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1522"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3CA185C5-74CB-4844-8B89-B649C490F460}" type="datetimeFigureOut">
              <a:rPr lang="en-US" smtClean="0"/>
              <a:pPr/>
              <a:t>10/7/2020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3E71536-EBB1-4DD4-B887-91D701AF1E0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CA185C5-74CB-4844-8B89-B649C490F460}" type="datetimeFigureOut">
              <a:rPr lang="en-US" smtClean="0"/>
              <a:pPr/>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71536-EBB1-4DD4-B887-91D701AF1E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CA185C5-74CB-4844-8B89-B649C490F460}" type="datetimeFigureOut">
              <a:rPr lang="en-US" smtClean="0"/>
              <a:pPr/>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71536-EBB1-4DD4-B887-91D701AF1E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CA185C5-74CB-4844-8B89-B649C490F460}" type="datetimeFigureOut">
              <a:rPr lang="en-US" smtClean="0"/>
              <a:pPr/>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71536-EBB1-4DD4-B887-91D701AF1E0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CA185C5-74CB-4844-8B89-B649C490F460}" type="datetimeFigureOut">
              <a:rPr lang="en-US" smtClean="0"/>
              <a:pPr/>
              <a:t>10/7/2020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3E71536-EBB1-4DD4-B887-91D701AF1E0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CA185C5-74CB-4844-8B89-B649C490F460}" type="datetimeFigureOut">
              <a:rPr lang="en-US" smtClean="0"/>
              <a:pPr/>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E71536-EBB1-4DD4-B887-91D701AF1E0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CA185C5-74CB-4844-8B89-B649C490F460}" type="datetimeFigureOut">
              <a:rPr lang="en-US" smtClean="0"/>
              <a:pPr/>
              <a:t>10/7/2020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3E71536-EBB1-4DD4-B887-91D701AF1E0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3CA185C5-74CB-4844-8B89-B649C490F460}" type="datetimeFigureOut">
              <a:rPr lang="en-US" smtClean="0"/>
              <a:pPr/>
              <a:t>10/7/2020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3E71536-EBB1-4DD4-B887-91D701AF1E0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A185C5-74CB-4844-8B89-B649C490F460}" type="datetimeFigureOut">
              <a:rPr lang="en-US" smtClean="0"/>
              <a:pPr/>
              <a:t>10/7/2020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3E71536-EBB1-4DD4-B887-91D701AF1E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CA185C5-74CB-4844-8B89-B649C490F460}" type="datetimeFigureOut">
              <a:rPr lang="en-US" smtClean="0"/>
              <a:pPr/>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3E71536-EBB1-4DD4-B887-91D701AF1E0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3CA185C5-74CB-4844-8B89-B649C490F460}" type="datetimeFigureOut">
              <a:rPr lang="en-US" smtClean="0"/>
              <a:pPr/>
              <a:t>10/7/2020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3E71536-EBB1-4DD4-B887-91D701AF1E0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CA185C5-74CB-4844-8B89-B649C490F460}" type="datetimeFigureOut">
              <a:rPr lang="en-US" smtClean="0"/>
              <a:pPr/>
              <a:t>10/7/2020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3E71536-EBB1-4DD4-B887-91D701AF1E0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ro-RO" b="1" dirty="0"/>
              <a:t>METABOLISM   BACTERIAN</a:t>
            </a: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71480"/>
            <a:ext cx="8229600" cy="2422214"/>
          </a:xfrm>
        </p:spPr>
        <p:txBody>
          <a:bodyPr>
            <a:normAutofit fontScale="70000" lnSpcReduction="20000"/>
          </a:bodyPr>
          <a:lstStyle/>
          <a:p>
            <a:r>
              <a:rPr lang="ro-RO" b="1" i="1" dirty="0"/>
              <a:t>b. Fermentarea altor substanțe </a:t>
            </a:r>
            <a:endParaRPr lang="en-US" dirty="0"/>
          </a:p>
          <a:p>
            <a:r>
              <a:rPr lang="ro-RO" dirty="0"/>
              <a:t>În afară de glucoză, pot fi fermentate și alte substanțe, mai ales de către </a:t>
            </a:r>
            <a:r>
              <a:rPr lang="ro-RO" i="1" dirty="0"/>
              <a:t>bacteriile anaerobe</a:t>
            </a:r>
            <a:r>
              <a:rPr lang="ro-RO" dirty="0"/>
              <a:t>, cum ar fi </a:t>
            </a:r>
            <a:r>
              <a:rPr lang="ro-RO" b="1" i="1" dirty="0"/>
              <a:t>zaharurile, acizii organici, aminoacizi</a:t>
            </a:r>
            <a:r>
              <a:rPr lang="ro-RO" dirty="0"/>
              <a:t>, din care rezultă produși evidențiabili prin gaz-cromatografie, aspect util în identificarea anaerobilor.</a:t>
            </a:r>
            <a:endParaRPr lang="en-US" dirty="0"/>
          </a:p>
          <a:p>
            <a:r>
              <a:rPr lang="ro-RO" dirty="0"/>
              <a:t>Tot pentru bacteriile anaerobe, o altă modalitate de fosforilare la substrat, este </a:t>
            </a:r>
            <a:r>
              <a:rPr lang="ro-RO" b="1" i="1" dirty="0"/>
              <a:t>reacția fosfoclastică</a:t>
            </a:r>
            <a:r>
              <a:rPr lang="ro-RO" dirty="0"/>
              <a:t>, în care intervine </a:t>
            </a:r>
            <a:r>
              <a:rPr lang="ro-RO" b="1" dirty="0"/>
              <a:t>piruvat ferodoxin oxidoreductaza</a:t>
            </a:r>
            <a:r>
              <a:rPr lang="ro-RO" dirty="0"/>
              <a:t>. În această reacţie intervin ca acceptori de H, </a:t>
            </a:r>
            <a:r>
              <a:rPr lang="ro-RO" b="1" dirty="0"/>
              <a:t>ferodoxinele</a:t>
            </a:r>
            <a:r>
              <a:rPr lang="ro-RO" i="1" dirty="0"/>
              <a:t> </a:t>
            </a:r>
            <a:r>
              <a:rPr lang="ro-RO" dirty="0"/>
              <a:t>(proteine cu Fe neheminic), care funcţionează la potenţial redox foarte coborât, apropiat de cel al electrodului de H.</a:t>
            </a:r>
            <a:endParaRPr lang="en-US" dirty="0"/>
          </a:p>
          <a:p>
            <a:endParaRPr lang="en-US" dirty="0"/>
          </a:p>
        </p:txBody>
      </p:sp>
      <p:grpSp>
        <p:nvGrpSpPr>
          <p:cNvPr id="2050" name="Group 2"/>
          <p:cNvGrpSpPr>
            <a:grpSpLocks/>
          </p:cNvGrpSpPr>
          <p:nvPr/>
        </p:nvGrpSpPr>
        <p:grpSpPr bwMode="auto">
          <a:xfrm>
            <a:off x="2285984" y="3071810"/>
            <a:ext cx="4643470" cy="1500198"/>
            <a:chOff x="2241" y="7024"/>
            <a:chExt cx="4860" cy="1469"/>
          </a:xfrm>
        </p:grpSpPr>
        <p:sp>
          <p:nvSpPr>
            <p:cNvPr id="2051" name="Text Box 3"/>
            <p:cNvSpPr txBox="1">
              <a:spLocks noChangeArrowheads="1"/>
            </p:cNvSpPr>
            <p:nvPr/>
          </p:nvSpPr>
          <p:spPr bwMode="auto">
            <a:xfrm>
              <a:off x="2241" y="7024"/>
              <a:ext cx="432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600" b="0" i="0" u="none" strike="noStrike" cap="none" normalizeH="0" baseline="0">
                  <a:ln>
                    <a:noFill/>
                  </a:ln>
                  <a:solidFill>
                    <a:schemeClr val="tx1"/>
                  </a:solidFill>
                  <a:effectLst/>
                  <a:latin typeface="Calibri" pitchFamily="34" charset="0"/>
                </a:rPr>
                <a:t>PIRUVAT + CoA → ACETIL-CoA + CO</a:t>
              </a:r>
              <a:r>
                <a:rPr kumimoji="0" lang="ro-RO" sz="1600" b="0" i="0" u="none" strike="noStrike" cap="none" normalizeH="0" baseline="-25000">
                  <a:ln>
                    <a:noFill/>
                  </a:ln>
                  <a:solidFill>
                    <a:schemeClr val="tx1"/>
                  </a:solidFill>
                  <a:effectLst/>
                  <a:latin typeface="Calibri" pitchFamily="34" charset="0"/>
                </a:rPr>
                <a:t>2</a:t>
              </a:r>
              <a:r>
                <a:rPr kumimoji="0" lang="ro-RO" sz="1600" b="0" i="0" u="none" strike="noStrike" cap="none" normalizeH="0" baseline="0">
                  <a:ln>
                    <a:noFill/>
                  </a:ln>
                  <a:solidFill>
                    <a:schemeClr val="tx1"/>
                  </a:solidFill>
                  <a:effectLst/>
                  <a:latin typeface="Calibri" pitchFamily="34" charset="0"/>
                </a:rPr>
                <a:t> + H</a:t>
              </a:r>
              <a:r>
                <a:rPr kumimoji="0" lang="ro-RO" sz="1600" b="0" i="0" u="none" strike="noStrike" cap="none" normalizeH="0" baseline="-25000">
                  <a:ln>
                    <a:noFill/>
                  </a:ln>
                  <a:solidFill>
                    <a:schemeClr val="tx1"/>
                  </a:solidFill>
                  <a:effectLst/>
                  <a:latin typeface="Calibri" pitchFamily="34" charset="0"/>
                </a:rPr>
                <a:t>2</a:t>
              </a:r>
              <a:endParaRPr kumimoji="0" lang="en-US" sz="1600" b="0" i="0" u="none" strike="noStrike" cap="none" normalizeH="0" baseline="0">
                <a:ln>
                  <a:noFill/>
                </a:ln>
                <a:solidFill>
                  <a:schemeClr val="tx1"/>
                </a:solidFill>
                <a:effectLst/>
                <a:latin typeface="Arial" pitchFamily="34" charset="0"/>
              </a:endParaRPr>
            </a:p>
          </p:txBody>
        </p:sp>
        <p:sp>
          <p:nvSpPr>
            <p:cNvPr id="2052" name="Text Box 4"/>
            <p:cNvSpPr txBox="1">
              <a:spLocks noChangeArrowheads="1"/>
            </p:cNvSpPr>
            <p:nvPr/>
          </p:nvSpPr>
          <p:spPr bwMode="auto">
            <a:xfrm>
              <a:off x="2241" y="7564"/>
              <a:ext cx="486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600" b="0" i="0" u="none" strike="noStrike" cap="none" normalizeH="0" baseline="0" dirty="0">
                  <a:ln>
                    <a:noFill/>
                  </a:ln>
                  <a:solidFill>
                    <a:schemeClr val="tx1"/>
                  </a:solidFill>
                  <a:effectLst/>
                  <a:latin typeface="Calibri" pitchFamily="34" charset="0"/>
                </a:rPr>
                <a:t>ACETIL-CoA + PO</a:t>
              </a:r>
              <a:r>
                <a:rPr kumimoji="0" lang="ro-RO" sz="1600" b="0" i="0" u="none" strike="noStrike" cap="none" normalizeH="0" baseline="-25000" dirty="0">
                  <a:ln>
                    <a:noFill/>
                  </a:ln>
                  <a:solidFill>
                    <a:schemeClr val="tx1"/>
                  </a:solidFill>
                  <a:effectLst/>
                  <a:latin typeface="Calibri" pitchFamily="34" charset="0"/>
                </a:rPr>
                <a:t>4</a:t>
              </a:r>
              <a:r>
                <a:rPr kumimoji="0" lang="ro-RO" sz="1600" b="0" i="0" u="none" strike="noStrike" cap="none" normalizeH="0" baseline="30000" dirty="0">
                  <a:ln>
                    <a:noFill/>
                  </a:ln>
                  <a:solidFill>
                    <a:schemeClr val="tx1"/>
                  </a:solidFill>
                  <a:effectLst/>
                  <a:latin typeface="Calibri" pitchFamily="34" charset="0"/>
                </a:rPr>
                <a:t>3-</a:t>
              </a:r>
              <a:r>
                <a:rPr kumimoji="0" lang="ro-RO" sz="1600" b="0" i="0" u="none" strike="noStrike" cap="none" normalizeH="0" baseline="0" dirty="0">
                  <a:ln>
                    <a:noFill/>
                  </a:ln>
                  <a:solidFill>
                    <a:schemeClr val="tx1"/>
                  </a:solidFill>
                  <a:effectLst/>
                  <a:latin typeface="Calibri" pitchFamily="34" charset="0"/>
                </a:rPr>
                <a:t> → ACETIL-FOSFAT + CoA</a:t>
              </a:r>
              <a:endParaRPr kumimoji="0" lang="en-US" sz="1600" b="0" i="0" u="none" strike="noStrike" cap="none" normalizeH="0" baseline="0" dirty="0">
                <a:ln>
                  <a:noFill/>
                </a:ln>
                <a:solidFill>
                  <a:schemeClr val="tx1"/>
                </a:solidFill>
                <a:effectLst/>
                <a:latin typeface="Arial" pitchFamily="34" charset="0"/>
              </a:endParaRPr>
            </a:p>
          </p:txBody>
        </p:sp>
        <p:sp>
          <p:nvSpPr>
            <p:cNvPr id="2053" name="Text Box 5"/>
            <p:cNvSpPr txBox="1">
              <a:spLocks noChangeArrowheads="1"/>
            </p:cNvSpPr>
            <p:nvPr/>
          </p:nvSpPr>
          <p:spPr bwMode="auto">
            <a:xfrm>
              <a:off x="3141" y="8104"/>
              <a:ext cx="2700" cy="389"/>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600" b="0" i="0" u="none" strike="noStrike" cap="none" normalizeH="0" baseline="0">
                  <a:ln>
                    <a:noFill/>
                  </a:ln>
                  <a:solidFill>
                    <a:schemeClr val="tx1"/>
                  </a:solidFill>
                  <a:effectLst/>
                  <a:latin typeface="Calibri" pitchFamily="34" charset="0"/>
                </a:rPr>
                <a:t>+  ADP → ACETAT + ATP</a:t>
              </a:r>
              <a:endParaRPr kumimoji="0" lang="en-US" sz="1600" b="0" i="0" u="none" strike="noStrike" cap="none" normalizeH="0" baseline="0">
                <a:ln>
                  <a:noFill/>
                </a:ln>
                <a:solidFill>
                  <a:schemeClr val="tx1"/>
                </a:solidFill>
                <a:effectLst/>
                <a:latin typeface="Arial" pitchFamily="34" charset="0"/>
              </a:endParaRPr>
            </a:p>
          </p:txBody>
        </p:sp>
        <p:sp>
          <p:nvSpPr>
            <p:cNvPr id="2054" name="Line 6"/>
            <p:cNvSpPr>
              <a:spLocks noChangeShapeType="1"/>
            </p:cNvSpPr>
            <p:nvPr/>
          </p:nvSpPr>
          <p:spPr bwMode="auto">
            <a:xfrm>
              <a:off x="2961" y="7924"/>
              <a:ext cx="18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600"/>
            </a:p>
          </p:txBody>
        </p:sp>
      </p:grpSp>
      <p:sp>
        <p:nvSpPr>
          <p:cNvPr id="9" name="TextBox 8"/>
          <p:cNvSpPr txBox="1"/>
          <p:nvPr/>
        </p:nvSpPr>
        <p:spPr>
          <a:xfrm>
            <a:off x="714348" y="4857760"/>
            <a:ext cx="7786742" cy="1754326"/>
          </a:xfrm>
          <a:prstGeom prst="rect">
            <a:avLst/>
          </a:prstGeom>
          <a:noFill/>
        </p:spPr>
        <p:txBody>
          <a:bodyPr wrap="square" rtlCol="0">
            <a:spAutoFit/>
          </a:bodyPr>
          <a:lstStyle/>
          <a:p>
            <a:r>
              <a:rPr lang="ro-RO" dirty="0"/>
              <a:t>Această reacție, împreună cu cea realizată de complexul enzimatic al piruvatdehidrogenazei, care este cuplat cu ciclul acizilor tricarboxilici, duc la formarea Acetil-CoA. Aceasta poate trece la acetil-P și să cedeze apoi energia ADP + Pi, cu formare de ATP. Cele 2 reacții la un loc formează ceea ce se numește </a:t>
            </a:r>
            <a:r>
              <a:rPr lang="ro-RO" b="1" i="1" dirty="0"/>
              <a:t>reacție fosfoclastică.</a:t>
            </a:r>
            <a:endParaRPr lang="en-US"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428604"/>
            <a:ext cx="8229600" cy="1136330"/>
          </a:xfrm>
        </p:spPr>
        <p:txBody>
          <a:bodyPr>
            <a:normAutofit fontScale="77500" lnSpcReduction="20000"/>
          </a:bodyPr>
          <a:lstStyle/>
          <a:p>
            <a:r>
              <a:rPr lang="ro-RO" b="1" i="1" dirty="0"/>
              <a:t>c. Ciclul acizilor tricarboxilici </a:t>
            </a:r>
            <a:endParaRPr lang="en-US" dirty="0"/>
          </a:p>
          <a:p>
            <a:r>
              <a:rPr lang="ro-RO" dirty="0"/>
              <a:t>O altă fosforilare la substrat are loc în </a:t>
            </a:r>
            <a:r>
              <a:rPr lang="ro-RO" b="1" i="1" dirty="0"/>
              <a:t>ciclul acizilor tricarboxilici, </a:t>
            </a:r>
            <a:r>
              <a:rPr lang="ro-RO" dirty="0"/>
              <a:t>prin oxidarea cetoglutaratului la succinat, trecând prin intermediarul succinil-CoA (figura ).</a:t>
            </a:r>
            <a:endParaRPr lang="en-US" dirty="0"/>
          </a:p>
          <a:p>
            <a:endParaRPr lang="en-US" dirty="0"/>
          </a:p>
        </p:txBody>
      </p:sp>
      <p:grpSp>
        <p:nvGrpSpPr>
          <p:cNvPr id="3074" name="Group 2"/>
          <p:cNvGrpSpPr>
            <a:grpSpLocks/>
          </p:cNvGrpSpPr>
          <p:nvPr/>
        </p:nvGrpSpPr>
        <p:grpSpPr bwMode="auto">
          <a:xfrm>
            <a:off x="2857488" y="1928802"/>
            <a:ext cx="5572138" cy="4478359"/>
            <a:chOff x="1341" y="5227"/>
            <a:chExt cx="7380" cy="6201"/>
          </a:xfrm>
        </p:grpSpPr>
        <p:grpSp>
          <p:nvGrpSpPr>
            <p:cNvPr id="3075" name="Group 3"/>
            <p:cNvGrpSpPr>
              <a:grpSpLocks/>
            </p:cNvGrpSpPr>
            <p:nvPr/>
          </p:nvGrpSpPr>
          <p:grpSpPr bwMode="auto">
            <a:xfrm>
              <a:off x="1341" y="5227"/>
              <a:ext cx="7380" cy="6201"/>
              <a:chOff x="1341" y="5503"/>
              <a:chExt cx="7380" cy="6201"/>
            </a:xfrm>
          </p:grpSpPr>
          <p:grpSp>
            <p:nvGrpSpPr>
              <p:cNvPr id="3076" name="Group 4"/>
              <p:cNvGrpSpPr>
                <a:grpSpLocks/>
              </p:cNvGrpSpPr>
              <p:nvPr/>
            </p:nvGrpSpPr>
            <p:grpSpPr bwMode="auto">
              <a:xfrm>
                <a:off x="1341" y="5503"/>
                <a:ext cx="6300" cy="540"/>
                <a:chOff x="1341" y="5503"/>
                <a:chExt cx="6300" cy="540"/>
              </a:xfrm>
            </p:grpSpPr>
            <p:sp>
              <p:nvSpPr>
                <p:cNvPr id="3077" name="Line 5"/>
                <p:cNvSpPr>
                  <a:spLocks noChangeShapeType="1"/>
                </p:cNvSpPr>
                <p:nvPr/>
              </p:nvSpPr>
              <p:spPr bwMode="auto">
                <a:xfrm>
                  <a:off x="3141" y="5683"/>
                  <a:ext cx="75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3078" name="Text Box 6"/>
                <p:cNvSpPr txBox="1">
                  <a:spLocks noChangeArrowheads="1"/>
                </p:cNvSpPr>
                <p:nvPr/>
              </p:nvSpPr>
              <p:spPr bwMode="auto">
                <a:xfrm>
                  <a:off x="1341" y="5503"/>
                  <a:ext cx="1620" cy="5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400" b="1" i="0" u="none" strike="noStrike" cap="none" normalizeH="0" baseline="0">
                      <a:ln>
                        <a:noFill/>
                      </a:ln>
                      <a:solidFill>
                        <a:schemeClr val="tx1"/>
                      </a:solidFill>
                      <a:effectLst/>
                      <a:latin typeface="Times New Roman" pitchFamily="18" charset="0"/>
                    </a:rPr>
                    <a:t>ACETIL-CoA</a:t>
                  </a:r>
                  <a:endParaRPr kumimoji="0" lang="en-US" sz="1400" b="0" i="0" u="none" strike="noStrike" cap="none" normalizeH="0" baseline="0">
                    <a:ln>
                      <a:noFill/>
                    </a:ln>
                    <a:solidFill>
                      <a:schemeClr val="tx1"/>
                    </a:solidFill>
                    <a:effectLst/>
                    <a:latin typeface="Arial" pitchFamily="34" charset="0"/>
                  </a:endParaRPr>
                </a:p>
              </p:txBody>
            </p:sp>
            <p:sp>
              <p:nvSpPr>
                <p:cNvPr id="3079" name="Text Box 7"/>
                <p:cNvSpPr txBox="1">
                  <a:spLocks noChangeArrowheads="1"/>
                </p:cNvSpPr>
                <p:nvPr/>
              </p:nvSpPr>
              <p:spPr bwMode="auto">
                <a:xfrm>
                  <a:off x="4221" y="5503"/>
                  <a:ext cx="90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400" b="1" i="0" u="none" strike="noStrike" cap="none" normalizeH="0" baseline="0">
                      <a:ln>
                        <a:noFill/>
                      </a:ln>
                      <a:solidFill>
                        <a:schemeClr val="tx1"/>
                      </a:solidFill>
                      <a:effectLst/>
                      <a:latin typeface="Times New Roman" pitchFamily="18" charset="0"/>
                    </a:rPr>
                    <a:t>ATC</a:t>
                  </a:r>
                  <a:endParaRPr kumimoji="0" lang="en-US" sz="1400" b="0" i="0" u="none" strike="noStrike" cap="none" normalizeH="0" baseline="0">
                    <a:ln>
                      <a:noFill/>
                    </a:ln>
                    <a:solidFill>
                      <a:schemeClr val="tx1"/>
                    </a:solidFill>
                    <a:effectLst/>
                    <a:latin typeface="Arial" pitchFamily="34" charset="0"/>
                  </a:endParaRPr>
                </a:p>
              </p:txBody>
            </p:sp>
            <p:sp>
              <p:nvSpPr>
                <p:cNvPr id="3080" name="Text Box 8"/>
                <p:cNvSpPr txBox="1">
                  <a:spLocks noChangeArrowheads="1"/>
                </p:cNvSpPr>
                <p:nvPr/>
              </p:nvSpPr>
              <p:spPr bwMode="auto">
                <a:xfrm>
                  <a:off x="6201" y="5503"/>
                  <a:ext cx="144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1" i="0" u="none" strike="noStrike" cap="none" normalizeH="0" baseline="0">
                      <a:ln>
                        <a:noFill/>
                      </a:ln>
                      <a:solidFill>
                        <a:schemeClr val="tx1"/>
                      </a:solidFill>
                      <a:effectLst/>
                      <a:latin typeface="Calibri" pitchFamily="34" charset="0"/>
                    </a:rPr>
                    <a:t>CO</a:t>
                  </a:r>
                  <a:r>
                    <a:rPr kumimoji="0" lang="ro-RO" sz="1400" b="1" i="0" u="none" strike="noStrike" cap="none" normalizeH="0" baseline="-25000">
                      <a:ln>
                        <a:noFill/>
                      </a:ln>
                      <a:solidFill>
                        <a:schemeClr val="tx1"/>
                      </a:solidFill>
                      <a:effectLst/>
                      <a:latin typeface="Calibri" pitchFamily="34" charset="0"/>
                    </a:rPr>
                    <a:t>2</a:t>
                  </a:r>
                  <a:r>
                    <a:rPr kumimoji="0" lang="ro-RO" sz="1400" b="1" i="0" u="none" strike="noStrike" cap="none" normalizeH="0" baseline="0">
                      <a:ln>
                        <a:noFill/>
                      </a:ln>
                      <a:solidFill>
                        <a:schemeClr val="tx1"/>
                      </a:solidFill>
                      <a:effectLst/>
                      <a:latin typeface="Calibri" pitchFamily="34" charset="0"/>
                    </a:rPr>
                    <a:t> + H</a:t>
                  </a:r>
                  <a:r>
                    <a:rPr kumimoji="0" lang="ro-RO" sz="1400" b="1" i="0" u="none" strike="noStrike" cap="none" normalizeH="0" baseline="-25000">
                      <a:ln>
                        <a:noFill/>
                      </a:ln>
                      <a:solidFill>
                        <a:schemeClr val="tx1"/>
                      </a:solidFill>
                      <a:effectLst/>
                      <a:latin typeface="Calibri" pitchFamily="34" charset="0"/>
                    </a:rPr>
                    <a:t>2</a:t>
                  </a:r>
                  <a:r>
                    <a:rPr kumimoji="0" lang="ro-RO" sz="1400" b="1" i="0" u="none" strike="noStrike" cap="none" normalizeH="0" baseline="0">
                      <a:ln>
                        <a:noFill/>
                      </a:ln>
                      <a:solidFill>
                        <a:schemeClr val="tx1"/>
                      </a:solidFill>
                      <a:effectLst/>
                      <a:latin typeface="Calibri" pitchFamily="34" charset="0"/>
                    </a:rPr>
                    <a:t>O</a:t>
                  </a:r>
                  <a:endParaRPr kumimoji="0" lang="en-US" sz="1400" b="0" i="0" u="none" strike="noStrike" cap="none" normalizeH="0" baseline="0">
                    <a:ln>
                      <a:noFill/>
                    </a:ln>
                    <a:solidFill>
                      <a:schemeClr val="tx1"/>
                    </a:solidFill>
                    <a:effectLst/>
                    <a:latin typeface="Arial" pitchFamily="34" charset="0"/>
                  </a:endParaRPr>
                </a:p>
              </p:txBody>
            </p:sp>
            <p:sp>
              <p:nvSpPr>
                <p:cNvPr id="3081" name="Line 9"/>
                <p:cNvSpPr>
                  <a:spLocks noChangeShapeType="1"/>
                </p:cNvSpPr>
                <p:nvPr/>
              </p:nvSpPr>
              <p:spPr bwMode="auto">
                <a:xfrm>
                  <a:off x="5301" y="5683"/>
                  <a:ext cx="756"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grpSp>
          <p:grpSp>
            <p:nvGrpSpPr>
              <p:cNvPr id="3082" name="Group 10"/>
              <p:cNvGrpSpPr>
                <a:grpSpLocks/>
              </p:cNvGrpSpPr>
              <p:nvPr/>
            </p:nvGrpSpPr>
            <p:grpSpPr bwMode="auto">
              <a:xfrm>
                <a:off x="1341" y="5944"/>
                <a:ext cx="7380" cy="5760"/>
                <a:chOff x="1341" y="6664"/>
                <a:chExt cx="7380" cy="5760"/>
              </a:xfrm>
            </p:grpSpPr>
            <p:grpSp>
              <p:nvGrpSpPr>
                <p:cNvPr id="3083" name="Group 11"/>
                <p:cNvGrpSpPr>
                  <a:grpSpLocks/>
                </p:cNvGrpSpPr>
                <p:nvPr/>
              </p:nvGrpSpPr>
              <p:grpSpPr bwMode="auto">
                <a:xfrm>
                  <a:off x="1341" y="6664"/>
                  <a:ext cx="7380" cy="5760"/>
                  <a:chOff x="1341" y="6664"/>
                  <a:chExt cx="7380" cy="5760"/>
                </a:xfrm>
              </p:grpSpPr>
              <p:sp>
                <p:nvSpPr>
                  <p:cNvPr id="3084" name="Text Box 12"/>
                  <p:cNvSpPr txBox="1">
                    <a:spLocks noChangeArrowheads="1"/>
                  </p:cNvSpPr>
                  <p:nvPr/>
                </p:nvSpPr>
                <p:spPr bwMode="auto">
                  <a:xfrm>
                    <a:off x="1341" y="10444"/>
                    <a:ext cx="1620" cy="5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ACID MALIC</a:t>
                    </a:r>
                    <a:endParaRPr kumimoji="0" lang="en-US" sz="1400" b="0" i="0" u="none" strike="noStrike" cap="none" normalizeH="0" baseline="0">
                      <a:ln>
                        <a:noFill/>
                      </a:ln>
                      <a:solidFill>
                        <a:schemeClr val="tx1"/>
                      </a:solidFill>
                      <a:effectLst/>
                      <a:latin typeface="Arial" pitchFamily="34" charset="0"/>
                    </a:endParaRPr>
                  </a:p>
                </p:txBody>
              </p:sp>
              <p:grpSp>
                <p:nvGrpSpPr>
                  <p:cNvPr id="3085" name="Group 13"/>
                  <p:cNvGrpSpPr>
                    <a:grpSpLocks/>
                  </p:cNvGrpSpPr>
                  <p:nvPr/>
                </p:nvGrpSpPr>
                <p:grpSpPr bwMode="auto">
                  <a:xfrm>
                    <a:off x="3861" y="6664"/>
                    <a:ext cx="4860" cy="720"/>
                    <a:chOff x="3861" y="6664"/>
                    <a:chExt cx="4860" cy="720"/>
                  </a:xfrm>
                </p:grpSpPr>
                <p:sp>
                  <p:nvSpPr>
                    <p:cNvPr id="3086" name="Text Box 14"/>
                    <p:cNvSpPr txBox="1">
                      <a:spLocks noChangeArrowheads="1"/>
                    </p:cNvSpPr>
                    <p:nvPr/>
                  </p:nvSpPr>
                  <p:spPr bwMode="auto">
                    <a:xfrm>
                      <a:off x="3861" y="6844"/>
                      <a:ext cx="162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ACETIL-CoA</a:t>
                      </a:r>
                      <a:endParaRPr kumimoji="0" lang="en-US" sz="1400" b="0" i="0" u="none" strike="noStrike" cap="none" normalizeH="0" baseline="0">
                        <a:ln>
                          <a:noFill/>
                        </a:ln>
                        <a:solidFill>
                          <a:schemeClr val="tx1"/>
                        </a:solidFill>
                        <a:effectLst/>
                        <a:latin typeface="Arial" pitchFamily="34" charset="0"/>
                      </a:endParaRPr>
                    </a:p>
                  </p:txBody>
                </p:sp>
                <p:sp>
                  <p:nvSpPr>
                    <p:cNvPr id="3087" name="Text Box 15"/>
                    <p:cNvSpPr txBox="1">
                      <a:spLocks noChangeArrowheads="1"/>
                    </p:cNvSpPr>
                    <p:nvPr/>
                  </p:nvSpPr>
                  <p:spPr bwMode="auto">
                    <a:xfrm>
                      <a:off x="5481" y="6664"/>
                      <a:ext cx="126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CO</a:t>
                      </a:r>
                      <a:r>
                        <a:rPr kumimoji="0" lang="ro-RO" sz="1400" b="0" i="0" u="none" strike="noStrike" cap="none" normalizeH="0" baseline="-25000">
                          <a:ln>
                            <a:noFill/>
                          </a:ln>
                          <a:solidFill>
                            <a:schemeClr val="tx1"/>
                          </a:solidFill>
                          <a:effectLst/>
                          <a:latin typeface="Calibri" pitchFamily="34" charset="0"/>
                        </a:rPr>
                        <a:t>2</a:t>
                      </a:r>
                      <a:r>
                        <a:rPr kumimoji="0" lang="ro-RO" sz="1400" b="0" i="0" u="none" strike="noStrike" cap="none" normalizeH="0" baseline="0">
                          <a:ln>
                            <a:noFill/>
                          </a:ln>
                          <a:solidFill>
                            <a:schemeClr val="tx1"/>
                          </a:solidFill>
                          <a:effectLst/>
                          <a:latin typeface="Calibri" pitchFamily="34" charset="0"/>
                        </a:rPr>
                        <a:t> + H</a:t>
                      </a:r>
                      <a:r>
                        <a:rPr kumimoji="0" lang="ro-RO" sz="1400" b="0" i="0" u="none" strike="noStrike" cap="none" normalizeH="0" baseline="-25000">
                          <a:ln>
                            <a:noFill/>
                          </a:ln>
                          <a:solidFill>
                            <a:schemeClr val="tx1"/>
                          </a:solidFill>
                          <a:effectLst/>
                          <a:latin typeface="Calibri" pitchFamily="34" charset="0"/>
                        </a:rPr>
                        <a:t>2</a:t>
                      </a:r>
                      <a:r>
                        <a:rPr kumimoji="0" lang="ro-RO" sz="1400" b="0" i="0" u="none" strike="noStrike" cap="none" normalizeH="0" baseline="0">
                          <a:ln>
                            <a:noFill/>
                          </a:ln>
                          <a:solidFill>
                            <a:schemeClr val="tx1"/>
                          </a:solidFill>
                          <a:effectLst/>
                          <a:latin typeface="Calibri" pitchFamily="34" charset="0"/>
                        </a:rPr>
                        <a:t>O</a:t>
                      </a:r>
                      <a:endParaRPr kumimoji="0" lang="en-US" sz="1400" b="0" i="0" u="none" strike="noStrike" cap="none" normalizeH="0" baseline="0">
                        <a:ln>
                          <a:noFill/>
                        </a:ln>
                        <a:solidFill>
                          <a:schemeClr val="tx1"/>
                        </a:solidFill>
                        <a:effectLst/>
                        <a:latin typeface="Arial" pitchFamily="34" charset="0"/>
                      </a:endParaRPr>
                    </a:p>
                  </p:txBody>
                </p:sp>
                <p:sp>
                  <p:nvSpPr>
                    <p:cNvPr id="3088" name="Text Box 16"/>
                    <p:cNvSpPr txBox="1">
                      <a:spLocks noChangeArrowheads="1"/>
                    </p:cNvSpPr>
                    <p:nvPr/>
                  </p:nvSpPr>
                  <p:spPr bwMode="auto">
                    <a:xfrm>
                      <a:off x="6921" y="6844"/>
                      <a:ext cx="180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ACID PIRUVIC</a:t>
                      </a:r>
                      <a:endParaRPr kumimoji="0" lang="en-US" sz="1400" b="0" i="0" u="none" strike="noStrike" cap="none" normalizeH="0" baseline="0">
                        <a:ln>
                          <a:noFill/>
                        </a:ln>
                        <a:solidFill>
                          <a:schemeClr val="tx1"/>
                        </a:solidFill>
                        <a:effectLst/>
                        <a:latin typeface="Arial" pitchFamily="34" charset="0"/>
                      </a:endParaRPr>
                    </a:p>
                  </p:txBody>
                </p:sp>
                <p:sp>
                  <p:nvSpPr>
                    <p:cNvPr id="3089" name="Text Box 17"/>
                    <p:cNvSpPr txBox="1">
                      <a:spLocks noChangeArrowheads="1"/>
                    </p:cNvSpPr>
                    <p:nvPr/>
                  </p:nvSpPr>
                  <p:spPr bwMode="auto">
                    <a:xfrm>
                      <a:off x="5301" y="7024"/>
                      <a:ext cx="162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  NADH  NAD</a:t>
                      </a:r>
                      <a:endParaRPr kumimoji="0" lang="en-US" sz="1400" b="0" i="0" u="none" strike="noStrike" cap="none" normalizeH="0" baseline="0">
                        <a:ln>
                          <a:noFill/>
                        </a:ln>
                        <a:solidFill>
                          <a:schemeClr val="tx1"/>
                        </a:solidFill>
                        <a:effectLst/>
                        <a:latin typeface="Arial" pitchFamily="34" charset="0"/>
                      </a:endParaRPr>
                    </a:p>
                  </p:txBody>
                </p:sp>
                <p:sp>
                  <p:nvSpPr>
                    <p:cNvPr id="3090" name="Line 18"/>
                    <p:cNvSpPr>
                      <a:spLocks noChangeShapeType="1"/>
                    </p:cNvSpPr>
                    <p:nvPr/>
                  </p:nvSpPr>
                  <p:spPr bwMode="auto">
                    <a:xfrm flipH="1">
                      <a:off x="5301" y="7024"/>
                      <a:ext cx="162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grpSp>
              <p:sp>
                <p:nvSpPr>
                  <p:cNvPr id="3091" name="Text Box 19"/>
                  <p:cNvSpPr txBox="1">
                    <a:spLocks noChangeArrowheads="1"/>
                  </p:cNvSpPr>
                  <p:nvPr/>
                </p:nvSpPr>
                <p:spPr bwMode="auto">
                  <a:xfrm>
                    <a:off x="2061" y="11344"/>
                    <a:ext cx="180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ACID FUMARIC</a:t>
                    </a:r>
                    <a:endParaRPr kumimoji="0" lang="en-US" sz="1400" b="0" i="0" u="none" strike="noStrike" cap="none" normalizeH="0" baseline="0">
                      <a:ln>
                        <a:noFill/>
                      </a:ln>
                      <a:solidFill>
                        <a:schemeClr val="tx1"/>
                      </a:solidFill>
                      <a:effectLst/>
                      <a:latin typeface="Arial" pitchFamily="34" charset="0"/>
                    </a:endParaRPr>
                  </a:p>
                </p:txBody>
              </p:sp>
              <p:sp>
                <p:nvSpPr>
                  <p:cNvPr id="3092" name="Text Box 20"/>
                  <p:cNvSpPr txBox="1">
                    <a:spLocks noChangeArrowheads="1"/>
                  </p:cNvSpPr>
                  <p:nvPr/>
                </p:nvSpPr>
                <p:spPr bwMode="auto">
                  <a:xfrm>
                    <a:off x="1341" y="6844"/>
                    <a:ext cx="216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ACID OXALACETIC</a:t>
                    </a:r>
                    <a:endParaRPr kumimoji="0" lang="en-US" sz="1400" b="0" i="0" u="none" strike="noStrike" cap="none" normalizeH="0" baseline="0">
                      <a:ln>
                        <a:noFill/>
                      </a:ln>
                      <a:solidFill>
                        <a:schemeClr val="tx1"/>
                      </a:solidFill>
                      <a:effectLst/>
                      <a:latin typeface="Arial" pitchFamily="34" charset="0"/>
                    </a:endParaRPr>
                  </a:p>
                </p:txBody>
              </p:sp>
              <p:sp>
                <p:nvSpPr>
                  <p:cNvPr id="3093" name="Text Box 21"/>
                  <p:cNvSpPr txBox="1">
                    <a:spLocks noChangeArrowheads="1"/>
                  </p:cNvSpPr>
                  <p:nvPr/>
                </p:nvSpPr>
                <p:spPr bwMode="auto">
                  <a:xfrm>
                    <a:off x="1521" y="7744"/>
                    <a:ext cx="2340" cy="90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SISTEMUL TRANSPORTORILOR DE ELECTRONI</a:t>
                    </a:r>
                    <a:endParaRPr kumimoji="0" lang="en-US" sz="1400" b="0" i="0" u="none" strike="noStrike" cap="none" normalizeH="0" baseline="0">
                      <a:ln>
                        <a:noFill/>
                      </a:ln>
                      <a:solidFill>
                        <a:schemeClr val="tx1"/>
                      </a:solidFill>
                      <a:effectLst/>
                      <a:latin typeface="Arial" pitchFamily="34" charset="0"/>
                    </a:endParaRPr>
                  </a:p>
                </p:txBody>
              </p:sp>
              <p:sp>
                <p:nvSpPr>
                  <p:cNvPr id="3094" name="Text Box 22"/>
                  <p:cNvSpPr txBox="1">
                    <a:spLocks noChangeArrowheads="1"/>
                  </p:cNvSpPr>
                  <p:nvPr/>
                </p:nvSpPr>
                <p:spPr bwMode="auto">
                  <a:xfrm>
                    <a:off x="1701" y="10984"/>
                    <a:ext cx="72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H</a:t>
                    </a:r>
                    <a:r>
                      <a:rPr kumimoji="0" lang="ro-RO" sz="1400" b="0" i="0" u="none" strike="noStrike" cap="none" normalizeH="0" baseline="-25000">
                        <a:ln>
                          <a:noFill/>
                        </a:ln>
                        <a:solidFill>
                          <a:schemeClr val="tx1"/>
                        </a:solidFill>
                        <a:effectLst/>
                        <a:latin typeface="Calibri" pitchFamily="34" charset="0"/>
                      </a:rPr>
                      <a:t>2</a:t>
                    </a:r>
                    <a:r>
                      <a:rPr kumimoji="0" lang="ro-RO" sz="1400" b="0" i="0" u="none" strike="noStrike" cap="none" normalizeH="0" baseline="0">
                        <a:ln>
                          <a:noFill/>
                        </a:ln>
                        <a:solidFill>
                          <a:schemeClr val="tx1"/>
                        </a:solidFill>
                        <a:effectLst/>
                        <a:latin typeface="Calibri" pitchFamily="34" charset="0"/>
                      </a:rPr>
                      <a:t>O</a:t>
                    </a:r>
                    <a:endParaRPr kumimoji="0" lang="en-US" sz="1400" b="0" i="0" u="none" strike="noStrike" cap="none" normalizeH="0" baseline="0">
                      <a:ln>
                        <a:noFill/>
                      </a:ln>
                      <a:solidFill>
                        <a:schemeClr val="tx1"/>
                      </a:solidFill>
                      <a:effectLst/>
                      <a:latin typeface="Arial" pitchFamily="34" charset="0"/>
                    </a:endParaRPr>
                  </a:p>
                </p:txBody>
              </p:sp>
              <p:grpSp>
                <p:nvGrpSpPr>
                  <p:cNvPr id="3095" name="Group 23"/>
                  <p:cNvGrpSpPr>
                    <a:grpSpLocks/>
                  </p:cNvGrpSpPr>
                  <p:nvPr/>
                </p:nvGrpSpPr>
                <p:grpSpPr bwMode="auto">
                  <a:xfrm>
                    <a:off x="4041" y="7744"/>
                    <a:ext cx="4140" cy="4680"/>
                    <a:chOff x="2961" y="7924"/>
                    <a:chExt cx="4140" cy="4680"/>
                  </a:xfrm>
                </p:grpSpPr>
                <p:sp>
                  <p:nvSpPr>
                    <p:cNvPr id="3096" name="Text Box 24"/>
                    <p:cNvSpPr txBox="1">
                      <a:spLocks noChangeArrowheads="1"/>
                    </p:cNvSpPr>
                    <p:nvPr/>
                  </p:nvSpPr>
                  <p:spPr bwMode="auto">
                    <a:xfrm>
                      <a:off x="4401" y="8824"/>
                      <a:ext cx="270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ACIDUL CIS-ACONITIC</a:t>
                      </a:r>
                      <a:endParaRPr kumimoji="0" lang="en-US" sz="1400" b="0" i="0" u="none" strike="noStrike" cap="none" normalizeH="0" baseline="0">
                        <a:ln>
                          <a:noFill/>
                        </a:ln>
                        <a:solidFill>
                          <a:schemeClr val="tx1"/>
                        </a:solidFill>
                        <a:effectLst/>
                        <a:latin typeface="Arial" pitchFamily="34" charset="0"/>
                      </a:endParaRPr>
                    </a:p>
                  </p:txBody>
                </p:sp>
                <p:sp>
                  <p:nvSpPr>
                    <p:cNvPr id="3097" name="Text Box 25"/>
                    <p:cNvSpPr txBox="1">
                      <a:spLocks noChangeArrowheads="1"/>
                    </p:cNvSpPr>
                    <p:nvPr/>
                  </p:nvSpPr>
                  <p:spPr bwMode="auto">
                    <a:xfrm>
                      <a:off x="4581" y="9724"/>
                      <a:ext cx="216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ACIDUL ISOCITRIC</a:t>
                      </a:r>
                      <a:endParaRPr kumimoji="0" lang="en-US" sz="1400" b="0" i="0" u="none" strike="noStrike" cap="none" normalizeH="0" baseline="0">
                        <a:ln>
                          <a:noFill/>
                        </a:ln>
                        <a:solidFill>
                          <a:schemeClr val="tx1"/>
                        </a:solidFill>
                        <a:effectLst/>
                        <a:latin typeface="Arial" pitchFamily="34" charset="0"/>
                      </a:endParaRPr>
                    </a:p>
                  </p:txBody>
                </p:sp>
                <p:sp>
                  <p:nvSpPr>
                    <p:cNvPr id="3098" name="Text Box 26"/>
                    <p:cNvSpPr txBox="1">
                      <a:spLocks noChangeArrowheads="1"/>
                    </p:cNvSpPr>
                    <p:nvPr/>
                  </p:nvSpPr>
                  <p:spPr bwMode="auto">
                    <a:xfrm>
                      <a:off x="4401" y="10624"/>
                      <a:ext cx="270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ACIDUL OXALSUCCINIC</a:t>
                      </a:r>
                      <a:endParaRPr kumimoji="0" lang="en-US" sz="1400" b="0" i="0" u="none" strike="noStrike" cap="none" normalizeH="0" baseline="0">
                        <a:ln>
                          <a:noFill/>
                        </a:ln>
                        <a:solidFill>
                          <a:schemeClr val="tx1"/>
                        </a:solidFill>
                        <a:effectLst/>
                        <a:latin typeface="Arial" pitchFamily="34" charset="0"/>
                      </a:endParaRPr>
                    </a:p>
                  </p:txBody>
                </p:sp>
                <p:sp>
                  <p:nvSpPr>
                    <p:cNvPr id="3099" name="Text Box 27"/>
                    <p:cNvSpPr txBox="1">
                      <a:spLocks noChangeArrowheads="1"/>
                    </p:cNvSpPr>
                    <p:nvPr/>
                  </p:nvSpPr>
                  <p:spPr bwMode="auto">
                    <a:xfrm>
                      <a:off x="5121" y="12064"/>
                      <a:ext cx="72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CO</a:t>
                      </a:r>
                      <a:r>
                        <a:rPr kumimoji="0" lang="ro-RO" sz="1400" b="0" i="0" u="none" strike="noStrike" cap="none" normalizeH="0" baseline="-25000">
                          <a:ln>
                            <a:noFill/>
                          </a:ln>
                          <a:solidFill>
                            <a:schemeClr val="tx1"/>
                          </a:solidFill>
                          <a:effectLst/>
                          <a:latin typeface="Calibri" pitchFamily="34" charset="0"/>
                        </a:rPr>
                        <a:t>2</a:t>
                      </a:r>
                      <a:endParaRPr kumimoji="0" lang="en-US" sz="1400" b="0" i="0" u="none" strike="noStrike" cap="none" normalizeH="0" baseline="0">
                        <a:ln>
                          <a:noFill/>
                        </a:ln>
                        <a:solidFill>
                          <a:schemeClr val="tx1"/>
                        </a:solidFill>
                        <a:effectLst/>
                        <a:latin typeface="Arial" pitchFamily="34" charset="0"/>
                      </a:endParaRPr>
                    </a:p>
                  </p:txBody>
                </p:sp>
                <p:sp>
                  <p:nvSpPr>
                    <p:cNvPr id="3100" name="Text Box 28"/>
                    <p:cNvSpPr txBox="1">
                      <a:spLocks noChangeArrowheads="1"/>
                    </p:cNvSpPr>
                    <p:nvPr/>
                  </p:nvSpPr>
                  <p:spPr bwMode="auto">
                    <a:xfrm>
                      <a:off x="4401" y="11524"/>
                      <a:ext cx="270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400" b="0" i="0" u="none" strike="noStrike" cap="none" normalizeH="0" baseline="0">
                          <a:ln>
                            <a:noFill/>
                          </a:ln>
                          <a:solidFill>
                            <a:schemeClr val="tx1"/>
                          </a:solidFill>
                          <a:effectLst/>
                          <a:latin typeface="Times New Roman" pitchFamily="18" charset="0"/>
                        </a:rPr>
                        <a:t>ACID α - KETOGLUTARIC</a:t>
                      </a:r>
                      <a:endParaRPr kumimoji="0" lang="en-US" sz="1400" b="0" i="0" u="none" strike="noStrike" cap="none" normalizeH="0" baseline="0">
                        <a:ln>
                          <a:noFill/>
                        </a:ln>
                        <a:solidFill>
                          <a:schemeClr val="tx1"/>
                        </a:solidFill>
                        <a:effectLst/>
                        <a:latin typeface="Arial" pitchFamily="34" charset="0"/>
                      </a:endParaRPr>
                    </a:p>
                  </p:txBody>
                </p:sp>
                <p:sp>
                  <p:nvSpPr>
                    <p:cNvPr id="3101" name="Text Box 29"/>
                    <p:cNvSpPr txBox="1">
                      <a:spLocks noChangeArrowheads="1"/>
                    </p:cNvSpPr>
                    <p:nvPr/>
                  </p:nvSpPr>
                  <p:spPr bwMode="auto">
                    <a:xfrm>
                      <a:off x="2961" y="12244"/>
                      <a:ext cx="180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ACID SUCCINIC</a:t>
                      </a:r>
                      <a:endParaRPr kumimoji="0" lang="en-US" sz="1400" b="0" i="0" u="none" strike="noStrike" cap="none" normalizeH="0" baseline="0">
                        <a:ln>
                          <a:noFill/>
                        </a:ln>
                        <a:solidFill>
                          <a:schemeClr val="tx1"/>
                        </a:solidFill>
                        <a:effectLst/>
                        <a:latin typeface="Arial" pitchFamily="34" charset="0"/>
                      </a:endParaRPr>
                    </a:p>
                  </p:txBody>
                </p:sp>
                <p:sp>
                  <p:nvSpPr>
                    <p:cNvPr id="3102" name="Text Box 30"/>
                    <p:cNvSpPr txBox="1">
                      <a:spLocks noChangeArrowheads="1"/>
                    </p:cNvSpPr>
                    <p:nvPr/>
                  </p:nvSpPr>
                  <p:spPr bwMode="auto">
                    <a:xfrm>
                      <a:off x="5841" y="11164"/>
                      <a:ext cx="90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CO</a:t>
                      </a:r>
                      <a:r>
                        <a:rPr kumimoji="0" lang="ro-RO" sz="1400" b="0" i="0" u="none" strike="noStrike" cap="none" normalizeH="0" baseline="-25000">
                          <a:ln>
                            <a:noFill/>
                          </a:ln>
                          <a:solidFill>
                            <a:schemeClr val="tx1"/>
                          </a:solidFill>
                          <a:effectLst/>
                          <a:latin typeface="Calibri" pitchFamily="34" charset="0"/>
                        </a:rPr>
                        <a:t>2</a:t>
                      </a:r>
                      <a:endParaRPr kumimoji="0" lang="en-US" sz="1400" b="0" i="0" u="none" strike="noStrike" cap="none" normalizeH="0" baseline="0">
                        <a:ln>
                          <a:noFill/>
                        </a:ln>
                        <a:solidFill>
                          <a:schemeClr val="tx1"/>
                        </a:solidFill>
                        <a:effectLst/>
                        <a:latin typeface="Arial" pitchFamily="34" charset="0"/>
                      </a:endParaRPr>
                    </a:p>
                  </p:txBody>
                </p:sp>
                <p:sp>
                  <p:nvSpPr>
                    <p:cNvPr id="3103" name="Text Box 31"/>
                    <p:cNvSpPr txBox="1">
                      <a:spLocks noChangeArrowheads="1"/>
                    </p:cNvSpPr>
                    <p:nvPr/>
                  </p:nvSpPr>
                  <p:spPr bwMode="auto">
                    <a:xfrm>
                      <a:off x="5481" y="8284"/>
                      <a:ext cx="108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Times New Roman" pitchFamily="18" charset="0"/>
                          <a:sym typeface="Symbol" pitchFamily="18" charset="2"/>
                        </a:rPr>
                        <a:t></a:t>
                      </a:r>
                      <a:r>
                        <a:rPr kumimoji="0" lang="ro-RO" sz="1400" b="0" i="0" u="none" strike="noStrike" cap="none" normalizeH="0" baseline="0">
                          <a:ln>
                            <a:noFill/>
                          </a:ln>
                          <a:solidFill>
                            <a:schemeClr val="tx1"/>
                          </a:solidFill>
                          <a:effectLst/>
                          <a:latin typeface="Calibri" pitchFamily="34" charset="0"/>
                        </a:rPr>
                        <a:t> H</a:t>
                      </a:r>
                      <a:r>
                        <a:rPr kumimoji="0" lang="ro-RO" sz="1400" b="0" i="0" u="none" strike="noStrike" cap="none" normalizeH="0" baseline="-25000">
                          <a:ln>
                            <a:noFill/>
                          </a:ln>
                          <a:solidFill>
                            <a:schemeClr val="tx1"/>
                          </a:solidFill>
                          <a:effectLst/>
                          <a:latin typeface="Calibri" pitchFamily="34" charset="0"/>
                        </a:rPr>
                        <a:t>2</a:t>
                      </a:r>
                      <a:r>
                        <a:rPr kumimoji="0" lang="ro-RO" sz="1400" b="0" i="0" u="none" strike="noStrike" cap="none" normalizeH="0" baseline="0">
                          <a:ln>
                            <a:noFill/>
                          </a:ln>
                          <a:solidFill>
                            <a:schemeClr val="tx1"/>
                          </a:solidFill>
                          <a:effectLst/>
                          <a:latin typeface="Calibri" pitchFamily="34" charset="0"/>
                        </a:rPr>
                        <a:t>O</a:t>
                      </a:r>
                      <a:endParaRPr kumimoji="0" lang="en-US" sz="1400" b="0" i="0" u="none" strike="noStrike" cap="none" normalizeH="0" baseline="0">
                        <a:ln>
                          <a:noFill/>
                        </a:ln>
                        <a:solidFill>
                          <a:schemeClr val="tx1"/>
                        </a:solidFill>
                        <a:effectLst/>
                        <a:latin typeface="Arial" pitchFamily="34" charset="0"/>
                      </a:endParaRPr>
                    </a:p>
                  </p:txBody>
                </p:sp>
                <p:sp>
                  <p:nvSpPr>
                    <p:cNvPr id="3104" name="Text Box 32"/>
                    <p:cNvSpPr txBox="1">
                      <a:spLocks noChangeArrowheads="1"/>
                    </p:cNvSpPr>
                    <p:nvPr/>
                  </p:nvSpPr>
                  <p:spPr bwMode="auto">
                    <a:xfrm>
                      <a:off x="4761" y="7924"/>
                      <a:ext cx="162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ACID CITRIC</a:t>
                      </a:r>
                      <a:endParaRPr kumimoji="0" lang="en-US" sz="1400" b="0" i="0" u="none" strike="noStrike" cap="none" normalizeH="0" baseline="0">
                        <a:ln>
                          <a:noFill/>
                        </a:ln>
                        <a:solidFill>
                          <a:schemeClr val="tx1"/>
                        </a:solidFill>
                        <a:effectLst/>
                        <a:latin typeface="Arial" pitchFamily="34" charset="0"/>
                      </a:endParaRPr>
                    </a:p>
                  </p:txBody>
                </p:sp>
                <p:sp>
                  <p:nvSpPr>
                    <p:cNvPr id="3105" name="Text Box 33"/>
                    <p:cNvSpPr txBox="1">
                      <a:spLocks noChangeArrowheads="1"/>
                    </p:cNvSpPr>
                    <p:nvPr/>
                  </p:nvSpPr>
                  <p:spPr bwMode="auto">
                    <a:xfrm>
                      <a:off x="5481" y="9184"/>
                      <a:ext cx="72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H</a:t>
                      </a:r>
                      <a:r>
                        <a:rPr kumimoji="0" lang="ro-RO" sz="1400" b="0" i="0" u="none" strike="noStrike" cap="none" normalizeH="0" baseline="-25000">
                          <a:ln>
                            <a:noFill/>
                          </a:ln>
                          <a:solidFill>
                            <a:schemeClr val="tx1"/>
                          </a:solidFill>
                          <a:effectLst/>
                          <a:latin typeface="Calibri" pitchFamily="34" charset="0"/>
                        </a:rPr>
                        <a:t>2</a:t>
                      </a:r>
                      <a:r>
                        <a:rPr kumimoji="0" lang="ro-RO" sz="1400" b="0" i="0" u="none" strike="noStrike" cap="none" normalizeH="0" baseline="0">
                          <a:ln>
                            <a:noFill/>
                          </a:ln>
                          <a:solidFill>
                            <a:schemeClr val="tx1"/>
                          </a:solidFill>
                          <a:effectLst/>
                          <a:latin typeface="Calibri" pitchFamily="34" charset="0"/>
                        </a:rPr>
                        <a:t>O</a:t>
                      </a:r>
                      <a:endParaRPr kumimoji="0" lang="en-US" sz="1400" b="0" i="0" u="none" strike="noStrike" cap="none" normalizeH="0" baseline="0">
                        <a:ln>
                          <a:noFill/>
                        </a:ln>
                        <a:solidFill>
                          <a:schemeClr val="tx1"/>
                        </a:solidFill>
                        <a:effectLst/>
                        <a:latin typeface="Arial" pitchFamily="34" charset="0"/>
                      </a:endParaRPr>
                    </a:p>
                  </p:txBody>
                </p:sp>
              </p:grpSp>
              <p:grpSp>
                <p:nvGrpSpPr>
                  <p:cNvPr id="3106" name="Group 34"/>
                  <p:cNvGrpSpPr>
                    <a:grpSpLocks/>
                  </p:cNvGrpSpPr>
                  <p:nvPr/>
                </p:nvGrpSpPr>
                <p:grpSpPr bwMode="auto">
                  <a:xfrm>
                    <a:off x="4041" y="10084"/>
                    <a:ext cx="900" cy="720"/>
                    <a:chOff x="4221" y="9724"/>
                    <a:chExt cx="900" cy="720"/>
                  </a:xfrm>
                </p:grpSpPr>
                <p:sp>
                  <p:nvSpPr>
                    <p:cNvPr id="3107" name="Text Box 35"/>
                    <p:cNvSpPr txBox="1">
                      <a:spLocks noChangeArrowheads="1"/>
                    </p:cNvSpPr>
                    <p:nvPr/>
                  </p:nvSpPr>
                  <p:spPr bwMode="auto">
                    <a:xfrm>
                      <a:off x="4221" y="9724"/>
                      <a:ext cx="900" cy="7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NAD</a:t>
                      </a:r>
                    </a:p>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NADH</a:t>
                      </a:r>
                      <a:endParaRPr kumimoji="0" lang="en-US" sz="1400" b="0" i="0" u="none" strike="noStrike" cap="none" normalizeH="0" baseline="0">
                        <a:ln>
                          <a:noFill/>
                        </a:ln>
                        <a:solidFill>
                          <a:schemeClr val="tx1"/>
                        </a:solidFill>
                        <a:effectLst/>
                        <a:latin typeface="Arial" pitchFamily="34" charset="0"/>
                      </a:endParaRPr>
                    </a:p>
                  </p:txBody>
                </p:sp>
                <p:sp>
                  <p:nvSpPr>
                    <p:cNvPr id="3108" name="AutoShape 36"/>
                    <p:cNvSpPr>
                      <a:spLocks noChangeArrowheads="1"/>
                    </p:cNvSpPr>
                    <p:nvPr/>
                  </p:nvSpPr>
                  <p:spPr bwMode="auto">
                    <a:xfrm>
                      <a:off x="4977" y="9832"/>
                      <a:ext cx="144" cy="432"/>
                    </a:xfrm>
                    <a:prstGeom prst="curvedLeftArrow">
                      <a:avLst>
                        <a:gd name="adj1" fmla="val 60000"/>
                        <a:gd name="adj2" fmla="val 120000"/>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p>
                  </p:txBody>
                </p:sp>
              </p:grpSp>
              <p:grpSp>
                <p:nvGrpSpPr>
                  <p:cNvPr id="3109" name="Group 37"/>
                  <p:cNvGrpSpPr>
                    <a:grpSpLocks/>
                  </p:cNvGrpSpPr>
                  <p:nvPr/>
                </p:nvGrpSpPr>
                <p:grpSpPr bwMode="auto">
                  <a:xfrm>
                    <a:off x="3501" y="9004"/>
                    <a:ext cx="1044" cy="720"/>
                    <a:chOff x="3501" y="9004"/>
                    <a:chExt cx="1044" cy="720"/>
                  </a:xfrm>
                </p:grpSpPr>
                <p:sp>
                  <p:nvSpPr>
                    <p:cNvPr id="3110" name="Text Box 38"/>
                    <p:cNvSpPr txBox="1">
                      <a:spLocks noChangeArrowheads="1"/>
                    </p:cNvSpPr>
                    <p:nvPr/>
                  </p:nvSpPr>
                  <p:spPr bwMode="auto">
                    <a:xfrm>
                      <a:off x="3645" y="9004"/>
                      <a:ext cx="900" cy="7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NAD</a:t>
                      </a:r>
                    </a:p>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NADH</a:t>
                      </a:r>
                      <a:endParaRPr kumimoji="0" lang="en-US" sz="1400" b="0" i="0" u="none" strike="noStrike" cap="none" normalizeH="0" baseline="0">
                        <a:ln>
                          <a:noFill/>
                        </a:ln>
                        <a:solidFill>
                          <a:schemeClr val="tx1"/>
                        </a:solidFill>
                        <a:effectLst/>
                        <a:latin typeface="Arial" pitchFamily="34" charset="0"/>
                      </a:endParaRPr>
                    </a:p>
                  </p:txBody>
                </p:sp>
                <p:sp>
                  <p:nvSpPr>
                    <p:cNvPr id="3111" name="AutoShape 39"/>
                    <p:cNvSpPr>
                      <a:spLocks noChangeArrowheads="1"/>
                    </p:cNvSpPr>
                    <p:nvPr/>
                  </p:nvSpPr>
                  <p:spPr bwMode="auto">
                    <a:xfrm>
                      <a:off x="3501" y="9112"/>
                      <a:ext cx="144" cy="432"/>
                    </a:xfrm>
                    <a:prstGeom prst="curvedRightArrow">
                      <a:avLst>
                        <a:gd name="adj1" fmla="val 60000"/>
                        <a:gd name="adj2" fmla="val 120000"/>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p>
                  </p:txBody>
                </p:sp>
              </p:grpSp>
              <p:grpSp>
                <p:nvGrpSpPr>
                  <p:cNvPr id="3112" name="Group 40"/>
                  <p:cNvGrpSpPr>
                    <a:grpSpLocks/>
                  </p:cNvGrpSpPr>
                  <p:nvPr/>
                </p:nvGrpSpPr>
                <p:grpSpPr bwMode="auto">
                  <a:xfrm>
                    <a:off x="2817" y="9904"/>
                    <a:ext cx="1044" cy="720"/>
                    <a:chOff x="1557" y="9724"/>
                    <a:chExt cx="1044" cy="720"/>
                  </a:xfrm>
                </p:grpSpPr>
                <p:sp>
                  <p:nvSpPr>
                    <p:cNvPr id="3113" name="Text Box 41"/>
                    <p:cNvSpPr txBox="1">
                      <a:spLocks noChangeArrowheads="1"/>
                    </p:cNvSpPr>
                    <p:nvPr/>
                  </p:nvSpPr>
                  <p:spPr bwMode="auto">
                    <a:xfrm>
                      <a:off x="1701" y="9724"/>
                      <a:ext cx="900" cy="72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FAD</a:t>
                      </a:r>
                    </a:p>
                    <a:p>
                      <a:pPr marL="0" marR="0" lvl="0" indent="0" algn="l" defTabSz="914400" rtl="0" eaLnBrk="1" fontAlgn="base" latinLnBrk="0" hangingPunct="1">
                        <a:lnSpc>
                          <a:spcPct val="100000"/>
                        </a:lnSpc>
                        <a:spcBef>
                          <a:spcPct val="0"/>
                        </a:spcBef>
                        <a:spcAft>
                          <a:spcPts val="1000"/>
                        </a:spcAft>
                        <a:buClrTx/>
                        <a:buSzTx/>
                        <a:buFontTx/>
                        <a:buNone/>
                        <a:tabLst/>
                      </a:pPr>
                      <a:r>
                        <a:rPr kumimoji="0" lang="ro-RO" sz="1400" b="0" i="0" u="none" strike="noStrike" cap="none" normalizeH="0" baseline="0">
                          <a:ln>
                            <a:noFill/>
                          </a:ln>
                          <a:solidFill>
                            <a:schemeClr val="tx1"/>
                          </a:solidFill>
                          <a:effectLst/>
                          <a:latin typeface="Calibri" pitchFamily="34" charset="0"/>
                        </a:rPr>
                        <a:t>FADH</a:t>
                      </a:r>
                      <a:endParaRPr kumimoji="0" lang="en-US" sz="1400" b="0" i="0" u="none" strike="noStrike" cap="none" normalizeH="0" baseline="0">
                        <a:ln>
                          <a:noFill/>
                        </a:ln>
                        <a:solidFill>
                          <a:schemeClr val="tx1"/>
                        </a:solidFill>
                        <a:effectLst/>
                        <a:latin typeface="Arial" pitchFamily="34" charset="0"/>
                      </a:endParaRPr>
                    </a:p>
                  </p:txBody>
                </p:sp>
                <p:sp>
                  <p:nvSpPr>
                    <p:cNvPr id="3114" name="AutoShape 42"/>
                    <p:cNvSpPr>
                      <a:spLocks noChangeArrowheads="1"/>
                    </p:cNvSpPr>
                    <p:nvPr/>
                  </p:nvSpPr>
                  <p:spPr bwMode="auto">
                    <a:xfrm>
                      <a:off x="1557" y="9832"/>
                      <a:ext cx="144" cy="432"/>
                    </a:xfrm>
                    <a:prstGeom prst="curvedRightArrow">
                      <a:avLst>
                        <a:gd name="adj1" fmla="val 60000"/>
                        <a:gd name="adj2" fmla="val 120000"/>
                        <a:gd name="adj3" fmla="val 33333"/>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400"/>
                    </a:p>
                  </p:txBody>
                </p:sp>
              </p:grpSp>
            </p:grpSp>
            <p:grpSp>
              <p:nvGrpSpPr>
                <p:cNvPr id="3115" name="Group 43"/>
                <p:cNvGrpSpPr>
                  <a:grpSpLocks/>
                </p:cNvGrpSpPr>
                <p:nvPr/>
              </p:nvGrpSpPr>
              <p:grpSpPr bwMode="auto">
                <a:xfrm>
                  <a:off x="2061" y="7204"/>
                  <a:ext cx="4860" cy="4860"/>
                  <a:chOff x="2061" y="7204"/>
                  <a:chExt cx="4860" cy="4860"/>
                </a:xfrm>
              </p:grpSpPr>
              <p:sp>
                <p:nvSpPr>
                  <p:cNvPr id="3116" name="Line 44"/>
                  <p:cNvSpPr>
                    <a:spLocks noChangeShapeType="1"/>
                  </p:cNvSpPr>
                  <p:nvPr/>
                </p:nvSpPr>
                <p:spPr bwMode="auto">
                  <a:xfrm flipH="1" flipV="1">
                    <a:off x="3141" y="11704"/>
                    <a:ext cx="126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3117" name="Line 45"/>
                  <p:cNvSpPr>
                    <a:spLocks noChangeShapeType="1"/>
                  </p:cNvSpPr>
                  <p:nvPr/>
                </p:nvSpPr>
                <p:spPr bwMode="auto">
                  <a:xfrm>
                    <a:off x="2421" y="7204"/>
                    <a:ext cx="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3118" name="Line 46"/>
                  <p:cNvSpPr>
                    <a:spLocks noChangeShapeType="1"/>
                  </p:cNvSpPr>
                  <p:nvPr/>
                </p:nvSpPr>
                <p:spPr bwMode="auto">
                  <a:xfrm>
                    <a:off x="2421" y="7204"/>
                    <a:ext cx="3240" cy="7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grpSp>
                <p:nvGrpSpPr>
                  <p:cNvPr id="3119" name="Group 47"/>
                  <p:cNvGrpSpPr>
                    <a:grpSpLocks/>
                  </p:cNvGrpSpPr>
                  <p:nvPr/>
                </p:nvGrpSpPr>
                <p:grpSpPr bwMode="auto">
                  <a:xfrm>
                    <a:off x="5301" y="8104"/>
                    <a:ext cx="1620" cy="3960"/>
                    <a:chOff x="4221" y="8284"/>
                    <a:chExt cx="1620" cy="3960"/>
                  </a:xfrm>
                </p:grpSpPr>
                <p:sp>
                  <p:nvSpPr>
                    <p:cNvPr id="3120" name="Line 48"/>
                    <p:cNvSpPr>
                      <a:spLocks noChangeShapeType="1"/>
                    </p:cNvSpPr>
                    <p:nvPr/>
                  </p:nvSpPr>
                  <p:spPr bwMode="auto">
                    <a:xfrm>
                      <a:off x="5481" y="8284"/>
                      <a:ext cx="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3121" name="Line 49"/>
                    <p:cNvSpPr>
                      <a:spLocks noChangeShapeType="1"/>
                    </p:cNvSpPr>
                    <p:nvPr/>
                  </p:nvSpPr>
                  <p:spPr bwMode="auto">
                    <a:xfrm>
                      <a:off x="5481" y="9184"/>
                      <a:ext cx="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3122" name="Line 50"/>
                    <p:cNvSpPr>
                      <a:spLocks noChangeShapeType="1"/>
                    </p:cNvSpPr>
                    <p:nvPr/>
                  </p:nvSpPr>
                  <p:spPr bwMode="auto">
                    <a:xfrm>
                      <a:off x="5481" y="10084"/>
                      <a:ext cx="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3123" name="Line 51"/>
                    <p:cNvSpPr>
                      <a:spLocks noChangeShapeType="1"/>
                    </p:cNvSpPr>
                    <p:nvPr/>
                  </p:nvSpPr>
                  <p:spPr bwMode="auto">
                    <a:xfrm>
                      <a:off x="5481" y="10984"/>
                      <a:ext cx="36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3124" name="Line 52"/>
                    <p:cNvSpPr>
                      <a:spLocks noChangeShapeType="1"/>
                    </p:cNvSpPr>
                    <p:nvPr/>
                  </p:nvSpPr>
                  <p:spPr bwMode="auto">
                    <a:xfrm>
                      <a:off x="5481" y="10984"/>
                      <a:ext cx="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3125" name="Line 53"/>
                    <p:cNvSpPr>
                      <a:spLocks noChangeShapeType="1"/>
                    </p:cNvSpPr>
                    <p:nvPr/>
                  </p:nvSpPr>
                  <p:spPr bwMode="auto">
                    <a:xfrm flipH="1">
                      <a:off x="4221" y="11884"/>
                      <a:ext cx="108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3126" name="Line 54"/>
                    <p:cNvSpPr>
                      <a:spLocks noChangeShapeType="1"/>
                    </p:cNvSpPr>
                    <p:nvPr/>
                  </p:nvSpPr>
                  <p:spPr bwMode="auto">
                    <a:xfrm flipH="1">
                      <a:off x="4941" y="11884"/>
                      <a:ext cx="36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grpSp>
              <p:sp>
                <p:nvSpPr>
                  <p:cNvPr id="3127" name="Line 55"/>
                  <p:cNvSpPr>
                    <a:spLocks noChangeShapeType="1"/>
                  </p:cNvSpPr>
                  <p:nvPr/>
                </p:nvSpPr>
                <p:spPr bwMode="auto">
                  <a:xfrm flipV="1">
                    <a:off x="2781" y="8644"/>
                    <a:ext cx="0" cy="270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3128" name="Line 56"/>
                  <p:cNvSpPr>
                    <a:spLocks noChangeShapeType="1"/>
                  </p:cNvSpPr>
                  <p:nvPr/>
                </p:nvSpPr>
                <p:spPr bwMode="auto">
                  <a:xfrm>
                    <a:off x="2961" y="8644"/>
                    <a:ext cx="1980" cy="342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sp>
                <p:nvSpPr>
                  <p:cNvPr id="3129" name="Line 57"/>
                  <p:cNvSpPr>
                    <a:spLocks noChangeShapeType="1"/>
                  </p:cNvSpPr>
                  <p:nvPr/>
                </p:nvSpPr>
                <p:spPr bwMode="auto">
                  <a:xfrm flipH="1" flipV="1">
                    <a:off x="2061" y="10804"/>
                    <a:ext cx="36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grpSp>
          </p:grpSp>
        </p:grpSp>
        <p:sp>
          <p:nvSpPr>
            <p:cNvPr id="3130" name="Line 58"/>
            <p:cNvSpPr>
              <a:spLocks noChangeShapeType="1"/>
            </p:cNvSpPr>
            <p:nvPr/>
          </p:nvSpPr>
          <p:spPr bwMode="auto">
            <a:xfrm>
              <a:off x="3681" y="7384"/>
              <a:ext cx="1800" cy="21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400"/>
            </a:p>
          </p:txBody>
        </p:sp>
      </p:grpSp>
      <p:sp>
        <p:nvSpPr>
          <p:cNvPr id="62" name="TextBox 61"/>
          <p:cNvSpPr txBox="1"/>
          <p:nvPr/>
        </p:nvSpPr>
        <p:spPr>
          <a:xfrm>
            <a:off x="214282" y="3286124"/>
            <a:ext cx="2500330" cy="923330"/>
          </a:xfrm>
          <a:prstGeom prst="rect">
            <a:avLst/>
          </a:prstGeom>
          <a:noFill/>
        </p:spPr>
        <p:txBody>
          <a:bodyPr wrap="square" rtlCol="0">
            <a:spAutoFit/>
          </a:bodyPr>
          <a:lstStyle/>
          <a:p>
            <a:r>
              <a:rPr lang="ro-RO" dirty="0"/>
              <a:t>Figura 2: Ciclul acizilor tricarboxilici </a:t>
            </a: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normAutofit fontScale="77500" lnSpcReduction="20000"/>
          </a:bodyPr>
          <a:lstStyle/>
          <a:p>
            <a:r>
              <a:rPr lang="ro-RO" b="1" dirty="0"/>
              <a:t>B. Fosforilarea prin transportul de electroni</a:t>
            </a:r>
            <a:endParaRPr lang="en-US" dirty="0"/>
          </a:p>
          <a:p>
            <a:r>
              <a:rPr lang="ro-RO" dirty="0"/>
              <a:t>Sinteza ATP-lui pe această cale se realizează în procesele de </a:t>
            </a:r>
            <a:r>
              <a:rPr lang="ro-RO" i="1" dirty="0"/>
              <a:t>respirație bacteriană.</a:t>
            </a:r>
            <a:endParaRPr lang="en-US" dirty="0"/>
          </a:p>
          <a:p>
            <a:r>
              <a:rPr lang="en-US" dirty="0" err="1"/>
              <a:t>În</a:t>
            </a:r>
            <a:r>
              <a:rPr lang="en-US" dirty="0"/>
              <a:t> </a:t>
            </a:r>
            <a:r>
              <a:rPr lang="en-US" dirty="0" err="1"/>
              <a:t>respiraţie</a:t>
            </a:r>
            <a:r>
              <a:rPr lang="en-US" dirty="0"/>
              <a:t>, </a:t>
            </a:r>
            <a:r>
              <a:rPr lang="en-US" dirty="0" err="1"/>
              <a:t>perechile</a:t>
            </a:r>
            <a:r>
              <a:rPr lang="en-US" dirty="0"/>
              <a:t> de </a:t>
            </a:r>
            <a:r>
              <a:rPr lang="en-US" dirty="0" err="1"/>
              <a:t>electroni</a:t>
            </a:r>
            <a:r>
              <a:rPr lang="en-US" dirty="0"/>
              <a:t> </a:t>
            </a:r>
            <a:r>
              <a:rPr lang="en-US" dirty="0" err="1"/>
              <a:t>şi</a:t>
            </a:r>
            <a:r>
              <a:rPr lang="en-US" dirty="0"/>
              <a:t> </a:t>
            </a:r>
            <a:r>
              <a:rPr lang="en-US" dirty="0" err="1"/>
              <a:t>protoni</a:t>
            </a:r>
            <a:r>
              <a:rPr lang="en-US" dirty="0"/>
              <a:t> </a:t>
            </a:r>
            <a:r>
              <a:rPr lang="en-US" dirty="0" err="1"/>
              <a:t>cedate</a:t>
            </a:r>
            <a:r>
              <a:rPr lang="en-US" dirty="0"/>
              <a:t> de </a:t>
            </a:r>
            <a:r>
              <a:rPr lang="en-US" dirty="0" err="1"/>
              <a:t>substratul</a:t>
            </a:r>
            <a:r>
              <a:rPr lang="en-US" dirty="0"/>
              <a:t> </a:t>
            </a:r>
            <a:r>
              <a:rPr lang="en-US" dirty="0" err="1"/>
              <a:t>oxidat</a:t>
            </a:r>
            <a:r>
              <a:rPr lang="en-US" dirty="0"/>
              <a:t> </a:t>
            </a:r>
            <a:r>
              <a:rPr lang="en-US" dirty="0" err="1"/>
              <a:t>sunt</a:t>
            </a:r>
            <a:r>
              <a:rPr lang="en-US" dirty="0"/>
              <a:t> </a:t>
            </a:r>
            <a:r>
              <a:rPr lang="en-US" dirty="0" err="1"/>
              <a:t>acceptate</a:t>
            </a:r>
            <a:r>
              <a:rPr lang="en-US" dirty="0"/>
              <a:t> de NAD </a:t>
            </a:r>
            <a:r>
              <a:rPr lang="en-US" dirty="0" err="1"/>
              <a:t>și</a:t>
            </a:r>
            <a:r>
              <a:rPr lang="en-US" dirty="0"/>
              <a:t> </a:t>
            </a:r>
            <a:r>
              <a:rPr lang="en-US" dirty="0" err="1"/>
              <a:t>transportate</a:t>
            </a:r>
            <a:r>
              <a:rPr lang="en-US" dirty="0"/>
              <a:t> la </a:t>
            </a:r>
            <a:r>
              <a:rPr lang="en-US" dirty="0" err="1"/>
              <a:t>acceptorul</a:t>
            </a:r>
            <a:r>
              <a:rPr lang="en-US" dirty="0"/>
              <a:t> final (O2) </a:t>
            </a:r>
            <a:r>
              <a:rPr lang="en-US" dirty="0" err="1"/>
              <a:t>prin</a:t>
            </a:r>
            <a:r>
              <a:rPr lang="en-US" dirty="0"/>
              <a:t> </a:t>
            </a:r>
            <a:r>
              <a:rPr lang="en-US" dirty="0" err="1"/>
              <a:t>așa-numitul</a:t>
            </a:r>
            <a:r>
              <a:rPr lang="en-US" dirty="0"/>
              <a:t> </a:t>
            </a:r>
            <a:r>
              <a:rPr lang="en-US" b="1" i="1" dirty="0" err="1"/>
              <a:t>lanţ</a:t>
            </a:r>
            <a:r>
              <a:rPr lang="en-US" b="1" i="1" dirty="0"/>
              <a:t> respirator </a:t>
            </a:r>
            <a:r>
              <a:rPr lang="en-US" b="1" i="1" dirty="0" err="1"/>
              <a:t>sau</a:t>
            </a:r>
            <a:r>
              <a:rPr lang="en-US" b="1" i="1" dirty="0"/>
              <a:t> </a:t>
            </a:r>
            <a:r>
              <a:rPr lang="en-US" b="1" i="1" dirty="0" err="1"/>
              <a:t>lanțul</a:t>
            </a:r>
            <a:r>
              <a:rPr lang="en-US" b="1" i="1" dirty="0"/>
              <a:t> </a:t>
            </a:r>
            <a:r>
              <a:rPr lang="en-US" b="1" i="1" dirty="0" err="1"/>
              <a:t>transportor</a:t>
            </a:r>
            <a:r>
              <a:rPr lang="en-US" b="1" i="1" dirty="0"/>
              <a:t> de </a:t>
            </a:r>
            <a:r>
              <a:rPr lang="en-US" b="1" i="1" dirty="0" err="1"/>
              <a:t>electroni</a:t>
            </a:r>
            <a:r>
              <a:rPr lang="en-US" dirty="0"/>
              <a:t>, care </a:t>
            </a:r>
            <a:r>
              <a:rPr lang="en-US" i="1" dirty="0"/>
              <a:t>la </a:t>
            </a:r>
            <a:r>
              <a:rPr lang="en-US" i="1" dirty="0" err="1"/>
              <a:t>bacterii</a:t>
            </a:r>
            <a:r>
              <a:rPr lang="en-US" i="1" dirty="0"/>
              <a:t> </a:t>
            </a:r>
            <a:r>
              <a:rPr lang="en-US" i="1" dirty="0" err="1"/>
              <a:t>este</a:t>
            </a:r>
            <a:r>
              <a:rPr lang="en-US" i="1" dirty="0"/>
              <a:t> </a:t>
            </a:r>
            <a:r>
              <a:rPr lang="en-US" i="1" dirty="0" err="1"/>
              <a:t>structurat</a:t>
            </a:r>
            <a:r>
              <a:rPr lang="en-US" i="1" dirty="0"/>
              <a:t> </a:t>
            </a:r>
            <a:r>
              <a:rPr lang="en-US" i="1" dirty="0" err="1"/>
              <a:t>în</a:t>
            </a:r>
            <a:r>
              <a:rPr lang="en-US" i="1" dirty="0"/>
              <a:t> </a:t>
            </a:r>
            <a:r>
              <a:rPr lang="en-US" i="1" dirty="0" err="1"/>
              <a:t>membrana</a:t>
            </a:r>
            <a:r>
              <a:rPr lang="en-US" i="1" dirty="0"/>
              <a:t> </a:t>
            </a:r>
            <a:r>
              <a:rPr lang="en-US" i="1" dirty="0" err="1"/>
              <a:t>celulară</a:t>
            </a:r>
            <a:r>
              <a:rPr lang="en-US" dirty="0"/>
              <a:t>. El are </a:t>
            </a:r>
            <a:r>
              <a:rPr lang="en-US" dirty="0" err="1"/>
              <a:t>în</a:t>
            </a:r>
            <a:r>
              <a:rPr lang="en-US" dirty="0"/>
              <a:t> </a:t>
            </a:r>
            <a:r>
              <a:rPr lang="en-US" dirty="0" err="1"/>
              <a:t>componenţă</a:t>
            </a:r>
            <a:r>
              <a:rPr lang="en-US" dirty="0"/>
              <a:t> </a:t>
            </a:r>
            <a:r>
              <a:rPr lang="en-US" dirty="0" err="1"/>
              <a:t>citocromi</a:t>
            </a:r>
            <a:r>
              <a:rPr lang="en-US" dirty="0"/>
              <a:t>, </a:t>
            </a:r>
            <a:r>
              <a:rPr lang="en-US" dirty="0" err="1"/>
              <a:t>flavoproteine</a:t>
            </a:r>
            <a:r>
              <a:rPr lang="en-US" dirty="0"/>
              <a:t>, </a:t>
            </a:r>
            <a:r>
              <a:rPr lang="en-US" dirty="0" err="1"/>
              <a:t>ubichinone</a:t>
            </a:r>
            <a:r>
              <a:rPr lang="en-US" dirty="0"/>
              <a:t>.</a:t>
            </a:r>
          </a:p>
          <a:p>
            <a:pPr lvl="0"/>
            <a:r>
              <a:rPr lang="ro-RO" b="1" dirty="0"/>
              <a:t>Citocromii</a:t>
            </a:r>
            <a:r>
              <a:rPr lang="ro-RO" dirty="0"/>
              <a:t> reprezintă transportori de electroni, aparţinând unui grup conţinând fier (hem). Atomul central al citocromilor este fierul ce poate trece din stare oxidată (Fe3+) în stare redusă (Fe2+). Conţinutul bacteriilor în citocromi diferă în funcţie de specie şi condiţiile de creştere.</a:t>
            </a:r>
            <a:endParaRPr lang="en-US" dirty="0"/>
          </a:p>
          <a:p>
            <a:pPr lvl="0"/>
            <a:r>
              <a:rPr lang="ro-RO" b="1" dirty="0"/>
              <a:t>Flavoproteinele</a:t>
            </a:r>
            <a:r>
              <a:rPr lang="ro-RO" dirty="0"/>
              <a:t> cu fier neheminic reprezintă proteine ce conţin o coenzimă derivată din riboflavină (B2). Ex.: FAD (flavinadenindinucleotid).</a:t>
            </a:r>
            <a:endParaRPr lang="en-US" dirty="0"/>
          </a:p>
          <a:p>
            <a:pPr lvl="0"/>
            <a:r>
              <a:rPr lang="ro-RO" b="1" dirty="0"/>
              <a:t>Quinonele </a:t>
            </a:r>
            <a:r>
              <a:rPr lang="ro-RO" dirty="0"/>
              <a:t>reprezintă substanţe neproteice cu funcţie de transport a proteinelor în sistemul transportor de electroni. Ex.: proteine cu fier şi sulf (cu 2, 4, 8 atomi de sulf instabil). </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normAutofit fontScale="77500" lnSpcReduction="20000"/>
          </a:bodyPr>
          <a:lstStyle/>
          <a:p>
            <a:r>
              <a:rPr lang="ro-RO" dirty="0"/>
              <a:t>La procesul de respiraţie bacteriană mai participă şi </a:t>
            </a:r>
            <a:r>
              <a:rPr lang="ro-RO" b="1" i="1" dirty="0"/>
              <a:t>coenzime transportoare de electroni</a:t>
            </a:r>
            <a:r>
              <a:rPr lang="ro-RO" dirty="0"/>
              <a:t> care trec electronii de la una la alta pentru a genera ATP din ADP. Astfel de coenzime sunt </a:t>
            </a:r>
            <a:r>
              <a:rPr lang="ro-RO" b="1" dirty="0"/>
              <a:t>NAD </a:t>
            </a:r>
            <a:r>
              <a:rPr lang="ro-RO" dirty="0"/>
              <a:t>(nicotin-amid-adenin-dinucleotid) în stare oxidată sau NADH (în stare redusă) și </a:t>
            </a:r>
            <a:r>
              <a:rPr lang="ro-RO" b="1" dirty="0"/>
              <a:t>NADP </a:t>
            </a:r>
            <a:r>
              <a:rPr lang="ro-RO" dirty="0"/>
              <a:t>(nicotin-amid-adenin-dinucleotidfosfat) în stare oxidată sau NADPH2 (în stare redusă);</a:t>
            </a:r>
            <a:endParaRPr lang="en-US" dirty="0"/>
          </a:p>
          <a:p>
            <a:r>
              <a:rPr lang="ro-RO" dirty="0"/>
              <a:t>Aceste componente sunt ordonate într-o scală potențial redox de la NADH cu potențial redox - 0,32 V la O</a:t>
            </a:r>
            <a:r>
              <a:rPr lang="ro-RO" baseline="-25000" dirty="0"/>
              <a:t>2 </a:t>
            </a:r>
            <a:r>
              <a:rPr lang="ro-RO" dirty="0"/>
              <a:t>(potențial redox 0,82 V), cu o diferență redox de 1,14 V.</a:t>
            </a:r>
            <a:endParaRPr lang="en-US" dirty="0"/>
          </a:p>
          <a:p>
            <a:r>
              <a:rPr lang="ro-RO" dirty="0"/>
              <a:t>Funcția acestui lanț respirator este dublă, de a transporta electronii de la substratul oxidat la acceptorul final (O</a:t>
            </a:r>
            <a:r>
              <a:rPr lang="ro-RO" baseline="-25000" dirty="0"/>
              <a:t>2, </a:t>
            </a:r>
            <a:r>
              <a:rPr lang="ro-RO" dirty="0"/>
              <a:t>NO</a:t>
            </a:r>
            <a:r>
              <a:rPr lang="ro-RO" baseline="-25000" dirty="0"/>
              <a:t>2</a:t>
            </a:r>
            <a:r>
              <a:rPr lang="ro-RO" dirty="0"/>
              <a:t>, NO</a:t>
            </a:r>
            <a:r>
              <a:rPr lang="ro-RO" baseline="-25000" dirty="0"/>
              <a:t>3</a:t>
            </a:r>
            <a:r>
              <a:rPr lang="ro-RO" dirty="0"/>
              <a:t>,SO</a:t>
            </a:r>
            <a:r>
              <a:rPr lang="ro-RO" baseline="-25000" dirty="0"/>
              <a:t>4</a:t>
            </a:r>
            <a:r>
              <a:rPr lang="ro-RO" dirty="0"/>
              <a:t>) și de a elibera energia captată în ATP.</a:t>
            </a:r>
            <a:endParaRPr lang="en-US" dirty="0"/>
          </a:p>
          <a:p>
            <a:r>
              <a:rPr lang="ro-RO" dirty="0"/>
              <a:t>În trei poziţii ale lanţului se eliberează cantităţi mari de energie ce se conservă prin sinteza de ATP: între NAD şi FAD, între CITOCROM b şi CITOCROM c, între CITOCROM a şi O</a:t>
            </a:r>
            <a:r>
              <a:rPr lang="ro-RO" baseline="-25000" dirty="0"/>
              <a:t>2</a:t>
            </a:r>
            <a:r>
              <a:rPr lang="ro-RO" dirty="0"/>
              <a:t>. Aceasta constituie fosforilarea prin transport de electroni sau fosforilarea oxidativă (figura 3).</a:t>
            </a:r>
            <a:endParaRPr lang="en-US" dirty="0"/>
          </a:p>
          <a:p>
            <a:r>
              <a:rPr lang="ro-RO" dirty="0"/>
              <a:t>NOTĂ: În respirația anaerobă ca acceptori finali de electroni sunt alte substanțe decât O</a:t>
            </a:r>
            <a:r>
              <a:rPr lang="ro-RO" baseline="-25000" dirty="0"/>
              <a:t>2 </a:t>
            </a:r>
            <a:r>
              <a:rPr lang="ro-RO" dirty="0"/>
              <a:t>din respirația aerobă, și anume: NO</a:t>
            </a:r>
            <a:r>
              <a:rPr lang="ro-RO" baseline="-25000" dirty="0"/>
              <a:t>2</a:t>
            </a:r>
            <a:r>
              <a:rPr lang="ro-RO" dirty="0"/>
              <a:t>, NO</a:t>
            </a:r>
            <a:r>
              <a:rPr lang="ro-RO" baseline="-25000" dirty="0"/>
              <a:t>3</a:t>
            </a:r>
            <a:r>
              <a:rPr lang="ro-RO" dirty="0"/>
              <a:t>,SO</a:t>
            </a:r>
            <a:r>
              <a:rPr lang="ro-RO" baseline="-25000" dirty="0"/>
              <a:t>4</a:t>
            </a:r>
            <a:r>
              <a:rPr lang="ro-RO" dirty="0"/>
              <a:t>. În acest caz eliberarea de energie se face numai în primele 2 poziții.</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824558"/>
          </a:xfrm>
        </p:spPr>
        <p:txBody>
          <a:bodyPr>
            <a:normAutofit fontScale="77500" lnSpcReduction="20000"/>
          </a:bodyPr>
          <a:lstStyle/>
          <a:p>
            <a:r>
              <a:rPr lang="ro-RO" b="1" dirty="0"/>
              <a:t>Mecanismul</a:t>
            </a:r>
            <a:r>
              <a:rPr lang="ro-RO" dirty="0"/>
              <a:t> prin care are loc </a:t>
            </a:r>
            <a:r>
              <a:rPr lang="ro-RO" b="1" dirty="0"/>
              <a:t>sinteza ATP </a:t>
            </a:r>
            <a:r>
              <a:rPr lang="ro-RO" dirty="0"/>
              <a:t>constă în formarea aşa-numitei </a:t>
            </a:r>
            <a:r>
              <a:rPr lang="ro-RO" b="1" i="1" dirty="0"/>
              <a:t>”forţe proton motrice”</a:t>
            </a:r>
            <a:r>
              <a:rPr lang="ro-RO" i="1" dirty="0"/>
              <a:t>(teoria chimiosmotică a lui Mitchel)</a:t>
            </a:r>
            <a:r>
              <a:rPr lang="ro-RO" dirty="0"/>
              <a:t>. Sistemul transportorilor de electroni formează mai multe bucle între cele 2 fețe ale membranei citoplasmatice, asigurându-se o scurgere continuă a electronilor de la o componentă la alta, în timp ce transportul protonilor (H</a:t>
            </a:r>
            <a:r>
              <a:rPr lang="ro-RO" baseline="30000" dirty="0"/>
              <a:t>+</a:t>
            </a:r>
            <a:r>
              <a:rPr lang="ro-RO" dirty="0"/>
              <a:t>) este discontinuu, adică numai în unele etape protonii sunt preluați și transportați cu electronii, iar ulterior protonii sunt eliminați pe suprafața externă a membranei. Electronii separați de protoni trec prin lanțul respirator și ajungând pe fața internă a membranei formează grupări OH</a:t>
            </a:r>
            <a:r>
              <a:rPr lang="ro-RO" baseline="30000" dirty="0"/>
              <a:t>-</a:t>
            </a:r>
            <a:r>
              <a:rPr lang="ro-RO" dirty="0"/>
              <a:t>. </a:t>
            </a:r>
            <a:endParaRPr lang="en-US" dirty="0"/>
          </a:p>
          <a:p>
            <a:r>
              <a:rPr lang="ro-RO" dirty="0"/>
              <a:t>Membrana citoplasmatică este impermeabilă pentru OH</a:t>
            </a:r>
            <a:r>
              <a:rPr lang="ro-RO" baseline="30000" dirty="0"/>
              <a:t>- </a:t>
            </a:r>
            <a:r>
              <a:rPr lang="ro-RO" dirty="0"/>
              <a:t>și H</a:t>
            </a:r>
            <a:r>
              <a:rPr lang="ro-RO" baseline="30000" dirty="0"/>
              <a:t>+</a:t>
            </a:r>
            <a:r>
              <a:rPr lang="ro-RO" dirty="0"/>
              <a:t>. Ca urmare, se realizează o distribuție diferențiată a lor de o parte și de alta a membranei: fața citoplasmatică este alcalină, încărcată electric negativ, iar fața externă a membranei este acidă, încărcată pozitiv. Apare astfel un gradient de pH și de potențial electronic. Se produce astfel o stare energizantă a membranei care este utilizată: fie pentru îndeplinirea unor funcții celulare (mobilitate ciliară, transport prin membrană), fie în sinteza de ATP prin reacția catalizată de ATP-ază: ADP + Pi ↔ATP + H</a:t>
            </a:r>
            <a:r>
              <a:rPr lang="ro-RO" baseline="-25000" dirty="0"/>
              <a:t>2</a:t>
            </a:r>
            <a:r>
              <a:rPr lang="ro-RO" dirty="0"/>
              <a:t>O. Gradientul protonic furnizează energia necesară desfășurării acestei reacții spre sinteză. Prin transportul de protoni prin complexul ATP-zei (format dintr-o proieminență sferică localizată pe fața citoplasmatică și o coadă ce străbate membrana) starea energizantă a membranei ceează condițiile sintezei ATP-lui.</a:t>
            </a:r>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2071670" y="928670"/>
            <a:ext cx="4745049" cy="4440255"/>
            <a:chOff x="1336" y="4027"/>
            <a:chExt cx="4806" cy="4680"/>
          </a:xfrm>
        </p:grpSpPr>
        <p:sp>
          <p:nvSpPr>
            <p:cNvPr id="4099" name="Text Box 3"/>
            <p:cNvSpPr txBox="1">
              <a:spLocks noChangeArrowheads="1"/>
            </p:cNvSpPr>
            <p:nvPr/>
          </p:nvSpPr>
          <p:spPr bwMode="auto">
            <a:xfrm>
              <a:off x="1696" y="4567"/>
              <a:ext cx="144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a:ln>
                    <a:noFill/>
                  </a:ln>
                  <a:solidFill>
                    <a:schemeClr val="tx1"/>
                  </a:solidFill>
                  <a:effectLst/>
                  <a:latin typeface="Times New Roman" pitchFamily="18" charset="0"/>
                </a:rPr>
                <a:t>SUBSTRAT</a:t>
              </a:r>
              <a:endParaRPr kumimoji="0" lang="en-US" sz="1600" b="0" i="0" u="none" strike="noStrike" cap="none" normalizeH="0" baseline="0">
                <a:ln>
                  <a:noFill/>
                </a:ln>
                <a:solidFill>
                  <a:schemeClr val="tx1"/>
                </a:solidFill>
                <a:effectLst/>
                <a:latin typeface="Arial" pitchFamily="34" charset="0"/>
              </a:endParaRPr>
            </a:p>
          </p:txBody>
        </p:sp>
        <p:sp>
          <p:nvSpPr>
            <p:cNvPr id="4100" name="Text Box 4"/>
            <p:cNvSpPr txBox="1">
              <a:spLocks noChangeArrowheads="1"/>
            </p:cNvSpPr>
            <p:nvPr/>
          </p:nvSpPr>
          <p:spPr bwMode="auto">
            <a:xfrm>
              <a:off x="1876" y="5107"/>
              <a:ext cx="90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a:ln>
                    <a:noFill/>
                  </a:ln>
                  <a:solidFill>
                    <a:schemeClr val="tx1"/>
                  </a:solidFill>
                  <a:effectLst/>
                  <a:latin typeface="Times New Roman" pitchFamily="18" charset="0"/>
                </a:rPr>
                <a:t>NAD</a:t>
              </a:r>
              <a:endParaRPr kumimoji="0" lang="en-US" sz="1600" b="0" i="0" u="none" strike="noStrike" cap="none" normalizeH="0" baseline="0">
                <a:ln>
                  <a:noFill/>
                </a:ln>
                <a:solidFill>
                  <a:schemeClr val="tx1"/>
                </a:solidFill>
                <a:effectLst/>
                <a:latin typeface="Arial" pitchFamily="34" charset="0"/>
              </a:endParaRPr>
            </a:p>
          </p:txBody>
        </p:sp>
        <p:sp>
          <p:nvSpPr>
            <p:cNvPr id="4101" name="Text Box 5"/>
            <p:cNvSpPr txBox="1">
              <a:spLocks noChangeArrowheads="1"/>
            </p:cNvSpPr>
            <p:nvPr/>
          </p:nvSpPr>
          <p:spPr bwMode="auto">
            <a:xfrm>
              <a:off x="1336" y="5647"/>
              <a:ext cx="216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a:ln>
                    <a:noFill/>
                  </a:ln>
                  <a:solidFill>
                    <a:schemeClr val="tx1"/>
                  </a:solidFill>
                  <a:effectLst/>
                  <a:latin typeface="Times New Roman" pitchFamily="18" charset="0"/>
                </a:rPr>
                <a:t>FLAVOPROTEINA</a:t>
              </a:r>
              <a:endParaRPr kumimoji="0" lang="en-US" sz="1600" b="0" i="0" u="none" strike="noStrike" cap="none" normalizeH="0" baseline="0">
                <a:ln>
                  <a:noFill/>
                </a:ln>
                <a:solidFill>
                  <a:schemeClr val="tx1"/>
                </a:solidFill>
                <a:effectLst/>
                <a:latin typeface="Arial" pitchFamily="34" charset="0"/>
              </a:endParaRPr>
            </a:p>
          </p:txBody>
        </p:sp>
        <p:sp>
          <p:nvSpPr>
            <p:cNvPr id="4102" name="Text Box 6"/>
            <p:cNvSpPr txBox="1">
              <a:spLocks noChangeArrowheads="1"/>
            </p:cNvSpPr>
            <p:nvPr/>
          </p:nvSpPr>
          <p:spPr bwMode="auto">
            <a:xfrm>
              <a:off x="1696" y="6187"/>
              <a:ext cx="144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a:ln>
                    <a:noFill/>
                  </a:ln>
                  <a:solidFill>
                    <a:schemeClr val="tx1"/>
                  </a:solidFill>
                  <a:effectLst/>
                  <a:latin typeface="Times New Roman" pitchFamily="18" charset="0"/>
                </a:rPr>
                <a:t>CHINONA</a:t>
              </a:r>
              <a:endParaRPr kumimoji="0" lang="en-US" sz="1600" b="0" i="0" u="none" strike="noStrike" cap="none" normalizeH="0" baseline="0">
                <a:ln>
                  <a:noFill/>
                </a:ln>
                <a:solidFill>
                  <a:schemeClr val="tx1"/>
                </a:solidFill>
                <a:effectLst/>
                <a:latin typeface="Arial" pitchFamily="34" charset="0"/>
              </a:endParaRPr>
            </a:p>
          </p:txBody>
        </p:sp>
        <p:sp>
          <p:nvSpPr>
            <p:cNvPr id="4103" name="Text Box 7"/>
            <p:cNvSpPr txBox="1">
              <a:spLocks noChangeArrowheads="1"/>
            </p:cNvSpPr>
            <p:nvPr/>
          </p:nvSpPr>
          <p:spPr bwMode="auto">
            <a:xfrm>
              <a:off x="1516" y="6727"/>
              <a:ext cx="198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a:ln>
                    <a:noFill/>
                  </a:ln>
                  <a:solidFill>
                    <a:schemeClr val="tx1"/>
                  </a:solidFill>
                  <a:effectLst/>
                  <a:latin typeface="Times New Roman" pitchFamily="18" charset="0"/>
                </a:rPr>
                <a:t>CITOCROM  b</a:t>
              </a:r>
              <a:endParaRPr kumimoji="0" lang="en-US" sz="1600" b="0" i="0" u="none" strike="noStrike" cap="none" normalizeH="0" baseline="0">
                <a:ln>
                  <a:noFill/>
                </a:ln>
                <a:solidFill>
                  <a:schemeClr val="tx1"/>
                </a:solidFill>
                <a:effectLst/>
                <a:latin typeface="Arial" pitchFamily="34" charset="0"/>
              </a:endParaRPr>
            </a:p>
          </p:txBody>
        </p:sp>
        <p:sp>
          <p:nvSpPr>
            <p:cNvPr id="4104" name="Text Box 8"/>
            <p:cNvSpPr txBox="1">
              <a:spLocks noChangeArrowheads="1"/>
            </p:cNvSpPr>
            <p:nvPr/>
          </p:nvSpPr>
          <p:spPr bwMode="auto">
            <a:xfrm>
              <a:off x="1516" y="7267"/>
              <a:ext cx="180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a:ln>
                    <a:noFill/>
                  </a:ln>
                  <a:solidFill>
                    <a:schemeClr val="tx1"/>
                  </a:solidFill>
                  <a:effectLst/>
                  <a:latin typeface="Times New Roman" pitchFamily="18" charset="0"/>
                </a:rPr>
                <a:t>CITOCROM  c</a:t>
              </a:r>
              <a:endParaRPr kumimoji="0" lang="en-US" sz="1600" b="0" i="0" u="none" strike="noStrike" cap="none" normalizeH="0" baseline="0">
                <a:ln>
                  <a:noFill/>
                </a:ln>
                <a:solidFill>
                  <a:schemeClr val="tx1"/>
                </a:solidFill>
                <a:effectLst/>
                <a:latin typeface="Arial" pitchFamily="34" charset="0"/>
              </a:endParaRPr>
            </a:p>
          </p:txBody>
        </p:sp>
        <p:sp>
          <p:nvSpPr>
            <p:cNvPr id="4105" name="Text Box 9"/>
            <p:cNvSpPr txBox="1">
              <a:spLocks noChangeArrowheads="1"/>
            </p:cNvSpPr>
            <p:nvPr/>
          </p:nvSpPr>
          <p:spPr bwMode="auto">
            <a:xfrm>
              <a:off x="1516" y="7807"/>
              <a:ext cx="198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600" b="0" i="0" u="none" strike="noStrike" cap="none" normalizeH="0" baseline="0">
                  <a:ln>
                    <a:noFill/>
                  </a:ln>
                  <a:solidFill>
                    <a:schemeClr val="tx1"/>
                  </a:solidFill>
                  <a:effectLst/>
                  <a:latin typeface="Times New Roman" pitchFamily="18" charset="0"/>
                </a:rPr>
                <a:t>CITOCROM  a</a:t>
              </a:r>
              <a:endParaRPr kumimoji="0" lang="en-US" sz="1600" b="0" i="0" u="none" strike="noStrike" cap="none" normalizeH="0" baseline="0">
                <a:ln>
                  <a:noFill/>
                </a:ln>
                <a:solidFill>
                  <a:schemeClr val="tx1"/>
                </a:solidFill>
                <a:effectLst/>
                <a:latin typeface="Arial" pitchFamily="34" charset="0"/>
              </a:endParaRPr>
            </a:p>
          </p:txBody>
        </p:sp>
        <p:sp>
          <p:nvSpPr>
            <p:cNvPr id="4106" name="Text Box 10"/>
            <p:cNvSpPr txBox="1">
              <a:spLocks noChangeArrowheads="1"/>
            </p:cNvSpPr>
            <p:nvPr/>
          </p:nvSpPr>
          <p:spPr bwMode="auto">
            <a:xfrm>
              <a:off x="2056" y="8347"/>
              <a:ext cx="126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a:ln>
                    <a:noFill/>
                  </a:ln>
                  <a:solidFill>
                    <a:schemeClr val="tx1"/>
                  </a:solidFill>
                  <a:effectLst/>
                  <a:latin typeface="Calibri" pitchFamily="34" charset="0"/>
                </a:rPr>
                <a:t> </a:t>
              </a:r>
              <a:r>
                <a:rPr kumimoji="0" lang="ro-RO" sz="1600" b="0" i="0" u="none" strike="noStrike" cap="none" normalizeH="0" baseline="0">
                  <a:ln>
                    <a:noFill/>
                  </a:ln>
                  <a:solidFill>
                    <a:schemeClr val="tx1"/>
                  </a:solidFill>
                  <a:effectLst/>
                  <a:latin typeface="Calibri" pitchFamily="34" charset="0"/>
                </a:rPr>
                <a:t>O</a:t>
              </a:r>
              <a:r>
                <a:rPr kumimoji="0" lang="ro-RO" sz="1600" b="0" i="0" u="none" strike="noStrike" cap="none" normalizeH="0" baseline="-25000">
                  <a:ln>
                    <a:noFill/>
                  </a:ln>
                  <a:solidFill>
                    <a:schemeClr val="tx1"/>
                  </a:solidFill>
                  <a:effectLst/>
                  <a:latin typeface="Calibri" pitchFamily="34" charset="0"/>
                </a:rPr>
                <a:t>2</a:t>
              </a:r>
              <a:endParaRPr kumimoji="0" lang="en-US" sz="1600" b="0" i="0" u="none" strike="noStrike" cap="none" normalizeH="0" baseline="0">
                <a:ln>
                  <a:noFill/>
                </a:ln>
                <a:solidFill>
                  <a:schemeClr val="tx1"/>
                </a:solidFill>
                <a:effectLst/>
                <a:latin typeface="Arial" pitchFamily="34" charset="0"/>
              </a:endParaRPr>
            </a:p>
          </p:txBody>
        </p:sp>
        <p:grpSp>
          <p:nvGrpSpPr>
            <p:cNvPr id="4107" name="Group 11"/>
            <p:cNvGrpSpPr>
              <a:grpSpLocks/>
            </p:cNvGrpSpPr>
            <p:nvPr/>
          </p:nvGrpSpPr>
          <p:grpSpPr bwMode="auto">
            <a:xfrm>
              <a:off x="2236" y="4927"/>
              <a:ext cx="3600" cy="3420"/>
              <a:chOff x="3501" y="5764"/>
              <a:chExt cx="3600" cy="3420"/>
            </a:xfrm>
          </p:grpSpPr>
          <p:sp>
            <p:nvSpPr>
              <p:cNvPr id="4108" name="Line 12"/>
              <p:cNvSpPr>
                <a:spLocks noChangeShapeType="1"/>
              </p:cNvSpPr>
              <p:nvPr/>
            </p:nvSpPr>
            <p:spPr bwMode="auto">
              <a:xfrm rot="-10800000">
                <a:off x="5121" y="6304"/>
                <a:ext cx="198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600"/>
              </a:p>
            </p:txBody>
          </p:sp>
          <p:sp>
            <p:nvSpPr>
              <p:cNvPr id="4109" name="Line 13"/>
              <p:cNvSpPr>
                <a:spLocks noChangeShapeType="1"/>
              </p:cNvSpPr>
              <p:nvPr/>
            </p:nvSpPr>
            <p:spPr bwMode="auto">
              <a:xfrm rot="-10800000">
                <a:off x="5121" y="7912"/>
                <a:ext cx="198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600"/>
              </a:p>
            </p:txBody>
          </p:sp>
          <p:sp>
            <p:nvSpPr>
              <p:cNvPr id="4110" name="Line 14"/>
              <p:cNvSpPr>
                <a:spLocks noChangeShapeType="1"/>
              </p:cNvSpPr>
              <p:nvPr/>
            </p:nvSpPr>
            <p:spPr bwMode="auto">
              <a:xfrm rot="-10800000">
                <a:off x="5121" y="9172"/>
                <a:ext cx="198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600"/>
              </a:p>
            </p:txBody>
          </p:sp>
          <p:sp>
            <p:nvSpPr>
              <p:cNvPr id="4111" name="AutoShape 15"/>
              <p:cNvSpPr>
                <a:spLocks noChangeArrowheads="1"/>
              </p:cNvSpPr>
              <p:nvPr/>
            </p:nvSpPr>
            <p:spPr bwMode="auto">
              <a:xfrm rot="-5400000">
                <a:off x="3501" y="5764"/>
                <a:ext cx="180" cy="180"/>
              </a:xfrm>
              <a:prstGeom prst="leftArrow">
                <a:avLst>
                  <a:gd name="adj1" fmla="val 50000"/>
                  <a:gd name="adj2" fmla="val 25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600"/>
              </a:p>
            </p:txBody>
          </p:sp>
          <p:sp>
            <p:nvSpPr>
              <p:cNvPr id="4112" name="AutoShape 16"/>
              <p:cNvSpPr>
                <a:spLocks noChangeArrowheads="1"/>
              </p:cNvSpPr>
              <p:nvPr/>
            </p:nvSpPr>
            <p:spPr bwMode="auto">
              <a:xfrm rot="-5400000">
                <a:off x="3501" y="6304"/>
                <a:ext cx="180" cy="180"/>
              </a:xfrm>
              <a:prstGeom prst="leftArrow">
                <a:avLst>
                  <a:gd name="adj1" fmla="val 50000"/>
                  <a:gd name="adj2" fmla="val 25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600"/>
              </a:p>
            </p:txBody>
          </p:sp>
          <p:sp>
            <p:nvSpPr>
              <p:cNvPr id="4113" name="AutoShape 17"/>
              <p:cNvSpPr>
                <a:spLocks noChangeArrowheads="1"/>
              </p:cNvSpPr>
              <p:nvPr/>
            </p:nvSpPr>
            <p:spPr bwMode="auto">
              <a:xfrm rot="-5400000">
                <a:off x="3501" y="6844"/>
                <a:ext cx="180" cy="180"/>
              </a:xfrm>
              <a:prstGeom prst="leftArrow">
                <a:avLst>
                  <a:gd name="adj1" fmla="val 50000"/>
                  <a:gd name="adj2" fmla="val 25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600"/>
              </a:p>
            </p:txBody>
          </p:sp>
          <p:sp>
            <p:nvSpPr>
              <p:cNvPr id="4114" name="AutoShape 18"/>
              <p:cNvSpPr>
                <a:spLocks noChangeArrowheads="1"/>
              </p:cNvSpPr>
              <p:nvPr/>
            </p:nvSpPr>
            <p:spPr bwMode="auto">
              <a:xfrm rot="-5400000">
                <a:off x="3501" y="7384"/>
                <a:ext cx="180" cy="180"/>
              </a:xfrm>
              <a:prstGeom prst="leftArrow">
                <a:avLst>
                  <a:gd name="adj1" fmla="val 50000"/>
                  <a:gd name="adj2" fmla="val 25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600"/>
              </a:p>
            </p:txBody>
          </p:sp>
          <p:sp>
            <p:nvSpPr>
              <p:cNvPr id="4115" name="AutoShape 19"/>
              <p:cNvSpPr>
                <a:spLocks noChangeArrowheads="1"/>
              </p:cNvSpPr>
              <p:nvPr/>
            </p:nvSpPr>
            <p:spPr bwMode="auto">
              <a:xfrm rot="-5400000">
                <a:off x="3501" y="7924"/>
                <a:ext cx="180" cy="180"/>
              </a:xfrm>
              <a:prstGeom prst="leftArrow">
                <a:avLst>
                  <a:gd name="adj1" fmla="val 50000"/>
                  <a:gd name="adj2" fmla="val 25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600"/>
              </a:p>
            </p:txBody>
          </p:sp>
          <p:sp>
            <p:nvSpPr>
              <p:cNvPr id="4116" name="AutoShape 20"/>
              <p:cNvSpPr>
                <a:spLocks noChangeArrowheads="1"/>
              </p:cNvSpPr>
              <p:nvPr/>
            </p:nvSpPr>
            <p:spPr bwMode="auto">
              <a:xfrm rot="-5400000">
                <a:off x="3501" y="8464"/>
                <a:ext cx="180" cy="180"/>
              </a:xfrm>
              <a:prstGeom prst="leftArrow">
                <a:avLst>
                  <a:gd name="adj1" fmla="val 50000"/>
                  <a:gd name="adj2" fmla="val 25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600"/>
              </a:p>
            </p:txBody>
          </p:sp>
          <p:sp>
            <p:nvSpPr>
              <p:cNvPr id="4117" name="AutoShape 21"/>
              <p:cNvSpPr>
                <a:spLocks noChangeArrowheads="1"/>
              </p:cNvSpPr>
              <p:nvPr/>
            </p:nvSpPr>
            <p:spPr bwMode="auto">
              <a:xfrm rot="-5400000">
                <a:off x="3501" y="9004"/>
                <a:ext cx="180" cy="180"/>
              </a:xfrm>
              <a:prstGeom prst="leftArrow">
                <a:avLst>
                  <a:gd name="adj1" fmla="val 50000"/>
                  <a:gd name="adj2" fmla="val 25000"/>
                </a:avLst>
              </a:prstGeom>
              <a:solidFill>
                <a:srgbClr val="0000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sz="1600"/>
              </a:p>
            </p:txBody>
          </p:sp>
        </p:grpSp>
        <p:sp>
          <p:nvSpPr>
            <p:cNvPr id="4118" name="Text Box 22"/>
            <p:cNvSpPr txBox="1">
              <a:spLocks noChangeArrowheads="1"/>
            </p:cNvSpPr>
            <p:nvPr/>
          </p:nvSpPr>
          <p:spPr bwMode="auto">
            <a:xfrm>
              <a:off x="3676" y="4027"/>
              <a:ext cx="2466" cy="54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a:ln>
                    <a:noFill/>
                  </a:ln>
                  <a:solidFill>
                    <a:schemeClr val="tx1"/>
                  </a:solidFill>
                  <a:effectLst/>
                  <a:latin typeface="Calibri" pitchFamily="34" charset="0"/>
                </a:rPr>
                <a:t>POZIȚIA SINTEZEI ATP</a:t>
              </a:r>
              <a:endParaRPr kumimoji="0" lang="en-US" sz="1600" b="0" i="0" u="none" strike="noStrike" cap="none" normalizeH="0" baseline="0">
                <a:ln>
                  <a:noFill/>
                </a:ln>
                <a:solidFill>
                  <a:schemeClr val="tx1"/>
                </a:solidFill>
                <a:effectLst/>
                <a:latin typeface="Arial" pitchFamily="34" charset="0"/>
              </a:endParaRPr>
            </a:p>
          </p:txBody>
        </p:sp>
      </p:grpSp>
      <p:sp>
        <p:nvSpPr>
          <p:cNvPr id="25" name="TextBox 24"/>
          <p:cNvSpPr txBox="1"/>
          <p:nvPr/>
        </p:nvSpPr>
        <p:spPr>
          <a:xfrm>
            <a:off x="1714480" y="5857892"/>
            <a:ext cx="6072230" cy="369332"/>
          </a:xfrm>
          <a:prstGeom prst="rect">
            <a:avLst/>
          </a:prstGeom>
          <a:noFill/>
        </p:spPr>
        <p:txBody>
          <a:bodyPr wrap="square" rtlCol="0">
            <a:spAutoFit/>
          </a:bodyPr>
          <a:lstStyle/>
          <a:p>
            <a:r>
              <a:rPr lang="ro-RO" dirty="0"/>
              <a:t>Figura 3: Sistemul complet de transport de electroni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85000" lnSpcReduction="20000"/>
          </a:bodyPr>
          <a:lstStyle/>
          <a:p>
            <a:r>
              <a:rPr lang="ro-RO" dirty="0"/>
              <a:t>În fosforilarea oxidativă este posibilă o oxidare completă a unei substanțe organice, rezultând  în final CO</a:t>
            </a:r>
            <a:r>
              <a:rPr lang="ro-RO" baseline="-25000" dirty="0"/>
              <a:t>2</a:t>
            </a:r>
            <a:r>
              <a:rPr lang="ro-RO" dirty="0"/>
              <a:t> și H</a:t>
            </a:r>
            <a:r>
              <a:rPr lang="ro-RO" baseline="-25000" dirty="0"/>
              <a:t>2</a:t>
            </a:r>
            <a:r>
              <a:rPr lang="ro-RO" dirty="0"/>
              <a:t>O, cu eliberare și stocare eficientă de energie. Astfel, prin cuplarea glicolizei cu ciclul acizilor tricarboxilici și lanțul respirator, un mol de glucoză poate genera 38 moli ATP.</a:t>
            </a:r>
            <a:endParaRPr lang="en-US" dirty="0"/>
          </a:p>
          <a:p>
            <a:r>
              <a:rPr lang="ro-RO" dirty="0"/>
              <a:t>NOTĂ:</a:t>
            </a:r>
            <a:r>
              <a:rPr lang="ro-RO" b="1" dirty="0"/>
              <a:t> </a:t>
            </a:r>
            <a:r>
              <a:rPr lang="ro-RO" dirty="0"/>
              <a:t>În glicoliză, dintr-un mol de glucoză se sintetizează 2 moli de ATP, pe când prin respiraţie, prin activitatea coordonată a glicolizei, ATC şi lanţului respirator, se sintetizează 38 moli ATP.</a:t>
            </a:r>
            <a:endParaRPr lang="en-US" dirty="0"/>
          </a:p>
          <a:p>
            <a:r>
              <a:rPr lang="ro-RO" b="1" i="1" dirty="0"/>
              <a:t>Lanţul respirator</a:t>
            </a:r>
            <a:r>
              <a:rPr lang="ro-RO" b="1" dirty="0"/>
              <a:t> </a:t>
            </a:r>
            <a:r>
              <a:rPr lang="ro-RO" dirty="0"/>
              <a:t>la bacterii are unele </a:t>
            </a:r>
            <a:r>
              <a:rPr lang="ro-RO" b="1" i="1" dirty="0"/>
              <a:t>particularităţi</a:t>
            </a:r>
            <a:r>
              <a:rPr lang="ro-RO" i="1" dirty="0"/>
              <a:t> </a:t>
            </a:r>
            <a:r>
              <a:rPr lang="ro-RO" dirty="0"/>
              <a:t>şi anume:</a:t>
            </a:r>
            <a:endParaRPr lang="en-US" dirty="0"/>
          </a:p>
          <a:p>
            <a:pPr lvl="0"/>
            <a:r>
              <a:rPr lang="ro-RO" dirty="0"/>
              <a:t>la unele specii el se prezintă </a:t>
            </a:r>
            <a:r>
              <a:rPr lang="ro-RO" b="1" i="1" dirty="0"/>
              <a:t>ramificat</a:t>
            </a:r>
            <a:r>
              <a:rPr lang="ro-RO" dirty="0"/>
              <a:t>, constând din câteva ramuri distincte care comunică între ele în anumite poziţii;</a:t>
            </a:r>
            <a:endParaRPr lang="en-US" dirty="0"/>
          </a:p>
          <a:p>
            <a:pPr lvl="0"/>
            <a:r>
              <a:rPr lang="ro-RO" dirty="0"/>
              <a:t>bacteriile au tendinţa de a produce </a:t>
            </a:r>
            <a:r>
              <a:rPr lang="ro-RO" b="1" i="1" dirty="0"/>
              <a:t>variante şi hibrizi de citocromi</a:t>
            </a:r>
            <a:r>
              <a:rPr lang="ro-RO" dirty="0"/>
              <a:t> sau </a:t>
            </a:r>
            <a:r>
              <a:rPr lang="ro-RO" b="1" i="1" dirty="0"/>
              <a:t>citocromi particulari</a:t>
            </a:r>
            <a:r>
              <a:rPr lang="ro-RO" i="1" dirty="0"/>
              <a:t> </a:t>
            </a:r>
            <a:r>
              <a:rPr lang="ro-RO" dirty="0"/>
              <a:t>ce nu se găsesc la alte organisme;</a:t>
            </a:r>
            <a:endParaRPr lang="en-US" dirty="0"/>
          </a:p>
          <a:p>
            <a:pPr lvl="0"/>
            <a:r>
              <a:rPr lang="ro-RO" dirty="0"/>
              <a:t>este posibilă fosforilarea prin </a:t>
            </a:r>
            <a:r>
              <a:rPr lang="ro-RO" b="1" i="1" dirty="0"/>
              <a:t>funcţionarea unui lanţ incomplet</a:t>
            </a:r>
            <a:r>
              <a:rPr lang="ro-RO" dirty="0"/>
              <a:t>.</a:t>
            </a:r>
            <a:endParaRPr lang="en-US" dirty="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000108"/>
            <a:ext cx="8229600" cy="5681682"/>
          </a:xfrm>
        </p:spPr>
        <p:txBody>
          <a:bodyPr>
            <a:normAutofit fontScale="77500" lnSpcReduction="20000"/>
          </a:bodyPr>
          <a:lstStyle/>
          <a:p>
            <a:r>
              <a:rPr lang="ro-RO" b="1" dirty="0"/>
              <a:t>2. REACŢIILE ANABOLICE (METABOLISM DE SINTEZĂ)</a:t>
            </a:r>
            <a:endParaRPr lang="en-US" dirty="0"/>
          </a:p>
          <a:p>
            <a:r>
              <a:rPr lang="ro-RO" b="1" dirty="0"/>
              <a:t>2.1. Biosinteza materialului celular bacterian</a:t>
            </a:r>
            <a:endParaRPr lang="en-US" dirty="0"/>
          </a:p>
          <a:p>
            <a:r>
              <a:rPr lang="ro-RO" dirty="0"/>
              <a:t>Procesele anabolice sunt reacţii prin care celula bacteriană îşi </a:t>
            </a:r>
            <a:r>
              <a:rPr lang="ro-RO" b="1" i="1" dirty="0"/>
              <a:t>sintetizează substanţe</a:t>
            </a:r>
            <a:r>
              <a:rPr lang="ro-RO" dirty="0"/>
              <a:t> cu rol </a:t>
            </a:r>
            <a:r>
              <a:rPr lang="ro-RO" b="1" i="1" dirty="0"/>
              <a:t>structural (macromolecule) </a:t>
            </a:r>
            <a:r>
              <a:rPr lang="ro-RO" dirty="0"/>
              <a:t>şi </a:t>
            </a:r>
            <a:r>
              <a:rPr lang="ro-RO" b="1" i="1" dirty="0"/>
              <a:t>funcţional (enzime)</a:t>
            </a:r>
            <a:r>
              <a:rPr lang="ro-RO" dirty="0"/>
              <a:t>, din compuşi simpli, rezultaţi în timpul reacţiilor catabolice sau intermediare şi cu consum energetic. La aceasta se adaugă sinteza unor substanţe cu </a:t>
            </a:r>
            <a:r>
              <a:rPr lang="ro-RO" b="1" i="1" dirty="0"/>
              <a:t>rol de rezervă energetică (incluzii de polizaharide şi lipide)</a:t>
            </a:r>
            <a:r>
              <a:rPr lang="ro-RO" dirty="0"/>
              <a:t>. </a:t>
            </a:r>
            <a:endParaRPr lang="en-US" dirty="0"/>
          </a:p>
          <a:p>
            <a:r>
              <a:rPr lang="ro-RO" dirty="0"/>
              <a:t>Posibilitatea reacţiilor de biosinteză diferă de la o specie la alta. Astfel, unele bacterii sunt capabile să sintetizeze toţi aminoacizii, nucleotidele, monozaharidele şi coenzimele, din substanţe simple. Alte bacterii sunt lipsite de unele linii metabolice, fiind dependente de aportul din exterior al substanţelor ce se sintetizeză pe aceste căi. Bacteriile de interes medical se situează între cele două extreme.</a:t>
            </a:r>
            <a:endParaRPr lang="en-US" dirty="0"/>
          </a:p>
          <a:p>
            <a:r>
              <a:rPr lang="ro-RO" dirty="0"/>
              <a:t>Din macromolecule se clădesc structuri celulare: peretele celular, membrană celulară, ribozomi.</a:t>
            </a:r>
            <a:endParaRPr lang="en-US" dirty="0"/>
          </a:p>
          <a:p>
            <a:r>
              <a:rPr lang="ro-RO" dirty="0"/>
              <a:t>Sinteza macromoleculelor se face în două modalităţi principale:</a:t>
            </a:r>
            <a:r>
              <a:rPr lang="ro-RO" b="1" dirty="0"/>
              <a:t> </a:t>
            </a:r>
            <a:r>
              <a:rPr lang="ro-RO" dirty="0"/>
              <a:t>unele se sintetizează pe </a:t>
            </a:r>
            <a:r>
              <a:rPr lang="ro-RO" i="1" dirty="0"/>
              <a:t>matriţă</a:t>
            </a:r>
            <a:r>
              <a:rPr lang="ro-RO" b="1" dirty="0"/>
              <a:t> </a:t>
            </a:r>
            <a:r>
              <a:rPr lang="ro-RO" dirty="0"/>
              <a:t>(acizii nucleici, proteine), altele prin </a:t>
            </a:r>
            <a:r>
              <a:rPr lang="ro-RO" i="1" dirty="0"/>
              <a:t>polimerizare enzimatică</a:t>
            </a:r>
            <a:r>
              <a:rPr lang="ro-RO" dirty="0"/>
              <a:t> (lipide, polizaharide).</a:t>
            </a:r>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6000792"/>
          </a:xfrm>
        </p:spPr>
        <p:txBody>
          <a:bodyPr>
            <a:normAutofit fontScale="70000" lnSpcReduction="20000"/>
          </a:bodyPr>
          <a:lstStyle/>
          <a:p>
            <a:r>
              <a:rPr lang="ro-RO" b="1" i="1" dirty="0"/>
              <a:t>2.1.1. Sinteza acizilor nucleici şi proteinelor</a:t>
            </a:r>
            <a:r>
              <a:rPr lang="ro-RO" dirty="0"/>
              <a:t> </a:t>
            </a:r>
            <a:endParaRPr lang="en-US" dirty="0"/>
          </a:p>
          <a:p>
            <a:r>
              <a:rPr lang="ro-RO" dirty="0"/>
              <a:t>Acizii nucleici şi proteinele se sintetizează pe </a:t>
            </a:r>
            <a:r>
              <a:rPr lang="ro-RO" b="1" i="1" dirty="0"/>
              <a:t>matriţă</a:t>
            </a:r>
            <a:r>
              <a:rPr lang="ro-RO" b="1" dirty="0"/>
              <a:t> </a:t>
            </a:r>
            <a:r>
              <a:rPr lang="ro-RO" dirty="0"/>
              <a:t>(cu ajutorul moleculelor informaţionale).</a:t>
            </a:r>
            <a:endParaRPr lang="en-US" dirty="0"/>
          </a:p>
          <a:p>
            <a:r>
              <a:rPr lang="ro-RO" dirty="0"/>
              <a:t>Informaţia se găseşte la nivelul </a:t>
            </a:r>
            <a:r>
              <a:rPr lang="ro-RO" b="1" i="1" dirty="0"/>
              <a:t>ADN bacterian</a:t>
            </a:r>
            <a:r>
              <a:rPr lang="ro-RO" dirty="0"/>
              <a:t>, şi anume la nivelul celor două catene ale acestuia, catene legate prin punţi de H</a:t>
            </a:r>
            <a:r>
              <a:rPr lang="ro-RO" baseline="-25000" dirty="0"/>
              <a:t>2 </a:t>
            </a:r>
            <a:r>
              <a:rPr lang="ro-RO" dirty="0"/>
              <a:t>între bazele complementare. Trei perechi de baze de la nivelul catenelor ADN formează un </a:t>
            </a:r>
            <a:r>
              <a:rPr lang="ro-RO" i="1" dirty="0">
                <a:sym typeface="Symbol"/>
              </a:rPr>
              <a:t></a:t>
            </a:r>
            <a:r>
              <a:rPr lang="ro-RO" i="1" dirty="0"/>
              <a:t>codon</a:t>
            </a:r>
            <a:r>
              <a:rPr lang="ro-RO" i="1" dirty="0">
                <a:sym typeface="Symbol"/>
              </a:rPr>
              <a:t></a:t>
            </a:r>
            <a:r>
              <a:rPr lang="ro-RO" dirty="0"/>
              <a:t>, care corespunde unui anumit </a:t>
            </a:r>
            <a:r>
              <a:rPr lang="ro-RO" i="1" dirty="0"/>
              <a:t>aminoacid</a:t>
            </a:r>
            <a:r>
              <a:rPr lang="ro-RO" dirty="0"/>
              <a:t>. Mai mulţi codoni formează o </a:t>
            </a:r>
            <a:r>
              <a:rPr lang="ro-RO" i="1" dirty="0">
                <a:sym typeface="Symbol"/>
              </a:rPr>
              <a:t></a:t>
            </a:r>
            <a:r>
              <a:rPr lang="ro-RO" i="1" dirty="0"/>
              <a:t>genă</a:t>
            </a:r>
            <a:r>
              <a:rPr lang="ro-RO" i="1" dirty="0">
                <a:sym typeface="Symbol"/>
              </a:rPr>
              <a:t></a:t>
            </a:r>
            <a:r>
              <a:rPr lang="ro-RO" dirty="0"/>
              <a:t>, care determină </a:t>
            </a:r>
            <a:r>
              <a:rPr lang="ro-RO" i="1" dirty="0"/>
              <a:t>caractere</a:t>
            </a:r>
            <a:r>
              <a:rPr lang="ro-RO" dirty="0"/>
              <a:t>.</a:t>
            </a:r>
            <a:endParaRPr lang="en-US" dirty="0"/>
          </a:p>
          <a:p>
            <a:r>
              <a:rPr lang="ro-RO" dirty="0"/>
              <a:t>Informaţia genetică este preluată şi transmisă la ribozomi de către o clasă de acid ribonucleic (ARN) numită </a:t>
            </a:r>
            <a:r>
              <a:rPr lang="ro-RO" b="1" i="1" dirty="0"/>
              <a:t>ARN mesager</a:t>
            </a:r>
            <a:r>
              <a:rPr lang="ro-RO" b="1" dirty="0"/>
              <a:t> </a:t>
            </a:r>
            <a:r>
              <a:rPr lang="ro-RO" dirty="0"/>
              <a:t>(ARN</a:t>
            </a:r>
            <a:r>
              <a:rPr lang="ro-RO" baseline="-25000" dirty="0"/>
              <a:t>m</a:t>
            </a:r>
            <a:r>
              <a:rPr lang="ro-RO" dirty="0"/>
              <a:t>). ARN diferă de ADN prin faptul că el conţine riboză în locul dezoxiribozei, conţine uracil în locul timinei şi este monocatenar.</a:t>
            </a:r>
            <a:endParaRPr lang="en-US" dirty="0"/>
          </a:p>
          <a:p>
            <a:r>
              <a:rPr lang="ro-RO" dirty="0"/>
              <a:t>De regulă numai o catenă de ADN este folosită ca matriţă pentru ARN</a:t>
            </a:r>
            <a:r>
              <a:rPr lang="ro-RO" baseline="-25000" dirty="0"/>
              <a:t>m</a:t>
            </a:r>
            <a:r>
              <a:rPr lang="ro-RO" dirty="0"/>
              <a:t>. Transcrierea mesajului genetic respectă polaritatea 5</a:t>
            </a:r>
            <a:r>
              <a:rPr lang="ro-RO" baseline="30000" dirty="0"/>
              <a:t>’</a:t>
            </a:r>
            <a:r>
              <a:rPr lang="ro-RO" dirty="0"/>
              <a:t>-3</a:t>
            </a:r>
            <a:r>
              <a:rPr lang="ro-RO" baseline="30000" dirty="0"/>
              <a:t>’</a:t>
            </a:r>
            <a:r>
              <a:rPr lang="ro-RO" dirty="0"/>
              <a:t> a catenei de ADN, desfăşurându-se strict între un semnal de iniţiere, numit </a:t>
            </a:r>
            <a:r>
              <a:rPr lang="ro-RO" i="1" dirty="0"/>
              <a:t>promotor</a:t>
            </a:r>
            <a:r>
              <a:rPr lang="ro-RO" dirty="0"/>
              <a:t>, şi</a:t>
            </a:r>
            <a:r>
              <a:rPr lang="ro-RO" b="1" dirty="0"/>
              <a:t> </a:t>
            </a:r>
            <a:r>
              <a:rPr lang="ro-RO" dirty="0"/>
              <a:t>unul </a:t>
            </a:r>
            <a:r>
              <a:rPr lang="ro-RO" i="1" dirty="0"/>
              <a:t>de terminare</a:t>
            </a:r>
            <a:r>
              <a:rPr lang="ro-RO" b="1" dirty="0"/>
              <a:t> </a:t>
            </a:r>
            <a:r>
              <a:rPr lang="ro-RO" dirty="0"/>
              <a:t>de pe matriţa de ADN. Ea este controlată de o </a:t>
            </a:r>
            <a:r>
              <a:rPr lang="ro-RO" b="1" i="1" dirty="0"/>
              <a:t>ARN-polimerază ADN-dependentă</a:t>
            </a:r>
            <a:r>
              <a:rPr lang="ro-RO" dirty="0"/>
              <a:t>.</a:t>
            </a:r>
            <a:endParaRPr lang="en-US" dirty="0"/>
          </a:p>
          <a:p>
            <a:r>
              <a:rPr lang="ro-RO" dirty="0"/>
              <a:t>ARN-polimeraza identifică pe catena ADN promotorul pe care se fixează, deschide dublul helix ADN şi leagă secvenţial în catena ARN</a:t>
            </a:r>
            <a:r>
              <a:rPr lang="ro-RO" baseline="-25000" dirty="0"/>
              <a:t>m</a:t>
            </a:r>
            <a:r>
              <a:rPr lang="ro-RO" dirty="0"/>
              <a:t> ribonucleotide complementare dezoxiribonucleotidelor matriţei. Când ARN-polimeraza ajunge la semnalul de terminare, este eliberată, iar transcrierea încetează.  </a:t>
            </a:r>
            <a:endParaRPr lang="en-US" dirty="0"/>
          </a:p>
          <a:p>
            <a:r>
              <a:rPr lang="ro-RO" dirty="0"/>
              <a:t>ARN</a:t>
            </a:r>
            <a:r>
              <a:rPr lang="ro-RO" baseline="-25000" dirty="0"/>
              <a:t>m</a:t>
            </a:r>
            <a:r>
              <a:rPr lang="ro-RO" dirty="0"/>
              <a:t> ajunge în citoplasmă la nivelul </a:t>
            </a:r>
            <a:r>
              <a:rPr lang="ro-RO" b="1" i="1" dirty="0"/>
              <a:t>ribozomilor</a:t>
            </a:r>
            <a:r>
              <a:rPr lang="ro-RO" dirty="0"/>
              <a:t> unde mesajul este </a:t>
            </a:r>
            <a:r>
              <a:rPr lang="ro-RO" dirty="0">
                <a:sym typeface="Symbol"/>
              </a:rPr>
              <a:t></a:t>
            </a:r>
            <a:r>
              <a:rPr lang="ro-RO" dirty="0"/>
              <a:t>citit</a:t>
            </a:r>
            <a:r>
              <a:rPr lang="ro-RO" dirty="0">
                <a:sym typeface="Symbol"/>
              </a:rPr>
              <a:t></a:t>
            </a:r>
            <a:r>
              <a:rPr lang="ro-RO" dirty="0"/>
              <a:t>. În urma </a:t>
            </a:r>
            <a:r>
              <a:rPr lang="ro-RO" dirty="0">
                <a:sym typeface="Symbol"/>
              </a:rPr>
              <a:t></a:t>
            </a:r>
            <a:r>
              <a:rPr lang="ro-RO" dirty="0"/>
              <a:t>lecturii</a:t>
            </a:r>
            <a:r>
              <a:rPr lang="ro-RO" dirty="0">
                <a:sym typeface="Symbol"/>
              </a:rPr>
              <a:t></a:t>
            </a:r>
            <a:r>
              <a:rPr lang="ro-RO" dirty="0"/>
              <a:t> se sintetizează </a:t>
            </a:r>
            <a:r>
              <a:rPr lang="ro-RO" b="1" i="1" dirty="0"/>
              <a:t>ARN de transfer</a:t>
            </a:r>
            <a:r>
              <a:rPr lang="ro-RO" dirty="0"/>
              <a:t> (ARN</a:t>
            </a:r>
            <a:r>
              <a:rPr lang="ro-RO" baseline="-25000" dirty="0"/>
              <a:t>t</a:t>
            </a:r>
            <a:r>
              <a:rPr lang="ro-RO" dirty="0"/>
              <a:t>), specific aminoacidului codificat. Aminoacizii sintetizaţi, sub acţiunea </a:t>
            </a:r>
            <a:r>
              <a:rPr lang="ro-RO" i="1" dirty="0"/>
              <a:t>ligazelor</a:t>
            </a:r>
            <a:r>
              <a:rPr lang="ro-RO" dirty="0"/>
              <a:t>, vor forma o neoproteină. </a:t>
            </a: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77500" lnSpcReduction="20000"/>
          </a:bodyPr>
          <a:lstStyle/>
          <a:p>
            <a:r>
              <a:rPr lang="ro-RO" b="1" i="1" dirty="0"/>
              <a:t>2.1.2. Sinteza lipidelor și polizaharidelor</a:t>
            </a:r>
            <a:r>
              <a:rPr lang="ro-RO" dirty="0"/>
              <a:t> </a:t>
            </a:r>
            <a:endParaRPr lang="en-US" dirty="0"/>
          </a:p>
          <a:p>
            <a:r>
              <a:rPr lang="ro-RO" dirty="0"/>
              <a:t>Se sintetizează prin </a:t>
            </a:r>
            <a:r>
              <a:rPr lang="ro-RO" b="1" i="1" dirty="0"/>
              <a:t>polimerizare enzimatică</a:t>
            </a:r>
            <a:r>
              <a:rPr lang="ro-RO" dirty="0"/>
              <a:t>.</a:t>
            </a:r>
            <a:endParaRPr lang="en-US" dirty="0"/>
          </a:p>
          <a:p>
            <a:r>
              <a:rPr lang="ro-RO" b="1" dirty="0"/>
              <a:t> </a:t>
            </a:r>
            <a:endParaRPr lang="en-US" dirty="0"/>
          </a:p>
          <a:p>
            <a:r>
              <a:rPr lang="ro-RO" b="1" dirty="0"/>
              <a:t>2.2. Mecanismele de reglare ale biosintezei proteice</a:t>
            </a:r>
            <a:endParaRPr lang="en-US" dirty="0"/>
          </a:p>
          <a:p>
            <a:r>
              <a:rPr lang="ro-RO" dirty="0"/>
              <a:t>Mecanismele de reglare ale biosintezei proteice sunt reprezentate de: controlul genetic al biosintezei enzimelor; mecanismele care reglează pătrunderea în celulă a substanțelor nutritive; controlul activității enzimelor prin retroinhibiție (control alosteric)</a:t>
            </a:r>
            <a:r>
              <a:rPr lang="ro-RO" b="1" dirty="0"/>
              <a:t>.  </a:t>
            </a:r>
            <a:endParaRPr lang="en-US" dirty="0"/>
          </a:p>
          <a:p>
            <a:r>
              <a:rPr lang="ro-RO" b="1" dirty="0"/>
              <a:t> </a:t>
            </a:r>
            <a:endParaRPr lang="en-US" dirty="0"/>
          </a:p>
          <a:p>
            <a:r>
              <a:rPr lang="ro-RO" b="1" dirty="0"/>
              <a:t>2.2.1. Mecanisme care reglează pătrunderea în celulă a substanțelor nutritive</a:t>
            </a:r>
            <a:r>
              <a:rPr lang="ro-RO" dirty="0"/>
              <a:t> </a:t>
            </a:r>
            <a:endParaRPr lang="en-US" dirty="0"/>
          </a:p>
          <a:p>
            <a:r>
              <a:rPr lang="ro-RO" dirty="0"/>
              <a:t>Aceste mecanisme sunt legate de</a:t>
            </a:r>
            <a:r>
              <a:rPr lang="ro-RO" b="1" dirty="0"/>
              <a:t> </a:t>
            </a:r>
            <a:r>
              <a:rPr lang="ro-RO" dirty="0"/>
              <a:t>funcția de membrană selectivă a membranei citoplasmatice: mecanismele de transport activ și transport facilitat.</a:t>
            </a:r>
            <a:endParaRPr lang="en-US" dirty="0"/>
          </a:p>
          <a:p>
            <a:r>
              <a:rPr lang="ro-RO" b="1" dirty="0"/>
              <a:t> </a:t>
            </a:r>
            <a:endParaRPr lang="en-US" dirty="0"/>
          </a:p>
          <a:p>
            <a:r>
              <a:rPr lang="ro-RO" b="1" dirty="0"/>
              <a:t>2.2.2. Controlul genetic al biosintezei enzimelor </a:t>
            </a:r>
            <a:endParaRPr lang="en-US" dirty="0"/>
          </a:p>
          <a:p>
            <a:r>
              <a:rPr lang="ro-RO" dirty="0"/>
              <a:t>Se face prin</a:t>
            </a:r>
            <a:r>
              <a:rPr lang="ro-RO" b="1" dirty="0"/>
              <a:t> </a:t>
            </a:r>
            <a:r>
              <a:rPr lang="ro-RO" dirty="0"/>
              <a:t>control negativ (modelul Jacob și Monod - represie și inducție); represie catabolică; control pozitiv.</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85000" lnSpcReduction="10000"/>
          </a:bodyPr>
          <a:lstStyle/>
          <a:p>
            <a:r>
              <a:rPr lang="ro-RO" dirty="0"/>
              <a:t>Metabolismul bacterian este definit ca </a:t>
            </a:r>
            <a:r>
              <a:rPr lang="ro-RO" b="1" i="1" dirty="0"/>
              <a:t>totalitatea reacţiilor biochimice</a:t>
            </a:r>
            <a:r>
              <a:rPr lang="ro-RO" dirty="0"/>
              <a:t> din celula bacteriană, precum şi cele determinate de microorganism în mediul înconjurător, având drept scop final </a:t>
            </a:r>
            <a:r>
              <a:rPr lang="ro-RO" b="1" i="1" dirty="0"/>
              <a:t>creşterea şi multiplicarea bacteriei</a:t>
            </a:r>
            <a:r>
              <a:rPr lang="ro-RO" dirty="0"/>
              <a:t>.</a:t>
            </a:r>
            <a:endParaRPr lang="en-US" dirty="0"/>
          </a:p>
          <a:p>
            <a:r>
              <a:rPr lang="ro-RO" dirty="0"/>
              <a:t>Metabolismul bacterian cuprinde:</a:t>
            </a:r>
            <a:endParaRPr lang="en-US" dirty="0"/>
          </a:p>
          <a:p>
            <a:r>
              <a:rPr lang="ro-RO" b="1" dirty="0"/>
              <a:t>- Reacţiile catabolice</a:t>
            </a:r>
            <a:r>
              <a:rPr lang="ro-RO" dirty="0"/>
              <a:t>: prin aceste reacţii </a:t>
            </a:r>
            <a:r>
              <a:rPr lang="ro-RO" i="1" dirty="0"/>
              <a:t>substratul nutritiv se fragmentează</a:t>
            </a:r>
            <a:r>
              <a:rPr lang="ro-RO" dirty="0"/>
              <a:t> în unităţi componente, </a:t>
            </a:r>
            <a:r>
              <a:rPr lang="ro-RO" i="1" dirty="0"/>
              <a:t>cu eliberare de energie</a:t>
            </a:r>
            <a:r>
              <a:rPr lang="ro-RO" dirty="0"/>
              <a:t>;</a:t>
            </a:r>
            <a:endParaRPr lang="en-US" dirty="0"/>
          </a:p>
          <a:p>
            <a:r>
              <a:rPr lang="ro-RO" b="1" dirty="0"/>
              <a:t>- Reacţiile metabolice intermediare</a:t>
            </a:r>
            <a:r>
              <a:rPr lang="ro-RO" dirty="0"/>
              <a:t>: prin care </a:t>
            </a:r>
            <a:r>
              <a:rPr lang="ro-RO" i="1" dirty="0"/>
              <a:t>energia</a:t>
            </a:r>
            <a:r>
              <a:rPr lang="ro-RO" dirty="0"/>
              <a:t> rezultată din primele reacţii </a:t>
            </a:r>
            <a:r>
              <a:rPr lang="ro-RO" i="1" dirty="0"/>
              <a:t>este înmagazinată în compuşi macroergici</a:t>
            </a:r>
            <a:r>
              <a:rPr lang="ro-RO" dirty="0"/>
              <a:t>;</a:t>
            </a:r>
            <a:endParaRPr lang="en-US" dirty="0"/>
          </a:p>
          <a:p>
            <a:r>
              <a:rPr lang="ro-RO" b="1" dirty="0"/>
              <a:t>- Reacţii anabolice</a:t>
            </a:r>
            <a:r>
              <a:rPr lang="ro-RO" dirty="0"/>
              <a:t>: reacţii prin care celula bacteriană îşi </a:t>
            </a:r>
            <a:r>
              <a:rPr lang="ro-RO" i="1" dirty="0"/>
              <a:t>sintetizează substanţele proprii,</a:t>
            </a:r>
            <a:r>
              <a:rPr lang="ro-RO" dirty="0"/>
              <a:t> cu consum energetic.</a:t>
            </a:r>
            <a:endParaRPr lang="en-US" dirty="0"/>
          </a:p>
          <a:p>
            <a:r>
              <a:rPr lang="ro-RO" dirty="0"/>
              <a:t>Toate aceste reacţii sunt catalizate de enzime a căror activitate este controlată genetic, astfel încât intensitatea lor să fie cât mai eficient adaptată condiţiilor în care bacteria creşte şi se înmulţeşte.</a:t>
            </a:r>
            <a:endParaRPr lang="en-US" dirty="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fontScale="85000" lnSpcReduction="10000"/>
          </a:bodyPr>
          <a:lstStyle/>
          <a:p>
            <a:r>
              <a:rPr lang="ro-RO" b="1" dirty="0"/>
              <a:t>2.2.3. Controlul activității enzimelor prin retroinhibiție (control alosteric)</a:t>
            </a:r>
            <a:endParaRPr lang="en-US" dirty="0"/>
          </a:p>
          <a:p>
            <a:r>
              <a:rPr lang="ro-RO" dirty="0"/>
              <a:t> </a:t>
            </a:r>
            <a:endParaRPr lang="en-US" dirty="0"/>
          </a:p>
          <a:p>
            <a:r>
              <a:rPr lang="ro-RO" dirty="0"/>
              <a:t>În concluzie, viața celulei bacteriene nu se desfășoară separat: un metabolism anabolic și unul catabolic. Există însă o rețea interconectată de reacții care furnizează energie, pe de o parte, pe de alta, compuși chimici, de la cei mai simpli (aminoacizi, nucleotide, carbohidrați, acizi grași) până la macromolecule (acizi nucleici, proteine, lipide, polizaharide) care să asigure creșterea și multiplicarea bacteriană. Rezultă astfel că, la bacterii, principalele căi matabolice sunt </a:t>
            </a:r>
            <a:r>
              <a:rPr lang="ro-RO" i="1" dirty="0"/>
              <a:t>amfibolice</a:t>
            </a:r>
            <a:r>
              <a:rPr lang="ro-RO" dirty="0"/>
              <a:t>, ceea ce înseamnă că ele intervin nu numai în catabolism, dar furnizează compuși C</a:t>
            </a:r>
            <a:r>
              <a:rPr lang="ro-RO" baseline="-25000" dirty="0"/>
              <a:t>2</a:t>
            </a:r>
            <a:r>
              <a:rPr lang="ro-RO" dirty="0"/>
              <a:t>-C</a:t>
            </a:r>
            <a:r>
              <a:rPr lang="ro-RO" baseline="-25000" dirty="0"/>
              <a:t>6</a:t>
            </a:r>
            <a:r>
              <a:rPr lang="ro-RO" dirty="0"/>
              <a:t> necesari proceselor de biosinteză. Mai mult, la bacterii, se întâlnesc căi </a:t>
            </a:r>
            <a:r>
              <a:rPr lang="ro-RO" i="1" dirty="0"/>
              <a:t>anapleurotice, </a:t>
            </a:r>
            <a:r>
              <a:rPr lang="ro-RO" dirty="0"/>
              <a:t>care, prin fixarea CO</a:t>
            </a:r>
            <a:r>
              <a:rPr lang="ro-RO" baseline="-25000" dirty="0"/>
              <a:t>2</a:t>
            </a:r>
            <a:r>
              <a:rPr lang="ro-RO" dirty="0"/>
              <a:t> duc la sinteza piruvatului, oxalacetatului și a altor compuși cheie, orientând căile metabolice spre biosinteză.</a:t>
            </a:r>
            <a:endParaRPr lang="en-US" dirty="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2571744"/>
            <a:ext cx="7851648" cy="1828800"/>
          </a:xfrm>
        </p:spPr>
        <p:txBody>
          <a:bodyPr>
            <a:normAutofit fontScale="90000"/>
          </a:bodyPr>
          <a:lstStyle/>
          <a:p>
            <a:pPr algn="ctr"/>
            <a:r>
              <a:rPr lang="en-US" b="1" dirty="0"/>
              <a:t>CREŞTEREA ŞI MULTIPLICAREA </a:t>
            </a:r>
            <a:r>
              <a:rPr lang="en-US" sz="5300" b="1" dirty="0"/>
              <a:t>BACTERIILOR</a:t>
            </a:r>
            <a:r>
              <a:rPr lang="en-US" b="1" dirty="0"/>
              <a:t>.</a:t>
            </a:r>
            <a:br>
              <a:rPr lang="en-US" dirty="0"/>
            </a:br>
            <a:r>
              <a:rPr lang="en-US" b="1" dirty="0"/>
              <a:t>CULTIVARE.</a:t>
            </a:r>
            <a:br>
              <a:rPr lang="en-US" dirty="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181616"/>
          </a:xfrm>
        </p:spPr>
        <p:txBody>
          <a:bodyPr>
            <a:normAutofit fontScale="77500" lnSpcReduction="20000"/>
          </a:bodyPr>
          <a:lstStyle/>
          <a:p>
            <a:r>
              <a:rPr lang="en-US" b="1" dirty="0"/>
              <a:t>CREŞTEREA ŞI MULTIPLICAREA BACTERIILOR</a:t>
            </a:r>
            <a:endParaRPr lang="en-US" dirty="0"/>
          </a:p>
          <a:p>
            <a:r>
              <a:rPr lang="en-US" b="1" dirty="0"/>
              <a:t> </a:t>
            </a:r>
            <a:endParaRPr lang="en-US" dirty="0"/>
          </a:p>
          <a:p>
            <a:r>
              <a:rPr lang="ro-RO" b="1" dirty="0"/>
              <a:t>1. DEFINIREA TERMENILOR</a:t>
            </a:r>
            <a:endParaRPr lang="en-US" dirty="0"/>
          </a:p>
          <a:p>
            <a:r>
              <a:rPr lang="ro-RO" b="1" dirty="0"/>
              <a:t>Creşterea </a:t>
            </a:r>
            <a:r>
              <a:rPr lang="ro-RO" dirty="0"/>
              <a:t>(în sensul termenului “growth” din limba engleza) reprezintă </a:t>
            </a:r>
            <a:r>
              <a:rPr lang="ro-RO" b="1" i="1" dirty="0"/>
              <a:t>augmentarea componentelor microorganismului</a:t>
            </a:r>
            <a:r>
              <a:rPr lang="ro-RO" dirty="0"/>
              <a:t> (celulei bacteriene). De exemplu, creşterea trecătoare a volumului celular, prin extinderea incluziilor lipidice, nu reprezintă o “creştere” bacteriană în sensul definiţiei de mai sus.</a:t>
            </a:r>
            <a:endParaRPr lang="en-US" dirty="0"/>
          </a:p>
          <a:p>
            <a:r>
              <a:rPr lang="ro-RO" b="1" dirty="0"/>
              <a:t>Multiplicarea</a:t>
            </a:r>
            <a:r>
              <a:rPr lang="ro-RO" dirty="0"/>
              <a:t> este un proces la nivel de populaţie bacteriană consecutiv creşterii, constând din </a:t>
            </a:r>
            <a:r>
              <a:rPr lang="ro-RO" b="1" i="1" dirty="0"/>
              <a:t>înmulţirea prin diviziune directă</a:t>
            </a:r>
            <a:r>
              <a:rPr lang="ro-RO" dirty="0"/>
              <a:t>, în generaţii succesive, a indivizilor dintr-o populaţie de bacterii.</a:t>
            </a:r>
            <a:endParaRPr lang="en-US" dirty="0"/>
          </a:p>
          <a:p>
            <a:r>
              <a:rPr lang="ro-RO" b="1" dirty="0"/>
              <a:t>Cultivarea</a:t>
            </a:r>
            <a:r>
              <a:rPr lang="ro-RO" dirty="0"/>
              <a:t> se referă la toate fenomenele legate de </a:t>
            </a:r>
            <a:r>
              <a:rPr lang="ro-RO" b="1" i="1" dirty="0"/>
              <a:t>creşterea şi multiplicarea bacteriilor în afara mediului lor natural</a:t>
            </a:r>
            <a:r>
              <a:rPr lang="ro-RO" dirty="0"/>
              <a:t> (extern sau intern), prin asigurarea </a:t>
            </a:r>
            <a:r>
              <a:rPr lang="ro-RO" i="1" dirty="0"/>
              <a:t>in vitro</a:t>
            </a:r>
            <a:r>
              <a:rPr lang="ro-RO" dirty="0"/>
              <a:t> a unor condiţii cât mai aproape de cele naturale, adecvate necesităţilor metabolice ale speciei respective.</a:t>
            </a:r>
            <a:endParaRPr lang="en-US" dirty="0"/>
          </a:p>
          <a:p>
            <a:r>
              <a:rPr lang="ro-RO" dirty="0"/>
              <a:t>Creşterea şi înmulţirea bacteriilor este </a:t>
            </a:r>
            <a:r>
              <a:rPr lang="ro-RO" b="1" i="1" dirty="0"/>
              <a:t>rezultatul nutriţiei şi al metabolismului bacterian</a:t>
            </a:r>
            <a:r>
              <a:rPr lang="ro-RO" dirty="0"/>
              <a:t>.</a:t>
            </a:r>
            <a:endParaRPr lang="en-US" dirty="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928670"/>
            <a:ext cx="8229600" cy="5110178"/>
          </a:xfrm>
        </p:spPr>
        <p:txBody>
          <a:bodyPr>
            <a:normAutofit fontScale="85000" lnSpcReduction="20000"/>
          </a:bodyPr>
          <a:lstStyle/>
          <a:p>
            <a:r>
              <a:rPr lang="ro-RO" dirty="0"/>
              <a:t>Viteza de multiplicare a bacteriilor este foarte mare. S-a facut un calcul ipotetic din care rezultă că, dacă la fiecare 20 de secunde are loc o diviziune, dintr-o celulă bacteriană cultivată într-un mediu nelimitat ar lua naştere într-o zi 1x10</a:t>
            </a:r>
            <a:r>
              <a:rPr lang="ro-RO" baseline="30000" dirty="0"/>
              <a:t>21</a:t>
            </a:r>
            <a:r>
              <a:rPr lang="ro-RO" dirty="0"/>
              <a:t> celule, ceea ce ar corespunde unei mase de 4.000 de tone. În realitate, o asemenea rată de înmulţire a bacteriilor nu este posibilă, fiind impiedicată de epuizarea substanţelor nutritive şi a factorilor de creştere, pe de o parte, şi de acumularea metaboliţilor toxici, pe de altă parte.</a:t>
            </a:r>
            <a:endParaRPr lang="en-US" dirty="0"/>
          </a:p>
          <a:p>
            <a:endParaRPr lang="en-US" dirty="0"/>
          </a:p>
          <a:p>
            <a:r>
              <a:rPr lang="ro-RO" dirty="0"/>
              <a:t>Bacteriile se divid în marea lor majoritate prin </a:t>
            </a:r>
            <a:r>
              <a:rPr lang="ro-RO" b="1" i="1" dirty="0"/>
              <a:t>diviziune binară</a:t>
            </a:r>
            <a:r>
              <a:rPr lang="ro-RO" dirty="0"/>
              <a:t>, cu excepţia chlamydiilor, care au un ciclu de dezvoltare unic în lumea bacteriană. Diviziunea este precedată de creşterea în volum a celulei bacteriene, dedublarea materialului nuclear şi a componentelor citoplasmatice, ceea ce duce la un dezacord între masă şi volumul celulei bacteriene. Când acest dezacord atinge un punct critic se produce diviziunea celulei parentale în </a:t>
            </a:r>
            <a:r>
              <a:rPr lang="ro-RO" b="1" i="1" dirty="0"/>
              <a:t>două celule fiice</a:t>
            </a:r>
            <a:r>
              <a:rPr lang="ro-RO" dirty="0"/>
              <a:t> identice între ele din punct de vedere genetic, </a:t>
            </a:r>
            <a:r>
              <a:rPr lang="ro-RO" b="1" i="1" dirty="0"/>
              <a:t>identice cu celula din care au provenit</a:t>
            </a:r>
            <a:r>
              <a:rPr lang="ro-RO" dirty="0"/>
              <a:t>.</a:t>
            </a:r>
            <a:endParaRPr lang="en-US"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428604"/>
            <a:ext cx="8472518" cy="6215106"/>
          </a:xfrm>
        </p:spPr>
        <p:txBody>
          <a:bodyPr>
            <a:normAutofit fontScale="70000" lnSpcReduction="20000"/>
          </a:bodyPr>
          <a:lstStyle/>
          <a:p>
            <a:r>
              <a:rPr lang="ro-RO" b="1" dirty="0"/>
              <a:t>2. CONDIŢII DE CREŞTERE ŞI MULTIPLICARE LA BACTERII</a:t>
            </a:r>
            <a:endParaRPr lang="en-US" dirty="0"/>
          </a:p>
          <a:p>
            <a:r>
              <a:rPr lang="ro-RO" dirty="0"/>
              <a:t>Principalele condiţii de care depind creşterea şi multiplicarea bacteriilor, atât în mediu natural, cât şi </a:t>
            </a:r>
            <a:r>
              <a:rPr lang="ro-RO" i="1" dirty="0"/>
              <a:t>in vitro</a:t>
            </a:r>
            <a:r>
              <a:rPr lang="ro-RO" dirty="0"/>
              <a:t> (cultură), sunt: suportul nutritiv, pH-ul, temperatura, presiunea de oxigen, presiunea ionică, etc.</a:t>
            </a:r>
            <a:endParaRPr lang="en-US" dirty="0"/>
          </a:p>
          <a:p>
            <a:r>
              <a:rPr lang="ro-RO" b="1" dirty="0"/>
              <a:t> </a:t>
            </a:r>
            <a:endParaRPr lang="en-US" dirty="0"/>
          </a:p>
          <a:p>
            <a:r>
              <a:rPr lang="ro-RO" b="1" dirty="0"/>
              <a:t>2.1. Suportul nutritiv</a:t>
            </a:r>
            <a:endParaRPr lang="en-US" dirty="0"/>
          </a:p>
          <a:p>
            <a:r>
              <a:rPr lang="ro-RO" dirty="0"/>
              <a:t>Acesta este asigurat de: prezenţa </a:t>
            </a:r>
            <a:r>
              <a:rPr lang="ro-RO" b="1" i="1" dirty="0"/>
              <a:t>donatorilor şi acceptorilor de hidrogen, surse de carbon, surse de azot, prezenţa substanţelor minerale</a:t>
            </a:r>
            <a:r>
              <a:rPr lang="ro-RO" dirty="0"/>
              <a:t> (sulf, fosfor, activatori enzimatici - magneziu, fier, potasiu, calciu), </a:t>
            </a:r>
            <a:r>
              <a:rPr lang="ro-RO" b="1" i="1" dirty="0"/>
              <a:t>factori de creştere</a:t>
            </a:r>
            <a:r>
              <a:rPr lang="ro-RO" dirty="0"/>
              <a:t> (aminoacizi, purine şi pirimidine, vitamine din grupul B, ca şi vitaminele A şi D, acizi graşi).</a:t>
            </a:r>
            <a:endParaRPr lang="en-US" dirty="0"/>
          </a:p>
          <a:p>
            <a:r>
              <a:rPr lang="ro-RO" dirty="0"/>
              <a:t>În ceea ce priveşte </a:t>
            </a:r>
            <a:r>
              <a:rPr lang="ro-RO" b="1" dirty="0"/>
              <a:t>substanţele minerale</a:t>
            </a:r>
            <a:r>
              <a:rPr lang="ro-RO" dirty="0"/>
              <a:t> necesare creşterii şi multiplicării bacteriilor:</a:t>
            </a:r>
            <a:endParaRPr lang="en-US" dirty="0"/>
          </a:p>
          <a:p>
            <a:pPr lvl="0"/>
            <a:r>
              <a:rPr lang="ro-RO" b="1" dirty="0"/>
              <a:t>fosforul</a:t>
            </a:r>
            <a:r>
              <a:rPr lang="ro-RO" i="1" dirty="0"/>
              <a:t> </a:t>
            </a:r>
            <a:r>
              <a:rPr lang="ro-RO" dirty="0"/>
              <a:t>din structura acizilor nucleici, a fosfolipidelor, a acizilor teichoici, a nucleotidelor macroergice (ATP, GTP) sau coenzimele (NADP, flavine) este asimilat ca </a:t>
            </a:r>
            <a:r>
              <a:rPr lang="ro-RO" i="1" dirty="0"/>
              <a:t>ion fosfat</a:t>
            </a:r>
            <a:r>
              <a:rPr lang="ro-RO" dirty="0"/>
              <a:t>;</a:t>
            </a:r>
            <a:endParaRPr lang="en-US" dirty="0"/>
          </a:p>
          <a:p>
            <a:pPr lvl="0"/>
            <a:r>
              <a:rPr lang="ro-RO" b="1" dirty="0"/>
              <a:t>sulful</a:t>
            </a:r>
            <a:r>
              <a:rPr lang="ro-RO" i="1" dirty="0"/>
              <a:t> </a:t>
            </a:r>
            <a:r>
              <a:rPr lang="ro-RO" dirty="0"/>
              <a:t>din structura unor aminoacizi, a coenzimei A poate fi asimilat din surse variate: </a:t>
            </a:r>
            <a:r>
              <a:rPr lang="ro-RO" i="1" dirty="0"/>
              <a:t>compuşi organici, H</a:t>
            </a:r>
            <a:r>
              <a:rPr lang="ro-RO" i="1" baseline="-25000" dirty="0"/>
              <a:t>2</a:t>
            </a:r>
            <a:r>
              <a:rPr lang="ro-RO" i="1" dirty="0"/>
              <a:t>S, SO</a:t>
            </a:r>
            <a:r>
              <a:rPr lang="ro-RO" i="1" baseline="-25000" dirty="0"/>
              <a:t>4</a:t>
            </a:r>
            <a:r>
              <a:rPr lang="ro-RO" i="1" baseline="30000" dirty="0"/>
              <a:t>2-</a:t>
            </a:r>
            <a:r>
              <a:rPr lang="ro-RO" dirty="0"/>
              <a:t>;</a:t>
            </a:r>
            <a:endParaRPr lang="en-US" dirty="0"/>
          </a:p>
          <a:p>
            <a:pPr lvl="0"/>
            <a:r>
              <a:rPr lang="ro-RO" b="1" dirty="0"/>
              <a:t>K</a:t>
            </a:r>
            <a:r>
              <a:rPr lang="ro-RO" b="1" baseline="30000" dirty="0"/>
              <a:t>+</a:t>
            </a:r>
            <a:r>
              <a:rPr lang="ro-RO" b="1" dirty="0"/>
              <a:t>, Ca</a:t>
            </a:r>
            <a:r>
              <a:rPr lang="ro-RO" b="1" baseline="30000" dirty="0"/>
              <a:t>2+</a:t>
            </a:r>
            <a:r>
              <a:rPr lang="ro-RO" b="1" dirty="0"/>
              <a:t>, Mg</a:t>
            </a:r>
            <a:r>
              <a:rPr lang="ro-RO" b="1" baseline="30000" dirty="0"/>
              <a:t>2+</a:t>
            </a:r>
            <a:r>
              <a:rPr lang="ro-RO" b="1" dirty="0"/>
              <a:t>, Fe</a:t>
            </a:r>
            <a:r>
              <a:rPr lang="ro-RO" b="1" baseline="30000" dirty="0"/>
              <a:t>2+</a:t>
            </a:r>
            <a:r>
              <a:rPr lang="ro-RO" dirty="0"/>
              <a:t> sunt activatori enzimatici; Fe</a:t>
            </a:r>
            <a:r>
              <a:rPr lang="ro-RO" baseline="30000" dirty="0"/>
              <a:t>2+</a:t>
            </a:r>
            <a:r>
              <a:rPr lang="ro-RO" dirty="0"/>
              <a:t> face parte din structura citocromilor, a peroxidazelor; Mg</a:t>
            </a:r>
            <a:r>
              <a:rPr lang="ro-RO" baseline="30000" dirty="0"/>
              <a:t>2+ </a:t>
            </a:r>
            <a:r>
              <a:rPr lang="ro-RO" dirty="0"/>
              <a:t>împreună cu K</a:t>
            </a:r>
            <a:r>
              <a:rPr lang="ro-RO" baseline="30000" dirty="0"/>
              <a:t>+</a:t>
            </a:r>
            <a:r>
              <a:rPr lang="ro-RO" dirty="0"/>
              <a:t> asigură funcţionalitatea ribozomolor; Ca</a:t>
            </a:r>
            <a:r>
              <a:rPr lang="ro-RO" baseline="30000" dirty="0"/>
              <a:t>2+</a:t>
            </a:r>
            <a:r>
              <a:rPr lang="ro-RO" dirty="0"/>
              <a:t> intră în structura dipicolinatului de calciu din spori. Împreună cu Cl</a:t>
            </a:r>
            <a:r>
              <a:rPr lang="ro-RO" baseline="30000" dirty="0"/>
              <a:t>- </a:t>
            </a:r>
            <a:r>
              <a:rPr lang="ro-RO" dirty="0"/>
              <a:t>şi Na</a:t>
            </a:r>
            <a:r>
              <a:rPr lang="ro-RO" baseline="30000" dirty="0"/>
              <a:t>+</a:t>
            </a:r>
            <a:r>
              <a:rPr lang="ro-RO" dirty="0"/>
              <a:t>, aceşti ioni sunt asimilaţi ca </a:t>
            </a:r>
            <a:r>
              <a:rPr lang="ro-RO" i="1" dirty="0"/>
              <a:t>săruri minerale</a:t>
            </a:r>
            <a:r>
              <a:rPr lang="ro-RO" dirty="0"/>
              <a:t>;</a:t>
            </a:r>
            <a:endParaRPr lang="en-US" dirty="0"/>
          </a:p>
          <a:p>
            <a:r>
              <a:rPr lang="ro-RO" b="1" dirty="0"/>
              <a:t>micronutrienţii  (Zn, Mn, Co, Cu) sunt asiguraţi în formă minerală</a:t>
            </a:r>
            <a:r>
              <a:rPr lang="ro-RO" dirty="0"/>
              <a:t> prin </a:t>
            </a:r>
            <a:r>
              <a:rPr lang="ro-RO" i="1" dirty="0"/>
              <a:t>apa de robinet</a:t>
            </a:r>
            <a:r>
              <a:rPr lang="ro-RO" dirty="0"/>
              <a:t> sau </a:t>
            </a:r>
            <a:r>
              <a:rPr lang="ro-RO" i="1" dirty="0"/>
              <a:t>impurităţi ale altor ingrediente</a:t>
            </a:r>
            <a:r>
              <a:rPr lang="ro-RO" dirty="0"/>
              <a:t> folosite pentru prepararea mediilor de cultură sau chiar din </a:t>
            </a:r>
            <a:r>
              <a:rPr lang="ro-RO" i="1" dirty="0"/>
              <a:t>sticlăria de laborator</a:t>
            </a:r>
            <a:r>
              <a:rPr lang="ro-RO" dirty="0"/>
              <a:t>.</a:t>
            </a:r>
            <a:endParaRPr lang="en-US" dirty="0"/>
          </a:p>
          <a:p>
            <a:pPr lvl="0"/>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fontScale="70000" lnSpcReduction="20000"/>
          </a:bodyPr>
          <a:lstStyle/>
          <a:p>
            <a:r>
              <a:rPr lang="ro-RO" b="1" dirty="0"/>
              <a:t>2.2. Temperatura</a:t>
            </a:r>
            <a:endParaRPr lang="en-US" dirty="0"/>
          </a:p>
          <a:p>
            <a:r>
              <a:rPr lang="ro-RO" dirty="0"/>
              <a:t>Temperatura optimă de dezvoltare a bacteriilor este cea a habitatului lor natural. În funcţie de această temperatură, bacteriile se împart în </a:t>
            </a:r>
            <a:r>
              <a:rPr lang="ro-RO" b="1" i="1" dirty="0"/>
              <a:t>psihrofile</a:t>
            </a:r>
            <a:r>
              <a:rPr lang="ro-RO" dirty="0"/>
              <a:t>, care se înmulţesc optim la 20</a:t>
            </a:r>
            <a:r>
              <a:rPr lang="ro-RO" baseline="30000" dirty="0"/>
              <a:t>0</a:t>
            </a:r>
            <a:r>
              <a:rPr lang="ro-RO" dirty="0"/>
              <a:t>C dar şi sub această temperatură, </a:t>
            </a:r>
            <a:r>
              <a:rPr lang="ro-RO" b="1" i="1" dirty="0"/>
              <a:t>mezofile</a:t>
            </a:r>
            <a:r>
              <a:rPr lang="ro-RO" dirty="0"/>
              <a:t>, cu temperatura optimă cuprinsă între 20-40</a:t>
            </a:r>
            <a:r>
              <a:rPr lang="ro-RO" baseline="30000" dirty="0"/>
              <a:t>0</a:t>
            </a:r>
            <a:r>
              <a:rPr lang="ro-RO" dirty="0"/>
              <a:t>C şi </a:t>
            </a:r>
            <a:r>
              <a:rPr lang="ro-RO" b="1" i="1" dirty="0"/>
              <a:t>termofile</a:t>
            </a:r>
            <a:r>
              <a:rPr lang="ro-RO" dirty="0"/>
              <a:t>, care se înmulţesc optim la peste 45</a:t>
            </a:r>
            <a:r>
              <a:rPr lang="ro-RO" baseline="30000" dirty="0"/>
              <a:t>0</a:t>
            </a:r>
            <a:r>
              <a:rPr lang="ro-RO" dirty="0"/>
              <a:t>C. Bacteriile mezofile sunt cele patogene deoarece se înmulţesc la temperatura organismului, fiind denumite şi bacterii “homeoterme”.</a:t>
            </a:r>
            <a:endParaRPr lang="en-US" dirty="0"/>
          </a:p>
          <a:p>
            <a:r>
              <a:rPr lang="ro-RO" dirty="0"/>
              <a:t>Limitele de temperatură în care aceste bacterii pot să crească sunt însă mai mari şi variază de la specie la specie. Astfel, gonococul şi meningococul nu suportă temperaturi mai mari de 1-2</a:t>
            </a:r>
            <a:r>
              <a:rPr lang="ro-RO" baseline="30000" dirty="0"/>
              <a:t>0</a:t>
            </a:r>
            <a:r>
              <a:rPr lang="ro-RO" dirty="0"/>
              <a:t>C faţă de temperatura optimă, spre deosebire de enterobacterii, care cresc în limite foarte largi.</a:t>
            </a:r>
            <a:endParaRPr lang="en-US" dirty="0"/>
          </a:p>
          <a:p>
            <a:r>
              <a:rPr lang="ro-RO" b="1" i="1" dirty="0"/>
              <a:t>Microorganismele</a:t>
            </a:r>
            <a:r>
              <a:rPr lang="ro-RO" i="1" dirty="0"/>
              <a:t> </a:t>
            </a:r>
            <a:r>
              <a:rPr lang="ro-RO" dirty="0"/>
              <a:t>sunt </a:t>
            </a:r>
            <a:r>
              <a:rPr lang="ro-RO" b="1" i="1" dirty="0"/>
              <a:t>sensibile la temperaturile ridicate</a:t>
            </a:r>
            <a:r>
              <a:rPr lang="ro-RO" dirty="0"/>
              <a:t>, aplicaţia practică a acestui aspect fiind sterilizarea.</a:t>
            </a:r>
            <a:endParaRPr lang="en-US" dirty="0"/>
          </a:p>
          <a:p>
            <a:r>
              <a:rPr lang="ro-RO" b="1" i="1" dirty="0"/>
              <a:t>Temperaturile moderat scăzute</a:t>
            </a:r>
            <a:r>
              <a:rPr lang="ro-RO" dirty="0"/>
              <a:t>, ca, de pildă, cea de + 4</a:t>
            </a:r>
            <a:r>
              <a:rPr lang="ro-RO" baseline="30000" dirty="0"/>
              <a:t>0</a:t>
            </a:r>
            <a:r>
              <a:rPr lang="ro-RO" dirty="0"/>
              <a:t>C din frigidere, nu distrug bacteriile, dar </a:t>
            </a:r>
            <a:r>
              <a:rPr lang="ro-RO" b="1" i="1" dirty="0"/>
              <a:t>opresc în general înmulţirea</a:t>
            </a:r>
            <a:r>
              <a:rPr lang="ro-RO" dirty="0"/>
              <a:t> lor prelungindu-le viabilitatea. Din acest motiv, majoritatea produselor biologice sau patologice destinate examenului bacteriologic se păstrează în aceste condiţii. Totuşi, există tulpini microbiene care se înmulţesc şi la temperatura frigiderului ca, de exemplu, tulpinile criogene de Pseudomonas aeruginosa, ce se înmulţesc la + 5</a:t>
            </a:r>
            <a:r>
              <a:rPr lang="ro-RO" baseline="30000" dirty="0"/>
              <a:t>0</a:t>
            </a:r>
            <a:r>
              <a:rPr lang="ro-RO" dirty="0"/>
              <a:t>C.</a:t>
            </a:r>
            <a:endParaRPr lang="en-US" dirty="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181616"/>
          </a:xfrm>
        </p:spPr>
        <p:txBody>
          <a:bodyPr>
            <a:normAutofit fontScale="77500" lnSpcReduction="20000"/>
          </a:bodyPr>
          <a:lstStyle/>
          <a:p>
            <a:pPr>
              <a:buNone/>
            </a:pPr>
            <a:r>
              <a:rPr lang="ro-RO" dirty="0"/>
              <a:t> </a:t>
            </a:r>
            <a:endParaRPr lang="en-US" dirty="0"/>
          </a:p>
          <a:p>
            <a:r>
              <a:rPr lang="ro-RO" b="1" dirty="0"/>
              <a:t>Congelarea</a:t>
            </a:r>
            <a:r>
              <a:rPr lang="ro-RO" dirty="0"/>
              <a:t>. Dacă o suspensie bacteriană este supusă îngheţului la temperaturi nu prea mici faţă de 0</a:t>
            </a:r>
            <a:r>
              <a:rPr lang="ro-RO" baseline="30000" dirty="0"/>
              <a:t>0</a:t>
            </a:r>
            <a:r>
              <a:rPr lang="ro-RO" dirty="0"/>
              <a:t>C, cristalizarea apei determină formarea unor spaţii ce conţin soluţii concentrate de săruri care nu cristalizează decât la temperaturi mult mai joase (-20</a:t>
            </a:r>
            <a:r>
              <a:rPr lang="ro-RO" baseline="30000" dirty="0"/>
              <a:t>0</a:t>
            </a:r>
            <a:r>
              <a:rPr lang="ro-RO" dirty="0"/>
              <a:t>C pentru NaCl de exemplu), când soluţiile devin saturate şi pot cristaliza. Aceste concentraţii ridicate de săruri minerale, la care se adaugă cristalele de apă, vor leza structurile bacteriene. Prin îngheţare nu vor fi omorâte toate celulele unei suspensii, dar </a:t>
            </a:r>
            <a:r>
              <a:rPr lang="ro-RO" b="1" i="1" dirty="0"/>
              <a:t>îngheţul şi dezgheţul repetat scad foarte mult numărul de bacterii viabile</a:t>
            </a:r>
            <a:r>
              <a:rPr lang="ro-RO" dirty="0"/>
              <a:t>.</a:t>
            </a:r>
            <a:endParaRPr lang="en-US" dirty="0"/>
          </a:p>
          <a:p>
            <a:endParaRPr lang="en-US" dirty="0"/>
          </a:p>
          <a:p>
            <a:r>
              <a:rPr lang="ro-RO" b="1" dirty="0"/>
              <a:t>Conservarea prin congelare</a:t>
            </a:r>
            <a:r>
              <a:rPr lang="ro-RO" b="1" i="1" dirty="0"/>
              <a:t>. </a:t>
            </a:r>
            <a:r>
              <a:rPr lang="ro-RO" dirty="0"/>
              <a:t>Temperatura congelatoarelor casnice (-10</a:t>
            </a:r>
            <a:r>
              <a:rPr lang="ro-RO" baseline="30000" dirty="0"/>
              <a:t>0</a:t>
            </a:r>
            <a:r>
              <a:rPr lang="ro-RO" dirty="0"/>
              <a:t>C) nu este destul de scăzută pentru a permite conservarea bacteriilor. Temperatura optimă este cea realizată de CO</a:t>
            </a:r>
            <a:r>
              <a:rPr lang="ro-RO" baseline="-25000" dirty="0"/>
              <a:t>2</a:t>
            </a:r>
            <a:r>
              <a:rPr lang="ro-RO" dirty="0"/>
              <a:t> (-78</a:t>
            </a:r>
            <a:r>
              <a:rPr lang="ro-RO" baseline="30000" dirty="0"/>
              <a:t>0</a:t>
            </a:r>
            <a:r>
              <a:rPr lang="ro-RO" dirty="0"/>
              <a:t>C) sau de azotul lichid (-180</a:t>
            </a:r>
            <a:r>
              <a:rPr lang="ro-RO" baseline="30000" dirty="0"/>
              <a:t>0</a:t>
            </a:r>
            <a:r>
              <a:rPr lang="ro-RO" dirty="0"/>
              <a:t>C). Conservarea bacteriilor, a virusurilor prin congelare este favorizată de adaosul de glicerol sau dimethilsulfoxid. Aceşti agenţi chimici induc o solidificare amorfă, vitroasă care înlocuieşte solidificarea prin cristalizare.</a:t>
            </a:r>
            <a:endParaRPr lang="en-US" dirty="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785794"/>
            <a:ext cx="8229600" cy="5824558"/>
          </a:xfrm>
        </p:spPr>
        <p:txBody>
          <a:bodyPr>
            <a:normAutofit fontScale="70000" lnSpcReduction="20000"/>
          </a:bodyPr>
          <a:lstStyle/>
          <a:p>
            <a:r>
              <a:rPr lang="ro-RO" b="1" dirty="0"/>
              <a:t>2.3. Ph-ul</a:t>
            </a:r>
            <a:endParaRPr lang="en-US" dirty="0"/>
          </a:p>
          <a:p>
            <a:r>
              <a:rPr lang="ro-RO" dirty="0"/>
              <a:t>Bacteriile se pot dezvolta în </a:t>
            </a:r>
            <a:r>
              <a:rPr lang="ro-RO" b="1" i="1" dirty="0"/>
              <a:t>limite largi de pH</a:t>
            </a:r>
            <a:r>
              <a:rPr lang="ro-RO" dirty="0"/>
              <a:t>, cele patogene pentru om dezvoltându-se optim la un </a:t>
            </a:r>
            <a:r>
              <a:rPr lang="ro-RO" b="1" i="1" dirty="0"/>
              <a:t>pH de 7,2-7,4</a:t>
            </a:r>
            <a:r>
              <a:rPr lang="ro-RO" dirty="0"/>
              <a:t>. Există şi excepţii ca, de pildă, bacteriile din genul Brucella care cresc la un pH de 6,0 şi vibrionul holeric la pH de 9,0. Lactobacilii, prezenţi în flora vaginală normală se dezvoltă chiar şi la un pH de 3,9.</a:t>
            </a:r>
            <a:endParaRPr lang="en-US" dirty="0"/>
          </a:p>
          <a:p>
            <a:r>
              <a:rPr lang="ro-RO" dirty="0"/>
              <a:t>Unele </a:t>
            </a:r>
            <a:r>
              <a:rPr lang="ro-RO" b="1" i="1" dirty="0"/>
              <a:t>bacterii modifică</a:t>
            </a:r>
            <a:r>
              <a:rPr lang="ro-RO" dirty="0"/>
              <a:t> ele însăşi, prin procesele metabolice, </a:t>
            </a:r>
            <a:r>
              <a:rPr lang="ro-RO" b="1" i="1" dirty="0"/>
              <a:t>pH-ul mediului</a:t>
            </a:r>
            <a:r>
              <a:rPr lang="ro-RO" dirty="0"/>
              <a:t>, cu oprirea multiplicării bacteriilor sau chiar distrugerea culturii. Din acest motiv, multe medii au în compozitia lor soluţii tampon care menţin pH-ul în limite convenabile. </a:t>
            </a:r>
            <a:r>
              <a:rPr lang="ro-RO" i="1" dirty="0"/>
              <a:t>Modificarea de către o bacterie a pH-ul unui mediu</a:t>
            </a:r>
            <a:r>
              <a:rPr lang="ro-RO" dirty="0"/>
              <a:t> poate avea valoare deosebită în </a:t>
            </a:r>
            <a:r>
              <a:rPr lang="ro-RO" i="1" dirty="0"/>
              <a:t>identificarea unui microb</a:t>
            </a:r>
            <a:r>
              <a:rPr lang="ro-RO" dirty="0"/>
              <a:t> şi poate fi sezizată prin adaugarea în mediu a unui indicator de pH.</a:t>
            </a:r>
            <a:endParaRPr lang="en-US" dirty="0"/>
          </a:p>
          <a:p>
            <a:endParaRPr lang="en-US" dirty="0"/>
          </a:p>
          <a:p>
            <a:r>
              <a:rPr lang="ro-RO" b="1" dirty="0"/>
              <a:t>2.4. Umiditatea</a:t>
            </a:r>
            <a:endParaRPr lang="en-US" dirty="0"/>
          </a:p>
          <a:p>
            <a:r>
              <a:rPr lang="ro-RO" b="1" i="1" dirty="0"/>
              <a:t>Apa liberă</a:t>
            </a:r>
            <a:r>
              <a:rPr lang="ro-RO" dirty="0"/>
              <a:t> este absolut </a:t>
            </a:r>
            <a:r>
              <a:rPr lang="ro-RO" b="1" i="1" dirty="0"/>
              <a:t>necesară creşterii şi multiplicării microbilor</a:t>
            </a:r>
            <a:r>
              <a:rPr lang="ro-RO" dirty="0"/>
              <a:t>. Necesarul de apă variază în funcţie de specie. Astfel, datorită conţinutului sărac în apă a unor alimente (gemul de fructe, pâinea, unele sorturi de caşcaval, arahidele), multiplicarea bacteriilor este practic imposibilă, în timp ce mucegaiurile se pot dezvolta foarte bine chiar şi în aceste condiţii.</a:t>
            </a:r>
            <a:endParaRPr lang="en-US" dirty="0"/>
          </a:p>
          <a:p>
            <a:r>
              <a:rPr lang="ro-RO" dirty="0"/>
              <a:t>Prin </a:t>
            </a:r>
            <a:r>
              <a:rPr lang="ro-RO" b="1" dirty="0"/>
              <a:t>liofilizare </a:t>
            </a:r>
            <a:r>
              <a:rPr lang="ro-RO" dirty="0"/>
              <a:t>(desicare bruscă la - 78</a:t>
            </a:r>
            <a:r>
              <a:rPr lang="ro-RO" baseline="30000" dirty="0"/>
              <a:t>0</a:t>
            </a:r>
            <a:r>
              <a:rPr lang="ro-RO" dirty="0"/>
              <a:t>C), care este o </a:t>
            </a:r>
            <a:r>
              <a:rPr lang="ro-RO" b="1" i="1" dirty="0"/>
              <a:t>metodă de conservare a microbilor</a:t>
            </a:r>
            <a:r>
              <a:rPr lang="ro-RO" dirty="0"/>
              <a:t>, se extrage practic întreaga apă liberă din celulele bacteriene, ceea ce are ca urmare creşterea stabilităţii biopolimerilor şi încetarea metabolismului. Bacteriile liofilizate se păstrează ani de zile.</a:t>
            </a:r>
            <a:endParaRPr lang="en-US" dirty="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38806"/>
          </a:xfrm>
        </p:spPr>
        <p:txBody>
          <a:bodyPr>
            <a:normAutofit fontScale="70000" lnSpcReduction="20000"/>
          </a:bodyPr>
          <a:lstStyle/>
          <a:p>
            <a:r>
              <a:rPr lang="ro-RO" b="1" dirty="0"/>
              <a:t>2.5. Concentraţia de bioxid de carbon</a:t>
            </a:r>
            <a:endParaRPr lang="en-US" dirty="0"/>
          </a:p>
          <a:p>
            <a:r>
              <a:rPr lang="ro-RO" dirty="0"/>
              <a:t>Cu toate că bacteriile de interes medical nu pot folosi </a:t>
            </a:r>
            <a:r>
              <a:rPr lang="ro-RO" b="1" i="1" dirty="0"/>
              <a:t>bioxidul de carbon</a:t>
            </a:r>
            <a:r>
              <a:rPr lang="ro-RO" i="1" dirty="0"/>
              <a:t> </a:t>
            </a:r>
            <a:r>
              <a:rPr lang="ro-RO" dirty="0"/>
              <a:t>ca sursă de carbon, acesta este </a:t>
            </a:r>
            <a:r>
              <a:rPr lang="ro-RO" b="1" i="1" dirty="0"/>
              <a:t>absolut necesar reacţiilor de carboxilare</a:t>
            </a:r>
            <a:r>
              <a:rPr lang="ro-RO" dirty="0"/>
              <a:t> în biosinteza unor substanţe proprii celulei bacteriene (purine, aminoacizi, pirimidine etc.). </a:t>
            </a:r>
            <a:endParaRPr lang="en-US" dirty="0"/>
          </a:p>
          <a:p>
            <a:r>
              <a:rPr lang="ro-RO" dirty="0"/>
              <a:t>Necesarul de bioxid de carbon al bacteriilor este diferit. Astfel, unele specii (Neisseria meningitidis, Neisseria gonorrhoeae) sunt dependente de prezenţa lui în concentraţii ridicate până la 10% în atmosfera în care se dezvoltă, pe când altele ca, de exemplu, Staphilococcus aureus se dezvoltă în concentraţia obişnuită de bioxid de carbon din atmosferă (0,003%), dar nu şi într-o atmosferă complet lipsită de bioxid de carbon.</a:t>
            </a:r>
            <a:endParaRPr lang="en-US" dirty="0"/>
          </a:p>
          <a:p>
            <a:endParaRPr lang="en-US" dirty="0"/>
          </a:p>
          <a:p>
            <a:r>
              <a:rPr lang="ro-RO" b="1" dirty="0"/>
              <a:t>2.6. Ultrasunetele</a:t>
            </a:r>
            <a:endParaRPr lang="en-US" dirty="0"/>
          </a:p>
          <a:p>
            <a:r>
              <a:rPr lang="ro-RO" b="1" i="1" dirty="0"/>
              <a:t>Ultrasunetele</a:t>
            </a:r>
            <a:r>
              <a:rPr lang="ro-RO" dirty="0"/>
              <a:t>, cu o anumită frecvenţă, sunt </a:t>
            </a:r>
            <a:r>
              <a:rPr lang="ro-RO" b="1" i="1" dirty="0"/>
              <a:t>bactericide</a:t>
            </a:r>
            <a:r>
              <a:rPr lang="ro-RO" dirty="0"/>
              <a:t>. Bacteriile şi virusurile sunt distruse de ultrasunete într-un interval de o oră. </a:t>
            </a:r>
            <a:endParaRPr lang="en-US" dirty="0"/>
          </a:p>
          <a:p>
            <a:endParaRPr lang="en-US" dirty="0"/>
          </a:p>
          <a:p>
            <a:r>
              <a:rPr lang="ro-RO" b="1" dirty="0"/>
              <a:t>2.7. Presiunea hidrostatică</a:t>
            </a:r>
            <a:endParaRPr lang="en-US" dirty="0"/>
          </a:p>
          <a:p>
            <a:r>
              <a:rPr lang="ro-RO" b="1" i="1" dirty="0"/>
              <a:t>Bacteriile</a:t>
            </a:r>
            <a:r>
              <a:rPr lang="ro-RO" dirty="0"/>
              <a:t> obişnuite sunt </a:t>
            </a:r>
            <a:r>
              <a:rPr lang="ro-RO" b="1" i="1" dirty="0"/>
              <a:t>rezistente la presiunea atmosferică</a:t>
            </a:r>
            <a:r>
              <a:rPr lang="ro-RO" dirty="0"/>
              <a:t>. Formele vegetative suferă alterări la 300 de atm şi sunt omorâte la 600 atm, presiune întâlnită în oceane la o adâncime de 6000 m. Cultivarea bacteriilor la presiuni mari induce creşterea lor filamentoasă </a:t>
            </a:r>
            <a:r>
              <a:rPr lang="ro-RO" b="1" i="1" dirty="0"/>
              <a:t>scăzându-le capacitatea de diviziune</a:t>
            </a:r>
            <a:r>
              <a:rPr lang="ro-RO" dirty="0"/>
              <a:t>.</a:t>
            </a:r>
            <a:endParaRPr lang="en-US" dirty="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785794"/>
            <a:ext cx="8229600" cy="5753120"/>
          </a:xfrm>
        </p:spPr>
        <p:txBody>
          <a:bodyPr>
            <a:normAutofit fontScale="70000" lnSpcReduction="20000"/>
          </a:bodyPr>
          <a:lstStyle/>
          <a:p>
            <a:r>
              <a:rPr lang="ro-RO" b="1" dirty="0"/>
              <a:t>2.8. Presiunea osmotică</a:t>
            </a:r>
            <a:endParaRPr lang="en-US" dirty="0"/>
          </a:p>
          <a:p>
            <a:r>
              <a:rPr lang="ro-RO" b="1" i="1" dirty="0"/>
              <a:t>Bacteriile se înmulţesc optim pe medii izotonice</a:t>
            </a:r>
            <a:r>
              <a:rPr lang="ro-RO" dirty="0"/>
              <a:t>, </a:t>
            </a:r>
            <a:r>
              <a:rPr lang="ro-RO" b="1" i="1" dirty="0"/>
              <a:t>rezistenţa lor la variaţiile presiunii osmotice</a:t>
            </a:r>
            <a:r>
              <a:rPr lang="ro-RO" dirty="0"/>
              <a:t> fiind incomparabil mai mare decât cea a celulelor organismelor superioare. Această rezistenţă se datorează </a:t>
            </a:r>
            <a:r>
              <a:rPr lang="ro-RO" b="1" i="1" dirty="0"/>
              <a:t>peretelui celular</a:t>
            </a:r>
            <a:r>
              <a:rPr lang="ro-RO" dirty="0"/>
              <a:t>. Bacteriile din genul Mollicutes, lipsite de acţiunea protectoare a peretelui celular, sunt foarte sensibile la variaţii mici ale presiunii osmotice.</a:t>
            </a:r>
            <a:endParaRPr lang="en-US" dirty="0"/>
          </a:p>
          <a:p>
            <a:r>
              <a:rPr lang="ro-RO" dirty="0"/>
              <a:t>Într-un mediu puternic hiperton, bacteriile vor pierde apa din citoplasmă şi vor muri. Acest fenomen se numeşte </a:t>
            </a:r>
            <a:r>
              <a:rPr lang="ro-RO" b="1" i="1" dirty="0"/>
              <a:t>plasmoliză</a:t>
            </a:r>
            <a:r>
              <a:rPr lang="ro-RO" dirty="0"/>
              <a:t>.</a:t>
            </a:r>
            <a:endParaRPr lang="en-US" dirty="0"/>
          </a:p>
          <a:p>
            <a:r>
              <a:rPr lang="ro-RO" dirty="0"/>
              <a:t>Dacă presiunea osmotică a mediului este foarte scăzută, apa va pătrunde în celulă, care se va umfla devenind turgescentă. Moartea bacteriei se produce prin</a:t>
            </a:r>
            <a:r>
              <a:rPr lang="ro-RO" i="1" dirty="0"/>
              <a:t> </a:t>
            </a:r>
            <a:r>
              <a:rPr lang="ro-RO" b="1" i="1" dirty="0"/>
              <a:t>plasmoptiză</a:t>
            </a:r>
            <a:r>
              <a:rPr lang="ro-RO" i="1" dirty="0"/>
              <a:t>.</a:t>
            </a:r>
            <a:endParaRPr lang="en-US" dirty="0"/>
          </a:p>
          <a:p>
            <a:r>
              <a:rPr lang="en-US" dirty="0" err="1"/>
              <a:t>Creşterea</a:t>
            </a:r>
            <a:r>
              <a:rPr lang="en-US" dirty="0"/>
              <a:t> </a:t>
            </a:r>
            <a:r>
              <a:rPr lang="en-US" dirty="0" err="1"/>
              <a:t>presiunii</a:t>
            </a:r>
            <a:r>
              <a:rPr lang="en-US" dirty="0"/>
              <a:t> </a:t>
            </a:r>
            <a:r>
              <a:rPr lang="en-US" dirty="0" err="1"/>
              <a:t>osmotice</a:t>
            </a:r>
            <a:r>
              <a:rPr lang="en-US" dirty="0"/>
              <a:t> a </a:t>
            </a:r>
            <a:r>
              <a:rPr lang="en-US" dirty="0" err="1"/>
              <a:t>unui</a:t>
            </a:r>
            <a:r>
              <a:rPr lang="en-US" dirty="0"/>
              <a:t> </a:t>
            </a:r>
            <a:r>
              <a:rPr lang="en-US" dirty="0" err="1"/>
              <a:t>mediu</a:t>
            </a:r>
            <a:r>
              <a:rPr lang="en-US" dirty="0"/>
              <a:t> </a:t>
            </a:r>
            <a:r>
              <a:rPr lang="en-US" dirty="0" err="1"/>
              <a:t>prin</a:t>
            </a:r>
            <a:r>
              <a:rPr lang="en-US" dirty="0"/>
              <a:t> </a:t>
            </a:r>
            <a:r>
              <a:rPr lang="en-US" dirty="0" err="1"/>
              <a:t>adaus</a:t>
            </a:r>
            <a:r>
              <a:rPr lang="en-US" dirty="0"/>
              <a:t> de </a:t>
            </a:r>
            <a:r>
              <a:rPr lang="en-US" dirty="0" err="1"/>
              <a:t>NaCl</a:t>
            </a:r>
            <a:r>
              <a:rPr lang="en-US" dirty="0"/>
              <a:t> </a:t>
            </a:r>
            <a:r>
              <a:rPr lang="en-US" dirty="0" err="1"/>
              <a:t>sau</a:t>
            </a:r>
            <a:r>
              <a:rPr lang="en-US" dirty="0"/>
              <a:t> </a:t>
            </a:r>
            <a:r>
              <a:rPr lang="en-US" dirty="0" err="1"/>
              <a:t>zaharuri</a:t>
            </a:r>
            <a:r>
              <a:rPr lang="en-US" dirty="0"/>
              <a:t> </a:t>
            </a:r>
            <a:r>
              <a:rPr lang="en-US" dirty="0" err="1"/>
              <a:t>stă</a:t>
            </a:r>
            <a:r>
              <a:rPr lang="en-US" dirty="0"/>
              <a:t> la </a:t>
            </a:r>
            <a:r>
              <a:rPr lang="en-US" dirty="0" err="1"/>
              <a:t>baza</a:t>
            </a:r>
            <a:r>
              <a:rPr lang="en-US" dirty="0"/>
              <a:t> </a:t>
            </a:r>
            <a:r>
              <a:rPr lang="en-US" dirty="0" err="1"/>
              <a:t>conservării</a:t>
            </a:r>
            <a:r>
              <a:rPr lang="en-US" dirty="0"/>
              <a:t> </a:t>
            </a:r>
            <a:r>
              <a:rPr lang="en-US" dirty="0" err="1"/>
              <a:t>unor</a:t>
            </a:r>
            <a:r>
              <a:rPr lang="en-US" dirty="0"/>
              <a:t> </a:t>
            </a:r>
            <a:r>
              <a:rPr lang="en-US" dirty="0" err="1"/>
              <a:t>alimente</a:t>
            </a:r>
            <a:r>
              <a:rPr lang="en-US" dirty="0"/>
              <a:t>.</a:t>
            </a:r>
          </a:p>
          <a:p>
            <a:r>
              <a:rPr lang="ro-RO" dirty="0"/>
              <a:t>Există însă </a:t>
            </a:r>
            <a:r>
              <a:rPr lang="ro-RO" b="1" i="1" dirty="0"/>
              <a:t>bacterii osmofile</a:t>
            </a:r>
            <a:r>
              <a:rPr lang="ro-RO" dirty="0"/>
              <a:t>, dintre care cele </a:t>
            </a:r>
            <a:r>
              <a:rPr lang="ro-RO" b="1" i="1" dirty="0"/>
              <a:t>halofile</a:t>
            </a:r>
            <a:r>
              <a:rPr lang="ro-RO" dirty="0"/>
              <a:t> sunt </a:t>
            </a:r>
            <a:r>
              <a:rPr lang="ro-RO" i="1" dirty="0"/>
              <a:t>capabile să se înmulţească în</a:t>
            </a:r>
            <a:r>
              <a:rPr lang="ro-RO" dirty="0"/>
              <a:t> </a:t>
            </a:r>
            <a:r>
              <a:rPr lang="ro-RO" i="1" dirty="0"/>
              <a:t>soluţii hipersaline</a:t>
            </a:r>
            <a:r>
              <a:rPr lang="ro-RO" dirty="0"/>
              <a:t> (bacteriile din genul Staphylococcus şi Enterococcus). Pe baza acestei proprietăţi se prepară unele medii de îmbogăţire şi selective aşa cum este mediul hiperclorurat Chapmann pentru stafilococi. Acesta conţine 7,5g NaCl la 100 ml de mediu, spre deosebire de mediile obişnuite care conţin doar 5g/l. Dintre bacteriile osmofile menţionăm şi pe cele </a:t>
            </a:r>
            <a:r>
              <a:rPr lang="ro-RO" b="1" i="1" dirty="0"/>
              <a:t>zaharofile</a:t>
            </a:r>
            <a:r>
              <a:rPr lang="ro-RO" dirty="0"/>
              <a:t>, care sunt </a:t>
            </a:r>
            <a:r>
              <a:rPr lang="ro-RO" i="1" dirty="0"/>
              <a:t>capabile să se înmulţească pe medii cu un conţinut mare de glucide </a:t>
            </a:r>
            <a:r>
              <a:rPr lang="ro-RO" dirty="0"/>
              <a:t>(6g%). Acest aspect este important pentru unele medicamente, ca de pildă, siropurile care, în ciuda conţinutului ridicat de zaharoză, se pot altera în urma contaminării cu aceste bacterii.</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428604"/>
            <a:ext cx="8643998" cy="6143668"/>
          </a:xfrm>
        </p:spPr>
        <p:txBody>
          <a:bodyPr>
            <a:normAutofit fontScale="77500" lnSpcReduction="20000"/>
          </a:bodyPr>
          <a:lstStyle/>
          <a:p>
            <a:r>
              <a:rPr lang="ro-RO" sz="2800" dirty="0"/>
              <a:t>În raport cu utilizarea acestor procese și de relația cu oxigenul din mediu bacteriile pot fi clasificate astfel:</a:t>
            </a:r>
            <a:endParaRPr lang="en-US" sz="3200" dirty="0"/>
          </a:p>
          <a:p>
            <a:pPr lvl="1"/>
            <a:r>
              <a:rPr lang="ro-RO" b="1" i="1" dirty="0"/>
              <a:t>bacterii strict aerobe</a:t>
            </a:r>
            <a:r>
              <a:rPr lang="ro-RO" dirty="0"/>
              <a:t>: sunt bacterii care se dezvoltă numai în </a:t>
            </a:r>
            <a:r>
              <a:rPr lang="ro-RO" b="1" i="1" dirty="0"/>
              <a:t>prezenţa O</a:t>
            </a:r>
            <a:r>
              <a:rPr lang="ro-RO" b="1" i="1" baseline="-25000" dirty="0"/>
              <a:t>2</a:t>
            </a:r>
            <a:r>
              <a:rPr lang="ro-RO" b="1" i="1" dirty="0"/>
              <a:t> atmosferic</a:t>
            </a:r>
            <a:r>
              <a:rPr lang="ro-RO" dirty="0"/>
              <a:t>, folosind exclusiv respiraţia aerobă (O</a:t>
            </a:r>
            <a:r>
              <a:rPr lang="ro-RO" baseline="-25000" dirty="0"/>
              <a:t>2</a:t>
            </a:r>
            <a:r>
              <a:rPr lang="ro-RO" dirty="0"/>
              <a:t> atmosferic este folosit ca acceptor final de H</a:t>
            </a:r>
            <a:r>
              <a:rPr lang="ro-RO" baseline="-25000" dirty="0"/>
              <a:t>2</a:t>
            </a:r>
            <a:r>
              <a:rPr lang="ro-RO" dirty="0"/>
              <a:t>). Exemple de astfel de bacterii: Pseudomonas aeruginosa, Corynebacterium diphteriae, Mycobacterium tuberculosis etc.</a:t>
            </a:r>
            <a:endParaRPr lang="en-US" sz="1800" dirty="0"/>
          </a:p>
          <a:p>
            <a:pPr lvl="1"/>
            <a:r>
              <a:rPr lang="ro-RO" b="1" i="1" dirty="0"/>
              <a:t>bacterii</a:t>
            </a:r>
            <a:r>
              <a:rPr lang="ro-RO" i="1" dirty="0"/>
              <a:t> </a:t>
            </a:r>
            <a:r>
              <a:rPr lang="ro-RO" b="1" i="1" dirty="0"/>
              <a:t>strict anaerobe</a:t>
            </a:r>
            <a:r>
              <a:rPr lang="ro-RO" dirty="0"/>
              <a:t>:</a:t>
            </a:r>
            <a:r>
              <a:rPr lang="ro-RO" b="1" dirty="0"/>
              <a:t> </a:t>
            </a:r>
            <a:r>
              <a:rPr lang="ro-RO" dirty="0"/>
              <a:t>bacterii care nu se dezvoltă decât în </a:t>
            </a:r>
            <a:r>
              <a:rPr lang="ro-RO" b="1" i="1" dirty="0"/>
              <a:t>absenţa O</a:t>
            </a:r>
            <a:r>
              <a:rPr lang="ro-RO" b="1" i="1" baseline="-25000" dirty="0"/>
              <a:t>2</a:t>
            </a:r>
            <a:r>
              <a:rPr lang="ro-RO" dirty="0"/>
              <a:t>, prezenţa lui fiind foarte toxică chiar la o presiune de 10</a:t>
            </a:r>
            <a:r>
              <a:rPr lang="ro-RO" baseline="30000" dirty="0"/>
              <a:t>-5</a:t>
            </a:r>
            <a:r>
              <a:rPr lang="ro-RO" dirty="0"/>
              <a:t> atm. Aceste bacterii folosesc ca reacţie energogenetică exclusiv fermentaţia în condiţii anaerobe, deci oxidaţia de substrat. Ele sunt lipsite de superoxiddismutază care transformă radicalul superoxid în H</a:t>
            </a:r>
            <a:r>
              <a:rPr lang="ro-RO" baseline="-25000" dirty="0"/>
              <a:t>2</a:t>
            </a:r>
            <a:r>
              <a:rPr lang="ro-RO" dirty="0"/>
              <a:t>O</a:t>
            </a:r>
            <a:r>
              <a:rPr lang="ro-RO" baseline="-25000" dirty="0"/>
              <a:t>2</a:t>
            </a:r>
            <a:r>
              <a:rPr lang="ro-RO" dirty="0"/>
              <a:t> şi catalază, catalază care descompune apa oxigenată. Exemple: Clostridium, Bacteroides, Fusobacterium.</a:t>
            </a:r>
            <a:endParaRPr lang="en-US" sz="1800" dirty="0"/>
          </a:p>
          <a:p>
            <a:pPr lvl="1"/>
            <a:r>
              <a:rPr lang="ro-RO" b="1" i="1" dirty="0"/>
              <a:t>bacterii facultativ anaerobe</a:t>
            </a:r>
            <a:r>
              <a:rPr lang="ro-RO" dirty="0"/>
              <a:t>:</a:t>
            </a:r>
            <a:r>
              <a:rPr lang="ro-RO" b="1" dirty="0"/>
              <a:t> </a:t>
            </a:r>
            <a:r>
              <a:rPr lang="ro-RO" dirty="0"/>
              <a:t>bacterii care se dezvoltă </a:t>
            </a:r>
            <a:r>
              <a:rPr lang="ro-RO" b="1" i="1" dirty="0"/>
              <a:t>atât în prezenţa O</a:t>
            </a:r>
            <a:r>
              <a:rPr lang="ro-RO" b="1" i="1" baseline="-25000" dirty="0"/>
              <a:t>2</a:t>
            </a:r>
            <a:r>
              <a:rPr lang="ro-RO" b="1" i="1" dirty="0"/>
              <a:t>, cât şi în absenţa sa</a:t>
            </a:r>
            <a:r>
              <a:rPr lang="ro-RO" dirty="0"/>
              <a:t>. Ele folosesc respiraţia aerobă, fermentaţia, chiar şi respiraţia anaerobă. Exemple: enterobacteriile.</a:t>
            </a:r>
            <a:endParaRPr lang="en-US" sz="1800" dirty="0"/>
          </a:p>
          <a:p>
            <a:pPr lvl="1"/>
            <a:r>
              <a:rPr lang="ro-RO" b="1" i="1" dirty="0"/>
              <a:t>bacterii anaerobe aerotolerante</a:t>
            </a:r>
            <a:r>
              <a:rPr lang="ro-RO" dirty="0"/>
              <a:t>:</a:t>
            </a:r>
            <a:r>
              <a:rPr lang="ro-RO" b="1" dirty="0"/>
              <a:t> </a:t>
            </a:r>
            <a:r>
              <a:rPr lang="ro-RO" dirty="0"/>
              <a:t>bacterii care folosesc numai </a:t>
            </a:r>
            <a:r>
              <a:rPr lang="ro-RO" b="1" i="1" dirty="0"/>
              <a:t>fermentaţia în prezenţa aerului atmosferic</a:t>
            </a:r>
            <a:r>
              <a:rPr lang="ro-RO" dirty="0"/>
              <a:t>, fără participarea O</a:t>
            </a:r>
            <a:r>
              <a:rPr lang="ro-RO" baseline="-25000" dirty="0"/>
              <a:t>2.</a:t>
            </a:r>
            <a:r>
              <a:rPr lang="ro-RO" dirty="0"/>
              <a:t> Ele tolerează O</a:t>
            </a:r>
            <a:r>
              <a:rPr lang="ro-RO" baseline="-25000" dirty="0"/>
              <a:t>2</a:t>
            </a:r>
            <a:r>
              <a:rPr lang="ro-RO" dirty="0"/>
              <a:t> în mediu pentru că, fie au în echipamentul enzimatic superoxiddismutază şi catalază, fie pentru că enzimele există în mediu. Exemplu: germenii din genul Steptococcus.</a:t>
            </a:r>
            <a:endParaRPr lang="en-US" sz="1800" dirty="0"/>
          </a:p>
          <a:p>
            <a:pPr lvl="1"/>
            <a:r>
              <a:rPr lang="ro-RO" b="1" i="1" dirty="0"/>
              <a:t>bacterii microaerofile</a:t>
            </a:r>
            <a:r>
              <a:rPr lang="ro-RO" dirty="0"/>
              <a:t>:</a:t>
            </a:r>
            <a:r>
              <a:rPr lang="ro-RO" b="1" dirty="0"/>
              <a:t> </a:t>
            </a:r>
            <a:r>
              <a:rPr lang="ro-RO" dirty="0"/>
              <a:t>bacterii care folosesc respiraţia şi fermentaţia, la care se adaugă o </a:t>
            </a:r>
            <a:r>
              <a:rPr lang="ro-RO" b="1" i="1" dirty="0"/>
              <a:t>concentraţie mai mare de CO</a:t>
            </a:r>
            <a:r>
              <a:rPr lang="ro-RO" b="1" i="1" baseline="-25000" dirty="0"/>
              <a:t>2</a:t>
            </a:r>
            <a:r>
              <a:rPr lang="ro-RO" dirty="0"/>
              <a:t> decât cea din atmosferă. Exemple: genul Neisseria, Brucella, Campylobacter (necesită 6-10% CO</a:t>
            </a:r>
            <a:r>
              <a:rPr lang="ro-RO" baseline="-25000" dirty="0"/>
              <a:t>2</a:t>
            </a:r>
            <a:r>
              <a:rPr lang="ro-RO" dirty="0"/>
              <a:t>).</a:t>
            </a:r>
            <a:endParaRPr lang="en-US" sz="1800" dirty="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71546"/>
            <a:ext cx="8229600" cy="5286412"/>
          </a:xfrm>
        </p:spPr>
        <p:txBody>
          <a:bodyPr>
            <a:normAutofit fontScale="85000" lnSpcReduction="20000"/>
          </a:bodyPr>
          <a:lstStyle/>
          <a:p>
            <a:r>
              <a:rPr lang="ro-RO" b="1" dirty="0"/>
              <a:t>2.9. Electricitatea</a:t>
            </a:r>
            <a:endParaRPr lang="en-US" dirty="0"/>
          </a:p>
          <a:p>
            <a:r>
              <a:rPr lang="ro-RO" b="1" i="1" dirty="0"/>
              <a:t>Electricitatea</a:t>
            </a:r>
            <a:r>
              <a:rPr lang="ro-RO" dirty="0"/>
              <a:t> sub formă de curenţi galvanici, curenţi de joasă sau înaltă frecvenţă, </a:t>
            </a:r>
            <a:r>
              <a:rPr lang="ro-RO" b="1" i="1" dirty="0"/>
              <a:t>nu afectează bacteriile</a:t>
            </a:r>
            <a:r>
              <a:rPr lang="ro-RO" dirty="0"/>
              <a:t>. Dacă însă curentul electric este trecut printr-un mediu lichid, bacteriile pot fi afectate sub acţiunea unor ioni sau produşi chimici rezultaţi în urma electrolizei.</a:t>
            </a:r>
            <a:endParaRPr lang="en-US" dirty="0"/>
          </a:p>
          <a:p>
            <a:r>
              <a:rPr lang="ro-RO" b="1" dirty="0"/>
              <a:t>2.10. Radiaţiile</a:t>
            </a:r>
            <a:endParaRPr lang="en-US" dirty="0"/>
          </a:p>
          <a:p>
            <a:r>
              <a:rPr lang="ro-RO" b="1" i="1" dirty="0"/>
              <a:t>2.10.1. Radiaţiile neionizate - razele ultraviolete (UV)</a:t>
            </a:r>
            <a:endParaRPr lang="en-US" dirty="0"/>
          </a:p>
          <a:p>
            <a:r>
              <a:rPr lang="en-US" i="1" dirty="0" err="1"/>
              <a:t>Puterea</a:t>
            </a:r>
            <a:r>
              <a:rPr lang="en-US" i="1" dirty="0"/>
              <a:t> </a:t>
            </a:r>
            <a:r>
              <a:rPr lang="en-US" i="1" dirty="0" err="1"/>
              <a:t>bactericidă</a:t>
            </a:r>
            <a:r>
              <a:rPr lang="en-US" i="1" dirty="0"/>
              <a:t> a </a:t>
            </a:r>
            <a:r>
              <a:rPr lang="en-US" i="1" dirty="0" err="1"/>
              <a:t>razelor</a:t>
            </a:r>
            <a:r>
              <a:rPr lang="en-US" i="1" dirty="0"/>
              <a:t> </a:t>
            </a:r>
            <a:r>
              <a:rPr lang="en-US" i="1" dirty="0" err="1"/>
              <a:t>luminoase</a:t>
            </a:r>
            <a:r>
              <a:rPr lang="en-US" dirty="0"/>
              <a:t> </a:t>
            </a:r>
            <a:r>
              <a:rPr lang="en-US" dirty="0" err="1"/>
              <a:t>devine</a:t>
            </a:r>
            <a:r>
              <a:rPr lang="en-US" dirty="0"/>
              <a:t> </a:t>
            </a:r>
            <a:r>
              <a:rPr lang="en-US" dirty="0" err="1"/>
              <a:t>perceptibilă</a:t>
            </a:r>
            <a:r>
              <a:rPr lang="en-US" dirty="0"/>
              <a:t> la o </a:t>
            </a:r>
            <a:r>
              <a:rPr lang="en-US" dirty="0" err="1"/>
              <a:t>lungime</a:t>
            </a:r>
            <a:r>
              <a:rPr lang="en-US" dirty="0"/>
              <a:t> de </a:t>
            </a:r>
            <a:r>
              <a:rPr lang="en-US" dirty="0" err="1"/>
              <a:t>undă</a:t>
            </a:r>
            <a:r>
              <a:rPr lang="en-US" dirty="0"/>
              <a:t> de 330nm, </a:t>
            </a:r>
            <a:r>
              <a:rPr lang="en-US" i="1" dirty="0" err="1"/>
              <a:t>crescând</a:t>
            </a:r>
            <a:r>
              <a:rPr lang="en-US" i="1" dirty="0"/>
              <a:t> </a:t>
            </a:r>
            <a:r>
              <a:rPr lang="en-US" i="1" dirty="0" err="1"/>
              <a:t>pe</a:t>
            </a:r>
            <a:r>
              <a:rPr lang="en-US" i="1" dirty="0"/>
              <a:t> </a:t>
            </a:r>
            <a:r>
              <a:rPr lang="en-US" i="1" dirty="0" err="1"/>
              <a:t>măsura</a:t>
            </a:r>
            <a:r>
              <a:rPr lang="en-US" i="1" dirty="0"/>
              <a:t> </a:t>
            </a:r>
            <a:r>
              <a:rPr lang="en-US" i="1" dirty="0" err="1"/>
              <a:t>scăderii</a:t>
            </a:r>
            <a:r>
              <a:rPr lang="en-US" i="1" dirty="0"/>
              <a:t> </a:t>
            </a:r>
            <a:r>
              <a:rPr lang="en-US" i="1" dirty="0" err="1"/>
              <a:t>lungimii</a:t>
            </a:r>
            <a:r>
              <a:rPr lang="en-US" i="1" dirty="0"/>
              <a:t> de </a:t>
            </a:r>
            <a:r>
              <a:rPr lang="en-US" i="1" dirty="0" err="1"/>
              <a:t>undă</a:t>
            </a:r>
            <a:r>
              <a:rPr lang="en-US" b="1" dirty="0"/>
              <a:t> </a:t>
            </a:r>
            <a:r>
              <a:rPr lang="en-US" dirty="0"/>
              <a:t>a </a:t>
            </a:r>
            <a:r>
              <a:rPr lang="en-US" dirty="0" err="1"/>
              <a:t>luminii</a:t>
            </a:r>
            <a:r>
              <a:rPr lang="en-US" dirty="0"/>
              <a:t> UV. </a:t>
            </a:r>
            <a:r>
              <a:rPr lang="en-US" dirty="0" err="1"/>
              <a:t>Timpul</a:t>
            </a:r>
            <a:r>
              <a:rPr lang="en-US" dirty="0"/>
              <a:t> </a:t>
            </a:r>
            <a:r>
              <a:rPr lang="en-US" dirty="0" err="1"/>
              <a:t>necesar</a:t>
            </a:r>
            <a:r>
              <a:rPr lang="en-US" dirty="0"/>
              <a:t> </a:t>
            </a:r>
            <a:r>
              <a:rPr lang="en-US" dirty="0" err="1"/>
              <a:t>distrugerii</a:t>
            </a:r>
            <a:r>
              <a:rPr lang="en-US" dirty="0"/>
              <a:t> </a:t>
            </a:r>
            <a:r>
              <a:rPr lang="en-US" dirty="0" err="1"/>
              <a:t>microorganismelor</a:t>
            </a:r>
            <a:r>
              <a:rPr lang="en-US" dirty="0"/>
              <a:t> </a:t>
            </a:r>
            <a:r>
              <a:rPr lang="en-US" dirty="0" err="1"/>
              <a:t>depinde</a:t>
            </a:r>
            <a:r>
              <a:rPr lang="en-US" dirty="0"/>
              <a:t> de </a:t>
            </a:r>
            <a:r>
              <a:rPr lang="en-US" dirty="0" err="1"/>
              <a:t>intensitatea</a:t>
            </a:r>
            <a:r>
              <a:rPr lang="en-US" dirty="0"/>
              <a:t> </a:t>
            </a:r>
            <a:r>
              <a:rPr lang="en-US" dirty="0" err="1"/>
              <a:t>luminii</a:t>
            </a:r>
            <a:r>
              <a:rPr lang="en-US" dirty="0"/>
              <a:t>, </a:t>
            </a:r>
            <a:r>
              <a:rPr lang="en-US" dirty="0" err="1"/>
              <a:t>distanţa</a:t>
            </a:r>
            <a:r>
              <a:rPr lang="en-US" dirty="0"/>
              <a:t> de </a:t>
            </a:r>
            <a:r>
              <a:rPr lang="en-US" dirty="0" err="1"/>
              <a:t>sursa</a:t>
            </a:r>
            <a:r>
              <a:rPr lang="en-US" dirty="0"/>
              <a:t> de </a:t>
            </a:r>
            <a:r>
              <a:rPr lang="en-US" dirty="0" err="1"/>
              <a:t>emisie</a:t>
            </a:r>
            <a:r>
              <a:rPr lang="en-US" dirty="0"/>
              <a:t> </a:t>
            </a:r>
            <a:r>
              <a:rPr lang="en-US" dirty="0" err="1"/>
              <a:t>şi</a:t>
            </a:r>
            <a:r>
              <a:rPr lang="en-US" dirty="0"/>
              <a:t> </a:t>
            </a:r>
            <a:r>
              <a:rPr lang="en-US" dirty="0" err="1"/>
              <a:t>mediul</a:t>
            </a:r>
            <a:r>
              <a:rPr lang="en-US" dirty="0"/>
              <a:t> </a:t>
            </a:r>
            <a:r>
              <a:rPr lang="en-US" dirty="0" err="1"/>
              <a:t>în</a:t>
            </a:r>
            <a:r>
              <a:rPr lang="en-US" dirty="0"/>
              <a:t> care se </a:t>
            </a:r>
            <a:r>
              <a:rPr lang="en-US" dirty="0" err="1"/>
              <a:t>găsesc</a:t>
            </a:r>
            <a:r>
              <a:rPr lang="en-US" dirty="0"/>
              <a:t> </a:t>
            </a:r>
            <a:r>
              <a:rPr lang="en-US" dirty="0" err="1"/>
              <a:t>microorganismele</a:t>
            </a:r>
            <a:r>
              <a:rPr lang="en-US" dirty="0"/>
              <a:t>. </a:t>
            </a:r>
            <a:r>
              <a:rPr lang="en-US" b="1" i="1" dirty="0" err="1"/>
              <a:t>Mecanismul</a:t>
            </a:r>
            <a:r>
              <a:rPr lang="en-US" b="1" i="1" dirty="0"/>
              <a:t> </a:t>
            </a:r>
            <a:r>
              <a:rPr lang="en-US" b="1" i="1" dirty="0" err="1"/>
              <a:t>bactericid</a:t>
            </a:r>
            <a:r>
              <a:rPr lang="en-US" b="1" dirty="0"/>
              <a:t> </a:t>
            </a:r>
            <a:r>
              <a:rPr lang="en-US" b="1" i="1" dirty="0"/>
              <a:t>al </a:t>
            </a:r>
            <a:r>
              <a:rPr lang="en-US" b="1" i="1" dirty="0" err="1"/>
              <a:t>razelor</a:t>
            </a:r>
            <a:r>
              <a:rPr lang="en-US" b="1" i="1" dirty="0"/>
              <a:t> UV</a:t>
            </a:r>
            <a:r>
              <a:rPr lang="en-US" dirty="0"/>
              <a:t> </a:t>
            </a:r>
            <a:r>
              <a:rPr lang="en-US" dirty="0" err="1"/>
              <a:t>constă</a:t>
            </a:r>
            <a:r>
              <a:rPr lang="en-US" dirty="0"/>
              <a:t> </a:t>
            </a:r>
            <a:r>
              <a:rPr lang="en-US" dirty="0" err="1"/>
              <a:t>în</a:t>
            </a:r>
            <a:r>
              <a:rPr lang="en-US" dirty="0"/>
              <a:t> </a:t>
            </a:r>
            <a:r>
              <a:rPr lang="en-US" dirty="0" err="1"/>
              <a:t>inducerea</a:t>
            </a:r>
            <a:r>
              <a:rPr lang="en-US" dirty="0"/>
              <a:t> </a:t>
            </a:r>
            <a:r>
              <a:rPr lang="en-US" dirty="0" err="1"/>
              <a:t>formării</a:t>
            </a:r>
            <a:r>
              <a:rPr lang="en-US" dirty="0"/>
              <a:t> </a:t>
            </a:r>
            <a:r>
              <a:rPr lang="en-US" dirty="0" err="1"/>
              <a:t>în</a:t>
            </a:r>
            <a:r>
              <a:rPr lang="en-US" dirty="0"/>
              <a:t> </a:t>
            </a:r>
            <a:r>
              <a:rPr lang="en-US" dirty="0" err="1"/>
              <a:t>celula</a:t>
            </a:r>
            <a:r>
              <a:rPr lang="en-US" dirty="0"/>
              <a:t> </a:t>
            </a:r>
            <a:r>
              <a:rPr lang="en-US" dirty="0" err="1"/>
              <a:t>bacteriană</a:t>
            </a:r>
            <a:r>
              <a:rPr lang="en-US" dirty="0"/>
              <a:t> a </a:t>
            </a:r>
            <a:r>
              <a:rPr lang="en-US" dirty="0" err="1"/>
              <a:t>unor</a:t>
            </a:r>
            <a:r>
              <a:rPr lang="en-US" dirty="0"/>
              <a:t> </a:t>
            </a:r>
            <a:r>
              <a:rPr lang="en-US" b="1" i="1" dirty="0" err="1"/>
              <a:t>dimeri</a:t>
            </a:r>
            <a:r>
              <a:rPr lang="en-US" b="1" i="1" dirty="0"/>
              <a:t> de </a:t>
            </a:r>
            <a:r>
              <a:rPr lang="en-US" b="1" i="1" dirty="0" err="1"/>
              <a:t>timină</a:t>
            </a:r>
            <a:r>
              <a:rPr lang="en-US" dirty="0"/>
              <a:t> care </a:t>
            </a:r>
            <a:r>
              <a:rPr lang="en-US" dirty="0" err="1"/>
              <a:t>înterferează</a:t>
            </a:r>
            <a:r>
              <a:rPr lang="en-US" dirty="0"/>
              <a:t> </a:t>
            </a:r>
            <a:r>
              <a:rPr lang="en-US" dirty="0" err="1"/>
              <a:t>replicarea</a:t>
            </a:r>
            <a:r>
              <a:rPr lang="en-US" dirty="0"/>
              <a:t> ADN. </a:t>
            </a:r>
            <a:r>
              <a:rPr lang="en-US" dirty="0" err="1"/>
              <a:t>Alterările</a:t>
            </a:r>
            <a:r>
              <a:rPr lang="en-US" dirty="0"/>
              <a:t> </a:t>
            </a:r>
            <a:r>
              <a:rPr lang="en-US" dirty="0" err="1"/>
              <a:t>altor</a:t>
            </a:r>
            <a:r>
              <a:rPr lang="en-US" dirty="0"/>
              <a:t> </a:t>
            </a:r>
            <a:r>
              <a:rPr lang="en-US" dirty="0" err="1"/>
              <a:t>elemente</a:t>
            </a:r>
            <a:r>
              <a:rPr lang="en-US" dirty="0"/>
              <a:t> </a:t>
            </a:r>
            <a:r>
              <a:rPr lang="en-US" dirty="0" err="1"/>
              <a:t>structurale</a:t>
            </a:r>
            <a:r>
              <a:rPr lang="en-US" dirty="0"/>
              <a:t> </a:t>
            </a:r>
            <a:r>
              <a:rPr lang="en-US" dirty="0" err="1"/>
              <a:t>bacteriene</a:t>
            </a:r>
            <a:r>
              <a:rPr lang="en-US" dirty="0"/>
              <a:t> </a:t>
            </a:r>
            <a:r>
              <a:rPr lang="en-US" dirty="0" err="1"/>
              <a:t>sunt</a:t>
            </a:r>
            <a:r>
              <a:rPr lang="en-US" dirty="0"/>
              <a:t> </a:t>
            </a:r>
            <a:r>
              <a:rPr lang="en-US" dirty="0" err="1"/>
              <a:t>neglijabile</a:t>
            </a:r>
            <a:r>
              <a:rPr lang="en-US" dirty="0"/>
              <a:t>.</a:t>
            </a:r>
          </a:p>
          <a:p>
            <a:r>
              <a:rPr lang="ro-RO" dirty="0"/>
              <a:t> </a:t>
            </a:r>
            <a:endParaRPr lang="en-US" dirty="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normAutofit fontScale="85000" lnSpcReduction="20000"/>
          </a:bodyPr>
          <a:lstStyle/>
          <a:p>
            <a:r>
              <a:rPr lang="ro-RO" b="1" i="1" dirty="0"/>
              <a:t>2.10.2. Radiaţiile ionizate</a:t>
            </a:r>
            <a:endParaRPr lang="en-US" dirty="0"/>
          </a:p>
          <a:p>
            <a:r>
              <a:rPr lang="ro-RO" b="1" i="1" dirty="0"/>
              <a:t>Mecanismul bactericid</a:t>
            </a:r>
            <a:r>
              <a:rPr lang="ro-RO" dirty="0"/>
              <a:t> al acestor raze constă în formarea în celulă a unor </a:t>
            </a:r>
            <a:r>
              <a:rPr lang="ro-RO" b="1" i="1" dirty="0"/>
              <a:t>radicali cu viaţă scurtă şi protoni</a:t>
            </a:r>
            <a:r>
              <a:rPr lang="ro-RO" dirty="0"/>
              <a:t>. Aceşti produşi vor altera bazele azotate şi legăturile dintre ele. </a:t>
            </a:r>
            <a:endParaRPr lang="en-US" dirty="0"/>
          </a:p>
          <a:p>
            <a:endParaRPr lang="en-US" dirty="0"/>
          </a:p>
          <a:p>
            <a:r>
              <a:rPr lang="en-US" dirty="0" err="1"/>
              <a:t>Efectul</a:t>
            </a:r>
            <a:r>
              <a:rPr lang="en-US" dirty="0"/>
              <a:t> </a:t>
            </a:r>
            <a:r>
              <a:rPr lang="en-US" dirty="0" err="1"/>
              <a:t>bactericid</a:t>
            </a:r>
            <a:r>
              <a:rPr lang="en-US" dirty="0"/>
              <a:t> al </a:t>
            </a:r>
            <a:r>
              <a:rPr lang="en-US" dirty="0" err="1"/>
              <a:t>razelor</a:t>
            </a:r>
            <a:r>
              <a:rPr lang="en-US" dirty="0"/>
              <a:t> </a:t>
            </a:r>
            <a:r>
              <a:rPr lang="en-US" dirty="0" err="1"/>
              <a:t>ionizante</a:t>
            </a:r>
            <a:r>
              <a:rPr lang="en-US" dirty="0"/>
              <a:t> </a:t>
            </a:r>
            <a:r>
              <a:rPr lang="en-US" dirty="0" err="1"/>
              <a:t>depinde</a:t>
            </a:r>
            <a:r>
              <a:rPr lang="en-US" dirty="0"/>
              <a:t> de </a:t>
            </a:r>
            <a:r>
              <a:rPr lang="en-US" dirty="0" err="1"/>
              <a:t>cantitatea</a:t>
            </a:r>
            <a:r>
              <a:rPr lang="en-US" dirty="0"/>
              <a:t> de </a:t>
            </a:r>
            <a:r>
              <a:rPr lang="en-US" dirty="0" err="1"/>
              <a:t>energie</a:t>
            </a:r>
            <a:r>
              <a:rPr lang="en-US" dirty="0"/>
              <a:t> </a:t>
            </a:r>
            <a:r>
              <a:rPr lang="en-US" dirty="0" err="1"/>
              <a:t>absorbită</a:t>
            </a:r>
            <a:r>
              <a:rPr lang="en-US" dirty="0"/>
              <a:t>, </a:t>
            </a:r>
            <a:r>
              <a:rPr lang="en-US" dirty="0" err="1"/>
              <a:t>temperatură</a:t>
            </a:r>
            <a:r>
              <a:rPr lang="en-US" dirty="0"/>
              <a:t>, </a:t>
            </a:r>
            <a:r>
              <a:rPr lang="en-US" dirty="0" err="1"/>
              <a:t>presiunea</a:t>
            </a:r>
            <a:r>
              <a:rPr lang="en-US" dirty="0"/>
              <a:t> </a:t>
            </a:r>
            <a:r>
              <a:rPr lang="en-US" dirty="0" err="1"/>
              <a:t>parţială</a:t>
            </a:r>
            <a:r>
              <a:rPr lang="en-US" dirty="0"/>
              <a:t> a </a:t>
            </a:r>
            <a:r>
              <a:rPr lang="en-US" dirty="0" err="1"/>
              <a:t>oxigenului</a:t>
            </a:r>
            <a:r>
              <a:rPr lang="en-US" dirty="0"/>
              <a:t>, </a:t>
            </a:r>
            <a:r>
              <a:rPr lang="en-US" dirty="0" err="1"/>
              <a:t>conţinutul</a:t>
            </a:r>
            <a:r>
              <a:rPr lang="en-US" dirty="0"/>
              <a:t> </a:t>
            </a:r>
            <a:r>
              <a:rPr lang="en-US" dirty="0" err="1"/>
              <a:t>în</a:t>
            </a:r>
            <a:r>
              <a:rPr lang="en-US" dirty="0"/>
              <a:t> </a:t>
            </a:r>
            <a:r>
              <a:rPr lang="en-US" dirty="0" err="1"/>
              <a:t>substanţe</a:t>
            </a:r>
            <a:r>
              <a:rPr lang="en-US" dirty="0"/>
              <a:t> </a:t>
            </a:r>
            <a:r>
              <a:rPr lang="en-US" dirty="0" err="1"/>
              <a:t>organice</a:t>
            </a:r>
            <a:r>
              <a:rPr lang="en-US" dirty="0"/>
              <a:t>, </a:t>
            </a:r>
            <a:r>
              <a:rPr lang="en-US" dirty="0" err="1"/>
              <a:t>prezenţa</a:t>
            </a:r>
            <a:r>
              <a:rPr lang="en-US" dirty="0"/>
              <a:t> </a:t>
            </a:r>
            <a:r>
              <a:rPr lang="en-US" dirty="0" err="1"/>
              <a:t>unor</a:t>
            </a:r>
            <a:r>
              <a:rPr lang="en-US" dirty="0"/>
              <a:t> </a:t>
            </a:r>
            <a:r>
              <a:rPr lang="en-US" dirty="0" err="1"/>
              <a:t>substanţe</a:t>
            </a:r>
            <a:r>
              <a:rPr lang="en-US" dirty="0"/>
              <a:t> </a:t>
            </a:r>
            <a:r>
              <a:rPr lang="en-US" dirty="0" err="1"/>
              <a:t>protectoare</a:t>
            </a:r>
            <a:r>
              <a:rPr lang="en-US" dirty="0"/>
              <a:t> (</a:t>
            </a:r>
            <a:r>
              <a:rPr lang="en-US" dirty="0" err="1"/>
              <a:t>alcoolii</a:t>
            </a:r>
            <a:r>
              <a:rPr lang="en-US" dirty="0"/>
              <a:t> </a:t>
            </a:r>
            <a:r>
              <a:rPr lang="en-US" dirty="0" err="1"/>
              <a:t>alifatici</a:t>
            </a:r>
            <a:r>
              <a:rPr lang="en-US" dirty="0"/>
              <a:t> </a:t>
            </a:r>
            <a:r>
              <a:rPr lang="en-US" dirty="0" err="1"/>
              <a:t>sau</a:t>
            </a:r>
            <a:r>
              <a:rPr lang="en-US" dirty="0"/>
              <a:t> </a:t>
            </a:r>
            <a:r>
              <a:rPr lang="en-US" dirty="0" err="1"/>
              <a:t>substanţe</a:t>
            </a:r>
            <a:r>
              <a:rPr lang="en-US" dirty="0"/>
              <a:t> </a:t>
            </a:r>
            <a:r>
              <a:rPr lang="en-US" dirty="0" err="1"/>
              <a:t>bogate</a:t>
            </a:r>
            <a:r>
              <a:rPr lang="en-US" dirty="0"/>
              <a:t> </a:t>
            </a:r>
            <a:r>
              <a:rPr lang="en-US" dirty="0" err="1"/>
              <a:t>în</a:t>
            </a:r>
            <a:r>
              <a:rPr lang="en-US" dirty="0"/>
              <a:t> </a:t>
            </a:r>
            <a:r>
              <a:rPr lang="en-US" dirty="0" err="1"/>
              <a:t>grupări</a:t>
            </a:r>
            <a:r>
              <a:rPr lang="en-US" dirty="0"/>
              <a:t> </a:t>
            </a:r>
            <a:r>
              <a:rPr lang="en-US" dirty="0" err="1"/>
              <a:t>sulfhidrilice</a:t>
            </a:r>
            <a:r>
              <a:rPr lang="en-US" dirty="0"/>
              <a:t>), </a:t>
            </a:r>
            <a:r>
              <a:rPr lang="en-US" dirty="0" err="1"/>
              <a:t>specia</a:t>
            </a:r>
            <a:r>
              <a:rPr lang="en-US" dirty="0"/>
              <a:t> </a:t>
            </a:r>
            <a:r>
              <a:rPr lang="en-US" dirty="0" err="1"/>
              <a:t>microorganismului</a:t>
            </a:r>
            <a:r>
              <a:rPr lang="en-US" dirty="0"/>
              <a:t> </a:t>
            </a:r>
            <a:r>
              <a:rPr lang="en-US" dirty="0" err="1"/>
              <a:t>şi</a:t>
            </a:r>
            <a:r>
              <a:rPr lang="en-US" dirty="0"/>
              <a:t> </a:t>
            </a:r>
            <a:r>
              <a:rPr lang="en-US" dirty="0" err="1"/>
              <a:t>conţinutul</a:t>
            </a:r>
            <a:r>
              <a:rPr lang="en-US" dirty="0"/>
              <a:t> </a:t>
            </a:r>
            <a:r>
              <a:rPr lang="en-US" dirty="0" err="1"/>
              <a:t>în</a:t>
            </a:r>
            <a:r>
              <a:rPr lang="en-US" dirty="0"/>
              <a:t> </a:t>
            </a:r>
            <a:r>
              <a:rPr lang="en-US" dirty="0" err="1"/>
              <a:t>apă</a:t>
            </a:r>
            <a:r>
              <a:rPr lang="en-US" dirty="0"/>
              <a:t>. </a:t>
            </a:r>
          </a:p>
          <a:p>
            <a:endParaRPr lang="en-US" dirty="0"/>
          </a:p>
          <a:p>
            <a:r>
              <a:rPr lang="ro-RO" b="1" i="1" dirty="0"/>
              <a:t>Sporii sunt în general mai rezistenţi decât formele vegetative ale bacteriilor</a:t>
            </a:r>
            <a:r>
              <a:rPr lang="ro-RO" dirty="0"/>
              <a:t>, excepţie fiind o bacterie nesporulată, Micrococcus radiodurans</a:t>
            </a:r>
            <a:r>
              <a:rPr lang="ro-RO" i="1" dirty="0"/>
              <a:t>, </a:t>
            </a:r>
            <a:r>
              <a:rPr lang="ro-RO" dirty="0"/>
              <a:t>care este cel mai rezistent microorganism la radiaţii. El rezistă la doze de 200 de ori mai mari decât restul bacteriilor datorită faptului că este echipat cu mecanisme deosebit de eficiente de reparare a alterărilor acizilor nucleici.</a:t>
            </a:r>
            <a:endParaRPr lang="en-US" dirty="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2984"/>
            <a:ext cx="8229600" cy="5181616"/>
          </a:xfrm>
        </p:spPr>
        <p:txBody>
          <a:bodyPr>
            <a:normAutofit fontScale="77500" lnSpcReduction="20000"/>
          </a:bodyPr>
          <a:lstStyle/>
          <a:p>
            <a:r>
              <a:rPr lang="ro-RO" b="1" dirty="0"/>
              <a:t>CULTIVAREA BACTERIILOR</a:t>
            </a:r>
            <a:endParaRPr lang="en-US" b="1" dirty="0"/>
          </a:p>
          <a:p>
            <a:endParaRPr lang="en-US" dirty="0"/>
          </a:p>
          <a:p>
            <a:r>
              <a:rPr lang="ro-RO" dirty="0"/>
              <a:t>Aşa cum arătam mai sus, cultivarea reprezintă </a:t>
            </a:r>
            <a:r>
              <a:rPr lang="ro-RO" b="1" i="1" dirty="0"/>
              <a:t>oferirea unor condiţii optime de dezvoltare</a:t>
            </a:r>
            <a:r>
              <a:rPr lang="ro-RO" dirty="0"/>
              <a:t> pentru anumite specii bacteriene în afara mediului extern sau a organismului, adică </a:t>
            </a:r>
            <a:r>
              <a:rPr lang="ro-RO" b="1" i="1" dirty="0"/>
              <a:t>în medii artificiale de cultură</a:t>
            </a:r>
            <a:r>
              <a:rPr lang="ro-RO" dirty="0"/>
              <a:t>. Din punct de vedere al posibilităţii cultivării microorganismelor bacteriene, se disting: culturi bacteriene în mediu lichid şi culturi bacteriene în mediu solid. </a:t>
            </a:r>
            <a:endParaRPr lang="en-US" dirty="0"/>
          </a:p>
          <a:p>
            <a:endParaRPr lang="en-US" dirty="0"/>
          </a:p>
          <a:p>
            <a:r>
              <a:rPr lang="en-US" dirty="0" err="1"/>
              <a:t>Cunoaşterea</a:t>
            </a:r>
            <a:r>
              <a:rPr lang="en-US" dirty="0"/>
              <a:t> </a:t>
            </a:r>
            <a:r>
              <a:rPr lang="en-US" dirty="0" err="1"/>
              <a:t>necesităţilor</a:t>
            </a:r>
            <a:r>
              <a:rPr lang="en-US" dirty="0"/>
              <a:t> nutritive ale </a:t>
            </a:r>
            <a:r>
              <a:rPr lang="en-US" dirty="0" err="1"/>
              <a:t>bacteriilor</a:t>
            </a:r>
            <a:r>
              <a:rPr lang="en-US" dirty="0"/>
              <a:t> </a:t>
            </a:r>
            <a:r>
              <a:rPr lang="en-US" dirty="0" err="1"/>
              <a:t>este</a:t>
            </a:r>
            <a:r>
              <a:rPr lang="en-US" dirty="0"/>
              <a:t> </a:t>
            </a:r>
            <a:r>
              <a:rPr lang="en-US" dirty="0" err="1"/>
              <a:t>foarte</a:t>
            </a:r>
            <a:r>
              <a:rPr lang="en-US" dirty="0"/>
              <a:t> </a:t>
            </a:r>
            <a:r>
              <a:rPr lang="en-US" dirty="0" err="1"/>
              <a:t>importantă</a:t>
            </a:r>
            <a:r>
              <a:rPr lang="en-US" dirty="0"/>
              <a:t> </a:t>
            </a:r>
            <a:r>
              <a:rPr lang="en-US" dirty="0" err="1"/>
              <a:t>în</a:t>
            </a:r>
            <a:r>
              <a:rPr lang="en-US" dirty="0"/>
              <a:t> </a:t>
            </a:r>
            <a:r>
              <a:rPr lang="en-US" dirty="0" err="1"/>
              <a:t>bacteriologia</a:t>
            </a:r>
            <a:r>
              <a:rPr lang="en-US" dirty="0"/>
              <a:t> </a:t>
            </a:r>
            <a:r>
              <a:rPr lang="en-US" dirty="0" err="1"/>
              <a:t>medicală</a:t>
            </a:r>
            <a:r>
              <a:rPr lang="en-US" dirty="0"/>
              <a:t>, </a:t>
            </a:r>
            <a:r>
              <a:rPr lang="en-US" dirty="0" err="1"/>
              <a:t>deoarece</a:t>
            </a:r>
            <a:r>
              <a:rPr lang="en-US" dirty="0"/>
              <a:t> </a:t>
            </a:r>
            <a:r>
              <a:rPr lang="en-US" dirty="0" err="1"/>
              <a:t>stă</a:t>
            </a:r>
            <a:r>
              <a:rPr lang="en-US" dirty="0"/>
              <a:t> la </a:t>
            </a:r>
            <a:r>
              <a:rPr lang="en-US" dirty="0" err="1"/>
              <a:t>baza</a:t>
            </a:r>
            <a:r>
              <a:rPr lang="en-US" dirty="0"/>
              <a:t> </a:t>
            </a:r>
            <a:r>
              <a:rPr lang="en-US" dirty="0" err="1"/>
              <a:t>preparării</a:t>
            </a:r>
            <a:r>
              <a:rPr lang="en-US" dirty="0"/>
              <a:t> </a:t>
            </a:r>
            <a:r>
              <a:rPr lang="en-US" dirty="0" err="1"/>
              <a:t>mediilor</a:t>
            </a:r>
            <a:r>
              <a:rPr lang="en-US" dirty="0"/>
              <a:t> de </a:t>
            </a:r>
            <a:r>
              <a:rPr lang="en-US" dirty="0" err="1"/>
              <a:t>cultură</a:t>
            </a:r>
            <a:r>
              <a:rPr lang="en-US" dirty="0"/>
              <a:t> </a:t>
            </a:r>
            <a:r>
              <a:rPr lang="en-US" dirty="0" err="1"/>
              <a:t>destinate</a:t>
            </a:r>
            <a:r>
              <a:rPr lang="en-US" dirty="0"/>
              <a:t> </a:t>
            </a:r>
            <a:r>
              <a:rPr lang="en-US" dirty="0" err="1"/>
              <a:t>izolării</a:t>
            </a:r>
            <a:r>
              <a:rPr lang="en-US" dirty="0"/>
              <a:t> </a:t>
            </a:r>
            <a:r>
              <a:rPr lang="en-US" dirty="0" err="1"/>
              <a:t>diverselor</a:t>
            </a:r>
            <a:r>
              <a:rPr lang="en-US" dirty="0"/>
              <a:t> </a:t>
            </a:r>
            <a:r>
              <a:rPr lang="en-US" dirty="0" err="1"/>
              <a:t>specii</a:t>
            </a:r>
            <a:r>
              <a:rPr lang="en-US" dirty="0"/>
              <a:t> </a:t>
            </a:r>
            <a:r>
              <a:rPr lang="en-US" dirty="0" err="1"/>
              <a:t>bacteriene</a:t>
            </a:r>
            <a:r>
              <a:rPr lang="en-US" dirty="0"/>
              <a:t> din </a:t>
            </a:r>
            <a:r>
              <a:rPr lang="en-US" dirty="0" err="1"/>
              <a:t>produsele</a:t>
            </a:r>
            <a:r>
              <a:rPr lang="en-US" dirty="0"/>
              <a:t> </a:t>
            </a:r>
            <a:r>
              <a:rPr lang="en-US" dirty="0" err="1"/>
              <a:t>biologice</a:t>
            </a:r>
            <a:r>
              <a:rPr lang="en-US" dirty="0"/>
              <a:t> </a:t>
            </a:r>
            <a:r>
              <a:rPr lang="en-US" dirty="0" err="1"/>
              <a:t>sau</a:t>
            </a:r>
            <a:r>
              <a:rPr lang="en-US" dirty="0"/>
              <a:t> </a:t>
            </a:r>
            <a:r>
              <a:rPr lang="en-US" dirty="0" err="1"/>
              <a:t>patologice</a:t>
            </a:r>
            <a:r>
              <a:rPr lang="en-US" dirty="0"/>
              <a:t>.</a:t>
            </a:r>
          </a:p>
          <a:p>
            <a:endParaRPr lang="en-US" dirty="0"/>
          </a:p>
          <a:p>
            <a:r>
              <a:rPr lang="ro-RO" b="1" i="1" dirty="0"/>
              <a:t>Cultivarea bacteriilor în scop diagnostic</a:t>
            </a:r>
            <a:r>
              <a:rPr lang="ro-RO" dirty="0"/>
              <a:t> pune în esenţă două probleme: </a:t>
            </a:r>
            <a:r>
              <a:rPr lang="ro-RO" i="1" dirty="0"/>
              <a:t>alegerea unui mediu de cultură optim</a:t>
            </a:r>
            <a:r>
              <a:rPr lang="ro-RO" dirty="0"/>
              <a:t>, care să permită izolarea tuturor bacteriilor care ar putea fi prezente în produsul de examinat și </a:t>
            </a:r>
            <a:r>
              <a:rPr lang="ro-RO" i="1" dirty="0"/>
              <a:t>obţinerea bacteriilor în culturi pure</a:t>
            </a:r>
            <a:r>
              <a:rPr lang="ro-RO" dirty="0"/>
              <a:t>, pentru a putea fi identificate.</a:t>
            </a:r>
            <a:endParaRPr lang="en-US" dirty="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714332"/>
            <a:ext cx="8472518" cy="5929378"/>
          </a:xfrm>
        </p:spPr>
        <p:txBody>
          <a:bodyPr>
            <a:normAutofit fontScale="77500" lnSpcReduction="20000"/>
          </a:bodyPr>
          <a:lstStyle/>
          <a:p>
            <a:r>
              <a:rPr lang="ro-RO" b="1" dirty="0"/>
              <a:t>1. CONDIŢII GENERALE PENTRU CULTIVAREA BACTERIILOR</a:t>
            </a:r>
            <a:endParaRPr lang="en-US" dirty="0"/>
          </a:p>
          <a:p>
            <a:r>
              <a:rPr lang="ro-RO" dirty="0"/>
              <a:t>Un mediu de cultură trebuie să conţină apă, substanţe organice, minerale, oligoelemente şi factori de creştere. Pentru satisfacerea acestor necesităţi se utilizează diferite </a:t>
            </a:r>
            <a:r>
              <a:rPr lang="ro-RO" b="1" i="1" dirty="0"/>
              <a:t>substraturi biologice nutritive complexe</a:t>
            </a:r>
            <a:r>
              <a:rPr lang="ro-RO" dirty="0"/>
              <a:t> care au în compoziţia lor aceste îngrediente. Astfel:</a:t>
            </a:r>
            <a:endParaRPr lang="en-US" dirty="0"/>
          </a:p>
          <a:p>
            <a:r>
              <a:rPr lang="ro-RO" b="1" i="1" dirty="0"/>
              <a:t>Peptonele</a:t>
            </a:r>
            <a:r>
              <a:rPr lang="ro-RO" dirty="0"/>
              <a:t>, care se obţin prin </a:t>
            </a:r>
            <a:r>
              <a:rPr lang="ro-RO" i="1" dirty="0"/>
              <a:t>hidroliză enzimatică sau acidă a proteinelor de origine animală</a:t>
            </a:r>
            <a:r>
              <a:rPr lang="ro-RO" dirty="0"/>
              <a:t> (de exemplu făina de oase). Ele nu au o compoziţie chimică foarte bine definită, iar prin conţinutul în peptide şi aminoacizi constituie o sursă universală de azot, pentru toate bacteriile cultivabile, fiind folosite practic în prepararea tuturor mediilor de cultură.</a:t>
            </a:r>
            <a:endParaRPr lang="en-US" dirty="0"/>
          </a:p>
          <a:p>
            <a:r>
              <a:rPr lang="ro-RO" b="1" i="1" dirty="0"/>
              <a:t>Extractul de carne</a:t>
            </a:r>
            <a:r>
              <a:rPr lang="ro-RO" dirty="0"/>
              <a:t>,</a:t>
            </a:r>
            <a:r>
              <a:rPr lang="ro-RO" b="1" dirty="0"/>
              <a:t> </a:t>
            </a:r>
            <a:r>
              <a:rPr lang="ro-RO" dirty="0"/>
              <a:t>ce se obţine prin </a:t>
            </a:r>
            <a:r>
              <a:rPr lang="ro-RO" i="1" dirty="0"/>
              <a:t>deshidratarea decoctului de carne de vită</a:t>
            </a:r>
            <a:r>
              <a:rPr lang="ro-RO" dirty="0"/>
              <a:t>. Aceasta conţine cantităţi importante de creatinină, xantină, hipoxantină, acid uric, acid adenilic, glicol, uree, glutamină ca sursă de azot, precum şi glicogen, hexozofosfaţi, acid lactic etc., ca sursă de carbon.</a:t>
            </a:r>
            <a:endParaRPr lang="en-US" dirty="0"/>
          </a:p>
          <a:p>
            <a:r>
              <a:rPr lang="ro-RO" b="1" i="1" dirty="0"/>
              <a:t>Extractul de drojdie</a:t>
            </a:r>
            <a:r>
              <a:rPr lang="ro-RO" dirty="0"/>
              <a:t>,</a:t>
            </a:r>
            <a:r>
              <a:rPr lang="ro-RO" b="1" dirty="0"/>
              <a:t> </a:t>
            </a:r>
            <a:r>
              <a:rPr lang="ro-RO" dirty="0"/>
              <a:t>care se obţine prin </a:t>
            </a:r>
            <a:r>
              <a:rPr lang="ro-RO" i="1" dirty="0"/>
              <a:t>cultivarea controlată a drojdiilor</a:t>
            </a:r>
            <a:r>
              <a:rPr lang="ro-RO" dirty="0"/>
              <a:t> şi care conţine numeroase vitamine, mai ales cele din grupul B.</a:t>
            </a:r>
            <a:endParaRPr lang="en-US" dirty="0"/>
          </a:p>
          <a:p>
            <a:r>
              <a:rPr lang="ro-RO" b="1" i="1" dirty="0"/>
              <a:t>Clorura de sodiu</a:t>
            </a:r>
            <a:r>
              <a:rPr lang="ro-RO" dirty="0"/>
              <a:t>,</a:t>
            </a:r>
            <a:r>
              <a:rPr lang="ro-RO" b="1" dirty="0"/>
              <a:t> </a:t>
            </a:r>
            <a:r>
              <a:rPr lang="ro-RO" dirty="0"/>
              <a:t>care se adaugă la mediile uzuale într-o concentraţie de 0,9%. Pentru cultivarea bacteriilor halofile concentraţia creşte până la 10%.</a:t>
            </a:r>
            <a:endParaRPr lang="en-US" dirty="0"/>
          </a:p>
          <a:p>
            <a:r>
              <a:rPr lang="ro-RO" b="1" i="1" dirty="0"/>
              <a:t>Mono sau polizaharidele, unii alcooli</a:t>
            </a:r>
            <a:r>
              <a:rPr lang="ro-RO" dirty="0"/>
              <a:t> (glicerina, manitol) pot îmbogăţi mediile, deoarece constituie surse de carbon uşor accesibile.</a:t>
            </a:r>
            <a:endParaRPr lang="en-US" dirty="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467368"/>
          </a:xfrm>
        </p:spPr>
        <p:txBody>
          <a:bodyPr>
            <a:normAutofit fontScale="77500" lnSpcReduction="20000"/>
          </a:bodyPr>
          <a:lstStyle/>
          <a:p>
            <a:r>
              <a:rPr lang="ro-RO" b="1" dirty="0"/>
              <a:t>2. CULTIVAREA MICROBILOR PE MEDII LICHIDE</a:t>
            </a:r>
            <a:endParaRPr lang="en-US" dirty="0"/>
          </a:p>
          <a:p>
            <a:r>
              <a:rPr lang="ro-RO" dirty="0"/>
              <a:t>Multe lichide se folosesc cel mai adesea pentru </a:t>
            </a:r>
            <a:r>
              <a:rPr lang="ro-RO" b="1" i="1" dirty="0"/>
              <a:t>înmulţirea unor microbi</a:t>
            </a:r>
            <a:r>
              <a:rPr lang="ro-RO" dirty="0"/>
              <a:t> care se găsesc în număr mic într-un anumit produs. Cel mai simplu mediu folosit în laboratorul de bacteriologie este </a:t>
            </a:r>
            <a:r>
              <a:rPr lang="ro-RO" b="1" i="1" dirty="0"/>
              <a:t>bulionul</a:t>
            </a:r>
            <a:r>
              <a:rPr lang="ro-RO" dirty="0"/>
              <a:t> care se prepară din decoct de carne de vacă, peptonă şi clorură de sodiu. Cultivarea unui produs pe medii lichide are dezavantajul că nu permite însă obţinerea unei culturi proprii.</a:t>
            </a:r>
            <a:endParaRPr lang="en-US" dirty="0"/>
          </a:p>
          <a:p>
            <a:r>
              <a:rPr lang="ro-RO" dirty="0"/>
              <a:t>Caracterele culturale ale microbilor pe medii lichide diferă. Astfel, bacteriile aparţinând familiei Enterobacteriaceae </a:t>
            </a:r>
            <a:r>
              <a:rPr lang="ro-RO" b="1" i="1" dirty="0"/>
              <a:t>tulbură uniform mediul</a:t>
            </a:r>
            <a:r>
              <a:rPr lang="ro-RO" dirty="0"/>
              <a:t>, altele, ca de pildă bacteriile strict aerobe (Pseudomonas, Nocardia), formează </a:t>
            </a:r>
            <a:r>
              <a:rPr lang="ro-RO" b="1" i="1" dirty="0"/>
              <a:t>pelicule</a:t>
            </a:r>
            <a:r>
              <a:rPr lang="ro-RO" dirty="0"/>
              <a:t> la suprafaţa mediului. Altele formează </a:t>
            </a:r>
            <a:r>
              <a:rPr lang="ro-RO" b="1" i="1" dirty="0"/>
              <a:t>agregate</a:t>
            </a:r>
            <a:r>
              <a:rPr lang="ro-RO" dirty="0"/>
              <a:t> care se dezvoltă sub formă de grunji ce se depun pe peretele eprubetei sau la fundul mediului (Streptococcus). Unele bacterii </a:t>
            </a:r>
            <a:r>
              <a:rPr lang="ro-RO" b="1" i="1" dirty="0"/>
              <a:t>secretă în mediu pigmenţi difuzabili</a:t>
            </a:r>
            <a:r>
              <a:rPr lang="ro-RO" dirty="0"/>
              <a:t> ca de exemplu bacilul piocianic (Ps. aeruginosa).</a:t>
            </a:r>
            <a:endParaRPr lang="en-US" dirty="0"/>
          </a:p>
          <a:p>
            <a:r>
              <a:rPr lang="ro-RO" dirty="0"/>
              <a:t> </a:t>
            </a:r>
            <a:endParaRPr lang="en-US" dirty="0"/>
          </a:p>
          <a:p>
            <a:r>
              <a:rPr lang="en-US" b="1" dirty="0"/>
              <a:t>2.1. </a:t>
            </a:r>
            <a:r>
              <a:rPr lang="en-US" b="1" dirty="0" err="1"/>
              <a:t>Fazele</a:t>
            </a:r>
            <a:r>
              <a:rPr lang="en-US" b="1" dirty="0"/>
              <a:t> </a:t>
            </a:r>
            <a:r>
              <a:rPr lang="en-US" b="1" dirty="0" err="1"/>
              <a:t>creşterii</a:t>
            </a:r>
            <a:r>
              <a:rPr lang="en-US" b="1" dirty="0"/>
              <a:t> </a:t>
            </a:r>
            <a:r>
              <a:rPr lang="en-US" b="1" dirty="0" err="1"/>
              <a:t>şi</a:t>
            </a:r>
            <a:r>
              <a:rPr lang="en-US" b="1" dirty="0"/>
              <a:t> </a:t>
            </a:r>
            <a:r>
              <a:rPr lang="en-US" b="1" dirty="0" err="1"/>
              <a:t>multiplicării</a:t>
            </a:r>
            <a:r>
              <a:rPr lang="en-US" b="1" dirty="0"/>
              <a:t> </a:t>
            </a:r>
            <a:r>
              <a:rPr lang="en-US" b="1" dirty="0" err="1"/>
              <a:t>bacteriilor</a:t>
            </a:r>
            <a:r>
              <a:rPr lang="en-US" b="1" dirty="0"/>
              <a:t> </a:t>
            </a:r>
            <a:r>
              <a:rPr lang="en-US" b="1" dirty="0" err="1"/>
              <a:t>în</a:t>
            </a:r>
            <a:r>
              <a:rPr lang="en-US" b="1" dirty="0"/>
              <a:t> </a:t>
            </a:r>
            <a:r>
              <a:rPr lang="en-US" b="1" dirty="0" err="1"/>
              <a:t>mediu</a:t>
            </a:r>
            <a:r>
              <a:rPr lang="en-US" b="1" dirty="0"/>
              <a:t> </a:t>
            </a:r>
            <a:r>
              <a:rPr lang="en-US" b="1" dirty="0" err="1"/>
              <a:t>lichid</a:t>
            </a:r>
            <a:endParaRPr lang="en-US" dirty="0"/>
          </a:p>
          <a:p>
            <a:r>
              <a:rPr lang="ro-RO" dirty="0"/>
              <a:t>Dacă se cultivă o populaţie bacteriană în mediu lichid, se disting următoarele faze: </a:t>
            </a:r>
            <a:r>
              <a:rPr lang="ro-RO" i="1" dirty="0"/>
              <a:t>faza de “lag”, faza de creştere exponenţială (logaritmică), faza staţionară şi faza de declin</a:t>
            </a:r>
            <a:r>
              <a:rPr lang="ro-RO" dirty="0"/>
              <a:t>.</a:t>
            </a:r>
            <a:endParaRPr lang="en-US" dirty="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357298"/>
            <a:ext cx="8229600" cy="4389120"/>
          </a:xfrm>
        </p:spPr>
        <p:txBody>
          <a:bodyPr>
            <a:normAutofit fontScale="77500" lnSpcReduction="20000"/>
          </a:bodyPr>
          <a:lstStyle/>
          <a:p>
            <a:r>
              <a:rPr lang="ro-RO" b="1" dirty="0"/>
              <a:t>a. Faza de “lag”</a:t>
            </a:r>
            <a:endParaRPr lang="en-US" dirty="0"/>
          </a:p>
          <a:p>
            <a:r>
              <a:rPr lang="ro-RO" dirty="0"/>
              <a:t>În această fază, care succede imediat însămânţării mediului lichid cu bacterii, are loc o </a:t>
            </a:r>
            <a:r>
              <a:rPr lang="ro-RO" b="1" i="1" dirty="0"/>
              <a:t>“adaptare” a germenilor la condiţiile mediului respectiv</a:t>
            </a:r>
            <a:r>
              <a:rPr lang="ro-RO" dirty="0"/>
              <a:t>. Se produc, pe baza metabolismului bacterian normal, enzime şi metaboliţi care ating la un moment dat un prag limită de concentraţie în mediu, când se declanşează multiplicarea.</a:t>
            </a:r>
            <a:endParaRPr lang="en-US" dirty="0"/>
          </a:p>
          <a:p>
            <a:r>
              <a:rPr lang="ro-RO" dirty="0"/>
              <a:t>În cazul trecerii unei populaţii bacteriene de pe un mediu pe alt mediu, deosebit sub raportul compoziţiei sale, îndivizii bacterieni sunt în marea lor majoritate incapabili de a creşte şi de a se multiplica în acest mediu. În acest caz, faza de “lag” reprezintă perioada necesară unor </a:t>
            </a:r>
            <a:r>
              <a:rPr lang="ro-RO" b="1" i="1" dirty="0"/>
              <a:t>mutante</a:t>
            </a:r>
            <a:r>
              <a:rPr lang="ro-RO" dirty="0"/>
              <a:t> din populaţia bacteriană pentru ca, prin multiplicarea lor, să determine augmentarea numărului de indivizi în întreaga populaţie bacteriană. Sensibilitatea bacteriilor faţă de chimioterapice este crescută. La majoritatea bacteriilor de interes medical, durata ei este în jur de 1/2 oră, iar la formele sporulate 3-4 ore.</a:t>
            </a:r>
            <a:endParaRPr lang="en-US" dirty="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395930"/>
          </a:xfrm>
        </p:spPr>
        <p:txBody>
          <a:bodyPr>
            <a:normAutofit fontScale="77500" lnSpcReduction="20000"/>
          </a:bodyPr>
          <a:lstStyle/>
          <a:p>
            <a:r>
              <a:rPr lang="ro-RO" b="1" dirty="0"/>
              <a:t>b. Faza exponenţială (logaritmică)</a:t>
            </a:r>
            <a:endParaRPr lang="en-US" dirty="0"/>
          </a:p>
          <a:p>
            <a:r>
              <a:rPr lang="ro-RO" dirty="0"/>
              <a:t>Odată cu terminarea fazei de “lag”, </a:t>
            </a:r>
            <a:r>
              <a:rPr lang="ro-RO" b="1" i="1" dirty="0"/>
              <a:t>multiplicarea populaţiei bacteriene</a:t>
            </a:r>
            <a:r>
              <a:rPr lang="ro-RO" dirty="0"/>
              <a:t> se produce la o rată înaltă şi anume în </a:t>
            </a:r>
            <a:r>
              <a:rPr lang="ro-RO" b="1" i="1" dirty="0"/>
              <a:t>progresie geometrică</a:t>
            </a:r>
            <a:r>
              <a:rPr lang="ro-RO" dirty="0"/>
              <a:t>: o celulă dă naştere prin diviziune la două celule fiice, care, la rândul lor, se divid determinând apariţia a câte două noi celule bacteriene (creşterea exponenţială a numărului de indivizi pe unitatea de volum a mediului). </a:t>
            </a:r>
            <a:endParaRPr lang="en-US" dirty="0"/>
          </a:p>
          <a:p>
            <a:r>
              <a:rPr lang="ro-RO" dirty="0"/>
              <a:t>Faza exponenţială continuă până ce se produc trei fenomene: </a:t>
            </a:r>
            <a:r>
              <a:rPr lang="ro-RO" b="1" i="1" dirty="0"/>
              <a:t>epuizarea rezervelor nutritive din mediu, acumularea produşilor toxici rezultaţi din metabolismul activ al germenilor în cultură şi dezechilibrul de concentraţie ionică</a:t>
            </a:r>
            <a:r>
              <a:rPr lang="ro-RO" dirty="0"/>
              <a:t> (cu scăderea valorii pH-ului).</a:t>
            </a:r>
            <a:endParaRPr lang="en-US" dirty="0"/>
          </a:p>
          <a:p>
            <a:r>
              <a:rPr lang="ro-RO" dirty="0"/>
              <a:t>Pentru </a:t>
            </a:r>
            <a:r>
              <a:rPr lang="ro-RO" i="1" dirty="0"/>
              <a:t>bacteriile aerobe</a:t>
            </a:r>
            <a:r>
              <a:rPr lang="ro-RO" dirty="0"/>
              <a:t>, factorul care se epuizează primul în cultura în mediu lichid (vas închis) este </a:t>
            </a:r>
            <a:r>
              <a:rPr lang="ro-RO" i="1" dirty="0"/>
              <a:t>oxigenul</a:t>
            </a:r>
            <a:r>
              <a:rPr lang="ro-RO" dirty="0"/>
              <a:t>. Dacă se introduce aer steril continuu (metoda culturilor continue, agitate), populaţia bacteriană poate fi menţinută în faza exponenţială timp indefinit.</a:t>
            </a:r>
            <a:endParaRPr lang="en-US" dirty="0"/>
          </a:p>
          <a:p>
            <a:r>
              <a:rPr lang="ro-RO" dirty="0"/>
              <a:t>Durata acestei perioade este dependentă de aceleaşi condiţii de mediu ca şi faza precedentă dar şi de specie. Astfel E. coli are un timp de generaţie de aproximativ 10 minute, iar Mycobacterium tuberculosis peste 25 ore. </a:t>
            </a:r>
            <a:r>
              <a:rPr lang="ro-RO" i="1" dirty="0"/>
              <a:t>Sensibilitatea la antibiotice a microbilor rămâne crescută</a:t>
            </a:r>
            <a:r>
              <a:rPr lang="ro-RO" dirty="0"/>
              <a:t>.</a:t>
            </a:r>
            <a:endParaRPr lang="en-US" dirty="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786478"/>
          </a:xfrm>
        </p:spPr>
        <p:txBody>
          <a:bodyPr>
            <a:normAutofit fontScale="70000" lnSpcReduction="20000"/>
          </a:bodyPr>
          <a:lstStyle/>
          <a:p>
            <a:r>
              <a:rPr lang="ro-RO" b="1" dirty="0"/>
              <a:t>c. Faza staţionară</a:t>
            </a:r>
            <a:endParaRPr lang="en-US" dirty="0"/>
          </a:p>
          <a:p>
            <a:r>
              <a:rPr lang="ro-RO" dirty="0"/>
              <a:t>Multiplicarea bacteriilor în progresie logaritmică nu mai este posibilă, </a:t>
            </a:r>
            <a:r>
              <a:rPr lang="ro-RO" b="1" i="1" dirty="0"/>
              <a:t>rata de înmulţire scade treptat</a:t>
            </a:r>
            <a:r>
              <a:rPr lang="ro-RO" dirty="0"/>
              <a:t> până când bacteriile trec în faza staţionară. </a:t>
            </a:r>
            <a:r>
              <a:rPr lang="ro-RO" b="1" i="1" dirty="0"/>
              <a:t>Numărul bacteriilor rămâne constant</a:t>
            </a:r>
            <a:r>
              <a:rPr lang="ro-RO" dirty="0"/>
              <a:t>, de unde s-ar putea deduce că numărul bacteriilor rămâne constant deoarece ele nici nu se înmulţesc şi nici nu mor. În această fază, celulele nu mai cresc, ci are loc o </a:t>
            </a:r>
            <a:r>
              <a:rPr lang="ro-RO" b="1" i="1" dirty="0"/>
              <a:t>activitate metabolică endogenă</a:t>
            </a:r>
            <a:r>
              <a:rPr lang="ro-RO" dirty="0"/>
              <a:t>, prin care celula îşi sintetizează rezerve de energie şi produşi intermediari necesari menţinerii în viaţă în noile condiţii. Încetarea multiplicării în faza staţionară se datorează în principal </a:t>
            </a:r>
            <a:r>
              <a:rPr lang="ro-RO" b="1" i="1" dirty="0"/>
              <a:t>epuizării unui factor nutritiv esenţial din mediu, numit factor limitant </a:t>
            </a:r>
            <a:r>
              <a:rPr lang="ro-RO" dirty="0"/>
              <a:t>şi </a:t>
            </a:r>
            <a:r>
              <a:rPr lang="ro-RO" b="1" i="1" dirty="0"/>
              <a:t>acumulării unor produşi toxici</a:t>
            </a:r>
            <a:r>
              <a:rPr lang="ro-RO" b="1" dirty="0"/>
              <a:t> </a:t>
            </a:r>
            <a:r>
              <a:rPr lang="ro-RO" dirty="0"/>
              <a:t>cum sunt, de pildă, acizii organici care, prin scăderea pH-ului mediului, limitează multiplicarea bacteriilor. În această fază </a:t>
            </a:r>
            <a:r>
              <a:rPr lang="ro-RO" b="1" i="1" dirty="0"/>
              <a:t>scade sensibilitatea tulpinilor la chimioterapice</a:t>
            </a:r>
            <a:r>
              <a:rPr lang="ro-RO" dirty="0"/>
              <a:t>.</a:t>
            </a:r>
            <a:endParaRPr lang="en-US" dirty="0"/>
          </a:p>
          <a:p>
            <a:r>
              <a:rPr lang="ro-RO" dirty="0"/>
              <a:t>Dată fiind schimbarea condiţiilor de viaţă ale bacteriilor, acestea vor prezenta </a:t>
            </a:r>
            <a:r>
              <a:rPr lang="ro-RO" b="1" i="1" dirty="0"/>
              <a:t>modificări ale morfologiei şi fiziologiei</a:t>
            </a:r>
            <a:r>
              <a:rPr lang="ro-RO" i="1" dirty="0"/>
              <a:t> </a:t>
            </a:r>
            <a:r>
              <a:rPr lang="ro-RO" dirty="0"/>
              <a:t>lor, atât unele faţă de altele, cât şi comparativ cu faza exponenţială. Acum, bacteriile Gram pozitive nu mai reţin cristalul violet şi apar Gram negative pe frotiurile colorate.</a:t>
            </a:r>
            <a:endParaRPr lang="en-US" dirty="0"/>
          </a:p>
          <a:p>
            <a:r>
              <a:rPr lang="ro-RO" dirty="0"/>
              <a:t>În faza staţionară </a:t>
            </a:r>
            <a:r>
              <a:rPr lang="ro-RO" b="1" i="1" dirty="0"/>
              <a:t>celulele conţin cantităţi mari de polizaharide şi lipide</a:t>
            </a:r>
            <a:r>
              <a:rPr lang="ro-RO" dirty="0"/>
              <a:t>, substanţe pe care nu le găsim în faza de multiplicare exponenţială. La începutul fazei staţionare, unele specii produc anumiţi </a:t>
            </a:r>
            <a:r>
              <a:rPr lang="ro-RO" b="1" i="1" dirty="0"/>
              <a:t>metaboliţi secundari</a:t>
            </a:r>
            <a:r>
              <a:rPr lang="ro-RO" i="1" dirty="0"/>
              <a:t> </a:t>
            </a:r>
            <a:r>
              <a:rPr lang="ro-RO" dirty="0"/>
              <a:t>(antibiotice, colicine, exotoxine). </a:t>
            </a:r>
            <a:endParaRPr lang="en-US" dirty="0"/>
          </a:p>
          <a:p>
            <a:r>
              <a:rPr lang="ro-RO" b="1" i="1" dirty="0"/>
              <a:t>Iniţierea sporogenezei</a:t>
            </a:r>
            <a:r>
              <a:rPr lang="ro-RO" dirty="0"/>
              <a:t> la bacteriile sporulate se petrece la sfârşitul fazei exponenţiale sau la începutul fazei staţionare. </a:t>
            </a:r>
            <a:endParaRPr lang="en-US" dirty="0"/>
          </a:p>
          <a:p>
            <a:r>
              <a:rPr lang="ro-RO" dirty="0"/>
              <a:t>Durata fazei staţionare este în general de câteva ore.</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normAutofit fontScale="77500" lnSpcReduction="20000"/>
          </a:bodyPr>
          <a:lstStyle/>
          <a:p>
            <a:r>
              <a:rPr lang="ro-RO" b="1" dirty="0"/>
              <a:t>d. Faza de declin</a:t>
            </a:r>
            <a:endParaRPr lang="en-US" dirty="0"/>
          </a:p>
          <a:p>
            <a:r>
              <a:rPr lang="ro-RO" dirty="0"/>
              <a:t>La un moment dat, </a:t>
            </a:r>
            <a:r>
              <a:rPr lang="ro-RO" b="1" i="1" dirty="0"/>
              <a:t>proporţia de celule care mor depăşeşte rata de multiplicare a celulelor viabile</a:t>
            </a:r>
            <a:r>
              <a:rPr lang="ro-RO" dirty="0"/>
              <a:t>, până când multiplicarea încetează complet. </a:t>
            </a:r>
            <a:r>
              <a:rPr lang="en-US" dirty="0" err="1"/>
              <a:t>Pentru</a:t>
            </a:r>
            <a:r>
              <a:rPr lang="en-US" dirty="0"/>
              <a:t> </a:t>
            </a:r>
            <a:r>
              <a:rPr lang="en-US" dirty="0" err="1"/>
              <a:t>celula</a:t>
            </a:r>
            <a:r>
              <a:rPr lang="en-US" dirty="0"/>
              <a:t> </a:t>
            </a:r>
            <a:r>
              <a:rPr lang="en-US" dirty="0" err="1"/>
              <a:t>bacteriană</a:t>
            </a:r>
            <a:r>
              <a:rPr lang="en-US" dirty="0"/>
              <a:t>, “</a:t>
            </a:r>
            <a:r>
              <a:rPr lang="en-US" dirty="0" err="1"/>
              <a:t>moartea</a:t>
            </a:r>
            <a:r>
              <a:rPr lang="en-US" dirty="0"/>
              <a:t>” </a:t>
            </a:r>
            <a:r>
              <a:rPr lang="en-US" dirty="0" err="1"/>
              <a:t>înseamnă</a:t>
            </a:r>
            <a:r>
              <a:rPr lang="en-US" dirty="0"/>
              <a:t> </a:t>
            </a:r>
            <a:r>
              <a:rPr lang="en-US" b="1" i="1" dirty="0" err="1"/>
              <a:t>pierderea</a:t>
            </a:r>
            <a:r>
              <a:rPr lang="en-US" b="1" i="1" dirty="0"/>
              <a:t> </a:t>
            </a:r>
            <a:r>
              <a:rPr lang="en-US" b="1" i="1" dirty="0" err="1"/>
              <a:t>capacităţii</a:t>
            </a:r>
            <a:r>
              <a:rPr lang="en-US" b="1" i="1" dirty="0"/>
              <a:t> de a se reproduce</a:t>
            </a:r>
            <a:r>
              <a:rPr lang="en-US" i="1" dirty="0"/>
              <a:t> </a:t>
            </a:r>
            <a:r>
              <a:rPr lang="en-US" dirty="0"/>
              <a:t>(divide). </a:t>
            </a:r>
            <a:r>
              <a:rPr lang="en-US" dirty="0" err="1"/>
              <a:t>Cauzele</a:t>
            </a:r>
            <a:r>
              <a:rPr lang="en-US" dirty="0"/>
              <a:t> </a:t>
            </a:r>
            <a:r>
              <a:rPr lang="en-US" dirty="0" err="1"/>
              <a:t>instalării</a:t>
            </a:r>
            <a:r>
              <a:rPr lang="en-US" dirty="0"/>
              <a:t> </a:t>
            </a:r>
            <a:r>
              <a:rPr lang="en-US" dirty="0" err="1"/>
              <a:t>acestei</a:t>
            </a:r>
            <a:r>
              <a:rPr lang="en-US" dirty="0"/>
              <a:t> faze </a:t>
            </a:r>
            <a:r>
              <a:rPr lang="en-US" dirty="0" err="1"/>
              <a:t>sunt</a:t>
            </a:r>
            <a:r>
              <a:rPr lang="en-US" dirty="0"/>
              <a:t>: </a:t>
            </a:r>
            <a:r>
              <a:rPr lang="en-US" dirty="0" err="1"/>
              <a:t>acumularea</a:t>
            </a:r>
            <a:r>
              <a:rPr lang="en-US" dirty="0"/>
              <a:t> de </a:t>
            </a:r>
            <a:r>
              <a:rPr lang="en-US" dirty="0" err="1"/>
              <a:t>cataboliţi</a:t>
            </a:r>
            <a:r>
              <a:rPr lang="en-US" dirty="0"/>
              <a:t>, </a:t>
            </a:r>
            <a:r>
              <a:rPr lang="en-US" dirty="0" err="1"/>
              <a:t>epuizarea</a:t>
            </a:r>
            <a:r>
              <a:rPr lang="en-US" dirty="0"/>
              <a:t> </a:t>
            </a:r>
            <a:r>
              <a:rPr lang="en-US" dirty="0" err="1"/>
              <a:t>rezervelor</a:t>
            </a:r>
            <a:r>
              <a:rPr lang="en-US" dirty="0"/>
              <a:t> nutritive, </a:t>
            </a:r>
            <a:r>
              <a:rPr lang="en-US" dirty="0" err="1"/>
              <a:t>consumul</a:t>
            </a:r>
            <a:r>
              <a:rPr lang="en-US" dirty="0"/>
              <a:t> </a:t>
            </a:r>
            <a:r>
              <a:rPr lang="en-US" dirty="0" err="1"/>
              <a:t>oxigenului</a:t>
            </a:r>
            <a:r>
              <a:rPr lang="en-US" dirty="0"/>
              <a:t> (</a:t>
            </a:r>
            <a:r>
              <a:rPr lang="en-US" dirty="0" err="1"/>
              <a:t>în</a:t>
            </a:r>
            <a:r>
              <a:rPr lang="en-US" dirty="0"/>
              <a:t> </a:t>
            </a:r>
            <a:r>
              <a:rPr lang="en-US" dirty="0" err="1"/>
              <a:t>cazul</a:t>
            </a:r>
            <a:r>
              <a:rPr lang="en-US" dirty="0"/>
              <a:t> </a:t>
            </a:r>
            <a:r>
              <a:rPr lang="en-US" dirty="0" err="1"/>
              <a:t>bacteriilor</a:t>
            </a:r>
            <a:r>
              <a:rPr lang="en-US" dirty="0"/>
              <a:t> aerobe). </a:t>
            </a:r>
            <a:r>
              <a:rPr lang="ro-RO" dirty="0"/>
              <a:t>Faza de declin durează mai multe zile.</a:t>
            </a:r>
            <a:endParaRPr lang="en-US" dirty="0"/>
          </a:p>
          <a:p>
            <a:endParaRPr lang="en-US" dirty="0"/>
          </a:p>
          <a:p>
            <a:r>
              <a:rPr lang="ro-RO" b="1" dirty="0"/>
              <a:t>2.2. Curba de creştere şi înmulţire a bacteriilor în culturi continui</a:t>
            </a:r>
            <a:endParaRPr lang="en-US" dirty="0"/>
          </a:p>
          <a:p>
            <a:r>
              <a:rPr lang="ro-RO" dirty="0"/>
              <a:t>Când se urmăreşte obţinerea unei mase mari microbiene sau a unor produşi bacterieni pentru cercetare, preparare de vaccinuri, diversele industrii (farmaceutică, alimentară etc), </a:t>
            </a:r>
            <a:r>
              <a:rPr lang="ro-RO" b="1" i="1" dirty="0"/>
              <a:t>cultivarea bacteriilor se face în sisteme deschise</a:t>
            </a:r>
            <a:r>
              <a:rPr lang="ro-RO" dirty="0"/>
              <a:t>, în care mediul de cultură este permanent înlocuit cu un mediu proaspăt, îndepărtându-se în acelaşi timp masa nou formată de bacterii. </a:t>
            </a:r>
            <a:r>
              <a:rPr lang="ro-RO" b="1" i="1" dirty="0"/>
              <a:t>Bacteriile vor fi mereu în faza logaritmică</a:t>
            </a:r>
            <a:r>
              <a:rPr lang="ro-RO" dirty="0"/>
              <a:t>, curba de înmulţire având un aspect liniar. În acest fel se obţin culturile continui, pentru realizarea cărora este necesar un chimiostat sau un turbistat.</a:t>
            </a:r>
            <a:endParaRPr lang="en-US" dirty="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785794"/>
            <a:ext cx="8229600" cy="5681682"/>
          </a:xfrm>
        </p:spPr>
        <p:txBody>
          <a:bodyPr>
            <a:normAutofit fontScale="70000" lnSpcReduction="20000"/>
          </a:bodyPr>
          <a:lstStyle/>
          <a:p>
            <a:r>
              <a:rPr lang="ro-RO" b="1" dirty="0"/>
              <a:t>3. CULTIVAREA BACTERIILOR PE MEDII SOLIDE</a:t>
            </a:r>
            <a:endParaRPr lang="en-US" dirty="0"/>
          </a:p>
          <a:p>
            <a:r>
              <a:rPr lang="ro-RO" dirty="0"/>
              <a:t>Introducerea mediilor de cultură solide a însemnat un progres în tehnicile de diagnostic, deoarece permite </a:t>
            </a:r>
            <a:r>
              <a:rPr lang="ro-RO" b="1" i="1" dirty="0"/>
              <a:t>dezvoltarea distinctă a microbilor, sub forma de colonii izolate</a:t>
            </a:r>
            <a:r>
              <a:rPr lang="ro-RO" dirty="0"/>
              <a:t>. O colonie bacteriană este o micropopulaţie ce rezultă din înmulţirea unui singur microb pe un mediu, vizibilă cu ochiul liber.</a:t>
            </a:r>
            <a:endParaRPr lang="en-US" dirty="0"/>
          </a:p>
          <a:p>
            <a:r>
              <a:rPr lang="ro-RO" dirty="0"/>
              <a:t>Cel mai simplu mediu solid este </a:t>
            </a:r>
            <a:r>
              <a:rPr lang="ro-RO" b="1" i="1" dirty="0"/>
              <a:t>geloza simplă</a:t>
            </a:r>
            <a:r>
              <a:rPr lang="ro-RO" dirty="0"/>
              <a:t>, ce se obţine prin adăugarea la bulion a unei substanţe gelificabile, care de regulă este geloza, un polizaharid obţinut din alga marină agar-agar. La acest mediu simplu se pot adăuga diferite ingrediente (sânge de oaie, ser, ascită, extract de drojdie etc) pentru a putea cultiva bacteriile pretenţioase.</a:t>
            </a:r>
            <a:endParaRPr lang="en-US" dirty="0"/>
          </a:p>
          <a:p>
            <a:r>
              <a:rPr lang="ro-RO" dirty="0"/>
              <a:t>Caracterele culturale sunt foarte importante în identificarea microbilor. Ele se apreciază fie cu ochiul liber, fie cu ajutorul unei lupe. Elementele ce se descriu, în general, sunt </a:t>
            </a:r>
            <a:r>
              <a:rPr lang="ro-RO" b="1" i="1" dirty="0"/>
              <a:t>dimensiunea, forma, pigmentul, consistenţa, aderenţa la mediu, activitatea hemolitică</a:t>
            </a:r>
            <a:r>
              <a:rPr lang="ro-RO" dirty="0"/>
              <a:t> şi unele </a:t>
            </a:r>
            <a:r>
              <a:rPr lang="ro-RO" b="1" i="1" dirty="0"/>
              <a:t>modificări pe care microorganismele le produc în mediul respectiv</a:t>
            </a:r>
            <a:r>
              <a:rPr lang="ro-RO" dirty="0"/>
              <a:t>.</a:t>
            </a:r>
            <a:endParaRPr lang="en-US" dirty="0"/>
          </a:p>
          <a:p>
            <a:r>
              <a:rPr lang="ro-RO" dirty="0"/>
              <a:t>Coloniile cu aspect neted, cu marginile regulate, care se suspendă omogen în ser fiziologic se numesc </a:t>
            </a:r>
            <a:r>
              <a:rPr lang="ro-RO" b="1" i="1" dirty="0"/>
              <a:t>colonii de tip S (smooth)</a:t>
            </a:r>
            <a:r>
              <a:rPr lang="ro-RO" dirty="0"/>
              <a:t>, pe când coloniile aceleiaşi specii, cu suprafaţă rugoasă, relief şi margini neregulate şi care aglutinează spontan în ser fiziologic - </a:t>
            </a:r>
            <a:r>
              <a:rPr lang="ro-RO" b="1" i="1" dirty="0"/>
              <a:t>colonii de tip R (rough)</a:t>
            </a:r>
            <a:r>
              <a:rPr lang="ro-RO" dirty="0"/>
              <a:t>. Cu mici excepții, coloniile S aparţin tulpinilor virulente, cele R tulpinilor nevirulente.</a:t>
            </a:r>
            <a:endParaRPr lang="en-US" dirty="0"/>
          </a:p>
          <a:p>
            <a:r>
              <a:rPr lang="ro-RO" dirty="0"/>
              <a:t>Cultivarea microbilor pe medii solide permite </a:t>
            </a:r>
            <a:r>
              <a:rPr lang="ro-RO" b="1" i="1" dirty="0"/>
              <a:t>numărătoarea de germeni</a:t>
            </a:r>
            <a:r>
              <a:rPr lang="ro-RO" dirty="0"/>
              <a:t> într-un anumit produs, aspect important deoarece în multe infecţii criteriul de implicare etiologic este numărul bacteriilor în produsul de examinat (infecţii urinare).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0"/>
            <a:ext cx="8715436" cy="6858000"/>
          </a:xfrm>
        </p:spPr>
        <p:txBody>
          <a:bodyPr>
            <a:normAutofit fontScale="70000" lnSpcReduction="20000"/>
          </a:bodyPr>
          <a:lstStyle/>
          <a:p>
            <a:r>
              <a:rPr lang="ro-RO" b="1" dirty="0"/>
              <a:t>1. REACŢIILE  CATABOLICE (METABOLISM  ENERGETIC)</a:t>
            </a:r>
            <a:endParaRPr lang="en-US" dirty="0"/>
          </a:p>
          <a:p>
            <a:r>
              <a:rPr lang="ro-RO" dirty="0"/>
              <a:t>Se desfăşoară în 4 faze:</a:t>
            </a:r>
            <a:r>
              <a:rPr lang="ro-RO" b="1" dirty="0"/>
              <a:t> </a:t>
            </a:r>
            <a:r>
              <a:rPr lang="ro-RO" dirty="0"/>
              <a:t>descompunerea extracelulară a substanţelor organice, absorbţia substanţelor, pregătirea subtanţelor pentru oxidare şi oxidarea substanţelor.</a:t>
            </a:r>
            <a:endParaRPr lang="en-US" dirty="0"/>
          </a:p>
          <a:p>
            <a:r>
              <a:rPr lang="ro-RO" b="1" dirty="0"/>
              <a:t>1.1. Descompunerea extracelulară</a:t>
            </a:r>
            <a:r>
              <a:rPr lang="ro-RO" dirty="0"/>
              <a:t> </a:t>
            </a:r>
            <a:r>
              <a:rPr lang="ro-RO" b="1" dirty="0"/>
              <a:t>a substanţelor organice</a:t>
            </a:r>
            <a:r>
              <a:rPr lang="ro-RO" dirty="0"/>
              <a:t> în unităţi mai mici sub acţiunea unor exoenzime. La bacteriile care au ca habitat omul substanţele din mediul ambiant pot fi: proteine, acizi nucleici, colagen, lipide, mucopolizaharide,</a:t>
            </a:r>
            <a:r>
              <a:rPr lang="ro-RO" b="1" dirty="0"/>
              <a:t> </a:t>
            </a:r>
            <a:r>
              <a:rPr lang="ro-RO" dirty="0"/>
              <a:t>pentru descompunerea cărora bacteriile secretă </a:t>
            </a:r>
            <a:r>
              <a:rPr lang="ro-RO" i="1" dirty="0"/>
              <a:t>exoenzime hidrolitice,</a:t>
            </a:r>
            <a:r>
              <a:rPr lang="ro-RO" dirty="0"/>
              <a:t> care pot fi în acelaşi timp şi factori de patogenitate.</a:t>
            </a:r>
            <a:endParaRPr lang="en-US" dirty="0"/>
          </a:p>
          <a:p>
            <a:pPr>
              <a:buNone/>
            </a:pPr>
            <a:r>
              <a:rPr lang="ro-RO" b="1" dirty="0"/>
              <a:t> </a:t>
            </a:r>
            <a:endParaRPr lang="en-US" dirty="0"/>
          </a:p>
          <a:p>
            <a:r>
              <a:rPr lang="ro-RO" b="1" dirty="0"/>
              <a:t>1.2. Absorbţia substanţelor</a:t>
            </a:r>
            <a:r>
              <a:rPr lang="ro-RO" dirty="0"/>
              <a:t> din mediul extern, care se desfăşoară prin intermediul a 3 mecanisme:    </a:t>
            </a:r>
            <a:endParaRPr lang="en-US" dirty="0"/>
          </a:p>
          <a:p>
            <a:pPr lvl="0"/>
            <a:r>
              <a:rPr lang="ro-RO" i="1" dirty="0"/>
              <a:t>pasiv, în funcţie de concentraţia unei substanţe</a:t>
            </a:r>
            <a:r>
              <a:rPr lang="ro-RO" dirty="0"/>
              <a:t> în interiorul şi exteriorul celulei (ex: glicerolul);</a:t>
            </a:r>
            <a:endParaRPr lang="en-US" dirty="0"/>
          </a:p>
          <a:p>
            <a:pPr lvl="0"/>
            <a:r>
              <a:rPr lang="ro-RO" i="1" dirty="0"/>
              <a:t>activ, prin procesul de fosforilare a substanţei</a:t>
            </a:r>
            <a:r>
              <a:rPr lang="ro-RO" dirty="0"/>
              <a:t> ce urmează a fi absorbită,  cu consum energetic (ex: glucoza, pentru a fi absorbită, trebuie transformată în glucozo-6-fosfat);  </a:t>
            </a:r>
            <a:endParaRPr lang="en-US" dirty="0"/>
          </a:p>
          <a:p>
            <a:pPr lvl="0"/>
            <a:r>
              <a:rPr lang="ro-RO" i="1" dirty="0"/>
              <a:t>activ, prin legarea substaţei de proteine transportoare (permeaze),</a:t>
            </a:r>
            <a:r>
              <a:rPr lang="ro-RO" dirty="0"/>
              <a:t> cu consum energetic. Astfel se absorb substanţe pe care celula bacteriană le depozitează în concentraţii foarte mari faţă de concentraţia din mediu. Dacă celula bacteriană este lipsită de o permează, cum este permeaza pentru lactoză, aceasta nu poate fi absorbită nici dacă bacteria, complet lipsită de lactoză, se află într-o soluţie cu conţinut foarte mare de lactoză.  </a:t>
            </a:r>
            <a:endParaRPr lang="en-US" dirty="0"/>
          </a:p>
          <a:p>
            <a:r>
              <a:rPr lang="ro-RO" dirty="0"/>
              <a:t>O menţiune specială trebuie făcută pentru </a:t>
            </a:r>
            <a:r>
              <a:rPr lang="ro-RO" i="1" dirty="0"/>
              <a:t>fier (Fe)</a:t>
            </a:r>
            <a:r>
              <a:rPr lang="ro-RO" dirty="0"/>
              <a:t>, necesar bacteriilor în multiplicare. În ţesuturi Fe nu se găseşte în stare liberă, ci legat de proteine (transferina, siderofilina). Bacteriile au dezvoltat mecanisme ingenioase de absorbţie a Fe prin </a:t>
            </a:r>
            <a:r>
              <a:rPr lang="ro-RO" i="1" dirty="0"/>
              <a:t>secreţia sideroforilor</a:t>
            </a:r>
            <a:r>
              <a:rPr lang="ro-RO" dirty="0"/>
              <a:t>,</a:t>
            </a:r>
            <a:r>
              <a:rPr lang="ro-RO" i="1" dirty="0"/>
              <a:t> substanţe chelatoare de Fe</a:t>
            </a:r>
            <a:r>
              <a:rPr lang="ro-RO" dirty="0"/>
              <a:t>, care scot Fe din combinaţiile sale, făcându-l absorbabil.</a:t>
            </a:r>
            <a:endParaRPr lang="en-US" dirty="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928670"/>
            <a:ext cx="8229600" cy="5538806"/>
          </a:xfrm>
        </p:spPr>
        <p:txBody>
          <a:bodyPr>
            <a:normAutofit fontScale="77500" lnSpcReduction="20000"/>
          </a:bodyPr>
          <a:lstStyle/>
          <a:p>
            <a:r>
              <a:rPr lang="ro-RO" b="1" dirty="0"/>
              <a:t>4. ÎNMULŢIREA BACTERIILOR ÎN ORGANISM</a:t>
            </a:r>
            <a:endParaRPr lang="en-US" dirty="0"/>
          </a:p>
          <a:p>
            <a:r>
              <a:rPr lang="en-US" dirty="0" err="1"/>
              <a:t>Urmărind</a:t>
            </a:r>
            <a:r>
              <a:rPr lang="en-US" dirty="0"/>
              <a:t> </a:t>
            </a:r>
            <a:r>
              <a:rPr lang="en-US" dirty="0" err="1"/>
              <a:t>curba</a:t>
            </a:r>
            <a:r>
              <a:rPr lang="en-US" dirty="0"/>
              <a:t> de </a:t>
            </a:r>
            <a:r>
              <a:rPr lang="en-US" dirty="0" err="1"/>
              <a:t>multiplicare</a:t>
            </a:r>
            <a:r>
              <a:rPr lang="en-US" dirty="0"/>
              <a:t> a </a:t>
            </a:r>
            <a:r>
              <a:rPr lang="en-US" dirty="0" err="1"/>
              <a:t>bacteriilor</a:t>
            </a:r>
            <a:r>
              <a:rPr lang="en-US" dirty="0"/>
              <a:t> </a:t>
            </a:r>
            <a:r>
              <a:rPr lang="en-US" dirty="0" err="1"/>
              <a:t>într</a:t>
            </a:r>
            <a:r>
              <a:rPr lang="en-US" dirty="0"/>
              <a:t>-un </a:t>
            </a:r>
            <a:r>
              <a:rPr lang="en-US" dirty="0" err="1"/>
              <a:t>mediu</a:t>
            </a:r>
            <a:r>
              <a:rPr lang="en-US" dirty="0"/>
              <a:t> </a:t>
            </a:r>
            <a:r>
              <a:rPr lang="en-US" dirty="0" err="1"/>
              <a:t>limitat</a:t>
            </a:r>
            <a:r>
              <a:rPr lang="en-US" dirty="0"/>
              <a:t>, </a:t>
            </a:r>
            <a:r>
              <a:rPr lang="en-US" dirty="0" err="1"/>
              <a:t>putem</a:t>
            </a:r>
            <a:r>
              <a:rPr lang="en-US" dirty="0"/>
              <a:t> deduce </a:t>
            </a:r>
            <a:r>
              <a:rPr lang="en-US" dirty="0" err="1"/>
              <a:t>că</a:t>
            </a:r>
            <a:r>
              <a:rPr lang="en-US" dirty="0"/>
              <a:t> </a:t>
            </a:r>
            <a:r>
              <a:rPr lang="en-US" dirty="0" err="1"/>
              <a:t>după</a:t>
            </a:r>
            <a:r>
              <a:rPr lang="en-US" dirty="0"/>
              <a:t> </a:t>
            </a:r>
            <a:r>
              <a:rPr lang="en-US" dirty="0" err="1"/>
              <a:t>pătrunderea</a:t>
            </a:r>
            <a:r>
              <a:rPr lang="en-US" dirty="0"/>
              <a:t> </a:t>
            </a:r>
            <a:r>
              <a:rPr lang="en-US" dirty="0" err="1"/>
              <a:t>în</a:t>
            </a:r>
            <a:r>
              <a:rPr lang="en-US" dirty="0"/>
              <a:t> organism a </a:t>
            </a:r>
            <a:r>
              <a:rPr lang="en-US" dirty="0" err="1"/>
              <a:t>unui</a:t>
            </a:r>
            <a:r>
              <a:rPr lang="en-US" dirty="0"/>
              <a:t> </a:t>
            </a:r>
            <a:r>
              <a:rPr lang="en-US" dirty="0" err="1"/>
              <a:t>mic</a:t>
            </a:r>
            <a:r>
              <a:rPr lang="en-US" dirty="0"/>
              <a:t> </a:t>
            </a:r>
            <a:r>
              <a:rPr lang="en-US" dirty="0" err="1"/>
              <a:t>număr</a:t>
            </a:r>
            <a:r>
              <a:rPr lang="en-US" dirty="0"/>
              <a:t> de </a:t>
            </a:r>
            <a:r>
              <a:rPr lang="en-US" dirty="0" err="1"/>
              <a:t>microbi</a:t>
            </a:r>
            <a:r>
              <a:rPr lang="en-US" dirty="0"/>
              <a:t>, se </a:t>
            </a:r>
            <a:r>
              <a:rPr lang="en-US" dirty="0" err="1"/>
              <a:t>poate</a:t>
            </a:r>
            <a:r>
              <a:rPr lang="en-US" dirty="0"/>
              <a:t> produce o </a:t>
            </a:r>
            <a:r>
              <a:rPr lang="en-US" dirty="0" err="1"/>
              <a:t>infecţie</a:t>
            </a:r>
            <a:r>
              <a:rPr lang="en-US" dirty="0"/>
              <a:t>. Un </a:t>
            </a:r>
            <a:r>
              <a:rPr lang="en-US" dirty="0" err="1"/>
              <a:t>astfel</a:t>
            </a:r>
            <a:r>
              <a:rPr lang="en-US" dirty="0"/>
              <a:t> de </a:t>
            </a:r>
            <a:r>
              <a:rPr lang="en-US" dirty="0" err="1"/>
              <a:t>exemplu</a:t>
            </a:r>
            <a:r>
              <a:rPr lang="en-US" dirty="0"/>
              <a:t> </a:t>
            </a:r>
            <a:r>
              <a:rPr lang="en-US" dirty="0" err="1"/>
              <a:t>este</a:t>
            </a:r>
            <a:r>
              <a:rPr lang="en-US" dirty="0"/>
              <a:t> </a:t>
            </a:r>
            <a:r>
              <a:rPr lang="en-US" dirty="0" err="1"/>
              <a:t>meningita</a:t>
            </a:r>
            <a:r>
              <a:rPr lang="en-US" dirty="0"/>
              <a:t>, </a:t>
            </a:r>
            <a:r>
              <a:rPr lang="en-US" dirty="0" err="1"/>
              <a:t>în</a:t>
            </a:r>
            <a:r>
              <a:rPr lang="en-US" dirty="0"/>
              <a:t> care </a:t>
            </a:r>
            <a:r>
              <a:rPr lang="en-US" dirty="0" err="1"/>
              <a:t>meningococul</a:t>
            </a:r>
            <a:r>
              <a:rPr lang="en-US" dirty="0"/>
              <a:t> se </a:t>
            </a:r>
            <a:r>
              <a:rPr lang="en-US" dirty="0" err="1"/>
              <a:t>înmulţeşte</a:t>
            </a:r>
            <a:r>
              <a:rPr lang="en-US" dirty="0"/>
              <a:t> </a:t>
            </a:r>
            <a:r>
              <a:rPr lang="en-US" dirty="0" err="1"/>
              <a:t>foarte</a:t>
            </a:r>
            <a:r>
              <a:rPr lang="en-US" dirty="0"/>
              <a:t> rapid </a:t>
            </a:r>
            <a:r>
              <a:rPr lang="en-US" dirty="0" err="1"/>
              <a:t>punând</a:t>
            </a:r>
            <a:r>
              <a:rPr lang="en-US" dirty="0"/>
              <a:t> </a:t>
            </a:r>
            <a:r>
              <a:rPr lang="en-US" dirty="0" err="1"/>
              <a:t>viaţa</a:t>
            </a:r>
            <a:r>
              <a:rPr lang="en-US" dirty="0"/>
              <a:t> </a:t>
            </a:r>
            <a:r>
              <a:rPr lang="en-US" dirty="0" err="1"/>
              <a:t>pacientului</a:t>
            </a:r>
            <a:r>
              <a:rPr lang="en-US" dirty="0"/>
              <a:t> </a:t>
            </a:r>
            <a:r>
              <a:rPr lang="en-US" dirty="0" err="1"/>
              <a:t>în</a:t>
            </a:r>
            <a:r>
              <a:rPr lang="en-US" dirty="0"/>
              <a:t> </a:t>
            </a:r>
            <a:r>
              <a:rPr lang="en-US" dirty="0" err="1"/>
              <a:t>pericol</a:t>
            </a:r>
            <a:r>
              <a:rPr lang="en-US" dirty="0"/>
              <a:t> </a:t>
            </a:r>
            <a:r>
              <a:rPr lang="en-US" dirty="0" err="1"/>
              <a:t>dacă</a:t>
            </a:r>
            <a:r>
              <a:rPr lang="en-US" dirty="0"/>
              <a:t> nu se </a:t>
            </a:r>
            <a:r>
              <a:rPr lang="en-US" dirty="0" err="1"/>
              <a:t>intervine</a:t>
            </a:r>
            <a:r>
              <a:rPr lang="en-US" dirty="0"/>
              <a:t> cu un </a:t>
            </a:r>
            <a:r>
              <a:rPr lang="en-US" dirty="0" err="1"/>
              <a:t>tratament</a:t>
            </a:r>
            <a:r>
              <a:rPr lang="en-US" dirty="0"/>
              <a:t> </a:t>
            </a:r>
            <a:r>
              <a:rPr lang="en-US" dirty="0" err="1"/>
              <a:t>antiinfecţios</a:t>
            </a:r>
            <a:r>
              <a:rPr lang="en-US" dirty="0"/>
              <a:t>.</a:t>
            </a:r>
          </a:p>
          <a:p>
            <a:r>
              <a:rPr lang="en-US" dirty="0" err="1"/>
              <a:t>Pe</a:t>
            </a:r>
            <a:r>
              <a:rPr lang="en-US" dirty="0"/>
              <a:t> de </a:t>
            </a:r>
            <a:r>
              <a:rPr lang="en-US" dirty="0" err="1"/>
              <a:t>altă</a:t>
            </a:r>
            <a:r>
              <a:rPr lang="en-US" dirty="0"/>
              <a:t> parte, </a:t>
            </a:r>
            <a:r>
              <a:rPr lang="en-US" dirty="0" err="1"/>
              <a:t>însă</a:t>
            </a:r>
            <a:r>
              <a:rPr lang="en-US" dirty="0"/>
              <a:t>, nu </a:t>
            </a:r>
            <a:r>
              <a:rPr lang="en-US" dirty="0" err="1"/>
              <a:t>toate</a:t>
            </a:r>
            <a:r>
              <a:rPr lang="en-US" dirty="0"/>
              <a:t> </a:t>
            </a:r>
            <a:r>
              <a:rPr lang="en-US" dirty="0" err="1"/>
              <a:t>bacteriile</a:t>
            </a:r>
            <a:r>
              <a:rPr lang="en-US" dirty="0"/>
              <a:t> se </a:t>
            </a:r>
            <a:r>
              <a:rPr lang="en-US" dirty="0" err="1"/>
              <a:t>divid</a:t>
            </a:r>
            <a:r>
              <a:rPr lang="en-US" dirty="0"/>
              <a:t> </a:t>
            </a:r>
            <a:r>
              <a:rPr lang="en-US" dirty="0" err="1"/>
              <a:t>repede</a:t>
            </a:r>
            <a:r>
              <a:rPr lang="en-US" dirty="0"/>
              <a:t>. </a:t>
            </a:r>
            <a:r>
              <a:rPr lang="en-US" dirty="0" err="1"/>
              <a:t>Bacilul</a:t>
            </a:r>
            <a:r>
              <a:rPr lang="en-US" dirty="0"/>
              <a:t> </a:t>
            </a:r>
            <a:r>
              <a:rPr lang="en-US" dirty="0" err="1"/>
              <a:t>tuberculos</a:t>
            </a:r>
            <a:r>
              <a:rPr lang="en-US" dirty="0"/>
              <a:t>, de </a:t>
            </a:r>
            <a:r>
              <a:rPr lang="en-US" dirty="0" err="1"/>
              <a:t>pildă</a:t>
            </a:r>
            <a:r>
              <a:rPr lang="en-US" dirty="0"/>
              <a:t>, al </a:t>
            </a:r>
            <a:r>
              <a:rPr lang="en-US" dirty="0" err="1"/>
              <a:t>cărui</a:t>
            </a:r>
            <a:r>
              <a:rPr lang="en-US" dirty="0"/>
              <a:t> </a:t>
            </a:r>
            <a:r>
              <a:rPr lang="en-US" dirty="0" err="1"/>
              <a:t>timp</a:t>
            </a:r>
            <a:r>
              <a:rPr lang="en-US" dirty="0"/>
              <a:t> de </a:t>
            </a:r>
            <a:r>
              <a:rPr lang="en-US" dirty="0" err="1"/>
              <a:t>generaţie</a:t>
            </a:r>
            <a:r>
              <a:rPr lang="en-US" dirty="0"/>
              <a:t> </a:t>
            </a:r>
            <a:r>
              <a:rPr lang="en-US" dirty="0" err="1"/>
              <a:t>este</a:t>
            </a:r>
            <a:r>
              <a:rPr lang="en-US" dirty="0"/>
              <a:t> de 24 ore, se </a:t>
            </a:r>
            <a:r>
              <a:rPr lang="en-US" dirty="0" err="1"/>
              <a:t>va</a:t>
            </a:r>
            <a:r>
              <a:rPr lang="en-US" dirty="0"/>
              <a:t> </a:t>
            </a:r>
            <a:r>
              <a:rPr lang="en-US" dirty="0" err="1"/>
              <a:t>înmulţi</a:t>
            </a:r>
            <a:r>
              <a:rPr lang="en-US" dirty="0"/>
              <a:t> lent </a:t>
            </a:r>
            <a:r>
              <a:rPr lang="en-US" dirty="0" err="1"/>
              <a:t>şi</a:t>
            </a:r>
            <a:r>
              <a:rPr lang="en-US" dirty="0"/>
              <a:t> </a:t>
            </a:r>
            <a:r>
              <a:rPr lang="en-US" dirty="0" err="1"/>
              <a:t>va</a:t>
            </a:r>
            <a:r>
              <a:rPr lang="en-US" dirty="0"/>
              <a:t> produce o </a:t>
            </a:r>
            <a:r>
              <a:rPr lang="en-US" dirty="0" err="1"/>
              <a:t>infecţie</a:t>
            </a:r>
            <a:r>
              <a:rPr lang="en-US" dirty="0"/>
              <a:t> cu </a:t>
            </a:r>
            <a:r>
              <a:rPr lang="en-US" dirty="0" err="1"/>
              <a:t>evoluţie</a:t>
            </a:r>
            <a:r>
              <a:rPr lang="en-US" dirty="0"/>
              <a:t> </a:t>
            </a:r>
            <a:r>
              <a:rPr lang="en-US" dirty="0" err="1"/>
              <a:t>insidioasă</a:t>
            </a:r>
            <a:r>
              <a:rPr lang="en-US" dirty="0"/>
              <a:t>, </a:t>
            </a:r>
            <a:r>
              <a:rPr lang="en-US" dirty="0" err="1"/>
              <a:t>cronică</a:t>
            </a:r>
            <a:r>
              <a:rPr lang="en-US" dirty="0"/>
              <a:t>.</a:t>
            </a:r>
          </a:p>
          <a:p>
            <a:r>
              <a:rPr lang="ro-RO" b="1" i="1" dirty="0"/>
              <a:t>În organism, creşterea şi multiplicarea bacteriilor</a:t>
            </a:r>
            <a:r>
              <a:rPr lang="ro-RO" dirty="0"/>
              <a:t> este diferită de multiplicarea </a:t>
            </a:r>
            <a:r>
              <a:rPr lang="ro-RO" i="1" dirty="0"/>
              <a:t>in vitro</a:t>
            </a:r>
            <a:r>
              <a:rPr lang="ro-RO" dirty="0"/>
              <a:t>, fiind </a:t>
            </a:r>
            <a:r>
              <a:rPr lang="ro-RO" b="1" i="1" dirty="0"/>
              <a:t>stressată de necesităţi nutritive</a:t>
            </a:r>
            <a:r>
              <a:rPr lang="ro-RO" dirty="0"/>
              <a:t> (prin competiţie cu flora normală) şi prin </a:t>
            </a:r>
            <a:r>
              <a:rPr lang="ro-RO" b="1" i="1" dirty="0"/>
              <a:t>mecanismele de apărare antiinfecţioasă</a:t>
            </a:r>
            <a:r>
              <a:rPr lang="ro-RO" dirty="0"/>
              <a:t>. Condiţiile pe care microorganismele le întâlnesc în organism le selectează pe acelea care cresc în anumite limite de temperatură, osmolaritate şi pH.</a:t>
            </a:r>
            <a:endParaRPr lang="en-US" dirty="0"/>
          </a:p>
          <a:p>
            <a:r>
              <a:rPr lang="ro-RO" dirty="0"/>
              <a:t>Agenţii infecţioşi pe care îi găsim numai în organismele infectate vor supravieţui </a:t>
            </a:r>
            <a:r>
              <a:rPr lang="ro-RO" i="1" dirty="0"/>
              <a:t>in vitro</a:t>
            </a:r>
            <a:r>
              <a:rPr lang="ro-RO" dirty="0"/>
              <a:t> numai în condiţiile de temperatură, osmolaritate şi pH apropiate organismului nostru.</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142984"/>
            <a:ext cx="8229600" cy="4895864"/>
          </a:xfrm>
        </p:spPr>
        <p:txBody>
          <a:bodyPr>
            <a:normAutofit fontScale="77500" lnSpcReduction="20000"/>
          </a:bodyPr>
          <a:lstStyle/>
          <a:p>
            <a:r>
              <a:rPr lang="ro-RO" dirty="0"/>
              <a:t>Microorganismele care au şi alt habitat decât omul cresc în limite mai largi, necesităţile nutritive ale unui microb reflectând, în general, habitatul lui. Astfel, gonococii, care trăiesc aproape numai în organismul uman, au pretenţii nutritive mai mari necesitând pentru cultivarea </a:t>
            </a:r>
            <a:r>
              <a:rPr lang="ro-RO" i="1" dirty="0"/>
              <a:t>in vitro</a:t>
            </a:r>
            <a:r>
              <a:rPr lang="ro-RO" dirty="0"/>
              <a:t> medii speciale, pe când E. coli, Pseudomonas aeruginosa şi alte specii, care supravieţuiesc frecvent în mediul înconjurător, numai medii minimale.</a:t>
            </a:r>
            <a:endParaRPr lang="en-US" dirty="0"/>
          </a:p>
          <a:p>
            <a:r>
              <a:rPr lang="en-US" dirty="0"/>
              <a:t>La </a:t>
            </a:r>
            <a:r>
              <a:rPr lang="en-US" dirty="0" err="1"/>
              <a:t>aspectele</a:t>
            </a:r>
            <a:r>
              <a:rPr lang="en-US" dirty="0"/>
              <a:t> </a:t>
            </a:r>
            <a:r>
              <a:rPr lang="en-US" dirty="0" err="1"/>
              <a:t>menţionate</a:t>
            </a:r>
            <a:r>
              <a:rPr lang="en-US" dirty="0"/>
              <a:t> se </a:t>
            </a:r>
            <a:r>
              <a:rPr lang="en-US" dirty="0" err="1"/>
              <a:t>adaugă</a:t>
            </a:r>
            <a:r>
              <a:rPr lang="en-US" dirty="0"/>
              <a:t> </a:t>
            </a:r>
            <a:r>
              <a:rPr lang="en-US" b="1" i="1" dirty="0" err="1"/>
              <a:t>habitatul</a:t>
            </a:r>
            <a:r>
              <a:rPr lang="en-US" b="1" i="1" dirty="0"/>
              <a:t> </a:t>
            </a:r>
            <a:r>
              <a:rPr lang="en-US" b="1" i="1" dirty="0" err="1"/>
              <a:t>în</a:t>
            </a:r>
            <a:r>
              <a:rPr lang="en-US" b="1" i="1" dirty="0"/>
              <a:t> organism al </a:t>
            </a:r>
            <a:r>
              <a:rPr lang="en-US" b="1" i="1" dirty="0" err="1"/>
              <a:t>agenţilor</a:t>
            </a:r>
            <a:r>
              <a:rPr lang="en-US" b="1" i="1" dirty="0"/>
              <a:t> </a:t>
            </a:r>
            <a:r>
              <a:rPr lang="en-US" b="1" i="1" dirty="0" err="1"/>
              <a:t>infecţioşi</a:t>
            </a:r>
            <a:r>
              <a:rPr lang="en-US" dirty="0"/>
              <a:t>. </a:t>
            </a:r>
            <a:r>
              <a:rPr lang="en-US" dirty="0" err="1"/>
              <a:t>Astfel</a:t>
            </a:r>
            <a:r>
              <a:rPr lang="en-US" dirty="0"/>
              <a:t>, </a:t>
            </a:r>
            <a:r>
              <a:rPr lang="en-US" dirty="0" err="1"/>
              <a:t>bacteriile</a:t>
            </a:r>
            <a:r>
              <a:rPr lang="en-US" dirty="0"/>
              <a:t> cu </a:t>
            </a:r>
            <a:r>
              <a:rPr lang="en-US" b="1" dirty="0"/>
              <a:t>habitat </a:t>
            </a:r>
            <a:r>
              <a:rPr lang="en-US" b="1" dirty="0" err="1"/>
              <a:t>extracelular</a:t>
            </a:r>
            <a:r>
              <a:rPr lang="en-US" dirty="0"/>
              <a:t> </a:t>
            </a:r>
            <a:r>
              <a:rPr lang="en-US" dirty="0" err="1"/>
              <a:t>sunt</a:t>
            </a:r>
            <a:r>
              <a:rPr lang="en-US" dirty="0"/>
              <a:t> </a:t>
            </a:r>
            <a:r>
              <a:rPr lang="en-US" dirty="0" err="1"/>
              <a:t>expuse</a:t>
            </a:r>
            <a:r>
              <a:rPr lang="en-US" dirty="0"/>
              <a:t> </a:t>
            </a:r>
            <a:r>
              <a:rPr lang="en-US" i="1" dirty="0" err="1"/>
              <a:t>acţiunii</a:t>
            </a:r>
            <a:r>
              <a:rPr lang="en-US" i="1" dirty="0"/>
              <a:t> </a:t>
            </a:r>
            <a:r>
              <a:rPr lang="en-US" i="1" dirty="0" err="1"/>
              <a:t>anticorpilor</a:t>
            </a:r>
            <a:r>
              <a:rPr lang="en-US" i="1" dirty="0"/>
              <a:t>, </a:t>
            </a:r>
            <a:r>
              <a:rPr lang="en-US" i="1" dirty="0" err="1"/>
              <a:t>complementului</a:t>
            </a:r>
            <a:r>
              <a:rPr lang="en-US" i="1" dirty="0"/>
              <a:t>, </a:t>
            </a:r>
            <a:r>
              <a:rPr lang="en-US" i="1" dirty="0" err="1"/>
              <a:t>fagocitozei</a:t>
            </a:r>
            <a:r>
              <a:rPr lang="en-US" dirty="0"/>
              <a:t>, </a:t>
            </a:r>
            <a:r>
              <a:rPr lang="en-US" dirty="0" err="1"/>
              <a:t>spre</a:t>
            </a:r>
            <a:r>
              <a:rPr lang="en-US" dirty="0"/>
              <a:t> </a:t>
            </a:r>
            <a:r>
              <a:rPr lang="en-US" dirty="0" err="1"/>
              <a:t>deosebire</a:t>
            </a:r>
            <a:r>
              <a:rPr lang="en-US" dirty="0"/>
              <a:t> de </a:t>
            </a:r>
            <a:r>
              <a:rPr lang="en-US" b="1" dirty="0" err="1"/>
              <a:t>bacteriile</a:t>
            </a:r>
            <a:r>
              <a:rPr lang="en-US" b="1" dirty="0"/>
              <a:t> </a:t>
            </a:r>
            <a:r>
              <a:rPr lang="en-US" b="1" dirty="0" err="1"/>
              <a:t>ce</a:t>
            </a:r>
            <a:r>
              <a:rPr lang="en-US" b="1" dirty="0"/>
              <a:t> se </a:t>
            </a:r>
            <a:r>
              <a:rPr lang="en-US" b="1" dirty="0" err="1"/>
              <a:t>înmulţesc</a:t>
            </a:r>
            <a:r>
              <a:rPr lang="en-US" b="1" dirty="0"/>
              <a:t> </a:t>
            </a:r>
            <a:r>
              <a:rPr lang="en-US" b="1" dirty="0" err="1"/>
              <a:t>intracelular</a:t>
            </a:r>
            <a:r>
              <a:rPr lang="en-US" dirty="0"/>
              <a:t> </a:t>
            </a:r>
            <a:r>
              <a:rPr lang="en-US" dirty="0" err="1"/>
              <a:t>şi</a:t>
            </a:r>
            <a:r>
              <a:rPr lang="en-US" dirty="0"/>
              <a:t> care </a:t>
            </a:r>
            <a:r>
              <a:rPr lang="en-US" dirty="0" err="1"/>
              <a:t>sunt</a:t>
            </a:r>
            <a:r>
              <a:rPr lang="en-US" dirty="0"/>
              <a:t> </a:t>
            </a:r>
            <a:r>
              <a:rPr lang="en-US" i="1" dirty="0" err="1"/>
              <a:t>protejate</a:t>
            </a:r>
            <a:r>
              <a:rPr lang="en-US" i="1" dirty="0"/>
              <a:t> de </a:t>
            </a:r>
            <a:r>
              <a:rPr lang="en-US" i="1" dirty="0" err="1"/>
              <a:t>acţiunea</a:t>
            </a:r>
            <a:r>
              <a:rPr lang="en-US" i="1" dirty="0"/>
              <a:t> </a:t>
            </a:r>
            <a:r>
              <a:rPr lang="en-US" i="1" dirty="0" err="1"/>
              <a:t>acestor</a:t>
            </a:r>
            <a:r>
              <a:rPr lang="en-US" i="1" dirty="0"/>
              <a:t> </a:t>
            </a:r>
            <a:r>
              <a:rPr lang="en-US" i="1" dirty="0" err="1"/>
              <a:t>factori</a:t>
            </a:r>
            <a:r>
              <a:rPr lang="en-US" i="1" dirty="0"/>
              <a:t> </a:t>
            </a:r>
            <a:r>
              <a:rPr lang="en-US" i="1" dirty="0" err="1"/>
              <a:t>şi</a:t>
            </a:r>
            <a:r>
              <a:rPr lang="en-US" i="1" dirty="0"/>
              <a:t> </a:t>
            </a:r>
            <a:r>
              <a:rPr lang="en-US" i="1" dirty="0" err="1"/>
              <a:t>scapă</a:t>
            </a:r>
            <a:r>
              <a:rPr lang="en-US" i="1" dirty="0"/>
              <a:t> </a:t>
            </a:r>
            <a:r>
              <a:rPr lang="en-US" i="1" dirty="0" err="1"/>
              <a:t>uneori</a:t>
            </a:r>
            <a:r>
              <a:rPr lang="en-US" i="1" dirty="0"/>
              <a:t> </a:t>
            </a:r>
            <a:r>
              <a:rPr lang="en-US" i="1" dirty="0" err="1"/>
              <a:t>supravegherii</a:t>
            </a:r>
            <a:r>
              <a:rPr lang="en-US" i="1" dirty="0"/>
              <a:t> </a:t>
            </a:r>
            <a:r>
              <a:rPr lang="en-US" i="1" dirty="0" err="1"/>
              <a:t>imunologice</a:t>
            </a:r>
            <a:r>
              <a:rPr lang="en-US" dirty="0"/>
              <a:t>.</a:t>
            </a:r>
          </a:p>
          <a:p>
            <a:r>
              <a:rPr lang="en-US" dirty="0" err="1"/>
              <a:t>Bacteriile</a:t>
            </a:r>
            <a:r>
              <a:rPr lang="en-US" dirty="0"/>
              <a:t> </a:t>
            </a:r>
            <a:r>
              <a:rPr lang="en-US" dirty="0" err="1"/>
              <a:t>dezvoltă</a:t>
            </a:r>
            <a:r>
              <a:rPr lang="en-US" dirty="0"/>
              <a:t> </a:t>
            </a:r>
            <a:r>
              <a:rPr lang="en-US" dirty="0" err="1"/>
              <a:t>mecanisme</a:t>
            </a:r>
            <a:r>
              <a:rPr lang="en-US" dirty="0"/>
              <a:t> </a:t>
            </a:r>
            <a:r>
              <a:rPr lang="en-US" dirty="0" err="1"/>
              <a:t>adaptative</a:t>
            </a:r>
            <a:r>
              <a:rPr lang="en-US" dirty="0"/>
              <a:t> care </a:t>
            </a:r>
            <a:r>
              <a:rPr lang="en-US" dirty="0" err="1"/>
              <a:t>să</a:t>
            </a:r>
            <a:r>
              <a:rPr lang="en-US" dirty="0"/>
              <a:t> </a:t>
            </a:r>
            <a:r>
              <a:rPr lang="en-US" dirty="0" err="1"/>
              <a:t>ocolească</a:t>
            </a:r>
            <a:r>
              <a:rPr lang="en-US" dirty="0"/>
              <a:t> </a:t>
            </a:r>
            <a:r>
              <a:rPr lang="en-US" dirty="0" err="1"/>
              <a:t>barierele</a:t>
            </a:r>
            <a:r>
              <a:rPr lang="en-US" dirty="0"/>
              <a:t> </a:t>
            </a:r>
            <a:r>
              <a:rPr lang="en-US" dirty="0" err="1"/>
              <a:t>ce</a:t>
            </a:r>
            <a:r>
              <a:rPr lang="en-US" dirty="0"/>
              <a:t> se </a:t>
            </a:r>
            <a:r>
              <a:rPr lang="en-US" dirty="0" err="1"/>
              <a:t>opun</a:t>
            </a:r>
            <a:r>
              <a:rPr lang="en-US" dirty="0"/>
              <a:t> </a:t>
            </a:r>
            <a:r>
              <a:rPr lang="en-US" dirty="0" err="1"/>
              <a:t>înmulţirii</a:t>
            </a:r>
            <a:r>
              <a:rPr lang="en-US" dirty="0"/>
              <a:t> </a:t>
            </a:r>
            <a:r>
              <a:rPr lang="en-US" dirty="0" err="1"/>
              <a:t>lor</a:t>
            </a:r>
            <a:r>
              <a:rPr lang="en-US" dirty="0"/>
              <a:t>. </a:t>
            </a:r>
            <a:r>
              <a:rPr lang="en-US" dirty="0" err="1"/>
              <a:t>Precizăm</a:t>
            </a:r>
            <a:r>
              <a:rPr lang="en-US" dirty="0"/>
              <a:t> </a:t>
            </a:r>
            <a:r>
              <a:rPr lang="en-US" dirty="0" err="1"/>
              <a:t>că</a:t>
            </a:r>
            <a:r>
              <a:rPr lang="en-US" dirty="0"/>
              <a:t> </a:t>
            </a:r>
            <a:r>
              <a:rPr lang="en-US" dirty="0" err="1"/>
              <a:t>şi</a:t>
            </a:r>
            <a:r>
              <a:rPr lang="en-US" dirty="0"/>
              <a:t> </a:t>
            </a:r>
            <a:r>
              <a:rPr lang="en-US" dirty="0" err="1"/>
              <a:t>în</a:t>
            </a:r>
            <a:r>
              <a:rPr lang="en-US" dirty="0"/>
              <a:t> </a:t>
            </a:r>
            <a:r>
              <a:rPr lang="en-US" dirty="0" err="1"/>
              <a:t>condiţiile</a:t>
            </a:r>
            <a:r>
              <a:rPr lang="en-US" dirty="0"/>
              <a:t> </a:t>
            </a:r>
            <a:r>
              <a:rPr lang="en-US" dirty="0" err="1"/>
              <a:t>în</a:t>
            </a:r>
            <a:r>
              <a:rPr lang="en-US" dirty="0"/>
              <a:t> care </a:t>
            </a:r>
            <a:r>
              <a:rPr lang="en-US" dirty="0" err="1"/>
              <a:t>multiplicarea</a:t>
            </a:r>
            <a:r>
              <a:rPr lang="en-US" dirty="0"/>
              <a:t> </a:t>
            </a:r>
            <a:r>
              <a:rPr lang="en-US" dirty="0" err="1"/>
              <a:t>bacteriilor</a:t>
            </a:r>
            <a:r>
              <a:rPr lang="en-US" dirty="0"/>
              <a:t> </a:t>
            </a:r>
            <a:r>
              <a:rPr lang="en-US" dirty="0" err="1"/>
              <a:t>este</a:t>
            </a:r>
            <a:r>
              <a:rPr lang="en-US" dirty="0"/>
              <a:t> </a:t>
            </a:r>
            <a:r>
              <a:rPr lang="en-US" dirty="0" err="1"/>
              <a:t>oprită</a:t>
            </a:r>
            <a:r>
              <a:rPr lang="en-US" dirty="0"/>
              <a:t>, </a:t>
            </a:r>
            <a:r>
              <a:rPr lang="en-US" dirty="0" err="1"/>
              <a:t>simpla</a:t>
            </a:r>
            <a:r>
              <a:rPr lang="en-US" dirty="0"/>
              <a:t> </a:t>
            </a:r>
            <a:r>
              <a:rPr lang="en-US" dirty="0" err="1"/>
              <a:t>lor</a:t>
            </a:r>
            <a:r>
              <a:rPr lang="en-US" dirty="0"/>
              <a:t> </a:t>
            </a:r>
            <a:r>
              <a:rPr lang="en-US" dirty="0" err="1"/>
              <a:t>prezenţă</a:t>
            </a:r>
            <a:r>
              <a:rPr lang="en-US" dirty="0"/>
              <a:t> </a:t>
            </a:r>
            <a:r>
              <a:rPr lang="en-US" dirty="0" err="1"/>
              <a:t>în</a:t>
            </a:r>
            <a:r>
              <a:rPr lang="en-US" dirty="0"/>
              <a:t> organism </a:t>
            </a:r>
            <a:r>
              <a:rPr lang="en-US" dirty="0" err="1"/>
              <a:t>poate</a:t>
            </a:r>
            <a:r>
              <a:rPr lang="en-US" dirty="0"/>
              <a:t> </a:t>
            </a:r>
            <a:r>
              <a:rPr lang="en-US" dirty="0" err="1"/>
              <a:t>constitui</a:t>
            </a:r>
            <a:r>
              <a:rPr lang="en-US" dirty="0"/>
              <a:t> un permanent </a:t>
            </a:r>
            <a:r>
              <a:rPr lang="en-US" dirty="0" err="1"/>
              <a:t>stimul</a:t>
            </a:r>
            <a:r>
              <a:rPr lang="en-US" dirty="0"/>
              <a:t> </a:t>
            </a:r>
            <a:r>
              <a:rPr lang="en-US" dirty="0" err="1"/>
              <a:t>imunologic</a:t>
            </a:r>
            <a:r>
              <a:rPr lang="en-US" dirty="0"/>
              <a:t> cu </a:t>
            </a:r>
            <a:r>
              <a:rPr lang="en-US" dirty="0" err="1"/>
              <a:t>urmări</a:t>
            </a:r>
            <a:r>
              <a:rPr lang="en-US" dirty="0"/>
              <a:t> benefice </a:t>
            </a:r>
            <a:r>
              <a:rPr lang="en-US" dirty="0" err="1"/>
              <a:t>sau</a:t>
            </a:r>
            <a:r>
              <a:rPr lang="en-US" dirty="0"/>
              <a:t> </a:t>
            </a:r>
            <a:r>
              <a:rPr lang="en-US" dirty="0" err="1"/>
              <a:t>dimpotrivă</a:t>
            </a:r>
            <a:r>
              <a:rPr lang="en-US" dirty="0"/>
              <a:t>, </a:t>
            </a:r>
            <a:r>
              <a:rPr lang="en-US" dirty="0" err="1"/>
              <a:t>dăunătoare</a:t>
            </a:r>
            <a:r>
              <a:rPr lang="en-US" dirty="0"/>
              <a: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00108"/>
            <a:ext cx="8229600" cy="5324492"/>
          </a:xfrm>
        </p:spPr>
        <p:txBody>
          <a:bodyPr>
            <a:normAutofit fontScale="77500" lnSpcReduction="20000"/>
          </a:bodyPr>
          <a:lstStyle/>
          <a:p>
            <a:r>
              <a:rPr lang="ro-RO" b="1" dirty="0"/>
              <a:t>1.3. Pregătirea subtanţelor pentru oxidare</a:t>
            </a:r>
            <a:r>
              <a:rPr lang="ro-RO" dirty="0"/>
              <a:t> se face prin </a:t>
            </a:r>
            <a:r>
              <a:rPr lang="ro-RO" i="1" dirty="0"/>
              <a:t>reacţii de decarboxilare, dezaminare, fosforilare</a:t>
            </a:r>
            <a:r>
              <a:rPr lang="ro-RO" dirty="0"/>
              <a:t>.</a:t>
            </a:r>
            <a:endParaRPr lang="en-US" dirty="0"/>
          </a:p>
          <a:p>
            <a:pPr>
              <a:buNone/>
            </a:pPr>
            <a:r>
              <a:rPr lang="ro-RO" b="1" dirty="0"/>
              <a:t> </a:t>
            </a:r>
            <a:endParaRPr lang="en-US" dirty="0"/>
          </a:p>
          <a:p>
            <a:r>
              <a:rPr lang="ro-RO" b="1" dirty="0"/>
              <a:t>1.4. Reacții de oxido-reducere</a:t>
            </a:r>
            <a:r>
              <a:rPr lang="ro-RO" dirty="0"/>
              <a:t> </a:t>
            </a:r>
            <a:r>
              <a:rPr lang="ro-RO" b="1" dirty="0"/>
              <a:t>cu eliberare de energie</a:t>
            </a:r>
            <a:r>
              <a:rPr lang="ro-RO" dirty="0"/>
              <a:t> </a:t>
            </a:r>
            <a:endParaRPr lang="en-US" dirty="0"/>
          </a:p>
          <a:p>
            <a:r>
              <a:rPr lang="ro-RO" dirty="0"/>
              <a:t>Bacteriile heterotrofe care parazitează omul își obțin energia necesară vieții din energia chimică înmagazinată în substanțele organice. Eliberarea acestei energii se face prin reacții de oxido-reducere.</a:t>
            </a:r>
            <a:endParaRPr lang="en-US" dirty="0"/>
          </a:p>
          <a:p>
            <a:r>
              <a:rPr lang="ro-RO" dirty="0"/>
              <a:t>Oxidarea înseamnă cedarea de electroni de către un substrat-donor, unui alt substrat-receptor, care va fi redus. Pentru substanțele chimioorganice de cele mai multe ori donarea de electroni se însoțește de donare de H</a:t>
            </a:r>
            <a:r>
              <a:rPr lang="ro-RO" baseline="-25000" dirty="0"/>
              <a:t>2, </a:t>
            </a:r>
            <a:r>
              <a:rPr lang="ro-RO" dirty="0"/>
              <a:t>reacția fiind o dehidrogenare. </a:t>
            </a:r>
            <a:endParaRPr lang="en-US" dirty="0"/>
          </a:p>
          <a:p>
            <a:r>
              <a:rPr lang="ro-RO" i="1" dirty="0"/>
              <a:t>În urma oxidării</a:t>
            </a:r>
            <a:r>
              <a:rPr lang="ro-RO" dirty="0"/>
              <a:t> rezultă </a:t>
            </a:r>
            <a:r>
              <a:rPr lang="ro-RO" i="1" dirty="0"/>
              <a:t>o substanţă oxidată, o subtanţă redusă şi o anumită cantitate de energie</a:t>
            </a:r>
            <a:r>
              <a:rPr lang="ro-RO" dirty="0"/>
              <a:t>. </a:t>
            </a:r>
            <a:endParaRPr lang="en-US" dirty="0"/>
          </a:p>
          <a:p>
            <a:r>
              <a:rPr lang="ro-RO" dirty="0"/>
              <a:t>În funcţie de acceptorul final de H</a:t>
            </a:r>
            <a:r>
              <a:rPr lang="ro-RO" baseline="-25000" dirty="0"/>
              <a:t>2</a:t>
            </a:r>
            <a:r>
              <a:rPr lang="ro-RO" dirty="0"/>
              <a:t> există 3 tipuri de </a:t>
            </a:r>
            <a:r>
              <a:rPr lang="ro-RO" b="1" dirty="0"/>
              <a:t>oxidaţie</a:t>
            </a:r>
            <a:r>
              <a:rPr lang="ro-RO" dirty="0"/>
              <a:t>:  </a:t>
            </a:r>
            <a:endParaRPr lang="en-US" dirty="0"/>
          </a:p>
          <a:p>
            <a:r>
              <a:rPr lang="ro-RO" b="1" dirty="0"/>
              <a:t>- respiraţia bacteriană </a:t>
            </a:r>
            <a:r>
              <a:rPr lang="ro-RO" dirty="0"/>
              <a:t>este procesul în care </a:t>
            </a:r>
            <a:r>
              <a:rPr lang="ro-RO" i="1" dirty="0"/>
              <a:t>acceptorul final de H</a:t>
            </a:r>
            <a:r>
              <a:rPr lang="ro-RO" i="1" baseline="-25000" dirty="0"/>
              <a:t>2</a:t>
            </a:r>
            <a:r>
              <a:rPr lang="ro-RO" dirty="0"/>
              <a:t> este </a:t>
            </a:r>
            <a:r>
              <a:rPr lang="ro-RO" i="1" dirty="0"/>
              <a:t>O</a:t>
            </a:r>
            <a:r>
              <a:rPr lang="ro-RO" i="1" baseline="-25000" dirty="0"/>
              <a:t>2</a:t>
            </a:r>
            <a:r>
              <a:rPr lang="ro-RO" i="1" dirty="0"/>
              <a:t> atmosferic</a:t>
            </a:r>
            <a:r>
              <a:rPr lang="ro-RO" dirty="0"/>
              <a:t>; </a:t>
            </a:r>
            <a:r>
              <a:rPr lang="ro-RO" i="1" dirty="0"/>
              <a:t>donorul</a:t>
            </a:r>
            <a:r>
              <a:rPr lang="ro-RO" dirty="0"/>
              <a:t> este o </a:t>
            </a:r>
            <a:r>
              <a:rPr lang="ro-RO" i="1" dirty="0"/>
              <a:t>substanţă organică</a:t>
            </a:r>
            <a:r>
              <a:rPr lang="ro-RO" dirty="0"/>
              <a:t>; transferul de electroni este efectuat prin lanţul respirator;</a:t>
            </a:r>
            <a:endParaRPr lang="en-US"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895996"/>
          </a:xfrm>
        </p:spPr>
        <p:txBody>
          <a:bodyPr>
            <a:normAutofit fontScale="70000" lnSpcReduction="20000"/>
          </a:bodyPr>
          <a:lstStyle/>
          <a:p>
            <a:r>
              <a:rPr lang="ro-RO" b="1" dirty="0"/>
              <a:t>- fermentaţia bacteriană</a:t>
            </a:r>
            <a:r>
              <a:rPr lang="ro-RO" dirty="0"/>
              <a:t> constă în procese de oxidare parţială a substratului, atât </a:t>
            </a:r>
            <a:r>
              <a:rPr lang="ro-RO" i="1" dirty="0"/>
              <a:t>donorul, cât şi acceptorul final de H</a:t>
            </a:r>
            <a:r>
              <a:rPr lang="ro-RO" i="1" baseline="-25000" dirty="0"/>
              <a:t>2</a:t>
            </a:r>
            <a:r>
              <a:rPr lang="ro-RO" dirty="0"/>
              <a:t> fiind o </a:t>
            </a:r>
            <a:r>
              <a:rPr lang="ro-RO" i="1" dirty="0"/>
              <a:t>substanţă organică</a:t>
            </a:r>
            <a:r>
              <a:rPr lang="ro-RO" dirty="0"/>
              <a:t>; </a:t>
            </a:r>
            <a:endParaRPr lang="en-US" dirty="0"/>
          </a:p>
          <a:p>
            <a:r>
              <a:rPr lang="ro-RO" b="1" dirty="0"/>
              <a:t>- respiraţia anaerobă</a:t>
            </a:r>
            <a:r>
              <a:rPr lang="ro-RO" dirty="0"/>
              <a:t> este procesul în care </a:t>
            </a:r>
            <a:r>
              <a:rPr lang="ro-RO" i="1" dirty="0"/>
              <a:t>donorul este o substanţă organică</a:t>
            </a:r>
            <a:r>
              <a:rPr lang="ro-RO" dirty="0"/>
              <a:t>, iar </a:t>
            </a:r>
            <a:r>
              <a:rPr lang="ro-RO" i="1" dirty="0"/>
              <a:t>acceptorul final de H</a:t>
            </a:r>
            <a:r>
              <a:rPr lang="ro-RO" i="1" baseline="-25000" dirty="0"/>
              <a:t>2</a:t>
            </a:r>
            <a:r>
              <a:rPr lang="ro-RO" i="1" dirty="0"/>
              <a:t> este o substanță anorganică</a:t>
            </a:r>
            <a:r>
              <a:rPr lang="ro-RO" dirty="0"/>
              <a:t> alta decât </a:t>
            </a:r>
            <a:r>
              <a:rPr lang="ro-RO" i="1" dirty="0"/>
              <a:t>O</a:t>
            </a:r>
            <a:r>
              <a:rPr lang="ro-RO" i="1" baseline="-25000" dirty="0"/>
              <a:t>2</a:t>
            </a:r>
            <a:r>
              <a:rPr lang="ro-RO" dirty="0"/>
              <a:t>: nitrat, nitrit sau sulfat, care se va reduce.</a:t>
            </a:r>
            <a:endParaRPr lang="en-US" dirty="0"/>
          </a:p>
          <a:p>
            <a:r>
              <a:rPr lang="ro-RO" i="1" dirty="0"/>
              <a:t>Observaţie</a:t>
            </a:r>
            <a:r>
              <a:rPr lang="ro-RO" dirty="0"/>
              <a:t>: termenul de respiraţie anaerobă folosit de bacteriologi se referă la fermentaţia în absenţa O</a:t>
            </a:r>
            <a:r>
              <a:rPr lang="ro-RO" baseline="-25000" dirty="0"/>
              <a:t>2</a:t>
            </a:r>
            <a:r>
              <a:rPr lang="ro-RO" dirty="0"/>
              <a:t>.</a:t>
            </a:r>
            <a:endParaRPr lang="en-US" dirty="0"/>
          </a:p>
          <a:p>
            <a:r>
              <a:rPr lang="ro-RO" dirty="0"/>
              <a:t>Rațiunea desfășurării acestor procese de oxido-reducere este obținerea de energie care trebuie înmagazinată sub formă de esteri fosfatici, energie la care se recurge în etapa anabolismului bacterian pentru obținerea materialului necesar sintezei componentelor bacteriene. De remarcat faptul că nu toate legăturile esterice sunt bogate în energie. Sunt considerate grupări macroergice cele care prin hidroliza lor eliberează o energie mai mare de 7 kcal/mol.</a:t>
            </a:r>
            <a:endParaRPr lang="en-US" dirty="0"/>
          </a:p>
          <a:p>
            <a:pPr>
              <a:buNone/>
            </a:pPr>
            <a:r>
              <a:rPr lang="ro-RO" b="1" dirty="0"/>
              <a:t> </a:t>
            </a:r>
            <a:endParaRPr lang="en-US" dirty="0"/>
          </a:p>
          <a:p>
            <a:r>
              <a:rPr lang="ro-RO" b="1" dirty="0"/>
              <a:t>ATP-ul</a:t>
            </a:r>
            <a:r>
              <a:rPr lang="ro-RO" dirty="0"/>
              <a:t> are o poziție unică în scara termodinamică a compușilor fosforilați, el reprezentând pentru lumea vie </a:t>
            </a:r>
            <a:r>
              <a:rPr lang="ro-RO" b="1" dirty="0"/>
              <a:t>principalul compus de înmagazinare și apoi de eliberare de energie</a:t>
            </a:r>
            <a:r>
              <a:rPr lang="ro-RO" dirty="0"/>
              <a:t>.</a:t>
            </a:r>
            <a:endParaRPr lang="en-US" dirty="0"/>
          </a:p>
          <a:p>
            <a:r>
              <a:rPr lang="ro-RO" dirty="0"/>
              <a:t>Sursele pentru sinteza ATP-lui pot fi atât energia luminoasă (fotosinteză), cât și energia din substanțele organice și anorganice.</a:t>
            </a:r>
            <a:endParaRPr lang="en-US" dirty="0"/>
          </a:p>
          <a:p>
            <a:r>
              <a:rPr lang="ro-RO" dirty="0"/>
              <a:t>NOTĂ: O modalitate particulară de stocare a energiei este sinteza unor materiale de rezervă ca: glicogen, polizaharizi asemănători amidonului (substanța granuloasă), polimeri de acid β-hidroxibutiric.</a:t>
            </a:r>
            <a:endParaRPr lang="en-US" dirty="0"/>
          </a:p>
          <a:p>
            <a:r>
              <a:rPr lang="ro-RO" b="1" dirty="0"/>
              <a:t>Mecanismele prin care se obține ATP-ul</a:t>
            </a:r>
            <a:r>
              <a:rPr lang="ro-RO" dirty="0"/>
              <a:t> sunt: </a:t>
            </a:r>
            <a:r>
              <a:rPr lang="ro-RO" b="1" i="1" dirty="0"/>
              <a:t>fosforilarea la nivelul substratului </a:t>
            </a:r>
            <a:r>
              <a:rPr lang="ro-RO" b="1" dirty="0"/>
              <a:t>și</a:t>
            </a:r>
            <a:r>
              <a:rPr lang="ro-RO" b="1" i="1" dirty="0"/>
              <a:t> fosforilarea prin transport de electroni</a:t>
            </a:r>
            <a:r>
              <a:rPr lang="ro-RO" dirty="0"/>
              <a:t>.</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14356"/>
            <a:ext cx="8229600" cy="6000792"/>
          </a:xfrm>
        </p:spPr>
        <p:txBody>
          <a:bodyPr>
            <a:normAutofit fontScale="77500" lnSpcReduction="20000"/>
          </a:bodyPr>
          <a:lstStyle/>
          <a:p>
            <a:r>
              <a:rPr lang="ro-RO" b="1" dirty="0"/>
              <a:t>A. Fosforilarea la nivelul substratului</a:t>
            </a:r>
            <a:r>
              <a:rPr lang="ro-RO" dirty="0"/>
              <a:t> </a:t>
            </a:r>
            <a:endParaRPr lang="en-US" dirty="0"/>
          </a:p>
          <a:p>
            <a:r>
              <a:rPr lang="ro-RO" dirty="0"/>
              <a:t>Mai întâi are loc încorporarea fosforului anorganic (Pi) într-un compus, urmată de oxidarea acelui compus fosforilat la un nivel mai înalt de energie, iar într-o etapă următoare această legatură este transferată pe ADP, sintetizându-se astfel ATP-ul.</a:t>
            </a:r>
            <a:endParaRPr lang="en-US" dirty="0"/>
          </a:p>
          <a:p>
            <a:pPr>
              <a:buNone/>
            </a:pPr>
            <a:r>
              <a:rPr lang="ro-RO" b="1" i="1" dirty="0"/>
              <a:t> </a:t>
            </a:r>
            <a:endParaRPr lang="en-US" dirty="0"/>
          </a:p>
          <a:p>
            <a:r>
              <a:rPr lang="ro-RO" b="1" i="1" dirty="0"/>
              <a:t>a. Fermentarea glucozei pe calea Embden-Meyerhoff</a:t>
            </a:r>
            <a:endParaRPr lang="en-US" dirty="0"/>
          </a:p>
          <a:p>
            <a:r>
              <a:rPr lang="ro-RO" dirty="0"/>
              <a:t>Fosforilarea la nivelul substratului se întâlnește mai ales în procesele de </a:t>
            </a:r>
            <a:r>
              <a:rPr lang="ro-RO" i="1" dirty="0"/>
              <a:t>fermentație,</a:t>
            </a:r>
            <a:r>
              <a:rPr lang="ro-RO" dirty="0"/>
              <a:t> ilustrată de </a:t>
            </a:r>
            <a:r>
              <a:rPr lang="ro-RO" i="1" dirty="0"/>
              <a:t>fermentarea glucozei</a:t>
            </a:r>
            <a:r>
              <a:rPr lang="ro-RO" dirty="0"/>
              <a:t> (ca substrat) </a:t>
            </a:r>
            <a:r>
              <a:rPr lang="ro-RO" i="1" dirty="0"/>
              <a:t>pe calea Embden-Meyerhoff </a:t>
            </a:r>
            <a:r>
              <a:rPr lang="ro-RO" dirty="0"/>
              <a:t>(figura 1). </a:t>
            </a:r>
            <a:endParaRPr lang="en-US" dirty="0"/>
          </a:p>
          <a:p>
            <a:r>
              <a:rPr lang="ro-RO" dirty="0"/>
              <a:t>În această glicoliză există 2 etape: una pregătitoare ce duce la fosforilarea fructozei cu participarea a 2 ATP, și a doua etapă care începe cu oxidarea gliceraldehid-3-fosfatului rezultat din scindarea fructozo-6-fosfatului. Oxidarea, fosforilarea, la nivelul substratului în prezența Pi și NAD duce la formarea acidului 1-3-difosfogliceric. </a:t>
            </a:r>
            <a:r>
              <a:rPr lang="ro-RO" i="1" dirty="0"/>
              <a:t>Treapta prin care Pi este introdus în acesta ca o legătură fosfat macroergică reprezintă fosforilarea la substrat</a:t>
            </a:r>
            <a:r>
              <a:rPr lang="ro-RO" dirty="0"/>
              <a:t>. Noua legătură fosfat este transferată pe ADP, sintetizându-se astfel ATP.</a:t>
            </a:r>
            <a:endParaRPr lang="en-US" dirty="0"/>
          </a:p>
          <a:p>
            <a:r>
              <a:rPr lang="ro-RO" dirty="0"/>
              <a:t>Prin deshidratarea acidului 2-fosfogliceric are loc o redistribuire a energiei în moleculă, rezultând fosfo-enolpiruvatul, a cărei legătură bogată în energie este transferată din nou ADP-lui cu formare de ATP. Produsul final al acestei glicolize este formarea </a:t>
            </a:r>
            <a:r>
              <a:rPr lang="ro-RO" i="1" dirty="0"/>
              <a:t>acidului piruvic</a:t>
            </a:r>
            <a:r>
              <a:rPr lang="ro-RO" dirty="0"/>
              <a:t>.</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285728"/>
            <a:ext cx="8229600" cy="1564958"/>
          </a:xfrm>
        </p:spPr>
        <p:txBody>
          <a:bodyPr>
            <a:normAutofit fontScale="70000" lnSpcReduction="20000"/>
          </a:bodyPr>
          <a:lstStyle/>
          <a:p>
            <a:r>
              <a:rPr lang="ro-RO" dirty="0"/>
              <a:t>Bilanțul energetic al glicolizei anaerobe este de 2 mol de ATP, pentru că din cele 4 mol ATP care se formează în cursul celei de-a doua etape 2 sunt consumate pentru fosforilarea glucozei.</a:t>
            </a:r>
            <a:endParaRPr lang="en-US" dirty="0"/>
          </a:p>
          <a:p>
            <a:r>
              <a:rPr lang="ro-RO" dirty="0"/>
              <a:t>Alte monozaharide, hexoze, pentoze, sunt metabolizate în unul din compușii întâlniți în glicoliză, fie pe calea pentozo-fosfatică, fie pe calea Entner-Doudoroff.</a:t>
            </a:r>
            <a:endParaRPr lang="en-US" dirty="0"/>
          </a:p>
          <a:p>
            <a:endParaRPr lang="en-US" dirty="0"/>
          </a:p>
        </p:txBody>
      </p:sp>
      <p:grpSp>
        <p:nvGrpSpPr>
          <p:cNvPr id="1026" name="Group 2"/>
          <p:cNvGrpSpPr>
            <a:grpSpLocks/>
          </p:cNvGrpSpPr>
          <p:nvPr/>
        </p:nvGrpSpPr>
        <p:grpSpPr bwMode="auto">
          <a:xfrm>
            <a:off x="2357422" y="1785926"/>
            <a:ext cx="5786478" cy="4857784"/>
            <a:chOff x="1881" y="1624"/>
            <a:chExt cx="7200" cy="6300"/>
          </a:xfrm>
        </p:grpSpPr>
        <p:grpSp>
          <p:nvGrpSpPr>
            <p:cNvPr id="1027" name="Group 3"/>
            <p:cNvGrpSpPr>
              <a:grpSpLocks/>
            </p:cNvGrpSpPr>
            <p:nvPr/>
          </p:nvGrpSpPr>
          <p:grpSpPr bwMode="auto">
            <a:xfrm>
              <a:off x="3681" y="1624"/>
              <a:ext cx="3420" cy="2520"/>
              <a:chOff x="3681" y="1804"/>
              <a:chExt cx="3420" cy="2520"/>
            </a:xfrm>
          </p:grpSpPr>
          <p:sp>
            <p:nvSpPr>
              <p:cNvPr id="1028" name="Text Box 4"/>
              <p:cNvSpPr txBox="1">
                <a:spLocks noChangeArrowheads="1"/>
              </p:cNvSpPr>
              <p:nvPr/>
            </p:nvSpPr>
            <p:spPr bwMode="auto">
              <a:xfrm>
                <a:off x="4401" y="1804"/>
                <a:ext cx="126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200" b="0" i="0" u="none" strike="noStrike" cap="none" normalizeH="0" baseline="0">
                    <a:ln>
                      <a:noFill/>
                    </a:ln>
                    <a:solidFill>
                      <a:schemeClr val="tx1"/>
                    </a:solidFill>
                    <a:effectLst/>
                    <a:latin typeface="Calibri" pitchFamily="34" charset="0"/>
                  </a:rPr>
                  <a:t>GLUCOZĂ</a:t>
                </a:r>
                <a:endParaRPr kumimoji="0" lang="en-US" sz="1200" b="0" i="0" u="none" strike="noStrike" cap="none" normalizeH="0" baseline="0">
                  <a:ln>
                    <a:noFill/>
                  </a:ln>
                  <a:solidFill>
                    <a:schemeClr val="tx1"/>
                  </a:solidFill>
                  <a:effectLst/>
                  <a:latin typeface="Arial" pitchFamily="34" charset="0"/>
                </a:endParaRPr>
              </a:p>
            </p:txBody>
          </p:sp>
          <p:sp>
            <p:nvSpPr>
              <p:cNvPr id="1029" name="Text Box 5"/>
              <p:cNvSpPr txBox="1">
                <a:spLocks noChangeArrowheads="1"/>
              </p:cNvSpPr>
              <p:nvPr/>
            </p:nvSpPr>
            <p:spPr bwMode="auto">
              <a:xfrm>
                <a:off x="3861" y="2524"/>
                <a:ext cx="252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200" b="0" i="0" u="none" strike="noStrike" cap="none" normalizeH="0" baseline="0">
                    <a:ln>
                      <a:noFill/>
                    </a:ln>
                    <a:solidFill>
                      <a:schemeClr val="tx1"/>
                    </a:solidFill>
                    <a:effectLst/>
                    <a:latin typeface="Calibri" pitchFamily="34" charset="0"/>
                  </a:rPr>
                  <a:t>GLUCOZĂ - 6 - FOSFAT</a:t>
                </a:r>
                <a:endParaRPr kumimoji="0" lang="ro-RO" sz="1200" b="0" i="0" u="none" strike="noStrike" cap="none" normalizeH="0" baseline="0">
                  <a:ln>
                    <a:noFill/>
                  </a:ln>
                  <a:solidFill>
                    <a:schemeClr val="tx1"/>
                  </a:solidFill>
                  <a:effectLst/>
                  <a:latin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Arial" pitchFamily="34" charset="0"/>
                </a:endParaRPr>
              </a:p>
            </p:txBody>
          </p:sp>
          <p:sp>
            <p:nvSpPr>
              <p:cNvPr id="1030" name="Text Box 6"/>
              <p:cNvSpPr txBox="1">
                <a:spLocks noChangeArrowheads="1"/>
              </p:cNvSpPr>
              <p:nvPr/>
            </p:nvSpPr>
            <p:spPr bwMode="auto">
              <a:xfrm>
                <a:off x="3861" y="3244"/>
                <a:ext cx="288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200" b="0" i="0" u="none" strike="noStrike" cap="none" normalizeH="0" baseline="0">
                    <a:ln>
                      <a:noFill/>
                    </a:ln>
                    <a:solidFill>
                      <a:schemeClr val="tx1"/>
                    </a:solidFill>
                    <a:effectLst/>
                    <a:latin typeface="Calibri" pitchFamily="34" charset="0"/>
                  </a:rPr>
                  <a:t>FRUCTOZO - 6 - FOSFAT</a:t>
                </a:r>
                <a:endParaRPr kumimoji="0" lang="en-US" sz="1200" b="0" i="0" u="none" strike="noStrike" cap="none" normalizeH="0" baseline="0">
                  <a:ln>
                    <a:noFill/>
                  </a:ln>
                  <a:solidFill>
                    <a:schemeClr val="tx1"/>
                  </a:solidFill>
                  <a:effectLst/>
                  <a:latin typeface="Arial" pitchFamily="34" charset="0"/>
                </a:endParaRPr>
              </a:p>
            </p:txBody>
          </p:sp>
          <p:sp>
            <p:nvSpPr>
              <p:cNvPr id="1031" name="Text Box 7"/>
              <p:cNvSpPr txBox="1">
                <a:spLocks noChangeArrowheads="1"/>
              </p:cNvSpPr>
              <p:nvPr/>
            </p:nvSpPr>
            <p:spPr bwMode="auto">
              <a:xfrm>
                <a:off x="3681" y="3964"/>
                <a:ext cx="342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200" b="0" i="0" u="none" strike="noStrike" cap="none" normalizeH="0" baseline="0" dirty="0">
                    <a:ln>
                      <a:noFill/>
                    </a:ln>
                    <a:solidFill>
                      <a:schemeClr val="tx1"/>
                    </a:solidFill>
                    <a:effectLst/>
                    <a:latin typeface="Calibri" pitchFamily="34" charset="0"/>
                  </a:rPr>
                  <a:t>FRUCTOZO - 1,6 - DIFOSFAT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Arial" pitchFamily="34" charset="0"/>
                </a:endParaRPr>
              </a:p>
            </p:txBody>
          </p:sp>
          <p:sp>
            <p:nvSpPr>
              <p:cNvPr id="1032" name="Text Box 8"/>
              <p:cNvSpPr txBox="1">
                <a:spLocks noChangeArrowheads="1"/>
              </p:cNvSpPr>
              <p:nvPr/>
            </p:nvSpPr>
            <p:spPr bwMode="auto">
              <a:xfrm>
                <a:off x="4941" y="2164"/>
                <a:ext cx="144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200" b="0" i="0" u="none" strike="noStrike" cap="none" normalizeH="0" baseline="0">
                    <a:ln>
                      <a:noFill/>
                    </a:ln>
                    <a:solidFill>
                      <a:schemeClr val="tx1"/>
                    </a:solidFill>
                    <a:effectLst/>
                    <a:latin typeface="Calibri" pitchFamily="34" charset="0"/>
                  </a:rPr>
                  <a:t>ATP </a:t>
                </a:r>
                <a:r>
                  <a:rPr kumimoji="0" lang="ro-RO" sz="1200" b="0" i="0" u="none" strike="noStrike" cap="none" normalizeH="0" baseline="0">
                    <a:ln>
                      <a:noFill/>
                    </a:ln>
                    <a:solidFill>
                      <a:schemeClr val="tx1"/>
                    </a:solidFill>
                    <a:effectLst/>
                    <a:latin typeface="Times New Roman" pitchFamily="18" charset="0"/>
                    <a:sym typeface="Symbol" pitchFamily="18" charset="2"/>
                  </a:rPr>
                  <a:t></a:t>
                </a:r>
                <a:r>
                  <a:rPr kumimoji="0" lang="ro-RO" sz="1200" b="0" i="0" u="none" strike="noStrike" cap="none" normalizeH="0" baseline="0">
                    <a:ln>
                      <a:noFill/>
                    </a:ln>
                    <a:solidFill>
                      <a:schemeClr val="tx1"/>
                    </a:solidFill>
                    <a:effectLst/>
                    <a:latin typeface="Calibri" pitchFamily="34" charset="0"/>
                  </a:rPr>
                  <a:t> ADP</a:t>
                </a:r>
                <a:endParaRPr kumimoji="0" lang="en-US" sz="1200" b="0" i="0" u="none" strike="noStrike" cap="none" normalizeH="0" baseline="0">
                  <a:ln>
                    <a:noFill/>
                  </a:ln>
                  <a:solidFill>
                    <a:schemeClr val="tx1"/>
                  </a:solidFill>
                  <a:effectLst/>
                  <a:latin typeface="Arial" pitchFamily="34" charset="0"/>
                </a:endParaRPr>
              </a:p>
            </p:txBody>
          </p:sp>
          <p:sp>
            <p:nvSpPr>
              <p:cNvPr id="1033" name="Line 9"/>
              <p:cNvSpPr>
                <a:spLocks noChangeShapeType="1"/>
              </p:cNvSpPr>
              <p:nvPr/>
            </p:nvSpPr>
            <p:spPr bwMode="auto">
              <a:xfrm>
                <a:off x="4941" y="2121"/>
                <a:ext cx="0" cy="40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1034" name="Text Box 10"/>
              <p:cNvSpPr txBox="1">
                <a:spLocks noChangeArrowheads="1"/>
              </p:cNvSpPr>
              <p:nvPr/>
            </p:nvSpPr>
            <p:spPr bwMode="auto">
              <a:xfrm>
                <a:off x="4941" y="3604"/>
                <a:ext cx="144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200" b="0" i="0" u="none" strike="noStrike" cap="none" normalizeH="0" baseline="0">
                    <a:ln>
                      <a:noFill/>
                    </a:ln>
                    <a:solidFill>
                      <a:schemeClr val="tx1"/>
                    </a:solidFill>
                    <a:effectLst/>
                    <a:latin typeface="Calibri" pitchFamily="34" charset="0"/>
                  </a:rPr>
                  <a:t>ATP </a:t>
                </a:r>
                <a:r>
                  <a:rPr kumimoji="0" lang="ro-RO" sz="1200" b="0" i="0" u="none" strike="noStrike" cap="none" normalizeH="0" baseline="0">
                    <a:ln>
                      <a:noFill/>
                    </a:ln>
                    <a:solidFill>
                      <a:schemeClr val="tx1"/>
                    </a:solidFill>
                    <a:effectLst/>
                    <a:latin typeface="Times New Roman" pitchFamily="18" charset="0"/>
                    <a:sym typeface="Symbol" pitchFamily="18" charset="2"/>
                  </a:rPr>
                  <a:t></a:t>
                </a:r>
                <a:r>
                  <a:rPr kumimoji="0" lang="ro-RO" sz="1200" b="0" i="0" u="none" strike="noStrike" cap="none" normalizeH="0" baseline="0">
                    <a:ln>
                      <a:noFill/>
                    </a:ln>
                    <a:solidFill>
                      <a:schemeClr val="tx1"/>
                    </a:solidFill>
                    <a:effectLst/>
                    <a:latin typeface="Calibri" pitchFamily="34" charset="0"/>
                  </a:rPr>
                  <a:t> ADP</a:t>
                </a:r>
                <a:endParaRPr kumimoji="0" lang="en-US" sz="1200" b="0" i="0" u="none" strike="noStrike" cap="none" normalizeH="0" baseline="0">
                  <a:ln>
                    <a:noFill/>
                  </a:ln>
                  <a:solidFill>
                    <a:schemeClr val="tx1"/>
                  </a:solidFill>
                  <a:effectLst/>
                  <a:latin typeface="Arial" pitchFamily="34" charset="0"/>
                </a:endParaRPr>
              </a:p>
            </p:txBody>
          </p:sp>
          <p:sp>
            <p:nvSpPr>
              <p:cNvPr id="1035" name="Line 11"/>
              <p:cNvSpPr>
                <a:spLocks noChangeShapeType="1"/>
              </p:cNvSpPr>
              <p:nvPr/>
            </p:nvSpPr>
            <p:spPr bwMode="auto">
              <a:xfrm>
                <a:off x="4941" y="2841"/>
                <a:ext cx="0" cy="40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1036" name="Line 12"/>
              <p:cNvSpPr>
                <a:spLocks noChangeShapeType="1"/>
              </p:cNvSpPr>
              <p:nvPr/>
            </p:nvSpPr>
            <p:spPr bwMode="auto">
              <a:xfrm>
                <a:off x="4941" y="3604"/>
                <a:ext cx="0" cy="40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grpSp>
        <p:grpSp>
          <p:nvGrpSpPr>
            <p:cNvPr id="1037" name="Group 13"/>
            <p:cNvGrpSpPr>
              <a:grpSpLocks/>
            </p:cNvGrpSpPr>
            <p:nvPr/>
          </p:nvGrpSpPr>
          <p:grpSpPr bwMode="auto">
            <a:xfrm>
              <a:off x="1881" y="4144"/>
              <a:ext cx="7200" cy="3780"/>
              <a:chOff x="1881" y="4504"/>
              <a:chExt cx="7200" cy="3780"/>
            </a:xfrm>
          </p:grpSpPr>
          <p:sp>
            <p:nvSpPr>
              <p:cNvPr id="1038" name="Text Box 14"/>
              <p:cNvSpPr txBox="1">
                <a:spLocks noChangeArrowheads="1"/>
              </p:cNvSpPr>
              <p:nvPr/>
            </p:nvSpPr>
            <p:spPr bwMode="auto">
              <a:xfrm>
                <a:off x="6741" y="5584"/>
                <a:ext cx="144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200" b="0" i="0" u="none" strike="noStrike" cap="none" normalizeH="0" baseline="0">
                    <a:ln>
                      <a:noFill/>
                    </a:ln>
                    <a:solidFill>
                      <a:schemeClr val="tx1"/>
                    </a:solidFill>
                    <a:effectLst/>
                    <a:latin typeface="Calibri" pitchFamily="34" charset="0"/>
                  </a:rPr>
                  <a:t>ADP → ATP</a:t>
                </a:r>
                <a:endParaRPr kumimoji="0" lang="en-US" sz="1200" b="0" i="0" u="none" strike="noStrike" cap="none" normalizeH="0" baseline="0">
                  <a:ln>
                    <a:noFill/>
                  </a:ln>
                  <a:solidFill>
                    <a:schemeClr val="tx1"/>
                  </a:solidFill>
                  <a:effectLst/>
                  <a:latin typeface="Arial" pitchFamily="34" charset="0"/>
                </a:endParaRPr>
              </a:p>
            </p:txBody>
          </p:sp>
          <p:sp>
            <p:nvSpPr>
              <p:cNvPr id="1039" name="Text Box 15"/>
              <p:cNvSpPr txBox="1">
                <a:spLocks noChangeArrowheads="1"/>
              </p:cNvSpPr>
              <p:nvPr/>
            </p:nvSpPr>
            <p:spPr bwMode="auto">
              <a:xfrm>
                <a:off x="5841" y="4504"/>
                <a:ext cx="324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200" b="0" i="0" u="none" strike="noStrike" cap="none" normalizeH="0" baseline="0">
                    <a:ln>
                      <a:noFill/>
                    </a:ln>
                    <a:solidFill>
                      <a:schemeClr val="tx1"/>
                    </a:solidFill>
                    <a:effectLst/>
                    <a:latin typeface="Calibri" pitchFamily="34" charset="0"/>
                  </a:rPr>
                  <a:t>GLICERALDEHIDĂ - 3 - FOSFAT</a:t>
                </a:r>
                <a:endParaRPr kumimoji="0" lang="en-US" sz="1200" b="0" i="0" u="none" strike="noStrike" cap="none" normalizeH="0" baseline="0">
                  <a:ln>
                    <a:noFill/>
                  </a:ln>
                  <a:solidFill>
                    <a:schemeClr val="tx1"/>
                  </a:solidFill>
                  <a:effectLst/>
                  <a:latin typeface="Arial" pitchFamily="34" charset="0"/>
                </a:endParaRPr>
              </a:p>
            </p:txBody>
          </p:sp>
          <p:sp>
            <p:nvSpPr>
              <p:cNvPr id="1040" name="Text Box 16"/>
              <p:cNvSpPr txBox="1">
                <a:spLocks noChangeArrowheads="1"/>
              </p:cNvSpPr>
              <p:nvPr/>
            </p:nvSpPr>
            <p:spPr bwMode="auto">
              <a:xfrm>
                <a:off x="6021" y="5224"/>
                <a:ext cx="306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200" b="0" i="0" u="none" strike="noStrike" cap="none" normalizeH="0" baseline="0">
                    <a:ln>
                      <a:noFill/>
                    </a:ln>
                    <a:solidFill>
                      <a:schemeClr val="tx1"/>
                    </a:solidFill>
                    <a:effectLst/>
                    <a:latin typeface="Calibri" pitchFamily="34" charset="0"/>
                  </a:rPr>
                  <a:t>ACID 1,3 - DIFOSFOGLICERIC</a:t>
                </a:r>
                <a:endParaRPr kumimoji="0" lang="en-US" sz="1200" b="0" i="0" u="none" strike="noStrike" cap="none" normalizeH="0" baseline="0">
                  <a:ln>
                    <a:noFill/>
                  </a:ln>
                  <a:solidFill>
                    <a:schemeClr val="tx1"/>
                  </a:solidFill>
                  <a:effectLst/>
                  <a:latin typeface="Arial" pitchFamily="34" charset="0"/>
                </a:endParaRPr>
              </a:p>
            </p:txBody>
          </p:sp>
          <p:sp>
            <p:nvSpPr>
              <p:cNvPr id="1041" name="Text Box 17"/>
              <p:cNvSpPr txBox="1">
                <a:spLocks noChangeArrowheads="1"/>
              </p:cNvSpPr>
              <p:nvPr/>
            </p:nvSpPr>
            <p:spPr bwMode="auto">
              <a:xfrm>
                <a:off x="1881" y="4504"/>
                <a:ext cx="342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200" b="0" i="0" u="none" strike="noStrike" cap="none" normalizeH="0" baseline="0">
                    <a:ln>
                      <a:noFill/>
                    </a:ln>
                    <a:solidFill>
                      <a:schemeClr val="tx1"/>
                    </a:solidFill>
                    <a:effectLst/>
                    <a:latin typeface="Calibri" pitchFamily="34" charset="0"/>
                  </a:rPr>
                  <a:t>DIHIDROXIACETONĂ FOSFAT</a:t>
                </a:r>
                <a:endParaRPr kumimoji="0" lang="en-US" sz="1200" b="0" i="0" u="none" strike="noStrike" cap="none" normalizeH="0" baseline="0">
                  <a:ln>
                    <a:noFill/>
                  </a:ln>
                  <a:solidFill>
                    <a:schemeClr val="tx1"/>
                  </a:solidFill>
                  <a:effectLst/>
                  <a:latin typeface="Arial" pitchFamily="34" charset="0"/>
                </a:endParaRPr>
              </a:p>
            </p:txBody>
          </p:sp>
          <p:sp>
            <p:nvSpPr>
              <p:cNvPr id="1042" name="Text Box 18"/>
              <p:cNvSpPr txBox="1">
                <a:spLocks noChangeArrowheads="1"/>
              </p:cNvSpPr>
              <p:nvPr/>
            </p:nvSpPr>
            <p:spPr bwMode="auto">
              <a:xfrm>
                <a:off x="6741" y="4864"/>
                <a:ext cx="180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200" b="0" i="0" u="none" strike="noStrike" cap="none" normalizeH="0" baseline="0">
                    <a:ln>
                      <a:noFill/>
                    </a:ln>
                    <a:solidFill>
                      <a:schemeClr val="tx1"/>
                    </a:solidFill>
                    <a:effectLst/>
                    <a:latin typeface="Calibri" pitchFamily="34" charset="0"/>
                  </a:rPr>
                  <a:t>NAD → NADH</a:t>
                </a:r>
                <a:endParaRPr kumimoji="0" lang="en-US" sz="1200" b="0" i="0" u="none" strike="noStrike" cap="none" normalizeH="0" baseline="0">
                  <a:ln>
                    <a:noFill/>
                  </a:ln>
                  <a:solidFill>
                    <a:schemeClr val="tx1"/>
                  </a:solidFill>
                  <a:effectLst/>
                  <a:latin typeface="Arial" pitchFamily="34" charset="0"/>
                </a:endParaRPr>
              </a:p>
            </p:txBody>
          </p:sp>
          <p:sp>
            <p:nvSpPr>
              <p:cNvPr id="1043" name="Text Box 19"/>
              <p:cNvSpPr txBox="1">
                <a:spLocks noChangeArrowheads="1"/>
              </p:cNvSpPr>
              <p:nvPr/>
            </p:nvSpPr>
            <p:spPr bwMode="auto">
              <a:xfrm>
                <a:off x="4761" y="7924"/>
                <a:ext cx="144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a:ln>
                      <a:noFill/>
                    </a:ln>
                    <a:solidFill>
                      <a:schemeClr val="tx1"/>
                    </a:solidFill>
                    <a:effectLst/>
                    <a:latin typeface="Times New Roman" pitchFamily="18" charset="0"/>
                  </a:rPr>
                  <a:t>ADP → ATP</a:t>
                </a:r>
                <a:endParaRPr kumimoji="0" lang="en-US" sz="1200" b="0" i="0" u="none" strike="noStrike" cap="none" normalizeH="0" baseline="0">
                  <a:ln>
                    <a:noFill/>
                  </a:ln>
                  <a:solidFill>
                    <a:schemeClr val="tx1"/>
                  </a:solidFill>
                  <a:effectLst/>
                  <a:latin typeface="Arial" pitchFamily="34" charset="0"/>
                </a:endParaRPr>
              </a:p>
            </p:txBody>
          </p:sp>
          <p:sp>
            <p:nvSpPr>
              <p:cNvPr id="1044" name="Text Box 20"/>
              <p:cNvSpPr txBox="1">
                <a:spLocks noChangeArrowheads="1"/>
              </p:cNvSpPr>
              <p:nvPr/>
            </p:nvSpPr>
            <p:spPr bwMode="auto">
              <a:xfrm>
                <a:off x="6201" y="5944"/>
                <a:ext cx="270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200" b="0" i="0" u="none" strike="noStrike" cap="none" normalizeH="0" baseline="0">
                    <a:ln>
                      <a:noFill/>
                    </a:ln>
                    <a:solidFill>
                      <a:schemeClr val="tx1"/>
                    </a:solidFill>
                    <a:effectLst/>
                    <a:latin typeface="Calibri" pitchFamily="34" charset="0"/>
                  </a:rPr>
                  <a:t>ACID 3 - FOSFOGLICERIC</a:t>
                </a:r>
                <a:endParaRPr kumimoji="0" lang="en-US" sz="1200" b="0" i="0" u="none" strike="noStrike" cap="none" normalizeH="0" baseline="0">
                  <a:ln>
                    <a:noFill/>
                  </a:ln>
                  <a:solidFill>
                    <a:schemeClr val="tx1"/>
                  </a:solidFill>
                  <a:effectLst/>
                  <a:latin typeface="Arial" pitchFamily="34" charset="0"/>
                </a:endParaRPr>
              </a:p>
            </p:txBody>
          </p:sp>
          <p:sp>
            <p:nvSpPr>
              <p:cNvPr id="1045" name="Text Box 21"/>
              <p:cNvSpPr txBox="1">
                <a:spLocks noChangeArrowheads="1"/>
              </p:cNvSpPr>
              <p:nvPr/>
            </p:nvSpPr>
            <p:spPr bwMode="auto">
              <a:xfrm>
                <a:off x="6201" y="6664"/>
                <a:ext cx="270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200" b="0" i="0" u="none" strike="noStrike" cap="none" normalizeH="0" baseline="0">
                    <a:ln>
                      <a:noFill/>
                    </a:ln>
                    <a:solidFill>
                      <a:schemeClr val="tx1"/>
                    </a:solidFill>
                    <a:effectLst/>
                    <a:latin typeface="Calibri" pitchFamily="34" charset="0"/>
                  </a:rPr>
                  <a:t>ACID 2 - FOSFOGLICERIC</a:t>
                </a:r>
                <a:endParaRPr kumimoji="0" lang="en-US" sz="1200" b="0" i="0" u="none" strike="noStrike" cap="none" normalizeH="0" baseline="0">
                  <a:ln>
                    <a:noFill/>
                  </a:ln>
                  <a:solidFill>
                    <a:schemeClr val="tx1"/>
                  </a:solidFill>
                  <a:effectLst/>
                  <a:latin typeface="Arial" pitchFamily="34" charset="0"/>
                </a:endParaRPr>
              </a:p>
            </p:txBody>
          </p:sp>
          <p:sp>
            <p:nvSpPr>
              <p:cNvPr id="1046" name="Text Box 22"/>
              <p:cNvSpPr txBox="1">
                <a:spLocks noChangeArrowheads="1"/>
              </p:cNvSpPr>
              <p:nvPr/>
            </p:nvSpPr>
            <p:spPr bwMode="auto">
              <a:xfrm>
                <a:off x="3141" y="7384"/>
                <a:ext cx="180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200" b="0" i="0" u="none" strike="noStrike" cap="none" normalizeH="0" baseline="0">
                    <a:ln>
                      <a:noFill/>
                    </a:ln>
                    <a:solidFill>
                      <a:schemeClr val="tx1"/>
                    </a:solidFill>
                    <a:effectLst/>
                    <a:latin typeface="Calibri" pitchFamily="34" charset="0"/>
                  </a:rPr>
                  <a:t>ACID PIRUVIC</a:t>
                </a:r>
                <a:endParaRPr kumimoji="0" lang="en-US" sz="1200" b="0" i="0" u="none" strike="noStrike" cap="none" normalizeH="0" baseline="0">
                  <a:ln>
                    <a:noFill/>
                  </a:ln>
                  <a:solidFill>
                    <a:schemeClr val="tx1"/>
                  </a:solidFill>
                  <a:effectLst/>
                  <a:latin typeface="Arial" pitchFamily="34" charset="0"/>
                </a:endParaRPr>
              </a:p>
            </p:txBody>
          </p:sp>
          <p:sp>
            <p:nvSpPr>
              <p:cNvPr id="1047" name="Text Box 23"/>
              <p:cNvSpPr txBox="1">
                <a:spLocks noChangeArrowheads="1"/>
              </p:cNvSpPr>
              <p:nvPr/>
            </p:nvSpPr>
            <p:spPr bwMode="auto">
              <a:xfrm>
                <a:off x="6201" y="7384"/>
                <a:ext cx="2880" cy="360"/>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ro-RO" sz="1200" b="0" i="0" u="none" strike="noStrike" cap="none" normalizeH="0" baseline="0">
                    <a:ln>
                      <a:noFill/>
                    </a:ln>
                    <a:solidFill>
                      <a:schemeClr val="tx1"/>
                    </a:solidFill>
                    <a:effectLst/>
                    <a:latin typeface="Calibri" pitchFamily="34" charset="0"/>
                  </a:rPr>
                  <a:t>ACID FOSFOENOLPIRUVIC</a:t>
                </a:r>
                <a:endParaRPr kumimoji="0" lang="en-US" sz="1200" b="0" i="0" u="none" strike="noStrike" cap="none" normalizeH="0" baseline="0">
                  <a:ln>
                    <a:noFill/>
                  </a:ln>
                  <a:solidFill>
                    <a:schemeClr val="tx1"/>
                  </a:solidFill>
                  <a:effectLst/>
                  <a:latin typeface="Arial" pitchFamily="34" charset="0"/>
                </a:endParaRPr>
              </a:p>
            </p:txBody>
          </p:sp>
          <p:sp>
            <p:nvSpPr>
              <p:cNvPr id="1048" name="Line 24"/>
              <p:cNvSpPr>
                <a:spLocks noChangeShapeType="1"/>
              </p:cNvSpPr>
              <p:nvPr/>
            </p:nvSpPr>
            <p:spPr bwMode="auto">
              <a:xfrm>
                <a:off x="4941" y="4684"/>
                <a:ext cx="9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1049" name="Line 25"/>
              <p:cNvSpPr>
                <a:spLocks noChangeShapeType="1"/>
              </p:cNvSpPr>
              <p:nvPr/>
            </p:nvSpPr>
            <p:spPr bwMode="auto">
              <a:xfrm rot="10800000">
                <a:off x="4941" y="4864"/>
                <a:ext cx="9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1050" name="Line 26"/>
              <p:cNvSpPr>
                <a:spLocks noChangeShapeType="1"/>
              </p:cNvSpPr>
              <p:nvPr/>
            </p:nvSpPr>
            <p:spPr bwMode="auto">
              <a:xfrm>
                <a:off x="6741" y="4864"/>
                <a:ext cx="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1051" name="Line 27"/>
              <p:cNvSpPr>
                <a:spLocks noChangeShapeType="1"/>
              </p:cNvSpPr>
              <p:nvPr/>
            </p:nvSpPr>
            <p:spPr bwMode="auto">
              <a:xfrm>
                <a:off x="6741" y="5584"/>
                <a:ext cx="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1052" name="Line 28"/>
              <p:cNvSpPr>
                <a:spLocks noChangeShapeType="1"/>
              </p:cNvSpPr>
              <p:nvPr/>
            </p:nvSpPr>
            <p:spPr bwMode="auto">
              <a:xfrm>
                <a:off x="6741" y="6304"/>
                <a:ext cx="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1053" name="Line 29"/>
              <p:cNvSpPr>
                <a:spLocks noChangeShapeType="1"/>
              </p:cNvSpPr>
              <p:nvPr/>
            </p:nvSpPr>
            <p:spPr bwMode="auto">
              <a:xfrm>
                <a:off x="6741" y="7024"/>
                <a:ext cx="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1054" name="Line 30"/>
              <p:cNvSpPr>
                <a:spLocks noChangeShapeType="1"/>
              </p:cNvSpPr>
              <p:nvPr/>
            </p:nvSpPr>
            <p:spPr bwMode="auto">
              <a:xfrm flipH="1">
                <a:off x="4761" y="7564"/>
                <a:ext cx="144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sp>
            <p:nvSpPr>
              <p:cNvPr id="1055" name="Line 31"/>
              <p:cNvSpPr>
                <a:spLocks noChangeShapeType="1"/>
              </p:cNvSpPr>
              <p:nvPr/>
            </p:nvSpPr>
            <p:spPr bwMode="auto">
              <a:xfrm flipV="1">
                <a:off x="5481" y="7564"/>
                <a:ext cx="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sz="1200"/>
              </a:p>
            </p:txBody>
          </p:sp>
        </p:grpSp>
      </p:grpSp>
      <p:sp>
        <p:nvSpPr>
          <p:cNvPr id="34" name="TextBox 33"/>
          <p:cNvSpPr txBox="1"/>
          <p:nvPr/>
        </p:nvSpPr>
        <p:spPr>
          <a:xfrm>
            <a:off x="142844" y="3286124"/>
            <a:ext cx="2071702" cy="1200329"/>
          </a:xfrm>
          <a:prstGeom prst="rect">
            <a:avLst/>
          </a:prstGeom>
          <a:noFill/>
        </p:spPr>
        <p:txBody>
          <a:bodyPr wrap="square" rtlCol="0">
            <a:spAutoFit/>
          </a:bodyPr>
          <a:lstStyle/>
          <a:p>
            <a:r>
              <a:rPr lang="en-US" dirty="0" err="1"/>
              <a:t>Figura</a:t>
            </a:r>
            <a:r>
              <a:rPr lang="en-US" dirty="0"/>
              <a:t> 1: </a:t>
            </a:r>
            <a:r>
              <a:rPr lang="en-US" dirty="0" err="1"/>
              <a:t>Glicoliza</a:t>
            </a:r>
            <a:r>
              <a:rPr lang="en-US" dirty="0"/>
              <a:t> </a:t>
            </a:r>
            <a:r>
              <a:rPr lang="en-US" dirty="0" err="1"/>
              <a:t>pe</a:t>
            </a:r>
            <a:r>
              <a:rPr lang="en-US" dirty="0"/>
              <a:t> </a:t>
            </a:r>
            <a:r>
              <a:rPr lang="en-US" dirty="0" err="1"/>
              <a:t>calea</a:t>
            </a:r>
            <a:r>
              <a:rPr lang="en-US" dirty="0"/>
              <a:t> </a:t>
            </a:r>
            <a:r>
              <a:rPr lang="en-US" dirty="0" err="1"/>
              <a:t>Embden</a:t>
            </a:r>
            <a:r>
              <a:rPr lang="en-US" dirty="0"/>
              <a:t>-Meyerhof-</a:t>
            </a:r>
            <a:r>
              <a:rPr lang="en-US" dirty="0" err="1"/>
              <a:t>Parnas</a:t>
            </a:r>
            <a:r>
              <a:rPr lang="en-US" dirty="0"/>
              <a: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normAutofit fontScale="70000" lnSpcReduction="20000"/>
          </a:bodyPr>
          <a:lstStyle/>
          <a:p>
            <a:r>
              <a:rPr lang="ro-RO" dirty="0"/>
              <a:t>NOTĂ: În cursul glicolizei are loc și reducerea NAD la NADH, dar deoarece rezervele de NAD sunt limitate, pentru asigurarea funcționalității glicolizei se impune regenerarea permanentă a NAD-lui. Acest lucru se face într-o a treia etapă - fermentarea propriu-zisă a glucozei. </a:t>
            </a:r>
            <a:r>
              <a:rPr lang="ro-RO" i="1" dirty="0"/>
              <a:t>Există mai multe modalități de fermentație propriu-zisă prin care, pornindu-se de la acidul piruvic</a:t>
            </a:r>
            <a:r>
              <a:rPr lang="ro-RO" dirty="0"/>
              <a:t>, se obțin în final, substanțe netoxice eliminate în mediu. În cursul acestor procese, se realizează o reducere a piruvatului cu NADH, obținându-se NAD oxidat necesar glicolizei. Iată mai jos tipurile principale de fermentație cu acest scop:</a:t>
            </a:r>
            <a:endParaRPr lang="en-US" dirty="0"/>
          </a:p>
          <a:p>
            <a:pPr lvl="0"/>
            <a:r>
              <a:rPr lang="ro-RO" i="1" dirty="0"/>
              <a:t>lactică: acid piruvic → acid lactic </a:t>
            </a:r>
            <a:r>
              <a:rPr lang="ro-RO" dirty="0"/>
              <a:t>(ex: bacilii lactici şi unii streptococi din intestin);</a:t>
            </a:r>
            <a:endParaRPr lang="en-US" dirty="0"/>
          </a:p>
          <a:p>
            <a:pPr lvl="0"/>
            <a:r>
              <a:rPr lang="ro-RO" i="1" dirty="0"/>
              <a:t>alcoolică: acid piruvic → acetaldehidă → alcool etilic </a:t>
            </a:r>
            <a:r>
              <a:rPr lang="ro-RO" dirty="0"/>
              <a:t>(ex: drojdii);</a:t>
            </a:r>
            <a:endParaRPr lang="en-US" dirty="0"/>
          </a:p>
          <a:p>
            <a:pPr lvl="0"/>
            <a:r>
              <a:rPr lang="ro-RO" i="1" dirty="0"/>
              <a:t>acidă mixtă: acid piruvic → acid oxalacetic, acetil-CoA+acid formic → alcool etilic, acid acetic, H</a:t>
            </a:r>
            <a:r>
              <a:rPr lang="ro-RO" i="1" baseline="-25000" dirty="0"/>
              <a:t>2</a:t>
            </a:r>
            <a:r>
              <a:rPr lang="ro-RO" i="1" dirty="0"/>
              <a:t>, CO</a:t>
            </a:r>
            <a:r>
              <a:rPr lang="ro-RO" i="1" baseline="-25000" dirty="0"/>
              <a:t>2 </a:t>
            </a:r>
            <a:r>
              <a:rPr lang="ro-RO" dirty="0"/>
              <a:t>(ex: E. coli şi alte bacterii intestinale);</a:t>
            </a:r>
            <a:endParaRPr lang="en-US" dirty="0"/>
          </a:p>
          <a:p>
            <a:pPr lvl="0"/>
            <a:r>
              <a:rPr lang="ro-RO" i="1" dirty="0"/>
              <a:t>butilen-glicolică (acetoinică): acid piruvic → acetonă → butilenglicol</a:t>
            </a:r>
            <a:r>
              <a:rPr lang="ro-RO" dirty="0"/>
              <a:t> (ex: Enterobacter, Bacillus);</a:t>
            </a:r>
            <a:endParaRPr lang="en-US" dirty="0"/>
          </a:p>
          <a:p>
            <a:pPr lvl="0"/>
            <a:r>
              <a:rPr lang="ro-RO" i="1" dirty="0"/>
              <a:t>propionică: acid piruvic → acid oxalacetic → acid succinic+acid propionic, CoA → succinil-CoA → metilmalonic-propionil-CoA </a:t>
            </a:r>
            <a:r>
              <a:rPr lang="ro-RO" dirty="0"/>
              <a:t>(Propionibacterium, Veillonella - anaerobi  nesporulaţi);</a:t>
            </a:r>
            <a:endParaRPr lang="en-US" dirty="0"/>
          </a:p>
          <a:p>
            <a:pPr lvl="0"/>
            <a:r>
              <a:rPr lang="ro-RO" i="1" dirty="0"/>
              <a:t>butiric-butanolică</a:t>
            </a:r>
            <a:r>
              <a:rPr lang="ro-RO" dirty="0"/>
              <a:t>: </a:t>
            </a:r>
            <a:r>
              <a:rPr lang="ro-RO" i="1" dirty="0"/>
              <a:t>acid piruvic → acetil-CoA → acetoacetil-CoA → crotonil-CoA → butiril-CoA → acid butiric+butanol </a:t>
            </a:r>
            <a:r>
              <a:rPr lang="ro-RO" dirty="0"/>
              <a:t>(ex:</a:t>
            </a:r>
            <a:r>
              <a:rPr lang="ro-RO" i="1" dirty="0"/>
              <a:t> </a:t>
            </a:r>
            <a:r>
              <a:rPr lang="ro-RO" dirty="0"/>
              <a:t>Clostridiile).</a:t>
            </a:r>
            <a:endParaRPr lang="en-US" dirty="0"/>
          </a:p>
          <a:p>
            <a:r>
              <a:rPr lang="ro-RO" dirty="0"/>
              <a:t>Unele dintre aceste tipuri de fermentație sunt folosite în industria alimentară (fermentația alcoolică, lactică), altele la identificarea bacteriană (fermentația acidă mixtă și acetoinică testate prin reacția roșu metil și Voges-Proskauer).</a:t>
            </a:r>
            <a:endParaRPr lang="en-US" dirty="0"/>
          </a:p>
          <a:p>
            <a:pPr lvl="0"/>
            <a:endParaRPr lang="en-US"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TotalTime>
  <Words>7551</Words>
  <Application>Microsoft Office PowerPoint</Application>
  <PresentationFormat>Expunere pe ecran (4:3)</PresentationFormat>
  <Paragraphs>284</Paragraphs>
  <Slides>41</Slides>
  <Notes>0</Notes>
  <HiddenSlides>0</HiddenSlides>
  <MMClips>0</MMClips>
  <ScaleCrop>false</ScaleCrop>
  <HeadingPairs>
    <vt:vector size="6" baseType="variant">
      <vt:variant>
        <vt:lpstr>Fonturi utilizate</vt:lpstr>
      </vt:variant>
      <vt:variant>
        <vt:i4>5</vt:i4>
      </vt:variant>
      <vt:variant>
        <vt:lpstr>Temă</vt:lpstr>
      </vt:variant>
      <vt:variant>
        <vt:i4>1</vt:i4>
      </vt:variant>
      <vt:variant>
        <vt:lpstr>Titluri diapozitive</vt:lpstr>
      </vt:variant>
      <vt:variant>
        <vt:i4>41</vt:i4>
      </vt:variant>
    </vt:vector>
  </HeadingPairs>
  <TitlesOfParts>
    <vt:vector size="47" baseType="lpstr">
      <vt:lpstr>Arial</vt:lpstr>
      <vt:lpstr>Calibri</vt:lpstr>
      <vt:lpstr>Constantia</vt:lpstr>
      <vt:lpstr>Times New Roman</vt:lpstr>
      <vt:lpstr>Wingdings 2</vt:lpstr>
      <vt:lpstr>Flow</vt:lpstr>
      <vt:lpstr>METABOLISM   BACTERIAN </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CREŞTEREA ŞI MULTIPLICAREA BACTERIILOR. CULTIVARE. </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lpstr>Prezentare PowerPoint</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METABOLISM   BACTERIAN </dc:title>
  <dc:creator>Andrei Theodor</dc:creator>
  <cp:lastModifiedBy>Ovidiu Zlatian</cp:lastModifiedBy>
  <cp:revision>17</cp:revision>
  <dcterms:created xsi:type="dcterms:W3CDTF">2013-09-10T15:39:20Z</dcterms:created>
  <dcterms:modified xsi:type="dcterms:W3CDTF">2020-10-07T06:42:10Z</dcterms:modified>
</cp:coreProperties>
</file>