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5" r:id="rId30"/>
    <p:sldId id="284"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0FD9F86-10A4-44B6-B1B5-AED9106BC038}" type="datetimeFigureOut">
              <a:rPr lang="en-US" smtClean="0"/>
              <a:t>9/10/2013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CAA7040-50B0-4D8B-BCD8-699BB0DE828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FD9F86-10A4-44B6-B1B5-AED9106BC038}"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FD9F86-10A4-44B6-B1B5-AED9106BC038}"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FD9F86-10A4-44B6-B1B5-AED9106BC038}"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0FD9F86-10A4-44B6-B1B5-AED9106BC038}" type="datetimeFigureOut">
              <a:rPr lang="en-US" smtClean="0"/>
              <a:t>9/10/2013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AA7040-50B0-4D8B-BCD8-699BB0DE828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FD9F86-10A4-44B6-B1B5-AED9106BC038}"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0FD9F86-10A4-44B6-B1B5-AED9106BC038}" type="datetimeFigureOut">
              <a:rPr lang="en-US" smtClean="0"/>
              <a:t>9/10/2013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FD9F86-10A4-44B6-B1B5-AED9106BC038}" type="datetimeFigureOut">
              <a:rPr lang="en-US" smtClean="0"/>
              <a:t>9/10/2013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D9F86-10A4-44B6-B1B5-AED9106BC038}" type="datetimeFigureOut">
              <a:rPr lang="en-US" smtClean="0"/>
              <a:t>9/10/2013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0FD9F86-10A4-44B6-B1B5-AED9106BC038}"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AA7040-50B0-4D8B-BCD8-699BB0DE82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0FD9F86-10A4-44B6-B1B5-AED9106BC038}" type="datetimeFigureOut">
              <a:rPr lang="en-US" smtClean="0"/>
              <a:t>9/10/2013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CAA7040-50B0-4D8B-BCD8-699BB0DE828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0FD9F86-10A4-44B6-B1B5-AED9106BC038}" type="datetimeFigureOut">
              <a:rPr lang="en-US" smtClean="0"/>
              <a:t>9/10/2013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CAA7040-50B0-4D8B-BCD8-699BB0DE828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3071810"/>
            <a:ext cx="7851648" cy="1828800"/>
          </a:xfrm>
        </p:spPr>
        <p:txBody>
          <a:bodyPr>
            <a:normAutofit fontScale="90000"/>
          </a:bodyPr>
          <a:lstStyle/>
          <a:p>
            <a:pPr algn="ctr"/>
            <a:r>
              <a:rPr lang="ro-RO" sz="5300" b="1" dirty="0"/>
              <a:t>ACŢIUNEA AGENŢILOR FIZICI, CHIMICI ŞI BIOLOGICI</a:t>
            </a:r>
            <a:r>
              <a:rPr lang="en-US" sz="5300" b="1" dirty="0"/>
              <a:t/>
            </a:r>
            <a:br>
              <a:rPr lang="en-US" sz="5300" b="1" dirty="0"/>
            </a:br>
            <a:r>
              <a:rPr lang="ro-RO" sz="5300" b="1" dirty="0"/>
              <a:t>ASUPRA BACTERIILOR. BACTERIOCINE</a:t>
            </a:r>
            <a:r>
              <a:rPr lang="en-US" b="1" dirty="0"/>
              <a:t/>
            </a:r>
            <a:br>
              <a:rPr lang="en-US" b="1"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7500" lnSpcReduction="20000"/>
          </a:bodyPr>
          <a:lstStyle/>
          <a:p>
            <a:r>
              <a:rPr lang="ro-RO" b="1" dirty="0" smtClean="0"/>
              <a:t>ACŢIUNEA AGENŢILOR CHIMICI ASUPRA  BACTERIILOR</a:t>
            </a:r>
            <a:endParaRPr lang="en-US" dirty="0" smtClean="0"/>
          </a:p>
          <a:p>
            <a:r>
              <a:rPr lang="ro-RO" dirty="0" smtClean="0"/>
              <a:t>Pentru a putea intra în uzul curent, se impune întrunirea următoarelor condiţii generale pe care trebuie să le îndeplinească un agent chimic dezinfectant:</a:t>
            </a:r>
            <a:endParaRPr lang="en-US" dirty="0" smtClean="0"/>
          </a:p>
          <a:p>
            <a:r>
              <a:rPr lang="ro-RO" dirty="0" smtClean="0"/>
              <a:t>- să aibă o </a:t>
            </a:r>
            <a:r>
              <a:rPr lang="ro-RO" i="1" dirty="0" smtClean="0"/>
              <a:t>puternică acţiune antimicrobiană</a:t>
            </a:r>
            <a:r>
              <a:rPr lang="ro-RO" dirty="0" smtClean="0"/>
              <a:t> (bactericidă), în concentraţii relativ reduse și să prezinte un </a:t>
            </a:r>
            <a:r>
              <a:rPr lang="ro-RO" i="1" dirty="0" smtClean="0"/>
              <a:t>grad înalt de solubilitate în apă</a:t>
            </a:r>
            <a:r>
              <a:rPr lang="ro-RO" dirty="0" smtClean="0"/>
              <a:t>;</a:t>
            </a:r>
            <a:endParaRPr lang="en-US" dirty="0" smtClean="0"/>
          </a:p>
          <a:p>
            <a:r>
              <a:rPr lang="ro-RO" dirty="0" smtClean="0"/>
              <a:t>- </a:t>
            </a:r>
            <a:r>
              <a:rPr lang="ro-RO" i="1" dirty="0" smtClean="0"/>
              <a:t>să nu fie foarte toxic pentru organismul uman</a:t>
            </a:r>
            <a:r>
              <a:rPr lang="ro-RO" dirty="0" smtClean="0"/>
              <a:t>, chiar în aplicaţii externe;</a:t>
            </a:r>
            <a:endParaRPr lang="en-US" dirty="0" smtClean="0"/>
          </a:p>
          <a:p>
            <a:r>
              <a:rPr lang="ro-RO" dirty="0" smtClean="0"/>
              <a:t>- </a:t>
            </a:r>
            <a:r>
              <a:rPr lang="ro-RO" i="1" dirty="0" smtClean="0"/>
              <a:t>să nu se combine cu materii organice de pe tegumente</a:t>
            </a:r>
            <a:r>
              <a:rPr lang="ro-RO" dirty="0" smtClean="0"/>
              <a:t>, care să-l inactiveze;</a:t>
            </a:r>
            <a:endParaRPr lang="en-US" dirty="0" smtClean="0"/>
          </a:p>
          <a:p>
            <a:r>
              <a:rPr lang="ro-RO" dirty="0" smtClean="0"/>
              <a:t>- să-şi exercite efectele bactericide cu intensitate apropiată atât la temperatura camerei, cât şi la cea a corpului uman;</a:t>
            </a:r>
            <a:endParaRPr lang="en-US" dirty="0" smtClean="0"/>
          </a:p>
          <a:p>
            <a:r>
              <a:rPr lang="ro-RO" dirty="0" smtClean="0"/>
              <a:t>- să aibă </a:t>
            </a:r>
            <a:r>
              <a:rPr lang="ro-RO" i="1" dirty="0" smtClean="0"/>
              <a:t>capacitate mare de penetrare</a:t>
            </a:r>
            <a:r>
              <a:rPr lang="ro-RO" dirty="0" smtClean="0"/>
              <a:t>, pe cât posibil, </a:t>
            </a:r>
            <a:r>
              <a:rPr lang="ro-RO" i="1" dirty="0" smtClean="0"/>
              <a:t>să nu degaje un miros neplacut</a:t>
            </a:r>
            <a:r>
              <a:rPr lang="ro-RO" dirty="0" smtClean="0"/>
              <a:t> și să aibă un </a:t>
            </a:r>
            <a:r>
              <a:rPr lang="ro-RO" i="1" dirty="0" smtClean="0"/>
              <a:t>cost relativ scăzut</a:t>
            </a:r>
            <a:r>
              <a:rPr lang="ro-RO" dirty="0" smtClean="0"/>
              <a:t>.</a:t>
            </a:r>
            <a:endParaRPr lang="en-US" dirty="0" smtClean="0"/>
          </a:p>
          <a:p>
            <a:r>
              <a:rPr lang="ro-RO" dirty="0" smtClean="0"/>
              <a:t>Principalii agenţi chimici cu acţiune antibacteriană sunt: fenolul şi derivaţii fenolici, alcoolii, halogenii şi compuşii halogenaţi, acizii, bazele și sărurile, formaldehida şi glutaraldehida, dezinfectanţii gazoşi, produsele biocide, coloranţii, alţi dezinfectanţi (</a:t>
            </a:r>
            <a:r>
              <a:rPr lang="ro-RO" i="1" dirty="0" smtClean="0"/>
              <a:t>peroxidul de hidrogen, permanganatul de potasiu, acidul peracetic</a:t>
            </a:r>
            <a:r>
              <a:rPr lang="ro-RO" dirty="0" smtClean="0"/>
              <a:t>)</a:t>
            </a:r>
            <a:r>
              <a:rPr lang="ro-RO" i="1" dirty="0" smtClean="0"/>
              <a:t>.</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329642" cy="6072230"/>
          </a:xfrm>
        </p:spPr>
        <p:txBody>
          <a:bodyPr>
            <a:normAutofit fontScale="77500" lnSpcReduction="20000"/>
          </a:bodyPr>
          <a:lstStyle/>
          <a:p>
            <a:r>
              <a:rPr lang="ro-RO" b="1" dirty="0" smtClean="0"/>
              <a:t>1. Fenolul şi derivaţii fenolici</a:t>
            </a:r>
            <a:endParaRPr lang="en-US" dirty="0" smtClean="0"/>
          </a:p>
          <a:p>
            <a:r>
              <a:rPr lang="ro-RO" b="1" dirty="0" smtClean="0"/>
              <a:t>Fenolul (C</a:t>
            </a:r>
            <a:r>
              <a:rPr lang="ro-RO" b="1" baseline="-25000" dirty="0" smtClean="0"/>
              <a:t>6</a:t>
            </a:r>
            <a:r>
              <a:rPr lang="ro-RO" b="1" dirty="0" smtClean="0"/>
              <a:t>H</a:t>
            </a:r>
            <a:r>
              <a:rPr lang="ro-RO" b="1" baseline="-25000" dirty="0" smtClean="0"/>
              <a:t>5</a:t>
            </a:r>
            <a:r>
              <a:rPr lang="ro-RO" b="1" dirty="0" smtClean="0"/>
              <a:t>OH) sau acidul carbolic</a:t>
            </a:r>
            <a:r>
              <a:rPr lang="ro-RO" dirty="0" smtClean="0"/>
              <a:t> este un </a:t>
            </a:r>
            <a:r>
              <a:rPr lang="ro-RO" i="1" dirty="0" smtClean="0"/>
              <a:t>bun denaturant al proteinelor</a:t>
            </a:r>
            <a:r>
              <a:rPr lang="ro-RO" dirty="0" smtClean="0"/>
              <a:t> precum şi un detergent. Acţiunea sa bactericidă presupune liza celulelor bacteriene. El se poate folosi ca dezinfectant în concentraţie de 2,5% la </a:t>
            </a:r>
            <a:r>
              <a:rPr lang="ro-RO" i="1" dirty="0" smtClean="0"/>
              <a:t>decontaminarea băilor, a podelelor de spital, a ploştilor</a:t>
            </a:r>
            <a:r>
              <a:rPr lang="ro-RO" dirty="0" smtClean="0"/>
              <a:t> etc.; fiind însă iritant, coroziv și cu potențial cancerigen nu se mai folosește ca atare, ci sub forma derivaților fenolici.</a:t>
            </a:r>
            <a:endParaRPr lang="en-US" dirty="0" smtClean="0"/>
          </a:p>
          <a:p>
            <a:r>
              <a:rPr lang="ro-RO" b="1" dirty="0" smtClean="0"/>
              <a:t>Derivaţii fenolici</a:t>
            </a:r>
            <a:r>
              <a:rPr lang="ro-RO" dirty="0" smtClean="0"/>
              <a:t>:</a:t>
            </a:r>
            <a:endParaRPr lang="en-US" dirty="0" smtClean="0"/>
          </a:p>
          <a:p>
            <a:r>
              <a:rPr lang="ro-RO" b="1" i="1" dirty="0" smtClean="0"/>
              <a:t>- Mixtura de tricresol </a:t>
            </a:r>
            <a:r>
              <a:rPr lang="ro-RO" dirty="0" smtClean="0"/>
              <a:t>(orto, meta, para-metilfenol) </a:t>
            </a:r>
            <a:r>
              <a:rPr lang="ro-RO" b="1" i="1" dirty="0" smtClean="0"/>
              <a:t>şi săpun</a:t>
            </a:r>
            <a:r>
              <a:rPr lang="ro-RO" dirty="0" smtClean="0"/>
              <a:t> este larg utilizată pentru dezinfecţia materialelor rezultate din laboratorul de bacteriologie, acţiunea nefiind diminuată de prezenţa materiilor organice. Are un miros neplăcut şi pătrunzător.</a:t>
            </a:r>
            <a:endParaRPr lang="en-US" dirty="0" smtClean="0"/>
          </a:p>
          <a:p>
            <a:r>
              <a:rPr lang="ro-RO" b="1" i="1" dirty="0" smtClean="0"/>
              <a:t>- Difenolii halogenati</a:t>
            </a:r>
            <a:r>
              <a:rPr lang="ro-RO" dirty="0" smtClean="0"/>
              <a:t>, ca, de pildă, hexaclorofenul este bacteriostatic în diluţii foarte mari (1/2.500.000) şi este mai puţin inactivat de săpunuri decât detergenţii anionici. Hexaclorofenul nu are mirosul pătrunzator al celorlalţi fenoli şi nu este prea volatil. Este larg utilizat pentru dezinfecţia pielii în combinaţie cu un detergent, sau în săpunurile deodorante care împiedică descompunerea sudorii sub acţiunea bacteriilor.</a:t>
            </a:r>
            <a:endParaRPr lang="en-US" dirty="0" smtClean="0"/>
          </a:p>
          <a:p>
            <a:r>
              <a:rPr lang="ro-RO" b="1" i="1" dirty="0" smtClean="0"/>
              <a:t>- Esterii alkil ai acidului p-hidroxibenzoic</a:t>
            </a:r>
            <a:r>
              <a:rPr lang="ro-RO" dirty="0" smtClean="0"/>
              <a:t> sunt folosiţi în conservarea alimentelor şi a medicamentelor. Sunt netoxici când pătrund pe cale orală deoarece sunt rapid hidrolizaţi în p-hidroxibenzoat, netoxic.</a:t>
            </a:r>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00174"/>
            <a:ext cx="8229600" cy="3993850"/>
          </a:xfrm>
        </p:spPr>
        <p:txBody>
          <a:bodyPr>
            <a:normAutofit fontScale="85000" lnSpcReduction="20000"/>
          </a:bodyPr>
          <a:lstStyle/>
          <a:p>
            <a:r>
              <a:rPr lang="ro-RO" b="1" dirty="0" smtClean="0"/>
              <a:t>2. Alcoolii</a:t>
            </a:r>
            <a:endParaRPr lang="en-US" dirty="0" smtClean="0"/>
          </a:p>
          <a:p>
            <a:r>
              <a:rPr lang="ro-RO" dirty="0" smtClean="0"/>
              <a:t>Alcoolii au putere mai slabă decât fenolii. Prin gruparea “alkyl” </a:t>
            </a:r>
            <a:r>
              <a:rPr lang="ro-RO" b="1" i="1" dirty="0" smtClean="0"/>
              <a:t>acţionează bactericid</a:t>
            </a:r>
            <a:r>
              <a:rPr lang="ro-RO" dirty="0" smtClean="0"/>
              <a:t>, dar numai asupra </a:t>
            </a:r>
            <a:r>
              <a:rPr lang="ro-RO" b="1" i="1" dirty="0" smtClean="0"/>
              <a:t>formelor vegetative</a:t>
            </a:r>
            <a:r>
              <a:rPr lang="ro-RO" dirty="0" smtClean="0"/>
              <a:t>. S-a demonstrat că sporii de bacil cărbunos rezistă timp de 20 de ani în alcool absolut. </a:t>
            </a:r>
            <a:endParaRPr lang="en-US" dirty="0" smtClean="0"/>
          </a:p>
          <a:p>
            <a:endParaRPr lang="en-US" dirty="0" smtClean="0"/>
          </a:p>
          <a:p>
            <a:r>
              <a:rPr lang="ro-RO" b="1" i="1" dirty="0" smtClean="0"/>
              <a:t>Etanolul</a:t>
            </a:r>
            <a:r>
              <a:rPr lang="ro-RO" dirty="0" smtClean="0"/>
              <a:t> este activ în soluţii de 50-70% şi este foarte des utilizat în </a:t>
            </a:r>
            <a:r>
              <a:rPr lang="ro-RO" i="1" dirty="0" smtClean="0"/>
              <a:t>antiseptizarea pielii înainte de injecţii şi puncţii venoase</a:t>
            </a:r>
            <a:r>
              <a:rPr lang="ro-RO" dirty="0" smtClean="0"/>
              <a:t>. </a:t>
            </a:r>
            <a:r>
              <a:rPr lang="ro-RO" b="1" i="1" dirty="0" smtClean="0"/>
              <a:t>Adausul de clorhexidina</a:t>
            </a:r>
            <a:r>
              <a:rPr lang="ro-RO" dirty="0" smtClean="0"/>
              <a:t> (0,5%) sau de </a:t>
            </a:r>
            <a:r>
              <a:rPr lang="ro-RO" b="1" i="1" dirty="0" smtClean="0"/>
              <a:t>iod</a:t>
            </a:r>
            <a:r>
              <a:rPr lang="ro-RO" i="1" dirty="0" smtClean="0"/>
              <a:t> </a:t>
            </a:r>
            <a:r>
              <a:rPr lang="ro-RO" dirty="0" smtClean="0"/>
              <a:t>(1-2%) </a:t>
            </a:r>
            <a:r>
              <a:rPr lang="ro-RO" b="1" i="1" dirty="0" smtClean="0"/>
              <a:t>creşte foarte mult activitatea bactericidă şi sporicidă</a:t>
            </a:r>
            <a:r>
              <a:rPr lang="ro-RO" dirty="0" smtClean="0"/>
              <a:t>. Alcoolul de 95% are o acţiune dezinfectantă foarte slabă, datorită lipsei de apă, sporii de bacil cărbunos rezistând în alcool “pur” peste 51 de zile.</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4857784"/>
          </a:xfrm>
        </p:spPr>
        <p:txBody>
          <a:bodyPr>
            <a:normAutofit fontScale="77500" lnSpcReduction="20000"/>
          </a:bodyPr>
          <a:lstStyle/>
          <a:p>
            <a:r>
              <a:rPr lang="ro-RO" b="1" dirty="0" smtClean="0"/>
              <a:t>3. Halogenii şi compuşii halogenaţi</a:t>
            </a:r>
            <a:endParaRPr lang="en-US" dirty="0" smtClean="0"/>
          </a:p>
          <a:p>
            <a:r>
              <a:rPr lang="ro-RO" dirty="0" smtClean="0"/>
              <a:t>Halogenii cei mai utilizaţi ca antiseptice şi dezinfectante sunt </a:t>
            </a:r>
            <a:r>
              <a:rPr lang="ro-RO" b="1" i="1" dirty="0" smtClean="0"/>
              <a:t>clorul şi iodul</a:t>
            </a:r>
            <a:r>
              <a:rPr lang="ro-RO" dirty="0" smtClean="0"/>
              <a:t>, ambele cu </a:t>
            </a:r>
            <a:r>
              <a:rPr lang="ro-RO" b="1" i="1" dirty="0" smtClean="0"/>
              <a:t>acţiune puternic bactericidă şi sporicidă</a:t>
            </a:r>
            <a:r>
              <a:rPr lang="ro-RO" dirty="0" smtClean="0"/>
              <a:t>. Mecanismul de acţiune al halogenilor se bazează pe </a:t>
            </a:r>
            <a:r>
              <a:rPr lang="ro-RO" b="1" i="1" dirty="0" smtClean="0"/>
              <a:t>proprietăţile lor oxidante</a:t>
            </a:r>
            <a:r>
              <a:rPr lang="ro-RO" dirty="0" smtClean="0"/>
              <a:t>.</a:t>
            </a:r>
            <a:endParaRPr lang="en-US" dirty="0" smtClean="0"/>
          </a:p>
          <a:p>
            <a:r>
              <a:rPr lang="ro-RO" b="1" dirty="0" smtClean="0"/>
              <a:t>Clorul</a:t>
            </a:r>
            <a:r>
              <a:rPr lang="ro-RO" dirty="0" smtClean="0"/>
              <a:t> a fost introdus ca dezinfectant de O.W. Holmes la Boston în anul 1835 şi de Semmelweis la Viena în 1847 pentru a preveni transmiterea febrei puerperale prin mâinile medicilor. </a:t>
            </a:r>
            <a:endParaRPr lang="en-US" dirty="0" smtClean="0"/>
          </a:p>
          <a:p>
            <a:r>
              <a:rPr lang="ro-RO" b="1" i="1" dirty="0" smtClean="0"/>
              <a:t>- Clorul gazos</a:t>
            </a:r>
            <a:r>
              <a:rPr lang="ro-RO" dirty="0" smtClean="0"/>
              <a:t> în concentraţie de 2-3</a:t>
            </a:r>
            <a:r>
              <a:rPr lang="ro-RO" baseline="30000" dirty="0" smtClean="0"/>
              <a:t>0</a:t>
            </a:r>
            <a:r>
              <a:rPr lang="ro-RO" dirty="0" smtClean="0"/>
              <a:t>/</a:t>
            </a:r>
            <a:r>
              <a:rPr lang="ro-RO" baseline="-25000" dirty="0" smtClean="0"/>
              <a:t>00</a:t>
            </a:r>
            <a:r>
              <a:rPr lang="ro-RO" dirty="0" smtClean="0"/>
              <a:t> este folosit pentru </a:t>
            </a:r>
            <a:r>
              <a:rPr lang="ro-RO" i="1" dirty="0" smtClean="0"/>
              <a:t>potabilizarea apei</a:t>
            </a:r>
            <a:r>
              <a:rPr lang="ro-RO" dirty="0" smtClean="0"/>
              <a:t>, dar concentraţia trebuie să fie mai mare dacă apele au conţinut crescut de substanţe organice, deoarece acestea fixează şi inactivează clorul.</a:t>
            </a:r>
            <a:endParaRPr lang="en-US" dirty="0" smtClean="0"/>
          </a:p>
          <a:p>
            <a:r>
              <a:rPr lang="ro-RO" b="1" i="1" dirty="0" smtClean="0"/>
              <a:t>-  Hipocloritul de sodiu</a:t>
            </a:r>
            <a:r>
              <a:rPr lang="ro-RO" i="1" dirty="0" smtClean="0"/>
              <a:t> </a:t>
            </a:r>
            <a:r>
              <a:rPr lang="ro-RO" dirty="0" smtClean="0"/>
              <a:t>se foloseşte tot pentru </a:t>
            </a:r>
            <a:r>
              <a:rPr lang="ro-RO" i="1" dirty="0" smtClean="0"/>
              <a:t>dezinfecţia apei, a veselei şi a WC-urilor, la curăţirea suprafeţelor </a:t>
            </a:r>
            <a:r>
              <a:rPr lang="ro-RO" dirty="0" smtClean="0"/>
              <a:t>în industria alimentară, în </a:t>
            </a:r>
            <a:r>
              <a:rPr lang="ro-RO" i="1" dirty="0" smtClean="0"/>
              <a:t>unităţi de alimentaţie publică</a:t>
            </a:r>
            <a:r>
              <a:rPr lang="ro-RO" dirty="0" smtClean="0"/>
              <a:t> etc.</a:t>
            </a:r>
            <a:endParaRPr lang="en-US" dirty="0" smtClean="0"/>
          </a:p>
          <a:p>
            <a:r>
              <a:rPr lang="ro-RO" b="1" i="1" dirty="0" smtClean="0"/>
              <a:t>- Cloramina</a:t>
            </a:r>
            <a:r>
              <a:rPr lang="ro-RO" dirty="0" smtClean="0"/>
              <a:t> este folosită ca dezinfectant pentru veselă, lenjerie, în concentraţie de 2-3% şi ca </a:t>
            </a:r>
            <a:r>
              <a:rPr lang="ro-RO" i="1" dirty="0" smtClean="0"/>
              <a:t>antiseptic </a:t>
            </a:r>
            <a:r>
              <a:rPr lang="ro-RO" dirty="0" smtClean="0"/>
              <a:t>în concentraţie de 1</a:t>
            </a:r>
            <a:r>
              <a:rPr lang="ro-RO" dirty="0" smtClean="0"/>
              <a:t>%.</a:t>
            </a: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428736"/>
            <a:ext cx="8229600" cy="4389120"/>
          </a:xfrm>
        </p:spPr>
        <p:txBody>
          <a:bodyPr>
            <a:normAutofit fontScale="77500" lnSpcReduction="20000"/>
          </a:bodyPr>
          <a:lstStyle/>
          <a:p>
            <a:r>
              <a:rPr lang="ro-RO" b="1" dirty="0" smtClean="0"/>
              <a:t>Iodul</a:t>
            </a:r>
            <a:r>
              <a:rPr lang="ro-RO" dirty="0" smtClean="0"/>
              <a:t> este un oxidant puternic şi se combină ireversibil cu proteinele bacteriene. Se foloseşte sub formă de:</a:t>
            </a:r>
            <a:endParaRPr lang="en-US" dirty="0" smtClean="0"/>
          </a:p>
          <a:p>
            <a:r>
              <a:rPr lang="ro-RO" b="1" i="1" dirty="0" smtClean="0"/>
              <a:t>- soluţie alcoolică</a:t>
            </a:r>
            <a:r>
              <a:rPr lang="ro-RO" dirty="0" smtClean="0"/>
              <a:t> 1-2% ca antiseptic cutanat;</a:t>
            </a:r>
            <a:endParaRPr lang="en-US" dirty="0" smtClean="0"/>
          </a:p>
          <a:p>
            <a:r>
              <a:rPr lang="ro-RO" b="1" i="1" dirty="0" smtClean="0"/>
              <a:t>- tinctura de iod</a:t>
            </a:r>
            <a:r>
              <a:rPr lang="ro-RO" i="1" dirty="0" smtClean="0"/>
              <a:t> </a:t>
            </a:r>
            <a:r>
              <a:rPr lang="ro-RO" dirty="0" smtClean="0"/>
              <a:t>care conţine 4-5% iod şi 2-5% iodură de potasiu se utilizează tot ca </a:t>
            </a:r>
            <a:r>
              <a:rPr lang="ro-RO" i="1" dirty="0" smtClean="0"/>
              <a:t>antiseptic cutanat</a:t>
            </a:r>
            <a:r>
              <a:rPr lang="ro-RO" dirty="0" smtClean="0"/>
              <a:t> pentru antiseptizarea </a:t>
            </a:r>
            <a:r>
              <a:rPr lang="ro-RO" i="1" dirty="0" smtClean="0"/>
              <a:t>pielii înainte de intervenţii chirurgicale</a:t>
            </a:r>
            <a:r>
              <a:rPr lang="ro-RO" dirty="0" smtClean="0"/>
              <a:t>. Atât soluţia alcoolică cât şi tinctura nu pot fi aplicate direct pe plăgi deoarece au efect distructiv asupra ţesuturilor;</a:t>
            </a:r>
            <a:endParaRPr lang="en-US" dirty="0" smtClean="0"/>
          </a:p>
          <a:p>
            <a:r>
              <a:rPr lang="ro-RO" b="1" i="1" dirty="0" smtClean="0"/>
              <a:t>- iodoforii</a:t>
            </a:r>
            <a:r>
              <a:rPr lang="ro-RO" dirty="0" smtClean="0"/>
              <a:t>,</a:t>
            </a:r>
            <a:r>
              <a:rPr lang="ro-RO" i="1" dirty="0" smtClean="0"/>
              <a:t> </a:t>
            </a:r>
            <a:r>
              <a:rPr lang="ro-RO" dirty="0" smtClean="0"/>
              <a:t>care conţin iod complexat cu un detergent anionic, au o serie de avantaje: au o penetrabilitate foarte bună a pielii, nu sunt iritanţi, deoarece iodul este eliberat treptat din combinaţie şi nu pătează lenjeria. Un exemplu este </a:t>
            </a:r>
            <a:r>
              <a:rPr lang="ro-RO" b="1" i="1" dirty="0" smtClean="0"/>
              <a:t>betadina</a:t>
            </a:r>
            <a:r>
              <a:rPr lang="ro-RO" dirty="0" smtClean="0"/>
              <a:t>, un complex hidrosolubil al iodului cu polivinilpirolidina. Preparatul poate fi folosit pentru </a:t>
            </a:r>
            <a:r>
              <a:rPr lang="ro-RO" i="1" dirty="0" smtClean="0"/>
              <a:t>antiseptizarea plăgilor superficiale</a:t>
            </a:r>
            <a:r>
              <a:rPr lang="ro-RO" dirty="0" smtClean="0"/>
              <a:t>.</a:t>
            </a:r>
            <a:endParaRPr lang="en-US" dirty="0" smtClean="0"/>
          </a:p>
          <a:p>
            <a:r>
              <a:rPr lang="ro-RO" dirty="0" smtClean="0"/>
              <a:t>Dezavantajul antisepticelor cu iod este alergizarea pe care o produc la unele persoane.</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7500" lnSpcReduction="20000"/>
          </a:bodyPr>
          <a:lstStyle/>
          <a:p>
            <a:r>
              <a:rPr lang="ro-RO" b="1" dirty="0" smtClean="0"/>
              <a:t>4. Acizii şi bazele</a:t>
            </a:r>
            <a:endParaRPr lang="en-US" dirty="0" smtClean="0"/>
          </a:p>
          <a:p>
            <a:r>
              <a:rPr lang="ro-RO" dirty="0" smtClean="0"/>
              <a:t>Efectul bactericid al acizilor şi bazelor se datorează </a:t>
            </a:r>
            <a:r>
              <a:rPr lang="ro-RO" b="1" i="1" dirty="0" smtClean="0"/>
              <a:t>denaturării brutale a proteinelor bacteriene</a:t>
            </a:r>
            <a:r>
              <a:rPr lang="ro-RO" dirty="0" smtClean="0"/>
              <a:t>.</a:t>
            </a:r>
            <a:endParaRPr lang="en-US" dirty="0" smtClean="0"/>
          </a:p>
          <a:p>
            <a:endParaRPr lang="en-US" dirty="0" smtClean="0"/>
          </a:p>
          <a:p>
            <a:r>
              <a:rPr lang="ro-RO" b="1" dirty="0" smtClean="0"/>
              <a:t>Acizii</a:t>
            </a:r>
            <a:r>
              <a:rPr lang="ro-RO" dirty="0" smtClean="0"/>
              <a:t>. </a:t>
            </a:r>
            <a:r>
              <a:rPr lang="ro-RO" i="1" dirty="0" smtClean="0"/>
              <a:t>Acţiunea dezinfectantă</a:t>
            </a:r>
            <a:r>
              <a:rPr lang="ro-RO" dirty="0" smtClean="0"/>
              <a:t> a unui acid</a:t>
            </a:r>
            <a:r>
              <a:rPr lang="ro-RO" b="1" dirty="0" smtClean="0"/>
              <a:t> </a:t>
            </a:r>
            <a:r>
              <a:rPr lang="ro-RO" dirty="0" smtClean="0"/>
              <a:t>creşte, în general, paralel cu </a:t>
            </a:r>
            <a:r>
              <a:rPr lang="ro-RO" i="1" dirty="0" smtClean="0"/>
              <a:t>gradul de disociere electrolitică</a:t>
            </a:r>
            <a:r>
              <a:rPr lang="ro-RO" dirty="0" smtClean="0"/>
              <a:t>. Cei mai bactericizi acizi în ordine descrescătoare a activităţii lor sunt: </a:t>
            </a:r>
            <a:r>
              <a:rPr lang="ro-RO" i="1" dirty="0" smtClean="0"/>
              <a:t>acidul azotic, clorhidric, persulfuric şi permenganic</a:t>
            </a:r>
            <a:r>
              <a:rPr lang="ro-RO" dirty="0" smtClean="0"/>
              <a:t>. Ca antiseptice se folosesc mai frecvent </a:t>
            </a:r>
            <a:r>
              <a:rPr lang="ro-RO" b="1" i="1" dirty="0" smtClean="0"/>
              <a:t>acidul boric </a:t>
            </a:r>
            <a:r>
              <a:rPr lang="ro-RO" dirty="0" smtClean="0"/>
              <a:t>și</a:t>
            </a:r>
            <a:r>
              <a:rPr lang="ro-RO" b="1" i="1" dirty="0" smtClean="0"/>
              <a:t> acidul acetil glacial</a:t>
            </a:r>
            <a:r>
              <a:rPr lang="ro-RO" dirty="0" smtClean="0"/>
              <a:t>. Acidul boric: 2-3% în soluţii apoase, 10% în unguente şi 0,005-1,6% pentru colire. Nu se aplică sugarilor (este toxic) şi nu se aplică pe plăgi întinse. Acidul acetil glacial: diluat 28-32% se utilizează în dermatologie şi stomatologie ca </a:t>
            </a:r>
            <a:r>
              <a:rPr lang="ro-RO" i="1" dirty="0" smtClean="0"/>
              <a:t>antiseptic, astringent, cauterizant şi antifungic</a:t>
            </a:r>
            <a:r>
              <a:rPr lang="ro-RO" dirty="0" smtClean="0"/>
              <a:t>.</a:t>
            </a:r>
            <a:endParaRPr lang="en-US" dirty="0" smtClean="0"/>
          </a:p>
          <a:p>
            <a:endParaRPr lang="en-US" dirty="0" smtClean="0"/>
          </a:p>
          <a:p>
            <a:r>
              <a:rPr lang="ro-RO" b="1" dirty="0" smtClean="0"/>
              <a:t>Bazele</a:t>
            </a:r>
            <a:r>
              <a:rPr lang="ro-RO" dirty="0" smtClean="0"/>
              <a:t>, ca si acizii, sunt </a:t>
            </a:r>
            <a:r>
              <a:rPr lang="ro-RO" i="1" dirty="0" smtClean="0"/>
              <a:t>active în funcţie de gradul de disociere</a:t>
            </a:r>
            <a:r>
              <a:rPr lang="ro-RO" dirty="0" smtClean="0"/>
              <a:t>. Bazele  cu proprietăţi puternic bactericide sunt: </a:t>
            </a:r>
            <a:r>
              <a:rPr lang="ro-RO" i="1" dirty="0" smtClean="0"/>
              <a:t>KOH, NaOH, LiOH, NH</a:t>
            </a:r>
            <a:r>
              <a:rPr lang="ro-RO" i="1" baseline="-25000" dirty="0" smtClean="0"/>
              <a:t>4</a:t>
            </a:r>
            <a:r>
              <a:rPr lang="ro-RO" i="1" dirty="0" smtClean="0"/>
              <a:t>OH</a:t>
            </a:r>
            <a:r>
              <a:rPr lang="ro-RO" dirty="0" smtClean="0"/>
              <a:t>. Se pare că acţiunea bazelor se datorează nu numai radicalilor rezultaţi prin disociere, ci şi bazelor nedisociate (cu efect bactericid) care pătrund în celula bacteriană. Dintre baze, Ca(OH)</a:t>
            </a:r>
            <a:r>
              <a:rPr lang="ro-RO" baseline="-25000" dirty="0" smtClean="0"/>
              <a:t>3</a:t>
            </a:r>
            <a:r>
              <a:rPr lang="ro-RO" dirty="0" smtClean="0"/>
              <a:t> este folosit la văruirea încăperilor, iar soluţia caldă de NaOH 5%, ca dezinfectant.</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429684" cy="6286520"/>
          </a:xfrm>
        </p:spPr>
        <p:txBody>
          <a:bodyPr>
            <a:normAutofit fontScale="77500" lnSpcReduction="20000"/>
          </a:bodyPr>
          <a:lstStyle/>
          <a:p>
            <a:r>
              <a:rPr lang="ro-RO" b="1" dirty="0" smtClean="0"/>
              <a:t>5. Sărurile</a:t>
            </a:r>
            <a:endParaRPr lang="en-US" dirty="0" smtClean="0"/>
          </a:p>
          <a:p>
            <a:r>
              <a:rPr lang="ro-RO" dirty="0" smtClean="0"/>
              <a:t>Dintre săruri,</a:t>
            </a:r>
            <a:r>
              <a:rPr lang="ro-RO" b="1" i="1" dirty="0" smtClean="0"/>
              <a:t> cele ale metalelor grele au efectul bactericid cel mai puternic</a:t>
            </a:r>
            <a:r>
              <a:rPr lang="ro-RO" dirty="0" smtClean="0"/>
              <a:t>. Astfel, ionii de Hg şi Ag sunt activi într-o proporţie de 1/1000000. Acţiunea lor bactericidă se datorează combinării lor cu grupări active ale enzimelor pe care le inactivează. Cele mai importante săruri sunt:</a:t>
            </a:r>
            <a:endParaRPr lang="en-US" dirty="0" smtClean="0"/>
          </a:p>
          <a:p>
            <a:r>
              <a:rPr lang="ro-RO" b="1" i="1" dirty="0" smtClean="0"/>
              <a:t>- clorura de mercur (sublimatul)</a:t>
            </a:r>
            <a:r>
              <a:rPr lang="ro-RO" dirty="0" smtClean="0"/>
              <a:t> 1</a:t>
            </a:r>
            <a:r>
              <a:rPr lang="ro-RO" baseline="30000" dirty="0" smtClean="0"/>
              <a:t>0</a:t>
            </a:r>
            <a:r>
              <a:rPr lang="ro-RO" dirty="0" smtClean="0"/>
              <a:t>/</a:t>
            </a:r>
            <a:r>
              <a:rPr lang="ro-RO" baseline="-25000" dirty="0" smtClean="0"/>
              <a:t>00</a:t>
            </a:r>
            <a:r>
              <a:rPr lang="ro-RO" dirty="0" smtClean="0"/>
              <a:t> care se foloseşte în laboratoare ca dezinfectant pentru pipete şi lame;</a:t>
            </a:r>
            <a:endParaRPr lang="en-US" dirty="0" smtClean="0"/>
          </a:p>
          <a:p>
            <a:r>
              <a:rPr lang="ro-RO" b="1" i="1" dirty="0" smtClean="0"/>
              <a:t>- merthiolatul</a:t>
            </a:r>
            <a:r>
              <a:rPr lang="ro-RO" i="1" dirty="0" smtClean="0"/>
              <a:t>,</a:t>
            </a:r>
            <a:r>
              <a:rPr lang="ro-RO" dirty="0" smtClean="0"/>
              <a:t> care este un compus organic al mercurului, este folosit drept conservant pentru seruri şi vaccinuri în concentraţie de 1/10.000 şi ca dezinfectant în concentraţie de 1/1.000;</a:t>
            </a:r>
            <a:endParaRPr lang="en-US" dirty="0" smtClean="0"/>
          </a:p>
          <a:p>
            <a:r>
              <a:rPr lang="ro-RO" b="1" i="1" dirty="0" smtClean="0"/>
              <a:t>- nitratul de argint</a:t>
            </a:r>
            <a:r>
              <a:rPr lang="ro-RO" dirty="0" smtClean="0"/>
              <a:t> în concentraţie de 1% se folosea în profilaxia oftalmiei gonococice la nou-născut înainte de introducerea penicilinei în terapie;</a:t>
            </a:r>
            <a:endParaRPr lang="en-US" dirty="0" smtClean="0"/>
          </a:p>
          <a:p>
            <a:r>
              <a:rPr lang="ro-RO" b="1" i="1" dirty="0" smtClean="0"/>
              <a:t>- colargolul, protargolul şi argirolul</a:t>
            </a:r>
            <a:r>
              <a:rPr lang="ro-RO" i="1" dirty="0" smtClean="0"/>
              <a:t> </a:t>
            </a:r>
            <a:r>
              <a:rPr lang="ro-RO" dirty="0" smtClean="0"/>
              <a:t>sunt compuşi de argint care se folosesc sub formă de colire şi unguente în concentraţie de 1-1,5%;</a:t>
            </a:r>
            <a:endParaRPr lang="en-US" dirty="0" smtClean="0"/>
          </a:p>
          <a:p>
            <a:r>
              <a:rPr lang="ro-RO" dirty="0" smtClean="0"/>
              <a:t>- </a:t>
            </a:r>
            <a:r>
              <a:rPr lang="ro-RO" b="1" i="1" dirty="0" smtClean="0"/>
              <a:t>compuşii organici ai arsenului, bismutului, antimoniului</a:t>
            </a:r>
            <a:r>
              <a:rPr lang="ro-RO" dirty="0" smtClean="0"/>
              <a:t> au fost utilizaţi în trecut în tratamentul sifilisului şi a unor infecţii produse de unele protozoare;</a:t>
            </a:r>
            <a:endParaRPr lang="en-US" dirty="0" smtClean="0"/>
          </a:p>
          <a:p>
            <a:r>
              <a:rPr lang="ro-RO" b="1" i="1" dirty="0" smtClean="0"/>
              <a:t>- sulfatul de cupru</a:t>
            </a:r>
            <a:r>
              <a:rPr lang="ro-RO" dirty="0" smtClean="0"/>
              <a:t> este folosit ca fungicid, nu în medicină, ci în agricultură;</a:t>
            </a:r>
            <a:endParaRPr lang="en-US" dirty="0" smtClean="0"/>
          </a:p>
          <a:p>
            <a:r>
              <a:rPr lang="ro-RO" b="1" i="1" dirty="0" smtClean="0"/>
              <a:t>- oxidul de zinc</a:t>
            </a:r>
            <a:r>
              <a:rPr lang="ro-RO" dirty="0" smtClean="0"/>
              <a:t> se foloseşte ca antiseptic, astringent şi caustic în dermatologie.</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7500" lnSpcReduction="20000"/>
          </a:bodyPr>
          <a:lstStyle/>
          <a:p>
            <a:r>
              <a:rPr lang="ro-RO" b="1" dirty="0" smtClean="0"/>
              <a:t>6. Formaldehida şi </a:t>
            </a:r>
            <a:r>
              <a:rPr lang="ro-RO" b="1" dirty="0" smtClean="0"/>
              <a:t>glutaraldehida</a:t>
            </a:r>
            <a:endParaRPr lang="en-US" b="1" dirty="0" smtClean="0"/>
          </a:p>
          <a:p>
            <a:endParaRPr lang="en-US" dirty="0" smtClean="0"/>
          </a:p>
          <a:p>
            <a:r>
              <a:rPr lang="ro-RO" b="1" dirty="0" smtClean="0"/>
              <a:t>Formaldehida </a:t>
            </a:r>
            <a:r>
              <a:rPr lang="ro-RO" dirty="0" smtClean="0"/>
              <a:t>înlocuieşte atomii labili de H din grupările NH</a:t>
            </a:r>
            <a:r>
              <a:rPr lang="ro-RO" baseline="-25000" dirty="0" smtClean="0"/>
              <a:t>2</a:t>
            </a:r>
            <a:r>
              <a:rPr lang="ro-RO" dirty="0" smtClean="0"/>
              <a:t> sau –OH, frecvente în nucleoproteine şi din grupările –COOH şi –SH ale proteinelor. Este la fel de activă faţă de spori ca şi faţă de formele vegetative, probabil pentru că poate pătrunde uşor în celula bacteriană datorită dimensiunilor reduse ale moleculei şi pentru că reacționează în lipsa apei.</a:t>
            </a:r>
            <a:endParaRPr lang="en-US" dirty="0" smtClean="0"/>
          </a:p>
          <a:p>
            <a:r>
              <a:rPr lang="ro-RO" dirty="0" smtClean="0"/>
              <a:t>Formaldehida</a:t>
            </a:r>
            <a:r>
              <a:rPr lang="ro-RO" b="1" i="1" dirty="0" smtClean="0"/>
              <a:t> este un gaz</a:t>
            </a:r>
            <a:r>
              <a:rPr lang="ro-RO" dirty="0" smtClean="0"/>
              <a:t>, forma obişnuită de prezentare fiind o soluţie de 37% numită </a:t>
            </a:r>
            <a:r>
              <a:rPr lang="ro-RO" b="1" i="1" dirty="0" smtClean="0"/>
              <a:t>formalina</a:t>
            </a:r>
            <a:r>
              <a:rPr lang="ro-RO" dirty="0" smtClean="0"/>
              <a:t>. În concentraţie de 0,1% a fost utilizat mult timp în prepararea vaccinurilor prin detoxifierea toxinelor. Se poate utiliza sub formă gazoasă sau lichidă pentru sterilizarea diferitelor </a:t>
            </a:r>
            <a:r>
              <a:rPr lang="ro-RO" dirty="0" smtClean="0"/>
              <a:t>suprafeţe</a:t>
            </a:r>
            <a:endParaRPr lang="en-US" dirty="0" smtClean="0"/>
          </a:p>
          <a:p>
            <a:endParaRPr lang="en-US" dirty="0" smtClean="0"/>
          </a:p>
          <a:p>
            <a:r>
              <a:rPr lang="ro-RO" b="1" dirty="0" smtClean="0"/>
              <a:t>Glutaraldehida 2%</a:t>
            </a:r>
            <a:r>
              <a:rPr lang="ro-RO" dirty="0" smtClean="0"/>
              <a:t> în soluţie apoasă este mai activă decât formolul şi mai puţin iritantă. Este mai activă în mediu alcalin fiind </a:t>
            </a:r>
            <a:r>
              <a:rPr lang="ro-RO" b="1" i="1" dirty="0" smtClean="0"/>
              <a:t>bactericidă, sporicidă şi virulicidă</a:t>
            </a:r>
            <a:r>
              <a:rPr lang="ro-RO" dirty="0" smtClean="0"/>
              <a:t>. Este indicată în sterilizarea unor </a:t>
            </a:r>
            <a:r>
              <a:rPr lang="ro-RO" i="1" dirty="0" smtClean="0"/>
              <a:t>instrumente medicale</a:t>
            </a:r>
            <a:r>
              <a:rPr lang="ro-RO" dirty="0" smtClean="0"/>
              <a:t> ce nu pot fi supuse sterilizarii prin căldură, ca, de pildă, citoscoape, echipament de anestezie, materiale plastice şi termometre.</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357166"/>
            <a:ext cx="8572560" cy="6215106"/>
          </a:xfrm>
        </p:spPr>
        <p:txBody>
          <a:bodyPr>
            <a:normAutofit fontScale="70000" lnSpcReduction="20000"/>
          </a:bodyPr>
          <a:lstStyle/>
          <a:p>
            <a:r>
              <a:rPr lang="ro-RO" b="1" dirty="0" smtClean="0"/>
              <a:t>7. Dezinfectanţii gazoşi</a:t>
            </a:r>
            <a:endParaRPr lang="en-US" dirty="0" smtClean="0"/>
          </a:p>
          <a:p>
            <a:r>
              <a:rPr lang="ro-RO" b="1" i="1" dirty="0" smtClean="0"/>
              <a:t>Oxidul de etilen</a:t>
            </a:r>
            <a:r>
              <a:rPr lang="ro-RO" dirty="0" smtClean="0"/>
              <a:t> este un gaz foarte solubil în apă, fiind cel mai potrivit dezinfectant gazos pentru suprafeţe uscate. Este însă destul de costisitor şi are o toxicitate reziduală. Se utilizează la sterilizarea materialelor care nu suportă temperaturi ridicate: </a:t>
            </a:r>
            <a:r>
              <a:rPr lang="ro-RO" i="1" dirty="0" smtClean="0"/>
              <a:t>obiecte din plastic, echipament chirurgical, cărţi, obiecte din piele</a:t>
            </a:r>
            <a:r>
              <a:rPr lang="ro-RO" dirty="0" smtClean="0"/>
              <a:t> care au foat contaminate de pacienţi contagioşi. Fiind explosiv, se utilizează în amestec de 90% cu CO</a:t>
            </a:r>
            <a:r>
              <a:rPr lang="ro-RO" baseline="-25000" dirty="0" smtClean="0"/>
              <a:t>2</a:t>
            </a:r>
            <a:r>
              <a:rPr lang="ro-RO" dirty="0" smtClean="0"/>
              <a:t>.</a:t>
            </a:r>
            <a:endParaRPr lang="en-US" dirty="0" smtClean="0"/>
          </a:p>
          <a:p>
            <a:endParaRPr lang="en-US" dirty="0" smtClean="0"/>
          </a:p>
          <a:p>
            <a:r>
              <a:rPr lang="ro-RO" b="1" dirty="0" smtClean="0"/>
              <a:t>8. Produsele biocide</a:t>
            </a:r>
            <a:endParaRPr lang="en-US" dirty="0" smtClean="0"/>
          </a:p>
          <a:p>
            <a:r>
              <a:rPr lang="ro-RO" dirty="0" smtClean="0"/>
              <a:t>Produsele biocide  conform Directivei 98/8/CE  „</a:t>
            </a:r>
            <a:r>
              <a:rPr lang="ro-RO" i="1" dirty="0" smtClean="0"/>
              <a:t>sunt substanţe active şi preparate care conţin una sau mai multe substanţe active, condiţionate într-o formă în care sunt furnizate utilizatorului având scopul să distrugă, să împiedice şi să prevină acţiunea sau să exercite un alt efect de control asupra oricărui organism dăunator prin mijloace chimice sau biologice</a:t>
            </a:r>
            <a:r>
              <a:rPr lang="ro-RO" dirty="0" smtClean="0"/>
              <a:t>”. </a:t>
            </a:r>
            <a:endParaRPr lang="en-US" dirty="0" smtClean="0"/>
          </a:p>
          <a:p>
            <a:r>
              <a:rPr lang="ro-RO" dirty="0" smtClean="0"/>
              <a:t>Produsele biocide includ:</a:t>
            </a:r>
            <a:endParaRPr lang="en-US" dirty="0" smtClean="0"/>
          </a:p>
          <a:p>
            <a:pPr lvl="0"/>
            <a:r>
              <a:rPr lang="ro-RO" dirty="0" smtClean="0"/>
              <a:t>produse utilizate pentru dezinfecţia suprafeţelor mari, inerte, a aerului, a mobilierului, a echipamentului medical sau pentru dezinfecţia şi curăţenia acestora;</a:t>
            </a:r>
            <a:endParaRPr lang="en-US" dirty="0" smtClean="0"/>
          </a:p>
          <a:p>
            <a:pPr lvl="0"/>
            <a:r>
              <a:rPr lang="ro-RO" dirty="0" smtClean="0"/>
              <a:t>produse pentru dezinfecţia/sterilizarea instrumentarului medical;</a:t>
            </a:r>
            <a:endParaRPr lang="en-US" dirty="0" smtClean="0"/>
          </a:p>
          <a:p>
            <a:pPr lvl="0"/>
            <a:r>
              <a:rPr lang="ro-RO" dirty="0" smtClean="0"/>
              <a:t>produse dezinfectante/antiseptice pentru tegumente, săpunurile dezinfectante, săpunurile antiseptice, săpunurile antibacteriene/antimicrobiene, gelurile de curăţare antibacteriană/antimicrobiană;</a:t>
            </a:r>
            <a:endParaRPr lang="en-US" dirty="0" smtClean="0"/>
          </a:p>
          <a:p>
            <a:pPr lvl="0"/>
            <a:r>
              <a:rPr lang="ro-RO" dirty="0" smtClean="0"/>
              <a:t>produsele antiseptice pentru mucoase, exemplu pentru igienă orală; </a:t>
            </a:r>
            <a:endParaRPr lang="en-US" dirty="0" smtClean="0"/>
          </a:p>
          <a:p>
            <a:pPr lvl="0"/>
            <a:r>
              <a:rPr lang="ro-RO" dirty="0" smtClean="0"/>
              <a:t>şerveţelele umede antiseptice;</a:t>
            </a:r>
            <a:endParaRPr lang="en-US" dirty="0" smtClean="0"/>
          </a:p>
          <a:p>
            <a:pPr lvl="0"/>
            <a:r>
              <a:rPr lang="ro-RO" dirty="0" smtClean="0"/>
              <a:t>detergenţii şi produsele de curăţare care au acţiune biocidă dovedită.</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572560" cy="5857916"/>
          </a:xfrm>
        </p:spPr>
        <p:txBody>
          <a:bodyPr>
            <a:normAutofit fontScale="77500" lnSpcReduction="20000"/>
          </a:bodyPr>
          <a:lstStyle/>
          <a:p>
            <a:r>
              <a:rPr lang="ro-RO" b="1" dirty="0" smtClean="0"/>
              <a:t>9. Coloranţii</a:t>
            </a:r>
            <a:endParaRPr lang="en-US" dirty="0" smtClean="0"/>
          </a:p>
          <a:p>
            <a:r>
              <a:rPr lang="ro-RO" i="1" dirty="0" smtClean="0"/>
              <a:t>Coloranţii trifenilmetanici</a:t>
            </a:r>
            <a:r>
              <a:rPr lang="ro-RO" dirty="0" smtClean="0"/>
              <a:t>, cum sunt cristal-violetul, metil-violetul şi verdele briliant, sunt substanţe </a:t>
            </a:r>
            <a:r>
              <a:rPr lang="ro-RO" i="1" dirty="0" smtClean="0"/>
              <a:t>puternic bacteriostatice, slab bactericide</a:t>
            </a:r>
            <a:r>
              <a:rPr lang="ro-RO" dirty="0" smtClean="0"/>
              <a:t>, active mai ales pe bacteriile Gram pozitive. </a:t>
            </a:r>
            <a:r>
              <a:rPr lang="ro-RO" b="1" i="1" dirty="0" smtClean="0"/>
              <a:t>Violetul de genţiană</a:t>
            </a:r>
            <a:r>
              <a:rPr lang="ro-RO" dirty="0" smtClean="0"/>
              <a:t> se poate folosi ca antiseptic în concentraţie de 0,2%.</a:t>
            </a:r>
            <a:endParaRPr lang="en-US" dirty="0" smtClean="0"/>
          </a:p>
          <a:p>
            <a:r>
              <a:rPr lang="ro-RO" dirty="0" smtClean="0"/>
              <a:t>Coloranţii tiazinici, cum este </a:t>
            </a:r>
            <a:r>
              <a:rPr lang="ro-RO" b="1" i="1" dirty="0" smtClean="0"/>
              <a:t>albastrul de metilen</a:t>
            </a:r>
            <a:r>
              <a:rPr lang="ro-RO" dirty="0" smtClean="0"/>
              <a:t>, se folosesc ca antiseptici externi în concentraţii de 0,2-0,5%. Albastrul de metilen poate fi administrat ca antiseptic intern în infecţiile urinare (urodezinfectante).</a:t>
            </a:r>
            <a:endParaRPr lang="en-US" dirty="0" smtClean="0"/>
          </a:p>
          <a:p>
            <a:r>
              <a:rPr lang="ro-RO" dirty="0" smtClean="0"/>
              <a:t>Dintre coloranţii acridinici, cel mai utilizat este </a:t>
            </a:r>
            <a:r>
              <a:rPr lang="ro-RO" b="1" i="1" dirty="0" smtClean="0"/>
              <a:t>rivanolul (lactat de metacridina)</a:t>
            </a:r>
            <a:r>
              <a:rPr lang="ro-RO" dirty="0" smtClean="0"/>
              <a:t> în concentraţii de 1-2%, la antiseptizarea plăgilor chirurgicale şi traumatice.</a:t>
            </a:r>
            <a:endParaRPr lang="en-US" dirty="0" smtClean="0"/>
          </a:p>
          <a:p>
            <a:endParaRPr lang="en-US" dirty="0" smtClean="0"/>
          </a:p>
          <a:p>
            <a:r>
              <a:rPr lang="ro-RO" b="1" dirty="0" smtClean="0"/>
              <a:t>10. Alţi dezinfectanţi</a:t>
            </a:r>
            <a:endParaRPr lang="en-US" dirty="0" smtClean="0"/>
          </a:p>
          <a:p>
            <a:r>
              <a:rPr lang="ro-RO" b="1" i="1" dirty="0" smtClean="0"/>
              <a:t>Peroxidul de hidrogen</a:t>
            </a:r>
            <a:r>
              <a:rPr lang="ro-RO" dirty="0" smtClean="0"/>
              <a:t> într-o concentraţie de 3% este folosit ca antiseptic, dar nu este recomandabil, susceptibilitatea bacteriilor fiind diferită.</a:t>
            </a:r>
            <a:endParaRPr lang="en-US" dirty="0" smtClean="0"/>
          </a:p>
          <a:p>
            <a:r>
              <a:rPr lang="ro-RO" b="1" i="1" dirty="0" smtClean="0"/>
              <a:t>Permanganatul de potasiu</a:t>
            </a:r>
            <a:r>
              <a:rPr lang="ro-RO" dirty="0" smtClean="0"/>
              <a:t> (KMnO</a:t>
            </a:r>
            <a:r>
              <a:rPr lang="ro-RO" baseline="-25000" dirty="0" smtClean="0"/>
              <a:t>4</a:t>
            </a:r>
            <a:r>
              <a:rPr lang="ro-RO" dirty="0" smtClean="0"/>
              <a:t>) este un </a:t>
            </a:r>
            <a:r>
              <a:rPr lang="ro-RO" i="1" dirty="0" smtClean="0"/>
              <a:t>antiseptic uretral sau vaginal</a:t>
            </a:r>
            <a:r>
              <a:rPr lang="ro-RO" dirty="0" smtClean="0"/>
              <a:t> în concentraţie de 1/1.000.</a:t>
            </a:r>
            <a:endParaRPr lang="en-US" dirty="0" smtClean="0"/>
          </a:p>
          <a:p>
            <a:r>
              <a:rPr lang="ro-RO" b="1" i="1" dirty="0" smtClean="0"/>
              <a:t>Acidul peracetic</a:t>
            </a:r>
            <a:r>
              <a:rPr lang="ro-RO" dirty="0" smtClean="0"/>
              <a:t> (CH</a:t>
            </a:r>
            <a:r>
              <a:rPr lang="ro-RO" baseline="-25000" dirty="0" smtClean="0"/>
              <a:t>3</a:t>
            </a:r>
            <a:r>
              <a:rPr lang="ro-RO" dirty="0" smtClean="0"/>
              <a:t>-CO-O-OH), </a:t>
            </a:r>
            <a:r>
              <a:rPr lang="ro-RO" b="1" i="1" dirty="0" smtClean="0"/>
              <a:t>agent puternic oxidant</a:t>
            </a:r>
            <a:r>
              <a:rPr lang="ro-RO" dirty="0" smtClean="0"/>
              <a:t>, este folosit sub forma de vapori pentru sterilizarea camerelor unde cresc animale “germ-free”, pentru care este însă toxic.</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00042"/>
            <a:ext cx="8329642" cy="6000792"/>
          </a:xfrm>
        </p:spPr>
        <p:txBody>
          <a:bodyPr>
            <a:normAutofit fontScale="70000" lnSpcReduction="20000"/>
          </a:bodyPr>
          <a:lstStyle/>
          <a:p>
            <a:r>
              <a:rPr lang="ro-RO" b="1" dirty="0" smtClean="0"/>
              <a:t>DEFINIREA TERMENILOR</a:t>
            </a:r>
            <a:endParaRPr lang="en-US" b="1" dirty="0" smtClean="0"/>
          </a:p>
          <a:p>
            <a:r>
              <a:rPr lang="ro-RO" dirty="0" smtClean="0"/>
              <a:t>Pentru înţelegerea mai clară a acţiunii unor agenţi fizici şi chimici asupra bacteriilor, se impune mai întâi definirea unor noţiuni.</a:t>
            </a:r>
            <a:endParaRPr lang="en-US" dirty="0" smtClean="0"/>
          </a:p>
          <a:p>
            <a:r>
              <a:rPr lang="ro-RO" dirty="0" smtClean="0"/>
              <a:t>Un </a:t>
            </a:r>
            <a:r>
              <a:rPr lang="ro-RO" b="1" dirty="0" smtClean="0"/>
              <a:t>agent bacteriostatic</a:t>
            </a:r>
            <a:r>
              <a:rPr lang="ro-RO" dirty="0" smtClean="0"/>
              <a:t> este acela care </a:t>
            </a:r>
            <a:r>
              <a:rPr lang="ro-RO" i="1" dirty="0" smtClean="0"/>
              <a:t>are proprietatea de a</a:t>
            </a:r>
            <a:r>
              <a:rPr lang="ro-RO" dirty="0" smtClean="0"/>
              <a:t> </a:t>
            </a:r>
            <a:r>
              <a:rPr lang="ro-RO" i="1" dirty="0" smtClean="0"/>
              <a:t>stopa multiplicarea bacteriilor</a:t>
            </a:r>
            <a:r>
              <a:rPr lang="ro-RO" dirty="0" smtClean="0"/>
              <a:t>. Multiplicarea reapare după îndepărtarea agentului respectiv.</a:t>
            </a:r>
            <a:endParaRPr lang="en-US" dirty="0" smtClean="0"/>
          </a:p>
          <a:p>
            <a:r>
              <a:rPr lang="ro-RO" dirty="0" smtClean="0"/>
              <a:t>Un </a:t>
            </a:r>
            <a:r>
              <a:rPr lang="ro-RO" b="1" dirty="0" smtClean="0"/>
              <a:t>agent bactericid</a:t>
            </a:r>
            <a:r>
              <a:rPr lang="ro-RO" dirty="0" smtClean="0"/>
              <a:t> </a:t>
            </a:r>
            <a:r>
              <a:rPr lang="ro-RO" i="1" dirty="0" smtClean="0"/>
              <a:t>are proprietatea de a</a:t>
            </a:r>
            <a:r>
              <a:rPr lang="ro-RO" dirty="0" smtClean="0"/>
              <a:t> </a:t>
            </a:r>
            <a:r>
              <a:rPr lang="ro-RO" i="1" dirty="0" smtClean="0"/>
              <a:t>omorî (inactiva definitiv)</a:t>
            </a:r>
            <a:r>
              <a:rPr lang="ro-RO" dirty="0" smtClean="0"/>
              <a:t> celula bacteriană, procesul fiind ireversibil: chiar după îndepărtarea agentului, nu se mai produce multiplicarea bacteriană. În acest caz, este vorba de liza celulei bacteriene sau, mai rar, de păstrarea intactă a morfologiei celulare, dar cu oprirea funcţiilor cardinale ale celulei.</a:t>
            </a:r>
            <a:endParaRPr lang="en-US" dirty="0" smtClean="0"/>
          </a:p>
          <a:p>
            <a:r>
              <a:rPr lang="ro-RO" b="1" dirty="0" smtClean="0"/>
              <a:t>Sterilizarea</a:t>
            </a:r>
            <a:r>
              <a:rPr lang="ro-RO" dirty="0" smtClean="0"/>
              <a:t> reprezintă </a:t>
            </a:r>
            <a:r>
              <a:rPr lang="ro-RO" i="1" dirty="0" smtClean="0"/>
              <a:t>acţiunea prin care se obţine suprimarea oricărei flore microbacteriene</a:t>
            </a:r>
            <a:r>
              <a:rPr lang="ro-RO" dirty="0" smtClean="0"/>
              <a:t>.</a:t>
            </a:r>
            <a:endParaRPr lang="en-US" dirty="0" smtClean="0"/>
          </a:p>
          <a:p>
            <a:r>
              <a:rPr lang="ro-RO" b="1" dirty="0" smtClean="0"/>
              <a:t>Dezinfectantul</a:t>
            </a:r>
            <a:r>
              <a:rPr lang="ro-RO" dirty="0" smtClean="0"/>
              <a:t> este o </a:t>
            </a:r>
            <a:r>
              <a:rPr lang="ro-RO" i="1" dirty="0" smtClean="0"/>
              <a:t>substanţă (agent) folosită pentru inactivarea microorganismelor de pe unele suprafeţe</a:t>
            </a:r>
            <a:r>
              <a:rPr lang="ro-RO" dirty="0" smtClean="0"/>
              <a:t> (mese, podele), dar care, datorită toxicităţii sale marcate, nu poate fi aplicat în ţesuturi umane.</a:t>
            </a:r>
            <a:endParaRPr lang="en-US" dirty="0" smtClean="0"/>
          </a:p>
          <a:p>
            <a:r>
              <a:rPr lang="ro-RO" b="1" dirty="0" smtClean="0"/>
              <a:t>Dezinfecţia</a:t>
            </a:r>
            <a:r>
              <a:rPr lang="ro-RO" dirty="0" smtClean="0"/>
              <a:t> este </a:t>
            </a:r>
            <a:r>
              <a:rPr lang="ro-RO" i="1" dirty="0" smtClean="0"/>
              <a:t>procesul de inactivare a microorganismelor de pe suprafeţe </a:t>
            </a:r>
            <a:r>
              <a:rPr lang="ro-RO" dirty="0" smtClean="0"/>
              <a:t>(“obiecte” neanimate).</a:t>
            </a:r>
            <a:endParaRPr lang="en-US" dirty="0" smtClean="0"/>
          </a:p>
          <a:p>
            <a:r>
              <a:rPr lang="ro-RO" b="1" dirty="0" smtClean="0"/>
              <a:t>Antisepsia</a:t>
            </a:r>
            <a:r>
              <a:rPr lang="ro-RO" dirty="0" smtClean="0"/>
              <a:t> constă în </a:t>
            </a:r>
            <a:r>
              <a:rPr lang="ro-RO" i="1" dirty="0" smtClean="0"/>
              <a:t>aplicarea unor substanţe</a:t>
            </a:r>
            <a:r>
              <a:rPr lang="ro-RO" dirty="0" smtClean="0"/>
              <a:t> bactericide sau bacteriostatice </a:t>
            </a:r>
            <a:r>
              <a:rPr lang="ro-RO" i="1" dirty="0" smtClean="0"/>
              <a:t>în scopul de a omorî sau inhiba dezvoltarea florei patogene în plăgi</a:t>
            </a:r>
            <a:r>
              <a:rPr lang="ro-RO" dirty="0" smtClean="0"/>
              <a:t>.</a:t>
            </a:r>
            <a:endParaRPr lang="en-US" dirty="0" smtClean="0"/>
          </a:p>
          <a:p>
            <a:r>
              <a:rPr lang="ro-RO" b="1" dirty="0" smtClean="0"/>
              <a:t>Asepsia</a:t>
            </a:r>
            <a:r>
              <a:rPr lang="ro-RO" dirty="0" smtClean="0"/>
              <a:t> cuprinde toate </a:t>
            </a:r>
            <a:r>
              <a:rPr lang="ro-RO" i="1" dirty="0" smtClean="0"/>
              <a:t>măsurile care impiedică contaminarea cu agenţi infecţioşi a unei plăgi</a:t>
            </a:r>
            <a:r>
              <a:rPr lang="ro-RO" dirty="0" smtClean="0"/>
              <a:t>.</a:t>
            </a:r>
            <a:endParaRPr lang="en-US" dirty="0" smtClean="0"/>
          </a:p>
          <a:p>
            <a:r>
              <a:rPr lang="ro-RO" b="1" dirty="0" smtClean="0"/>
              <a:t>Conservarea</a:t>
            </a:r>
            <a:r>
              <a:rPr lang="ro-RO" dirty="0" smtClean="0"/>
              <a:t> reprezintă </a:t>
            </a:r>
            <a:r>
              <a:rPr lang="ro-RO" i="1" dirty="0" smtClean="0"/>
              <a:t>prevenirea alterării prin agenţi microbieni ai unor produse degradabile</a:t>
            </a:r>
            <a:r>
              <a:rPr lang="ro-RO" dirty="0" smtClean="0"/>
              <a:t> cum sunt alimentele sau medicamentele.</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389120"/>
          </a:xfrm>
        </p:spPr>
        <p:txBody>
          <a:bodyPr>
            <a:normAutofit fontScale="85000" lnSpcReduction="10000"/>
          </a:bodyPr>
          <a:lstStyle/>
          <a:p>
            <a:pPr algn="ctr">
              <a:buNone/>
            </a:pPr>
            <a:r>
              <a:rPr lang="ro-RO" b="1" dirty="0" smtClean="0"/>
              <a:t>ACŢIUNEA AGENŢILOR BIOLOGICI ASUPRA BACTERIILOR. BACTERIOFAGUL ŞI FENOMENELE DE </a:t>
            </a:r>
            <a:r>
              <a:rPr lang="ro-RO" b="1" dirty="0" smtClean="0"/>
              <a:t>BACTERIOFAGIE</a:t>
            </a:r>
            <a:endParaRPr lang="en-US" b="1" dirty="0" smtClean="0"/>
          </a:p>
          <a:p>
            <a:pPr algn="ctr">
              <a:buNone/>
            </a:pPr>
            <a:endParaRPr lang="en-US" b="1" dirty="0" smtClean="0"/>
          </a:p>
          <a:p>
            <a:r>
              <a:rPr lang="ro-RO" dirty="0" smtClean="0"/>
              <a:t>In anul 1915, </a:t>
            </a:r>
            <a:r>
              <a:rPr lang="ro-RO" i="1" dirty="0" smtClean="0"/>
              <a:t>Twort</a:t>
            </a:r>
            <a:r>
              <a:rPr lang="ro-RO" dirty="0" smtClean="0"/>
              <a:t> a observat caracterul vitros (sticlos) al unor colonii de stafilococ. După 2 ani (1917), </a:t>
            </a:r>
            <a:r>
              <a:rPr lang="ro-RO" i="1" dirty="0" smtClean="0"/>
              <a:t>d’Herelle </a:t>
            </a:r>
            <a:r>
              <a:rPr lang="ro-RO" dirty="0" smtClean="0"/>
              <a:t>a izolat un principiu litic din filtratele de fecale de la bolnavi cu dezinterie bacilară. Cele două descoperiri se datorau existenţei unor </a:t>
            </a:r>
            <a:r>
              <a:rPr lang="ro-RO" b="1" i="1" dirty="0" smtClean="0"/>
              <a:t>virusuri ale bacteriilor</a:t>
            </a:r>
            <a:r>
              <a:rPr lang="ro-RO" dirty="0" smtClean="0"/>
              <a:t>, capabile să lizeze celula bacteriană (bacteriofagi-fagi</a:t>
            </a:r>
            <a:r>
              <a:rPr lang="ro-RO" dirty="0" smtClean="0"/>
              <a:t>).</a:t>
            </a:r>
            <a:endParaRPr lang="en-US" dirty="0" smtClean="0"/>
          </a:p>
          <a:p>
            <a:pPr>
              <a:buNone/>
            </a:pPr>
            <a:endParaRPr lang="en-US" dirty="0" smtClean="0"/>
          </a:p>
          <a:p>
            <a:r>
              <a:rPr lang="ro-RO" dirty="0" smtClean="0"/>
              <a:t>Din anul 1920, </a:t>
            </a:r>
            <a:r>
              <a:rPr lang="ro-RO" i="1" dirty="0" smtClean="0"/>
              <a:t>Jules Bordet şi Mihail Ciucă</a:t>
            </a:r>
            <a:r>
              <a:rPr lang="ro-RO" dirty="0" smtClean="0"/>
              <a:t> au descris fenomenul de “lizogenie” (infecţia simbiotică a bacteriei cu bacteriofag, fără liza celulară, însoţită de modificări ale bacteriei purtătoare).</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572560" cy="6286544"/>
          </a:xfrm>
        </p:spPr>
        <p:txBody>
          <a:bodyPr>
            <a:normAutofit fontScale="70000" lnSpcReduction="20000"/>
          </a:bodyPr>
          <a:lstStyle/>
          <a:p>
            <a:r>
              <a:rPr lang="ro-RO" b="1" dirty="0" smtClean="0"/>
              <a:t>1. MORFOLOGIA ŞI COMPOZIŢIA CHIMICĂ A FAGILOR</a:t>
            </a:r>
            <a:endParaRPr lang="en-US" dirty="0" smtClean="0"/>
          </a:p>
          <a:p>
            <a:r>
              <a:rPr lang="ro-RO" b="1" dirty="0" smtClean="0"/>
              <a:t>1.1. Fagii ADN</a:t>
            </a:r>
            <a:endParaRPr lang="en-US" b="1" dirty="0" smtClean="0"/>
          </a:p>
          <a:p>
            <a:r>
              <a:rPr lang="ro-RO" dirty="0" smtClean="0"/>
              <a:t>O particulă de bacteriofag</a:t>
            </a:r>
            <a:r>
              <a:rPr lang="ro-RO" b="1" dirty="0" smtClean="0"/>
              <a:t> </a:t>
            </a:r>
            <a:r>
              <a:rPr lang="ro-RO" dirty="0" smtClean="0"/>
              <a:t>cu morfologie tipică, cuprinde: capul şi coada.</a:t>
            </a:r>
            <a:endParaRPr lang="en-US" dirty="0" smtClean="0"/>
          </a:p>
          <a:p>
            <a:pPr lvl="0"/>
            <a:r>
              <a:rPr lang="ro-RO" b="1" dirty="0" smtClean="0"/>
              <a:t>Capul</a:t>
            </a:r>
            <a:r>
              <a:rPr lang="ro-RO" dirty="0" smtClean="0"/>
              <a:t> conţine un miez de acid nucleic şi un înveliş proteic. </a:t>
            </a:r>
            <a:r>
              <a:rPr lang="ro-RO" b="1" i="1" dirty="0" smtClean="0"/>
              <a:t>Miezul de acid nucleic</a:t>
            </a:r>
            <a:r>
              <a:rPr lang="ro-RO" b="1" dirty="0" smtClean="0"/>
              <a:t> </a:t>
            </a:r>
            <a:r>
              <a:rPr lang="ro-RO" dirty="0" smtClean="0"/>
              <a:t>este format din </a:t>
            </a:r>
            <a:r>
              <a:rPr lang="ro-RO" i="1" dirty="0" smtClean="0"/>
              <a:t>ADN</a:t>
            </a:r>
            <a:r>
              <a:rPr lang="ro-RO" dirty="0" smtClean="0"/>
              <a:t> cuprinzând circa 50% din greutatea uscată a bacteriofagului. </a:t>
            </a:r>
            <a:r>
              <a:rPr lang="ro-RO" b="1" i="1" dirty="0" smtClean="0"/>
              <a:t>Învelişul proteic (capsida) </a:t>
            </a:r>
            <a:r>
              <a:rPr lang="ro-RO" dirty="0" smtClean="0"/>
              <a:t>dă forma poligonală a capului şi este format din </a:t>
            </a:r>
            <a:r>
              <a:rPr lang="ro-RO" i="1" dirty="0" smtClean="0"/>
              <a:t>subunităţi identice de proteină</a:t>
            </a:r>
            <a:r>
              <a:rPr lang="ro-RO" dirty="0" smtClean="0"/>
              <a:t>. De fapt, învelişul formează în spaţiu o prismă hexagonală.</a:t>
            </a:r>
            <a:endParaRPr lang="en-US" dirty="0" smtClean="0"/>
          </a:p>
          <a:p>
            <a:pPr lvl="0"/>
            <a:r>
              <a:rPr lang="ro-RO" b="1" dirty="0" smtClean="0"/>
              <a:t>Coada </a:t>
            </a:r>
            <a:r>
              <a:rPr lang="ro-RO" dirty="0" smtClean="0"/>
              <a:t>este partea cu care bacteriofagul </a:t>
            </a:r>
            <a:r>
              <a:rPr lang="ro-RO" i="1" dirty="0" smtClean="0"/>
              <a:t>se ataşează de suprafaţa celulei bacteriene</a:t>
            </a:r>
            <a:r>
              <a:rPr lang="ro-RO" dirty="0" smtClean="0"/>
              <a:t>. Coada variază în ceea ce priveşte complexitatea structurală, de la un bacteriofag la altul (bacteriofagul T</a:t>
            </a:r>
            <a:r>
              <a:rPr lang="ro-RO" baseline="-25000" dirty="0" smtClean="0"/>
              <a:t>2</a:t>
            </a:r>
            <a:r>
              <a:rPr lang="ro-RO" dirty="0" smtClean="0"/>
              <a:t> de Escherichia coli prezintă o coadă cu complexitate foarte mare). În general, coada are trei părţi: </a:t>
            </a:r>
            <a:r>
              <a:rPr lang="ro-RO" b="1" i="1" dirty="0" smtClean="0"/>
              <a:t>miezul lacunar, teaca contractilă şi placa bazală terminală</a:t>
            </a:r>
            <a:r>
              <a:rPr lang="ro-RO" dirty="0" smtClean="0"/>
              <a:t>. Placa bazală terminală are formă hexagonală, purtând ataşate </a:t>
            </a:r>
            <a:r>
              <a:rPr lang="ro-RO" i="1" dirty="0" smtClean="0"/>
              <a:t>“fibrele cozii”</a:t>
            </a:r>
            <a:r>
              <a:rPr lang="ro-RO" dirty="0" smtClean="0"/>
              <a:t>. </a:t>
            </a:r>
            <a:endParaRPr lang="en-US" dirty="0" smtClean="0"/>
          </a:p>
          <a:p>
            <a:r>
              <a:rPr lang="ro-RO" dirty="0" smtClean="0"/>
              <a:t>Coada bacteriofagului se poate găsi în două stadii funcţionale: </a:t>
            </a:r>
            <a:r>
              <a:rPr lang="ro-RO" b="1" dirty="0" smtClean="0"/>
              <a:t>stadiul relaxat </a:t>
            </a:r>
            <a:r>
              <a:rPr lang="ro-RO" dirty="0" smtClean="0"/>
              <a:t>(</a:t>
            </a:r>
            <a:r>
              <a:rPr lang="ro-RO" i="1" dirty="0" smtClean="0"/>
              <a:t>teaca contractilă acoperă aproape în întregime miezul lacunar, iar fibrele cozii nu sunt vizibile</a:t>
            </a:r>
            <a:r>
              <a:rPr lang="ro-RO" dirty="0" smtClean="0"/>
              <a:t>) şi </a:t>
            </a:r>
            <a:r>
              <a:rPr lang="ro-RO" b="1" dirty="0" smtClean="0"/>
              <a:t>stadiul contractat</a:t>
            </a:r>
            <a:r>
              <a:rPr lang="ro-RO" dirty="0" smtClean="0"/>
              <a:t> (</a:t>
            </a:r>
            <a:r>
              <a:rPr lang="ro-RO" i="1" dirty="0" smtClean="0"/>
              <a:t>teaca terminală contractilă apare scurtată, miezul lacunar este vizibil pe o mai mare întindere, iar placa terminală prezintă fibrele cozii evidente</a:t>
            </a:r>
            <a:r>
              <a:rPr lang="ro-RO" dirty="0" smtClean="0"/>
              <a:t>).</a:t>
            </a:r>
            <a:endParaRPr lang="en-US" dirty="0" smtClean="0"/>
          </a:p>
          <a:p>
            <a:r>
              <a:rPr lang="ro-RO" dirty="0" smtClean="0"/>
              <a:t>Proteinele care formează capsida capului, miezul lacunar al cozii, teaca contractilă şi fibrele cozii sunt distincte.</a:t>
            </a:r>
            <a:endParaRPr lang="en-US" dirty="0" smtClean="0"/>
          </a:p>
          <a:p>
            <a:r>
              <a:rPr lang="ro-RO" dirty="0" smtClean="0"/>
              <a:t>În afară de forma tipică de morfologie a bacteriofagilor, pot exista şi alte forme, atipice: </a:t>
            </a:r>
            <a:r>
              <a:rPr lang="ro-RO" b="1" i="1" dirty="0" smtClean="0"/>
              <a:t>bacteriofagi fără coadă</a:t>
            </a:r>
            <a:r>
              <a:rPr lang="ro-RO" dirty="0" smtClean="0"/>
              <a:t> (unii bacteriofagi ADN) sau </a:t>
            </a:r>
            <a:r>
              <a:rPr lang="ro-RO" b="1" i="1" dirty="0" smtClean="0"/>
              <a:t>bacteriofagi filamentoşi</a:t>
            </a:r>
            <a:r>
              <a:rPr lang="ro-RO" dirty="0" smtClean="0"/>
              <a:t> - cu morfologie variată (bacteriofagi “fd” în formă de baghetă, cu ADN al capului şi proteinele de înveliş legate în reţea, însă insuficient precizată ca structură a subunităţilor componente).</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FIG11"/>
          <p:cNvPicPr>
            <a:picLocks noChangeAspect="1" noChangeArrowheads="1"/>
          </p:cNvPicPr>
          <p:nvPr/>
        </p:nvPicPr>
        <p:blipFill>
          <a:blip r:embed="rId2"/>
          <a:srcRect/>
          <a:stretch>
            <a:fillRect/>
          </a:stretch>
        </p:blipFill>
        <p:spPr bwMode="auto">
          <a:xfrm>
            <a:off x="1714480" y="285728"/>
            <a:ext cx="5214974" cy="5598226"/>
          </a:xfrm>
          <a:prstGeom prst="rect">
            <a:avLst/>
          </a:prstGeom>
          <a:noFill/>
          <a:ln w="9525">
            <a:noFill/>
            <a:miter lim="800000"/>
            <a:headEnd/>
            <a:tailEnd/>
          </a:ln>
        </p:spPr>
      </p:pic>
      <p:sp>
        <p:nvSpPr>
          <p:cNvPr id="5" name="TextBox 4"/>
          <p:cNvSpPr txBox="1"/>
          <p:nvPr/>
        </p:nvSpPr>
        <p:spPr>
          <a:xfrm>
            <a:off x="1428728" y="6143644"/>
            <a:ext cx="6286544" cy="369332"/>
          </a:xfrm>
          <a:prstGeom prst="rect">
            <a:avLst/>
          </a:prstGeom>
          <a:noFill/>
        </p:spPr>
        <p:txBody>
          <a:bodyPr wrap="square" rtlCol="0">
            <a:spAutoFit/>
          </a:bodyPr>
          <a:lstStyle/>
          <a:p>
            <a:r>
              <a:rPr lang="ro-RO" dirty="0"/>
              <a:t>Figura 1: Morfologia şi stadiile funcţionale ale unui bacteriofag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214422"/>
            <a:ext cx="8229600" cy="4389120"/>
          </a:xfrm>
        </p:spPr>
        <p:txBody>
          <a:bodyPr>
            <a:normAutofit fontScale="85000" lnSpcReduction="20000"/>
          </a:bodyPr>
          <a:lstStyle/>
          <a:p>
            <a:r>
              <a:rPr lang="ro-RO" b="1" dirty="0" smtClean="0"/>
              <a:t>1.2. Fagii ARN</a:t>
            </a:r>
            <a:endParaRPr lang="en-US" dirty="0" smtClean="0"/>
          </a:p>
          <a:p>
            <a:r>
              <a:rPr lang="ro-RO" dirty="0" smtClean="0"/>
              <a:t>Descrişi mai curând, fagii ARN (f</a:t>
            </a:r>
            <a:r>
              <a:rPr lang="ro-RO" baseline="-25000" dirty="0" smtClean="0"/>
              <a:t>2</a:t>
            </a:r>
            <a:r>
              <a:rPr lang="ro-RO" dirty="0" smtClean="0"/>
              <a:t>, MS</a:t>
            </a:r>
            <a:r>
              <a:rPr lang="ro-RO" baseline="-25000" dirty="0" smtClean="0"/>
              <a:t>2</a:t>
            </a:r>
            <a:r>
              <a:rPr lang="ro-RO" dirty="0" smtClean="0"/>
              <a:t>, R</a:t>
            </a:r>
            <a:r>
              <a:rPr lang="ro-RO" baseline="-25000" dirty="0" smtClean="0"/>
              <a:t>17</a:t>
            </a:r>
            <a:r>
              <a:rPr lang="ro-RO" dirty="0" smtClean="0"/>
              <a:t>, OB) prezintă morfologie aparte. Unui asemenea tip de bacteriofag i se descriu </a:t>
            </a:r>
            <a:r>
              <a:rPr lang="ro-RO" b="1" dirty="0" smtClean="0"/>
              <a:t>un miez de ARN monocatenar</a:t>
            </a:r>
            <a:r>
              <a:rPr lang="ro-RO" dirty="0" smtClean="0"/>
              <a:t> (cu greutate moleculară de 4x10</a:t>
            </a:r>
            <a:r>
              <a:rPr lang="ro-RO" baseline="30000" dirty="0" smtClean="0"/>
              <a:t>6</a:t>
            </a:r>
            <a:r>
              <a:rPr lang="ro-RO" dirty="0" smtClean="0"/>
              <a:t> daltoni şi având o structură “autocomplementară” complexă, de tip terţiar) și o </a:t>
            </a:r>
            <a:r>
              <a:rPr lang="ro-RO" b="1" dirty="0" smtClean="0"/>
              <a:t>capsidă</a:t>
            </a:r>
            <a:r>
              <a:rPr lang="ro-RO" dirty="0" smtClean="0"/>
              <a:t> formată din circa 180 unităţi (capsomere). Proteinele capsidale sunt de două categorii şi anume: </a:t>
            </a:r>
            <a:r>
              <a:rPr lang="ro-RO" b="1" i="1" dirty="0" smtClean="0"/>
              <a:t>de inveliş</a:t>
            </a:r>
            <a:r>
              <a:rPr lang="ro-RO" dirty="0" smtClean="0"/>
              <a:t>, cu greutate moleculara de 14.000 daltoni (</a:t>
            </a:r>
            <a:r>
              <a:rPr lang="ro-RO" i="1" dirty="0" smtClean="0"/>
              <a:t>“proteina A” fagică</a:t>
            </a:r>
            <a:r>
              <a:rPr lang="ro-RO" dirty="0" smtClean="0"/>
              <a:t>) și </a:t>
            </a:r>
            <a:r>
              <a:rPr lang="ro-RO" b="1" i="1" dirty="0" smtClean="0"/>
              <a:t>de maturare</a:t>
            </a:r>
            <a:r>
              <a:rPr lang="ro-RO" dirty="0" smtClean="0"/>
              <a:t>, cu greutate moleculară de 40.000 daltoni (</a:t>
            </a:r>
            <a:r>
              <a:rPr lang="ro-RO" i="1" dirty="0" smtClean="0"/>
              <a:t>ARN- polimeraza- ARN-dependentă</a:t>
            </a:r>
            <a:r>
              <a:rPr lang="ro-RO" dirty="0" smtClean="0"/>
              <a:t>).</a:t>
            </a:r>
            <a:endParaRPr lang="en-US" dirty="0" smtClean="0"/>
          </a:p>
          <a:p>
            <a:endParaRPr lang="en-US" dirty="0" smtClean="0"/>
          </a:p>
          <a:p>
            <a:r>
              <a:rPr lang="ro-RO" dirty="0" smtClean="0"/>
              <a:t>Fagii ARN intervin în </a:t>
            </a:r>
            <a:r>
              <a:rPr lang="ro-RO" b="1" i="1" dirty="0" smtClean="0"/>
              <a:t>fenomenele de conjugare cromozomială</a:t>
            </a:r>
            <a:r>
              <a:rPr lang="ro-RO" dirty="0" smtClean="0"/>
              <a:t> (fixare de fimbriile bacteriei donatoare F</a:t>
            </a:r>
            <a:r>
              <a:rPr lang="ro-RO" baseline="30000" dirty="0" smtClean="0"/>
              <a:t>+</a:t>
            </a:r>
            <a:r>
              <a:rPr lang="ro-RO" dirty="0" smtClean="0"/>
              <a:t>), ca şi în </a:t>
            </a:r>
            <a:r>
              <a:rPr lang="ro-RO" b="1" i="1" dirty="0" smtClean="0"/>
              <a:t>lizogenizarea unor bacterii intestinale</a:t>
            </a:r>
            <a:r>
              <a:rPr lang="ro-RO" dirty="0" smtClean="0"/>
              <a:t>.</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571480"/>
            <a:ext cx="8329642" cy="6000792"/>
          </a:xfrm>
        </p:spPr>
        <p:txBody>
          <a:bodyPr>
            <a:normAutofit fontScale="70000" lnSpcReduction="20000"/>
          </a:bodyPr>
          <a:lstStyle/>
          <a:p>
            <a:r>
              <a:rPr lang="ro-RO" b="1" dirty="0" smtClean="0"/>
              <a:t>2. TIPURI DE RELAŢIE </a:t>
            </a:r>
            <a:r>
              <a:rPr lang="ro-RO" b="1" dirty="0" smtClean="0"/>
              <a:t>BACTERIOFAG-BACTERIE</a:t>
            </a:r>
            <a:endParaRPr lang="en-US" b="1" dirty="0" smtClean="0"/>
          </a:p>
          <a:p>
            <a:endParaRPr lang="en-US" dirty="0" smtClean="0"/>
          </a:p>
          <a:p>
            <a:r>
              <a:rPr lang="ro-RO" dirty="0" smtClean="0"/>
              <a:t>Bacteriofagul este un </a:t>
            </a:r>
            <a:r>
              <a:rPr lang="ro-RO" b="1" i="1" dirty="0" smtClean="0"/>
              <a:t>virus bacterian</a:t>
            </a:r>
            <a:r>
              <a:rPr lang="ro-RO" dirty="0" smtClean="0"/>
              <a:t>, a cărui gazdă este deci o bacterie. Ataşarea bacteriofagului de suprafaţa celulei bacteriene depinde de existenţa pe această suprafaţă a unor </a:t>
            </a:r>
            <a:r>
              <a:rPr lang="ro-RO" b="1" i="1" dirty="0" smtClean="0"/>
              <a:t>receptori</a:t>
            </a:r>
            <a:r>
              <a:rPr lang="ro-RO" dirty="0" smtClean="0"/>
              <a:t>. Din punct de vedere al ataşării, se disting genetic </a:t>
            </a:r>
            <a:r>
              <a:rPr lang="ro-RO" b="1" i="1" dirty="0" smtClean="0"/>
              <a:t>bacterii lizosensibile</a:t>
            </a:r>
            <a:r>
              <a:rPr lang="ro-RO" dirty="0" smtClean="0"/>
              <a:t> (care permit ataşarea şi intrarea bacteriofagului) şi </a:t>
            </a:r>
            <a:r>
              <a:rPr lang="ro-RO" b="1" i="1" dirty="0" smtClean="0"/>
              <a:t>bacterii lizoresistente</a:t>
            </a:r>
            <a:r>
              <a:rPr lang="ro-RO" dirty="0" smtClean="0"/>
              <a:t> (care nu permit ataşarea şi intrarea bacteriofagului). </a:t>
            </a:r>
            <a:endParaRPr lang="en-US" dirty="0" smtClean="0"/>
          </a:p>
          <a:p>
            <a:r>
              <a:rPr lang="ro-RO" dirty="0" smtClean="0"/>
              <a:t>Lizorezistenţa naturală (genetică) trebuie deosebită de rezistenţa unei bacterii la “infecţia” cu bacteriofag, datorită purtării de către bacterie, în intrior, a unui fag temperat (fenomen de lizogenie). </a:t>
            </a:r>
            <a:endParaRPr lang="en-US" dirty="0" smtClean="0"/>
          </a:p>
          <a:p>
            <a:r>
              <a:rPr lang="ro-RO" dirty="0" smtClean="0"/>
              <a:t>Se cunosc două categorii de relaţii bacteriofag-bacterie şi anume: relaţii de tip litic şi relaţii de tip simbiotic.</a:t>
            </a:r>
            <a:endParaRPr lang="en-US" dirty="0" smtClean="0"/>
          </a:p>
          <a:p>
            <a:endParaRPr lang="en-US" dirty="0" smtClean="0"/>
          </a:p>
          <a:p>
            <a:r>
              <a:rPr lang="ro-RO" b="1" dirty="0" smtClean="0"/>
              <a:t>2.1. Relaţii bacteriofag-bacterie de tip litic</a:t>
            </a:r>
            <a:endParaRPr lang="en-US" dirty="0" smtClean="0"/>
          </a:p>
          <a:p>
            <a:r>
              <a:rPr lang="ro-RO" dirty="0" smtClean="0"/>
              <a:t>În acest tip de relaţie, pătrunderea bacteriofagului în celula bacteriană lizosensibilă se soldează cu </a:t>
            </a:r>
            <a:r>
              <a:rPr lang="ro-RO" b="1" i="1" dirty="0" smtClean="0"/>
              <a:t>moartea celulei</a:t>
            </a:r>
            <a:r>
              <a:rPr lang="ro-RO" dirty="0" smtClean="0"/>
              <a:t> (cu unele rare excepţii), precum şi cu </a:t>
            </a:r>
            <a:r>
              <a:rPr lang="ro-RO" b="1" i="1" dirty="0" smtClean="0"/>
              <a:t>eliberarea din celulă a unor particule de bacteriofag neoformate</a:t>
            </a:r>
            <a:r>
              <a:rPr lang="ro-RO" dirty="0" smtClean="0"/>
              <a:t>.</a:t>
            </a:r>
            <a:endParaRPr lang="en-US" dirty="0" smtClean="0"/>
          </a:p>
          <a:p>
            <a:r>
              <a:rPr lang="ro-RO" dirty="0" smtClean="0"/>
              <a:t>“Infecţia” fagică de tip litic implică mai multe etape şi anume: </a:t>
            </a:r>
            <a:endParaRPr lang="en-US" dirty="0" smtClean="0"/>
          </a:p>
          <a:p>
            <a:pPr lvl="0"/>
            <a:r>
              <a:rPr lang="ro-RO" dirty="0" smtClean="0"/>
              <a:t>adsorbţia, </a:t>
            </a:r>
            <a:endParaRPr lang="en-US" dirty="0" smtClean="0"/>
          </a:p>
          <a:p>
            <a:pPr lvl="0"/>
            <a:r>
              <a:rPr lang="ro-RO" dirty="0" smtClean="0"/>
              <a:t>penetrarea, </a:t>
            </a:r>
            <a:endParaRPr lang="en-US" dirty="0" smtClean="0"/>
          </a:p>
          <a:p>
            <a:pPr lvl="0"/>
            <a:r>
              <a:rPr lang="ro-RO" dirty="0" smtClean="0"/>
              <a:t>replicarea intracelulară, </a:t>
            </a:r>
            <a:endParaRPr lang="en-US" dirty="0" smtClean="0"/>
          </a:p>
          <a:p>
            <a:pPr lvl="0"/>
            <a:r>
              <a:rPr lang="ro-RO" dirty="0" smtClean="0"/>
              <a:t>maturarea particulelor fagice neoformate, </a:t>
            </a:r>
            <a:endParaRPr lang="en-US" dirty="0" smtClean="0"/>
          </a:p>
          <a:p>
            <a:pPr lvl="0"/>
            <a:r>
              <a:rPr lang="ro-RO" dirty="0" smtClean="0"/>
              <a:t>eliberarea particulelor fagice neoformate.</a:t>
            </a:r>
            <a:r>
              <a:rPr lang="ro-RO" b="1" dirty="0" smtClean="0"/>
              <a:t> </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285860"/>
            <a:ext cx="8229600" cy="4389120"/>
          </a:xfrm>
        </p:spPr>
        <p:txBody>
          <a:bodyPr>
            <a:normAutofit fontScale="77500" lnSpcReduction="20000"/>
          </a:bodyPr>
          <a:lstStyle/>
          <a:p>
            <a:r>
              <a:rPr lang="ro-RO" b="1" dirty="0" smtClean="0"/>
              <a:t>a. Adsorbţia</a:t>
            </a:r>
            <a:endParaRPr lang="en-US" dirty="0" smtClean="0"/>
          </a:p>
          <a:p>
            <a:r>
              <a:rPr lang="ro-RO" dirty="0" smtClean="0"/>
              <a:t>Datorită prezenţei receptorilor pe suprafaţa celulei bacteriene lizosensibile, particulele de fag se adsorb pe această suprafaţă prin </a:t>
            </a:r>
            <a:r>
              <a:rPr lang="ro-RO" b="1" i="1" dirty="0" smtClean="0"/>
              <a:t>ataşarea cozii (fibrelor cozii) pe receptori</a:t>
            </a:r>
            <a:r>
              <a:rPr lang="ro-RO" dirty="0" smtClean="0"/>
              <a:t>. Pe suprafaţa unei celule bacteriene, se pot ataşa până la 100 particule fagice. Ataşarea pe receptori se bazează pe proprietatea de specificitate: </a:t>
            </a:r>
            <a:r>
              <a:rPr lang="ro-RO" b="1" i="1" dirty="0" smtClean="0"/>
              <a:t>receptorii unei celule bacteriene sunt înalt specifici pentru anumiţi bacteriofagi</a:t>
            </a:r>
            <a:r>
              <a:rPr lang="ro-RO" dirty="0" smtClean="0"/>
              <a:t>. Specificitatea de receptori fagici se datoreşte </a:t>
            </a:r>
            <a:r>
              <a:rPr lang="ro-RO" b="1" i="1" dirty="0" smtClean="0"/>
              <a:t>naturii chimice a peretelui celular bacterian</a:t>
            </a:r>
            <a:r>
              <a:rPr lang="ro-RO" dirty="0" smtClean="0"/>
              <a:t> (dispoziţia reţelei de mucopeptide). Există o “competiţie” pe receptori între doi fagi (celula E. coli cu fagB/2 ataşat, nu permite ataşarea suplimentară a fagului T</a:t>
            </a:r>
            <a:r>
              <a:rPr lang="ro-RO" baseline="-25000" dirty="0" smtClean="0"/>
              <a:t>2</a:t>
            </a:r>
            <a:r>
              <a:rPr lang="ro-RO" dirty="0" smtClean="0"/>
              <a:t>).</a:t>
            </a:r>
            <a:endParaRPr lang="en-US" dirty="0" smtClean="0"/>
          </a:p>
          <a:p>
            <a:endParaRPr lang="en-US" dirty="0" smtClean="0"/>
          </a:p>
          <a:p>
            <a:r>
              <a:rPr lang="ro-RO" b="1" dirty="0" smtClean="0"/>
              <a:t>b. Penetrarea</a:t>
            </a:r>
            <a:endParaRPr lang="en-US" dirty="0" smtClean="0"/>
          </a:p>
          <a:p>
            <a:r>
              <a:rPr lang="ro-RO" dirty="0" smtClean="0"/>
              <a:t>Odată ataşat, bacteriofagul </a:t>
            </a:r>
            <a:r>
              <a:rPr lang="ro-RO" b="1" i="1" dirty="0" smtClean="0"/>
              <a:t>“injectează” acidul nucleic</a:t>
            </a:r>
            <a:r>
              <a:rPr lang="ro-RO" dirty="0" smtClean="0"/>
              <a:t> al capului în celula bacteriană, trecând din stadiul relaxat în stadiul contractat al cozii.</a:t>
            </a:r>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14356"/>
            <a:ext cx="8229600" cy="5824558"/>
          </a:xfrm>
        </p:spPr>
        <p:txBody>
          <a:bodyPr>
            <a:normAutofit fontScale="70000" lnSpcReduction="20000"/>
          </a:bodyPr>
          <a:lstStyle/>
          <a:p>
            <a:r>
              <a:rPr lang="ro-RO" b="1" dirty="0" smtClean="0"/>
              <a:t>c. Replicarea intracelulară</a:t>
            </a:r>
            <a:endParaRPr lang="en-US" dirty="0" smtClean="0"/>
          </a:p>
          <a:p>
            <a:pPr lvl="0"/>
            <a:r>
              <a:rPr lang="ro-RO" b="1" i="1" dirty="0" smtClean="0"/>
              <a:t>Replicarea bacteriofagilor ADN</a:t>
            </a:r>
            <a:endParaRPr lang="en-US" dirty="0" smtClean="0"/>
          </a:p>
          <a:p>
            <a:r>
              <a:rPr lang="ro-RO" dirty="0" smtClean="0"/>
              <a:t>După câteva minute de la pătrunderea acidului nucleic fagic (perioada de “eclipsă”), ADN-ul fagic începe să “comande” prin genele sale, în celula bacteriană gazdă, </a:t>
            </a:r>
            <a:r>
              <a:rPr lang="ro-RO" b="1" i="1" dirty="0" smtClean="0"/>
              <a:t>sinteza unor proteine “precoce” (“early proteins”)</a:t>
            </a:r>
            <a:r>
              <a:rPr lang="ro-RO" dirty="0" smtClean="0"/>
              <a:t>, din care fac parte enzimele necesare sintezei crescute de ADN de tip fagic. Dintre aceste enzime, cea mai importantă este o nouă </a:t>
            </a:r>
            <a:r>
              <a:rPr lang="ro-RO" b="1" i="1" dirty="0" smtClean="0"/>
              <a:t>ADN-polimerază</a:t>
            </a:r>
            <a:r>
              <a:rPr lang="ro-RO" dirty="0" smtClean="0"/>
              <a:t> (fag- dependentă), dar şi altele, ca </a:t>
            </a:r>
            <a:r>
              <a:rPr lang="ro-RO" i="1" dirty="0" smtClean="0"/>
              <a:t>nucleosidtrifosfatkinaza, timidil-sintetaza</a:t>
            </a:r>
            <a:r>
              <a:rPr lang="ro-RO" dirty="0" smtClean="0"/>
              <a:t>.</a:t>
            </a:r>
            <a:endParaRPr lang="en-US" dirty="0" smtClean="0"/>
          </a:p>
          <a:p>
            <a:r>
              <a:rPr lang="ro-RO" dirty="0" smtClean="0"/>
              <a:t>Concomitent are loc </a:t>
            </a:r>
            <a:r>
              <a:rPr lang="ro-RO" b="1" i="1" dirty="0" smtClean="0"/>
              <a:t>“paralizarea” ADN celular</a:t>
            </a:r>
            <a:r>
              <a:rPr lang="ro-RO" dirty="0" smtClean="0"/>
              <a:t> (oprirea sintezelor celulare codificate de ADN propriu).</a:t>
            </a:r>
            <a:endParaRPr lang="en-US" dirty="0" smtClean="0"/>
          </a:p>
          <a:p>
            <a:r>
              <a:rPr lang="ro-RO" dirty="0" smtClean="0"/>
              <a:t>În continuare, </a:t>
            </a:r>
            <a:r>
              <a:rPr lang="ro-RO" b="1" i="1" dirty="0" smtClean="0"/>
              <a:t>“copiile” de ADN fagic</a:t>
            </a:r>
            <a:r>
              <a:rPr lang="ro-RO" dirty="0" smtClean="0"/>
              <a:t> (rezultate din acţiunea enzimelor “precoce”) determină, folosind aparatul de sinteză al celulei (ribozomi), formarea de</a:t>
            </a:r>
            <a:r>
              <a:rPr lang="ro-RO" b="1" i="1" dirty="0" smtClean="0"/>
              <a:t> neoproteine fagice “tardive” (“late proteins”)</a:t>
            </a:r>
            <a:r>
              <a:rPr lang="ro-RO" dirty="0" smtClean="0"/>
              <a:t>, care se asamblează în jurul moleculelor de ADN fagic, dând naştere capsidei capului şi celorlalte componente proteice ale particulelor fagice neoformate.</a:t>
            </a:r>
            <a:endParaRPr lang="en-US" dirty="0" smtClean="0"/>
          </a:p>
          <a:p>
            <a:pPr lvl="0"/>
            <a:r>
              <a:rPr lang="ro-RO" b="1" i="1" dirty="0" smtClean="0"/>
              <a:t>Replicarea bacteriofagilor ARN</a:t>
            </a:r>
            <a:endParaRPr lang="en-US" dirty="0" smtClean="0"/>
          </a:p>
          <a:p>
            <a:r>
              <a:rPr lang="ro-RO" dirty="0" smtClean="0"/>
              <a:t>Când </a:t>
            </a:r>
            <a:r>
              <a:rPr lang="ro-RO" i="1" dirty="0" smtClean="0"/>
              <a:t>ARN fagic</a:t>
            </a:r>
            <a:r>
              <a:rPr lang="ro-RO" dirty="0" smtClean="0"/>
              <a:t> intră în celula bacteriană, acţionează el însuşi ca un </a:t>
            </a:r>
            <a:r>
              <a:rPr lang="ro-RO" i="1" dirty="0" smtClean="0"/>
              <a:t>mesager la nivelul ribozomilor</a:t>
            </a:r>
            <a:r>
              <a:rPr lang="ro-RO" dirty="0" smtClean="0"/>
              <a:t>, unde se sintetizează mai întâi o </a:t>
            </a:r>
            <a:r>
              <a:rPr lang="ro-RO" b="1" i="1" dirty="0" smtClean="0"/>
              <a:t>ARN-sintetază</a:t>
            </a:r>
            <a:r>
              <a:rPr lang="ro-RO" dirty="0" smtClean="0"/>
              <a:t>, care asigură apoi </a:t>
            </a:r>
            <a:r>
              <a:rPr lang="ro-RO" b="1" i="1" dirty="0" smtClean="0"/>
              <a:t>formarea de “copii” de ARN fagic</a:t>
            </a:r>
            <a:r>
              <a:rPr lang="ro-RO" dirty="0" smtClean="0"/>
              <a:t>, care, la rândul lor, “codifică” în ribozomi </a:t>
            </a:r>
            <a:r>
              <a:rPr lang="ro-RO" b="1" i="1" dirty="0" smtClean="0"/>
              <a:t>sinteza de proteine pentru formarea capsidei</a:t>
            </a:r>
            <a:r>
              <a:rPr lang="ro-RO" dirty="0" smtClean="0"/>
              <a:t> particulelor neoformate. O fază intermediară în replicarea bacteriofagilor ARN este </a:t>
            </a:r>
            <a:r>
              <a:rPr lang="ro-RO" b="1" i="1" dirty="0" smtClean="0"/>
              <a:t>formarea unui ARN dublu catenar</a:t>
            </a:r>
            <a:r>
              <a:rPr lang="ro-RO" dirty="0" smtClean="0"/>
              <a:t>, rezultat din lanţul de ARN al particulelor fagice pătrunse în celulă (lanţ ”plus”), legat complementar cu un lanţ rezultat din acţiunea ARN-sintetazei de tip fagic (lanţ “minus</a:t>
            </a:r>
            <a:r>
              <a:rPr lang="ro-RO" dirty="0" smtClean="0"/>
              <a:t>”).</a:t>
            </a:r>
            <a:endParaRPr lang="en-US"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29600" cy="3708098"/>
          </a:xfrm>
        </p:spPr>
        <p:txBody>
          <a:bodyPr>
            <a:normAutofit fontScale="77500" lnSpcReduction="20000"/>
          </a:bodyPr>
          <a:lstStyle/>
          <a:p>
            <a:r>
              <a:rPr lang="ro-RO" b="1" dirty="0" smtClean="0"/>
              <a:t>d. Maturarea particulelor fagice neoformate</a:t>
            </a:r>
            <a:endParaRPr lang="en-US" dirty="0" smtClean="0"/>
          </a:p>
          <a:p>
            <a:r>
              <a:rPr lang="ro-RO" dirty="0" smtClean="0"/>
              <a:t>Prin asamblarea dintre </a:t>
            </a:r>
            <a:r>
              <a:rPr lang="ro-RO" b="1" i="1" dirty="0" smtClean="0"/>
              <a:t>moleculele de acid nucleic fagic nou formate</a:t>
            </a:r>
            <a:r>
              <a:rPr lang="ro-RO" dirty="0" smtClean="0"/>
              <a:t> în celulele gazdă şi </a:t>
            </a:r>
            <a:r>
              <a:rPr lang="ro-RO" b="1" i="1" dirty="0" smtClean="0"/>
              <a:t>proteinele fagice “tardive”</a:t>
            </a:r>
            <a:r>
              <a:rPr lang="ro-RO" dirty="0" smtClean="0"/>
              <a:t>, de asemenea nou sintetizate, după modelul “codificat” de acidul nucleic fagic, rezultă </a:t>
            </a:r>
            <a:r>
              <a:rPr lang="ro-RO" b="1" i="1" dirty="0" smtClean="0"/>
              <a:t>noile particule de bacteriofag</a:t>
            </a:r>
            <a:r>
              <a:rPr lang="ro-RO" dirty="0" smtClean="0"/>
              <a:t>.</a:t>
            </a:r>
            <a:endParaRPr lang="en-US" dirty="0" smtClean="0"/>
          </a:p>
          <a:p>
            <a:pPr>
              <a:buNone/>
            </a:pPr>
            <a:endParaRPr lang="en-US" dirty="0" smtClean="0"/>
          </a:p>
          <a:p>
            <a:r>
              <a:rPr lang="ro-RO" b="1" dirty="0" smtClean="0"/>
              <a:t>e. Eliberarea particulelor fagice neoformate</a:t>
            </a:r>
            <a:endParaRPr lang="en-US" dirty="0" smtClean="0"/>
          </a:p>
          <a:p>
            <a:r>
              <a:rPr lang="ro-RO" dirty="0" smtClean="0"/>
              <a:t>La un moment dat, particulele fagice care “umplu” spaţiul celular bacterian, produc </a:t>
            </a:r>
            <a:r>
              <a:rPr lang="ro-RO" b="1" i="1" dirty="0" smtClean="0"/>
              <a:t>“explozia” peretelui celular şi membranei citoplasmatice</a:t>
            </a:r>
            <a:r>
              <a:rPr lang="ro-RO" dirty="0" smtClean="0"/>
              <a:t>, </a:t>
            </a:r>
            <a:r>
              <a:rPr lang="ro-RO" b="1" i="1" dirty="0" smtClean="0"/>
              <a:t>cu liza celulară</a:t>
            </a:r>
            <a:r>
              <a:rPr lang="ro-RO" dirty="0" smtClean="0"/>
              <a:t> concomitentă şi cu eliberarea în mediul exterior a particulelor fagice neoformate, capabile ca, în prezenţa altor celule bacteriene lizosensibile să reia ciclul de tip litic.</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14356"/>
            <a:ext cx="8401080" cy="5610244"/>
          </a:xfrm>
        </p:spPr>
        <p:txBody>
          <a:bodyPr>
            <a:normAutofit fontScale="77500" lnSpcReduction="20000"/>
          </a:bodyPr>
          <a:lstStyle/>
          <a:p>
            <a:r>
              <a:rPr lang="ro-RO" b="1" dirty="0" smtClean="0"/>
              <a:t>2.2. Relaţii bacteriofag-bacterie de tip simbiotic</a:t>
            </a:r>
            <a:endParaRPr lang="en-US" dirty="0" smtClean="0"/>
          </a:p>
          <a:p>
            <a:r>
              <a:rPr lang="ro-RO" dirty="0" smtClean="0"/>
              <a:t>Fenomenul intrării unui bacteriofag într-o celulă bacteriană, fără a determina liza acesteia şi </a:t>
            </a:r>
            <a:r>
              <a:rPr lang="ro-RO" b="1" i="1" dirty="0" smtClean="0"/>
              <a:t>integrarea materialului genetic fagic în cromozomul bacterian, poartă numele de “lizogenie”</a:t>
            </a:r>
            <a:r>
              <a:rPr lang="ro-RO" dirty="0" smtClean="0"/>
              <a:t>. </a:t>
            </a:r>
            <a:endParaRPr lang="en-US" dirty="0" smtClean="0"/>
          </a:p>
          <a:p>
            <a:r>
              <a:rPr lang="ro-RO" dirty="0" smtClean="0"/>
              <a:t>În acest tip de relaţie bacteriofag-bacterie, după ataşarea şi penetrarea bacteriofagului în celula gazdă, nu se produce replicarea independentă a acidului nucleic fagic, ci acesta se integrează în ADN celular (cromozomul bacterian), replicându-se odată cu replicarea ADN celular (diviziunea celulei). </a:t>
            </a:r>
            <a:r>
              <a:rPr lang="ro-RO" b="1" i="1" dirty="0" smtClean="0"/>
              <a:t>Bacteriofagii capabili de a stabili o relaţie de tip simbiotic cu bacteria purtatoare</a:t>
            </a:r>
            <a:r>
              <a:rPr lang="ro-RO" dirty="0" smtClean="0"/>
              <a:t> sunt denumiţi </a:t>
            </a:r>
            <a:r>
              <a:rPr lang="ro-RO" b="1" i="1" dirty="0" smtClean="0"/>
              <a:t>“profagi”</a:t>
            </a:r>
            <a:r>
              <a:rPr lang="ro-RO" dirty="0" smtClean="0"/>
              <a:t> sau </a:t>
            </a:r>
            <a:r>
              <a:rPr lang="ro-RO" b="1" i="1" dirty="0" smtClean="0"/>
              <a:t>“bacteriofagi temperaţi”</a:t>
            </a:r>
            <a:r>
              <a:rPr lang="ro-RO" dirty="0" smtClean="0"/>
              <a:t>. Etapele “infecţiei” fagice de tip simbiotic: adsorbţia, penetrarea acidului nucleic fagic cu “circularizarea” lui, cuplarea ADN-ului fagic circular cu ADN-ul bacterian.</a:t>
            </a:r>
            <a:endParaRPr lang="en-US" dirty="0" smtClean="0"/>
          </a:p>
          <a:p>
            <a:r>
              <a:rPr lang="ro-RO" b="1" i="1" dirty="0" smtClean="0"/>
              <a:t>Bacteriile care conţin în interior fagi temperaţi</a:t>
            </a:r>
            <a:r>
              <a:rPr lang="ro-RO" dirty="0" smtClean="0"/>
              <a:t> se numesc </a:t>
            </a:r>
            <a:r>
              <a:rPr lang="ro-RO" b="1" dirty="0" smtClean="0"/>
              <a:t>“bacterii lizogene”</a:t>
            </a:r>
            <a:r>
              <a:rPr lang="ro-RO" dirty="0" smtClean="0"/>
              <a:t>. Ele sunt rezistente (“imune”) la “infecţia” cu un alt bacteriofag omolog. Acest fenomen se datoreşte eliberării în citoplasma celulei lizogene a unei </a:t>
            </a:r>
            <a:r>
              <a:rPr lang="ro-RO" b="1" i="1" dirty="0" smtClean="0"/>
              <a:t>substanţe “represor”</a:t>
            </a:r>
            <a:r>
              <a:rPr lang="ro-RO" dirty="0" smtClean="0"/>
              <a:t>, care inhibă multiplicarea unui fag litic pătruns în celulă. Substanţa “represor” acţionează şi asupra profagului existent în celula lizogenă, împiedicând desprinderea acestuia din inelul comun ADN fagic-ADN bacterian şi, respectiv, iniţierea sintezelor fagice pentru declanşarea “infecţiei” de tip litic.</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572560" cy="6143668"/>
          </a:xfrm>
        </p:spPr>
        <p:txBody>
          <a:bodyPr>
            <a:normAutofit fontScale="77500" lnSpcReduction="20000"/>
          </a:bodyPr>
          <a:lstStyle/>
          <a:p>
            <a:r>
              <a:rPr lang="ro-RO" b="1" dirty="0" smtClean="0"/>
              <a:t>Inducţia </a:t>
            </a:r>
            <a:r>
              <a:rPr lang="ro-RO" dirty="0" smtClean="0"/>
              <a:t>reprezintă </a:t>
            </a:r>
            <a:r>
              <a:rPr lang="ro-RO" b="1" i="1" dirty="0" smtClean="0"/>
              <a:t>procesul prin care un fag temperat (profag)</a:t>
            </a:r>
            <a:r>
              <a:rPr lang="ro-RO" dirty="0" smtClean="0"/>
              <a:t> aflat într-o celulă bacteriană lizogenă, </a:t>
            </a:r>
            <a:r>
              <a:rPr lang="ro-RO" b="1" i="1" dirty="0" smtClean="0"/>
              <a:t>trece în forma sa litică (“virulentă”)</a:t>
            </a:r>
            <a:r>
              <a:rPr lang="ro-RO" dirty="0" smtClean="0"/>
              <a:t>, adică îşi desprinde acidul nucleic din cromozomul bacterian şi iniţiază sinteze de tip fagic la nivelul aparatului ribozomal celular, cu determinarea lizei celulei şi eliberării de particule fagice “virulente” în mediu, capabile să reia un ciclu de tip litic în alte celule lizosensibile. Fenomenul de inducţie se datoreşte </a:t>
            </a:r>
            <a:r>
              <a:rPr lang="ro-RO" b="1" i="1" dirty="0" smtClean="0"/>
              <a:t>inactivării sau distrugerii substanţei “represor”</a:t>
            </a:r>
            <a:r>
              <a:rPr lang="ro-RO" dirty="0" smtClean="0"/>
              <a:t>.</a:t>
            </a:r>
            <a:r>
              <a:rPr lang="ro-RO" i="1" dirty="0" smtClean="0"/>
              <a:t> </a:t>
            </a:r>
            <a:endParaRPr lang="en-US" dirty="0" smtClean="0"/>
          </a:p>
          <a:p>
            <a:r>
              <a:rPr lang="ro-RO" dirty="0" smtClean="0"/>
              <a:t>Agenţii capabili să producă fenomenul de inducţie (agenţi inductori) pot fi variaţi: temperatura de 44</a:t>
            </a:r>
            <a:r>
              <a:rPr lang="ro-RO" baseline="30000" dirty="0" smtClean="0"/>
              <a:t>0</a:t>
            </a:r>
            <a:r>
              <a:rPr lang="ro-RO" dirty="0" smtClean="0"/>
              <a:t>C, iradierea cu ultraviolete, agitaţia mecanică, etc. Agenţii inductori ar acţiona, după unii autori, prin determinarea în celulă a </a:t>
            </a:r>
            <a:r>
              <a:rPr lang="ro-RO" b="1" i="1" dirty="0" smtClean="0"/>
              <a:t>sintezei unei substanţe “inductor”, care inactivează secundar substanţa “represor”</a:t>
            </a:r>
            <a:r>
              <a:rPr lang="ro-RO" dirty="0" smtClean="0"/>
              <a:t>. Natura acestei substanţe “inductor” nu este încă cunoscută. Pe de altă parte, apar o </a:t>
            </a:r>
            <a:r>
              <a:rPr lang="ro-RO" i="1" dirty="0" smtClean="0"/>
              <a:t>serie de proprietăţi noi ale celulei</a:t>
            </a:r>
            <a:r>
              <a:rPr lang="ro-RO" dirty="0" smtClean="0"/>
              <a:t>. De exemplu: tulpinile de Corynebacterium diphteriae, prin lizogenizare (purtarea unui fag temperat) devin toxigene (producătoare de toxină difterică). De asemenea, unii streptococi beta hemolitici sunt capabili de a sintetiza toxina eritrogenă numai în cazul când poartă în interior fagi temperaţi specifici. </a:t>
            </a:r>
            <a:endParaRPr lang="en-US" dirty="0" smtClean="0"/>
          </a:p>
          <a:p>
            <a:r>
              <a:rPr lang="ro-RO" dirty="0" smtClean="0"/>
              <a:t>Acest</a:t>
            </a:r>
            <a:r>
              <a:rPr lang="ro-RO" i="1" dirty="0" smtClean="0"/>
              <a:t> </a:t>
            </a:r>
            <a:r>
              <a:rPr lang="ro-RO" b="1" i="1" dirty="0" smtClean="0"/>
              <a:t>fenomen de schimbare a unor proprietăţi ale celulei bacteriene, prin prezenţa profagului</a:t>
            </a:r>
            <a:r>
              <a:rPr lang="ro-RO" i="1" dirty="0" smtClean="0"/>
              <a:t>,</a:t>
            </a:r>
            <a:r>
              <a:rPr lang="ro-RO" dirty="0" smtClean="0"/>
              <a:t> poartă numele de </a:t>
            </a:r>
            <a:r>
              <a:rPr lang="ro-RO" b="1" dirty="0" smtClean="0"/>
              <a:t>“conversie</a:t>
            </a:r>
            <a:r>
              <a:rPr lang="ro-RO" dirty="0" smtClean="0"/>
              <a:t>”. Intrarea fagului temperat în celulă determină exprimarea unor gene celulare preexistente, represate până atunci. “Conversia“ lizogenă diferă de “transducţie”, la care genele care caracterizează noile proprietăţi sunt cuprinse exclusiv în genomul fagului infectant.</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77500" lnSpcReduction="20000"/>
          </a:bodyPr>
          <a:lstStyle/>
          <a:p>
            <a:r>
              <a:rPr lang="ro-RO" b="1" dirty="0" smtClean="0"/>
              <a:t>ACŢIUNEA AGENŢILOR FIZICI ASUPRA BACTERIILOR</a:t>
            </a:r>
            <a:endParaRPr lang="en-US" b="1" dirty="0" smtClean="0"/>
          </a:p>
          <a:p>
            <a:r>
              <a:rPr lang="ro-RO" dirty="0" smtClean="0"/>
              <a:t>Dintre cei mai imoprtanţi agenţi fizici care pot influenţa viabilitatea şi puterea de multiplicare a bacteriilor, menţionăm: căldura, uscăciunea, (desicarea), presiunea mecanică şi osmotică, radiaţiile, electricitatea etc.</a:t>
            </a:r>
            <a:endParaRPr lang="en-US" dirty="0" smtClean="0"/>
          </a:p>
          <a:p>
            <a:endParaRPr lang="en-US" dirty="0" smtClean="0"/>
          </a:p>
          <a:p>
            <a:r>
              <a:rPr lang="ro-RO" b="1" dirty="0" smtClean="0"/>
              <a:t>1. CĂLDURA</a:t>
            </a:r>
            <a:endParaRPr lang="en-US" dirty="0" smtClean="0"/>
          </a:p>
          <a:p>
            <a:r>
              <a:rPr lang="ro-RO" b="1" i="1" dirty="0" smtClean="0"/>
              <a:t>Temperaturile ridicate</a:t>
            </a:r>
            <a:r>
              <a:rPr lang="ro-RO" dirty="0" smtClean="0"/>
              <a:t> (căldura) prezintă în general (cu excepţia grupului restrâns al bacteriilor termofile) o</a:t>
            </a:r>
            <a:r>
              <a:rPr lang="ro-RO" i="1" dirty="0" smtClean="0"/>
              <a:t> </a:t>
            </a:r>
            <a:r>
              <a:rPr lang="ro-RO" b="1" i="1" dirty="0" smtClean="0"/>
              <a:t>acţiune bactericidă</a:t>
            </a:r>
            <a:r>
              <a:rPr lang="ro-RO" dirty="0" smtClean="0"/>
              <a:t>. Temperaturile joase sunt mai puţin nocive, cele mai multe specii bacteriene rezistând un timp în stare latentă, fără multiplicare (“hibernare bacteriană”). </a:t>
            </a:r>
            <a:endParaRPr lang="en-US" dirty="0" smtClean="0"/>
          </a:p>
          <a:p>
            <a:r>
              <a:rPr lang="ro-RO" dirty="0" smtClean="0"/>
              <a:t>Căldura acţionează diferenţiat asupra formelor vegetative şi, respectiv, asupra sporilor bacterieni. Astfel, asupra formelor vegetative, temperatura de 100</a:t>
            </a:r>
            <a:r>
              <a:rPr lang="ro-RO" baseline="30000" dirty="0" smtClean="0"/>
              <a:t>0</a:t>
            </a:r>
            <a:r>
              <a:rPr lang="ro-RO" dirty="0" smtClean="0"/>
              <a:t>C, realizează un efect bactericid complet în 2-3 minute, pe când sporii rezistă chiar 15 minute la temperatura de 120</a:t>
            </a:r>
            <a:r>
              <a:rPr lang="ro-RO" baseline="30000" dirty="0" smtClean="0"/>
              <a:t>0</a:t>
            </a:r>
            <a:r>
              <a:rPr lang="ro-RO" dirty="0" smtClean="0"/>
              <a:t>C. Trebuie precizat faptul că există o </a:t>
            </a:r>
            <a:r>
              <a:rPr lang="ro-RO" i="1" dirty="0" smtClean="0"/>
              <a:t>corelaţie temperatură-timp</a:t>
            </a:r>
            <a:r>
              <a:rPr lang="ro-RO" dirty="0" smtClean="0"/>
              <a:t>, în ceea ce priveşte </a:t>
            </a:r>
            <a:r>
              <a:rPr lang="ro-RO" i="1" dirty="0" smtClean="0"/>
              <a:t>efectul sterilizant</a:t>
            </a:r>
            <a:r>
              <a:rPr lang="ro-RO" dirty="0" smtClean="0"/>
              <a:t>.</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OZ3A"/>
          <p:cNvPicPr>
            <a:picLocks noChangeAspect="1" noChangeArrowheads="1"/>
          </p:cNvPicPr>
          <p:nvPr/>
        </p:nvPicPr>
        <p:blipFill>
          <a:blip r:embed="rId2"/>
          <a:srcRect/>
          <a:stretch>
            <a:fillRect/>
          </a:stretch>
        </p:blipFill>
        <p:spPr bwMode="auto">
          <a:xfrm>
            <a:off x="1000100" y="1214422"/>
            <a:ext cx="7121304" cy="3786214"/>
          </a:xfrm>
          <a:prstGeom prst="rect">
            <a:avLst/>
          </a:prstGeom>
          <a:noFill/>
          <a:ln w="9525">
            <a:noFill/>
            <a:miter lim="800000"/>
            <a:headEnd/>
            <a:tailEnd/>
          </a:ln>
        </p:spPr>
      </p:pic>
      <p:sp>
        <p:nvSpPr>
          <p:cNvPr id="5" name="TextBox 4"/>
          <p:cNvSpPr txBox="1"/>
          <p:nvPr/>
        </p:nvSpPr>
        <p:spPr>
          <a:xfrm>
            <a:off x="2857488" y="5572140"/>
            <a:ext cx="3071834" cy="369332"/>
          </a:xfrm>
          <a:prstGeom prst="rect">
            <a:avLst/>
          </a:prstGeom>
          <a:noFill/>
        </p:spPr>
        <p:txBody>
          <a:bodyPr wrap="square" rtlCol="0">
            <a:spAutoFit/>
          </a:bodyPr>
          <a:lstStyle/>
          <a:p>
            <a:r>
              <a:rPr lang="ro-RO" dirty="0"/>
              <a:t>Figura 2: Lizogenie-Inducţie </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929354"/>
          </a:xfrm>
        </p:spPr>
        <p:txBody>
          <a:bodyPr>
            <a:normAutofit fontScale="70000" lnSpcReduction="20000"/>
          </a:bodyPr>
          <a:lstStyle/>
          <a:p>
            <a:r>
              <a:rPr lang="ro-RO" b="1" dirty="0" smtClean="0"/>
              <a:t>3. IMPORTANŢA BACTERIOFAGIEI ÎN </a:t>
            </a:r>
            <a:r>
              <a:rPr lang="ro-RO" b="1" dirty="0" smtClean="0"/>
              <a:t>MEDICINĂ</a:t>
            </a:r>
            <a:endParaRPr lang="en-US" b="1" dirty="0" smtClean="0"/>
          </a:p>
          <a:p>
            <a:endParaRPr lang="en-US" dirty="0" smtClean="0"/>
          </a:p>
          <a:p>
            <a:r>
              <a:rPr lang="ro-RO" dirty="0" smtClean="0"/>
              <a:t>Bacteriofagii prezintă două însuşiri genetice importante şi anume: </a:t>
            </a:r>
            <a:r>
              <a:rPr lang="ro-RO" i="1" dirty="0" smtClean="0"/>
              <a:t>stabilitatea tipului</a:t>
            </a:r>
            <a:r>
              <a:rPr lang="ro-RO" dirty="0" smtClean="0"/>
              <a:t> şi </a:t>
            </a:r>
            <a:r>
              <a:rPr lang="ro-RO" i="1" dirty="0" smtClean="0"/>
              <a:t>rata joasă de variaţie genetică</a:t>
            </a:r>
            <a:r>
              <a:rPr lang="ro-RO" dirty="0" smtClean="0"/>
              <a:t>. Fenomenele genetice legate de bacteriofag sunt: mutaţia fagică, transducţia, recombinarea fagică, restricţia şi modificarea.</a:t>
            </a:r>
            <a:endParaRPr lang="en-US" dirty="0" smtClean="0"/>
          </a:p>
          <a:p>
            <a:pPr lvl="0"/>
            <a:r>
              <a:rPr lang="ro-RO" b="1" dirty="0" smtClean="0"/>
              <a:t>Mutaţia fagică</a:t>
            </a:r>
            <a:r>
              <a:rPr lang="ro-RO" dirty="0" smtClean="0"/>
              <a:t>. Toate proprietăţile unui bacteriofag sunt controlate de genele din acidul nucleic fagic. Mecanismul de mutaţie genetică se aplică şi la bacteriofag, ca şi la bacterii, celulele animale sau virusuri animale. Deci, cu prilejul replicării fagului în celula bacteriană, pot apărea indivizi prezentând o </a:t>
            </a:r>
            <a:r>
              <a:rPr lang="ro-RO" b="1" i="1" dirty="0" smtClean="0"/>
              <a:t>“greşeală” în molecula de ADN</a:t>
            </a:r>
            <a:r>
              <a:rPr lang="ro-RO" dirty="0" smtClean="0"/>
              <a:t>, care conferă particulei neoformate proprietăţi noi.</a:t>
            </a:r>
            <a:endParaRPr lang="en-US" dirty="0" smtClean="0"/>
          </a:p>
          <a:p>
            <a:pPr lvl="0"/>
            <a:r>
              <a:rPr lang="ro-RO" b="1" dirty="0" smtClean="0"/>
              <a:t>Transducţia</a:t>
            </a:r>
            <a:r>
              <a:rPr lang="ro-RO" dirty="0" smtClean="0"/>
              <a:t>.</a:t>
            </a:r>
            <a:r>
              <a:rPr lang="ro-RO" b="1" dirty="0" smtClean="0"/>
              <a:t> </a:t>
            </a:r>
            <a:r>
              <a:rPr lang="ro-RO" dirty="0" smtClean="0"/>
              <a:t>Este fenomenul </a:t>
            </a:r>
            <a:r>
              <a:rPr lang="ro-RO" b="1" i="1" dirty="0" smtClean="0"/>
              <a:t>introducerii în genomul (cromozomul) bacterian a unor gene cu ajutorul materialului genetic fagic</a:t>
            </a:r>
            <a:r>
              <a:rPr lang="ro-RO" dirty="0" smtClean="0"/>
              <a:t>, cu apariţia consecutivă de proprietăţi noi ale celulei bacteriene, codificate de genele fagice introduse în ADN celular.</a:t>
            </a:r>
            <a:endParaRPr lang="en-US" dirty="0" smtClean="0"/>
          </a:p>
          <a:p>
            <a:pPr lvl="0"/>
            <a:r>
              <a:rPr lang="ro-RO" b="1" dirty="0" smtClean="0"/>
              <a:t>Recombinarea fagică</a:t>
            </a:r>
            <a:r>
              <a:rPr lang="ro-RO" dirty="0" smtClean="0"/>
              <a:t>.</a:t>
            </a:r>
            <a:r>
              <a:rPr lang="ro-RO" b="1" dirty="0" smtClean="0"/>
              <a:t> </a:t>
            </a:r>
            <a:r>
              <a:rPr lang="ro-RO" dirty="0" smtClean="0"/>
              <a:t>Când pe suprafaţa aceleiaşi celule bacteriene, </a:t>
            </a:r>
            <a:r>
              <a:rPr lang="ro-RO" i="1" dirty="0" smtClean="0"/>
              <a:t>se adsorb simultan doi sau mai mulţi bacteriofagi ADN înrudiţi</a:t>
            </a:r>
            <a:r>
              <a:rPr lang="ro-RO" dirty="0" smtClean="0"/>
              <a:t>, dar uşor diferiţi genetic, </a:t>
            </a:r>
            <a:r>
              <a:rPr lang="ro-RO" i="1" dirty="0" smtClean="0"/>
              <a:t>ambii pot “infecta” celula şi se pot reproduce</a:t>
            </a:r>
            <a:r>
              <a:rPr lang="ro-RO" dirty="0" smtClean="0"/>
              <a:t>. În acest caz, unii din </a:t>
            </a:r>
            <a:r>
              <a:rPr lang="ro-RO" i="1" dirty="0" smtClean="0"/>
              <a:t>indivizii fagici neoformaţi sunt recombinaţi</a:t>
            </a:r>
            <a:r>
              <a:rPr lang="ro-RO" dirty="0" smtClean="0"/>
              <a:t>, adică posedă proprietăţi ale ambelor categorii de particule fagice infectante. De exemplu: dacă o celulă de Escherichia coli este supusă contactului cu doi fagi T</a:t>
            </a:r>
            <a:r>
              <a:rPr lang="ro-RO" baseline="-25000" dirty="0" smtClean="0"/>
              <a:t>2</a:t>
            </a:r>
            <a:r>
              <a:rPr lang="ro-RO" dirty="0" smtClean="0"/>
              <a:t>, unul care produce plaje cu dimensiuni mici, precoce, iar altul care produce plaje cu dimensiuni mari, tardiv, se obţin particule recombinate, care dau plaje cu dimensiuni mari, precoce.</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428736"/>
            <a:ext cx="8229600" cy="4389120"/>
          </a:xfrm>
        </p:spPr>
        <p:txBody>
          <a:bodyPr>
            <a:normAutofit fontScale="77500" lnSpcReduction="20000"/>
          </a:bodyPr>
          <a:lstStyle/>
          <a:p>
            <a:pPr lvl="0"/>
            <a:r>
              <a:rPr lang="ro-RO" b="1" dirty="0" smtClean="0"/>
              <a:t>Restricţia şi modificarea</a:t>
            </a:r>
            <a:r>
              <a:rPr lang="ro-RO" dirty="0" smtClean="0"/>
              <a:t>.</a:t>
            </a:r>
            <a:r>
              <a:rPr lang="ro-RO" b="1" dirty="0" smtClean="0"/>
              <a:t> </a:t>
            </a:r>
            <a:r>
              <a:rPr lang="ro-RO" dirty="0" smtClean="0"/>
              <a:t>S-a observat că o anumită categorie de bacteriofagi se multiplică la o rată înaltă în anumite tulpini de Escherichia coli şi la o rată joasă în alte tulpini aparţinând aceleiaşi specii bacteriene. Aceasta se explică prin faptul că, în celula bacteriană ar exista </a:t>
            </a:r>
            <a:r>
              <a:rPr lang="ro-RO" b="1" i="1" dirty="0" smtClean="0"/>
              <a:t>două enzime complementare, una</a:t>
            </a:r>
            <a:r>
              <a:rPr lang="ro-RO" b="1" dirty="0" smtClean="0"/>
              <a:t> </a:t>
            </a:r>
            <a:r>
              <a:rPr lang="ro-RO" b="1" i="1" dirty="0" smtClean="0"/>
              <a:t>modificatoare</a:t>
            </a:r>
            <a:r>
              <a:rPr lang="ro-RO" i="1" dirty="0" smtClean="0"/>
              <a:t> </a:t>
            </a:r>
            <a:r>
              <a:rPr lang="ro-RO" dirty="0" smtClean="0"/>
              <a:t>(care acţionează asupra ADN fagic, făcându-l apt de a funcţiona ca “matrice”), alta </a:t>
            </a:r>
            <a:r>
              <a:rPr lang="ro-RO" b="1" i="1" dirty="0" smtClean="0"/>
              <a:t>restrictivă</a:t>
            </a:r>
            <a:r>
              <a:rPr lang="ro-RO" i="1" dirty="0" smtClean="0"/>
              <a:t> </a:t>
            </a:r>
            <a:r>
              <a:rPr lang="ro-RO" dirty="0" smtClean="0"/>
              <a:t>(care degradează orice formă de ADN din celulă care nu a fost “modificat” de enzima modificatoare). În cazul “infecţiei” cu bacteriofag a celulei bacteriene, o parte din ADN pătruns din exterior nu este modificat, deci este supus degradării, iar o altă parte, modificat fiind, nu mai este degradat şi iniţiază sintezele de tip fagic proprii ciclului litic. Fenomenul de restricţie se întâlneşte mai ales la tulpini bacteriene unde activitatea celor două enzime este astfel coordonată, încât un număr relativ mic de molecule de ADN fagic funcţionează ca “matrice” pentru determinarea apariţiei particulelor fagice neoformate.</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0"/>
            <a:ext cx="8229600" cy="5038740"/>
          </a:xfrm>
        </p:spPr>
        <p:txBody>
          <a:bodyPr>
            <a:normAutofit fontScale="77500" lnSpcReduction="20000"/>
          </a:bodyPr>
          <a:lstStyle/>
          <a:p>
            <a:r>
              <a:rPr lang="ro-RO" b="1" dirty="0" smtClean="0"/>
              <a:t>4. IMPORTANŢA LIZOGENIEI ÎN MICROBIOLOGIA MEDICALĂ</a:t>
            </a:r>
            <a:endParaRPr lang="en-US" dirty="0" smtClean="0"/>
          </a:p>
          <a:p>
            <a:r>
              <a:rPr lang="ro-RO" b="1" dirty="0" smtClean="0"/>
              <a:t>4.1. Relaţia lizogenizare-toxinogeneză</a:t>
            </a:r>
            <a:endParaRPr lang="en-US" dirty="0" smtClean="0"/>
          </a:p>
          <a:p>
            <a:r>
              <a:rPr lang="ro-RO" dirty="0" smtClean="0"/>
              <a:t>Într-o anumită “nişă ecologică”, </a:t>
            </a:r>
            <a:r>
              <a:rPr lang="ro-RO" b="1" i="1" dirty="0" smtClean="0"/>
              <a:t>coexistenţa bacteriilor cu bacteriofagii specifici capabili de lizogenizare, poate duce la modificări ale patogenităţii unor germeni</a:t>
            </a:r>
            <a:r>
              <a:rPr lang="ro-RO" dirty="0" smtClean="0"/>
              <a:t>. De pildă, tulpinile netoxigene de Corynebacterium diphteriae devin, prin lizogenizare, secretoare de toxină, trecerea unei asemenea tulpini de la un individ uman la altul, poate determina apariţia de cazuri de difterie, deşi iniţial populaţia bacteriană este netoxigenă. Acelaşi fenomen este descris şi la Escherichia coli enterotoxigen (fagul OB).</a:t>
            </a:r>
            <a:endParaRPr lang="en-US" dirty="0" smtClean="0"/>
          </a:p>
          <a:p>
            <a:endParaRPr lang="en-US" dirty="0" smtClean="0"/>
          </a:p>
          <a:p>
            <a:r>
              <a:rPr lang="ro-RO" b="1" dirty="0" smtClean="0"/>
              <a:t>4.2. Coexistenţa în sol a bacteriilor şi bacteriofagilor</a:t>
            </a:r>
            <a:endParaRPr lang="en-US" dirty="0" smtClean="0"/>
          </a:p>
          <a:p>
            <a:r>
              <a:rPr lang="ro-RO" dirty="0" smtClean="0"/>
              <a:t>De obicei, în </a:t>
            </a:r>
            <a:r>
              <a:rPr lang="ro-RO" b="1" i="1" dirty="0" smtClean="0"/>
              <a:t>apele poluate bacterian, coexistă atât indivizi bacterieni de o anumită specie, cât şi bacteriofagii care le corespund</a:t>
            </a:r>
            <a:r>
              <a:rPr lang="ro-RO" dirty="0" smtClean="0"/>
              <a:t>. De aceea, decelarea în ape a bacteriofagilor pentru Salmonella, Shigela, colibacili, vibrioni holerici, reprezintă o indicaţie indirectă, dar preţioasă, asupra poluării apelor respective cu speciile de bacterii corespunzătoare bacteriofagilor decelaţi.</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fontScale="70000" lnSpcReduction="20000"/>
          </a:bodyPr>
          <a:lstStyle/>
          <a:p>
            <a:r>
              <a:rPr lang="ro-RO" b="1" dirty="0" smtClean="0"/>
              <a:t>4.3. Lizotipia</a:t>
            </a:r>
            <a:endParaRPr lang="en-US" dirty="0" smtClean="0"/>
          </a:p>
          <a:p>
            <a:r>
              <a:rPr lang="ro-RO" dirty="0" smtClean="0"/>
              <a:t>S-a constatat că bacteriofagii au o înaltă specificitate de gazdă. Pe această proprietate se bazează obţinerea prin adaptare, a unor </a:t>
            </a:r>
            <a:r>
              <a:rPr lang="ro-RO" i="1" dirty="0" smtClean="0"/>
              <a:t>bacteriofagi standard</a:t>
            </a:r>
            <a:r>
              <a:rPr lang="ro-RO" dirty="0" smtClean="0"/>
              <a:t>, capabili să lizeze anumite tupini bacteriene dintr-o anumită specie. </a:t>
            </a:r>
            <a:r>
              <a:rPr lang="ro-RO" b="1" i="1" dirty="0" smtClean="0"/>
              <a:t>Tipul de bacterie sensibilă la un anumit bacteriofag standard </a:t>
            </a:r>
            <a:r>
              <a:rPr lang="ro-RO" dirty="0" smtClean="0"/>
              <a:t>sau la un set de bacteriofagi standard</a:t>
            </a:r>
            <a:r>
              <a:rPr lang="ro-RO" i="1" dirty="0" smtClean="0"/>
              <a:t> </a:t>
            </a:r>
            <a:r>
              <a:rPr lang="ro-RO" dirty="0" smtClean="0"/>
              <a:t>poartă numele de </a:t>
            </a:r>
            <a:r>
              <a:rPr lang="ro-RO" b="1" dirty="0" smtClean="0"/>
              <a:t>lizotip</a:t>
            </a:r>
            <a:r>
              <a:rPr lang="ro-RO" dirty="0" smtClean="0"/>
              <a:t>, iar </a:t>
            </a:r>
            <a:r>
              <a:rPr lang="ro-RO" b="1" i="1" dirty="0" smtClean="0"/>
              <a:t>metoda de identificare a lizotipului unei tulpini bacteriene, prin punerea sa în contact cu setul de bacteriofagi standard</a:t>
            </a:r>
            <a:r>
              <a:rPr lang="ro-RO" dirty="0" smtClean="0"/>
              <a:t>, se numeşte </a:t>
            </a:r>
            <a:r>
              <a:rPr lang="ro-RO" b="1" dirty="0" smtClean="0"/>
              <a:t>lizotipie</a:t>
            </a:r>
            <a:r>
              <a:rPr lang="ro-RO" dirty="0" smtClean="0"/>
              <a:t>.</a:t>
            </a:r>
            <a:endParaRPr lang="en-US" dirty="0" smtClean="0"/>
          </a:p>
          <a:p>
            <a:r>
              <a:rPr lang="ro-RO" dirty="0" smtClean="0"/>
              <a:t>Din punct de vedere epidemiologic, lizotipia are o mare însemnătate, dând posibilitatea urmăririi circulaţiei unui anumit lizotip bacterian în populaţia umană sau în mediul exterior, contribuind la determinarea mai fidelă a filiaţiei unor cazuri de boli infectocontagioase sau alte infecţii bacteriene. Lizotipia s-a dovedit utilă mai ales în cazul infecţiilor stafilococice, infecţiilor cu Corynebacterium diphteriae, cu Enterobacteriaceae, cu Ps. aeruginosa, etc.</a:t>
            </a:r>
            <a:endParaRPr lang="en-US" dirty="0" smtClean="0"/>
          </a:p>
          <a:p>
            <a:r>
              <a:rPr lang="ro-RO" b="1" dirty="0" smtClean="0"/>
              <a:t> </a:t>
            </a:r>
            <a:endParaRPr lang="en-US" dirty="0" smtClean="0"/>
          </a:p>
          <a:p>
            <a:r>
              <a:rPr lang="ro-RO" b="1" dirty="0" smtClean="0"/>
              <a:t>4.4. Utilizarea bacteriofagilor în terapia antibacteriană</a:t>
            </a:r>
            <a:endParaRPr lang="en-US" dirty="0" smtClean="0"/>
          </a:p>
          <a:p>
            <a:r>
              <a:rPr lang="ro-RO" dirty="0" smtClean="0"/>
              <a:t>Administrarea în scop terapeutic a bacteriofagilor, în cazul unor infecţii bacteriene digestive, sau urinare (Escherichia coli, Salmonella) a dat rezultate încurajatoare, dar procedeul nu s-a extins ulterior pe măsura speranţelor iniţial puse în acest mijloc de tratament.</a:t>
            </a:r>
            <a:endParaRPr lang="en-US" dirty="0" smtClean="0"/>
          </a:p>
          <a:p>
            <a:r>
              <a:rPr lang="ro-RO" b="1" dirty="0" smtClean="0"/>
              <a:t> </a:t>
            </a:r>
            <a:endParaRPr lang="en-US" dirty="0" smtClean="0"/>
          </a:p>
          <a:p>
            <a:r>
              <a:rPr lang="ro-RO" b="1" dirty="0" smtClean="0"/>
              <a:t>4.5. Importanţa ecologică a bacteriofagilor </a:t>
            </a:r>
            <a:endParaRPr lang="en-US" dirty="0" smtClean="0"/>
          </a:p>
          <a:p>
            <a:r>
              <a:rPr lang="ro-RO" dirty="0" smtClean="0"/>
              <a:t>Se realizează prin realizarea unui antagonism intestinal şi de asemenea în mediul extern.</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7500" lnSpcReduction="20000"/>
          </a:bodyPr>
          <a:lstStyle/>
          <a:p>
            <a:r>
              <a:rPr lang="ro-RO" b="1" dirty="0" smtClean="0"/>
              <a:t>BACTERIOCINELE</a:t>
            </a:r>
            <a:endParaRPr lang="en-US" b="1" dirty="0" smtClean="0"/>
          </a:p>
          <a:p>
            <a:endParaRPr lang="en-US" dirty="0" smtClean="0"/>
          </a:p>
          <a:p>
            <a:r>
              <a:rPr lang="ro-RO" dirty="0" smtClean="0"/>
              <a:t>Reprezintă </a:t>
            </a:r>
            <a:r>
              <a:rPr lang="ro-RO" b="1" i="1" dirty="0" smtClean="0"/>
              <a:t>substanţe de natură proteică</a:t>
            </a:r>
            <a:r>
              <a:rPr lang="ro-RO" dirty="0" smtClean="0"/>
              <a:t>, elaborate de anumite specii bacteriene, care au </a:t>
            </a:r>
            <a:r>
              <a:rPr lang="ro-RO" b="1" i="1" dirty="0" smtClean="0"/>
              <a:t>efect bactericid (litic) asupra unor tulpini de bacterii</a:t>
            </a:r>
            <a:r>
              <a:rPr lang="ro-RO" dirty="0" smtClean="0"/>
              <a:t> de aceeaşi specie sau din specii înrudite cu a tulpinii secretoare. Acţiunea bactericidă depinde de existenţa pe suprafaţa bacteriei a unor </a:t>
            </a:r>
            <a:r>
              <a:rPr lang="ro-RO" b="1" i="1" dirty="0" smtClean="0"/>
              <a:t>receptori specifici</a:t>
            </a:r>
            <a:r>
              <a:rPr lang="ro-RO" dirty="0" smtClean="0"/>
              <a:t>. Din acest punct de vedere, se disting: bacterii </a:t>
            </a:r>
            <a:r>
              <a:rPr lang="ro-RO" b="1" i="1" dirty="0" smtClean="0"/>
              <a:t>bacteriocino-sensibile </a:t>
            </a:r>
            <a:r>
              <a:rPr lang="ro-RO" dirty="0" smtClean="0"/>
              <a:t>(cu receptori) şi bacterii </a:t>
            </a:r>
            <a:r>
              <a:rPr lang="ro-RO" b="1" i="1" dirty="0" smtClean="0"/>
              <a:t>bacteriocino-rezistente</a:t>
            </a:r>
            <a:r>
              <a:rPr lang="ro-RO" dirty="0" smtClean="0"/>
              <a:t> (fără receptori). Efectul bacteriocinelor este letal. De asemenea, trebuie reţinut că elaborarea de bacteriocine de către un individ bacterian echivalează cu liza celulei bacteriene secretoare însăşi</a:t>
            </a:r>
            <a:r>
              <a:rPr lang="ro-RO" dirty="0" smtClean="0"/>
              <a:t>.</a:t>
            </a:r>
            <a:endParaRPr lang="en-US" dirty="0" smtClean="0"/>
          </a:p>
          <a:p>
            <a:endParaRPr lang="en-US" dirty="0" smtClean="0"/>
          </a:p>
          <a:p>
            <a:r>
              <a:rPr lang="ro-RO" dirty="0" smtClean="0"/>
              <a:t>Bacteriocinele prezintă o greutate moleculară relativ mare (50.000-80.000 daltoni) şi un </a:t>
            </a:r>
            <a:r>
              <a:rPr lang="ro-RO" b="1" i="1" dirty="0" smtClean="0"/>
              <a:t>spectru antibacterian mult mai larg decât al antibioticelor</a:t>
            </a:r>
            <a:r>
              <a:rPr lang="ro-RO" dirty="0" smtClean="0"/>
              <a:t>. Acţiunea litică a bacteriocinelor este puternică, fiind suficientă o singură moleculă pentru a produce liza unei celule. Ca şi în cazul bacteriofagilor, celulele bacteriene în funcţie de specie şi tulpină, au o susceptibilitate diferită faţă de bacteriocine, datorită prezenţei de receptori pe suprafaţa peretelui celular bacterian.</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53054"/>
          </a:xfrm>
        </p:spPr>
        <p:txBody>
          <a:bodyPr>
            <a:normAutofit fontScale="77500" lnSpcReduction="20000"/>
          </a:bodyPr>
          <a:lstStyle/>
          <a:p>
            <a:r>
              <a:rPr lang="ro-RO" dirty="0" smtClean="0"/>
              <a:t>Mecanismele intime ale activităţii intracelulare a bacteriocinelor comportă următoarele secvenţe: </a:t>
            </a:r>
            <a:r>
              <a:rPr lang="ro-RO" b="1" i="1" dirty="0" smtClean="0"/>
              <a:t>depolimerizarea ADN nuclear, inhibiţia sintezei de proteine bacteriene</a:t>
            </a:r>
            <a:r>
              <a:rPr lang="ro-RO" b="1" dirty="0" smtClean="0"/>
              <a:t> </a:t>
            </a:r>
            <a:r>
              <a:rPr lang="ro-RO" dirty="0" smtClean="0"/>
              <a:t>(prin impiedicarea citirii de către ribozom a mesajului înscris pe ARN mesager); </a:t>
            </a:r>
            <a:r>
              <a:rPr lang="ro-RO" b="1" i="1" dirty="0" smtClean="0"/>
              <a:t>creşterea permeabilităţii membranei citoplasmatice</a:t>
            </a:r>
            <a:r>
              <a:rPr lang="ro-RO" b="1" dirty="0" smtClean="0"/>
              <a:t> </a:t>
            </a:r>
            <a:r>
              <a:rPr lang="ro-RO" dirty="0" smtClean="0"/>
              <a:t>(cu compromiterea barierei osmotice şi selective a celulei</a:t>
            </a:r>
            <a:r>
              <a:rPr lang="ro-RO" dirty="0" smtClean="0"/>
              <a:t>).</a:t>
            </a:r>
            <a:endParaRPr lang="en-US" dirty="0" smtClean="0"/>
          </a:p>
          <a:p>
            <a:endParaRPr lang="en-US" dirty="0" smtClean="0"/>
          </a:p>
          <a:p>
            <a:r>
              <a:rPr lang="ro-RO" dirty="0" smtClean="0"/>
              <a:t>Din punct de vedere practic, spectrul de activitate al unei bacteriocine, elaborată de anumite specii sau tulpini bacteriene, poate fi utilizat ca indicator, el fiind caracteristic. </a:t>
            </a:r>
            <a:endParaRPr lang="en-US" dirty="0" smtClean="0"/>
          </a:p>
          <a:p>
            <a:endParaRPr lang="en-US" dirty="0" smtClean="0"/>
          </a:p>
          <a:p>
            <a:r>
              <a:rPr lang="ro-RO" b="1" i="1" dirty="0" smtClean="0"/>
              <a:t>Metoda de testare a spectrului bacteriocinelor</a:t>
            </a:r>
            <a:r>
              <a:rPr lang="ro-RO" dirty="0" smtClean="0"/>
              <a:t> se numeşte </a:t>
            </a:r>
            <a:r>
              <a:rPr lang="ro-RO" b="1" i="1" dirty="0" smtClean="0"/>
              <a:t>bacteriocinotipie</a:t>
            </a:r>
            <a:r>
              <a:rPr lang="ro-RO" dirty="0" smtClean="0"/>
              <a:t> (caracterizarea unei tulpini bacteriene circulante în populaţia umană, pe baza spectrului litic al bacteriocinelor elaborate). Bacteriocinotipia are, deci, importanţă epidemiologică, alături de lizotipie, pentru caracterizarea unor tulpini de Escherichia coli, Pseudomonas aeruginosa (implicate în etiologia unor infecţii interioare).</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144000" cy="6572272"/>
          </a:xfrm>
        </p:spPr>
        <p:txBody>
          <a:bodyPr>
            <a:normAutofit fontScale="70000" lnSpcReduction="20000"/>
          </a:bodyPr>
          <a:lstStyle/>
          <a:p>
            <a:r>
              <a:rPr lang="ro-RO" b="1" dirty="0" smtClean="0"/>
              <a:t>1.1. Sterilizarea prin căldură uscată</a:t>
            </a:r>
            <a:endParaRPr lang="en-US" b="1" dirty="0" smtClean="0"/>
          </a:p>
          <a:p>
            <a:r>
              <a:rPr lang="ro-RO" dirty="0" smtClean="0"/>
              <a:t>Căldura uscată</a:t>
            </a:r>
            <a:r>
              <a:rPr lang="ro-RO" b="1" dirty="0" smtClean="0"/>
              <a:t> </a:t>
            </a:r>
            <a:r>
              <a:rPr lang="ro-RO" dirty="0" smtClean="0"/>
              <a:t>omoară microorganismele prin </a:t>
            </a:r>
            <a:r>
              <a:rPr lang="ro-RO" b="1" i="1" dirty="0" smtClean="0"/>
              <a:t>oxidarea distructivă a componentelor celulare</a:t>
            </a:r>
            <a:r>
              <a:rPr lang="ro-RO" dirty="0" smtClean="0"/>
              <a:t>. Cei mai rezistenţi spori sunt distruşi de căldura uscată la 160</a:t>
            </a:r>
            <a:r>
              <a:rPr lang="ro-RO" baseline="30000" dirty="0" smtClean="0"/>
              <a:t>0</a:t>
            </a:r>
            <a:r>
              <a:rPr lang="ro-RO" dirty="0" smtClean="0"/>
              <a:t>C, timp de 60 minute. Căldura uscată de 100</a:t>
            </a:r>
            <a:r>
              <a:rPr lang="ro-RO" baseline="30000" dirty="0" smtClean="0"/>
              <a:t>0</a:t>
            </a:r>
            <a:r>
              <a:rPr lang="ro-RO" dirty="0" smtClean="0"/>
              <a:t>C distruge în 60 de minute bacteriile care sunt omorâte prin căldură umedă la 60</a:t>
            </a:r>
            <a:r>
              <a:rPr lang="ro-RO" baseline="30000" dirty="0" smtClean="0"/>
              <a:t>0</a:t>
            </a:r>
            <a:r>
              <a:rPr lang="ro-RO" dirty="0" smtClean="0"/>
              <a:t>C în 30 minute. Sporii fungilor sunt distruşi în 60 de minute la 115</a:t>
            </a:r>
            <a:r>
              <a:rPr lang="ro-RO" baseline="30000" dirty="0" smtClean="0"/>
              <a:t>0</a:t>
            </a:r>
            <a:r>
              <a:rPr lang="ro-RO" dirty="0" smtClean="0"/>
              <a:t>C, iar cei bacterieni la temperaturi cuprinse între 120-160</a:t>
            </a:r>
            <a:r>
              <a:rPr lang="ro-RO" baseline="30000" dirty="0" smtClean="0"/>
              <a:t>0</a:t>
            </a:r>
            <a:r>
              <a:rPr lang="ro-RO" dirty="0" smtClean="0"/>
              <a:t>C. În laboratorul de microbiologie se utilizează următoarele tehnici de sterilizare: încălzirea la roşu, flambarea, sterilizarea la pupinel şi sterilizarea cu raze infraroşii.</a:t>
            </a:r>
            <a:endParaRPr lang="en-US" dirty="0" smtClean="0"/>
          </a:p>
          <a:p>
            <a:r>
              <a:rPr lang="ro-RO" dirty="0" smtClean="0"/>
              <a:t>- </a:t>
            </a:r>
            <a:r>
              <a:rPr lang="ro-RO" b="1" dirty="0" smtClean="0"/>
              <a:t>Încălzirea la roşu</a:t>
            </a:r>
            <a:r>
              <a:rPr lang="ro-RO" dirty="0" smtClean="0"/>
              <a:t> </a:t>
            </a:r>
            <a:r>
              <a:rPr lang="ro-RO" b="1" dirty="0" smtClean="0"/>
              <a:t>în flacară</a:t>
            </a:r>
            <a:r>
              <a:rPr lang="ro-RO" dirty="0" smtClean="0"/>
              <a:t> a obiectelor se aplică </a:t>
            </a:r>
            <a:r>
              <a:rPr lang="ro-RO" i="1" dirty="0" smtClean="0"/>
              <a:t>anselor bacteriologice</a:t>
            </a:r>
            <a:r>
              <a:rPr lang="ro-RO" dirty="0" smtClean="0"/>
              <a:t> în laboratorul de microbiologie.</a:t>
            </a:r>
            <a:endParaRPr lang="en-US" dirty="0" smtClean="0"/>
          </a:p>
          <a:p>
            <a:r>
              <a:rPr lang="ro-RO" b="1" dirty="0" smtClean="0"/>
              <a:t>- Flambarea (trecerea prin flacară pentru câteva secunde)</a:t>
            </a:r>
            <a:r>
              <a:rPr lang="ro-RO" dirty="0" smtClean="0"/>
              <a:t> se aplică </a:t>
            </a:r>
            <a:r>
              <a:rPr lang="ro-RO" i="1" dirty="0" smtClean="0"/>
              <a:t>gâtului baloanelor, eprubetelor</a:t>
            </a:r>
            <a:r>
              <a:rPr lang="ro-RO" dirty="0" smtClean="0"/>
              <a:t> după deschidere şi înainte de închiderea lor, </a:t>
            </a:r>
            <a:r>
              <a:rPr lang="ro-RO" i="1" dirty="0" smtClean="0"/>
              <a:t>pipetelor</a:t>
            </a:r>
            <a:r>
              <a:rPr lang="ro-RO" dirty="0" smtClean="0"/>
              <a:t> înainte de utilizare pentru a preveni contaminarea cu germenii din aer. Se mai sterilizează prin flambare </a:t>
            </a:r>
            <a:r>
              <a:rPr lang="ro-RO" i="1" dirty="0" smtClean="0"/>
              <a:t>instrumente de mică chirurgie</a:t>
            </a:r>
            <a:r>
              <a:rPr lang="ro-RO" dirty="0" smtClean="0"/>
              <a:t>, după ce se stropesc cu alcool, dar temperatura produsă nu este suficient de înaltă pentru a asigura o sterilizare optimă.</a:t>
            </a:r>
            <a:endParaRPr lang="en-US" dirty="0" smtClean="0"/>
          </a:p>
          <a:p>
            <a:r>
              <a:rPr lang="ro-RO" b="1" dirty="0" smtClean="0"/>
              <a:t>- Sterilizarea la pupinel</a:t>
            </a:r>
            <a:r>
              <a:rPr lang="ro-RO" dirty="0" smtClean="0"/>
              <a:t>. Pupinelul sau cuptorul cu aer cald este o cutie metalică cu pereţi dubli între care se găseşte un strat de azbest care împiedică pierderile de căldură. Mai este prevăzut cu o sursă de căldură care este energia electrică şi un termoregulator. În interior pupinelul este prevăzut cu rafturi pentru obiectele de sterilizat. Temperatura de sterilizare la pupinel este de </a:t>
            </a:r>
            <a:r>
              <a:rPr lang="ro-RO" b="1" i="1" dirty="0" smtClean="0"/>
              <a:t>160</a:t>
            </a:r>
            <a:r>
              <a:rPr lang="ro-RO" b="1" i="1" baseline="30000" dirty="0" smtClean="0"/>
              <a:t>0</a:t>
            </a:r>
            <a:r>
              <a:rPr lang="ro-RO" b="1" i="1" dirty="0" smtClean="0"/>
              <a:t>C timp de 1 oră sau de 180</a:t>
            </a:r>
            <a:r>
              <a:rPr lang="ro-RO" b="1" i="1" baseline="30000" dirty="0" smtClean="0"/>
              <a:t>0</a:t>
            </a:r>
            <a:r>
              <a:rPr lang="ro-RO" b="1" i="1" dirty="0" smtClean="0"/>
              <a:t>C timp de ½ de oră</a:t>
            </a:r>
            <a:r>
              <a:rPr lang="ro-RO" dirty="0" smtClean="0"/>
              <a:t>. La pupinel se sterilizează întreaga </a:t>
            </a:r>
            <a:r>
              <a:rPr lang="ro-RO" i="1" dirty="0" smtClean="0"/>
              <a:t>sticlărie de laborator</a:t>
            </a:r>
            <a:r>
              <a:rPr lang="ro-RO" dirty="0" smtClean="0"/>
              <a:t>, </a:t>
            </a:r>
            <a:r>
              <a:rPr lang="ro-RO" i="1" dirty="0" smtClean="0"/>
              <a:t>instrumentarul de stomatologie</a:t>
            </a:r>
            <a:r>
              <a:rPr lang="ro-RO" dirty="0" smtClean="0"/>
              <a:t>, </a:t>
            </a:r>
            <a:r>
              <a:rPr lang="ro-RO" i="1" dirty="0" smtClean="0"/>
              <a:t>seringi fără armătură metalică, pudre, uleiuri</a:t>
            </a:r>
            <a:r>
              <a:rPr lang="ro-RO" dirty="0" smtClean="0"/>
              <a:t> etc. Pupinelul nu trebuie să fie supraîncărcat, pentru ca aerul să poată circula nestingherit printre obiecte. </a:t>
            </a:r>
            <a:endParaRPr lang="en-US" dirty="0" smtClean="0"/>
          </a:p>
          <a:p>
            <a:r>
              <a:rPr lang="ro-RO" b="1" dirty="0" smtClean="0"/>
              <a:t>- </a:t>
            </a:r>
            <a:r>
              <a:rPr lang="ro-RO" b="1" i="1" dirty="0" smtClean="0"/>
              <a:t>Incinerarea</a:t>
            </a:r>
            <a:r>
              <a:rPr lang="ro-RO" dirty="0" smtClean="0"/>
              <a:t> reprezintă</a:t>
            </a:r>
            <a:r>
              <a:rPr lang="ro-RO" b="1" dirty="0" smtClean="0"/>
              <a:t> </a:t>
            </a:r>
            <a:r>
              <a:rPr lang="ro-RO" dirty="0" smtClean="0"/>
              <a:t>arderea până la</a:t>
            </a:r>
            <a:r>
              <a:rPr lang="ro-RO" b="1" dirty="0" smtClean="0"/>
              <a:t> </a:t>
            </a:r>
            <a:r>
              <a:rPr lang="ro-RO" dirty="0" smtClean="0"/>
              <a:t>obţinerea de cenusă, în incineratoare speciale cu respectarea strictă a normelor în vigoare privind poluarea mediului. Din punct de vedere al laboratorului de microbiologie se supun incinerării materialele de unică folosinţă din plastic, reziduuri organice solide, gunoi, cadavrele animalelor de experienţă.</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8929718" cy="6572272"/>
          </a:xfrm>
        </p:spPr>
        <p:txBody>
          <a:bodyPr>
            <a:normAutofit fontScale="70000" lnSpcReduction="20000"/>
          </a:bodyPr>
          <a:lstStyle/>
          <a:p>
            <a:r>
              <a:rPr lang="ro-RO" b="1" dirty="0" smtClean="0"/>
              <a:t>1.2. Sterilizarea prin căldură umedă</a:t>
            </a:r>
            <a:endParaRPr lang="en-US" b="1" dirty="0" smtClean="0"/>
          </a:p>
          <a:p>
            <a:r>
              <a:rPr lang="ro-RO" b="1" i="1" dirty="0" smtClean="0"/>
              <a:t>Căldura umedă</a:t>
            </a:r>
            <a:r>
              <a:rPr lang="ro-RO" dirty="0" smtClean="0"/>
              <a:t> este mai eficientă decât căldura uscată, </a:t>
            </a:r>
            <a:r>
              <a:rPr lang="ro-RO" b="1" i="1" dirty="0" smtClean="0"/>
              <a:t>distrugând bacteriile la o temperatură mai scăzută şi în timp mai scurt</a:t>
            </a:r>
            <a:r>
              <a:rPr lang="ro-RO" dirty="0" smtClean="0"/>
              <a:t>. Formele vegetative ale majorităţii bacteriilor, fungilor şi virusurilor animale sunt omorâte de căldura umedă în 10 minute la temperaturi cuprinse între 50</a:t>
            </a:r>
            <a:r>
              <a:rPr lang="ro-RO" baseline="30000" dirty="0" smtClean="0"/>
              <a:t>0</a:t>
            </a:r>
            <a:r>
              <a:rPr lang="ro-RO" dirty="0" smtClean="0"/>
              <a:t>C (Neisseria gonorrhoeae) şi 65</a:t>
            </a:r>
            <a:r>
              <a:rPr lang="ro-RO" baseline="30000" dirty="0" smtClean="0"/>
              <a:t>0</a:t>
            </a:r>
            <a:r>
              <a:rPr lang="ro-RO" dirty="0" smtClean="0"/>
              <a:t>C (Staphilococcus aureus). </a:t>
            </a:r>
            <a:endParaRPr lang="en-US" dirty="0" smtClean="0"/>
          </a:p>
          <a:p>
            <a:r>
              <a:rPr lang="ro-RO" b="1" i="1" dirty="0" smtClean="0"/>
              <a:t>Omorârea microorganismelor prin căldură umedă</a:t>
            </a:r>
            <a:r>
              <a:rPr lang="ro-RO" dirty="0" smtClean="0"/>
              <a:t> se produce prin </a:t>
            </a:r>
            <a:r>
              <a:rPr lang="ro-RO" b="1" i="1" dirty="0" smtClean="0"/>
              <a:t>coagularea proteinelor structurale şi inactivarea enzimelor</a:t>
            </a:r>
            <a:r>
              <a:rPr lang="ro-RO" dirty="0" smtClean="0"/>
              <a:t>, cu participarea apei. Cei mai rezistenţi spori sunt distruşi prin expunere la căldură umedă la 121</a:t>
            </a:r>
            <a:r>
              <a:rPr lang="ro-RO" baseline="30000" dirty="0" smtClean="0"/>
              <a:t>0</a:t>
            </a:r>
            <a:r>
              <a:rPr lang="ro-RO" dirty="0" smtClean="0"/>
              <a:t>C timp de 30 de minute.</a:t>
            </a:r>
            <a:endParaRPr lang="en-US" dirty="0" smtClean="0"/>
          </a:p>
          <a:p>
            <a:r>
              <a:rPr lang="ro-RO" b="1" dirty="0" smtClean="0"/>
              <a:t>- Pasteurizarea</a:t>
            </a:r>
            <a:r>
              <a:rPr lang="ro-RO" dirty="0" smtClean="0"/>
              <a:t> a fost introdusă de Pasteur pentru conservarea vinului, fiind utilizată şi acum pentru </a:t>
            </a:r>
            <a:r>
              <a:rPr lang="ro-RO" b="1" i="1" dirty="0" smtClean="0"/>
              <a:t>sterilizarea unor alimente lichide</a:t>
            </a:r>
            <a:r>
              <a:rPr lang="ro-RO" dirty="0" smtClean="0"/>
              <a:t> care nu suportă temperaturi prea ridicate (lapte, bere, sucuri de fructe). Metoda constă în încălzirea lichidului: la 62</a:t>
            </a:r>
            <a:r>
              <a:rPr lang="ro-RO" baseline="30000" dirty="0" smtClean="0"/>
              <a:t>0</a:t>
            </a:r>
            <a:r>
              <a:rPr lang="ro-RO" dirty="0" smtClean="0"/>
              <a:t>C pentru 30 de minute (</a:t>
            </a:r>
            <a:r>
              <a:rPr lang="ro-RO" i="1" dirty="0" smtClean="0"/>
              <a:t>pasteurizare joasă</a:t>
            </a:r>
            <a:r>
              <a:rPr lang="ro-RO" dirty="0" smtClean="0"/>
              <a:t>), la 71</a:t>
            </a:r>
            <a:r>
              <a:rPr lang="ro-RO" baseline="30000" dirty="0" smtClean="0"/>
              <a:t>0</a:t>
            </a:r>
            <a:r>
              <a:rPr lang="ro-RO" dirty="0" smtClean="0"/>
              <a:t>C timp de 15 minute (</a:t>
            </a:r>
            <a:r>
              <a:rPr lang="ro-RO" i="1" dirty="0" smtClean="0"/>
              <a:t>pasteurizare medie</a:t>
            </a:r>
            <a:r>
              <a:rPr lang="ro-RO" dirty="0" smtClean="0"/>
              <a:t>), la 80-85</a:t>
            </a:r>
            <a:r>
              <a:rPr lang="ro-RO" baseline="30000" dirty="0" smtClean="0"/>
              <a:t>0</a:t>
            </a:r>
            <a:r>
              <a:rPr lang="ro-RO" dirty="0" smtClean="0"/>
              <a:t>C timp de 3-5 minute (</a:t>
            </a:r>
            <a:r>
              <a:rPr lang="ro-RO" i="1" dirty="0" smtClean="0"/>
              <a:t>pasteurizare înaltă</a:t>
            </a:r>
            <a:r>
              <a:rPr lang="ro-RO" dirty="0" smtClean="0"/>
              <a:t> ) sau introducerea unor vapori filanţi la o temperatură de 130-150</a:t>
            </a:r>
            <a:r>
              <a:rPr lang="ro-RO" baseline="30000" dirty="0" smtClean="0"/>
              <a:t>0</a:t>
            </a:r>
            <a:r>
              <a:rPr lang="ro-RO" dirty="0" smtClean="0"/>
              <a:t>C sub presiune pentru câteva secunde (</a:t>
            </a:r>
            <a:r>
              <a:rPr lang="ro-RO" i="1" dirty="0" smtClean="0"/>
              <a:t>ultrapasteurizare</a:t>
            </a:r>
            <a:r>
              <a:rPr lang="ro-RO" dirty="0" smtClean="0"/>
              <a:t>).</a:t>
            </a:r>
            <a:endParaRPr lang="en-US" dirty="0" smtClean="0"/>
          </a:p>
          <a:p>
            <a:r>
              <a:rPr lang="ro-RO" b="1" dirty="0" smtClean="0"/>
              <a:t>- Tyndalizarea</a:t>
            </a:r>
            <a:r>
              <a:rPr lang="ro-RO" i="1" dirty="0" smtClean="0"/>
              <a:t> </a:t>
            </a:r>
            <a:r>
              <a:rPr lang="ro-RO" dirty="0" smtClean="0"/>
              <a:t>constă în </a:t>
            </a:r>
            <a:r>
              <a:rPr lang="ro-RO" b="1" i="1" dirty="0" smtClean="0"/>
              <a:t>încălzirea produsului de sterilizat 3 zile la rând, în baie de apă la 56-100</a:t>
            </a:r>
            <a:r>
              <a:rPr lang="ro-RO" b="1" i="1" baseline="30000" dirty="0" smtClean="0"/>
              <a:t>0</a:t>
            </a:r>
            <a:r>
              <a:rPr lang="ro-RO" b="1" i="1" dirty="0" smtClean="0"/>
              <a:t>C câte o oră</a:t>
            </a:r>
            <a:r>
              <a:rPr lang="ro-RO" dirty="0" smtClean="0"/>
              <a:t>. Temperatura se alege în funcţie de produsul de sterilizat. Metoda se aplică lichidelor care nu suportă temperaturi ridicate, ca de exemplu: </a:t>
            </a:r>
            <a:r>
              <a:rPr lang="ro-RO" i="1" dirty="0" smtClean="0"/>
              <a:t>vaccinuri, medii de cultură ce conţin zaharuri în concentraţie mare, proteine, gelatină</a:t>
            </a:r>
            <a:r>
              <a:rPr lang="ro-RO" dirty="0" smtClean="0"/>
              <a:t> etc. Formele vegetative sunt distruse în prima zi, iar sporii se transformă în forme vegetative ce vor fi distruse zilele următoare. Reamintim, însă, că </a:t>
            </a:r>
            <a:r>
              <a:rPr lang="ro-RO" i="1" dirty="0" smtClean="0"/>
              <a:t>sporii bacteriilor termofile nu se distrug prin această metodă</a:t>
            </a:r>
            <a:r>
              <a:rPr lang="ro-RO" dirty="0" smtClean="0"/>
              <a:t>.</a:t>
            </a:r>
            <a:endParaRPr lang="en-US" dirty="0" smtClean="0"/>
          </a:p>
          <a:p>
            <a:r>
              <a:rPr lang="ro-RO" b="1" dirty="0" smtClean="0"/>
              <a:t>- Autoclavarea</a:t>
            </a:r>
            <a:r>
              <a:rPr lang="ro-RO" i="1" dirty="0" smtClean="0"/>
              <a:t> </a:t>
            </a:r>
            <a:r>
              <a:rPr lang="ro-RO" dirty="0" smtClean="0"/>
              <a:t>este metoda folosită  pentru </a:t>
            </a:r>
            <a:r>
              <a:rPr lang="ro-RO" i="1" dirty="0" smtClean="0"/>
              <a:t>instrumentarul de chirurgie</a:t>
            </a:r>
            <a:r>
              <a:rPr lang="ro-RO" dirty="0" smtClean="0"/>
              <a:t> iar în laboratoarele de microbiologie pentru sterilizarea </a:t>
            </a:r>
            <a:r>
              <a:rPr lang="ro-RO" i="1" dirty="0" smtClean="0"/>
              <a:t>mediilor de cultură</a:t>
            </a:r>
            <a:r>
              <a:rPr lang="ro-RO" dirty="0" smtClean="0"/>
              <a:t> şi a </a:t>
            </a:r>
            <a:r>
              <a:rPr lang="ro-RO" i="1" dirty="0" smtClean="0"/>
              <a:t>materialului infecţios</a:t>
            </a:r>
            <a:r>
              <a:rPr lang="ro-RO" dirty="0" smtClean="0"/>
              <a:t>. Sterilizarea are loc într-o atmosferă saturată de vapori de apă la </a:t>
            </a:r>
            <a:r>
              <a:rPr lang="ro-RO" b="1" i="1" dirty="0" smtClean="0"/>
              <a:t>120</a:t>
            </a:r>
            <a:r>
              <a:rPr lang="ro-RO" b="1" i="1" baseline="30000" dirty="0" smtClean="0"/>
              <a:t>0</a:t>
            </a:r>
            <a:r>
              <a:rPr lang="ro-RO" b="1" i="1" dirty="0" smtClean="0"/>
              <a:t>C, la o presiune de 1 atm, timp de 30 de minute</a:t>
            </a:r>
            <a:r>
              <a:rPr lang="ro-RO" dirty="0" smtClean="0"/>
              <a:t>, în aparate speciale numite autoclave</a:t>
            </a:r>
            <a:r>
              <a:rPr lang="ro-RO" dirty="0" smtClean="0"/>
              <a:t>.</a:t>
            </a: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357166"/>
            <a:ext cx="8715436" cy="6215106"/>
          </a:xfrm>
        </p:spPr>
        <p:txBody>
          <a:bodyPr>
            <a:normAutofit fontScale="70000" lnSpcReduction="20000"/>
          </a:bodyPr>
          <a:lstStyle/>
          <a:p>
            <a:r>
              <a:rPr lang="ro-RO" b="1" dirty="0" smtClean="0"/>
              <a:t>2. USCĂCIUNEA (DESICAREA)</a:t>
            </a:r>
            <a:endParaRPr lang="en-US" dirty="0" smtClean="0"/>
          </a:p>
          <a:p>
            <a:r>
              <a:rPr lang="ro-RO" dirty="0" smtClean="0"/>
              <a:t>Sensibilitatea bacteriilor la uscăciune este diferită, în funcţie de specie şi tulpină. În general, </a:t>
            </a:r>
            <a:r>
              <a:rPr lang="ro-RO" b="1" i="1" dirty="0" smtClean="0"/>
              <a:t>bacteriile sunt rezistente la uscăciune în forma sporulată</a:t>
            </a:r>
            <a:r>
              <a:rPr lang="ro-RO" b="1" dirty="0" smtClean="0"/>
              <a:t> </a:t>
            </a:r>
            <a:r>
              <a:rPr lang="ro-RO" dirty="0" smtClean="0"/>
              <a:t>şi, pentru unele specii, chiar în formă vegetativă (bacilul Koch persistă în picături de spută uscată, la întuneric). </a:t>
            </a:r>
            <a:endParaRPr lang="en-US" dirty="0" smtClean="0"/>
          </a:p>
          <a:p>
            <a:r>
              <a:rPr lang="ro-RO" dirty="0" smtClean="0"/>
              <a:t>Rezistenţa relativă a bacteriilor la uscăciune, precum şi la temperaturile scăzute, a stat la baza punerii la punct a uneia dintre cele mai folosite metode pentru conservarea microorganismelor și anume </a:t>
            </a:r>
            <a:r>
              <a:rPr lang="ro-RO" b="1" dirty="0" smtClean="0"/>
              <a:t>liofilizarea</a:t>
            </a:r>
            <a:r>
              <a:rPr lang="ro-RO" dirty="0" smtClean="0"/>
              <a:t>. Este vorba de </a:t>
            </a:r>
            <a:r>
              <a:rPr lang="ro-RO" b="1" i="1" dirty="0" smtClean="0"/>
              <a:t>uscarea (desicarea) treptată în vid, la temperaturi foarte joase</a:t>
            </a:r>
            <a:r>
              <a:rPr lang="ro-RO" dirty="0" smtClean="0"/>
              <a:t> (-40</a:t>
            </a:r>
            <a:r>
              <a:rPr lang="ro-RO" baseline="30000" dirty="0" smtClean="0"/>
              <a:t>0</a:t>
            </a:r>
            <a:r>
              <a:rPr lang="ro-RO" dirty="0" smtClean="0"/>
              <a:t>C până la -70</a:t>
            </a:r>
            <a:r>
              <a:rPr lang="ro-RO" baseline="30000" dirty="0" smtClean="0"/>
              <a:t>0</a:t>
            </a:r>
            <a:r>
              <a:rPr lang="ro-RO" dirty="0" smtClean="0"/>
              <a:t>C). În stare liofilizată, bacteriile pot fi conservate la temperatura camerei mult timp (ani).</a:t>
            </a:r>
            <a:endParaRPr lang="en-US" dirty="0" smtClean="0"/>
          </a:p>
          <a:p>
            <a:endParaRPr lang="en-US" dirty="0" smtClean="0"/>
          </a:p>
          <a:p>
            <a:r>
              <a:rPr lang="ro-RO" b="1" dirty="0" smtClean="0"/>
              <a:t>3. PRESIUNEA MECANICĂ</a:t>
            </a:r>
            <a:endParaRPr lang="en-US" dirty="0" smtClean="0"/>
          </a:p>
          <a:p>
            <a:r>
              <a:rPr lang="ro-RO" dirty="0" smtClean="0"/>
              <a:t>Majoritatea </a:t>
            </a:r>
            <a:r>
              <a:rPr lang="ro-RO" b="1" i="1" dirty="0" smtClean="0"/>
              <a:t>bacteriilor rezistă la presiuni foarte mari</a:t>
            </a:r>
            <a:r>
              <a:rPr lang="ro-RO" dirty="0" smtClean="0"/>
              <a:t> (3.000 atm, formele vegetative; 12.000-20.000 atm, formele sporulate).</a:t>
            </a:r>
            <a:endParaRPr lang="en-US" dirty="0" smtClean="0"/>
          </a:p>
          <a:p>
            <a:endParaRPr lang="en-US" dirty="0" smtClean="0"/>
          </a:p>
          <a:p>
            <a:r>
              <a:rPr lang="ro-RO" b="1" dirty="0" smtClean="0"/>
              <a:t>4. PRESIUNEA OSMOTICĂ</a:t>
            </a:r>
            <a:endParaRPr lang="en-US" dirty="0" smtClean="0"/>
          </a:p>
          <a:p>
            <a:r>
              <a:rPr lang="ro-RO" dirty="0" smtClean="0"/>
              <a:t>Bariera osmotică a celulei bacteriene este membrana citoplasmatică. În </a:t>
            </a:r>
            <a:r>
              <a:rPr lang="ro-RO" b="1" i="1" dirty="0" smtClean="0"/>
              <a:t>mediu hiperton</a:t>
            </a:r>
            <a:r>
              <a:rPr lang="ro-RO" i="1" dirty="0" smtClean="0"/>
              <a:t> </a:t>
            </a:r>
            <a:r>
              <a:rPr lang="ro-RO" dirty="0" smtClean="0"/>
              <a:t>(cu concentraţie înaltă de ioni şi macromolecule organice) are loc procesul de </a:t>
            </a:r>
            <a:r>
              <a:rPr lang="ro-RO" b="1" dirty="0" smtClean="0"/>
              <a:t>plasmoliză</a:t>
            </a:r>
            <a:r>
              <a:rPr lang="ro-RO" dirty="0" smtClean="0"/>
              <a:t>: apa din celulă iese în mediu, citoplasma se retractă, odată cu membrana citoplasmatică, în timp ce peretele celular, rigid, nu-şi modifică forma. În </a:t>
            </a:r>
            <a:r>
              <a:rPr lang="ro-RO" b="1" i="1" dirty="0" smtClean="0"/>
              <a:t>mediu hipoton</a:t>
            </a:r>
            <a:r>
              <a:rPr lang="ro-RO" dirty="0" smtClean="0"/>
              <a:t> (cu concentraţie scăzută de ioni şi molecule organice) se produce fenomenul invers, de </a:t>
            </a:r>
            <a:r>
              <a:rPr lang="ro-RO" b="1" dirty="0" smtClean="0"/>
              <a:t>plasmoptiză</a:t>
            </a:r>
            <a:r>
              <a:rPr lang="ro-RO" dirty="0" smtClean="0"/>
              <a:t>: pătrunderea apei în celula bacteriană, care devine turgescentă, procesul evoluând până la </a:t>
            </a:r>
            <a:r>
              <a:rPr lang="ro-RO" i="1" dirty="0" smtClean="0"/>
              <a:t>liza celulară</a:t>
            </a:r>
            <a:r>
              <a:rPr lang="ro-RO" b="1" dirty="0" smtClean="0"/>
              <a:t> </a:t>
            </a:r>
            <a:r>
              <a:rPr lang="ro-RO" dirty="0" smtClean="0"/>
              <a:t>(mai ales dacă, în prealabil, peretele celular, rigid şi rezistent, a fost îndepărtat prin lizozim -</a:t>
            </a:r>
            <a:r>
              <a:rPr lang="ro-RO" b="1" i="1" dirty="0" smtClean="0"/>
              <a:t>protoplaşti</a:t>
            </a:r>
            <a:r>
              <a:rPr lang="ro-RO" dirty="0" smtClean="0"/>
              <a:t>- sau prin antibiotice inhibitorii ale sintezei acesteia -</a:t>
            </a:r>
            <a:r>
              <a:rPr lang="ro-RO" b="1" i="1" dirty="0" smtClean="0"/>
              <a:t>sferoplaşti</a:t>
            </a:r>
            <a:r>
              <a:rPr lang="ro-RO" dirty="0" smtClean="0"/>
              <a:t>).</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42984"/>
            <a:ext cx="8229600" cy="5072098"/>
          </a:xfrm>
        </p:spPr>
        <p:txBody>
          <a:bodyPr>
            <a:normAutofit fontScale="77500" lnSpcReduction="20000"/>
          </a:bodyPr>
          <a:lstStyle/>
          <a:p>
            <a:r>
              <a:rPr lang="ro-RO" sz="2800" b="1" dirty="0" smtClean="0"/>
              <a:t>5. RADIAŢIILE</a:t>
            </a:r>
            <a:endParaRPr lang="en-US" sz="3200" dirty="0" smtClean="0"/>
          </a:p>
          <a:p>
            <a:r>
              <a:rPr lang="ro-RO" sz="2800" dirty="0" smtClean="0"/>
              <a:t>Radiaţiile se pot clasifica în radiaţii ionizante (X, </a:t>
            </a:r>
            <a:r>
              <a:rPr lang="ro-RO" sz="2800" dirty="0" smtClean="0">
                <a:sym typeface="Symbol"/>
              </a:rPr>
              <a:t></a:t>
            </a:r>
            <a:r>
              <a:rPr lang="ro-RO" sz="2800" dirty="0" smtClean="0"/>
              <a:t>, catodice) şi în radiaţii ultraviolete.</a:t>
            </a:r>
            <a:endParaRPr lang="en-US" sz="3200" dirty="0" smtClean="0"/>
          </a:p>
          <a:p>
            <a:r>
              <a:rPr lang="ro-RO" sz="2800" b="1" dirty="0" smtClean="0"/>
              <a:t> </a:t>
            </a:r>
            <a:endParaRPr lang="en-US" sz="3200" b="1" i="1" dirty="0" smtClean="0"/>
          </a:p>
          <a:p>
            <a:r>
              <a:rPr lang="ro-RO" sz="2800" b="1" dirty="0" smtClean="0"/>
              <a:t>5.1. Radiaţiile ionizante</a:t>
            </a:r>
            <a:endParaRPr lang="en-US" sz="3200" b="1" i="1" dirty="0" smtClean="0"/>
          </a:p>
          <a:p>
            <a:r>
              <a:rPr lang="fr-FR" sz="2800" dirty="0" err="1" smtClean="0"/>
              <a:t>Radiaţiile</a:t>
            </a:r>
            <a:r>
              <a:rPr lang="fr-FR" sz="2800" dirty="0" smtClean="0"/>
              <a:t> </a:t>
            </a:r>
            <a:r>
              <a:rPr lang="fr-FR" sz="2800" dirty="0" err="1" smtClean="0"/>
              <a:t>ionizante</a:t>
            </a:r>
            <a:r>
              <a:rPr lang="fr-FR" sz="2800" dirty="0" smtClean="0"/>
              <a:t> au ca </a:t>
            </a:r>
            <a:r>
              <a:rPr lang="fr-FR" sz="2800" b="1" dirty="0" smtClean="0"/>
              <a:t>m</a:t>
            </a:r>
            <a:r>
              <a:rPr lang="ro-RO" sz="2800" b="1" dirty="0" smtClean="0"/>
              <a:t>ecanisme de acţiune</a:t>
            </a:r>
            <a:r>
              <a:rPr lang="ro-RO" sz="2800" dirty="0" smtClean="0"/>
              <a:t> denaturarea proteinelor, acizilor nucleici celulari şi formarea de radicali liberi şi peroxizi.</a:t>
            </a:r>
            <a:endParaRPr lang="en-US" sz="2800" b="1" dirty="0" smtClean="0"/>
          </a:p>
          <a:p>
            <a:pPr lvl="1"/>
            <a:r>
              <a:rPr lang="ro-RO" b="1" i="1" dirty="0" smtClean="0"/>
              <a:t>Denaturarea proteinelor şi acizilor nucleici celulari </a:t>
            </a:r>
            <a:r>
              <a:rPr lang="ro-RO" dirty="0" smtClean="0"/>
              <a:t>se realizează prin puterea mare de penetrare a acestor radiaţii cu </a:t>
            </a:r>
            <a:r>
              <a:rPr lang="ro-RO" i="1" dirty="0" smtClean="0"/>
              <a:t>dezintegrarea structurilor primare, secundare şi terţiare ale proteinelor </a:t>
            </a:r>
            <a:r>
              <a:rPr lang="ro-RO" dirty="0" smtClean="0"/>
              <a:t>(mai ales la nivelul grupărilor polare), cu </a:t>
            </a:r>
            <a:r>
              <a:rPr lang="ro-RO" i="1" dirty="0" smtClean="0"/>
              <a:t>“ruperea” lanţurilor acizilor nucleici</a:t>
            </a:r>
            <a:r>
              <a:rPr lang="ro-RO" dirty="0" smtClean="0"/>
              <a:t> (ARN monocaternar are şanse de refacere, pe când, ADN bicatenar suferă o degradare definitivă).</a:t>
            </a:r>
            <a:endParaRPr lang="en-US" sz="2800" dirty="0" smtClean="0"/>
          </a:p>
          <a:p>
            <a:pPr lvl="1"/>
            <a:r>
              <a:rPr lang="ro-RO" b="1" i="1" dirty="0" smtClean="0"/>
              <a:t>Efectul de ionizare</a:t>
            </a:r>
            <a:r>
              <a:rPr lang="ro-RO" b="1" dirty="0" smtClean="0"/>
              <a:t> </a:t>
            </a:r>
            <a:r>
              <a:rPr lang="ro-RO" dirty="0" smtClean="0"/>
              <a:t>se realizează prin </a:t>
            </a:r>
            <a:r>
              <a:rPr lang="ro-RO" i="1" dirty="0" smtClean="0"/>
              <a:t>formarea de radicali liberi</a:t>
            </a:r>
            <a:r>
              <a:rPr lang="ro-RO" dirty="0" smtClean="0"/>
              <a:t> (OH şi H</a:t>
            </a:r>
            <a:r>
              <a:rPr lang="ro-RO" baseline="-25000" dirty="0" smtClean="0"/>
              <a:t>2</a:t>
            </a:r>
            <a:r>
              <a:rPr lang="ro-RO" dirty="0" smtClean="0"/>
              <a:t>O) în apa mediului, prin flux fotonic cu energie înaltă cu efect letal şi </a:t>
            </a:r>
            <a:r>
              <a:rPr lang="ro-RO" i="1" dirty="0" smtClean="0"/>
              <a:t>formarea de peroxizi</a:t>
            </a:r>
            <a:r>
              <a:rPr lang="ro-RO" dirty="0" smtClean="0"/>
              <a:t> (R-O-O-R), ce acţionează ca agenţi oxidanţi.</a:t>
            </a:r>
            <a:endParaRPr lang="en-US" sz="2800"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572560" cy="6357958"/>
          </a:xfrm>
        </p:spPr>
        <p:txBody>
          <a:bodyPr>
            <a:normAutofit fontScale="77500" lnSpcReduction="20000"/>
          </a:bodyPr>
          <a:lstStyle/>
          <a:p>
            <a:r>
              <a:rPr lang="ro-RO" sz="2800" b="1" dirty="0" smtClean="0"/>
              <a:t>5.2. Radiaţiile ultraviolete</a:t>
            </a:r>
            <a:endParaRPr lang="en-US" sz="3200" dirty="0" smtClean="0"/>
          </a:p>
          <a:p>
            <a:r>
              <a:rPr lang="ro-RO" sz="2800" dirty="0" smtClean="0"/>
              <a:t>Radiaţiile ultraviolete prezintă o lungime de unda </a:t>
            </a:r>
            <a:r>
              <a:rPr lang="ro-RO" sz="2800" dirty="0" smtClean="0">
                <a:sym typeface="Symbol"/>
              </a:rPr>
              <a:t></a:t>
            </a:r>
            <a:r>
              <a:rPr lang="ro-RO" sz="2800" dirty="0" smtClean="0"/>
              <a:t> = 40nm-390nm, iar activitatea lor bacteriană maximă este de 260nm. Aceste radiaţii se absorb selectiv la nivelul acizilor nucleici, îndeosebi ADN, determinând </a:t>
            </a:r>
            <a:r>
              <a:rPr lang="ro-RO" sz="2800" b="1" i="1" dirty="0" smtClean="0"/>
              <a:t>formarea dimerilor pirimidinici toxici</a:t>
            </a:r>
            <a:r>
              <a:rPr lang="ro-RO" sz="2800" dirty="0" smtClean="0"/>
              <a:t>. </a:t>
            </a:r>
            <a:r>
              <a:rPr lang="ro-RO" sz="2800" i="1" dirty="0" smtClean="0"/>
              <a:t>Modificările induse în celulele bacteriene prin razele ultraviolete sunt reversibile</a:t>
            </a:r>
            <a:r>
              <a:rPr lang="ro-RO" sz="2800" dirty="0" smtClean="0"/>
              <a:t> prin procesele de fotoreactivare şi restaurare la întuneric.</a:t>
            </a:r>
            <a:endParaRPr lang="en-US" sz="3200" b="1" dirty="0" smtClean="0"/>
          </a:p>
          <a:p>
            <a:pPr lvl="1"/>
            <a:r>
              <a:rPr lang="ro-RO" b="1" dirty="0" smtClean="0"/>
              <a:t>Fotoreactivarea</a:t>
            </a:r>
            <a:r>
              <a:rPr lang="ro-RO" dirty="0" smtClean="0"/>
              <a:t>:</a:t>
            </a:r>
            <a:r>
              <a:rPr lang="ro-RO" b="1" i="1" dirty="0" smtClean="0"/>
              <a:t> </a:t>
            </a:r>
            <a:r>
              <a:rPr lang="ro-RO" dirty="0" smtClean="0"/>
              <a:t>radiaţiile luminoase pot activa o enzimă celulară care clivează dimerii pirimidinici toxici.</a:t>
            </a:r>
            <a:endParaRPr lang="en-US" sz="2800" dirty="0" smtClean="0"/>
          </a:p>
          <a:p>
            <a:pPr lvl="1"/>
            <a:r>
              <a:rPr lang="ro-RO" b="1" dirty="0" smtClean="0"/>
              <a:t>Restaurarea la întuneric (“dark repair”)</a:t>
            </a:r>
            <a:r>
              <a:rPr lang="ro-RO" dirty="0" smtClean="0"/>
              <a:t> constă în faptul că, la întuneric, are loc acţiunea succesivă a trei enzime (</a:t>
            </a:r>
            <a:r>
              <a:rPr lang="ro-RO" i="1" dirty="0" smtClean="0"/>
              <a:t>o endonuclează</a:t>
            </a:r>
            <a:r>
              <a:rPr lang="ro-RO" b="1" dirty="0" smtClean="0"/>
              <a:t> </a:t>
            </a:r>
            <a:r>
              <a:rPr lang="ro-RO" dirty="0" smtClean="0"/>
              <a:t>care desprinde dimerul pirimidinic de pe ADN; </a:t>
            </a:r>
            <a:r>
              <a:rPr lang="ro-RO" i="1" dirty="0" smtClean="0"/>
              <a:t>o exonuclează</a:t>
            </a:r>
            <a:r>
              <a:rPr lang="ro-RO" dirty="0" smtClean="0"/>
              <a:t> care  formează “lacune” de-a lungul moleculei alterate de ADN, prin clivare secvenţială; </a:t>
            </a:r>
            <a:r>
              <a:rPr lang="ro-RO" i="1" dirty="0" smtClean="0"/>
              <a:t>o ADN-polimerază</a:t>
            </a:r>
            <a:r>
              <a:rPr lang="ro-RO" b="1" dirty="0" smtClean="0"/>
              <a:t> </a:t>
            </a:r>
            <a:r>
              <a:rPr lang="ro-RO" dirty="0" smtClean="0"/>
              <a:t>care umple lacunele, folosind ca matrice porţiunea omologă din lanţul geamăn de ADN, nealterat. Prin fotoreactivare şi restaurare la întuneric, se selectează indivizi bacterieni rezistenţi la efectul radiaţiilor.</a:t>
            </a:r>
            <a:endParaRPr lang="en-US" sz="2800" dirty="0" smtClean="0"/>
          </a:p>
          <a:p>
            <a:r>
              <a:rPr lang="ro-RO" sz="2800" b="1" i="1" dirty="0" smtClean="0"/>
              <a:t>Aplicaţiile radiaţiilor ultraviolete</a:t>
            </a:r>
            <a:r>
              <a:rPr lang="ro-RO" sz="2800" dirty="0" smtClean="0"/>
              <a:t> în laboratorul de microbiologie se referă în principal la folosirea lor ca </a:t>
            </a:r>
            <a:r>
              <a:rPr lang="ro-RO" sz="2800" b="1" i="1" dirty="0" smtClean="0"/>
              <a:t>agenţi sterilizanţi</a:t>
            </a:r>
            <a:r>
              <a:rPr lang="ro-RO" sz="2800" dirty="0" smtClean="0"/>
              <a:t>. Astfel, radiaţiile ultraviolete se utilizează pentru sterilizarea încăperilor, boxelor, hotelor, sălilor de operaţii, meselor de laborator, etc.</a:t>
            </a:r>
            <a:endParaRPr lang="en-US" sz="2800"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329642" cy="6072230"/>
          </a:xfrm>
        </p:spPr>
        <p:txBody>
          <a:bodyPr>
            <a:normAutofit fontScale="70000" lnSpcReduction="20000"/>
          </a:bodyPr>
          <a:lstStyle/>
          <a:p>
            <a:r>
              <a:rPr lang="ro-RO" b="1" dirty="0" smtClean="0"/>
              <a:t>6. ULTRASUNETELE</a:t>
            </a:r>
            <a:endParaRPr lang="en-US" dirty="0" smtClean="0"/>
          </a:p>
          <a:p>
            <a:r>
              <a:rPr lang="ro-RO" dirty="0" smtClean="0"/>
              <a:t>Ultrasunetele reprezintă </a:t>
            </a:r>
            <a:r>
              <a:rPr lang="ro-RO" i="1" dirty="0" smtClean="0"/>
              <a:t>vibraţii cu frecvenţă mai mare decât cea a undelor sonore</a:t>
            </a:r>
            <a:r>
              <a:rPr lang="ro-RO" dirty="0" smtClean="0"/>
              <a:t> (peste 16.000 hertzi). Ele se obţin cu ajutorul cristalelor piezoelectrice. Ultrasunetele au un </a:t>
            </a:r>
            <a:r>
              <a:rPr lang="ro-RO" b="1" i="1" dirty="0" smtClean="0"/>
              <a:t>puternic efect bactericid</a:t>
            </a:r>
            <a:r>
              <a:rPr lang="ro-RO" dirty="0" smtClean="0"/>
              <a:t>, producând relativ rapid distrucţia celulei bacteriene..</a:t>
            </a:r>
            <a:endParaRPr lang="en-US" dirty="0" smtClean="0"/>
          </a:p>
          <a:p>
            <a:endParaRPr lang="en-US" dirty="0" smtClean="0"/>
          </a:p>
          <a:p>
            <a:r>
              <a:rPr lang="ro-RO" b="1" dirty="0" smtClean="0"/>
              <a:t>7. ELECTRICITATEA</a:t>
            </a:r>
            <a:endParaRPr lang="en-US" dirty="0" smtClean="0"/>
          </a:p>
          <a:p>
            <a:r>
              <a:rPr lang="ro-RO" dirty="0" smtClean="0"/>
              <a:t>Curentul electric, ca atare, exercită </a:t>
            </a:r>
            <a:r>
              <a:rPr lang="ro-RO" b="1" i="1" dirty="0" smtClean="0"/>
              <a:t>acţiuni minore asupra bacteriilor</a:t>
            </a:r>
            <a:r>
              <a:rPr lang="ro-RO" dirty="0" smtClean="0"/>
              <a:t>. În schimb, el poate influenţa compoziţia fizico-chimică a mediului, cu efecte secundare bactericide: creşterea temperaturii peste valorile optime desfăşurării normale a metabolismului bacterian; ionizarea clorului din compuşii cloruraţi; formarea de ozon.</a:t>
            </a:r>
            <a:endParaRPr lang="en-US" dirty="0" smtClean="0"/>
          </a:p>
          <a:p>
            <a:endParaRPr lang="en-US" dirty="0" smtClean="0"/>
          </a:p>
          <a:p>
            <a:r>
              <a:rPr lang="ro-RO" b="1" dirty="0" smtClean="0"/>
              <a:t>8. FILTRAREA</a:t>
            </a:r>
            <a:endParaRPr lang="en-US" dirty="0" smtClean="0"/>
          </a:p>
          <a:p>
            <a:r>
              <a:rPr lang="ro-RO" b="1" i="1" dirty="0" smtClean="0"/>
              <a:t>Sterilizarea anumitor lichide</a:t>
            </a:r>
            <a:r>
              <a:rPr lang="ro-RO" dirty="0" smtClean="0"/>
              <a:t> care conţin substanţe alterabile prin căldură, se face cu ajutorul filtrelor. Lichidele termolabile sunt trecute prin filtre sterilizante, care reţin microorganismele, permiţând trecerea lichidului astfel sterilizat.</a:t>
            </a:r>
            <a:endParaRPr lang="en-US" dirty="0" smtClean="0"/>
          </a:p>
          <a:p>
            <a:r>
              <a:rPr lang="ro-RO" dirty="0" smtClean="0"/>
              <a:t>Filtrele folosite sunt de mai multe feluri, în funcţie de compoziţie: </a:t>
            </a:r>
            <a:r>
              <a:rPr lang="ro-RO" b="1" i="1" dirty="0" smtClean="0"/>
              <a:t>filtre Chamberlan</a:t>
            </a:r>
            <a:r>
              <a:rPr lang="ro-RO" dirty="0" smtClean="0"/>
              <a:t> din porţelan, numite şi bujii, în formă de lumânare; </a:t>
            </a:r>
            <a:r>
              <a:rPr lang="ro-RO" b="1" i="1" dirty="0" smtClean="0"/>
              <a:t>filtre Berkefeld</a:t>
            </a:r>
            <a:r>
              <a:rPr lang="ro-RO" dirty="0" smtClean="0"/>
              <a:t> din pământ de infuzorii (Kisselgur), putând fi recondiţionate după folosire; </a:t>
            </a:r>
            <a:r>
              <a:rPr lang="ro-RO" b="1" i="1" dirty="0" smtClean="0"/>
              <a:t>filtre Seitz</a:t>
            </a:r>
            <a:r>
              <a:rPr lang="ro-RO" dirty="0" smtClean="0"/>
              <a:t> din placă de azbest şi celuloză care după dimensiunea porilor, pot fi: </a:t>
            </a:r>
            <a:r>
              <a:rPr lang="ro-RO" b="1" dirty="0" smtClean="0"/>
              <a:t>clarifiante</a:t>
            </a:r>
            <a:r>
              <a:rPr lang="ro-RO" dirty="0" smtClean="0"/>
              <a:t> (cu pori mari) sau </a:t>
            </a:r>
            <a:r>
              <a:rPr lang="ro-RO" b="1" dirty="0" smtClean="0"/>
              <a:t>sterilizante</a:t>
            </a:r>
            <a:r>
              <a:rPr lang="ro-RO" dirty="0" smtClean="0"/>
              <a:t> (cu pori de dimensiuni foarte reduse) - EKS</a:t>
            </a:r>
            <a:r>
              <a:rPr lang="ro-RO" baseline="-25000" dirty="0" smtClean="0"/>
              <a:t>1</a:t>
            </a:r>
            <a:r>
              <a:rPr lang="ro-RO" dirty="0" smtClean="0"/>
              <a:t>, EKS</a:t>
            </a:r>
            <a:r>
              <a:rPr lang="ro-RO" baseline="-25000" dirty="0" smtClean="0"/>
              <a:t>2</a:t>
            </a:r>
            <a:r>
              <a:rPr lang="ro-RO" dirty="0" smtClean="0"/>
              <a:t>; </a:t>
            </a:r>
            <a:r>
              <a:rPr lang="ro-RO" b="1" i="1" dirty="0" smtClean="0"/>
              <a:t>filtre de metilen celuloza (Millipore, Sartorius)</a:t>
            </a:r>
            <a:r>
              <a:rPr lang="ro-RO" dirty="0" smtClean="0"/>
              <a:t>, ce prezintă o porozitate de 0,2 microni.</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28</TotalTime>
  <Words>6491</Words>
  <Application>Microsoft Office PowerPoint</Application>
  <PresentationFormat>On-screen Show (4:3)</PresentationFormat>
  <Paragraphs>219</Paragraphs>
  <Slides>36</Slides>
  <Notes>0</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Flow</vt:lpstr>
      <vt:lpstr>ACŢIUNEA AGENŢILOR FIZICI, CHIMICI ŞI BIOLOGICI ASUPRA BACTERIILOR. BACTERIOCINE </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ACŢIUNEA AGENŢILOR FIZICI, CHIMICI ŞI BIOLOGICI ASUPRA BACTERIILOR. BACTERIOCINE </dc:title>
  <dc:creator>Andrei Theodor</dc:creator>
  <cp:lastModifiedBy>Andrei Theodor</cp:lastModifiedBy>
  <cp:revision>22</cp:revision>
  <dcterms:created xsi:type="dcterms:W3CDTF">2013-09-10T16:28:15Z</dcterms:created>
  <dcterms:modified xsi:type="dcterms:W3CDTF">2013-09-10T16:56:45Z</dcterms:modified>
</cp:coreProperties>
</file>