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64A3B46-81A3-4D21-9439-8F781D0D16E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A3B46-81A3-4D21-9439-8F781D0D16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A3B46-81A3-4D21-9439-8F781D0D16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A3B46-81A3-4D21-9439-8F781D0D16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A3B46-81A3-4D21-9439-8F781D0D16E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A3B46-81A3-4D21-9439-8F781D0D16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4A3B46-81A3-4D21-9439-8F781D0D16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4A3B46-81A3-4D21-9439-8F781D0D16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4A3B46-81A3-4D21-9439-8F781D0D16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A3B46-81A3-4D21-9439-8F781D0D16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1946F3-3F68-4C15-B4A7-2BAB9B73B38C}" type="datetimeFigureOut">
              <a:rPr lang="en-US" smtClean="0"/>
              <a:pPr/>
              <a:t>10/30/2011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64A3B46-81A3-4D21-9439-8F781D0D16E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1946F3-3F68-4C15-B4A7-2BAB9B73B38C}" type="datetimeFigureOut">
              <a:rPr lang="en-US" smtClean="0"/>
              <a:pPr/>
              <a:t>10/30/2011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64A3B46-81A3-4D21-9439-8F781D0D16E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b="1" dirty="0"/>
              <a:t>GENETICA BACTERIANĂ</a:t>
            </a:r>
            <a:r>
              <a:rPr lang="en-US" b="1" dirty="0"/>
              <a:t/>
            </a:r>
            <a:br>
              <a:rPr lang="en-US" b="1" dirty="0"/>
            </a:br>
            <a:endParaRPr lang="en-US" dirty="0"/>
          </a:p>
        </p:txBody>
      </p:sp>
      <p:sp>
        <p:nvSpPr>
          <p:cNvPr id="3" name="Subtitle 2"/>
          <p:cNvSpPr>
            <a:spLocks noGrp="1"/>
          </p:cNvSpPr>
          <p:nvPr>
            <p:ph type="subTitle" idx="1"/>
          </p:nvPr>
        </p:nvSpPr>
        <p:spPr>
          <a:xfrm>
            <a:off x="357158" y="3886200"/>
            <a:ext cx="8286808" cy="1752600"/>
          </a:xfrm>
        </p:spPr>
        <p:txBody>
          <a:bodyPr/>
          <a:lstStyle/>
          <a:p>
            <a:r>
              <a:rPr lang="en-US" b="1" dirty="0" err="1" smtClean="0"/>
              <a:t>Studia</a:t>
            </a:r>
            <a:r>
              <a:rPr lang="ro-RO" b="1" dirty="0" smtClean="0"/>
              <a:t>ză ereditatea şi variabilitatea bacteriilor</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715436" cy="6858000"/>
          </a:xfrm>
        </p:spPr>
        <p:txBody>
          <a:bodyPr>
            <a:normAutofit fontScale="70000" lnSpcReduction="20000"/>
          </a:bodyPr>
          <a:lstStyle/>
          <a:p>
            <a:pPr algn="ctr">
              <a:buNone/>
            </a:pPr>
            <a:r>
              <a:rPr lang="ro-RO" b="1" dirty="0" smtClean="0"/>
              <a:t>   4. Amplificarea genică</a:t>
            </a:r>
          </a:p>
          <a:p>
            <a:pPr>
              <a:buNone/>
            </a:pPr>
            <a:r>
              <a:rPr lang="ro-RO" dirty="0"/>
              <a:t> </a:t>
            </a:r>
            <a:r>
              <a:rPr lang="ro-RO" dirty="0" smtClean="0"/>
              <a:t>  Folosind ADN-polimeraza şi două secvenţe scurte de ADN (oligonucleotide, primeri), s-a pus la punct un test repetitiv de sintetizare a ADN-ului numit Polymerase Chain Reaction (PCR). </a:t>
            </a:r>
          </a:p>
          <a:p>
            <a:pPr>
              <a:buNone/>
            </a:pPr>
            <a:r>
              <a:rPr lang="ro-RO" dirty="0"/>
              <a:t> </a:t>
            </a:r>
            <a:r>
              <a:rPr lang="ro-RO" dirty="0" smtClean="0"/>
              <a:t>  ADN-polimeraza conduce la sinteza unui al doilea lanţ de ADN, întotdeauna orientat 5</a:t>
            </a:r>
            <a:r>
              <a:rPr lang="en-US" dirty="0" smtClean="0"/>
              <a:t>’-3’</a:t>
            </a:r>
            <a:r>
              <a:rPr lang="ro-RO" dirty="0"/>
              <a:t>,</a:t>
            </a:r>
            <a:r>
              <a:rPr lang="ro-RO" dirty="0" smtClean="0"/>
              <a:t> </a:t>
            </a:r>
            <a:r>
              <a:rPr lang="ro-RO" dirty="0"/>
              <a:t>f</a:t>
            </a:r>
            <a:r>
              <a:rPr lang="ro-RO" dirty="0" smtClean="0"/>
              <a:t>olosind ca substrat patru nucleotide trifosfat, un lanţ de ADN ca matrice (model) şi un fragment scurt de ADN complementar, utilizat drept primer (amorsă). </a:t>
            </a:r>
          </a:p>
          <a:p>
            <a:pPr>
              <a:buNone/>
            </a:pPr>
            <a:r>
              <a:rPr lang="ro-RO" dirty="0"/>
              <a:t> </a:t>
            </a:r>
            <a:r>
              <a:rPr lang="ro-RO" dirty="0" smtClean="0"/>
              <a:t>  Pentru un lanţ de acid nucleic vom utiliza de fapt doi primeri complementari la două secvenţe specifice ale ADN-ului ţintă. </a:t>
            </a:r>
          </a:p>
          <a:p>
            <a:pPr>
              <a:buNone/>
            </a:pPr>
            <a:r>
              <a:rPr lang="ro-RO" dirty="0"/>
              <a:t> </a:t>
            </a:r>
            <a:r>
              <a:rPr lang="ro-RO" dirty="0" smtClean="0"/>
              <a:t>  Teoretic, PCR poate amplifica un fragment scurt de ADN pornind de la o siungură molecule la 1000 de copii, dacă procesul se repetă de 10 ori şi la circa 1 milion de copii, dacă procesul se repetă de 20 de ori. Acest proces poate avea loc automat într-un aparat numit termocicler, aparatul repetă ciclul constând în denaturarea prin căldură la 96 grade Celsius, ataşarea primerilor la 40-60 de grade celsius şi sinteza ADN-ului la 65-75 grade Celsius, folosind ADN-polimeraza termostabilă izolată de la o bacterie numită Thermus aquaticus, bacterie care trăieşte în apele termale din Yellowstone National Parc.</a:t>
            </a:r>
          </a:p>
          <a:p>
            <a:pPr>
              <a:buNone/>
            </a:pPr>
            <a:r>
              <a:rPr lang="ro-RO" dirty="0"/>
              <a:t> </a:t>
            </a:r>
            <a:r>
              <a:rPr lang="ro-RO" dirty="0" smtClean="0"/>
              <a:t>  PCR se foloseşte larg în diagnosticul infecţiilor bacteriene, virale, fungice şi parazitare. </a:t>
            </a:r>
          </a:p>
          <a:p>
            <a:pPr>
              <a:buNone/>
            </a:pPr>
            <a:r>
              <a:rPr lang="ro-RO" dirty="0"/>
              <a:t> </a:t>
            </a:r>
            <a:r>
              <a:rPr lang="ro-RO" dirty="0" smtClean="0"/>
              <a:t>  Actualmente sunt puse la punct protocoalele de lucru folosite pentru identificarea următoarelor </a:t>
            </a:r>
            <a:r>
              <a:rPr lang="ro-RO" b="1" dirty="0" smtClean="0"/>
              <a:t>bacterii</a:t>
            </a:r>
            <a:r>
              <a:rPr lang="ro-RO" dirty="0" smtClean="0"/>
              <a:t>: Mycobacterium tuberculosis, Bordetella pertussis, Legionella pneumophila, Mycoplasma pneumoniae, Chlamydia trachomatis, Neisseria gonorrhoeae, Treponema pallidum, Hemophilus influezae, Neiseria meningitidis, Helicobacter pylori, Salmonella typhi, Shigella dysenteriae, E. Coli enterotoxigen, Borrelia burdorferi (boala Lyme)</a:t>
            </a:r>
            <a:r>
              <a:rPr lang="en-US" dirty="0" smtClean="0"/>
              <a:t>; </a:t>
            </a:r>
            <a:r>
              <a:rPr lang="en-US" b="1" dirty="0" err="1" smtClean="0"/>
              <a:t>virusuri</a:t>
            </a:r>
            <a:r>
              <a:rPr lang="en-US" dirty="0" smtClean="0"/>
              <a:t>: HIV, HBV, HCV; </a:t>
            </a:r>
            <a:r>
              <a:rPr lang="en-US" b="1" dirty="0" smtClean="0"/>
              <a:t>fungi</a:t>
            </a:r>
            <a:r>
              <a:rPr lang="en-US" dirty="0" smtClean="0"/>
              <a:t>: Candida </a:t>
            </a:r>
            <a:r>
              <a:rPr lang="en-US" dirty="0" err="1" smtClean="0"/>
              <a:t>albicans</a:t>
            </a:r>
            <a:r>
              <a:rPr lang="en-US" dirty="0" smtClean="0"/>
              <a:t>, </a:t>
            </a:r>
            <a:r>
              <a:rPr lang="en-US" dirty="0" err="1" smtClean="0"/>
              <a:t>Pneumocystis</a:t>
            </a:r>
            <a:r>
              <a:rPr lang="en-US" dirty="0" smtClean="0"/>
              <a:t> </a:t>
            </a:r>
            <a:r>
              <a:rPr lang="en-US" dirty="0" err="1" smtClean="0"/>
              <a:t>jirovecii</a:t>
            </a:r>
            <a:r>
              <a:rPr lang="en-US" dirty="0" smtClean="0"/>
              <a:t>, Cryptococcus </a:t>
            </a:r>
            <a:r>
              <a:rPr lang="en-US" dirty="0" err="1" smtClean="0"/>
              <a:t>neoformans</a:t>
            </a:r>
            <a:r>
              <a:rPr lang="en-US" dirty="0" smtClean="0"/>
              <a:t>; </a:t>
            </a:r>
            <a:r>
              <a:rPr lang="en-US" b="1" dirty="0" err="1" smtClean="0"/>
              <a:t>paraz</a:t>
            </a:r>
            <a:r>
              <a:rPr lang="ro-RO" b="1" dirty="0" smtClean="0"/>
              <a:t>iţi</a:t>
            </a:r>
            <a:r>
              <a:rPr lang="ro-RO" dirty="0" smtClean="0"/>
              <a:t>: Entamoeba histolytica, Toxoplasma gondii, Plasmodium falciparum, Giardia lamblia.</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ctr">
              <a:buNone/>
            </a:pPr>
            <a:r>
              <a:rPr lang="ro-RO" b="1" u="sng" dirty="0" smtClean="0"/>
              <a:t>B. VARIABILITATEA </a:t>
            </a:r>
            <a:r>
              <a:rPr lang="ro-RO" b="1" u="sng" dirty="0"/>
              <a:t>LA BACTERII</a:t>
            </a:r>
            <a:endParaRPr lang="en-US" b="1" u="sng" dirty="0"/>
          </a:p>
          <a:p>
            <a:r>
              <a:rPr lang="ro-RO" dirty="0"/>
              <a:t>Bacteriile respectă aceleaşi legi ale eredităţii, unitare lumii vii, cu unele particularităţi dictate de </a:t>
            </a:r>
            <a:r>
              <a:rPr lang="ro-RO" dirty="0" smtClean="0"/>
              <a:t>organiz</a:t>
            </a:r>
            <a:r>
              <a:rPr lang="en-US" dirty="0" smtClean="0"/>
              <a:t>a</a:t>
            </a:r>
            <a:r>
              <a:rPr lang="ro-RO" dirty="0" smtClean="0"/>
              <a:t>rea </a:t>
            </a:r>
            <a:r>
              <a:rPr lang="ro-RO" dirty="0"/>
              <a:t>materialului genetic. Astfel, în timpul diviziunii succesive, toţi </a:t>
            </a:r>
            <a:r>
              <a:rPr lang="ro-RO" i="1" dirty="0"/>
              <a:t>descendenţii unei bacterii sunt identici între ei şi identici cu celula din care provin</a:t>
            </a:r>
            <a:r>
              <a:rPr lang="ro-RO" dirty="0"/>
              <a:t>.</a:t>
            </a:r>
            <a:endParaRPr lang="en-US" dirty="0"/>
          </a:p>
          <a:p>
            <a:r>
              <a:rPr lang="ro-RO" dirty="0"/>
              <a:t>Variabilitatea la bacterii poate fi explicată prin</a:t>
            </a:r>
            <a:r>
              <a:rPr lang="ro-RO" dirty="0" smtClean="0"/>
              <a:t>:</a:t>
            </a:r>
            <a:r>
              <a:rPr lang="ro-RO" dirty="0"/>
              <a:t> </a:t>
            </a:r>
            <a:endParaRPr lang="en-US" dirty="0"/>
          </a:p>
          <a:p>
            <a:pPr lvl="0"/>
            <a:r>
              <a:rPr lang="ro-RO" b="1" dirty="0"/>
              <a:t>variaţia fenotipică</a:t>
            </a:r>
            <a:r>
              <a:rPr lang="ro-RO" dirty="0"/>
              <a:t>: reprezintă </a:t>
            </a:r>
            <a:r>
              <a:rPr lang="ro-RO" i="1" dirty="0"/>
              <a:t>schimbarea unor însuşiri bacteriene</a:t>
            </a:r>
            <a:r>
              <a:rPr lang="ro-RO" dirty="0"/>
              <a:t> ca adaptare la condiţiile mediului înconjurător, </a:t>
            </a:r>
            <a:r>
              <a:rPr lang="ro-RO" i="1" dirty="0"/>
              <a:t>fără să intervină vreo modificare în genomul bacterian</a:t>
            </a:r>
            <a:r>
              <a:rPr lang="ro-RO" dirty="0"/>
              <a:t>; </a:t>
            </a:r>
            <a:endParaRPr lang="en-US" dirty="0"/>
          </a:p>
          <a:p>
            <a:r>
              <a:rPr lang="ro-RO" dirty="0"/>
              <a:t> </a:t>
            </a:r>
            <a:endParaRPr lang="en-US" dirty="0"/>
          </a:p>
          <a:p>
            <a:pPr lvl="0"/>
            <a:r>
              <a:rPr lang="ro-RO" b="1" dirty="0"/>
              <a:t>variaţia genotipică</a:t>
            </a:r>
            <a:r>
              <a:rPr lang="ro-RO" dirty="0"/>
              <a:t>:  rezultă din </a:t>
            </a:r>
            <a:r>
              <a:rPr lang="ro-RO" i="1" dirty="0"/>
              <a:t>modificarea genomului</a:t>
            </a:r>
            <a:r>
              <a:rPr lang="ro-RO" dirty="0"/>
              <a:t>.</a:t>
            </a:r>
            <a:endParaRPr lang="en-US" dirty="0"/>
          </a:p>
          <a:p>
            <a:r>
              <a:rPr lang="ro-RO" dirty="0"/>
              <a:t>În 1943 s-a dovedit faptul că modificările proprietăţilor unei populaţii bacteriene sunt rezultatul unor variaţii rare la un număr mic de celule care se selectează şi dau naştere unei populaţii noi.</a:t>
            </a:r>
            <a:endParaRPr lang="en-US" dirty="0"/>
          </a:p>
          <a:p>
            <a:r>
              <a:rPr lang="ro-RO" dirty="0"/>
              <a:t>Variabilitatea la bacterii se realizează prin: mutaţii, transfer de material genetic </a:t>
            </a:r>
            <a:r>
              <a:rPr lang="en-US" dirty="0" smtClean="0"/>
              <a:t>.</a:t>
            </a:r>
            <a:endParaRPr lang="ro-RO" dirty="0" smtClean="0"/>
          </a:p>
          <a:p>
            <a:r>
              <a:rPr lang="ro-RO" b="1" dirty="0"/>
              <a:t>1. MUTAŢIA</a:t>
            </a:r>
            <a:endParaRPr lang="en-US" dirty="0"/>
          </a:p>
          <a:p>
            <a:r>
              <a:rPr lang="ro-RO" dirty="0"/>
              <a:t>Mutaţia reprezintă </a:t>
            </a:r>
            <a:r>
              <a:rPr lang="ro-RO" b="1" i="1" dirty="0"/>
              <a:t>modificarea spontană a genomului bacterian</a:t>
            </a:r>
            <a:r>
              <a:rPr lang="ro-RO" dirty="0"/>
              <a:t>, modificare ce constă în schimbarea secvenţei de nucleotide dintr-o genă. Ele pot fi: punctiforme, inversii, deleţii, inserţii, mutaţii secundare.</a:t>
            </a:r>
            <a:endParaRPr lang="en-US" dirty="0"/>
          </a:p>
          <a:p>
            <a:pPr>
              <a:buNone/>
            </a:pPr>
            <a:r>
              <a:rPr lang="ro-RO" b="1" dirty="0"/>
              <a:t> </a:t>
            </a:r>
            <a:endParaRPr lang="en-US" dirty="0"/>
          </a:p>
          <a:p>
            <a:r>
              <a:rPr lang="ro-RO" b="1" dirty="0"/>
              <a:t>1.1. Mutaţiile punctiforme</a:t>
            </a:r>
            <a:r>
              <a:rPr lang="ro-RO" dirty="0"/>
              <a:t> </a:t>
            </a:r>
            <a:r>
              <a:rPr lang="ro-RO" i="1" dirty="0"/>
              <a:t>afectează un singur nucleoid</a:t>
            </a:r>
            <a:r>
              <a:rPr lang="ro-RO" dirty="0"/>
              <a:t> în cadrul unei gene şi </a:t>
            </a:r>
            <a:r>
              <a:rPr lang="ro-RO" i="1" dirty="0"/>
              <a:t>sunt reversibile</a:t>
            </a:r>
            <a:r>
              <a:rPr lang="ro-RO" dirty="0"/>
              <a:t>. Consecinţe:</a:t>
            </a:r>
            <a:endParaRPr lang="en-US" dirty="0"/>
          </a:p>
          <a:p>
            <a:pPr lvl="0"/>
            <a:r>
              <a:rPr lang="ro-RO" i="1" dirty="0"/>
              <a:t>înlocuirea unui codon cu altul</a:t>
            </a:r>
            <a:r>
              <a:rPr lang="ro-RO" dirty="0"/>
              <a:t> duce la înlocuirea unui aminoacid cu altul în structura unui polipeptid. Aceste mutaţii sunt numite </a:t>
            </a:r>
            <a:r>
              <a:rPr lang="ro-RO" b="1" i="1" dirty="0"/>
              <a:t>„mutaţii în sens greşit”</a:t>
            </a:r>
            <a:r>
              <a:rPr lang="ro-RO" dirty="0"/>
              <a:t>;</a:t>
            </a:r>
            <a:endParaRPr lang="en-US" dirty="0"/>
          </a:p>
          <a:p>
            <a:pPr lvl="0"/>
            <a:r>
              <a:rPr lang="ro-RO" i="1" dirty="0"/>
              <a:t>apariţia unui codon nonsens</a:t>
            </a:r>
            <a:r>
              <a:rPr lang="ro-RO" dirty="0"/>
              <a:t>. </a:t>
            </a:r>
            <a:r>
              <a:rPr lang="ro-RO" i="1" dirty="0"/>
              <a:t>Mutaţia nonsens</a:t>
            </a:r>
            <a:r>
              <a:rPr lang="ro-RO" dirty="0"/>
              <a:t> împiedică sinteza în continuare a unui polipeptid, iar dacă ea se produce la începutul genei ce codifică un polipeptid se numeşte </a:t>
            </a:r>
            <a:r>
              <a:rPr lang="ro-RO" b="1" i="1" dirty="0"/>
              <a:t>mutaţie polară</a:t>
            </a:r>
            <a:r>
              <a:rPr lang="ro-RO" dirty="0"/>
              <a:t> şi acesta nu se va mai sintetiza deloc.</a:t>
            </a:r>
            <a:endParaRPr lang="en-US" dirty="0"/>
          </a:p>
          <a:p>
            <a:endParaRPr lang="en-US" dirty="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357982"/>
          </a:xfrm>
        </p:spPr>
        <p:txBody>
          <a:bodyPr>
            <a:normAutofit fontScale="70000" lnSpcReduction="20000"/>
          </a:bodyPr>
          <a:lstStyle/>
          <a:p>
            <a:r>
              <a:rPr lang="ro-RO" b="1" dirty="0"/>
              <a:t>1.2. Inserţia şi deleţia</a:t>
            </a:r>
            <a:r>
              <a:rPr lang="ro-RO" dirty="0"/>
              <a:t> înseamnă </a:t>
            </a:r>
            <a:r>
              <a:rPr lang="ro-RO" i="1" dirty="0"/>
              <a:t>adăugarea, respectiv pierderea a 2 până la sute sau chiar mii de nucleotide</a:t>
            </a:r>
            <a:r>
              <a:rPr lang="ro-RO" dirty="0"/>
              <a:t>, procesul fiind ireversibil. Acest tip de mutaţie duce la modificarea importantă a secvenţei de aminoacizi, fiind denumită </a:t>
            </a:r>
            <a:r>
              <a:rPr lang="ro-RO" b="1" i="1" dirty="0"/>
              <a:t>„mutaţie cu schimbare de proiect”</a:t>
            </a:r>
            <a:r>
              <a:rPr lang="ro-RO" dirty="0"/>
              <a:t>.</a:t>
            </a:r>
            <a:endParaRPr lang="en-US" sz="2000" dirty="0"/>
          </a:p>
          <a:p>
            <a:r>
              <a:rPr lang="ro-RO" sz="800" b="1" dirty="0"/>
              <a:t> </a:t>
            </a:r>
            <a:endParaRPr lang="en-US" sz="4000" dirty="0"/>
          </a:p>
          <a:p>
            <a:r>
              <a:rPr lang="ro-RO" b="1" dirty="0"/>
              <a:t>1.3. Mutaţii secundare</a:t>
            </a:r>
            <a:r>
              <a:rPr lang="ro-RO" dirty="0"/>
              <a:t> sunt de 2 feluri: </a:t>
            </a:r>
            <a:r>
              <a:rPr lang="ro-RO" b="1" i="1" dirty="0"/>
              <a:t>mutaţii reverse</a:t>
            </a:r>
            <a:r>
              <a:rPr lang="ro-RO" dirty="0"/>
              <a:t>, care restabilesc o secvenţă nucleotidică ce s-a modificat şi </a:t>
            </a:r>
            <a:r>
              <a:rPr lang="ro-RO" b="1" i="1" dirty="0"/>
              <a:t>mutaţii supresoare</a:t>
            </a:r>
            <a:r>
              <a:rPr lang="ro-RO" dirty="0"/>
              <a:t>, ce permit exprimarea funcţiei anterioare a unei gene care a suferit o mutaţie, fără restabilirea codonilor iniţiali. Aceasta datorită sintezei unui ARN</a:t>
            </a:r>
            <a:r>
              <a:rPr lang="ro-RO" baseline="-25000" dirty="0"/>
              <a:t>t</a:t>
            </a:r>
            <a:r>
              <a:rPr lang="ro-RO" dirty="0"/>
              <a:t> care „ştie” să citească un codon nonsens.</a:t>
            </a:r>
            <a:endParaRPr lang="en-US" sz="2000" dirty="0"/>
          </a:p>
          <a:p>
            <a:r>
              <a:rPr lang="ro-RO" b="1" i="1" dirty="0"/>
              <a:t>Rata de mutaţie</a:t>
            </a:r>
            <a:r>
              <a:rPr lang="ro-RO" dirty="0"/>
              <a:t> reprezintă raportul dintre frecvenţa şi unitatea de timp. Este rară şi variază de le genă la genă între 10</a:t>
            </a:r>
            <a:r>
              <a:rPr lang="ro-RO" baseline="30000" dirty="0"/>
              <a:t>-6</a:t>
            </a:r>
            <a:r>
              <a:rPr lang="ro-RO" dirty="0"/>
              <a:t> şi 10</a:t>
            </a:r>
            <a:r>
              <a:rPr lang="ro-RO" baseline="30000" dirty="0"/>
              <a:t>-10</a:t>
            </a:r>
            <a:r>
              <a:rPr lang="ro-RO" dirty="0"/>
              <a:t>.</a:t>
            </a:r>
            <a:endParaRPr lang="en-US" sz="2000" dirty="0"/>
          </a:p>
          <a:p>
            <a:r>
              <a:rPr lang="ro-RO" b="1" i="1" dirty="0"/>
              <a:t>Consecinţele mutaţiilor</a:t>
            </a:r>
            <a:r>
              <a:rPr lang="ro-RO" dirty="0"/>
              <a:t> duc la </a:t>
            </a:r>
            <a:r>
              <a:rPr lang="ro-RO" b="1" i="1" dirty="0"/>
              <a:t>apariţia unor indivizi cu caractere noi</a:t>
            </a:r>
            <a:r>
              <a:rPr lang="ro-RO" dirty="0"/>
              <a:t>, cum ar fi: </a:t>
            </a:r>
            <a:endParaRPr lang="en-US" sz="2000" dirty="0"/>
          </a:p>
          <a:p>
            <a:pPr lvl="1"/>
            <a:r>
              <a:rPr lang="ro-RO" i="1" dirty="0"/>
              <a:t>rezistenţa la chimioterapice</a:t>
            </a:r>
            <a:r>
              <a:rPr lang="ro-RO" dirty="0"/>
              <a:t>; </a:t>
            </a:r>
            <a:endParaRPr lang="en-US" sz="1800" dirty="0"/>
          </a:p>
          <a:p>
            <a:pPr lvl="1"/>
            <a:r>
              <a:rPr lang="ro-RO" i="1" dirty="0"/>
              <a:t>structură antigenică modificată</a:t>
            </a:r>
            <a:r>
              <a:rPr lang="ro-RO" dirty="0"/>
              <a:t>; </a:t>
            </a:r>
            <a:endParaRPr lang="en-US" sz="1800" dirty="0"/>
          </a:p>
          <a:p>
            <a:pPr lvl="1"/>
            <a:r>
              <a:rPr lang="ro-RO" i="1" dirty="0"/>
              <a:t>pierderea unor receptori specifici pentru bacteriofagi</a:t>
            </a:r>
            <a:r>
              <a:rPr lang="ro-RO" dirty="0"/>
              <a:t>;</a:t>
            </a:r>
            <a:endParaRPr lang="en-US" sz="1800" dirty="0"/>
          </a:p>
          <a:p>
            <a:pPr lvl="1"/>
            <a:r>
              <a:rPr lang="ro-RO" i="1" dirty="0"/>
              <a:t>pierderea capacităţii de sinteză a unui metabolit</a:t>
            </a:r>
            <a:r>
              <a:rPr lang="ro-RO" dirty="0"/>
              <a:t>.</a:t>
            </a:r>
            <a:endParaRPr lang="en-US" sz="1800" dirty="0"/>
          </a:p>
          <a:p>
            <a:r>
              <a:rPr lang="ro-RO" dirty="0"/>
              <a:t>Din punct de vedere medical interesează în mod deosebit </a:t>
            </a:r>
            <a:r>
              <a:rPr lang="ro-RO" b="1" i="1" dirty="0"/>
              <a:t>mutaţia spre chimiorezistenţă</a:t>
            </a:r>
            <a:r>
              <a:rPr lang="ro-RO" dirty="0"/>
              <a:t>, care se poate produce:</a:t>
            </a:r>
            <a:endParaRPr lang="en-US" sz="2000" dirty="0"/>
          </a:p>
          <a:p>
            <a:pPr lvl="1"/>
            <a:r>
              <a:rPr lang="ro-RO" i="1" dirty="0"/>
              <a:t>dintr-o dată - „one step”</a:t>
            </a:r>
            <a:r>
              <a:rPr lang="ro-RO" dirty="0"/>
              <a:t> (bacteria devine rezistentă brusc, „peste noapte”, la un antibiotic);</a:t>
            </a:r>
            <a:endParaRPr lang="en-US" sz="1800" dirty="0"/>
          </a:p>
          <a:p>
            <a:pPr lvl="1"/>
            <a:r>
              <a:rPr lang="ro-RO" i="1" dirty="0"/>
              <a:t>în mai multe etape - „multi step” </a:t>
            </a:r>
            <a:r>
              <a:rPr lang="ro-RO" dirty="0"/>
              <a:t>(se produc mutaţii multiple, succesive, până ia naştere o mutantă rezistentă la concentraţii crescute de antibiotic).</a:t>
            </a:r>
            <a:endParaRPr lang="en-US" sz="1800"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9144000" cy="6715148"/>
          </a:xfrm>
        </p:spPr>
        <p:txBody>
          <a:bodyPr>
            <a:normAutofit fontScale="70000" lnSpcReduction="20000"/>
          </a:bodyPr>
          <a:lstStyle/>
          <a:p>
            <a:r>
              <a:rPr lang="ro-RO" dirty="0"/>
              <a:t>Mutaţiile naturale sunt rare. Mutaţiile induse sunt determinate de agenţi mutageni: radiaţii X, UV, derivaţi acridinici, agenţi alchilanţi. Aceşti agenţi selectează mutanta pentru ca aceasta să se transforme într-o populaţie bacteriană cu proprietăţi noi, pot duce la „pierderea integrală” a unui plasmid, printr-o modificare ce produce deficienţe ale mecanismului de replicare, astfel încât plasmidele nu vor mai fi „moştenite” de celulele fiice.</a:t>
            </a:r>
            <a:endParaRPr lang="en-US" dirty="0"/>
          </a:p>
          <a:p>
            <a:pPr>
              <a:buNone/>
            </a:pPr>
            <a:r>
              <a:rPr lang="ro-RO" dirty="0"/>
              <a:t> </a:t>
            </a:r>
            <a:endParaRPr lang="en-US" dirty="0"/>
          </a:p>
          <a:p>
            <a:r>
              <a:rPr lang="ro-RO" b="1" dirty="0"/>
              <a:t>2. TRANSFERUL DE MATERIAL GENETIC</a:t>
            </a:r>
            <a:endParaRPr lang="en-US" b="1" dirty="0"/>
          </a:p>
          <a:p>
            <a:r>
              <a:rPr lang="ro-RO" dirty="0"/>
              <a:t>Se realizează între 2 celule bacteriene, una denumită donor, cealaltă receptor, prin procese ca: </a:t>
            </a:r>
            <a:r>
              <a:rPr lang="ro-RO" i="1" dirty="0"/>
              <a:t>transformarea, transducţia, </a:t>
            </a:r>
            <a:r>
              <a:rPr lang="ro-RO" i="1" dirty="0" smtClean="0"/>
              <a:t>conjugarea, transpoziţie</a:t>
            </a:r>
            <a:r>
              <a:rPr lang="ro-RO" dirty="0" smtClean="0"/>
              <a:t>.</a:t>
            </a:r>
            <a:endParaRPr lang="en-US" dirty="0"/>
          </a:p>
          <a:p>
            <a:pPr>
              <a:buNone/>
            </a:pPr>
            <a:r>
              <a:rPr lang="ro-RO" b="1" dirty="0"/>
              <a:t> </a:t>
            </a:r>
            <a:endParaRPr lang="en-US" dirty="0"/>
          </a:p>
          <a:p>
            <a:r>
              <a:rPr lang="ro-RO" b="1" dirty="0"/>
              <a:t>2.1. TRANSFORMAREA</a:t>
            </a:r>
            <a:r>
              <a:rPr lang="ro-RO" dirty="0"/>
              <a:t> </a:t>
            </a:r>
            <a:endParaRPr lang="en-US" dirty="0"/>
          </a:p>
          <a:p>
            <a:r>
              <a:rPr lang="ro-RO" dirty="0"/>
              <a:t>Reprezintă </a:t>
            </a:r>
            <a:r>
              <a:rPr lang="ro-RO" b="1" i="1" dirty="0"/>
              <a:t>transferul de material genetic de la o celulă donor la una receptor, sub formă de ADN pur</a:t>
            </a:r>
            <a:r>
              <a:rPr lang="ro-RO" dirty="0"/>
              <a:t>, eliberat prin liza celulei donor sau prin extracţie chimică.</a:t>
            </a:r>
            <a:endParaRPr lang="en-US" dirty="0"/>
          </a:p>
          <a:p>
            <a:r>
              <a:rPr lang="ro-RO" dirty="0"/>
              <a:t>Acest proces </a:t>
            </a:r>
            <a:r>
              <a:rPr lang="ro-RO" i="1" dirty="0"/>
              <a:t>a fost observat pentru prima oară la pneumococi în 1928 de către Griffith</a:t>
            </a:r>
            <a:r>
              <a:rPr lang="ro-RO" dirty="0"/>
              <a:t> în urma unui experiment. Pneumococul este o bacterie capsulată, polizaharidul capsular sintetizat în prezenţa unui echipament enzimatic complet, îi conferă acestuia virulenţa. Inocularea unui pneumococ cu capsulă la şoareci, produce moartea animalelor; dacă se inoculează altui lot de şoareci o variantă lipsită de capsulă, animalele supravieţuiesc. Tot supravieţuirea animalelor s-a obsevat după inocularea unui pneumococ capsulat, dar omorât prin căldură; în schimb, inocularea unui amestec format dintr-un pneumococ capsulat, omorăt prin căldură şi un pneumococ fără capsulă, dar viu, determină moartea animalelor. Mai mult, de la acestea se izolează un pneumococ cu capsulă, ceea ce demonstrează transformarea tipului de pneumococ. Fracţiunea activă, care a adus informaţia genetică pentru sinteza polizaharidului capsular, este ADN. Transformarea poate să apară la pneumococ şi pentru alte caractere genetice, ca rezistenţa la antibiotice sau fermentarea zaharurilor.</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txBody>
          <a:bodyPr>
            <a:normAutofit fontScale="77500" lnSpcReduction="20000"/>
          </a:bodyPr>
          <a:lstStyle/>
          <a:p>
            <a:r>
              <a:rPr lang="ro-RO" dirty="0"/>
              <a:t>Procesul de transformaree a fost apoi evidenţiat şi la genuri ca: Streptoccocus, Haemophilus, Bacillus, Neisseria, Salmonella. Acest proces de transformare se petrece nu numai între tulpinile aceleiaşi specii, ci şi între specii diferite.</a:t>
            </a:r>
            <a:endParaRPr lang="en-US" dirty="0"/>
          </a:p>
          <a:p>
            <a:r>
              <a:rPr lang="ro-RO" dirty="0"/>
              <a:t>Transformarea genetică este posibilă numai dacă bacteria receptoare se află în </a:t>
            </a:r>
            <a:r>
              <a:rPr lang="ro-RO" b="1" i="1" dirty="0"/>
              <a:t>stare de competenţă</a:t>
            </a:r>
            <a:r>
              <a:rPr lang="ro-RO" dirty="0"/>
              <a:t>,  care să-i permită </a:t>
            </a:r>
            <a:r>
              <a:rPr lang="ro-RO" b="1" i="1" dirty="0"/>
              <a:t>înglobarea ADN străin</a:t>
            </a:r>
            <a:r>
              <a:rPr lang="ro-RO" dirty="0"/>
              <a:t>. Starea de competenţă este o stare fiziologică temporară a bacteriei. Ea variază în funcţie de specie şi de faza de multiplicare a bacteriei. După unii autori celulele competente au pe suprafaţa lor un antigen special, numit </a:t>
            </a:r>
            <a:r>
              <a:rPr lang="ro-RO" b="1" i="1" dirty="0"/>
              <a:t>factor de competenţă</a:t>
            </a:r>
            <a:r>
              <a:rPr lang="ro-RO" dirty="0"/>
              <a:t>, iar peretele celular devine mai poros şi încărcat electropozitiv, favorizând legarea ADN străin.</a:t>
            </a:r>
            <a:endParaRPr lang="en-US" dirty="0"/>
          </a:p>
          <a:p>
            <a:r>
              <a:rPr lang="ro-RO" dirty="0"/>
              <a:t>Transformarea depinde în egală măsură şi de unele </a:t>
            </a:r>
            <a:r>
              <a:rPr lang="ro-RO" b="1" i="1" dirty="0"/>
              <a:t>proprietăţi ale ADN transformant</a:t>
            </a:r>
            <a:r>
              <a:rPr lang="ro-RO" dirty="0"/>
              <a:t>: </a:t>
            </a:r>
            <a:r>
              <a:rPr lang="ro-RO" b="1" i="1" dirty="0"/>
              <a:t>structura  dublu catenară</a:t>
            </a:r>
            <a:r>
              <a:rPr lang="ro-RO" dirty="0"/>
              <a:t>; </a:t>
            </a:r>
            <a:r>
              <a:rPr lang="ro-RO" b="1" i="1" dirty="0"/>
              <a:t>dimensiune minimă a moleculei</a:t>
            </a:r>
            <a:r>
              <a:rPr lang="ro-RO" dirty="0"/>
              <a:t> de 1x10</a:t>
            </a:r>
            <a:r>
              <a:rPr lang="ro-RO" baseline="30000" dirty="0"/>
              <a:t>6</a:t>
            </a:r>
            <a:r>
              <a:rPr lang="ro-RO" dirty="0"/>
              <a:t>daltoni.</a:t>
            </a:r>
            <a:endParaRPr lang="en-US" dirty="0"/>
          </a:p>
          <a:p>
            <a:pPr>
              <a:buNone/>
            </a:pPr>
            <a:r>
              <a:rPr lang="ro-RO" b="1" dirty="0"/>
              <a:t> </a:t>
            </a:r>
            <a:endParaRPr lang="en-US" dirty="0"/>
          </a:p>
          <a:p>
            <a:r>
              <a:rPr lang="ro-RO" b="1" dirty="0"/>
              <a:t>2.2. TRANSDUCŢIA </a:t>
            </a:r>
            <a:endParaRPr lang="en-US" dirty="0"/>
          </a:p>
          <a:p>
            <a:r>
              <a:rPr lang="ro-RO" dirty="0"/>
              <a:t>Reprezintă un </a:t>
            </a:r>
            <a:r>
              <a:rPr lang="ro-RO" b="1" i="1" dirty="0"/>
              <a:t>transfer de gene cromozomiale</a:t>
            </a:r>
            <a:r>
              <a:rPr lang="ro-RO" dirty="0"/>
              <a:t> de la o celulă bacteriană la alta,  </a:t>
            </a:r>
            <a:r>
              <a:rPr lang="ro-RO" b="1" i="1" dirty="0"/>
              <a:t>mediat de bacteriofagi</a:t>
            </a:r>
            <a:r>
              <a:rPr lang="ro-RO" dirty="0"/>
              <a:t> (figura 2).</a:t>
            </a:r>
            <a:endParaRPr lang="en-US" dirty="0"/>
          </a:p>
          <a:p>
            <a:r>
              <a:rPr lang="ro-RO" dirty="0"/>
              <a:t>Unii bacteriofagi sunt capabili să transfere orice genă bacteriană (transducţie generalizată) sau pot transfera numai anumite gene (transducţie specializată).</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OZ2A"/>
          <p:cNvPicPr>
            <a:picLocks noChangeAspect="1" noChangeArrowheads="1"/>
          </p:cNvPicPr>
          <p:nvPr/>
        </p:nvPicPr>
        <p:blipFill>
          <a:blip r:embed="rId2"/>
          <a:srcRect/>
          <a:stretch>
            <a:fillRect/>
          </a:stretch>
        </p:blipFill>
        <p:spPr bwMode="auto">
          <a:xfrm>
            <a:off x="142844" y="214290"/>
            <a:ext cx="7388725" cy="2500306"/>
          </a:xfrm>
          <a:prstGeom prst="rect">
            <a:avLst/>
          </a:prstGeom>
          <a:noFill/>
          <a:ln w="9525">
            <a:noFill/>
            <a:miter lim="800000"/>
            <a:headEnd/>
            <a:tailEnd/>
          </a:ln>
        </p:spPr>
      </p:pic>
      <p:sp>
        <p:nvSpPr>
          <p:cNvPr id="5" name="TextBox 4"/>
          <p:cNvSpPr txBox="1"/>
          <p:nvPr/>
        </p:nvSpPr>
        <p:spPr>
          <a:xfrm>
            <a:off x="7500958" y="1142984"/>
            <a:ext cx="1428760" cy="646331"/>
          </a:xfrm>
          <a:prstGeom prst="rect">
            <a:avLst/>
          </a:prstGeom>
          <a:noFill/>
        </p:spPr>
        <p:txBody>
          <a:bodyPr wrap="square" rtlCol="0">
            <a:spAutoFit/>
          </a:bodyPr>
          <a:lstStyle/>
          <a:p>
            <a:r>
              <a:rPr lang="en-US" dirty="0" err="1"/>
              <a:t>Figura</a:t>
            </a:r>
            <a:r>
              <a:rPr lang="en-US" dirty="0"/>
              <a:t> </a:t>
            </a:r>
            <a:r>
              <a:rPr lang="ro-RO" dirty="0" smtClean="0"/>
              <a:t>1</a:t>
            </a:r>
            <a:r>
              <a:rPr lang="en-US" dirty="0" smtClean="0"/>
              <a:t>: </a:t>
            </a:r>
            <a:r>
              <a:rPr lang="en-US" dirty="0" err="1"/>
              <a:t>Transducţia</a:t>
            </a:r>
            <a:r>
              <a:rPr lang="en-US" dirty="0"/>
              <a:t> </a:t>
            </a:r>
          </a:p>
        </p:txBody>
      </p:sp>
      <p:sp>
        <p:nvSpPr>
          <p:cNvPr id="6" name="TextBox 5"/>
          <p:cNvSpPr txBox="1"/>
          <p:nvPr/>
        </p:nvSpPr>
        <p:spPr>
          <a:xfrm>
            <a:off x="642910" y="3000372"/>
            <a:ext cx="7572396" cy="3416320"/>
          </a:xfrm>
          <a:prstGeom prst="rect">
            <a:avLst/>
          </a:prstGeom>
          <a:noFill/>
        </p:spPr>
        <p:txBody>
          <a:bodyPr wrap="square" rtlCol="0">
            <a:spAutoFit/>
          </a:bodyPr>
          <a:lstStyle/>
          <a:p>
            <a:r>
              <a:rPr lang="ro-RO" b="1" dirty="0"/>
              <a:t>Transducţia generalizată</a:t>
            </a:r>
            <a:r>
              <a:rPr lang="ro-RO" dirty="0"/>
              <a:t> este mediată de </a:t>
            </a:r>
            <a:r>
              <a:rPr lang="ro-RO" b="1" i="1" dirty="0"/>
              <a:t>fagi litici</a:t>
            </a:r>
            <a:r>
              <a:rPr lang="ro-RO" dirty="0"/>
              <a:t>, care, după pătrunderea în celula bacteriană, se multiplică şi </a:t>
            </a:r>
            <a:r>
              <a:rPr lang="ro-RO" b="1" i="1" dirty="0"/>
              <a:t>determină liza celulei gazdă</a:t>
            </a:r>
            <a:r>
              <a:rPr lang="ro-RO" dirty="0"/>
              <a:t>.</a:t>
            </a:r>
            <a:endParaRPr lang="en-US" dirty="0"/>
          </a:p>
          <a:p>
            <a:r>
              <a:rPr lang="ro-RO" dirty="0"/>
              <a:t>În timpul lizei celulei bacteriene </a:t>
            </a:r>
            <a:r>
              <a:rPr lang="ro-RO" b="1" i="1" dirty="0"/>
              <a:t>cromozomul acesteia se fragmentează</a:t>
            </a:r>
            <a:r>
              <a:rPr lang="ro-RO" dirty="0"/>
              <a:t>. Se poate întâmpla ca unul dintre aceste fragmente, cu o dimensiune apropiată de cea a genomului fagic, să se integreze în capsula bacteriofagului, în locul genomului fagic.</a:t>
            </a:r>
            <a:endParaRPr lang="en-US" dirty="0"/>
          </a:p>
          <a:p>
            <a:r>
              <a:rPr lang="ro-RO" dirty="0"/>
              <a:t>Aceşti bacteriofagi sunt defectivi şi nu se vor mai putea replica, dar pot pătrunde în alte celule bacteriene, injectându-le ADN, ce provine din cel al celulei donoare. </a:t>
            </a:r>
            <a:r>
              <a:rPr lang="ro-RO" b="1" i="1" dirty="0"/>
              <a:t>ADN se va integra în cromozomul celulei receptoare</a:t>
            </a:r>
            <a:r>
              <a:rPr lang="ro-RO" dirty="0"/>
              <a:t> </a:t>
            </a:r>
            <a:r>
              <a:rPr lang="ro-RO" b="1" i="1" dirty="0"/>
              <a:t>prin recombinare</a:t>
            </a:r>
            <a:r>
              <a:rPr lang="ro-RO" dirty="0"/>
              <a:t>, rezultând </a:t>
            </a:r>
            <a:r>
              <a:rPr lang="ro-RO" b="1" i="1" dirty="0"/>
              <a:t>caractere noi</a:t>
            </a:r>
            <a:r>
              <a:rPr lang="ro-RO" dirty="0"/>
              <a:t> ca </a:t>
            </a:r>
            <a:r>
              <a:rPr lang="ro-RO" i="1" dirty="0"/>
              <a:t>modificări patogenice bacteriene, rezistenţă la chimioterapice</a:t>
            </a:r>
            <a:r>
              <a:rPr lang="ro-RO" dirty="0"/>
              <a:t>.</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29600" cy="6072230"/>
          </a:xfrm>
        </p:spPr>
        <p:txBody>
          <a:bodyPr>
            <a:normAutofit fontScale="77500" lnSpcReduction="20000"/>
          </a:bodyPr>
          <a:lstStyle/>
          <a:p>
            <a:r>
              <a:rPr lang="ro-RO" b="1" dirty="0"/>
              <a:t>Transducţie specializată</a:t>
            </a:r>
            <a:r>
              <a:rPr lang="ro-RO" dirty="0"/>
              <a:t> este mediată de </a:t>
            </a:r>
            <a:r>
              <a:rPr lang="ro-RO" b="1" i="1" dirty="0"/>
              <a:t>fagii temperaţi</a:t>
            </a:r>
            <a:r>
              <a:rPr lang="ro-RO" dirty="0"/>
              <a:t>.</a:t>
            </a:r>
            <a:endParaRPr lang="en-US" dirty="0"/>
          </a:p>
          <a:p>
            <a:r>
              <a:rPr lang="ro-RO" dirty="0"/>
              <a:t>După pătrunderea în celula bacteriană a ADN bacteriofagului  temperat, </a:t>
            </a:r>
            <a:r>
              <a:rPr lang="ro-RO" b="1" i="1" dirty="0"/>
              <a:t>ADN suferă un proces de circularizare</a:t>
            </a:r>
            <a:r>
              <a:rPr lang="ro-RO" dirty="0"/>
              <a:t> după care </a:t>
            </a:r>
            <a:r>
              <a:rPr lang="ro-RO" b="1" i="1" dirty="0"/>
              <a:t>se inseră în cromozom</a:t>
            </a:r>
            <a:r>
              <a:rPr lang="ro-RO" dirty="0"/>
              <a:t> </a:t>
            </a:r>
            <a:r>
              <a:rPr lang="ro-RO" b="1" i="1" dirty="0"/>
              <a:t>prin recombinare</a:t>
            </a:r>
            <a:r>
              <a:rPr lang="ro-RO" dirty="0"/>
              <a:t> sub formă de </a:t>
            </a:r>
            <a:r>
              <a:rPr lang="ro-RO" b="1" i="1" dirty="0"/>
              <a:t>profag </a:t>
            </a:r>
            <a:r>
              <a:rPr lang="ro-RO" dirty="0"/>
              <a:t>(pe baza homologiei între 10 perechi de baze ale ADN fagic şi bacterian). Profagul devine parte integrantă a cromozomului bacterian, se va replica odată cu acesta, deoarece este supus unui proces de represie din partea genomului gazdă. </a:t>
            </a:r>
            <a:endParaRPr lang="en-US" dirty="0"/>
          </a:p>
          <a:p>
            <a:r>
              <a:rPr lang="ro-RO" i="1" dirty="0"/>
              <a:t>Bacteriile care au integrat în cromozomul lor un profag sunt în stare de</a:t>
            </a:r>
            <a:r>
              <a:rPr lang="ro-RO" dirty="0"/>
              <a:t> </a:t>
            </a:r>
            <a:r>
              <a:rPr lang="ro-RO" b="1" i="1" dirty="0"/>
              <a:t>lizogenie</a:t>
            </a:r>
            <a:r>
              <a:rPr lang="ro-RO" dirty="0"/>
              <a:t>. În anumite condiţii, însă, are loc un </a:t>
            </a:r>
            <a:r>
              <a:rPr lang="ro-RO" b="1" i="1" dirty="0"/>
              <a:t>proces de derepresie</a:t>
            </a:r>
            <a:r>
              <a:rPr lang="ro-RO" dirty="0"/>
              <a:t> şi </a:t>
            </a:r>
            <a:r>
              <a:rPr lang="ro-RO" b="1" i="1" dirty="0"/>
              <a:t>genomul bacteriofagului părăseşte cromozomul bacterian</a:t>
            </a:r>
            <a:r>
              <a:rPr lang="ro-RO" dirty="0"/>
              <a:t>, devenind din nou autonom. Când părăseşte cromozomul bacterian poate detaşa din acesta un </a:t>
            </a:r>
            <a:r>
              <a:rPr lang="ro-RO" b="1" i="1" dirty="0"/>
              <a:t>fragment de ADN care rămâne legat  de cromozomul bacteriofagului</a:t>
            </a:r>
            <a:r>
              <a:rPr lang="ro-RO" dirty="0"/>
              <a:t>. Acest bacteriofag este defectiv, dar va putea intra în altă celulă, integrându-se în cromozomul acesteia sub formă de profag. Fragmentul provenit de la prima celulă bacteriană poate să codifice diferite caractere ce se vor manifesta fenotipic la noua bacterie gazdă.</a:t>
            </a:r>
            <a:endParaRPr lang="en-US" dirty="0"/>
          </a:p>
          <a:p>
            <a:r>
              <a:rPr lang="ro-RO" dirty="0"/>
              <a:t>Cel mai bine studiat exemplu este transducţia specializată mediată de fagul lambda şi gena bacterială ce codifică degradarea galactozei. </a:t>
            </a:r>
            <a:endParaRPr lang="en-US" dirty="0"/>
          </a:p>
          <a:p>
            <a:r>
              <a:rPr lang="ro-RO" i="1" dirty="0"/>
              <a:t>Observaţie</a:t>
            </a:r>
            <a:r>
              <a:rPr lang="ro-RO" dirty="0"/>
              <a:t>: Transducţia specializată trebuie diferenţiată de </a:t>
            </a:r>
            <a:r>
              <a:rPr lang="ro-RO" b="1" i="1" dirty="0"/>
              <a:t>conversia lizogenă </a:t>
            </a:r>
            <a:r>
              <a:rPr lang="ro-RO" dirty="0"/>
              <a:t>în care noile </a:t>
            </a:r>
            <a:r>
              <a:rPr lang="ro-RO" b="1" i="1" dirty="0"/>
              <a:t>proprietăţi ale celulei bacteriene sunt induse chiar de genomul bacteriofagului temperat</a:t>
            </a:r>
            <a:r>
              <a:rPr lang="ro-RO" dirty="0"/>
              <a:t>.</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r>
              <a:rPr lang="ro-RO" b="1" dirty="0"/>
              <a:t>2.3. CONJUGAREA</a:t>
            </a:r>
            <a:r>
              <a:rPr lang="ro-RO" i="1" dirty="0"/>
              <a:t> </a:t>
            </a:r>
            <a:endParaRPr lang="en-US" dirty="0"/>
          </a:p>
          <a:p>
            <a:r>
              <a:rPr lang="ro-RO" dirty="0"/>
              <a:t>Reprezintă </a:t>
            </a:r>
            <a:r>
              <a:rPr lang="ro-RO" b="1" i="1" dirty="0"/>
              <a:t>transferul de material genetic(cromozomial sau extracromozomial)</a:t>
            </a:r>
            <a:r>
              <a:rPr lang="ro-RO" dirty="0"/>
              <a:t> de la o bacterie donoare la una receptoare </a:t>
            </a:r>
            <a:r>
              <a:rPr lang="ro-RO" b="1" i="1" dirty="0"/>
              <a:t>printr-un proces de împerechere</a:t>
            </a:r>
            <a:r>
              <a:rPr lang="ro-RO" dirty="0"/>
              <a:t>, ce se realizează prin </a:t>
            </a:r>
            <a:r>
              <a:rPr lang="ro-RO" b="1" i="1" dirty="0"/>
              <a:t>contactul direct</a:t>
            </a:r>
            <a:r>
              <a:rPr lang="ro-RO" i="1" dirty="0"/>
              <a:t> </a:t>
            </a:r>
            <a:r>
              <a:rPr lang="ro-RO" dirty="0"/>
              <a:t>dintre cele 2 celule. Astfel se pot transmite plasmide şi gene cromozomiale (prin intermediul factorului F</a:t>
            </a:r>
            <a:r>
              <a:rPr lang="ro-RO" baseline="30000" dirty="0"/>
              <a:t>+</a:t>
            </a:r>
            <a:r>
              <a:rPr lang="ro-RO" dirty="0"/>
              <a:t>).</a:t>
            </a:r>
            <a:endParaRPr lang="en-US" dirty="0"/>
          </a:p>
          <a:p>
            <a:pPr>
              <a:buNone/>
            </a:pPr>
            <a:r>
              <a:rPr lang="ro-RO" b="1" i="1" dirty="0"/>
              <a:t> </a:t>
            </a:r>
            <a:endParaRPr lang="en-US" b="1" i="1" dirty="0"/>
          </a:p>
          <a:p>
            <a:r>
              <a:rPr lang="ro-RO" b="1" i="1" dirty="0"/>
              <a:t>Cojugarea la bacteriile Gram negative</a:t>
            </a:r>
            <a:endParaRPr lang="en-US" b="1" i="1" dirty="0"/>
          </a:p>
          <a:p>
            <a:r>
              <a:rPr lang="ro-RO" dirty="0"/>
              <a:t>Factorul F</a:t>
            </a:r>
            <a:r>
              <a:rPr lang="ro-RO" baseline="30000" dirty="0"/>
              <a:t>+</a:t>
            </a:r>
            <a:r>
              <a:rPr lang="ro-RO" dirty="0"/>
              <a:t> poate fi situat într-un plasmid, favorizând transferul acestuia, dar şi într-un cromozom bacterian, favorizând transferul unor gene cromozomiale de la o bacterie la alta. Celulele care au </a:t>
            </a:r>
            <a:r>
              <a:rPr lang="ro-RO" b="1" i="1" dirty="0"/>
              <a:t>factorul F</a:t>
            </a:r>
            <a:r>
              <a:rPr lang="ro-RO" b="1" i="1" baseline="30000" dirty="0"/>
              <a:t>+</a:t>
            </a:r>
            <a:r>
              <a:rPr lang="ro-RO" b="1" i="1" dirty="0"/>
              <a:t> integrat în cromozom </a:t>
            </a:r>
            <a:r>
              <a:rPr lang="ro-RO" dirty="0"/>
              <a:t>se numesc </a:t>
            </a:r>
            <a:r>
              <a:rPr lang="ro-RO" b="1" i="1" dirty="0"/>
              <a:t>Hfr (high frequency of recombination)</a:t>
            </a:r>
            <a:r>
              <a:rPr lang="ro-RO" dirty="0"/>
              <a:t>, deoarece ele pot transfera material genetic cu o frecvenţă mare, ceea ce duce la recombinarea unor gene din cromozomul bacteriei donoare cu gene ale cromozomului celulei receptoare. Astfel se poate transfera o copie întreagă a cromozomului celulei donoare la cea receptoare. Transferul integral durează aproximativ 100 de minute. </a:t>
            </a:r>
            <a:endParaRPr lang="en-US" dirty="0"/>
          </a:p>
          <a:p>
            <a:r>
              <a:rPr lang="ro-RO" dirty="0"/>
              <a:t>Conjugarea plasmidelor este condiţionată de prezenţa în plasmid a </a:t>
            </a:r>
            <a:r>
              <a:rPr lang="ro-RO" b="1" i="1" dirty="0"/>
              <a:t>genelor de transfer tra</a:t>
            </a:r>
            <a:r>
              <a:rPr lang="ro-RO" dirty="0"/>
              <a:t>, </a:t>
            </a:r>
            <a:r>
              <a:rPr lang="ro-RO" i="1" dirty="0"/>
              <a:t>responsabile de sinteza sex-pilului şi transferul plasmidului</a:t>
            </a:r>
            <a:r>
              <a:rPr lang="ro-RO" dirty="0"/>
              <a:t>. Importante sunt plasmidele conjugative de rezistenţă - R</a:t>
            </a:r>
            <a:r>
              <a:rPr lang="ro-RO" dirty="0" smtClean="0"/>
              <a:t>.</a:t>
            </a:r>
          </a:p>
          <a:p>
            <a:r>
              <a:rPr lang="ro-RO" dirty="0"/>
              <a:t>În general, conjugarea începe prin </a:t>
            </a:r>
            <a:r>
              <a:rPr lang="ro-RO" b="1" i="1" dirty="0"/>
              <a:t>sinteza sex-pilului</a:t>
            </a:r>
            <a:r>
              <a:rPr lang="ro-RO" dirty="0"/>
              <a:t> care va adera de receptorii specifici prezenţi pe peretele celular al bacteriei receptoare. După </a:t>
            </a:r>
            <a:r>
              <a:rPr lang="ro-RO" b="1" i="1" dirty="0"/>
              <a:t>formarea legăturilor dintre celula donor şi receptor</a:t>
            </a:r>
            <a:r>
              <a:rPr lang="ro-RO" dirty="0"/>
              <a:t>, are loc </a:t>
            </a:r>
            <a:r>
              <a:rPr lang="ro-RO" b="1" i="1" dirty="0"/>
              <a:t>replicarea de transfer a plasmidului</a:t>
            </a:r>
            <a:r>
              <a:rPr lang="ro-RO" dirty="0"/>
              <a:t>: o catenă parentală de ADN va rămâne în celula donor, iar a doua va trece în celula receptoare, pe tiparul lor sintetizându-se catene complementare (figura 3).</a:t>
            </a:r>
            <a:endParaRPr lang="en-US" dirty="0"/>
          </a:p>
          <a:p>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oz4a1jpg"/>
          <p:cNvPicPr>
            <a:picLocks noChangeAspect="1" noChangeArrowheads="1"/>
          </p:cNvPicPr>
          <p:nvPr/>
        </p:nvPicPr>
        <p:blipFill>
          <a:blip r:embed="rId2"/>
          <a:srcRect/>
          <a:stretch>
            <a:fillRect/>
          </a:stretch>
        </p:blipFill>
        <p:spPr bwMode="auto">
          <a:xfrm>
            <a:off x="1571604" y="571480"/>
            <a:ext cx="5922544" cy="3643314"/>
          </a:xfrm>
          <a:prstGeom prst="rect">
            <a:avLst/>
          </a:prstGeom>
          <a:noFill/>
          <a:ln w="9525">
            <a:noFill/>
            <a:miter lim="800000"/>
            <a:headEnd/>
            <a:tailEnd/>
          </a:ln>
        </p:spPr>
      </p:pic>
      <p:sp>
        <p:nvSpPr>
          <p:cNvPr id="5" name="TextBox 4"/>
          <p:cNvSpPr txBox="1"/>
          <p:nvPr/>
        </p:nvSpPr>
        <p:spPr>
          <a:xfrm>
            <a:off x="3286116" y="4643446"/>
            <a:ext cx="2500330" cy="369332"/>
          </a:xfrm>
          <a:prstGeom prst="rect">
            <a:avLst/>
          </a:prstGeom>
          <a:noFill/>
        </p:spPr>
        <p:txBody>
          <a:bodyPr wrap="square" rtlCol="0">
            <a:spAutoFit/>
          </a:bodyPr>
          <a:lstStyle/>
          <a:p>
            <a:r>
              <a:rPr lang="ro-RO" dirty="0"/>
              <a:t>Figura </a:t>
            </a:r>
            <a:r>
              <a:rPr lang="ro-RO" dirty="0" smtClean="0"/>
              <a:t>2: </a:t>
            </a:r>
            <a:r>
              <a:rPr lang="ro-RO" dirty="0"/>
              <a:t>Conjugarea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643710"/>
          </a:xfrm>
        </p:spPr>
        <p:txBody>
          <a:bodyPr>
            <a:normAutofit fontScale="77500" lnSpcReduction="20000"/>
          </a:bodyPr>
          <a:lstStyle/>
          <a:p>
            <a:r>
              <a:rPr lang="ro-RO" b="1" i="1" dirty="0"/>
              <a:t>Conjugarea la bacterii Gram pozitive</a:t>
            </a:r>
            <a:endParaRPr lang="en-US" b="1" i="1" dirty="0"/>
          </a:p>
          <a:p>
            <a:r>
              <a:rPr lang="ro-RO" dirty="0"/>
              <a:t>La bacteriile Gram pozitive (streptococ, Clostridium, Streptomyces), </a:t>
            </a:r>
            <a:r>
              <a:rPr lang="ro-RO" b="1" i="1" dirty="0"/>
              <a:t>celula receptoare produce</a:t>
            </a:r>
            <a:r>
              <a:rPr lang="ro-RO" dirty="0"/>
              <a:t> </a:t>
            </a:r>
            <a:r>
              <a:rPr lang="ro-RO" b="1" i="1" dirty="0"/>
              <a:t>un peptid</a:t>
            </a:r>
            <a:r>
              <a:rPr lang="ro-RO" dirty="0"/>
              <a:t> cu greutate moleculară mică (100 daltoni), care </a:t>
            </a:r>
            <a:r>
              <a:rPr lang="ro-RO" b="1" i="1" dirty="0"/>
              <a:t>determină sinteza unor substanţe proteice de agregare</a:t>
            </a:r>
            <a:r>
              <a:rPr lang="ro-RO" dirty="0"/>
              <a:t> către celula donoare, cu afinitate pentru unele substanţe adezive de pe suprafaţa receptorului. Se formează astfel o legătură strânsă donor-receptor, cu formarea unei </a:t>
            </a:r>
            <a:r>
              <a:rPr lang="ro-RO" b="1" i="1" dirty="0"/>
              <a:t>punţi intercelulare</a:t>
            </a:r>
            <a:r>
              <a:rPr lang="ro-RO" i="1" dirty="0"/>
              <a:t> </a:t>
            </a:r>
            <a:r>
              <a:rPr lang="ro-RO" dirty="0"/>
              <a:t>care permite transferul de material genetic. Peptidul ce induce substanţa de agregare se numeşte </a:t>
            </a:r>
            <a:r>
              <a:rPr lang="ro-RO" b="1" i="1" dirty="0"/>
              <a:t>sex pheromon</a:t>
            </a:r>
            <a:r>
              <a:rPr lang="ro-RO" dirty="0" smtClean="0"/>
              <a:t>.</a:t>
            </a:r>
          </a:p>
          <a:p>
            <a:endParaRPr lang="en-US" dirty="0"/>
          </a:p>
          <a:p>
            <a:r>
              <a:rPr lang="ro-RO" b="1" dirty="0"/>
              <a:t>2.4. TRANSPOZIŢIA</a:t>
            </a:r>
            <a:endParaRPr lang="en-US" dirty="0"/>
          </a:p>
          <a:p>
            <a:r>
              <a:rPr lang="ro-RO" dirty="0"/>
              <a:t>Reprezintă </a:t>
            </a:r>
            <a:r>
              <a:rPr lang="ro-RO" b="1" i="1" dirty="0"/>
              <a:t>integrarea într-un genom a unui element genetic transpozabil</a:t>
            </a:r>
            <a:r>
              <a:rPr lang="ro-RO" b="1" dirty="0"/>
              <a:t> </a:t>
            </a:r>
            <a:r>
              <a:rPr lang="ro-RO" dirty="0"/>
              <a:t>din aceeaşi moleculă de ADN sau din alta prezentă în aceeaşi celulă.</a:t>
            </a:r>
            <a:endParaRPr lang="en-US" dirty="0"/>
          </a:p>
          <a:p>
            <a:r>
              <a:rPr lang="ro-RO" dirty="0"/>
              <a:t>Elementele genetice transpozabile, după structură şi mecanism de translocare, se clasifică în 3 clase: I. II şi III.</a:t>
            </a:r>
            <a:endParaRPr lang="en-US" dirty="0"/>
          </a:p>
          <a:p>
            <a:r>
              <a:rPr lang="ro-RO" b="1" dirty="0"/>
              <a:t>Clasa I </a:t>
            </a:r>
            <a:r>
              <a:rPr lang="ro-RO" dirty="0"/>
              <a:t>se compune din </a:t>
            </a:r>
            <a:r>
              <a:rPr lang="ro-RO" b="1" i="1" dirty="0"/>
              <a:t>secvenţele de inserţie</a:t>
            </a:r>
            <a:r>
              <a:rPr lang="ro-RO" dirty="0"/>
              <a:t> </a:t>
            </a:r>
            <a:r>
              <a:rPr lang="ro-RO" b="1" i="1" dirty="0"/>
              <a:t>(IS)</a:t>
            </a:r>
            <a:r>
              <a:rPr lang="ro-RO" dirty="0"/>
              <a:t> şi </a:t>
            </a:r>
            <a:r>
              <a:rPr lang="ro-RO" b="1" i="1" dirty="0"/>
              <a:t>transpozonii compuşi</a:t>
            </a:r>
            <a:r>
              <a:rPr lang="ro-RO" dirty="0"/>
              <a:t>.</a:t>
            </a:r>
            <a:endParaRPr lang="en-US" dirty="0"/>
          </a:p>
          <a:p>
            <a:r>
              <a:rPr lang="ro-RO" dirty="0"/>
              <a:t>•</a:t>
            </a:r>
            <a:r>
              <a:rPr lang="ro-RO" b="1" i="1" dirty="0"/>
              <a:t> Secvenţele de inserţie</a:t>
            </a:r>
            <a:r>
              <a:rPr lang="ro-RO" dirty="0"/>
              <a:t> </a:t>
            </a:r>
            <a:r>
              <a:rPr lang="ro-RO" b="1" i="1" dirty="0"/>
              <a:t>(IS) </a:t>
            </a:r>
            <a:r>
              <a:rPr lang="ro-RO" dirty="0"/>
              <a:t>sunt constituite din 1000 de baze şi fac parte în mod normal din cromozom sau plasmide, fiind prezente în mai multe copii. Sunt alcătuite dintr-o secvenţă centrală, ce codifică proteinele necesare procesului de transpoziţie; ea este flancată, la cele 2 capete, de aceleaşi baze, dar în ordine inversă (IR = inverted repeats). Nu conferă ele însele un caracter nou celulei, dar pot produce modificări (după inserţia lor) în expresia genelor adiacente inserării.</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72230"/>
          </a:xfrm>
        </p:spPr>
        <p:txBody>
          <a:bodyPr>
            <a:normAutofit fontScale="77500" lnSpcReduction="20000"/>
          </a:bodyPr>
          <a:lstStyle/>
          <a:p>
            <a:r>
              <a:rPr lang="ro-RO" b="1" dirty="0"/>
              <a:t>Ereditatea</a:t>
            </a:r>
            <a:r>
              <a:rPr lang="ro-RO" dirty="0"/>
              <a:t> reprezintă însuşirea generală a tuturor vieţuitoarelor de a </a:t>
            </a:r>
            <a:r>
              <a:rPr lang="ro-RO" b="1" i="1" dirty="0"/>
              <a:t>transmite caracterele specifice speciei la urmaşi</a:t>
            </a:r>
            <a:r>
              <a:rPr lang="ro-RO" dirty="0" smtClean="0"/>
              <a:t>.</a:t>
            </a:r>
            <a:r>
              <a:rPr lang="ro-RO" b="1" dirty="0"/>
              <a:t> </a:t>
            </a:r>
            <a:endParaRPr lang="en-US" dirty="0"/>
          </a:p>
          <a:p>
            <a:r>
              <a:rPr lang="ro-RO" b="1" dirty="0"/>
              <a:t>Variabilitatea</a:t>
            </a:r>
            <a:r>
              <a:rPr lang="ro-RO" dirty="0"/>
              <a:t> reprezintă </a:t>
            </a:r>
            <a:r>
              <a:rPr lang="ro-RO" b="1" i="1" dirty="0"/>
              <a:t>modificarea zestrei ereditare a bacteriilor</a:t>
            </a:r>
            <a:r>
              <a:rPr lang="ro-RO" dirty="0"/>
              <a:t>, ceea ce dă naştere unor tulpini bacteriene noi, care prin virulenţă şi rezistenţa la chimioterapice, se adaptează mai bine condiţiilor de mediu şi înlocuiesc bacteriile mai puţin adaptabile.</a:t>
            </a:r>
            <a:endParaRPr lang="en-US" dirty="0"/>
          </a:p>
          <a:p>
            <a:pPr>
              <a:buNone/>
            </a:pPr>
            <a:r>
              <a:rPr lang="ro-RO" b="1" dirty="0"/>
              <a:t> </a:t>
            </a:r>
            <a:endParaRPr lang="en-US" dirty="0"/>
          </a:p>
          <a:p>
            <a:pPr algn="ctr">
              <a:buNone/>
            </a:pPr>
            <a:r>
              <a:rPr lang="ro-RO" b="1" u="sng" dirty="0" smtClean="0"/>
              <a:t>A.   EREDITATEA </a:t>
            </a:r>
            <a:r>
              <a:rPr lang="ro-RO" b="1" u="sng" dirty="0"/>
              <a:t>LA BACTERII</a:t>
            </a:r>
            <a:endParaRPr lang="en-US" u="sng" dirty="0"/>
          </a:p>
          <a:p>
            <a:r>
              <a:rPr lang="ro-RO" b="1" dirty="0"/>
              <a:t>Suportul material al eredităţii</a:t>
            </a:r>
            <a:endParaRPr lang="en-US" b="1" i="1" dirty="0"/>
          </a:p>
          <a:p>
            <a:r>
              <a:rPr lang="ro-RO" b="1" dirty="0"/>
              <a:t>Caracterele unei bacterii sunt determinate genetic. Exprimarea manifestă a acestor caractere constituie </a:t>
            </a:r>
            <a:r>
              <a:rPr lang="ro-RO" b="1" i="1" dirty="0"/>
              <a:t>fenotipul</a:t>
            </a:r>
            <a:r>
              <a:rPr lang="ro-RO" b="1" dirty="0"/>
              <a:t>.</a:t>
            </a:r>
            <a:endParaRPr lang="en-US" b="1" i="1" dirty="0"/>
          </a:p>
          <a:p>
            <a:pPr>
              <a:buNone/>
            </a:pPr>
            <a:r>
              <a:rPr lang="ro-RO" dirty="0"/>
              <a:t> </a:t>
            </a:r>
            <a:endParaRPr lang="en-US" dirty="0"/>
          </a:p>
          <a:p>
            <a:r>
              <a:rPr lang="ro-RO" b="1" dirty="0"/>
              <a:t>Organizarea materialului genetic la bacterii</a:t>
            </a:r>
            <a:endParaRPr lang="en-US" b="1" i="1" dirty="0"/>
          </a:p>
          <a:p>
            <a:r>
              <a:rPr lang="ro-RO" dirty="0"/>
              <a:t>Genomul bacterian este alcătuit din </a:t>
            </a:r>
            <a:r>
              <a:rPr lang="ro-RO" b="1" i="1" dirty="0"/>
              <a:t>repliconi</a:t>
            </a:r>
            <a:r>
              <a:rPr lang="ro-RO" dirty="0"/>
              <a:t>, </a:t>
            </a:r>
            <a:r>
              <a:rPr lang="ro-RO" i="1" dirty="0"/>
              <a:t>formaţiuni genetice ce se pot replica independent</a:t>
            </a:r>
            <a:r>
              <a:rPr lang="ro-RO" dirty="0"/>
              <a:t>: </a:t>
            </a:r>
            <a:endParaRPr lang="en-US" dirty="0"/>
          </a:p>
          <a:p>
            <a:r>
              <a:rPr lang="en-US" i="1" dirty="0"/>
              <a:t>- </a:t>
            </a:r>
            <a:r>
              <a:rPr lang="en-US" i="1" dirty="0" err="1"/>
              <a:t>cromozomul</a:t>
            </a:r>
            <a:r>
              <a:rPr lang="en-US" i="1" dirty="0"/>
              <a:t> </a:t>
            </a:r>
            <a:r>
              <a:rPr lang="en-US" i="1" dirty="0" err="1"/>
              <a:t>bacterian</a:t>
            </a:r>
            <a:r>
              <a:rPr lang="en-US" dirty="0"/>
              <a:t>; </a:t>
            </a:r>
          </a:p>
          <a:p>
            <a:r>
              <a:rPr lang="en-US" dirty="0"/>
              <a:t>- </a:t>
            </a:r>
            <a:r>
              <a:rPr lang="en-US" i="1" dirty="0" err="1"/>
              <a:t>elemente</a:t>
            </a:r>
            <a:r>
              <a:rPr lang="en-US" i="1" dirty="0"/>
              <a:t> </a:t>
            </a:r>
            <a:r>
              <a:rPr lang="en-US" i="1" dirty="0" err="1"/>
              <a:t>genetice</a:t>
            </a:r>
            <a:r>
              <a:rPr lang="en-US" i="1" dirty="0"/>
              <a:t> </a:t>
            </a:r>
            <a:r>
              <a:rPr lang="en-US" i="1" dirty="0" err="1"/>
              <a:t>extracromozomiale</a:t>
            </a:r>
            <a:r>
              <a:rPr lang="en-US" dirty="0"/>
              <a:t> (</a:t>
            </a:r>
            <a:r>
              <a:rPr lang="en-US" dirty="0" err="1"/>
              <a:t>plasmide</a:t>
            </a:r>
            <a:r>
              <a:rPr lang="en-US" dirty="0"/>
              <a:t>; </a:t>
            </a:r>
            <a:r>
              <a:rPr lang="en-US" dirty="0" err="1"/>
              <a:t>genomul</a:t>
            </a:r>
            <a:r>
              <a:rPr lang="en-US" dirty="0"/>
              <a:t> </a:t>
            </a:r>
            <a:r>
              <a:rPr lang="en-US" dirty="0" err="1" smtClean="0"/>
              <a:t>bacteriofagilor</a:t>
            </a:r>
            <a:r>
              <a:rPr lang="ro-RO" dirty="0" smtClean="0"/>
              <a:t> şi transpozomi</a:t>
            </a:r>
            <a:r>
              <a:rPr lang="en-US" dirty="0" smtClean="0"/>
              <a:t>); </a:t>
            </a:r>
            <a:endParaRPr lang="en-US" dirty="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42852"/>
            <a:ext cx="8572560" cy="6715148"/>
          </a:xfrm>
        </p:spPr>
        <p:txBody>
          <a:bodyPr>
            <a:normAutofit fontScale="77500" lnSpcReduction="20000"/>
          </a:bodyPr>
          <a:lstStyle/>
          <a:p>
            <a:r>
              <a:rPr lang="ro-RO" b="1" i="1" dirty="0"/>
              <a:t>• Transpozonii compuşi</a:t>
            </a:r>
            <a:r>
              <a:rPr lang="ro-RO" dirty="0"/>
              <a:t> constau din 2 secţiuni de inserţie, ce delimitează între ele determinanţi de rezistenţă la chimioterapice sau determinanţi ai unor caractere ce pot apare în fenotipul bacteriei. Exemplu: T</a:t>
            </a:r>
            <a:r>
              <a:rPr lang="ro-RO" baseline="-25000" dirty="0"/>
              <a:t>n</a:t>
            </a:r>
            <a:r>
              <a:rPr lang="ro-RO" dirty="0"/>
              <a:t>9, T</a:t>
            </a:r>
            <a:r>
              <a:rPr lang="ro-RO" baseline="-25000" dirty="0"/>
              <a:t>n</a:t>
            </a:r>
            <a:r>
              <a:rPr lang="ro-RO" dirty="0"/>
              <a:t>10 ce sunt responsabile de codificarea rezistenţei la cloramfenicol şi tetraciclină.</a:t>
            </a:r>
            <a:endParaRPr lang="en-US" dirty="0"/>
          </a:p>
          <a:p>
            <a:r>
              <a:rPr lang="ro-RO" dirty="0"/>
              <a:t>Transpoziţia elementelor din clasa I se face pa baza translocării conservative, secvenţa transpozabilă mutându-se de pe repliconul donor pe cel receptor fără reduplicarea transpozonilor.</a:t>
            </a:r>
            <a:endParaRPr lang="en-US" dirty="0"/>
          </a:p>
          <a:p>
            <a:pPr>
              <a:buNone/>
            </a:pPr>
            <a:endParaRPr lang="en-US" dirty="0"/>
          </a:p>
          <a:p>
            <a:r>
              <a:rPr lang="ro-RO" b="1" dirty="0"/>
              <a:t>Clasa a II-a</a:t>
            </a:r>
            <a:r>
              <a:rPr lang="ro-RO" dirty="0"/>
              <a:t> conţine </a:t>
            </a:r>
            <a:r>
              <a:rPr lang="ro-RO" b="1" i="1" dirty="0"/>
              <a:t>transpozonii A (TnA)</a:t>
            </a:r>
            <a:r>
              <a:rPr lang="ro-RO" dirty="0"/>
              <a:t>. Se translocă după modelul transpoziţiei replicative, adică mai întâi are loc o duplicare T</a:t>
            </a:r>
            <a:r>
              <a:rPr lang="ro-RO" baseline="-25000" dirty="0"/>
              <a:t>n</a:t>
            </a:r>
            <a:r>
              <a:rPr lang="ro-RO" dirty="0"/>
              <a:t>, apoi are loc translocarea. Tn original rămâne pe loc, iar copia se inseră în noul situs. La proces participă 2 enzime: </a:t>
            </a:r>
            <a:r>
              <a:rPr lang="ro-RO" b="1" i="1" dirty="0"/>
              <a:t>transpozaza şi rezolvaza</a:t>
            </a:r>
            <a:r>
              <a:rPr lang="ro-RO" dirty="0"/>
              <a:t> (desface produsul intermediar, numit </a:t>
            </a:r>
            <a:r>
              <a:rPr lang="ro-RO" b="1" i="1" dirty="0"/>
              <a:t>cointegrat</a:t>
            </a:r>
            <a:r>
              <a:rPr lang="ro-RO" dirty="0"/>
              <a:t>, ce se formează între repliconul donor şi receptor).</a:t>
            </a:r>
            <a:endParaRPr lang="en-US" dirty="0"/>
          </a:p>
          <a:p>
            <a:r>
              <a:rPr lang="ro-RO" dirty="0"/>
              <a:t>T</a:t>
            </a:r>
            <a:r>
              <a:rPr lang="ro-RO" baseline="-25000" dirty="0"/>
              <a:t>n</a:t>
            </a:r>
            <a:r>
              <a:rPr lang="ro-RO" dirty="0"/>
              <a:t> clasa a II-a conţine genele ce codifică enzimele necesare transpoziţiei şi o genă ce conferă un anumit caracter bacteriei.</a:t>
            </a:r>
            <a:endParaRPr lang="en-US" dirty="0"/>
          </a:p>
          <a:p>
            <a:r>
              <a:rPr lang="ro-RO" dirty="0"/>
              <a:t>Ec+ T</a:t>
            </a:r>
            <a:r>
              <a:rPr lang="ro-RO" baseline="-25000" dirty="0"/>
              <a:t>n</a:t>
            </a:r>
            <a:r>
              <a:rPr lang="ro-RO" dirty="0"/>
              <a:t>3 = codifică rezistenţa la Ampicilină.</a:t>
            </a:r>
            <a:endParaRPr lang="en-US" dirty="0"/>
          </a:p>
          <a:p>
            <a:r>
              <a:rPr lang="ro-RO" b="1" dirty="0"/>
              <a:t>Clasa a III-a</a:t>
            </a:r>
            <a:r>
              <a:rPr lang="ro-RO" dirty="0"/>
              <a:t>: </a:t>
            </a:r>
            <a:r>
              <a:rPr lang="ro-RO" b="1" i="1" dirty="0"/>
              <a:t>bacteriofagi transpozabili (fagul M</a:t>
            </a:r>
            <a:r>
              <a:rPr lang="ro-RO" b="1" i="1" baseline="-25000" dirty="0"/>
              <a:t>u</a:t>
            </a:r>
            <a:r>
              <a:rPr lang="ro-RO" b="1" i="1" dirty="0"/>
              <a:t> şi D</a:t>
            </a:r>
            <a:r>
              <a:rPr lang="ro-RO" b="1" i="1" baseline="-25000" dirty="0"/>
              <a:t>108</a:t>
            </a:r>
            <a:r>
              <a:rPr lang="ro-RO" b="1" i="1" dirty="0"/>
              <a:t>)</a:t>
            </a:r>
            <a:r>
              <a:rPr lang="ro-RO" dirty="0"/>
              <a:t>. Fagul M</a:t>
            </a:r>
            <a:r>
              <a:rPr lang="ro-RO" baseline="-25000" dirty="0"/>
              <a:t>u</a:t>
            </a:r>
            <a:r>
              <a:rPr lang="ro-RO" dirty="0"/>
              <a:t> este fagul temperat, care se inseră în cromozomul celulei bacteriene şi întrerupe activitatea genei în care s-a inserat şi a unor gene neadiacente din acelaşi operon. Fagul se replică, originalul rămâne pe loc, iar copia se inseră în alt loc de pe cromozom.</a:t>
            </a:r>
            <a:endParaRPr lang="en-US" dirty="0"/>
          </a:p>
          <a:p>
            <a:r>
              <a:rPr lang="ro-RO" dirty="0"/>
              <a:t>Inserţia oricărei gene între 2 elemente transpozabile face posibil transferul ei prin recombinare, în aceeaşi celulă pe o moleculă de ADN neînrudită structural.</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229600" cy="6500858"/>
          </a:xfrm>
        </p:spPr>
        <p:txBody>
          <a:bodyPr>
            <a:normAutofit fontScale="77500" lnSpcReduction="20000"/>
          </a:bodyPr>
          <a:lstStyle/>
          <a:p>
            <a:r>
              <a:rPr lang="ro-RO" b="1" dirty="0"/>
              <a:t>3. RECOMBINAREA SECVENŢELOR DE ADN</a:t>
            </a:r>
            <a:endParaRPr lang="en-US" b="1" dirty="0"/>
          </a:p>
          <a:p>
            <a:r>
              <a:rPr lang="ro-RO" dirty="0"/>
              <a:t>Recombinarea reprezintă </a:t>
            </a:r>
            <a:r>
              <a:rPr lang="ro-RO" b="1" i="1" dirty="0"/>
              <a:t>formarea de noi combinaţii genetice</a:t>
            </a:r>
            <a:r>
              <a:rPr lang="ro-RO" dirty="0"/>
              <a:t> într-un genom. Poate avea loc prin </a:t>
            </a:r>
            <a:r>
              <a:rPr lang="ro-RO" b="1" i="1" dirty="0"/>
              <a:t>schimb de segmente homologe</a:t>
            </a:r>
            <a:r>
              <a:rPr lang="ro-RO" dirty="0"/>
              <a:t> (recombinare legitimă homologă) sau </a:t>
            </a:r>
            <a:r>
              <a:rPr lang="ro-RO" b="1" i="1" dirty="0"/>
              <a:t>prin integrare suplimentară de ADN</a:t>
            </a:r>
            <a:r>
              <a:rPr lang="ro-RO" dirty="0"/>
              <a:t>.</a:t>
            </a:r>
            <a:endParaRPr lang="en-US" dirty="0"/>
          </a:p>
          <a:p>
            <a:r>
              <a:rPr lang="ro-RO" b="1" dirty="0"/>
              <a:t>Recombinarea legitimă (homologă)</a:t>
            </a:r>
            <a:r>
              <a:rPr lang="ro-RO" dirty="0"/>
              <a:t> are loc când un </a:t>
            </a:r>
            <a:r>
              <a:rPr lang="ro-RO" i="1" dirty="0"/>
              <a:t>fragment de ADN provenit de la celula donatoare</a:t>
            </a:r>
            <a:r>
              <a:rPr lang="ro-RO" dirty="0"/>
              <a:t>, sau chiar din altă moleculă de ADN, </a:t>
            </a:r>
            <a:r>
              <a:rPr lang="ro-RO" i="1" dirty="0"/>
              <a:t>se inseră într-o regiune a ADN receptor</a:t>
            </a:r>
            <a:r>
              <a:rPr lang="ro-RO" dirty="0"/>
              <a:t> ce se aseamănă din punct de vedere chimic cu cea a ADN donator, adică prezintă </a:t>
            </a:r>
            <a:r>
              <a:rPr lang="ro-RO" i="1" dirty="0"/>
              <a:t>homologie de baze</a:t>
            </a:r>
            <a:r>
              <a:rPr lang="ro-RO" dirty="0"/>
              <a:t>. Este întâlnită în transformare şi în unele forme de transducţie şi conjugare. În proces sunt implicate enzime precum recA-proteine, de aceea se numeşte recA-dependentă.</a:t>
            </a:r>
            <a:endParaRPr lang="en-US" dirty="0"/>
          </a:p>
          <a:p>
            <a:r>
              <a:rPr lang="ro-RO" b="1" dirty="0"/>
              <a:t>Recombinarea nelegitimă (heterologă)</a:t>
            </a:r>
            <a:r>
              <a:rPr lang="ro-RO" dirty="0"/>
              <a:t> constă în </a:t>
            </a:r>
            <a:r>
              <a:rPr lang="ro-RO" i="1" dirty="0"/>
              <a:t>integrarea de ADN suplimentar într-un replicon</a:t>
            </a:r>
            <a:r>
              <a:rPr lang="ro-RO" dirty="0"/>
              <a:t> şi este recA-independentă.</a:t>
            </a:r>
            <a:endParaRPr lang="en-US" dirty="0"/>
          </a:p>
          <a:p>
            <a:r>
              <a:rPr lang="ro-RO" dirty="0"/>
              <a:t>Exemple de recombinare heterologă sunt integrarea plasmidului F sau a unor profagi în cromozom sau transpoziţia elementelor genetice mobile.</a:t>
            </a:r>
            <a:endParaRPr lang="en-US" dirty="0"/>
          </a:p>
          <a:p>
            <a:r>
              <a:rPr lang="ro-RO" b="1" dirty="0"/>
              <a:t>Clonarea genelor</a:t>
            </a:r>
            <a:r>
              <a:rPr lang="ro-RO" dirty="0"/>
              <a:t> este o formă deosebită de </a:t>
            </a:r>
            <a:r>
              <a:rPr lang="ro-RO" i="1" dirty="0"/>
              <a:t>recombinare nelegitimă in vitro</a:t>
            </a:r>
            <a:r>
              <a:rPr lang="ro-RO" dirty="0"/>
              <a:t>. Astfel, </a:t>
            </a:r>
            <a:r>
              <a:rPr lang="ro-RO" i="1" dirty="0"/>
              <a:t>plasmidele uşor transmisibile</a:t>
            </a:r>
            <a:r>
              <a:rPr lang="ro-RO" dirty="0"/>
              <a:t> de la o bacterie la alta sunt folosite frecvent ca </a:t>
            </a:r>
            <a:r>
              <a:rPr lang="ro-RO" i="1" dirty="0"/>
              <a:t>vectori pentru transferul şi clonarea de material genetic</a:t>
            </a:r>
            <a:r>
              <a:rPr lang="ro-RO" dirty="0"/>
              <a:t> de la o bacterie la alta sau între organisme foarte îndepărtate din punct de vedere filogenetic. Prin această tehnică se introduc în genomul bacterian gene care codifică sinteza unor substanţe ca, de exemplu, interferoni, insulină, a căror obţinere pe cale chimică ar fi foarte costisitoare.</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643998" cy="6643710"/>
          </a:xfrm>
        </p:spPr>
        <p:txBody>
          <a:bodyPr>
            <a:normAutofit fontScale="77500" lnSpcReduction="20000"/>
          </a:bodyPr>
          <a:lstStyle/>
          <a:p>
            <a:r>
              <a:rPr lang="ro-RO" b="1" dirty="0"/>
              <a:t>1. CROMOZOMUL BACTERIAN</a:t>
            </a:r>
            <a:endParaRPr lang="en-US" dirty="0"/>
          </a:p>
          <a:p>
            <a:r>
              <a:rPr lang="ro-RO" dirty="0"/>
              <a:t>Majoritatea genelor bacteriene se află în cromozomul bacterian haploid, care </a:t>
            </a:r>
            <a:r>
              <a:rPr lang="ro-RO" b="1" i="1" dirty="0"/>
              <a:t>codifică informaţiile absolut necesare supravieţuirii speciei</a:t>
            </a:r>
            <a:r>
              <a:rPr lang="ro-RO" dirty="0"/>
              <a:t> în condiţii normale.</a:t>
            </a:r>
            <a:endParaRPr lang="en-US" dirty="0"/>
          </a:p>
          <a:p>
            <a:r>
              <a:rPr lang="ro-RO" dirty="0"/>
              <a:t>Cromozomol de Escherichia coli este format din: </a:t>
            </a:r>
            <a:endParaRPr lang="en-US" dirty="0"/>
          </a:p>
          <a:p>
            <a:pPr lvl="0"/>
            <a:r>
              <a:rPr lang="ro-RO" dirty="0"/>
              <a:t>o moleculă circulară dublu spiralată de ADN ce reprezintă 80% din greutatea lui;</a:t>
            </a:r>
            <a:endParaRPr lang="en-US" dirty="0"/>
          </a:p>
          <a:p>
            <a:pPr lvl="0"/>
            <a:r>
              <a:rPr lang="ro-RO" dirty="0"/>
              <a:t>o componentă proteică: ARN-polimeraza (reprezintă 10% din greutatea sa);</a:t>
            </a:r>
            <a:endParaRPr lang="en-US" dirty="0"/>
          </a:p>
          <a:p>
            <a:pPr lvl="0"/>
            <a:r>
              <a:rPr lang="ro-RO" dirty="0"/>
              <a:t>ARN</a:t>
            </a:r>
            <a:r>
              <a:rPr lang="ro-RO" baseline="-25000" dirty="0"/>
              <a:t>m</a:t>
            </a:r>
            <a:r>
              <a:rPr lang="ro-RO" dirty="0"/>
              <a:t> şi ARN</a:t>
            </a:r>
            <a:r>
              <a:rPr lang="ro-RO" baseline="-25000" dirty="0"/>
              <a:t>r  </a:t>
            </a:r>
            <a:r>
              <a:rPr lang="ro-RO" dirty="0"/>
              <a:t>în curs de sintetizare (10% din greutatea sa</a:t>
            </a:r>
            <a:r>
              <a:rPr lang="ro-RO" dirty="0" smtClean="0"/>
              <a:t>).</a:t>
            </a:r>
          </a:p>
          <a:p>
            <a:pPr lvl="0"/>
            <a:r>
              <a:rPr lang="ro-RO" dirty="0"/>
              <a:t> </a:t>
            </a:r>
            <a:endParaRPr lang="en-US" dirty="0"/>
          </a:p>
          <a:p>
            <a:r>
              <a:rPr lang="ro-RO" b="1" dirty="0"/>
              <a:t>1.1. STRUCTURA ADN</a:t>
            </a:r>
            <a:endParaRPr lang="en-US" b="1" i="1" dirty="0"/>
          </a:p>
          <a:p>
            <a:r>
              <a:rPr lang="ro-RO" dirty="0"/>
              <a:t>ADN este alcătuit din </a:t>
            </a:r>
            <a:r>
              <a:rPr lang="ro-RO" b="1" i="1" dirty="0"/>
              <a:t>două catene complementare spiralate</a:t>
            </a:r>
            <a:r>
              <a:rPr lang="ro-RO" b="1" dirty="0"/>
              <a:t> </a:t>
            </a:r>
            <a:r>
              <a:rPr lang="ro-RO" b="1" i="1" dirty="0"/>
              <a:t>şi de polaritate inversă</a:t>
            </a:r>
            <a:r>
              <a:rPr lang="ro-RO" dirty="0"/>
              <a:t> (modelul Watson şi Crick). Fiecare catenă rezultă prin polimerizarea, într-o anumită ordine, a nucleotidelor. Aceste </a:t>
            </a:r>
            <a:r>
              <a:rPr lang="ro-RO" i="1" dirty="0"/>
              <a:t>nucleotide</a:t>
            </a:r>
            <a:r>
              <a:rPr lang="ro-RO" dirty="0"/>
              <a:t> sunt formate din: o </a:t>
            </a:r>
            <a:r>
              <a:rPr lang="ro-RO" i="1" dirty="0"/>
              <a:t>moleculă de dezoxiriboză</a:t>
            </a:r>
            <a:r>
              <a:rPr lang="ro-RO" dirty="0"/>
              <a:t>; o </a:t>
            </a:r>
            <a:r>
              <a:rPr lang="ro-RO" i="1" dirty="0"/>
              <a:t>moleculă de</a:t>
            </a:r>
            <a:r>
              <a:rPr lang="ro-RO" dirty="0"/>
              <a:t> </a:t>
            </a:r>
            <a:r>
              <a:rPr lang="ro-RO" i="1" dirty="0"/>
              <a:t>acid orto-fosforic</a:t>
            </a:r>
            <a:r>
              <a:rPr lang="ro-RO" dirty="0"/>
              <a:t>; una din </a:t>
            </a:r>
            <a:r>
              <a:rPr lang="ro-RO" i="1" dirty="0"/>
              <a:t>bazele azotate</a:t>
            </a:r>
            <a:r>
              <a:rPr lang="ro-RO" dirty="0"/>
              <a:t> </a:t>
            </a:r>
            <a:r>
              <a:rPr lang="ro-RO" i="1" dirty="0"/>
              <a:t>purinice </a:t>
            </a:r>
            <a:r>
              <a:rPr lang="ro-RO" dirty="0"/>
              <a:t>(adenina-A şi guanina-G) şi </a:t>
            </a:r>
            <a:r>
              <a:rPr lang="ro-RO" i="1" dirty="0"/>
              <a:t>pirimidinice</a:t>
            </a:r>
            <a:r>
              <a:rPr lang="ro-RO" dirty="0"/>
              <a:t> (citozina-C şi timina-T).</a:t>
            </a:r>
            <a:endParaRPr lang="en-US" dirty="0"/>
          </a:p>
          <a:p>
            <a:r>
              <a:rPr lang="ro-RO" dirty="0"/>
              <a:t>Scheletul spiralei este format din: acid orto-fosforic şi dezoxiriboză. De el se leagă bazele azotate. Complementaritatea celor două lanţuri se realizează prin relaţii sterice între bazele complementare şi legături de hidrogen.</a:t>
            </a:r>
            <a:endParaRPr lang="en-US" dirty="0"/>
          </a:p>
          <a:p>
            <a:r>
              <a:rPr lang="ro-RO" dirty="0"/>
              <a:t>Proporţia de baze este constantă în cadrul unei specii, raportul AT/GC servind drept criteriu taxonomic de bază în clasificarea modernă a bacteriilor.</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r>
              <a:rPr lang="ro-RO" sz="2400" b="1" dirty="0"/>
              <a:t>1.2. REPLICAREA ADN</a:t>
            </a:r>
            <a:endParaRPr lang="en-US" sz="2400" b="1" i="1" dirty="0"/>
          </a:p>
          <a:p>
            <a:r>
              <a:rPr lang="ro-RO" sz="2400" dirty="0"/>
              <a:t>Structura dublu spiralată a ADN permite replicarea lui identică, semiconservativă. </a:t>
            </a:r>
            <a:endParaRPr lang="en-US" sz="2400" dirty="0"/>
          </a:p>
          <a:p>
            <a:r>
              <a:rPr lang="fr-FR" sz="2400" dirty="0" err="1"/>
              <a:t>Spirala</a:t>
            </a:r>
            <a:r>
              <a:rPr lang="fr-FR" sz="2400" dirty="0"/>
              <a:t> se </a:t>
            </a:r>
            <a:r>
              <a:rPr lang="fr-FR" sz="2400" dirty="0" err="1"/>
              <a:t>deschide</a:t>
            </a:r>
            <a:r>
              <a:rPr lang="fr-FR" sz="2400" dirty="0"/>
              <a:t> ca un </a:t>
            </a:r>
            <a:r>
              <a:rPr lang="fr-FR" sz="2400" dirty="0" err="1"/>
              <a:t>fermoar</a:t>
            </a:r>
            <a:r>
              <a:rPr lang="fr-FR" sz="2400" dirty="0"/>
              <a:t> la </a:t>
            </a:r>
            <a:r>
              <a:rPr lang="fr-FR" sz="2400" dirty="0" err="1"/>
              <a:t>locul</a:t>
            </a:r>
            <a:r>
              <a:rPr lang="fr-FR" sz="2400" dirty="0"/>
              <a:t> </a:t>
            </a:r>
            <a:r>
              <a:rPr lang="fr-FR" sz="2400" dirty="0" err="1"/>
              <a:t>iniţial</a:t>
            </a:r>
            <a:r>
              <a:rPr lang="fr-FR" sz="2400" dirty="0"/>
              <a:t> al </a:t>
            </a:r>
            <a:r>
              <a:rPr lang="fr-FR" sz="2400" dirty="0" err="1"/>
              <a:t>replicării</a:t>
            </a:r>
            <a:r>
              <a:rPr lang="fr-FR" sz="2400" dirty="0"/>
              <a:t> </a:t>
            </a:r>
            <a:r>
              <a:rPr lang="fr-FR" sz="2400" dirty="0" err="1"/>
              <a:t>sub</a:t>
            </a:r>
            <a:r>
              <a:rPr lang="fr-FR" sz="2400" dirty="0"/>
              <a:t> </a:t>
            </a:r>
            <a:r>
              <a:rPr lang="fr-FR" sz="2400" dirty="0" err="1"/>
              <a:t>acţiunea</a:t>
            </a:r>
            <a:r>
              <a:rPr lang="fr-FR" sz="2400" dirty="0"/>
              <a:t> </a:t>
            </a:r>
            <a:r>
              <a:rPr lang="fr-FR" sz="2400" dirty="0" err="1"/>
              <a:t>unei</a:t>
            </a:r>
            <a:r>
              <a:rPr lang="fr-FR" sz="2400" dirty="0"/>
              <a:t> ADN-</a:t>
            </a:r>
            <a:r>
              <a:rPr lang="fr-FR" sz="2400" dirty="0" err="1"/>
              <a:t>giraze</a:t>
            </a:r>
            <a:r>
              <a:rPr lang="fr-FR" sz="2400" dirty="0"/>
              <a:t>. </a:t>
            </a:r>
            <a:endParaRPr lang="en-US" sz="2400" dirty="0"/>
          </a:p>
          <a:p>
            <a:r>
              <a:rPr lang="fr-FR" sz="2400" dirty="0" err="1"/>
              <a:t>Pe</a:t>
            </a:r>
            <a:r>
              <a:rPr lang="fr-FR" sz="2400" dirty="0"/>
              <a:t> </a:t>
            </a:r>
            <a:r>
              <a:rPr lang="fr-FR" sz="2400" dirty="0" err="1"/>
              <a:t>fiecare</a:t>
            </a:r>
            <a:r>
              <a:rPr lang="fr-FR" sz="2400" dirty="0"/>
              <a:t> </a:t>
            </a:r>
            <a:r>
              <a:rPr lang="fr-FR" sz="2400" dirty="0" err="1"/>
              <a:t>spirală</a:t>
            </a:r>
            <a:r>
              <a:rPr lang="fr-FR" sz="2400" dirty="0"/>
              <a:t> se va </a:t>
            </a:r>
            <a:r>
              <a:rPr lang="fr-FR" sz="2400" dirty="0" err="1"/>
              <a:t>sintetiza</a:t>
            </a:r>
            <a:r>
              <a:rPr lang="fr-FR" sz="2400" dirty="0"/>
              <a:t> o </a:t>
            </a:r>
            <a:r>
              <a:rPr lang="fr-FR" sz="2400" dirty="0" err="1"/>
              <a:t>spirală</a:t>
            </a:r>
            <a:r>
              <a:rPr lang="fr-FR" sz="2400" dirty="0"/>
              <a:t> </a:t>
            </a:r>
            <a:r>
              <a:rPr lang="fr-FR" sz="2400" dirty="0" err="1"/>
              <a:t>nouă</a:t>
            </a:r>
            <a:r>
              <a:rPr lang="fr-FR" sz="2400" dirty="0"/>
              <a:t>, </a:t>
            </a:r>
            <a:r>
              <a:rPr lang="fr-FR" sz="2400" dirty="0" err="1"/>
              <a:t>complementară</a:t>
            </a:r>
            <a:r>
              <a:rPr lang="fr-FR" sz="2400" dirty="0"/>
              <a:t>, </a:t>
            </a:r>
            <a:r>
              <a:rPr lang="fr-FR" sz="2400" dirty="0" err="1"/>
              <a:t>cu</a:t>
            </a:r>
            <a:r>
              <a:rPr lang="fr-FR" sz="2400" dirty="0"/>
              <a:t> </a:t>
            </a:r>
            <a:r>
              <a:rPr lang="fr-FR" sz="2400" dirty="0" err="1"/>
              <a:t>participarea</a:t>
            </a:r>
            <a:r>
              <a:rPr lang="fr-FR" sz="2400" dirty="0"/>
              <a:t> ADN-</a:t>
            </a:r>
            <a:r>
              <a:rPr lang="fr-FR" sz="2400" dirty="0" err="1"/>
              <a:t>polimerazei</a:t>
            </a:r>
            <a:r>
              <a:rPr lang="fr-FR" sz="2400" dirty="0"/>
              <a:t> (I, II, III) </a:t>
            </a:r>
            <a:r>
              <a:rPr lang="fr-FR" sz="2400" dirty="0" err="1"/>
              <a:t>din</a:t>
            </a:r>
            <a:r>
              <a:rPr lang="fr-FR" sz="2400" dirty="0"/>
              <a:t> </a:t>
            </a:r>
            <a:r>
              <a:rPr lang="fr-FR" sz="2400" dirty="0" err="1"/>
              <a:t>direcţia</a:t>
            </a:r>
            <a:r>
              <a:rPr lang="fr-FR" sz="2400" dirty="0"/>
              <a:t> </a:t>
            </a:r>
            <a:r>
              <a:rPr lang="fr-FR" sz="2400" dirty="0" err="1"/>
              <a:t>capătului</a:t>
            </a:r>
            <a:r>
              <a:rPr lang="fr-FR" sz="2400" dirty="0"/>
              <a:t> 5</a:t>
            </a:r>
            <a:r>
              <a:rPr lang="en-US" sz="2400" baseline="30000" dirty="0">
                <a:sym typeface="Symbol"/>
              </a:rPr>
              <a:t></a:t>
            </a:r>
            <a:r>
              <a:rPr lang="en-US" sz="2400" baseline="30000" dirty="0"/>
              <a:t> </a:t>
            </a:r>
            <a:r>
              <a:rPr lang="fr-FR" sz="2400" dirty="0"/>
              <a:t>terminal </a:t>
            </a:r>
            <a:r>
              <a:rPr lang="fr-FR" sz="2400" dirty="0" err="1"/>
              <a:t>spre</a:t>
            </a:r>
            <a:r>
              <a:rPr lang="fr-FR" sz="2400" dirty="0"/>
              <a:t> </a:t>
            </a:r>
            <a:r>
              <a:rPr lang="fr-FR" sz="2400" dirty="0" err="1"/>
              <a:t>capătul</a:t>
            </a:r>
            <a:r>
              <a:rPr lang="fr-FR" sz="2400" dirty="0"/>
              <a:t> 3</a:t>
            </a:r>
            <a:r>
              <a:rPr lang="en-US" sz="2400" baseline="30000" dirty="0">
                <a:sym typeface="Symbol"/>
              </a:rPr>
              <a:t></a:t>
            </a:r>
            <a:r>
              <a:rPr lang="en-US" sz="2400" baseline="30000" dirty="0"/>
              <a:t> </a:t>
            </a:r>
            <a:r>
              <a:rPr lang="fr-FR" sz="2400" dirty="0"/>
              <a:t>terminal</a:t>
            </a:r>
            <a:r>
              <a:rPr lang="fr-FR" sz="2400" dirty="0" smtClean="0"/>
              <a:t>.</a:t>
            </a:r>
            <a:endParaRPr lang="ro-RO" sz="2400" dirty="0" smtClean="0"/>
          </a:p>
          <a:p>
            <a:pPr>
              <a:buNone/>
            </a:pPr>
            <a:endParaRPr lang="en-US" sz="2400" dirty="0"/>
          </a:p>
          <a:p>
            <a:r>
              <a:rPr lang="ro-RO" sz="2400" b="1" dirty="0"/>
              <a:t>2. ELEMENTE GENETICE EXTRACROMOZOMIALE</a:t>
            </a:r>
            <a:endParaRPr lang="en-US" sz="2400" dirty="0"/>
          </a:p>
          <a:p>
            <a:r>
              <a:rPr lang="ro-RO" sz="2400" dirty="0"/>
              <a:t>Aceste elemente genetice sunt reprezentate de </a:t>
            </a:r>
            <a:r>
              <a:rPr lang="ro-RO" sz="2400" dirty="0" smtClean="0"/>
              <a:t>bacteriofagi, plasmide şi transpozomi.</a:t>
            </a:r>
            <a:endParaRPr lang="en-US" sz="2400" dirty="0"/>
          </a:p>
          <a:p>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85000" lnSpcReduction="20000"/>
          </a:bodyPr>
          <a:lstStyle/>
          <a:p>
            <a:r>
              <a:rPr lang="ro-RO" b="1" dirty="0"/>
              <a:t>2.1. PLASMIDELE</a:t>
            </a:r>
            <a:r>
              <a:rPr lang="ro-RO" dirty="0"/>
              <a:t> </a:t>
            </a:r>
            <a:endParaRPr lang="en-US" dirty="0"/>
          </a:p>
          <a:p>
            <a:r>
              <a:rPr lang="ro-RO" dirty="0"/>
              <a:t>Sunt </a:t>
            </a:r>
            <a:r>
              <a:rPr lang="ro-RO" b="1" i="1" dirty="0"/>
              <a:t>formaţiuni genetice autonome, extracromozomiale</a:t>
            </a:r>
            <a:r>
              <a:rPr lang="ro-RO" i="1" dirty="0"/>
              <a:t>,</a:t>
            </a:r>
            <a:r>
              <a:rPr lang="ro-RO" dirty="0"/>
              <a:t> libere în citoplasmă, reprezentate de molecule circulare de ADN, care se </a:t>
            </a:r>
            <a:r>
              <a:rPr lang="ro-RO" b="1" i="1" dirty="0"/>
              <a:t>replică independent de cromozom</a:t>
            </a:r>
            <a:r>
              <a:rPr lang="ro-RO" dirty="0"/>
              <a:t>.</a:t>
            </a:r>
            <a:endParaRPr lang="en-US" dirty="0"/>
          </a:p>
          <a:p>
            <a:r>
              <a:rPr lang="ro-RO" dirty="0"/>
              <a:t>Denumirea lor a fost dată în 1952 de către Lederberg. Importanţa lor practică a fost evidenţiată în 1963 de către Watanabe, care a demonstrat posibilitatea transmiterii prin plasmide a rezistenţei la antibiotice a bacteriilor.</a:t>
            </a:r>
            <a:endParaRPr lang="en-US" dirty="0"/>
          </a:p>
          <a:p>
            <a:r>
              <a:rPr lang="ro-RO" dirty="0"/>
              <a:t>Există mai mult de </a:t>
            </a:r>
            <a:r>
              <a:rPr lang="ro-RO" b="1" i="1" dirty="0"/>
              <a:t>1000 de tipuri de plasmide</a:t>
            </a:r>
            <a:r>
              <a:rPr lang="ro-RO" dirty="0"/>
              <a:t> diferite. Lungimea moleculei plasmidelor este de 1-150 nm. Greutatea lor este de 2-3 milioane perechi de baze.</a:t>
            </a:r>
            <a:endParaRPr lang="en-US" dirty="0"/>
          </a:p>
          <a:p>
            <a:r>
              <a:rPr lang="ro-RO" b="1" i="1" dirty="0"/>
              <a:t>Plasmidele mici</a:t>
            </a:r>
            <a:r>
              <a:rPr lang="ro-RO" dirty="0"/>
              <a:t> se găsesc într-o celulă bacteriană în </a:t>
            </a:r>
            <a:r>
              <a:rPr lang="ro-RO" i="1" dirty="0"/>
              <a:t>10-40 de copii</a:t>
            </a:r>
            <a:r>
              <a:rPr lang="ro-RO" dirty="0"/>
              <a:t>. </a:t>
            </a:r>
            <a:r>
              <a:rPr lang="ro-RO" b="1" i="1" dirty="0"/>
              <a:t>Plasmidele mari</a:t>
            </a:r>
            <a:r>
              <a:rPr lang="ro-RO" i="1" dirty="0"/>
              <a:t> au 1-3 copii</a:t>
            </a:r>
            <a:r>
              <a:rPr lang="ro-RO" dirty="0"/>
              <a:t> într-o celulă bacteriană. Într-o celulă bacteriană nu pot coexista mai multe plasmide înrudite (cu mecanism comun de control al replicării), ele fiind incompatibile, spre deosebire de cele neînrudite (cu mecanism diferit de reglare a replicării), care sunt compatibile. Compatibilitatea exprimă competiţia plasmidelor pentru un anumit situs de legare în celula bacteriană.</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357982"/>
          </a:xfrm>
        </p:spPr>
        <p:txBody>
          <a:bodyPr>
            <a:normAutofit fontScale="77500" lnSpcReduction="20000"/>
          </a:bodyPr>
          <a:lstStyle/>
          <a:p>
            <a:r>
              <a:rPr lang="ro-RO" dirty="0"/>
              <a:t>Plasmidele pot fi:</a:t>
            </a:r>
            <a:endParaRPr lang="en-US" dirty="0"/>
          </a:p>
          <a:p>
            <a:pPr lvl="0"/>
            <a:r>
              <a:rPr lang="fr-FR" b="1" dirty="0" err="1"/>
              <a:t>conjugative</a:t>
            </a:r>
            <a:r>
              <a:rPr lang="fr-FR" dirty="0"/>
              <a:t>: </a:t>
            </a:r>
            <a:r>
              <a:rPr lang="fr-FR" i="1" dirty="0" err="1"/>
              <a:t>plasmidele</a:t>
            </a:r>
            <a:r>
              <a:rPr lang="fr-FR" i="1" dirty="0"/>
              <a:t> care se pot </a:t>
            </a:r>
            <a:r>
              <a:rPr lang="fr-FR" i="1" dirty="0" err="1"/>
              <a:t>transfera</a:t>
            </a:r>
            <a:r>
              <a:rPr lang="fr-FR" i="1" dirty="0"/>
              <a:t> </a:t>
            </a:r>
            <a:r>
              <a:rPr lang="fr-FR" i="1" dirty="0" err="1"/>
              <a:t>singure</a:t>
            </a:r>
            <a:r>
              <a:rPr lang="fr-FR" i="1" dirty="0"/>
              <a:t> la </a:t>
            </a:r>
            <a:r>
              <a:rPr lang="fr-FR" i="1" dirty="0" err="1"/>
              <a:t>alte</a:t>
            </a:r>
            <a:r>
              <a:rPr lang="fr-FR" i="1" dirty="0"/>
              <a:t> </a:t>
            </a:r>
            <a:r>
              <a:rPr lang="fr-FR" i="1" dirty="0" err="1"/>
              <a:t>bacterii</a:t>
            </a:r>
            <a:r>
              <a:rPr lang="fr-FR" dirty="0"/>
              <a:t> (ex. </a:t>
            </a:r>
            <a:r>
              <a:rPr lang="fr-FR" dirty="0" err="1"/>
              <a:t>plasmida</a:t>
            </a:r>
            <a:r>
              <a:rPr lang="fr-FR" dirty="0"/>
              <a:t> de </a:t>
            </a:r>
            <a:r>
              <a:rPr lang="fr-FR" dirty="0" err="1"/>
              <a:t>rezistenţă</a:t>
            </a:r>
            <a:r>
              <a:rPr lang="fr-FR" dirty="0"/>
              <a:t> la </a:t>
            </a:r>
            <a:r>
              <a:rPr lang="fr-FR" dirty="0" err="1"/>
              <a:t>antibiotice</a:t>
            </a:r>
            <a:r>
              <a:rPr lang="fr-FR" dirty="0"/>
              <a:t> - </a:t>
            </a:r>
            <a:r>
              <a:rPr lang="fr-FR" dirty="0" err="1"/>
              <a:t>plasmidul</a:t>
            </a:r>
            <a:r>
              <a:rPr lang="fr-FR" dirty="0"/>
              <a:t> R); </a:t>
            </a:r>
            <a:endParaRPr lang="en-US" dirty="0"/>
          </a:p>
          <a:p>
            <a:pPr lvl="0"/>
            <a:r>
              <a:rPr lang="fr-FR" b="1" dirty="0" err="1"/>
              <a:t>neconjugative</a:t>
            </a:r>
            <a:r>
              <a:rPr lang="fr-FR" dirty="0"/>
              <a:t>: </a:t>
            </a:r>
            <a:r>
              <a:rPr lang="fr-FR" i="1" dirty="0" err="1"/>
              <a:t>plasmidele</a:t>
            </a:r>
            <a:r>
              <a:rPr lang="fr-FR" i="1" dirty="0"/>
              <a:t> care nu pot </a:t>
            </a:r>
            <a:r>
              <a:rPr lang="fr-FR" i="1" dirty="0" err="1"/>
              <a:t>părăsi</a:t>
            </a:r>
            <a:r>
              <a:rPr lang="fr-FR" i="1" dirty="0"/>
              <a:t> </a:t>
            </a:r>
            <a:r>
              <a:rPr lang="fr-FR" i="1" dirty="0" err="1"/>
              <a:t>ele</a:t>
            </a:r>
            <a:r>
              <a:rPr lang="fr-FR" i="1" dirty="0"/>
              <a:t> </a:t>
            </a:r>
            <a:r>
              <a:rPr lang="fr-FR" i="1" dirty="0" err="1"/>
              <a:t>singure</a:t>
            </a:r>
            <a:r>
              <a:rPr lang="fr-FR" i="1" dirty="0"/>
              <a:t> </a:t>
            </a:r>
            <a:r>
              <a:rPr lang="fr-FR" i="1" dirty="0" err="1"/>
              <a:t>bacteria</a:t>
            </a:r>
            <a:r>
              <a:rPr lang="fr-FR" dirty="0"/>
              <a:t> de origine, ci </a:t>
            </a:r>
            <a:r>
              <a:rPr lang="fr-FR" dirty="0" err="1"/>
              <a:t>numai</a:t>
            </a:r>
            <a:r>
              <a:rPr lang="fr-FR" dirty="0"/>
              <a:t> </a:t>
            </a:r>
            <a:r>
              <a:rPr lang="fr-FR" i="1" dirty="0" err="1"/>
              <a:t>prin</a:t>
            </a:r>
            <a:r>
              <a:rPr lang="fr-FR" i="1" dirty="0"/>
              <a:t> </a:t>
            </a:r>
            <a:r>
              <a:rPr lang="fr-FR" i="1" dirty="0" err="1"/>
              <a:t>intermediul</a:t>
            </a:r>
            <a:r>
              <a:rPr lang="fr-FR" i="1" dirty="0"/>
              <a:t> </a:t>
            </a:r>
            <a:r>
              <a:rPr lang="fr-FR" i="1" dirty="0" err="1"/>
              <a:t>unui</a:t>
            </a:r>
            <a:r>
              <a:rPr lang="fr-FR" i="1" dirty="0"/>
              <a:t> </a:t>
            </a:r>
            <a:r>
              <a:rPr lang="fr-FR" i="1" dirty="0" err="1"/>
              <a:t>alt</a:t>
            </a:r>
            <a:r>
              <a:rPr lang="fr-FR" i="1" dirty="0"/>
              <a:t> </a:t>
            </a:r>
            <a:r>
              <a:rPr lang="fr-FR" i="1" dirty="0" err="1"/>
              <a:t>plasmid</a:t>
            </a:r>
            <a:r>
              <a:rPr lang="fr-FR" i="1" dirty="0"/>
              <a:t> </a:t>
            </a:r>
            <a:r>
              <a:rPr lang="fr-FR" i="1" dirty="0" err="1"/>
              <a:t>conjugativ</a:t>
            </a:r>
            <a:r>
              <a:rPr lang="fr-FR" i="1" dirty="0"/>
              <a:t> </a:t>
            </a:r>
            <a:r>
              <a:rPr lang="fr-FR" i="1" dirty="0" err="1"/>
              <a:t>sau</a:t>
            </a:r>
            <a:r>
              <a:rPr lang="fr-FR" i="1" dirty="0"/>
              <a:t> a </a:t>
            </a:r>
            <a:r>
              <a:rPr lang="fr-FR" i="1" dirty="0" err="1"/>
              <a:t>unui</a:t>
            </a:r>
            <a:r>
              <a:rPr lang="fr-FR" i="1" dirty="0"/>
              <a:t> </a:t>
            </a:r>
            <a:r>
              <a:rPr lang="fr-FR" i="1" dirty="0" err="1"/>
              <a:t>bacteriofag</a:t>
            </a:r>
            <a:r>
              <a:rPr lang="fr-FR" dirty="0"/>
              <a:t> (ex. </a:t>
            </a:r>
            <a:r>
              <a:rPr lang="fr-FR" dirty="0" err="1"/>
              <a:t>plasmidul</a:t>
            </a:r>
            <a:r>
              <a:rPr lang="fr-FR" dirty="0"/>
              <a:t> ce </a:t>
            </a:r>
            <a:r>
              <a:rPr lang="fr-FR" dirty="0" err="1"/>
              <a:t>codifică</a:t>
            </a:r>
            <a:r>
              <a:rPr lang="fr-FR" dirty="0"/>
              <a:t> </a:t>
            </a:r>
            <a:r>
              <a:rPr lang="fr-FR" dirty="0" err="1"/>
              <a:t>secreţia</a:t>
            </a:r>
            <a:r>
              <a:rPr lang="fr-FR" dirty="0"/>
              <a:t> de </a:t>
            </a:r>
            <a:r>
              <a:rPr lang="en-US" dirty="0">
                <a:sym typeface="Symbol"/>
              </a:rPr>
              <a:t></a:t>
            </a:r>
            <a:r>
              <a:rPr lang="fr-FR" dirty="0"/>
              <a:t>-</a:t>
            </a:r>
            <a:r>
              <a:rPr lang="fr-FR" dirty="0" err="1"/>
              <a:t>lactamază</a:t>
            </a:r>
            <a:r>
              <a:rPr lang="fr-FR" dirty="0"/>
              <a:t> la </a:t>
            </a:r>
            <a:r>
              <a:rPr lang="fr-FR" dirty="0" err="1"/>
              <a:t>stafilococul</a:t>
            </a:r>
            <a:r>
              <a:rPr lang="fr-FR" dirty="0"/>
              <a:t> </a:t>
            </a:r>
            <a:r>
              <a:rPr lang="fr-FR" dirty="0" err="1"/>
              <a:t>aureu</a:t>
            </a:r>
            <a:r>
              <a:rPr lang="fr-FR" dirty="0"/>
              <a:t>);</a:t>
            </a:r>
            <a:endParaRPr lang="en-US" dirty="0"/>
          </a:p>
          <a:p>
            <a:pPr lvl="0"/>
            <a:r>
              <a:rPr lang="ro-RO" b="1" dirty="0"/>
              <a:t>episomi</a:t>
            </a:r>
            <a:r>
              <a:rPr lang="ro-RO" dirty="0"/>
              <a:t>: </a:t>
            </a:r>
            <a:r>
              <a:rPr lang="ro-RO" i="1" dirty="0"/>
              <a:t>plasmidele care se pot integra (prin recombinare) în cromozomul bacterian</a:t>
            </a:r>
            <a:r>
              <a:rPr lang="ro-RO" dirty="0"/>
              <a:t>, pierzându-şi astfel autonomia de replicare (ex. factorul de sex F - plasmidul F - factor de fertilitate).</a:t>
            </a:r>
            <a:endParaRPr lang="en-US" dirty="0"/>
          </a:p>
          <a:p>
            <a:r>
              <a:rPr lang="ro-RO" b="1" i="1" dirty="0"/>
              <a:t>Determinanţii genetici</a:t>
            </a:r>
            <a:r>
              <a:rPr lang="ro-RO" i="1" dirty="0"/>
              <a:t> </a:t>
            </a:r>
            <a:r>
              <a:rPr lang="ro-RO" dirty="0"/>
              <a:t>de la nivelul plasmidelor sunt: </a:t>
            </a:r>
            <a:r>
              <a:rPr lang="ro-RO" b="1" i="1" dirty="0"/>
              <a:t>esenţiali</a:t>
            </a:r>
            <a:r>
              <a:rPr lang="ro-RO" dirty="0"/>
              <a:t> (codifică informaţiile legate de replicarea autonomă) şi </a:t>
            </a:r>
            <a:r>
              <a:rPr lang="ro-RO" b="1" i="1" dirty="0"/>
              <a:t>accesorii</a:t>
            </a:r>
            <a:r>
              <a:rPr lang="ro-RO" dirty="0"/>
              <a:t> (care codifică caractere fenotipice neesenţiale supravieţuirii celulei bacteriene în condiţii naturale). Exemple de determinanţi genetici accesorii: gene de transfer (tra); gene de secreţie a unor toxine; gene de rezistenţă la antibiotice (factor R); gene de rezistenţă la unii ioni şi compuşi organo-metalici; gene pentru secreţia colicinelor (factor col); gene de metabolizare a unor substraturi.</a:t>
            </a:r>
            <a:endParaRPr lang="en-US" dirty="0"/>
          </a:p>
          <a:p>
            <a:r>
              <a:rPr lang="ro-RO" dirty="0"/>
              <a:t>Unele plasmide nu au efect manifest fenotipic. Acestea sunt </a:t>
            </a:r>
            <a:r>
              <a:rPr lang="ro-RO" i="1" dirty="0"/>
              <a:t>plasmidele criptice</a:t>
            </a:r>
            <a:r>
              <a:rPr lang="ro-RO" dirty="0"/>
              <a:t>.</a:t>
            </a:r>
            <a:endParaRPr lang="en-US" dirty="0"/>
          </a:p>
          <a:p>
            <a:r>
              <a:rPr lang="ro-RO" b="1" i="1" dirty="0"/>
              <a:t>Plasmide importante pentru practica medicală</a:t>
            </a:r>
            <a:r>
              <a:rPr lang="ro-RO" dirty="0"/>
              <a:t>: plasmidele de virulenţă, plasmidul care conferă bacteriei rezistenţă la antibiotice (plasmidul R), plasmidul F.</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229600" cy="6072230"/>
          </a:xfrm>
        </p:spPr>
        <p:txBody>
          <a:bodyPr>
            <a:normAutofit fontScale="70000" lnSpcReduction="20000"/>
          </a:bodyPr>
          <a:lstStyle/>
          <a:p>
            <a:pPr lvl="0"/>
            <a:r>
              <a:rPr lang="fr-FR" b="1" dirty="0" err="1"/>
              <a:t>Plasmidele</a:t>
            </a:r>
            <a:r>
              <a:rPr lang="fr-FR" b="1" dirty="0"/>
              <a:t> de </a:t>
            </a:r>
            <a:r>
              <a:rPr lang="fr-FR" b="1" dirty="0" err="1"/>
              <a:t>virulenţă</a:t>
            </a:r>
            <a:r>
              <a:rPr lang="fr-FR" dirty="0"/>
              <a:t>: au </a:t>
            </a:r>
            <a:r>
              <a:rPr lang="fr-FR" dirty="0" err="1"/>
              <a:t>determinanţi</a:t>
            </a:r>
            <a:r>
              <a:rPr lang="fr-FR" dirty="0"/>
              <a:t> </a:t>
            </a:r>
            <a:r>
              <a:rPr lang="fr-FR" dirty="0" err="1"/>
              <a:t>genetici</a:t>
            </a:r>
            <a:r>
              <a:rPr lang="fr-FR" dirty="0"/>
              <a:t> ce </a:t>
            </a:r>
            <a:r>
              <a:rPr lang="fr-FR" dirty="0" err="1"/>
              <a:t>determină</a:t>
            </a:r>
            <a:r>
              <a:rPr lang="fr-FR" dirty="0"/>
              <a:t> </a:t>
            </a:r>
            <a:r>
              <a:rPr lang="fr-FR" dirty="0" err="1"/>
              <a:t>sinteza</a:t>
            </a:r>
            <a:r>
              <a:rPr lang="fr-FR" dirty="0"/>
              <a:t> </a:t>
            </a:r>
            <a:r>
              <a:rPr lang="fr-FR" dirty="0" err="1"/>
              <a:t>unor</a:t>
            </a:r>
            <a:r>
              <a:rPr lang="fr-FR" dirty="0"/>
              <a:t> </a:t>
            </a:r>
            <a:r>
              <a:rPr lang="fr-FR" dirty="0" err="1"/>
              <a:t>factori</a:t>
            </a:r>
            <a:r>
              <a:rPr lang="fr-FR" dirty="0"/>
              <a:t> de </a:t>
            </a:r>
            <a:r>
              <a:rPr lang="fr-FR" dirty="0" err="1"/>
              <a:t>virulenţă</a:t>
            </a:r>
            <a:r>
              <a:rPr lang="fr-FR" dirty="0"/>
              <a:t> la </a:t>
            </a:r>
            <a:r>
              <a:rPr lang="fr-FR" dirty="0" err="1"/>
              <a:t>bacterii</a:t>
            </a:r>
            <a:r>
              <a:rPr lang="fr-FR" dirty="0"/>
              <a:t>. Exemple: </a:t>
            </a:r>
            <a:r>
              <a:rPr lang="fr-FR" i="1" dirty="0" err="1"/>
              <a:t>secreţia</a:t>
            </a:r>
            <a:r>
              <a:rPr lang="fr-FR" i="1" dirty="0"/>
              <a:t> de </a:t>
            </a:r>
            <a:r>
              <a:rPr lang="fr-FR" i="1" dirty="0" err="1"/>
              <a:t>enterotoxină</a:t>
            </a:r>
            <a:r>
              <a:rPr lang="fr-FR" dirty="0"/>
              <a:t> (</a:t>
            </a:r>
            <a:r>
              <a:rPr lang="fr-FR" dirty="0" err="1"/>
              <a:t>termolabilă</a:t>
            </a:r>
            <a:r>
              <a:rPr lang="fr-FR" dirty="0"/>
              <a:t> </a:t>
            </a:r>
            <a:r>
              <a:rPr lang="fr-FR" dirty="0" err="1"/>
              <a:t>şi</a:t>
            </a:r>
            <a:r>
              <a:rPr lang="fr-FR" dirty="0"/>
              <a:t> </a:t>
            </a:r>
            <a:r>
              <a:rPr lang="fr-FR" dirty="0" err="1"/>
              <a:t>termostabilă</a:t>
            </a:r>
            <a:r>
              <a:rPr lang="fr-FR" dirty="0"/>
              <a:t>) la Escherichia coli; </a:t>
            </a:r>
            <a:r>
              <a:rPr lang="fr-FR" i="1" dirty="0" err="1"/>
              <a:t>factori</a:t>
            </a:r>
            <a:r>
              <a:rPr lang="fr-FR" i="1" dirty="0"/>
              <a:t> de </a:t>
            </a:r>
            <a:r>
              <a:rPr lang="fr-FR" i="1" dirty="0" err="1"/>
              <a:t>colonizare</a:t>
            </a:r>
            <a:r>
              <a:rPr lang="fr-FR" dirty="0"/>
              <a:t> la Escherichia coli; </a:t>
            </a:r>
            <a:r>
              <a:rPr lang="fr-FR" i="1" dirty="0" err="1"/>
              <a:t>hemolizina</a:t>
            </a:r>
            <a:r>
              <a:rPr lang="fr-FR" dirty="0"/>
              <a:t> (</a:t>
            </a:r>
            <a:r>
              <a:rPr lang="fr-FR" dirty="0" err="1"/>
              <a:t>stafilococul</a:t>
            </a:r>
            <a:r>
              <a:rPr lang="fr-FR" dirty="0"/>
              <a:t> </a:t>
            </a:r>
            <a:r>
              <a:rPr lang="fr-FR" dirty="0" err="1"/>
              <a:t>aureu</a:t>
            </a:r>
            <a:r>
              <a:rPr lang="fr-FR" dirty="0"/>
              <a:t>, </a:t>
            </a:r>
            <a:r>
              <a:rPr lang="fr-FR" dirty="0" err="1"/>
              <a:t>streptococul</a:t>
            </a:r>
            <a:r>
              <a:rPr lang="fr-FR" dirty="0"/>
              <a:t> </a:t>
            </a:r>
            <a:r>
              <a:rPr lang="fr-FR" dirty="0" err="1"/>
              <a:t>faecalis</a:t>
            </a:r>
            <a:r>
              <a:rPr lang="fr-FR" dirty="0"/>
              <a:t>, </a:t>
            </a:r>
            <a:r>
              <a:rPr lang="fr-FR" dirty="0" err="1"/>
              <a:t>Eschirichia</a:t>
            </a:r>
            <a:r>
              <a:rPr lang="fr-FR" dirty="0"/>
              <a:t> coli ); </a:t>
            </a:r>
            <a:r>
              <a:rPr lang="fr-FR" i="1" dirty="0" err="1"/>
              <a:t>exfoliatina</a:t>
            </a:r>
            <a:r>
              <a:rPr lang="fr-FR" dirty="0"/>
              <a:t> la </a:t>
            </a:r>
            <a:r>
              <a:rPr lang="fr-FR" dirty="0" err="1"/>
              <a:t>stafilococul</a:t>
            </a:r>
            <a:r>
              <a:rPr lang="fr-FR" dirty="0"/>
              <a:t> </a:t>
            </a:r>
            <a:r>
              <a:rPr lang="fr-FR" dirty="0" err="1"/>
              <a:t>aureu</a:t>
            </a:r>
            <a:r>
              <a:rPr lang="fr-FR" dirty="0"/>
              <a:t>; </a:t>
            </a:r>
            <a:r>
              <a:rPr lang="fr-FR" i="1" dirty="0" err="1"/>
              <a:t>invazivitatea</a:t>
            </a:r>
            <a:r>
              <a:rPr lang="fr-FR" dirty="0"/>
              <a:t> la </a:t>
            </a:r>
            <a:r>
              <a:rPr lang="fr-FR" dirty="0" err="1"/>
              <a:t>Shigella</a:t>
            </a:r>
            <a:r>
              <a:rPr lang="fr-FR" dirty="0"/>
              <a:t>.</a:t>
            </a:r>
            <a:endParaRPr lang="en-US" dirty="0"/>
          </a:p>
          <a:p>
            <a:pPr>
              <a:buNone/>
            </a:pPr>
            <a:r>
              <a:rPr lang="ro-RO" dirty="0"/>
              <a:t> </a:t>
            </a:r>
            <a:endParaRPr lang="en-US" dirty="0"/>
          </a:p>
          <a:p>
            <a:pPr lvl="0"/>
            <a:r>
              <a:rPr lang="fr-FR" b="1" dirty="0" err="1"/>
              <a:t>Plasmidele</a:t>
            </a:r>
            <a:r>
              <a:rPr lang="fr-FR" b="1" dirty="0"/>
              <a:t> de </a:t>
            </a:r>
            <a:r>
              <a:rPr lang="fr-FR" b="1" dirty="0" err="1"/>
              <a:t>rezistenţă</a:t>
            </a:r>
            <a:r>
              <a:rPr lang="fr-FR" b="1" dirty="0"/>
              <a:t> la </a:t>
            </a:r>
            <a:r>
              <a:rPr lang="fr-FR" b="1" dirty="0" err="1"/>
              <a:t>chimioterapice</a:t>
            </a:r>
            <a:r>
              <a:rPr lang="fr-FR" b="1" dirty="0"/>
              <a:t> -R-</a:t>
            </a:r>
            <a:r>
              <a:rPr lang="fr-FR" dirty="0"/>
              <a:t>: </a:t>
            </a:r>
            <a:r>
              <a:rPr lang="fr-FR" dirty="0" err="1"/>
              <a:t>sunt</a:t>
            </a:r>
            <a:r>
              <a:rPr lang="fr-FR" dirty="0"/>
              <a:t> </a:t>
            </a:r>
            <a:r>
              <a:rPr lang="fr-FR" dirty="0" err="1"/>
              <a:t>molecule</a:t>
            </a:r>
            <a:r>
              <a:rPr lang="fr-FR" dirty="0"/>
              <a:t> </a:t>
            </a:r>
            <a:r>
              <a:rPr lang="fr-FR" dirty="0" err="1"/>
              <a:t>circulare</a:t>
            </a:r>
            <a:r>
              <a:rPr lang="fr-FR" dirty="0"/>
              <a:t> de ADN, ce </a:t>
            </a:r>
            <a:r>
              <a:rPr lang="fr-FR" dirty="0" err="1"/>
              <a:t>conţin</a:t>
            </a:r>
            <a:r>
              <a:rPr lang="fr-FR" dirty="0"/>
              <a:t> 2 </a:t>
            </a:r>
            <a:r>
              <a:rPr lang="fr-FR" dirty="0" err="1"/>
              <a:t>regiuni</a:t>
            </a:r>
            <a:r>
              <a:rPr lang="fr-FR" dirty="0"/>
              <a:t>: </a:t>
            </a:r>
            <a:r>
              <a:rPr lang="ro-RO" i="1" dirty="0"/>
              <a:t>genele care codifică rezistenţa la antibiotice</a:t>
            </a:r>
            <a:r>
              <a:rPr lang="ro-RO" dirty="0"/>
              <a:t> -  </a:t>
            </a:r>
            <a:r>
              <a:rPr lang="ro-RO" b="1" i="1" dirty="0"/>
              <a:t>„R”</a:t>
            </a:r>
            <a:r>
              <a:rPr lang="ro-RO" dirty="0"/>
              <a:t>, unice sau multiple, şi </a:t>
            </a:r>
            <a:r>
              <a:rPr lang="ro-RO" i="1" dirty="0"/>
              <a:t>genele care conferă plasmidului capacitatea de a se transfera</a:t>
            </a:r>
            <a:r>
              <a:rPr lang="ro-RO" dirty="0"/>
              <a:t> -</a:t>
            </a:r>
            <a:r>
              <a:rPr lang="ro-RO" b="1" i="1" dirty="0"/>
              <a:t>„FTR”</a:t>
            </a:r>
            <a:r>
              <a:rPr lang="ro-RO" dirty="0"/>
              <a:t>. Rezistenţa de natură plasmidică este întâlnită în proporţie de peste 90% la tulpinile din spital (Escherichia coli, Shigella, Salmonella, Proteus). </a:t>
            </a:r>
            <a:endParaRPr lang="en-US" dirty="0"/>
          </a:p>
          <a:p>
            <a:pPr>
              <a:buNone/>
            </a:pPr>
            <a:r>
              <a:rPr lang="ro-RO" dirty="0"/>
              <a:t> </a:t>
            </a:r>
            <a:endParaRPr lang="en-US" dirty="0"/>
          </a:p>
          <a:p>
            <a:pPr lvl="0"/>
            <a:r>
              <a:rPr lang="ro-RO" b="1" dirty="0"/>
              <a:t>Plasmidul F (plasmidul de sex, factorul de fertilitate)</a:t>
            </a:r>
            <a:r>
              <a:rPr lang="ro-RO" dirty="0"/>
              <a:t> conţine genele de transfer </a:t>
            </a:r>
            <a:r>
              <a:rPr lang="ro-RO" b="1" i="1" dirty="0"/>
              <a:t>tra</a:t>
            </a:r>
            <a:r>
              <a:rPr lang="ro-RO" dirty="0"/>
              <a:t>.</a:t>
            </a:r>
            <a:r>
              <a:rPr lang="ro-RO" i="1" dirty="0"/>
              <a:t> </a:t>
            </a:r>
            <a:r>
              <a:rPr lang="ro-RO" dirty="0"/>
              <a:t>Plasmidul F se poate transmite, prin conjugare, altor celule bacteriene. El se poate integra în cromozomul bacterian putând media </a:t>
            </a:r>
            <a:r>
              <a:rPr lang="ro-RO" b="1" i="1" dirty="0"/>
              <a:t>transferul de gene cromozomiale</a:t>
            </a:r>
            <a:r>
              <a:rPr lang="ro-RO" dirty="0"/>
              <a:t> de la o celulă bacteriană donor la receptor.</a:t>
            </a:r>
            <a:endParaRPr lang="en-US" dirty="0"/>
          </a:p>
          <a:p>
            <a:r>
              <a:rPr lang="ro-RO" dirty="0"/>
              <a:t>În funcţie de factorul F bacteriile se împart în:</a:t>
            </a:r>
            <a:endParaRPr lang="en-US" dirty="0"/>
          </a:p>
          <a:p>
            <a:pPr lvl="0"/>
            <a:r>
              <a:rPr lang="ro-RO" b="1" dirty="0"/>
              <a:t>bacteria F</a:t>
            </a:r>
            <a:r>
              <a:rPr lang="ro-RO" b="1" baseline="30000" dirty="0"/>
              <a:t>-</a:t>
            </a:r>
            <a:r>
              <a:rPr lang="ro-RO" dirty="0"/>
              <a:t>: lipsite de factor F (celule femele, receptoare de material genetic);</a:t>
            </a:r>
            <a:endParaRPr lang="en-US" dirty="0"/>
          </a:p>
          <a:p>
            <a:pPr lvl="0"/>
            <a:r>
              <a:rPr lang="ro-RO" b="1" dirty="0"/>
              <a:t>bacteria F</a:t>
            </a:r>
            <a:r>
              <a:rPr lang="ro-RO" b="1" baseline="30000" dirty="0"/>
              <a:t>+</a:t>
            </a:r>
            <a:r>
              <a:rPr lang="ro-RO" dirty="0"/>
              <a:t>: masculine, au factor F; sunt celule donatoare;</a:t>
            </a:r>
            <a:endParaRPr lang="en-US" dirty="0"/>
          </a:p>
          <a:p>
            <a:pPr lvl="0"/>
            <a:r>
              <a:rPr lang="ro-RO" b="1" dirty="0"/>
              <a:t>bacteria Hfr</a:t>
            </a:r>
            <a:r>
              <a:rPr lang="ro-RO" dirty="0"/>
              <a:t>. (high frequency of recombination): au factorul F integrat în cromozom; sunt celule masculine;</a:t>
            </a:r>
            <a:endParaRPr lang="en-US" dirty="0"/>
          </a:p>
          <a:p>
            <a:pPr lvl="0"/>
            <a:r>
              <a:rPr lang="ro-RO" b="1" dirty="0"/>
              <a:t>bacteria F</a:t>
            </a:r>
            <a:r>
              <a:rPr lang="ro-RO" b="1" baseline="30000" dirty="0"/>
              <a:t>γ</a:t>
            </a:r>
            <a:r>
              <a:rPr lang="ro-RO" dirty="0"/>
              <a:t>: au factorul F</a:t>
            </a:r>
            <a:r>
              <a:rPr lang="ro-RO" baseline="30000" dirty="0"/>
              <a:t>+</a:t>
            </a:r>
            <a:r>
              <a:rPr lang="ro-RO" dirty="0"/>
              <a:t> ca plasmid autonom, după ce acesta a fost integrat în cromozom şi l-a părăsit rupând un fragment ADN din cromozom; sunt celule donoare masculine.</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4525963"/>
          </a:xfrm>
        </p:spPr>
        <p:txBody>
          <a:bodyPr>
            <a:normAutofit fontScale="92500" lnSpcReduction="10000"/>
          </a:bodyPr>
          <a:lstStyle/>
          <a:p>
            <a:r>
              <a:rPr lang="ro-RO" b="1" dirty="0"/>
              <a:t>2.2. BACTERIOFAGII (vezi „Agenţi biologici”)</a:t>
            </a:r>
            <a:endParaRPr lang="en-US" b="1" dirty="0"/>
          </a:p>
          <a:p>
            <a:pPr>
              <a:buNone/>
            </a:pPr>
            <a:r>
              <a:rPr lang="ro-RO" b="1" dirty="0"/>
              <a:t> </a:t>
            </a:r>
            <a:endParaRPr lang="en-US" b="1" dirty="0"/>
          </a:p>
          <a:p>
            <a:r>
              <a:rPr lang="ro-RO" b="1" dirty="0" smtClean="0"/>
              <a:t>2.3</a:t>
            </a:r>
            <a:r>
              <a:rPr lang="ro-RO" b="1" dirty="0"/>
              <a:t>. ELEMENTE GENETICE TRANSPOZABILE</a:t>
            </a:r>
            <a:endParaRPr lang="en-US" b="1" dirty="0"/>
          </a:p>
          <a:p>
            <a:r>
              <a:rPr lang="ro-RO" dirty="0"/>
              <a:t>Sunt </a:t>
            </a:r>
            <a:r>
              <a:rPr lang="ro-RO" b="1" i="1" dirty="0"/>
              <a:t>fragmente de inserţie (IS) </a:t>
            </a:r>
            <a:r>
              <a:rPr lang="ro-RO" dirty="0"/>
              <a:t>şi </a:t>
            </a:r>
            <a:r>
              <a:rPr lang="ro-RO" b="1" i="1" dirty="0"/>
              <a:t>transpozonii (Tn)</a:t>
            </a:r>
            <a:r>
              <a:rPr lang="ro-RO" dirty="0"/>
              <a:t>. Sunt </a:t>
            </a:r>
            <a:r>
              <a:rPr lang="ro-RO" i="1" dirty="0"/>
              <a:t>fragmente mici de ADN cu limite structurale </a:t>
            </a:r>
            <a:r>
              <a:rPr lang="ro-RO" dirty="0"/>
              <a:t>bine precizate care se pot integra repetat în mai multe situsuri dintr-un genom. </a:t>
            </a:r>
            <a:endParaRPr lang="en-US" dirty="0"/>
          </a:p>
          <a:p>
            <a:r>
              <a:rPr lang="ro-RO" dirty="0"/>
              <a:t>Existenţa lor a fost presupusă încă din 1931 şi în anul 1952 de Barbara McClintock care le-a denumit </a:t>
            </a:r>
            <a:r>
              <a:rPr lang="ro-RO" b="1" i="1" dirty="0"/>
              <a:t>„jumping genes”</a:t>
            </a:r>
            <a:r>
              <a:rPr lang="ro-RO" b="1" dirty="0"/>
              <a:t> -</a:t>
            </a:r>
            <a:r>
              <a:rPr lang="ro-RO" b="1" i="1" dirty="0"/>
              <a:t> „gene săltăreţe”</a:t>
            </a:r>
            <a:r>
              <a:rPr lang="ro-RO" dirty="0"/>
              <a:t>. Descoperirea a fost primită cu mult scepticism, dar în 1983 autoarea a primit premiul Nobel pentru această descoperire.</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p:spPr>
        <p:txBody>
          <a:bodyPr>
            <a:normAutofit fontScale="85000" lnSpcReduction="20000"/>
          </a:bodyPr>
          <a:lstStyle/>
          <a:p>
            <a:pPr algn="ctr">
              <a:buNone/>
            </a:pPr>
            <a:r>
              <a:rPr lang="ro-RO" b="1" dirty="0" smtClean="0"/>
              <a:t>     3. HIBRIDIZAREA ACIZILOR NUCLEICI</a:t>
            </a:r>
          </a:p>
          <a:p>
            <a:pPr algn="ctr">
              <a:buNone/>
            </a:pPr>
            <a:endParaRPr lang="ro-RO" b="1" dirty="0" smtClean="0"/>
          </a:p>
          <a:p>
            <a:pPr>
              <a:buNone/>
            </a:pPr>
            <a:r>
              <a:rPr lang="ro-RO" dirty="0"/>
              <a:t> </a:t>
            </a:r>
            <a:r>
              <a:rPr lang="ro-RO" dirty="0" smtClean="0"/>
              <a:t>  Reacţia de hibridizare a acizilor nucleici se realizează datorită complementarităţii nucleotidelor (structura primară).</a:t>
            </a:r>
          </a:p>
          <a:p>
            <a:pPr>
              <a:buNone/>
            </a:pPr>
            <a:r>
              <a:rPr lang="ro-RO" dirty="0"/>
              <a:t> </a:t>
            </a:r>
            <a:r>
              <a:rPr lang="ro-RO" dirty="0" smtClean="0"/>
              <a:t>  Prin această tehnică se poate demonstra înrudirea sau identitatea a două microorganisme, pe baza gradului (procentului) de omologie al secvenţelor nucleotidice.</a:t>
            </a:r>
          </a:p>
          <a:p>
            <a:pPr>
              <a:buNone/>
            </a:pPr>
            <a:r>
              <a:rPr lang="ro-RO" dirty="0"/>
              <a:t> </a:t>
            </a:r>
            <a:r>
              <a:rPr lang="ro-RO" dirty="0" smtClean="0"/>
              <a:t>  Tehnic, cultivăm o bacterie cunoscută în aşa fel încât sa putem marca ADN-ul cromozomial prin cultivarea în mediu cu timidină tritiată rezultând marcarea radioactivă a ADN-ului cu tritiu. ADN-ul extras din fiecare microorganism este tratat pentru a obţine fragmente monocatenare. ADN-ul dublu catenar se reface dacă fragmentele ADN ale bacteriei testate au secvenţe nucleptidice complementare cu fragmentele ADN de referinţă. Cu cât gradul de complementaritate dintre </a:t>
            </a:r>
            <a:r>
              <a:rPr lang="en-US" dirty="0" smtClean="0"/>
              <a:t>“</a:t>
            </a:r>
            <a:r>
              <a:rPr lang="ro-RO" dirty="0" smtClean="0"/>
              <a:t>sonda moleculară</a:t>
            </a:r>
            <a:r>
              <a:rPr lang="en-US" dirty="0" smtClean="0"/>
              <a:t>”</a:t>
            </a:r>
            <a:r>
              <a:rPr lang="ro-RO" dirty="0" smtClean="0"/>
              <a:t> şi </a:t>
            </a:r>
            <a:r>
              <a:rPr lang="en-US" dirty="0" smtClean="0"/>
              <a:t>“</a:t>
            </a:r>
            <a:r>
              <a:rPr lang="ro-RO" dirty="0" smtClean="0"/>
              <a:t>ţintă</a:t>
            </a:r>
            <a:r>
              <a:rPr lang="en-US" dirty="0" smtClean="0"/>
              <a:t>”</a:t>
            </a:r>
            <a:r>
              <a:rPr lang="ro-RO" dirty="0" smtClean="0"/>
              <a:t> este mai mare, cu atât structura hibridă formată va fi mai stabilă şi mai greu de disociat. </a:t>
            </a:r>
          </a:p>
          <a:p>
            <a:pPr>
              <a:buNone/>
            </a:pPr>
            <a:r>
              <a:rPr lang="ro-RO" dirty="0"/>
              <a:t> </a:t>
            </a:r>
            <a:r>
              <a:rPr lang="ro-RO" dirty="0" smtClean="0"/>
              <a:t>  Această tehnică se utilizează în taxonomia bacteriană şi stă la baza funcţionării sondelor nucleotidice care depistează rapid şi cu foarte mare sensibilitate microorganisme sau numai unii determinanţi genetici ai acestora.</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60</TotalTime>
  <Words>2613</Words>
  <Application>Microsoft Office PowerPoint</Application>
  <PresentationFormat>On-screen Show (4:3)</PresentationFormat>
  <Paragraphs>151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GENETICA BACTERIANĂ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GENETICA BACTERIANĂ </dc:title>
  <dc:creator>Andrei Theodor</dc:creator>
  <cp:lastModifiedBy>Andrei Theodor</cp:lastModifiedBy>
  <cp:revision>23</cp:revision>
  <dcterms:created xsi:type="dcterms:W3CDTF">2011-10-23T14:44:20Z</dcterms:created>
  <dcterms:modified xsi:type="dcterms:W3CDTF">2011-10-30T17:13:31Z</dcterms:modified>
</cp:coreProperties>
</file>