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30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7" y="-43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8731974-E7CB-4C87-AC58-2E6A9B10C4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31974-E7CB-4C87-AC58-2E6A9B10C4B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31974-E7CB-4C87-AC58-2E6A9B10C4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BAD207-A29E-4C67-B308-5479EC7491E6}"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8731974-E7CB-4C87-AC58-2E6A9B10C4B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BAD207-A29E-4C67-B308-5479EC7491E6}" type="datetimeFigureOut">
              <a:rPr lang="en-US" smtClean="0"/>
              <a:pPr/>
              <a:t>11/18/2019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731974-E7CB-4C87-AC58-2E6A9B10C4B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357430"/>
            <a:ext cx="7772400" cy="1470025"/>
          </a:xfrm>
        </p:spPr>
        <p:txBody>
          <a:bodyPr>
            <a:normAutofit fontScale="90000"/>
          </a:bodyPr>
          <a:lstStyle/>
          <a:p>
            <a:r>
              <a:rPr lang="ro-RO" sz="5300" b="1" dirty="0"/>
              <a:t>NOŢIUNI DE CHIMIOTERAPIE ANTIBACTERIANĂ</a:t>
            </a:r>
            <a:r>
              <a:rPr lang="en-US" b="1" dirty="0"/>
              <a:t/>
            </a:r>
            <a:br>
              <a:rPr lang="en-US" b="1"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824558"/>
          </a:xfrm>
        </p:spPr>
        <p:txBody>
          <a:bodyPr>
            <a:normAutofit fontScale="77500" lnSpcReduction="20000"/>
          </a:bodyPr>
          <a:lstStyle/>
          <a:p>
            <a:pPr lvl="1"/>
            <a:r>
              <a:rPr lang="ro-RO" b="1" dirty="0" smtClean="0"/>
              <a:t>4.1. INHIBITORI AI SINTEZEI PERETELUI CELULAR</a:t>
            </a:r>
            <a:endParaRPr lang="en-US" b="1" dirty="0" smtClean="0"/>
          </a:p>
          <a:p>
            <a:pPr lvl="1">
              <a:buNone/>
            </a:pPr>
            <a:endParaRPr lang="en-US" dirty="0" smtClean="0"/>
          </a:p>
          <a:p>
            <a:r>
              <a:rPr lang="ro-RO" b="1" i="1" dirty="0" smtClean="0"/>
              <a:t>A. BETALACTAMINELE</a:t>
            </a:r>
            <a:endParaRPr lang="en-US" b="1" i="1" dirty="0" smtClean="0"/>
          </a:p>
          <a:p>
            <a:pPr>
              <a:buNone/>
            </a:pPr>
            <a:endParaRPr lang="en-US" b="1" i="1" dirty="0" smtClean="0"/>
          </a:p>
          <a:p>
            <a:r>
              <a:rPr lang="ro-RO" b="1" dirty="0" smtClean="0"/>
              <a:t>Structura</a:t>
            </a:r>
            <a:r>
              <a:rPr lang="ro-RO" dirty="0" smtClean="0"/>
              <a:t>.</a:t>
            </a:r>
            <a:r>
              <a:rPr lang="ro-RO" b="1" dirty="0" smtClean="0"/>
              <a:t> </a:t>
            </a:r>
            <a:r>
              <a:rPr lang="ro-RO" dirty="0" smtClean="0"/>
              <a:t>Betalactaminele sunt un grup mare de antibiotice, care cuprinde </a:t>
            </a:r>
            <a:r>
              <a:rPr lang="ro-RO" i="1" dirty="0" smtClean="0"/>
              <a:t>penicilinele </a:t>
            </a:r>
            <a:r>
              <a:rPr lang="ro-RO" dirty="0" smtClean="0"/>
              <a:t>şi</a:t>
            </a:r>
            <a:r>
              <a:rPr lang="ro-RO" i="1" dirty="0" smtClean="0"/>
              <a:t> cefalosporinele</a:t>
            </a:r>
            <a:r>
              <a:rPr lang="ro-RO" dirty="0" smtClean="0"/>
              <a:t>. Structura chimică de bază este </a:t>
            </a:r>
            <a:r>
              <a:rPr lang="ro-RO" i="1" dirty="0" smtClean="0"/>
              <a:t>inelul betalactamic</a:t>
            </a:r>
            <a:r>
              <a:rPr lang="ro-RO" dirty="0" smtClean="0"/>
              <a:t>.</a:t>
            </a:r>
            <a:endParaRPr lang="en-US" dirty="0" smtClean="0"/>
          </a:p>
          <a:p>
            <a:r>
              <a:rPr lang="ro-RO" b="1" dirty="0" smtClean="0"/>
              <a:t>Mecanism de acţiune</a:t>
            </a:r>
            <a:r>
              <a:rPr lang="ro-RO" dirty="0" smtClean="0"/>
              <a:t>.</a:t>
            </a:r>
            <a:r>
              <a:rPr lang="ro-RO" b="1" dirty="0" smtClean="0"/>
              <a:t> </a:t>
            </a:r>
            <a:r>
              <a:rPr lang="ro-RO" dirty="0" smtClean="0"/>
              <a:t>Betalactaminele </a:t>
            </a:r>
            <a:r>
              <a:rPr lang="ro-RO" b="1" i="1" dirty="0" smtClean="0"/>
              <a:t>inhibă sinteza peretelui celular</a:t>
            </a:r>
            <a:r>
              <a:rPr lang="ro-RO" b="1" dirty="0" smtClean="0"/>
              <a:t> prin </a:t>
            </a:r>
            <a:r>
              <a:rPr lang="ro-RO" b="1" i="1" dirty="0" smtClean="0"/>
              <a:t>legarea lor de enzimele care intervin în faza finală a acestui proces (PBPs-penicillin binding proteins)</a:t>
            </a:r>
            <a:r>
              <a:rPr lang="ro-RO" dirty="0" smtClean="0"/>
              <a:t>. Inhibiţia acestor enzime </a:t>
            </a:r>
            <a:r>
              <a:rPr lang="ro-RO" b="1" i="1" dirty="0" smtClean="0"/>
              <a:t>împiedică legarea transversală a lanţurilor de polizaharide</a:t>
            </a:r>
            <a:r>
              <a:rPr lang="ro-RO" dirty="0" smtClean="0"/>
              <a:t> cu acumularea consecutivă a subunităţilor de mureină. Acestea, la rândul lor, </a:t>
            </a:r>
            <a:r>
              <a:rPr lang="ro-RO" b="1" i="1" dirty="0" smtClean="0"/>
              <a:t>activează un sistem enzimatic autolitic</a:t>
            </a:r>
            <a:r>
              <a:rPr lang="ro-RO" dirty="0" smtClean="0"/>
              <a:t> care va duce la </a:t>
            </a:r>
            <a:r>
              <a:rPr lang="ro-RO" b="1" i="1" dirty="0" smtClean="0"/>
              <a:t>liza celulei bacteriene</a:t>
            </a:r>
            <a:r>
              <a:rPr lang="ro-RO" dirty="0" smtClean="0"/>
              <a:t> .</a:t>
            </a:r>
            <a:endParaRPr lang="en-US" dirty="0" smtClean="0"/>
          </a:p>
          <a:p>
            <a:pPr>
              <a:buNone/>
            </a:pPr>
            <a:r>
              <a:rPr lang="ro-RO" dirty="0" smtClean="0"/>
              <a:t> </a:t>
            </a:r>
            <a:endParaRPr lang="en-US" dirty="0" smtClean="0"/>
          </a:p>
          <a:p>
            <a:r>
              <a:rPr lang="ro-RO" b="1" i="1" dirty="0" smtClean="0"/>
              <a:t>PENICILINELE</a:t>
            </a:r>
            <a:r>
              <a:rPr lang="ro-RO" b="1" dirty="0" smtClean="0"/>
              <a:t> </a:t>
            </a:r>
            <a:endParaRPr lang="en-US" dirty="0" smtClean="0"/>
          </a:p>
          <a:p>
            <a:r>
              <a:rPr lang="ro-RO" dirty="0" smtClean="0"/>
              <a:t>Sunt produse de mucegaiul Penicillinum notatum şi Penicillinum chrysogenum având în structura lor un nucleu comun, </a:t>
            </a:r>
            <a:r>
              <a:rPr lang="ro-RO" i="1" dirty="0" smtClean="0"/>
              <a:t>acidul 5-aminopenicilanic</a:t>
            </a:r>
            <a:r>
              <a:rPr lang="ro-RO" dirty="0" smtClean="0"/>
              <a:t> . </a:t>
            </a:r>
            <a:r>
              <a:rPr lang="fr-FR" dirty="0" err="1" smtClean="0"/>
              <a:t>Prin</a:t>
            </a:r>
            <a:r>
              <a:rPr lang="fr-FR" dirty="0" smtClean="0"/>
              <a:t> </a:t>
            </a:r>
            <a:r>
              <a:rPr lang="fr-FR" dirty="0" err="1" smtClean="0"/>
              <a:t>înlocuirea</a:t>
            </a:r>
            <a:r>
              <a:rPr lang="fr-FR" dirty="0" smtClean="0"/>
              <a:t> </a:t>
            </a:r>
            <a:r>
              <a:rPr lang="fr-FR" dirty="0" err="1" smtClean="0"/>
              <a:t>sau</a:t>
            </a:r>
            <a:r>
              <a:rPr lang="fr-FR" dirty="0" smtClean="0"/>
              <a:t> </a:t>
            </a:r>
            <a:r>
              <a:rPr lang="fr-FR" dirty="0" err="1" smtClean="0"/>
              <a:t>adausul</a:t>
            </a:r>
            <a:r>
              <a:rPr lang="fr-FR" dirty="0" smtClean="0"/>
              <a:t> </a:t>
            </a:r>
            <a:r>
              <a:rPr lang="fr-FR" dirty="0" err="1" smtClean="0"/>
              <a:t>unor</a:t>
            </a:r>
            <a:r>
              <a:rPr lang="fr-FR" dirty="0" smtClean="0"/>
              <a:t> </a:t>
            </a:r>
            <a:r>
              <a:rPr lang="fr-FR" dirty="0" err="1" smtClean="0"/>
              <a:t>radicali</a:t>
            </a:r>
            <a:r>
              <a:rPr lang="fr-FR" dirty="0" smtClean="0"/>
              <a:t> se </a:t>
            </a:r>
            <a:r>
              <a:rPr lang="fr-FR" dirty="0" err="1" smtClean="0"/>
              <a:t>obţin</a:t>
            </a:r>
            <a:r>
              <a:rPr lang="fr-FR" dirty="0" smtClean="0"/>
              <a:t> </a:t>
            </a:r>
            <a:r>
              <a:rPr lang="fr-FR" dirty="0" err="1" smtClean="0"/>
              <a:t>penicilinele</a:t>
            </a:r>
            <a:r>
              <a:rPr lang="fr-FR" dirty="0" smtClean="0"/>
              <a:t> </a:t>
            </a:r>
            <a:r>
              <a:rPr lang="fr-FR" dirty="0" err="1" smtClean="0"/>
              <a:t>semisintetice</a:t>
            </a:r>
            <a:r>
              <a:rPr lang="fr-FR" dirty="0" smtClean="0"/>
              <a:t> </a:t>
            </a:r>
            <a:r>
              <a:rPr lang="fr-FR" dirty="0" err="1" smtClean="0"/>
              <a:t>cu</a:t>
            </a:r>
            <a:r>
              <a:rPr lang="fr-FR" dirty="0" smtClean="0"/>
              <a:t> </a:t>
            </a:r>
            <a:r>
              <a:rPr lang="fr-FR" dirty="0" err="1" smtClean="0"/>
              <a:t>spectru</a:t>
            </a:r>
            <a:r>
              <a:rPr lang="fr-FR" dirty="0" smtClean="0"/>
              <a:t> mai </a:t>
            </a:r>
            <a:r>
              <a:rPr lang="fr-FR" dirty="0" err="1" smtClean="0"/>
              <a:t>larg</a:t>
            </a:r>
            <a:r>
              <a:rPr lang="fr-FR" dirty="0" smtClean="0"/>
              <a:t> </a:t>
            </a:r>
            <a:r>
              <a:rPr lang="fr-FR" dirty="0" err="1" smtClean="0"/>
              <a:t>şi</a:t>
            </a:r>
            <a:r>
              <a:rPr lang="fr-FR" dirty="0" smtClean="0"/>
              <a:t> stabile </a:t>
            </a:r>
            <a:r>
              <a:rPr lang="fr-FR" dirty="0" err="1" smtClean="0"/>
              <a:t>faţă</a:t>
            </a:r>
            <a:r>
              <a:rPr lang="fr-FR" dirty="0" smtClean="0"/>
              <a:t> de </a:t>
            </a:r>
            <a:r>
              <a:rPr lang="fr-FR" dirty="0" err="1" smtClean="0"/>
              <a:t>penicilinaze</a:t>
            </a:r>
            <a:r>
              <a:rPr lang="fr-FR" dirty="0" smtClean="0"/>
              <a:t>. </a:t>
            </a:r>
            <a:r>
              <a:rPr lang="ro-RO" dirty="0" smtClean="0"/>
              <a:t>Thompson, 1990)</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95293518"/>
              </p:ext>
            </p:extLst>
          </p:nvPr>
        </p:nvGraphicFramePr>
        <p:xfrm>
          <a:off x="1500166" y="404664"/>
          <a:ext cx="7072362" cy="6809086"/>
        </p:xfrm>
        <a:graphic>
          <a:graphicData uri="http://schemas.openxmlformats.org/drawingml/2006/table">
            <a:tbl>
              <a:tblPr/>
              <a:tblGrid>
                <a:gridCol w="2324533"/>
                <a:gridCol w="4747829"/>
              </a:tblGrid>
              <a:tr h="144016">
                <a:tc>
                  <a:txBody>
                    <a:bodyPr/>
                    <a:lstStyle/>
                    <a:p>
                      <a:pPr algn="ctr">
                        <a:spcAft>
                          <a:spcPts val="0"/>
                        </a:spcAft>
                      </a:pPr>
                      <a:r>
                        <a:rPr lang="ro-RO" sz="1600" b="1" dirty="0">
                          <a:latin typeface="Times New Roman"/>
                          <a:ea typeface="Times New Roman"/>
                        </a:rPr>
                        <a:t>Denumire</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Spectru natural</a:t>
                      </a:r>
                      <a:endParaRPr lang="en-US" sz="160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9102">
                <a:tc>
                  <a:txBody>
                    <a:bodyPr/>
                    <a:lstStyle/>
                    <a:p>
                      <a:pPr algn="just">
                        <a:spcAft>
                          <a:spcPts val="0"/>
                        </a:spcAft>
                      </a:pPr>
                      <a:r>
                        <a:rPr lang="ro-RO" sz="1600" i="1" dirty="0">
                          <a:latin typeface="Times New Roman"/>
                          <a:ea typeface="Times New Roman"/>
                        </a:rPr>
                        <a:t>Peniciline de biosinteză: </a:t>
                      </a:r>
                      <a:endParaRPr lang="en-US" sz="1600" i="1" dirty="0">
                        <a:latin typeface="Times New Roman"/>
                        <a:ea typeface="Times New Roman"/>
                      </a:endParaRPr>
                    </a:p>
                    <a:p>
                      <a:pPr algn="just">
                        <a:spcAft>
                          <a:spcPts val="0"/>
                        </a:spcAft>
                      </a:pPr>
                      <a:r>
                        <a:rPr lang="ro-RO" sz="1600" dirty="0">
                          <a:latin typeface="Times New Roman"/>
                          <a:ea typeface="Times New Roman"/>
                        </a:rPr>
                        <a:t>Penicilina V</a:t>
                      </a:r>
                      <a:endParaRPr lang="en-US" sz="1600" dirty="0">
                        <a:latin typeface="Times New Roman"/>
                        <a:ea typeface="Times New Roman"/>
                      </a:endParaRPr>
                    </a:p>
                    <a:p>
                      <a:pPr algn="just">
                        <a:spcAft>
                          <a:spcPts val="0"/>
                        </a:spcAft>
                      </a:pPr>
                      <a:r>
                        <a:rPr lang="ro-RO" sz="1600" dirty="0">
                          <a:latin typeface="Times New Roman"/>
                          <a:ea typeface="Times New Roman"/>
                        </a:rPr>
                        <a:t>Penicilina G</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600">
                          <a:latin typeface="Times New Roman"/>
                          <a:ea typeface="Times New Roman"/>
                        </a:rPr>
                        <a:t>active asupra bacteriilor Gram pozitive (coci si bacili), asupra cocilor Gram negativi, spirochetelor şi florei anaerobe; inactive asupra bacililor Gram negativi;</a:t>
                      </a:r>
                      <a:endParaRPr lang="en-US" sz="1600">
                        <a:latin typeface="Times New Roman"/>
                        <a:ea typeface="Times New Roman"/>
                      </a:endParaRPr>
                    </a:p>
                    <a:p>
                      <a:pPr marL="342900" lvl="0" indent="-342900" algn="just">
                        <a:spcAft>
                          <a:spcPts val="0"/>
                        </a:spcAft>
                        <a:buFont typeface="Symbol"/>
                        <a:buChar char=""/>
                        <a:tabLst>
                          <a:tab pos="228600" algn="l"/>
                        </a:tabLst>
                      </a:pPr>
                      <a:r>
                        <a:rPr lang="ro-RO" sz="1600">
                          <a:latin typeface="Times New Roman"/>
                          <a:ea typeface="Times New Roman"/>
                        </a:rPr>
                        <a:t>sensibile la acţiunea penicilinazei secretate de stafilococi, gonococi şi Haemophilus influenzae.</a:t>
                      </a:r>
                      <a:endParaRPr lang="en-US" sz="160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4328">
                <a:tc>
                  <a:txBody>
                    <a:bodyPr/>
                    <a:lstStyle/>
                    <a:p>
                      <a:pPr algn="just">
                        <a:spcAft>
                          <a:spcPts val="0"/>
                        </a:spcAft>
                      </a:pPr>
                      <a:r>
                        <a:rPr lang="ro-RO" sz="1600" i="1" dirty="0">
                          <a:latin typeface="Times New Roman"/>
                          <a:ea typeface="Times New Roman"/>
                        </a:rPr>
                        <a:t>Peniciline de semisinteză rezistente la penicilinază:</a:t>
                      </a:r>
                      <a:endParaRPr lang="en-US" sz="1600" i="1" dirty="0">
                        <a:latin typeface="Times New Roman"/>
                        <a:ea typeface="Times New Roman"/>
                      </a:endParaRPr>
                    </a:p>
                    <a:p>
                      <a:pPr algn="just">
                        <a:spcAft>
                          <a:spcPts val="0"/>
                        </a:spcAft>
                      </a:pPr>
                      <a:r>
                        <a:rPr lang="ro-RO" sz="1600" dirty="0">
                          <a:latin typeface="Times New Roman"/>
                          <a:ea typeface="Times New Roman"/>
                        </a:rPr>
                        <a:t>Oxacilina</a:t>
                      </a:r>
                      <a:endParaRPr lang="en-US" sz="1600" dirty="0">
                        <a:latin typeface="Times New Roman"/>
                        <a:ea typeface="Times New Roman"/>
                      </a:endParaRPr>
                    </a:p>
                    <a:p>
                      <a:pPr algn="just">
                        <a:spcAft>
                          <a:spcPts val="0"/>
                        </a:spcAft>
                      </a:pPr>
                      <a:r>
                        <a:rPr lang="ro-RO" sz="1600" dirty="0">
                          <a:latin typeface="Times New Roman"/>
                          <a:ea typeface="Times New Roman"/>
                        </a:rPr>
                        <a:t>Meticilina</a:t>
                      </a:r>
                      <a:endParaRPr lang="en-US" sz="1600" dirty="0">
                        <a:latin typeface="Times New Roman"/>
                        <a:ea typeface="Times New Roman"/>
                      </a:endParaRPr>
                    </a:p>
                    <a:p>
                      <a:pPr algn="just">
                        <a:spcAft>
                          <a:spcPts val="0"/>
                        </a:spcAft>
                      </a:pPr>
                      <a:r>
                        <a:rPr lang="ro-RO" sz="1600" dirty="0">
                          <a:latin typeface="Times New Roman"/>
                          <a:ea typeface="Times New Roman"/>
                        </a:rPr>
                        <a:t>Cloxacilina</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600">
                          <a:latin typeface="Times New Roman"/>
                          <a:ea typeface="Times New Roman"/>
                        </a:rPr>
                        <a:t>acelaşi spectru de acţiune ca şi penicilinele naturale, fiind antibioticele de elecţie în infecţii cu stafilococi producători de penicilinază.</a:t>
                      </a:r>
                      <a:endParaRPr lang="en-US" sz="160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4704">
                <a:tc>
                  <a:txBody>
                    <a:bodyPr/>
                    <a:lstStyle/>
                    <a:p>
                      <a:pPr algn="just">
                        <a:spcAft>
                          <a:spcPts val="0"/>
                        </a:spcAft>
                      </a:pPr>
                      <a:r>
                        <a:rPr lang="ro-RO" sz="1600" dirty="0">
                          <a:latin typeface="Times New Roman"/>
                          <a:ea typeface="Times New Roman"/>
                        </a:rPr>
                        <a:t>Aminopeniciline</a:t>
                      </a:r>
                      <a:endParaRPr lang="en-US" sz="1600" dirty="0">
                        <a:latin typeface="Times New Roman"/>
                        <a:ea typeface="Times New Roman"/>
                      </a:endParaRPr>
                    </a:p>
                    <a:p>
                      <a:pPr algn="just">
                        <a:spcAft>
                          <a:spcPts val="0"/>
                        </a:spcAft>
                      </a:pPr>
                      <a:r>
                        <a:rPr lang="ro-RO" sz="1600" dirty="0">
                          <a:latin typeface="Times New Roman"/>
                          <a:ea typeface="Times New Roman"/>
                        </a:rPr>
                        <a:t>Ampicilina</a:t>
                      </a:r>
                      <a:endParaRPr lang="en-US" sz="1600" dirty="0">
                        <a:latin typeface="Times New Roman"/>
                        <a:ea typeface="Times New Roman"/>
                      </a:endParaRPr>
                    </a:p>
                    <a:p>
                      <a:pPr algn="just">
                        <a:spcAft>
                          <a:spcPts val="0"/>
                        </a:spcAft>
                      </a:pPr>
                      <a:r>
                        <a:rPr lang="ro-RO" sz="1600" dirty="0">
                          <a:latin typeface="Times New Roman"/>
                          <a:ea typeface="Times New Roman"/>
                        </a:rPr>
                        <a:t>Amoxicilina</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600">
                          <a:latin typeface="Times New Roman"/>
                          <a:ea typeface="Times New Roman"/>
                        </a:rPr>
                        <a:t>spectru larg care cuprinde şi bacilii Gram negativi din familia Enterobacteriaceae;</a:t>
                      </a:r>
                      <a:endParaRPr lang="en-US" sz="1600">
                        <a:latin typeface="Times New Roman"/>
                        <a:ea typeface="Times New Roman"/>
                      </a:endParaRPr>
                    </a:p>
                    <a:p>
                      <a:pPr marL="342900" lvl="0" indent="-342900" algn="just">
                        <a:spcAft>
                          <a:spcPts val="0"/>
                        </a:spcAft>
                        <a:buFont typeface="Symbol"/>
                        <a:buChar char=""/>
                        <a:tabLst>
                          <a:tab pos="228600" algn="l"/>
                        </a:tabLst>
                      </a:pPr>
                      <a:r>
                        <a:rPr lang="ro-RO" sz="1600">
                          <a:latin typeface="Times New Roman"/>
                          <a:ea typeface="Times New Roman"/>
                        </a:rPr>
                        <a:t>sensibile la acţiunea penicilinazelor secretate de bacterii Gram negative şi pozitive.</a:t>
                      </a:r>
                      <a:endParaRPr lang="en-US" sz="160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3260">
                <a:tc>
                  <a:txBody>
                    <a:bodyPr/>
                    <a:lstStyle/>
                    <a:p>
                      <a:pPr algn="just">
                        <a:spcAft>
                          <a:spcPts val="0"/>
                        </a:spcAft>
                      </a:pPr>
                      <a:r>
                        <a:rPr lang="ro-RO" sz="1600" i="1" dirty="0">
                          <a:latin typeface="Times New Roman"/>
                          <a:ea typeface="Times New Roman"/>
                        </a:rPr>
                        <a:t>Carboxipeniciline</a:t>
                      </a:r>
                      <a:endParaRPr lang="en-US" sz="1600" i="1" dirty="0">
                        <a:latin typeface="Times New Roman"/>
                        <a:ea typeface="Times New Roman"/>
                      </a:endParaRPr>
                    </a:p>
                    <a:p>
                      <a:pPr algn="just">
                        <a:spcAft>
                          <a:spcPts val="0"/>
                        </a:spcAft>
                      </a:pPr>
                      <a:r>
                        <a:rPr lang="ro-RO" sz="1600" dirty="0">
                          <a:latin typeface="Times New Roman"/>
                          <a:ea typeface="Times New Roman"/>
                        </a:rPr>
                        <a:t>Carbenicilina</a:t>
                      </a:r>
                      <a:endParaRPr lang="en-US" sz="1600" dirty="0">
                        <a:latin typeface="Times New Roman"/>
                        <a:ea typeface="Times New Roman"/>
                      </a:endParaRPr>
                    </a:p>
                    <a:p>
                      <a:pPr algn="just">
                        <a:spcAft>
                          <a:spcPts val="0"/>
                        </a:spcAft>
                      </a:pPr>
                      <a:r>
                        <a:rPr lang="ro-RO" sz="1600" dirty="0">
                          <a:latin typeface="Times New Roman"/>
                          <a:ea typeface="Times New Roman"/>
                        </a:rPr>
                        <a:t>Ticarcilina</a:t>
                      </a:r>
                      <a:endParaRPr lang="en-US" sz="1600" dirty="0">
                        <a:latin typeface="Times New Roman"/>
                        <a:ea typeface="Times New Roman"/>
                      </a:endParaRPr>
                    </a:p>
                    <a:p>
                      <a:pPr algn="just">
                        <a:spcAft>
                          <a:spcPts val="0"/>
                        </a:spcAft>
                      </a:pPr>
                      <a:r>
                        <a:rPr lang="ro-RO" sz="1600" dirty="0">
                          <a:latin typeface="Times New Roman"/>
                          <a:ea typeface="Times New Roman"/>
                        </a:rPr>
                        <a:t>Temocilina</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600">
                          <a:latin typeface="Times New Roman"/>
                          <a:ea typeface="Times New Roman"/>
                        </a:rPr>
                        <a:t>active asupra bacteriilor Gram pozitive, bacililor Gram negativi din familia Enterobacteriaceae şi asupra bacilului piocianic (Pseudomonas aeruginosa);</a:t>
                      </a:r>
                      <a:endParaRPr lang="en-US" sz="1600">
                        <a:latin typeface="Times New Roman"/>
                        <a:ea typeface="Times New Roman"/>
                      </a:endParaRPr>
                    </a:p>
                    <a:p>
                      <a:pPr marL="342900" lvl="0" indent="-342900" algn="just">
                        <a:spcAft>
                          <a:spcPts val="0"/>
                        </a:spcAft>
                        <a:buFont typeface="Symbol"/>
                        <a:buChar char=""/>
                        <a:tabLst>
                          <a:tab pos="228600" algn="l"/>
                        </a:tabLst>
                      </a:pPr>
                      <a:r>
                        <a:rPr lang="ro-RO" sz="1600">
                          <a:latin typeface="Times New Roman"/>
                          <a:ea typeface="Times New Roman"/>
                        </a:rPr>
                        <a:t>sensibile la betalactamazele produse de bacilii Gram negativi. Temocilina este rezistentă faţă de betalactamaze, dar nu acţionează asupra bacilului piocianic.</a:t>
                      </a:r>
                      <a:endParaRPr lang="en-US" sz="160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472">
                <a:tc>
                  <a:txBody>
                    <a:bodyPr/>
                    <a:lstStyle/>
                    <a:p>
                      <a:pPr algn="just">
                        <a:spcAft>
                          <a:spcPts val="0"/>
                        </a:spcAft>
                      </a:pPr>
                      <a:r>
                        <a:rPr lang="ro-RO" sz="1600" i="1" dirty="0">
                          <a:latin typeface="Times New Roman"/>
                          <a:ea typeface="Times New Roman"/>
                        </a:rPr>
                        <a:t>Penemele</a:t>
                      </a:r>
                      <a:endParaRPr lang="en-US" sz="1600" i="1" dirty="0">
                        <a:latin typeface="Times New Roman"/>
                        <a:ea typeface="Times New Roman"/>
                      </a:endParaRPr>
                    </a:p>
                    <a:p>
                      <a:pPr algn="just">
                        <a:spcAft>
                          <a:spcPts val="0"/>
                        </a:spcAft>
                      </a:pPr>
                      <a:r>
                        <a:rPr lang="ro-RO" sz="1600" dirty="0">
                          <a:latin typeface="Times New Roman"/>
                          <a:ea typeface="Times New Roman"/>
                        </a:rPr>
                        <a:t>Imipenem</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600" dirty="0">
                          <a:latin typeface="Times New Roman"/>
                          <a:ea typeface="Times New Roman"/>
                        </a:rPr>
                        <a:t>au spectru foarte larg cu acţiune foarte bună asupra bacteriilor Gram pozitive şi negative, inclusiv asupra celor anaerobe.</a:t>
                      </a:r>
                      <a:endParaRPr lang="en-US" sz="1600" dirty="0">
                        <a:latin typeface="Times New Roman"/>
                        <a:ea typeface="Times New Roman"/>
                      </a:endParaRPr>
                    </a:p>
                  </a:txBody>
                  <a:tcPr marL="63749" marR="63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00034" y="428604"/>
            <a:ext cx="214314" cy="6186309"/>
          </a:xfrm>
          <a:prstGeom prst="rect">
            <a:avLst/>
          </a:prstGeom>
          <a:noFill/>
        </p:spPr>
        <p:txBody>
          <a:bodyPr wrap="square" rtlCol="0">
            <a:spAutoFit/>
          </a:bodyPr>
          <a:lstStyle/>
          <a:p>
            <a:r>
              <a:rPr lang="ro-RO" dirty="0"/>
              <a:t>Tabelul 2: Peniciline</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erete1"/>
          <p:cNvPicPr>
            <a:picLocks noChangeAspect="1" noChangeArrowheads="1"/>
          </p:cNvPicPr>
          <p:nvPr/>
        </p:nvPicPr>
        <p:blipFill>
          <a:blip r:embed="rId2" cstate="print"/>
          <a:srcRect/>
          <a:stretch>
            <a:fillRect/>
          </a:stretch>
        </p:blipFill>
        <p:spPr bwMode="auto">
          <a:xfrm>
            <a:off x="1071538" y="214290"/>
            <a:ext cx="7215238" cy="5715040"/>
          </a:xfrm>
          <a:prstGeom prst="rect">
            <a:avLst/>
          </a:prstGeom>
          <a:noFill/>
          <a:ln w="9525">
            <a:noFill/>
            <a:miter lim="800000"/>
            <a:headEnd/>
            <a:tailEnd/>
          </a:ln>
        </p:spPr>
      </p:pic>
      <p:sp>
        <p:nvSpPr>
          <p:cNvPr id="5" name="TextBox 4"/>
          <p:cNvSpPr txBox="1"/>
          <p:nvPr/>
        </p:nvSpPr>
        <p:spPr>
          <a:xfrm>
            <a:off x="1500166" y="5643578"/>
            <a:ext cx="5786478" cy="369332"/>
          </a:xfrm>
          <a:prstGeom prst="rect">
            <a:avLst/>
          </a:prstGeom>
          <a:noFill/>
        </p:spPr>
        <p:txBody>
          <a:bodyPr wrap="square" rtlCol="0">
            <a:spAutoFit/>
          </a:bodyPr>
          <a:lstStyle/>
          <a:p>
            <a:endParaRPr lang="en-US" dirty="0"/>
          </a:p>
        </p:txBody>
      </p:sp>
      <p:sp>
        <p:nvSpPr>
          <p:cNvPr id="6" name="TextBox 5"/>
          <p:cNvSpPr txBox="1"/>
          <p:nvPr/>
        </p:nvSpPr>
        <p:spPr>
          <a:xfrm>
            <a:off x="2285984" y="6072206"/>
            <a:ext cx="5072098" cy="369332"/>
          </a:xfrm>
          <a:prstGeom prst="rect">
            <a:avLst/>
          </a:prstGeom>
          <a:noFill/>
        </p:spPr>
        <p:txBody>
          <a:bodyPr wrap="square" rtlCol="0">
            <a:spAutoFit/>
          </a:bodyPr>
          <a:lstStyle/>
          <a:p>
            <a:r>
              <a:rPr lang="ro-RO" dirty="0"/>
              <a:t>Figura 1: Înhibiţia sintezei peretelui celular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85000" lnSpcReduction="20000"/>
          </a:bodyPr>
          <a:lstStyle/>
          <a:p>
            <a:pPr lvl="1"/>
            <a:r>
              <a:rPr lang="ro-RO" b="1" i="1" dirty="0" smtClean="0"/>
              <a:t>CEFALOSPORINE .</a:t>
            </a:r>
            <a:endParaRPr lang="en-US" b="1" i="1" dirty="0" smtClean="0"/>
          </a:p>
          <a:p>
            <a:pPr lvl="1">
              <a:buNone/>
            </a:pPr>
            <a:endParaRPr lang="en-US" dirty="0" smtClean="0"/>
          </a:p>
          <a:p>
            <a:r>
              <a:rPr lang="ro-RO" dirty="0" smtClean="0"/>
              <a:t>Cefalosporinele sunt antibiotice betalactamice, ce au ca parte activă </a:t>
            </a:r>
            <a:r>
              <a:rPr lang="ro-RO" i="1" dirty="0" smtClean="0"/>
              <a:t>acidul 7-amino-cefalosporanic</a:t>
            </a:r>
            <a:r>
              <a:rPr lang="ro-RO" dirty="0" smtClean="0"/>
              <a:t> şi care se extrag din mucegaiul Acremonium . Cefalomycinele sunt înrudite cu cefalosporinele, diferenţa constând în înlocuirea sulfului din inelul dihidrothizinic cu oxigen. Ele au acelaşi mecanism de acţiune ca şi penicilinele, având însă un </a:t>
            </a:r>
            <a:r>
              <a:rPr lang="ro-RO" b="1" i="1" dirty="0" smtClean="0"/>
              <a:t>spectru mai larg, o rezistenţă mai bună faţă de acţiunea betalactamazelor şi proprietăţi farmacokinetice superioare</a:t>
            </a:r>
            <a:r>
              <a:rPr lang="ro-RO" dirty="0" smtClean="0"/>
              <a:t>.</a:t>
            </a:r>
            <a:endParaRPr lang="en-US" dirty="0" smtClean="0"/>
          </a:p>
          <a:p>
            <a:r>
              <a:rPr lang="fr-FR" dirty="0" err="1" smtClean="0"/>
              <a:t>Subliniem</a:t>
            </a:r>
            <a:r>
              <a:rPr lang="fr-FR" dirty="0" smtClean="0"/>
              <a:t> </a:t>
            </a:r>
            <a:r>
              <a:rPr lang="fr-FR" dirty="0" err="1" smtClean="0"/>
              <a:t>că</a:t>
            </a:r>
            <a:r>
              <a:rPr lang="fr-FR" dirty="0" smtClean="0"/>
              <a:t> </a:t>
            </a:r>
            <a:r>
              <a:rPr lang="fr-FR" b="1" i="1" dirty="0" err="1" smtClean="0"/>
              <a:t>cefalosporinele</a:t>
            </a:r>
            <a:r>
              <a:rPr lang="fr-FR" b="1" i="1" dirty="0" smtClean="0"/>
              <a:t> </a:t>
            </a:r>
            <a:r>
              <a:rPr lang="fr-FR" b="1" i="1" dirty="0" err="1" smtClean="0"/>
              <a:t>de-a</a:t>
            </a:r>
            <a:r>
              <a:rPr lang="fr-FR" b="1" i="1" dirty="0" smtClean="0"/>
              <a:t> </a:t>
            </a:r>
            <a:r>
              <a:rPr lang="fr-FR" b="1" i="1" dirty="0" err="1" smtClean="0"/>
              <a:t>doua</a:t>
            </a:r>
            <a:r>
              <a:rPr lang="fr-FR" b="1" i="1" dirty="0" smtClean="0"/>
              <a:t> </a:t>
            </a:r>
            <a:r>
              <a:rPr lang="fr-FR" b="1" i="1" dirty="0" err="1" smtClean="0"/>
              <a:t>şi</a:t>
            </a:r>
            <a:r>
              <a:rPr lang="fr-FR" b="1" i="1" dirty="0" smtClean="0"/>
              <a:t> a </a:t>
            </a:r>
            <a:r>
              <a:rPr lang="fr-FR" b="1" i="1" dirty="0" err="1" smtClean="0"/>
              <a:t>treia</a:t>
            </a:r>
            <a:r>
              <a:rPr lang="fr-FR" b="1" i="1" dirty="0" smtClean="0"/>
              <a:t> </a:t>
            </a:r>
            <a:r>
              <a:rPr lang="fr-FR" b="1" i="1" dirty="0" err="1" smtClean="0"/>
              <a:t>generaţie</a:t>
            </a:r>
            <a:r>
              <a:rPr lang="fr-FR" b="1" dirty="0" smtClean="0"/>
              <a:t> </a:t>
            </a:r>
            <a:r>
              <a:rPr lang="fr-FR" dirty="0" err="1" smtClean="0"/>
              <a:t>sunt</a:t>
            </a:r>
            <a:r>
              <a:rPr lang="fr-FR" dirty="0" smtClean="0"/>
              <a:t> mai </a:t>
            </a:r>
            <a:r>
              <a:rPr lang="fr-FR" b="1" i="1" dirty="0" err="1" smtClean="0"/>
              <a:t>puţin</a:t>
            </a:r>
            <a:r>
              <a:rPr lang="fr-FR" b="1" i="1" dirty="0" smtClean="0"/>
              <a:t> active </a:t>
            </a:r>
            <a:r>
              <a:rPr lang="fr-FR" b="1" i="1" dirty="0" err="1" smtClean="0"/>
              <a:t>asupra</a:t>
            </a:r>
            <a:r>
              <a:rPr lang="fr-FR" b="1" i="1" dirty="0" smtClean="0"/>
              <a:t> </a:t>
            </a:r>
            <a:r>
              <a:rPr lang="fr-FR" b="1" i="1" dirty="0" err="1" smtClean="0"/>
              <a:t>cocilor</a:t>
            </a:r>
            <a:r>
              <a:rPr lang="fr-FR" b="1" i="1" dirty="0" smtClean="0"/>
              <a:t> Gram </a:t>
            </a:r>
            <a:r>
              <a:rPr lang="fr-FR" b="1" i="1" dirty="0" err="1" smtClean="0"/>
              <a:t>pozitivi</a:t>
            </a:r>
            <a:r>
              <a:rPr lang="fr-FR" dirty="0" smtClean="0"/>
              <a:t> </a:t>
            </a:r>
            <a:r>
              <a:rPr lang="fr-FR" dirty="0" err="1" smtClean="0"/>
              <a:t>decât</a:t>
            </a:r>
            <a:r>
              <a:rPr lang="fr-FR" dirty="0" smtClean="0"/>
              <a:t> </a:t>
            </a:r>
            <a:r>
              <a:rPr lang="fr-FR" dirty="0" err="1" smtClean="0"/>
              <a:t>cele</a:t>
            </a:r>
            <a:r>
              <a:rPr lang="fr-FR" dirty="0" smtClean="0"/>
              <a:t> de prima </a:t>
            </a:r>
            <a:r>
              <a:rPr lang="fr-FR" dirty="0" err="1" smtClean="0"/>
              <a:t>generaţie</a:t>
            </a:r>
            <a:r>
              <a:rPr lang="fr-FR" dirty="0" smtClean="0"/>
              <a:t>. </a:t>
            </a:r>
            <a:r>
              <a:rPr lang="fr-FR" dirty="0" err="1" smtClean="0"/>
              <a:t>Ele</a:t>
            </a:r>
            <a:r>
              <a:rPr lang="fr-FR" dirty="0" smtClean="0"/>
              <a:t> nu </a:t>
            </a:r>
            <a:r>
              <a:rPr lang="fr-FR" dirty="0" err="1" smtClean="0"/>
              <a:t>sunt</a:t>
            </a:r>
            <a:r>
              <a:rPr lang="fr-FR" dirty="0" smtClean="0"/>
              <a:t> active </a:t>
            </a:r>
            <a:r>
              <a:rPr lang="fr-FR" dirty="0" err="1" smtClean="0"/>
              <a:t>asupra</a:t>
            </a:r>
            <a:r>
              <a:rPr lang="fr-FR" dirty="0" smtClean="0"/>
              <a:t> </a:t>
            </a:r>
            <a:r>
              <a:rPr lang="fr-FR" dirty="0" err="1" smtClean="0"/>
              <a:t>tulpinilor</a:t>
            </a:r>
            <a:r>
              <a:rPr lang="fr-FR" dirty="0" smtClean="0"/>
              <a:t> de </a:t>
            </a:r>
            <a:r>
              <a:rPr lang="fr-FR" dirty="0" err="1" smtClean="0"/>
              <a:t>Streptococcus</a:t>
            </a:r>
            <a:r>
              <a:rPr lang="fr-FR" dirty="0" smtClean="0"/>
              <a:t> </a:t>
            </a:r>
            <a:r>
              <a:rPr lang="fr-FR" dirty="0" err="1" smtClean="0"/>
              <a:t>pneumoniae</a:t>
            </a:r>
            <a:r>
              <a:rPr lang="fr-FR" dirty="0" smtClean="0"/>
              <a:t> </a:t>
            </a:r>
            <a:r>
              <a:rPr lang="fr-FR" dirty="0" err="1" smtClean="0"/>
              <a:t>rezistente</a:t>
            </a:r>
            <a:r>
              <a:rPr lang="fr-FR" dirty="0" smtClean="0"/>
              <a:t> la </a:t>
            </a:r>
            <a:r>
              <a:rPr lang="fr-FR" dirty="0" err="1" smtClean="0"/>
              <a:t>Penicilină</a:t>
            </a:r>
            <a:r>
              <a:rPr lang="fr-FR" dirty="0" smtClean="0"/>
              <a:t>, a </a:t>
            </a:r>
            <a:r>
              <a:rPr lang="fr-FR" dirty="0" err="1" smtClean="0"/>
              <a:t>celor</a:t>
            </a:r>
            <a:r>
              <a:rPr lang="fr-FR" dirty="0" smtClean="0"/>
              <a:t> de </a:t>
            </a:r>
            <a:r>
              <a:rPr lang="fr-FR" dirty="0" err="1" smtClean="0"/>
              <a:t>stafilococi</a:t>
            </a:r>
            <a:r>
              <a:rPr lang="fr-FR" dirty="0" smtClean="0"/>
              <a:t> </a:t>
            </a:r>
            <a:r>
              <a:rPr lang="fr-FR" dirty="0" err="1" smtClean="0"/>
              <a:t>rezistenţi</a:t>
            </a:r>
            <a:r>
              <a:rPr lang="fr-FR" dirty="0" smtClean="0"/>
              <a:t> la </a:t>
            </a:r>
            <a:r>
              <a:rPr lang="fr-FR" dirty="0" err="1" smtClean="0"/>
              <a:t>Meticilina</a:t>
            </a:r>
            <a:r>
              <a:rPr lang="fr-FR" dirty="0" smtClean="0"/>
              <a:t>, </a:t>
            </a:r>
            <a:r>
              <a:rPr lang="fr-FR" dirty="0" err="1" smtClean="0"/>
              <a:t>pe</a:t>
            </a:r>
            <a:r>
              <a:rPr lang="fr-FR" dirty="0" smtClean="0"/>
              <a:t> </a:t>
            </a:r>
            <a:r>
              <a:rPr lang="fr-FR" dirty="0" err="1" smtClean="0"/>
              <a:t>enterococi</a:t>
            </a:r>
            <a:r>
              <a:rPr lang="fr-FR" dirty="0" smtClean="0"/>
              <a:t> </a:t>
            </a:r>
            <a:r>
              <a:rPr lang="fr-FR" dirty="0" err="1" smtClean="0"/>
              <a:t>sau</a:t>
            </a:r>
            <a:r>
              <a:rPr lang="fr-FR" dirty="0" smtClean="0"/>
              <a:t> </a:t>
            </a:r>
            <a:r>
              <a:rPr lang="fr-FR" dirty="0" err="1" smtClean="0"/>
              <a:t>listerii</a:t>
            </a:r>
            <a:r>
              <a:rPr lang="fr-FR" dirty="0" smtClean="0"/>
              <a:t>. Este </a:t>
            </a:r>
            <a:r>
              <a:rPr lang="fr-FR" dirty="0" err="1" smtClean="0"/>
              <a:t>deci</a:t>
            </a:r>
            <a:r>
              <a:rPr lang="fr-FR" dirty="0" smtClean="0"/>
              <a:t> o </a:t>
            </a:r>
            <a:r>
              <a:rPr lang="fr-FR" dirty="0" err="1" smtClean="0"/>
              <a:t>greşeală</a:t>
            </a:r>
            <a:r>
              <a:rPr lang="fr-FR" dirty="0" smtClean="0"/>
              <a:t> </a:t>
            </a:r>
            <a:r>
              <a:rPr lang="fr-FR" dirty="0" err="1" smtClean="0"/>
              <a:t>administrarea</a:t>
            </a:r>
            <a:r>
              <a:rPr lang="fr-FR" dirty="0" smtClean="0"/>
              <a:t> </a:t>
            </a:r>
            <a:r>
              <a:rPr lang="fr-FR" dirty="0" err="1" smtClean="0"/>
              <a:t>în</a:t>
            </a:r>
            <a:r>
              <a:rPr lang="fr-FR" dirty="0" smtClean="0"/>
              <a:t> </a:t>
            </a:r>
            <a:r>
              <a:rPr lang="fr-FR" dirty="0" err="1" smtClean="0"/>
              <a:t>infecţii</a:t>
            </a:r>
            <a:r>
              <a:rPr lang="fr-FR" dirty="0" smtClean="0"/>
              <a:t> </a:t>
            </a:r>
            <a:r>
              <a:rPr lang="fr-FR" dirty="0" err="1" smtClean="0"/>
              <a:t>produse</a:t>
            </a:r>
            <a:r>
              <a:rPr lang="fr-FR" dirty="0" smtClean="0"/>
              <a:t> de </a:t>
            </a:r>
            <a:r>
              <a:rPr lang="fr-FR" dirty="0" err="1" smtClean="0"/>
              <a:t>coci</a:t>
            </a:r>
            <a:r>
              <a:rPr lang="fr-FR" dirty="0" smtClean="0"/>
              <a:t> Gram </a:t>
            </a:r>
            <a:r>
              <a:rPr lang="fr-FR" dirty="0" err="1" smtClean="0"/>
              <a:t>pozitivi</a:t>
            </a:r>
            <a:r>
              <a:rPr lang="fr-FR" dirty="0" smtClean="0"/>
              <a:t> a </a:t>
            </a:r>
            <a:r>
              <a:rPr lang="fr-FR" dirty="0" err="1" smtClean="0"/>
              <a:t>cefalosporinelor</a:t>
            </a:r>
            <a:r>
              <a:rPr lang="fr-FR" dirty="0" smtClean="0"/>
              <a:t> de </a:t>
            </a:r>
            <a:r>
              <a:rPr lang="fr-FR" dirty="0" err="1" smtClean="0"/>
              <a:t>generaţie</a:t>
            </a:r>
            <a:r>
              <a:rPr lang="fr-FR" dirty="0" smtClean="0"/>
              <a:t> </a:t>
            </a:r>
            <a:r>
              <a:rPr lang="fr-FR" dirty="0" err="1" smtClean="0"/>
              <a:t>recentă</a:t>
            </a:r>
            <a:r>
              <a:rPr lang="fr-FR" dirty="0" smtClean="0"/>
              <a:t> </a:t>
            </a:r>
            <a:r>
              <a:rPr lang="fr-FR" dirty="0" err="1" smtClean="0"/>
              <a:t>în</a:t>
            </a:r>
            <a:r>
              <a:rPr lang="fr-FR" dirty="0" smtClean="0"/>
              <a:t> </a:t>
            </a:r>
            <a:r>
              <a:rPr lang="fr-FR" dirty="0" err="1" smtClean="0"/>
              <a:t>ideea</a:t>
            </a:r>
            <a:r>
              <a:rPr lang="fr-FR" dirty="0" smtClean="0"/>
              <a:t> </a:t>
            </a:r>
            <a:r>
              <a:rPr lang="fr-FR" dirty="0" err="1" smtClean="0"/>
              <a:t>că</a:t>
            </a:r>
            <a:r>
              <a:rPr lang="fr-FR" dirty="0" smtClean="0"/>
              <a:t> </a:t>
            </a:r>
            <a:r>
              <a:rPr lang="fr-FR" dirty="0" err="1" smtClean="0"/>
              <a:t>ele</a:t>
            </a:r>
            <a:r>
              <a:rPr lang="fr-FR" dirty="0" smtClean="0"/>
              <a:t> </a:t>
            </a:r>
            <a:r>
              <a:rPr lang="fr-FR" dirty="0" err="1" smtClean="0"/>
              <a:t>sunt</a:t>
            </a:r>
            <a:r>
              <a:rPr lang="fr-FR" dirty="0" smtClean="0"/>
              <a:t> </a:t>
            </a:r>
            <a:r>
              <a:rPr lang="fr-FR" dirty="0" err="1" smtClean="0"/>
              <a:t>superioare</a:t>
            </a:r>
            <a:r>
              <a:rPr lang="fr-FR" dirty="0" smtClean="0"/>
              <a:t> </a:t>
            </a:r>
            <a:r>
              <a:rPr lang="fr-FR" dirty="0" err="1" smtClean="0"/>
              <a:t>penicilinelor</a:t>
            </a:r>
            <a:r>
              <a:rPr lang="fr-FR" dirty="0" smtClean="0"/>
              <a:t>. Este, de </a:t>
            </a:r>
            <a:r>
              <a:rPr lang="fr-FR" dirty="0" err="1" smtClean="0"/>
              <a:t>asemenea</a:t>
            </a:r>
            <a:r>
              <a:rPr lang="fr-FR" dirty="0" smtClean="0"/>
              <a:t>, important </a:t>
            </a:r>
            <a:r>
              <a:rPr lang="fr-FR" dirty="0" err="1" smtClean="0"/>
              <a:t>faptul</a:t>
            </a:r>
            <a:r>
              <a:rPr lang="fr-FR" dirty="0" smtClean="0"/>
              <a:t> </a:t>
            </a:r>
            <a:r>
              <a:rPr lang="fr-FR" dirty="0" err="1" smtClean="0"/>
              <a:t>că</a:t>
            </a:r>
            <a:r>
              <a:rPr lang="fr-FR" dirty="0" smtClean="0"/>
              <a:t> </a:t>
            </a:r>
            <a:r>
              <a:rPr lang="fr-FR" dirty="0" err="1" smtClean="0"/>
              <a:t>tulpinile</a:t>
            </a:r>
            <a:r>
              <a:rPr lang="fr-FR" dirty="0" smtClean="0"/>
              <a:t> de </a:t>
            </a:r>
            <a:r>
              <a:rPr lang="fr-FR" dirty="0" err="1" smtClean="0"/>
              <a:t>Enterobacter</a:t>
            </a:r>
            <a:r>
              <a:rPr lang="fr-FR" dirty="0" smtClean="0"/>
              <a:t>, </a:t>
            </a:r>
            <a:r>
              <a:rPr lang="fr-FR" dirty="0" err="1" smtClean="0"/>
              <a:t>Serratia</a:t>
            </a:r>
            <a:r>
              <a:rPr lang="fr-FR" dirty="0" smtClean="0"/>
              <a:t> </a:t>
            </a:r>
            <a:r>
              <a:rPr lang="fr-FR" dirty="0" err="1" smtClean="0"/>
              <a:t>şi</a:t>
            </a:r>
            <a:r>
              <a:rPr lang="fr-FR" dirty="0" smtClean="0"/>
              <a:t> </a:t>
            </a:r>
            <a:r>
              <a:rPr lang="fr-FR" dirty="0" err="1" smtClean="0"/>
              <a:t>Pseudomonas</a:t>
            </a:r>
            <a:r>
              <a:rPr lang="fr-FR" dirty="0" smtClean="0"/>
              <a:t> </a:t>
            </a:r>
            <a:r>
              <a:rPr lang="fr-FR" dirty="0" err="1" smtClean="0"/>
              <a:t>dezvoltă</a:t>
            </a:r>
            <a:r>
              <a:rPr lang="fr-FR" dirty="0" smtClean="0"/>
              <a:t> </a:t>
            </a:r>
            <a:r>
              <a:rPr lang="fr-FR" dirty="0" err="1" smtClean="0"/>
              <a:t>foarte</a:t>
            </a:r>
            <a:r>
              <a:rPr lang="fr-FR" dirty="0" smtClean="0"/>
              <a:t> </a:t>
            </a:r>
            <a:r>
              <a:rPr lang="fr-FR" dirty="0" err="1" smtClean="0"/>
              <a:t>repede</a:t>
            </a:r>
            <a:r>
              <a:rPr lang="fr-FR" dirty="0" smtClean="0"/>
              <a:t> </a:t>
            </a:r>
            <a:r>
              <a:rPr lang="fr-FR" dirty="0" err="1" smtClean="0"/>
              <a:t>rezistenţă</a:t>
            </a:r>
            <a:r>
              <a:rPr lang="fr-FR" dirty="0" smtClean="0"/>
              <a:t> </a:t>
            </a:r>
            <a:r>
              <a:rPr lang="fr-FR" dirty="0" err="1" smtClean="0"/>
              <a:t>faţă</a:t>
            </a:r>
            <a:r>
              <a:rPr lang="fr-FR" dirty="0" smtClean="0"/>
              <a:t> de </a:t>
            </a:r>
            <a:r>
              <a:rPr lang="fr-FR" dirty="0" err="1" smtClean="0"/>
              <a:t>aceste</a:t>
            </a:r>
            <a:r>
              <a:rPr lang="fr-FR" dirty="0" smtClean="0"/>
              <a:t> </a:t>
            </a:r>
            <a:r>
              <a:rPr lang="fr-FR" dirty="0" err="1" smtClean="0"/>
              <a:t>antibiotice</a:t>
            </a:r>
            <a:r>
              <a:rPr lang="fr-FR"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42844" y="1357298"/>
            <a:ext cx="4214842" cy="3286148"/>
            <a:chOff x="1521" y="9196"/>
            <a:chExt cx="5220" cy="2160"/>
          </a:xfrm>
        </p:grpSpPr>
        <p:grpSp>
          <p:nvGrpSpPr>
            <p:cNvPr id="25603" name="Group 3"/>
            <p:cNvGrpSpPr>
              <a:grpSpLocks/>
            </p:cNvGrpSpPr>
            <p:nvPr/>
          </p:nvGrpSpPr>
          <p:grpSpPr bwMode="auto">
            <a:xfrm>
              <a:off x="1521" y="9196"/>
              <a:ext cx="1800" cy="1260"/>
              <a:chOff x="1161" y="8644"/>
              <a:chExt cx="1800" cy="1260"/>
            </a:xfrm>
          </p:grpSpPr>
          <p:grpSp>
            <p:nvGrpSpPr>
              <p:cNvPr id="25604" name="Group 4"/>
              <p:cNvGrpSpPr>
                <a:grpSpLocks/>
              </p:cNvGrpSpPr>
              <p:nvPr/>
            </p:nvGrpSpPr>
            <p:grpSpPr bwMode="auto">
              <a:xfrm>
                <a:off x="1161" y="8644"/>
                <a:ext cx="1800" cy="1260"/>
                <a:chOff x="1161" y="8644"/>
                <a:chExt cx="1800" cy="1260"/>
              </a:xfrm>
            </p:grpSpPr>
            <p:sp>
              <p:nvSpPr>
                <p:cNvPr id="25605" name="Text Box 5"/>
                <p:cNvSpPr txBox="1">
                  <a:spLocks noChangeArrowheads="1"/>
                </p:cNvSpPr>
                <p:nvPr/>
              </p:nvSpPr>
              <p:spPr bwMode="auto">
                <a:xfrm>
                  <a:off x="1701" y="9364"/>
                  <a:ext cx="540" cy="54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C</a:t>
                  </a:r>
                  <a:endParaRPr kumimoji="0" lang="en-US" sz="1800" b="0" i="0" u="none" strike="noStrike" cap="none" normalizeH="0" baseline="0" smtClean="0">
                    <a:ln>
                      <a:noFill/>
                    </a:ln>
                    <a:solidFill>
                      <a:schemeClr val="tx1"/>
                    </a:solidFill>
                    <a:effectLst/>
                    <a:latin typeface="Arial" pitchFamily="34" charset="0"/>
                  </a:endParaRPr>
                </a:p>
              </p:txBody>
            </p:sp>
            <p:sp>
              <p:nvSpPr>
                <p:cNvPr id="25606" name="Text Box 6"/>
                <p:cNvSpPr txBox="1">
                  <a:spLocks noChangeArrowheads="1"/>
                </p:cNvSpPr>
                <p:nvPr/>
              </p:nvSpPr>
              <p:spPr bwMode="auto">
                <a:xfrm>
                  <a:off x="1701" y="864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O</a:t>
                  </a:r>
                  <a:endParaRPr kumimoji="0" lang="en-US" sz="1800" b="0" i="0" u="none" strike="noStrike" cap="none" normalizeH="0" baseline="0" smtClean="0">
                    <a:ln>
                      <a:noFill/>
                    </a:ln>
                    <a:solidFill>
                      <a:schemeClr val="tx1"/>
                    </a:solidFill>
                    <a:effectLst/>
                    <a:latin typeface="Arial" pitchFamily="34" charset="0"/>
                  </a:endParaRPr>
                </a:p>
              </p:txBody>
            </p:sp>
            <p:sp>
              <p:nvSpPr>
                <p:cNvPr id="25607" name="Text Box 7"/>
                <p:cNvSpPr txBox="1">
                  <a:spLocks noChangeArrowheads="1"/>
                </p:cNvSpPr>
                <p:nvPr/>
              </p:nvSpPr>
              <p:spPr bwMode="auto">
                <a:xfrm>
                  <a:off x="2241" y="9364"/>
                  <a:ext cx="720" cy="54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NH</a:t>
                  </a:r>
                  <a:endParaRPr kumimoji="0" lang="en-US" sz="1800" b="0" i="0" u="none" strike="noStrike" cap="none" normalizeH="0" baseline="0" smtClean="0">
                    <a:ln>
                      <a:noFill/>
                    </a:ln>
                    <a:solidFill>
                      <a:schemeClr val="tx1"/>
                    </a:solidFill>
                    <a:effectLst/>
                    <a:latin typeface="Arial" pitchFamily="34" charset="0"/>
                  </a:endParaRPr>
                </a:p>
              </p:txBody>
            </p:sp>
            <p:sp>
              <p:nvSpPr>
                <p:cNvPr id="25608" name="Text Box 8"/>
                <p:cNvSpPr txBox="1">
                  <a:spLocks noChangeArrowheads="1"/>
                </p:cNvSpPr>
                <p:nvPr/>
              </p:nvSpPr>
              <p:spPr bwMode="auto">
                <a:xfrm>
                  <a:off x="1161" y="936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R</a:t>
                  </a:r>
                  <a:endParaRPr kumimoji="0" lang="en-US" sz="1800" b="0" i="0" u="none" strike="noStrike" cap="none" normalizeH="0" baseline="0" smtClean="0">
                    <a:ln>
                      <a:noFill/>
                    </a:ln>
                    <a:solidFill>
                      <a:schemeClr val="tx1"/>
                    </a:solidFill>
                    <a:effectLst/>
                    <a:latin typeface="Arial" pitchFamily="34" charset="0"/>
                  </a:endParaRPr>
                </a:p>
              </p:txBody>
            </p:sp>
          </p:grpSp>
          <p:sp>
            <p:nvSpPr>
              <p:cNvPr id="25609" name="Line 9"/>
              <p:cNvSpPr>
                <a:spLocks noChangeShapeType="1"/>
              </p:cNvSpPr>
              <p:nvPr/>
            </p:nvSpPr>
            <p:spPr bwMode="auto">
              <a:xfrm>
                <a:off x="1521" y="9544"/>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0" name="Line 10"/>
              <p:cNvSpPr>
                <a:spLocks noChangeShapeType="1"/>
              </p:cNvSpPr>
              <p:nvPr/>
            </p:nvSpPr>
            <p:spPr bwMode="auto">
              <a:xfrm>
                <a:off x="2061" y="9544"/>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611" name="Group 11"/>
              <p:cNvGrpSpPr>
                <a:grpSpLocks/>
              </p:cNvGrpSpPr>
              <p:nvPr/>
            </p:nvGrpSpPr>
            <p:grpSpPr bwMode="auto">
              <a:xfrm rot="-5400000">
                <a:off x="1791" y="9094"/>
                <a:ext cx="360" cy="180"/>
                <a:chOff x="3861" y="10084"/>
                <a:chExt cx="540" cy="180"/>
              </a:xfrm>
            </p:grpSpPr>
            <p:sp>
              <p:nvSpPr>
                <p:cNvPr id="25612" name="Line 12"/>
                <p:cNvSpPr>
                  <a:spLocks noChangeShapeType="1"/>
                </p:cNvSpPr>
                <p:nvPr/>
              </p:nvSpPr>
              <p:spPr bwMode="auto">
                <a:xfrm>
                  <a:off x="3861" y="10084"/>
                  <a:ext cx="54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3" name="Line 13"/>
                <p:cNvSpPr>
                  <a:spLocks noChangeShapeType="1"/>
                </p:cNvSpPr>
                <p:nvPr/>
              </p:nvSpPr>
              <p:spPr bwMode="auto">
                <a:xfrm>
                  <a:off x="3861" y="10264"/>
                  <a:ext cx="54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14" name="Group 14"/>
            <p:cNvGrpSpPr>
              <a:grpSpLocks/>
            </p:cNvGrpSpPr>
            <p:nvPr/>
          </p:nvGrpSpPr>
          <p:grpSpPr bwMode="auto">
            <a:xfrm>
              <a:off x="2781" y="9376"/>
              <a:ext cx="3960" cy="1980"/>
              <a:chOff x="2781" y="9376"/>
              <a:chExt cx="3960" cy="1980"/>
            </a:xfrm>
          </p:grpSpPr>
          <p:sp>
            <p:nvSpPr>
              <p:cNvPr id="25615" name="Text Box 15"/>
              <p:cNvSpPr txBox="1">
                <a:spLocks noChangeArrowheads="1"/>
              </p:cNvSpPr>
              <p:nvPr/>
            </p:nvSpPr>
            <p:spPr bwMode="auto">
              <a:xfrm>
                <a:off x="4221" y="10816"/>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N</a:t>
                </a:r>
                <a:endParaRPr kumimoji="0" lang="en-US" sz="1800" b="0" i="0" u="none" strike="noStrike" cap="none" normalizeH="0" baseline="0" smtClean="0">
                  <a:ln>
                    <a:noFill/>
                  </a:ln>
                  <a:solidFill>
                    <a:schemeClr val="tx1"/>
                  </a:solidFill>
                  <a:effectLst/>
                  <a:latin typeface="Arial" pitchFamily="34" charset="0"/>
                </a:endParaRPr>
              </a:p>
            </p:txBody>
          </p:sp>
          <p:sp>
            <p:nvSpPr>
              <p:cNvPr id="25616" name="Freeform 16"/>
              <p:cNvSpPr>
                <a:spLocks/>
              </p:cNvSpPr>
              <p:nvPr/>
            </p:nvSpPr>
            <p:spPr bwMode="auto">
              <a:xfrm>
                <a:off x="2961" y="10816"/>
                <a:ext cx="180" cy="180"/>
              </a:xfrm>
              <a:custGeom>
                <a:avLst/>
                <a:gdLst/>
                <a:ahLst/>
                <a:cxnLst>
                  <a:cxn ang="0">
                    <a:pos x="180" y="0"/>
                  </a:cxn>
                  <a:cxn ang="0">
                    <a:pos x="0" y="180"/>
                  </a:cxn>
                </a:cxnLst>
                <a:rect l="0" t="0" r="r" b="b"/>
                <a:pathLst>
                  <a:path w="180" h="180">
                    <a:moveTo>
                      <a:pt x="180" y="0"/>
                    </a:moveTo>
                    <a:cubicBezTo>
                      <a:pt x="105" y="75"/>
                      <a:pt x="30" y="150"/>
                      <a:pt x="0" y="180"/>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617" name="Group 17"/>
              <p:cNvGrpSpPr>
                <a:grpSpLocks/>
              </p:cNvGrpSpPr>
              <p:nvPr/>
            </p:nvGrpSpPr>
            <p:grpSpPr bwMode="auto">
              <a:xfrm>
                <a:off x="4401" y="9376"/>
                <a:ext cx="2340" cy="1620"/>
                <a:chOff x="3681" y="8824"/>
                <a:chExt cx="2340" cy="1620"/>
              </a:xfrm>
            </p:grpSpPr>
            <p:sp>
              <p:nvSpPr>
                <p:cNvPr id="25618" name="Text Box 18"/>
                <p:cNvSpPr txBox="1">
                  <a:spLocks noChangeArrowheads="1"/>
                </p:cNvSpPr>
                <p:nvPr/>
              </p:nvSpPr>
              <p:spPr bwMode="auto">
                <a:xfrm>
                  <a:off x="4041" y="882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S</a:t>
                  </a:r>
                  <a:endParaRPr kumimoji="0" lang="en-US" sz="1800" b="0" i="0" u="none" strike="noStrike" cap="none" normalizeH="0" baseline="0" smtClean="0">
                    <a:ln>
                      <a:noFill/>
                    </a:ln>
                    <a:solidFill>
                      <a:schemeClr val="tx1"/>
                    </a:solidFill>
                    <a:effectLst/>
                    <a:latin typeface="Arial" pitchFamily="34" charset="0"/>
                  </a:endParaRPr>
                </a:p>
              </p:txBody>
            </p:sp>
            <p:grpSp>
              <p:nvGrpSpPr>
                <p:cNvPr id="25619" name="Group 19"/>
                <p:cNvGrpSpPr>
                  <a:grpSpLocks/>
                </p:cNvGrpSpPr>
                <p:nvPr/>
              </p:nvGrpSpPr>
              <p:grpSpPr bwMode="auto">
                <a:xfrm>
                  <a:off x="3681" y="9184"/>
                  <a:ext cx="1080" cy="360"/>
                  <a:chOff x="3681" y="9364"/>
                  <a:chExt cx="1440" cy="360"/>
                </a:xfrm>
              </p:grpSpPr>
              <p:sp>
                <p:nvSpPr>
                  <p:cNvPr id="25620" name="Line 20"/>
                  <p:cNvSpPr>
                    <a:spLocks noChangeShapeType="1"/>
                  </p:cNvSpPr>
                  <p:nvPr/>
                </p:nvSpPr>
                <p:spPr bwMode="auto">
                  <a:xfrm flipV="1">
                    <a:off x="3681" y="9364"/>
                    <a:ext cx="720" cy="36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1" name="Line 21"/>
                  <p:cNvSpPr>
                    <a:spLocks noChangeShapeType="1"/>
                  </p:cNvSpPr>
                  <p:nvPr/>
                </p:nvSpPr>
                <p:spPr bwMode="auto">
                  <a:xfrm>
                    <a:off x="4401" y="9364"/>
                    <a:ext cx="720" cy="36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22" name="Line 22"/>
                <p:cNvSpPr>
                  <a:spLocks noChangeShapeType="1"/>
                </p:cNvSpPr>
                <p:nvPr/>
              </p:nvSpPr>
              <p:spPr bwMode="auto">
                <a:xfrm>
                  <a:off x="3681" y="10264"/>
                  <a:ext cx="10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3" name="Line 23"/>
                <p:cNvSpPr>
                  <a:spLocks noChangeShapeType="1"/>
                </p:cNvSpPr>
                <p:nvPr/>
              </p:nvSpPr>
              <p:spPr bwMode="auto">
                <a:xfrm flipV="1">
                  <a:off x="4761" y="9544"/>
                  <a:ext cx="0" cy="72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4" name="Line 24"/>
                <p:cNvSpPr>
                  <a:spLocks noChangeShapeType="1"/>
                </p:cNvSpPr>
                <p:nvPr/>
              </p:nvSpPr>
              <p:spPr bwMode="auto">
                <a:xfrm flipV="1">
                  <a:off x="4761" y="9364"/>
                  <a:ext cx="18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5" name="Line 25"/>
                <p:cNvSpPr>
                  <a:spLocks noChangeShapeType="1"/>
                </p:cNvSpPr>
                <p:nvPr/>
              </p:nvSpPr>
              <p:spPr bwMode="auto">
                <a:xfrm rot="16200000" flipV="1">
                  <a:off x="4761" y="9544"/>
                  <a:ext cx="18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6" name="Text Box 26"/>
                <p:cNvSpPr txBox="1">
                  <a:spLocks noChangeArrowheads="1"/>
                </p:cNvSpPr>
                <p:nvPr/>
              </p:nvSpPr>
              <p:spPr bwMode="auto">
                <a:xfrm>
                  <a:off x="4941" y="9184"/>
                  <a:ext cx="72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CH</a:t>
                  </a:r>
                  <a:r>
                    <a:rPr kumimoji="0" lang="ro-RO" sz="1100" b="0" i="0" u="none" strike="noStrike" cap="none" normalizeH="0" baseline="-25000" smtClean="0">
                      <a:ln>
                        <a:noFill/>
                      </a:ln>
                      <a:solidFill>
                        <a:schemeClr val="tx1"/>
                      </a:solidFill>
                      <a:effectLst/>
                      <a:latin typeface="Calibri"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25627" name="Text Box 27"/>
                <p:cNvSpPr txBox="1">
                  <a:spLocks noChangeArrowheads="1"/>
                </p:cNvSpPr>
                <p:nvPr/>
              </p:nvSpPr>
              <p:spPr bwMode="auto">
                <a:xfrm>
                  <a:off x="4941" y="9544"/>
                  <a:ext cx="72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CH</a:t>
                  </a:r>
                  <a:r>
                    <a:rPr kumimoji="0" lang="ro-RO" sz="1100" b="0" i="0" u="none" strike="noStrike" cap="none" normalizeH="0" baseline="-25000" smtClean="0">
                      <a:ln>
                        <a:noFill/>
                      </a:ln>
                      <a:solidFill>
                        <a:schemeClr val="tx1"/>
                      </a:solidFill>
                      <a:effectLst/>
                      <a:latin typeface="Calibri" pitchFamily="34"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25628" name="Line 28"/>
                <p:cNvSpPr>
                  <a:spLocks noChangeShapeType="1"/>
                </p:cNvSpPr>
                <p:nvPr/>
              </p:nvSpPr>
              <p:spPr bwMode="auto">
                <a:xfrm>
                  <a:off x="4761" y="10264"/>
                  <a:ext cx="36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29" name="Text Box 29"/>
                <p:cNvSpPr txBox="1">
                  <a:spLocks noChangeArrowheads="1"/>
                </p:cNvSpPr>
                <p:nvPr/>
              </p:nvSpPr>
              <p:spPr bwMode="auto">
                <a:xfrm>
                  <a:off x="5121" y="10084"/>
                  <a:ext cx="90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COOH</a:t>
                  </a:r>
                  <a:endParaRPr kumimoji="0" lang="en-US" sz="1800" b="0" i="0" u="none" strike="noStrike" cap="none" normalizeH="0" baseline="0" smtClean="0">
                    <a:ln>
                      <a:noFill/>
                    </a:ln>
                    <a:solidFill>
                      <a:schemeClr val="tx1"/>
                    </a:solidFill>
                    <a:effectLst/>
                    <a:latin typeface="Arial" pitchFamily="34" charset="0"/>
                  </a:endParaRPr>
                </a:p>
              </p:txBody>
            </p:sp>
          </p:grpSp>
          <p:sp>
            <p:nvSpPr>
              <p:cNvPr id="25630" name="Rectangle 30"/>
              <p:cNvSpPr>
                <a:spLocks noChangeArrowheads="1"/>
              </p:cNvSpPr>
              <p:nvPr/>
            </p:nvSpPr>
            <p:spPr bwMode="auto">
              <a:xfrm>
                <a:off x="3501" y="10096"/>
                <a:ext cx="900" cy="7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31" name="Freeform 31"/>
              <p:cNvSpPr>
                <a:spLocks/>
              </p:cNvSpPr>
              <p:nvPr/>
            </p:nvSpPr>
            <p:spPr bwMode="auto">
              <a:xfrm>
                <a:off x="3141" y="10816"/>
                <a:ext cx="180" cy="180"/>
              </a:xfrm>
              <a:custGeom>
                <a:avLst/>
                <a:gdLst/>
                <a:ahLst/>
                <a:cxnLst>
                  <a:cxn ang="0">
                    <a:pos x="180" y="0"/>
                  </a:cxn>
                  <a:cxn ang="0">
                    <a:pos x="0" y="180"/>
                  </a:cxn>
                </a:cxnLst>
                <a:rect l="0" t="0" r="r" b="b"/>
                <a:pathLst>
                  <a:path w="180" h="180">
                    <a:moveTo>
                      <a:pt x="180" y="0"/>
                    </a:moveTo>
                    <a:cubicBezTo>
                      <a:pt x="105" y="75"/>
                      <a:pt x="30" y="150"/>
                      <a:pt x="0" y="180"/>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2" name="Text Box 32"/>
              <p:cNvSpPr txBox="1">
                <a:spLocks noChangeArrowheads="1"/>
              </p:cNvSpPr>
              <p:nvPr/>
            </p:nvSpPr>
            <p:spPr bwMode="auto">
              <a:xfrm>
                <a:off x="2781" y="10996"/>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O</a:t>
                </a:r>
                <a:endParaRPr kumimoji="0" lang="en-US" sz="1800" b="0" i="0" u="none" strike="noStrike" cap="none" normalizeH="0" baseline="0" smtClean="0">
                  <a:ln>
                    <a:noFill/>
                  </a:ln>
                  <a:solidFill>
                    <a:schemeClr val="tx1"/>
                  </a:solidFill>
                  <a:effectLst/>
                  <a:latin typeface="Arial" pitchFamily="34" charset="0"/>
                </a:endParaRPr>
              </a:p>
            </p:txBody>
          </p:sp>
          <p:sp>
            <p:nvSpPr>
              <p:cNvPr id="25633" name="Line 33"/>
              <p:cNvSpPr>
                <a:spLocks noChangeShapeType="1"/>
              </p:cNvSpPr>
              <p:nvPr/>
            </p:nvSpPr>
            <p:spPr bwMode="auto">
              <a:xfrm>
                <a:off x="3141" y="10096"/>
                <a:ext cx="36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TextBox 35"/>
          <p:cNvSpPr txBox="1"/>
          <p:nvPr/>
        </p:nvSpPr>
        <p:spPr>
          <a:xfrm>
            <a:off x="285720" y="5214950"/>
            <a:ext cx="3786214" cy="369332"/>
          </a:xfrm>
          <a:prstGeom prst="rect">
            <a:avLst/>
          </a:prstGeom>
          <a:noFill/>
        </p:spPr>
        <p:txBody>
          <a:bodyPr wrap="square" rtlCol="0">
            <a:spAutoFit/>
          </a:bodyPr>
          <a:lstStyle/>
          <a:p>
            <a:r>
              <a:rPr lang="fr-FR" dirty="0"/>
              <a:t>Figura 2 : Structura </a:t>
            </a:r>
            <a:r>
              <a:rPr lang="fr-FR" dirty="0" err="1"/>
              <a:t>Penicilinei</a:t>
            </a:r>
            <a:r>
              <a:rPr lang="fr-FR" dirty="0"/>
              <a:t> </a:t>
            </a:r>
            <a:endParaRPr lang="en-US" dirty="0"/>
          </a:p>
        </p:txBody>
      </p:sp>
      <p:grpSp>
        <p:nvGrpSpPr>
          <p:cNvPr id="25634" name="Group 34"/>
          <p:cNvGrpSpPr>
            <a:grpSpLocks/>
          </p:cNvGrpSpPr>
          <p:nvPr/>
        </p:nvGrpSpPr>
        <p:grpSpPr bwMode="auto">
          <a:xfrm>
            <a:off x="4786314" y="1428736"/>
            <a:ext cx="4029080" cy="2714644"/>
            <a:chOff x="801" y="2344"/>
            <a:chExt cx="5220" cy="2880"/>
          </a:xfrm>
        </p:grpSpPr>
        <p:grpSp>
          <p:nvGrpSpPr>
            <p:cNvPr id="25635" name="Group 35"/>
            <p:cNvGrpSpPr>
              <a:grpSpLocks/>
            </p:cNvGrpSpPr>
            <p:nvPr/>
          </p:nvGrpSpPr>
          <p:grpSpPr bwMode="auto">
            <a:xfrm>
              <a:off x="801" y="2344"/>
              <a:ext cx="5220" cy="2880"/>
              <a:chOff x="801" y="2344"/>
              <a:chExt cx="5220" cy="2880"/>
            </a:xfrm>
          </p:grpSpPr>
          <p:sp>
            <p:nvSpPr>
              <p:cNvPr id="25636" name="Line 36"/>
              <p:cNvSpPr>
                <a:spLocks noChangeShapeType="1"/>
              </p:cNvSpPr>
              <p:nvPr/>
            </p:nvSpPr>
            <p:spPr bwMode="auto">
              <a:xfrm>
                <a:off x="4401" y="2884"/>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7" name="Line 37"/>
              <p:cNvSpPr>
                <a:spLocks noChangeShapeType="1"/>
              </p:cNvSpPr>
              <p:nvPr/>
            </p:nvSpPr>
            <p:spPr bwMode="auto">
              <a:xfrm flipV="1">
                <a:off x="5121" y="3244"/>
                <a:ext cx="0" cy="9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8" name="Line 38"/>
              <p:cNvSpPr>
                <a:spLocks noChangeShapeType="1"/>
              </p:cNvSpPr>
              <p:nvPr/>
            </p:nvSpPr>
            <p:spPr bwMode="auto">
              <a:xfrm flipV="1">
                <a:off x="3681" y="2884"/>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639" name="Group 39"/>
              <p:cNvGrpSpPr>
                <a:grpSpLocks/>
              </p:cNvGrpSpPr>
              <p:nvPr/>
            </p:nvGrpSpPr>
            <p:grpSpPr bwMode="auto">
              <a:xfrm>
                <a:off x="801" y="2344"/>
                <a:ext cx="5220" cy="2880"/>
                <a:chOff x="801" y="2344"/>
                <a:chExt cx="5220" cy="2880"/>
              </a:xfrm>
            </p:grpSpPr>
            <p:grpSp>
              <p:nvGrpSpPr>
                <p:cNvPr id="25640" name="Group 40"/>
                <p:cNvGrpSpPr>
                  <a:grpSpLocks/>
                </p:cNvGrpSpPr>
                <p:nvPr/>
              </p:nvGrpSpPr>
              <p:grpSpPr bwMode="auto">
                <a:xfrm>
                  <a:off x="801" y="2344"/>
                  <a:ext cx="5220" cy="2880"/>
                  <a:chOff x="801" y="2344"/>
                  <a:chExt cx="5220" cy="2880"/>
                </a:xfrm>
              </p:grpSpPr>
              <p:grpSp>
                <p:nvGrpSpPr>
                  <p:cNvPr id="25641" name="Group 41"/>
                  <p:cNvGrpSpPr>
                    <a:grpSpLocks/>
                  </p:cNvGrpSpPr>
                  <p:nvPr/>
                </p:nvGrpSpPr>
                <p:grpSpPr bwMode="auto">
                  <a:xfrm>
                    <a:off x="801" y="2344"/>
                    <a:ext cx="1800" cy="1260"/>
                    <a:chOff x="1161" y="8644"/>
                    <a:chExt cx="1800" cy="1260"/>
                  </a:xfrm>
                </p:grpSpPr>
                <p:grpSp>
                  <p:nvGrpSpPr>
                    <p:cNvPr id="25642" name="Group 42"/>
                    <p:cNvGrpSpPr>
                      <a:grpSpLocks/>
                    </p:cNvGrpSpPr>
                    <p:nvPr/>
                  </p:nvGrpSpPr>
                  <p:grpSpPr bwMode="auto">
                    <a:xfrm>
                      <a:off x="1161" y="8644"/>
                      <a:ext cx="1800" cy="1260"/>
                      <a:chOff x="1161" y="8644"/>
                      <a:chExt cx="1800" cy="1260"/>
                    </a:xfrm>
                  </p:grpSpPr>
                  <p:sp>
                    <p:nvSpPr>
                      <p:cNvPr id="25643" name="Text Box 43"/>
                      <p:cNvSpPr txBox="1">
                        <a:spLocks noChangeArrowheads="1"/>
                      </p:cNvSpPr>
                      <p:nvPr/>
                    </p:nvSpPr>
                    <p:spPr bwMode="auto">
                      <a:xfrm>
                        <a:off x="1701" y="9364"/>
                        <a:ext cx="540" cy="54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C</a:t>
                        </a:r>
                        <a:endParaRPr kumimoji="0" lang="en-US" sz="1800" b="0" i="0" u="none" strike="noStrike" cap="none" normalizeH="0" baseline="0" smtClean="0">
                          <a:ln>
                            <a:noFill/>
                          </a:ln>
                          <a:solidFill>
                            <a:schemeClr val="tx1"/>
                          </a:solidFill>
                          <a:effectLst/>
                          <a:latin typeface="Arial" pitchFamily="34" charset="0"/>
                        </a:endParaRPr>
                      </a:p>
                    </p:txBody>
                  </p:sp>
                  <p:sp>
                    <p:nvSpPr>
                      <p:cNvPr id="25644" name="Text Box 44"/>
                      <p:cNvSpPr txBox="1">
                        <a:spLocks noChangeArrowheads="1"/>
                      </p:cNvSpPr>
                      <p:nvPr/>
                    </p:nvSpPr>
                    <p:spPr bwMode="auto">
                      <a:xfrm>
                        <a:off x="1701" y="864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O</a:t>
                        </a:r>
                        <a:endParaRPr kumimoji="0" lang="en-US" sz="1800" b="0" i="0" u="none" strike="noStrike" cap="none" normalizeH="0" baseline="0" smtClean="0">
                          <a:ln>
                            <a:noFill/>
                          </a:ln>
                          <a:solidFill>
                            <a:schemeClr val="tx1"/>
                          </a:solidFill>
                          <a:effectLst/>
                          <a:latin typeface="Arial" pitchFamily="34" charset="0"/>
                        </a:endParaRPr>
                      </a:p>
                    </p:txBody>
                  </p:sp>
                  <p:sp>
                    <p:nvSpPr>
                      <p:cNvPr id="25645" name="Text Box 45"/>
                      <p:cNvSpPr txBox="1">
                        <a:spLocks noChangeArrowheads="1"/>
                      </p:cNvSpPr>
                      <p:nvPr/>
                    </p:nvSpPr>
                    <p:spPr bwMode="auto">
                      <a:xfrm>
                        <a:off x="2241" y="9364"/>
                        <a:ext cx="720" cy="54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NH</a:t>
                        </a:r>
                        <a:endParaRPr kumimoji="0" lang="en-US" sz="1800" b="0" i="0" u="none" strike="noStrike" cap="none" normalizeH="0" baseline="0" smtClean="0">
                          <a:ln>
                            <a:noFill/>
                          </a:ln>
                          <a:solidFill>
                            <a:schemeClr val="tx1"/>
                          </a:solidFill>
                          <a:effectLst/>
                          <a:latin typeface="Arial" pitchFamily="34" charset="0"/>
                        </a:endParaRPr>
                      </a:p>
                    </p:txBody>
                  </p:sp>
                  <p:sp>
                    <p:nvSpPr>
                      <p:cNvPr id="25646" name="Text Box 46"/>
                      <p:cNvSpPr txBox="1">
                        <a:spLocks noChangeArrowheads="1"/>
                      </p:cNvSpPr>
                      <p:nvPr/>
                    </p:nvSpPr>
                    <p:spPr bwMode="auto">
                      <a:xfrm>
                        <a:off x="1161" y="936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R</a:t>
                        </a:r>
                        <a:endParaRPr kumimoji="0" lang="en-US" sz="1800" b="0" i="0" u="none" strike="noStrike" cap="none" normalizeH="0" baseline="0" smtClean="0">
                          <a:ln>
                            <a:noFill/>
                          </a:ln>
                          <a:solidFill>
                            <a:schemeClr val="tx1"/>
                          </a:solidFill>
                          <a:effectLst/>
                          <a:latin typeface="Arial" pitchFamily="34" charset="0"/>
                        </a:endParaRPr>
                      </a:p>
                    </p:txBody>
                  </p:sp>
                </p:grpSp>
                <p:sp>
                  <p:nvSpPr>
                    <p:cNvPr id="25647" name="Line 47"/>
                    <p:cNvSpPr>
                      <a:spLocks noChangeShapeType="1"/>
                    </p:cNvSpPr>
                    <p:nvPr/>
                  </p:nvSpPr>
                  <p:spPr bwMode="auto">
                    <a:xfrm>
                      <a:off x="1521" y="9544"/>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48" name="Line 48"/>
                    <p:cNvSpPr>
                      <a:spLocks noChangeShapeType="1"/>
                    </p:cNvSpPr>
                    <p:nvPr/>
                  </p:nvSpPr>
                  <p:spPr bwMode="auto">
                    <a:xfrm>
                      <a:off x="2061" y="9544"/>
                      <a:ext cx="1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649" name="Group 49"/>
                    <p:cNvGrpSpPr>
                      <a:grpSpLocks/>
                    </p:cNvGrpSpPr>
                    <p:nvPr/>
                  </p:nvGrpSpPr>
                  <p:grpSpPr bwMode="auto">
                    <a:xfrm rot="-5400000">
                      <a:off x="1791" y="9094"/>
                      <a:ext cx="360" cy="180"/>
                      <a:chOff x="3861" y="10084"/>
                      <a:chExt cx="540" cy="180"/>
                    </a:xfrm>
                  </p:grpSpPr>
                  <p:sp>
                    <p:nvSpPr>
                      <p:cNvPr id="25650" name="Line 50"/>
                      <p:cNvSpPr>
                        <a:spLocks noChangeShapeType="1"/>
                      </p:cNvSpPr>
                      <p:nvPr/>
                    </p:nvSpPr>
                    <p:spPr bwMode="auto">
                      <a:xfrm>
                        <a:off x="3861" y="10084"/>
                        <a:ext cx="54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1" name="Line 51"/>
                      <p:cNvSpPr>
                        <a:spLocks noChangeShapeType="1"/>
                      </p:cNvSpPr>
                      <p:nvPr/>
                    </p:nvSpPr>
                    <p:spPr bwMode="auto">
                      <a:xfrm>
                        <a:off x="3861" y="10264"/>
                        <a:ext cx="54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652" name="Group 52"/>
                  <p:cNvGrpSpPr>
                    <a:grpSpLocks/>
                  </p:cNvGrpSpPr>
                  <p:nvPr/>
                </p:nvGrpSpPr>
                <p:grpSpPr bwMode="auto">
                  <a:xfrm>
                    <a:off x="2241" y="2524"/>
                    <a:ext cx="3780" cy="2700"/>
                    <a:chOff x="2241" y="2524"/>
                    <a:chExt cx="3780" cy="2700"/>
                  </a:xfrm>
                </p:grpSpPr>
                <p:sp>
                  <p:nvSpPr>
                    <p:cNvPr id="25653" name="Text Box 53"/>
                    <p:cNvSpPr txBox="1">
                      <a:spLocks noChangeArrowheads="1"/>
                    </p:cNvSpPr>
                    <p:nvPr/>
                  </p:nvSpPr>
                  <p:spPr bwMode="auto">
                    <a:xfrm>
                      <a:off x="4221" y="252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000" b="0" i="0" u="none" strike="noStrike" cap="none" normalizeH="0" baseline="0" smtClean="0">
                          <a:ln>
                            <a:noFill/>
                          </a:ln>
                          <a:solidFill>
                            <a:schemeClr val="tx1"/>
                          </a:solidFill>
                          <a:effectLst/>
                          <a:latin typeface="Times New Roman" pitchFamily="18" charset="0"/>
                        </a:rPr>
                        <a:t>S</a:t>
                      </a:r>
                      <a:endParaRPr kumimoji="0" lang="en-US" sz="1800" b="0" i="0" u="none" strike="noStrike" cap="none" normalizeH="0" baseline="0" smtClean="0">
                        <a:ln>
                          <a:noFill/>
                        </a:ln>
                        <a:solidFill>
                          <a:schemeClr val="tx1"/>
                        </a:solidFill>
                        <a:effectLst/>
                        <a:latin typeface="Arial" pitchFamily="34" charset="0"/>
                      </a:endParaRPr>
                    </a:p>
                  </p:txBody>
                </p:sp>
                <p:sp>
                  <p:nvSpPr>
                    <p:cNvPr id="25654" name="Text Box 54"/>
                    <p:cNvSpPr txBox="1">
                      <a:spLocks noChangeArrowheads="1"/>
                    </p:cNvSpPr>
                    <p:nvPr/>
                  </p:nvSpPr>
                  <p:spPr bwMode="auto">
                    <a:xfrm>
                      <a:off x="4041" y="4864"/>
                      <a:ext cx="90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dirty="0" smtClean="0">
                          <a:ln>
                            <a:noFill/>
                          </a:ln>
                          <a:solidFill>
                            <a:schemeClr val="tx1"/>
                          </a:solidFill>
                          <a:effectLst/>
                          <a:latin typeface="Calibri" pitchFamily="34" charset="0"/>
                        </a:rPr>
                        <a:t>COOH</a:t>
                      </a:r>
                      <a:endParaRPr kumimoji="0" lang="en-US" sz="1800" b="0" i="0" u="none" strike="noStrike" cap="none" normalizeH="0" baseline="0" dirty="0" smtClean="0">
                        <a:ln>
                          <a:noFill/>
                        </a:ln>
                        <a:solidFill>
                          <a:schemeClr val="tx1"/>
                        </a:solidFill>
                        <a:effectLst/>
                        <a:latin typeface="Arial" pitchFamily="34" charset="0"/>
                      </a:endParaRPr>
                    </a:p>
                  </p:txBody>
                </p:sp>
                <p:sp>
                  <p:nvSpPr>
                    <p:cNvPr id="25655" name="Text Box 55"/>
                    <p:cNvSpPr txBox="1">
                      <a:spLocks noChangeArrowheads="1"/>
                    </p:cNvSpPr>
                    <p:nvPr/>
                  </p:nvSpPr>
                  <p:spPr bwMode="auto">
                    <a:xfrm>
                      <a:off x="2601" y="2884"/>
                      <a:ext cx="54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7</a:t>
                      </a:r>
                      <a:endParaRPr kumimoji="0" lang="en-US" sz="1800" b="0" i="0" u="none" strike="noStrike" cap="none" normalizeH="0" baseline="0" smtClean="0">
                        <a:ln>
                          <a:noFill/>
                        </a:ln>
                        <a:solidFill>
                          <a:schemeClr val="tx1"/>
                        </a:solidFill>
                        <a:effectLst/>
                        <a:latin typeface="Arial" pitchFamily="34" charset="0"/>
                      </a:endParaRPr>
                    </a:p>
                  </p:txBody>
                </p:sp>
                <p:grpSp>
                  <p:nvGrpSpPr>
                    <p:cNvPr id="25656" name="Group 56"/>
                    <p:cNvGrpSpPr>
                      <a:grpSpLocks/>
                    </p:cNvGrpSpPr>
                    <p:nvPr/>
                  </p:nvGrpSpPr>
                  <p:grpSpPr bwMode="auto">
                    <a:xfrm>
                      <a:off x="2241" y="4144"/>
                      <a:ext cx="2880" cy="720"/>
                      <a:chOff x="2241" y="4144"/>
                      <a:chExt cx="2880" cy="720"/>
                    </a:xfrm>
                  </p:grpSpPr>
                  <p:sp>
                    <p:nvSpPr>
                      <p:cNvPr id="25657" name="Text Box 57"/>
                      <p:cNvSpPr txBox="1">
                        <a:spLocks noChangeArrowheads="1"/>
                      </p:cNvSpPr>
                      <p:nvPr/>
                    </p:nvSpPr>
                    <p:spPr bwMode="auto">
                      <a:xfrm>
                        <a:off x="3321" y="414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N</a:t>
                        </a:r>
                        <a:endParaRPr kumimoji="0" lang="en-US" sz="1800" b="0" i="0" u="none" strike="noStrike" cap="none" normalizeH="0" baseline="0" smtClean="0">
                          <a:ln>
                            <a:noFill/>
                          </a:ln>
                          <a:solidFill>
                            <a:schemeClr val="tx1"/>
                          </a:solidFill>
                          <a:effectLst/>
                          <a:latin typeface="Arial" pitchFamily="34" charset="0"/>
                        </a:endParaRPr>
                      </a:p>
                    </p:txBody>
                  </p:sp>
                  <p:sp>
                    <p:nvSpPr>
                      <p:cNvPr id="25658" name="Text Box 58"/>
                      <p:cNvSpPr txBox="1">
                        <a:spLocks noChangeArrowheads="1"/>
                      </p:cNvSpPr>
                      <p:nvPr/>
                    </p:nvSpPr>
                    <p:spPr bwMode="auto">
                      <a:xfrm>
                        <a:off x="4581" y="4324"/>
                        <a:ext cx="5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4</a:t>
                        </a:r>
                        <a:endParaRPr kumimoji="0" lang="en-US" sz="1800" b="0" i="0" u="none" strike="noStrike" cap="none" normalizeH="0" baseline="0" smtClean="0">
                          <a:ln>
                            <a:noFill/>
                          </a:ln>
                          <a:solidFill>
                            <a:schemeClr val="tx1"/>
                          </a:solidFill>
                          <a:effectLst/>
                          <a:latin typeface="Arial" pitchFamily="34" charset="0"/>
                        </a:endParaRPr>
                      </a:p>
                    </p:txBody>
                  </p:sp>
                  <p:grpSp>
                    <p:nvGrpSpPr>
                      <p:cNvPr id="25659" name="Group 59"/>
                      <p:cNvGrpSpPr>
                        <a:grpSpLocks/>
                      </p:cNvGrpSpPr>
                      <p:nvPr/>
                    </p:nvGrpSpPr>
                    <p:grpSpPr bwMode="auto">
                      <a:xfrm>
                        <a:off x="2241" y="4324"/>
                        <a:ext cx="540" cy="540"/>
                        <a:chOff x="2061" y="6484"/>
                        <a:chExt cx="540" cy="540"/>
                      </a:xfrm>
                    </p:grpSpPr>
                    <p:sp>
                      <p:nvSpPr>
                        <p:cNvPr id="25660" name="Freeform 60"/>
                        <p:cNvSpPr>
                          <a:spLocks/>
                        </p:cNvSpPr>
                        <p:nvPr/>
                      </p:nvSpPr>
                      <p:spPr bwMode="auto">
                        <a:xfrm>
                          <a:off x="2241" y="6484"/>
                          <a:ext cx="180" cy="180"/>
                        </a:xfrm>
                        <a:custGeom>
                          <a:avLst/>
                          <a:gdLst/>
                          <a:ahLst/>
                          <a:cxnLst>
                            <a:cxn ang="0">
                              <a:pos x="180" y="0"/>
                            </a:cxn>
                            <a:cxn ang="0">
                              <a:pos x="0" y="180"/>
                            </a:cxn>
                          </a:cxnLst>
                          <a:rect l="0" t="0" r="r" b="b"/>
                          <a:pathLst>
                            <a:path w="180" h="180">
                              <a:moveTo>
                                <a:pt x="180" y="0"/>
                              </a:moveTo>
                              <a:cubicBezTo>
                                <a:pt x="105" y="75"/>
                                <a:pt x="30" y="150"/>
                                <a:pt x="0" y="180"/>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1" name="Freeform 61"/>
                        <p:cNvSpPr>
                          <a:spLocks/>
                        </p:cNvSpPr>
                        <p:nvPr/>
                      </p:nvSpPr>
                      <p:spPr bwMode="auto">
                        <a:xfrm>
                          <a:off x="2421" y="6484"/>
                          <a:ext cx="180" cy="180"/>
                        </a:xfrm>
                        <a:custGeom>
                          <a:avLst/>
                          <a:gdLst/>
                          <a:ahLst/>
                          <a:cxnLst>
                            <a:cxn ang="0">
                              <a:pos x="180" y="0"/>
                            </a:cxn>
                            <a:cxn ang="0">
                              <a:pos x="0" y="180"/>
                            </a:cxn>
                          </a:cxnLst>
                          <a:rect l="0" t="0" r="r" b="b"/>
                          <a:pathLst>
                            <a:path w="180" h="180">
                              <a:moveTo>
                                <a:pt x="180" y="0"/>
                              </a:moveTo>
                              <a:cubicBezTo>
                                <a:pt x="105" y="75"/>
                                <a:pt x="30" y="150"/>
                                <a:pt x="0" y="180"/>
                              </a:cubicBezTo>
                            </a:path>
                          </a:pathLst>
                        </a:custGeom>
                        <a:noFill/>
                        <a:ln w="12700"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2" name="Text Box 62"/>
                        <p:cNvSpPr txBox="1">
                          <a:spLocks noChangeArrowheads="1"/>
                        </p:cNvSpPr>
                        <p:nvPr/>
                      </p:nvSpPr>
                      <p:spPr bwMode="auto">
                        <a:xfrm>
                          <a:off x="2061" y="6664"/>
                          <a:ext cx="540" cy="360"/>
                        </a:xfrm>
                        <a:prstGeom prst="rect">
                          <a:avLst/>
                        </a:prstGeom>
                        <a:solidFill>
                          <a:srgbClr val="FFFFFF"/>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O</a:t>
                          </a:r>
                          <a:endParaRPr kumimoji="0" lang="en-US" sz="1800" b="0" i="0" u="none" strike="noStrike" cap="none" normalizeH="0" baseline="0" smtClean="0">
                            <a:ln>
                              <a:noFill/>
                            </a:ln>
                            <a:solidFill>
                              <a:schemeClr val="tx1"/>
                            </a:solidFill>
                            <a:effectLst/>
                            <a:latin typeface="Arial" pitchFamily="34" charset="0"/>
                          </a:endParaRPr>
                        </a:p>
                      </p:txBody>
                    </p:sp>
                  </p:grpSp>
                </p:grpSp>
                <p:sp>
                  <p:nvSpPr>
                    <p:cNvPr id="25663" name="Text Box 63"/>
                    <p:cNvSpPr txBox="1">
                      <a:spLocks noChangeArrowheads="1"/>
                    </p:cNvSpPr>
                    <p:nvPr/>
                  </p:nvSpPr>
                  <p:spPr bwMode="auto">
                    <a:xfrm>
                      <a:off x="5481" y="4324"/>
                      <a:ext cx="5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smtClean="0">
                          <a:ln>
                            <a:noFill/>
                          </a:ln>
                          <a:solidFill>
                            <a:schemeClr val="tx1"/>
                          </a:solidFill>
                          <a:effectLst/>
                          <a:latin typeface="Calibri" pitchFamily="34" charset="0"/>
                        </a:rPr>
                        <a:t>R</a:t>
                      </a:r>
                      <a:r>
                        <a:rPr kumimoji="0" lang="ro-RO" sz="1100" b="0" i="0" u="none" strike="noStrike" cap="none" normalizeH="0" baseline="-25000" smtClean="0">
                          <a:ln>
                            <a:noFill/>
                          </a:ln>
                          <a:solidFill>
                            <a:schemeClr val="tx1"/>
                          </a:solidFill>
                          <a:effectLst/>
                          <a:latin typeface="Calibri"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grpSp>
            </p:grpSp>
            <p:sp>
              <p:nvSpPr>
                <p:cNvPr id="25664" name="Line 64"/>
                <p:cNvSpPr>
                  <a:spLocks noChangeShapeType="1"/>
                </p:cNvSpPr>
                <p:nvPr/>
              </p:nvSpPr>
              <p:spPr bwMode="auto">
                <a:xfrm>
                  <a:off x="3681" y="4144"/>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65" name="Group 65"/>
              <p:cNvGrpSpPr>
                <a:grpSpLocks/>
              </p:cNvGrpSpPr>
              <p:nvPr/>
            </p:nvGrpSpPr>
            <p:grpSpPr bwMode="auto">
              <a:xfrm>
                <a:off x="4401" y="4144"/>
                <a:ext cx="1080" cy="720"/>
                <a:chOff x="4401" y="4144"/>
                <a:chExt cx="1080" cy="720"/>
              </a:xfrm>
            </p:grpSpPr>
            <p:sp>
              <p:nvSpPr>
                <p:cNvPr id="25666" name="Line 66"/>
                <p:cNvSpPr>
                  <a:spLocks noChangeShapeType="1"/>
                </p:cNvSpPr>
                <p:nvPr/>
              </p:nvSpPr>
              <p:spPr bwMode="auto">
                <a:xfrm>
                  <a:off x="5121" y="4144"/>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7" name="Line 67"/>
                <p:cNvSpPr>
                  <a:spLocks noChangeShapeType="1"/>
                </p:cNvSpPr>
                <p:nvPr/>
              </p:nvSpPr>
              <p:spPr bwMode="auto">
                <a:xfrm>
                  <a:off x="4401" y="4504"/>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8" name="Line 68"/>
                <p:cNvSpPr>
                  <a:spLocks noChangeShapeType="1"/>
                </p:cNvSpPr>
                <p:nvPr/>
              </p:nvSpPr>
              <p:spPr bwMode="auto">
                <a:xfrm flipV="1">
                  <a:off x="4401" y="4144"/>
                  <a:ext cx="36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69" name="Line 69"/>
                <p:cNvSpPr>
                  <a:spLocks noChangeShapeType="1"/>
                </p:cNvSpPr>
                <p:nvPr/>
              </p:nvSpPr>
              <p:spPr bwMode="auto">
                <a:xfrm flipV="1">
                  <a:off x="4401" y="4144"/>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5670" name="Rectangle 70"/>
            <p:cNvSpPr>
              <a:spLocks noChangeArrowheads="1"/>
            </p:cNvSpPr>
            <p:nvPr/>
          </p:nvSpPr>
          <p:spPr bwMode="auto">
            <a:xfrm>
              <a:off x="2781" y="3244"/>
              <a:ext cx="90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71" name="Line 71"/>
            <p:cNvSpPr>
              <a:spLocks noChangeShapeType="1"/>
            </p:cNvSpPr>
            <p:nvPr/>
          </p:nvSpPr>
          <p:spPr bwMode="auto">
            <a:xfrm flipH="1">
              <a:off x="2421" y="3244"/>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5000628" y="5214950"/>
            <a:ext cx="3786214" cy="369332"/>
          </a:xfrm>
          <a:prstGeom prst="rect">
            <a:avLst/>
          </a:prstGeom>
          <a:noFill/>
        </p:spPr>
        <p:txBody>
          <a:bodyPr wrap="square" rtlCol="0">
            <a:spAutoFit/>
          </a:bodyPr>
          <a:lstStyle/>
          <a:p>
            <a:r>
              <a:rPr lang="en-US" dirty="0" err="1"/>
              <a:t>Figura</a:t>
            </a:r>
            <a:r>
              <a:rPr lang="en-US" dirty="0"/>
              <a:t> 3: </a:t>
            </a:r>
            <a:r>
              <a:rPr lang="en-US" dirty="0" err="1"/>
              <a:t>Structura</a:t>
            </a:r>
            <a:r>
              <a:rPr lang="en-US" dirty="0"/>
              <a:t> </a:t>
            </a:r>
            <a:r>
              <a:rPr lang="en-US" dirty="0" err="1"/>
              <a:t>cefalosporinelor</a:t>
            </a: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86544"/>
          </a:xfrm>
        </p:spPr>
        <p:txBody>
          <a:bodyPr>
            <a:normAutofit fontScale="77500" lnSpcReduction="20000"/>
          </a:bodyPr>
          <a:lstStyle/>
          <a:p>
            <a:pPr lvl="1"/>
            <a:r>
              <a:rPr lang="ro-RO" b="1" i="1" dirty="0" smtClean="0"/>
              <a:t>B. GLICOPEPTIDELE</a:t>
            </a:r>
            <a:endParaRPr lang="en-US" b="1" i="1" dirty="0" smtClean="0"/>
          </a:p>
          <a:p>
            <a:pPr lvl="1">
              <a:buNone/>
            </a:pPr>
            <a:endParaRPr lang="en-US" b="1" i="1" dirty="0" smtClean="0"/>
          </a:p>
          <a:p>
            <a:r>
              <a:rPr lang="ro-RO" dirty="0" smtClean="0"/>
              <a:t>Sunt polipeptide cu molecula mare, fiind reprezentate de: </a:t>
            </a:r>
            <a:r>
              <a:rPr lang="ro-RO" i="1" dirty="0" smtClean="0"/>
              <a:t>Vancomicina </a:t>
            </a:r>
            <a:r>
              <a:rPr lang="ro-RO" dirty="0" smtClean="0"/>
              <a:t>şi </a:t>
            </a:r>
            <a:r>
              <a:rPr lang="ro-RO" i="1" dirty="0" smtClean="0"/>
              <a:t>Teicoplanina</a:t>
            </a:r>
            <a:r>
              <a:rPr lang="ro-RO" dirty="0" smtClean="0"/>
              <a:t>. Se obţin din Streptomyces orientalis. </a:t>
            </a:r>
            <a:endParaRPr lang="en-US" dirty="0" smtClean="0"/>
          </a:p>
          <a:p>
            <a:r>
              <a:rPr lang="ro-RO" dirty="0" smtClean="0"/>
              <a:t>Au un spectru de acţiune îngust, fiind </a:t>
            </a:r>
            <a:r>
              <a:rPr lang="ro-RO" b="1" i="1" dirty="0" smtClean="0"/>
              <a:t>active numai asupra bacteriilor Gram pozitive</a:t>
            </a:r>
            <a:r>
              <a:rPr lang="ro-RO" dirty="0" smtClean="0"/>
              <a:t>.</a:t>
            </a:r>
            <a:endParaRPr lang="en-US" dirty="0" smtClean="0"/>
          </a:p>
          <a:p>
            <a:r>
              <a:rPr lang="ro-RO" dirty="0" smtClean="0"/>
              <a:t>Vancomicina şi Teicoplanina </a:t>
            </a:r>
            <a:r>
              <a:rPr lang="ro-RO" b="1" i="1" dirty="0" smtClean="0"/>
              <a:t>interferează elongaţia peptidoglicanului</a:t>
            </a:r>
            <a:r>
              <a:rPr lang="ro-RO" dirty="0" smtClean="0"/>
              <a:t>, fiind bactericide în faza de multiplicare a bacteriilor.</a:t>
            </a:r>
            <a:endParaRPr lang="en-US" dirty="0" smtClean="0"/>
          </a:p>
          <a:p>
            <a:r>
              <a:rPr lang="ro-RO" dirty="0" smtClean="0"/>
              <a:t>Administrarea lor este indicată în</a:t>
            </a:r>
            <a:r>
              <a:rPr lang="ro-RO" i="1" dirty="0" smtClean="0"/>
              <a:t> </a:t>
            </a:r>
            <a:r>
              <a:rPr lang="ro-RO" b="1" i="1" dirty="0" smtClean="0"/>
              <a:t>infecţiile produse de bacterii Gram pozitive rezistente la betalactamine</a:t>
            </a:r>
            <a:r>
              <a:rPr lang="ro-RO" dirty="0" smtClean="0"/>
              <a:t> şi la </a:t>
            </a:r>
            <a:r>
              <a:rPr lang="ro-RO" b="1" i="1" dirty="0" smtClean="0"/>
              <a:t>pacienţi alergici la peniciline</a:t>
            </a:r>
            <a:r>
              <a:rPr lang="ro-RO" dirty="0" smtClean="0"/>
              <a:t>. Bacteriile Gram negative sunt natural rezistente la glicopeptide, deoarece acestea au molecula prea mare pentru a putea pătrunde prin membrana externă a peretelui celular.</a:t>
            </a:r>
            <a:endParaRPr lang="en-US" dirty="0" smtClean="0"/>
          </a:p>
          <a:p>
            <a:pPr>
              <a:buNone/>
            </a:pPr>
            <a:r>
              <a:rPr lang="ro-RO" dirty="0" smtClean="0"/>
              <a:t> </a:t>
            </a:r>
            <a:endParaRPr lang="en-US" dirty="0" smtClean="0"/>
          </a:p>
          <a:p>
            <a:pPr lvl="1"/>
            <a:r>
              <a:rPr lang="ro-RO" b="1" i="1" dirty="0" smtClean="0"/>
              <a:t>C. BACITRACINA</a:t>
            </a:r>
            <a:endParaRPr lang="en-US" b="1" i="1" dirty="0" smtClean="0"/>
          </a:p>
          <a:p>
            <a:pPr lvl="1">
              <a:buNone/>
            </a:pPr>
            <a:endParaRPr lang="en-US" b="1" i="1" dirty="0" smtClean="0"/>
          </a:p>
          <a:p>
            <a:r>
              <a:rPr lang="ro-RO" dirty="0" smtClean="0"/>
              <a:t>Bacitracina este un antibiotic cu structură polipeptidică care, din cauza toxicităţii ridicate, se utilizează doar în </a:t>
            </a:r>
            <a:r>
              <a:rPr lang="ro-RO" b="1" i="1" dirty="0" smtClean="0"/>
              <a:t>aplicaţii locale în infecţii cutanate</a:t>
            </a:r>
            <a:r>
              <a:rPr lang="ro-RO" dirty="0" smtClean="0"/>
              <a:t>. Este activă numai pe bacteriile Gram pozitive prin mecanisme multiple: </a:t>
            </a:r>
            <a:r>
              <a:rPr lang="ro-RO" b="1" i="1" dirty="0" smtClean="0"/>
              <a:t>impiedică sinteza peretelui celular</a:t>
            </a:r>
            <a:r>
              <a:rPr lang="ro-RO" dirty="0" smtClean="0"/>
              <a:t> prin inhibiţia unei enzime ce transportă precursorii peptidoglicanului, </a:t>
            </a:r>
            <a:r>
              <a:rPr lang="ro-RO" b="1" i="1" dirty="0" smtClean="0"/>
              <a:t>alterează membrana celulară şi perturbă transcripţia ARN</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572272"/>
          </a:xfrm>
        </p:spPr>
        <p:txBody>
          <a:bodyPr>
            <a:normAutofit fontScale="77500" lnSpcReduction="20000"/>
          </a:bodyPr>
          <a:lstStyle/>
          <a:p>
            <a:r>
              <a:rPr lang="ro-RO" b="1" i="1" dirty="0" smtClean="0"/>
              <a:t>D. ISONIAZIDA, CICLOSERINA ŞI ETIONAMIDA</a:t>
            </a:r>
            <a:endParaRPr lang="en-US" b="1" i="1" dirty="0" smtClean="0"/>
          </a:p>
          <a:p>
            <a:pPr>
              <a:buNone/>
            </a:pPr>
            <a:endParaRPr lang="en-US" b="1" i="1" dirty="0" smtClean="0"/>
          </a:p>
          <a:p>
            <a:r>
              <a:rPr lang="ro-RO" dirty="0" smtClean="0"/>
              <a:t>Aceste chimioterapice se utilizează în </a:t>
            </a:r>
            <a:r>
              <a:rPr lang="ro-RO" b="1" i="1" dirty="0" smtClean="0"/>
              <a:t>tratamentul tuberculozei</a:t>
            </a:r>
            <a:r>
              <a:rPr lang="ro-RO" dirty="0" smtClean="0"/>
              <a:t>. </a:t>
            </a:r>
            <a:r>
              <a:rPr lang="ro-RO" i="1" dirty="0" smtClean="0"/>
              <a:t>Cicloserina</a:t>
            </a:r>
            <a:r>
              <a:rPr lang="ro-RO" b="1" i="1" dirty="0" smtClean="0"/>
              <a:t> inhibă două enzime care catalizează sinteza peretelui celular</a:t>
            </a:r>
            <a:r>
              <a:rPr lang="ro-RO" dirty="0" smtClean="0"/>
              <a:t>, iar </a:t>
            </a:r>
            <a:r>
              <a:rPr lang="ro-RO" i="1" dirty="0" smtClean="0"/>
              <a:t>Etionamida şi Isoniazida</a:t>
            </a:r>
            <a:r>
              <a:rPr lang="ro-RO" dirty="0" smtClean="0"/>
              <a:t> </a:t>
            </a:r>
            <a:r>
              <a:rPr lang="ro-RO" b="1" i="1" dirty="0" smtClean="0"/>
              <a:t>interferează multiplicarea micobacteriilor</a:t>
            </a:r>
            <a:r>
              <a:rPr lang="ro-RO" dirty="0" smtClean="0"/>
              <a:t> la mai multe nivele. Rezistenţa se instalează prin </a:t>
            </a:r>
            <a:r>
              <a:rPr lang="ro-RO" b="1" i="1" dirty="0" smtClean="0"/>
              <a:t>scăderea permeabilităţii peretelui celular şi modificarea moleculelor ţintă</a:t>
            </a:r>
            <a:r>
              <a:rPr lang="ro-RO" dirty="0" smtClean="0"/>
              <a:t>.</a:t>
            </a:r>
            <a:endParaRPr lang="en-US" dirty="0" smtClean="0"/>
          </a:p>
          <a:p>
            <a:pPr>
              <a:buNone/>
            </a:pPr>
            <a:r>
              <a:rPr lang="ro-RO" dirty="0" smtClean="0"/>
              <a:t> </a:t>
            </a:r>
            <a:endParaRPr lang="en-US" dirty="0" smtClean="0"/>
          </a:p>
          <a:p>
            <a:r>
              <a:rPr lang="ro-RO" b="1" dirty="0" smtClean="0"/>
              <a:t>4.2. AGENŢI TENSIOACTIVI CE LEZEAZĂ MEMBRANA CITOPLASMATICĂ BACTERIANĂ</a:t>
            </a:r>
            <a:endParaRPr lang="en-US" b="1" dirty="0" smtClean="0"/>
          </a:p>
          <a:p>
            <a:pPr>
              <a:buNone/>
            </a:pPr>
            <a:endParaRPr lang="en-US" dirty="0" smtClean="0"/>
          </a:p>
          <a:p>
            <a:r>
              <a:rPr lang="ro-RO" dirty="0" smtClean="0"/>
              <a:t>Este cazul </a:t>
            </a:r>
            <a:r>
              <a:rPr lang="ro-RO" b="1" i="1" dirty="0" smtClean="0"/>
              <a:t>polimixinelor</a:t>
            </a:r>
            <a:r>
              <a:rPr lang="ro-RO" dirty="0" smtClean="0"/>
              <a:t>, care acţionează în acest mod asupra bacteriilor. Tot aşa acţionează şi </a:t>
            </a:r>
            <a:r>
              <a:rPr lang="ro-RO" b="1" i="1" dirty="0" smtClean="0"/>
              <a:t>Amphotericina B, Colistinul, Imidazolul, Gramicidina </a:t>
            </a:r>
            <a:r>
              <a:rPr lang="ro-RO" b="1" dirty="0" smtClean="0"/>
              <a:t>şi </a:t>
            </a:r>
            <a:r>
              <a:rPr lang="ro-RO" b="1" i="1" dirty="0" smtClean="0"/>
              <a:t>Tirocidina</a:t>
            </a:r>
            <a:r>
              <a:rPr lang="ro-RO" dirty="0" smtClean="0"/>
              <a:t>.</a:t>
            </a:r>
            <a:endParaRPr lang="en-US" dirty="0" smtClean="0"/>
          </a:p>
          <a:p>
            <a:r>
              <a:rPr lang="ro-RO" dirty="0" smtClean="0"/>
              <a:t>Polimixina B şi Colistinul (polimixina E) au o structură ciclică polipeptidică cu acţiune bactericidă şi asupra bacteriilor în fază latentă.</a:t>
            </a:r>
            <a:endParaRPr lang="en-US" dirty="0" smtClean="0"/>
          </a:p>
          <a:p>
            <a:r>
              <a:rPr lang="ro-RO" dirty="0" smtClean="0"/>
              <a:t>Grupările amino libere </a:t>
            </a:r>
            <a:r>
              <a:rPr lang="ro-RO" b="1" i="1" dirty="0" smtClean="0"/>
              <a:t>acţionează asupra membranei celulare</a:t>
            </a:r>
            <a:r>
              <a:rPr lang="ro-RO" dirty="0" smtClean="0"/>
              <a:t> asemănător detergenţilor cationici, </a:t>
            </a:r>
            <a:r>
              <a:rPr lang="ro-RO" b="1" i="1" dirty="0" smtClean="0"/>
              <a:t>distrugând structurile fosfolipidice</a:t>
            </a:r>
            <a:r>
              <a:rPr lang="ro-RO" dirty="0" smtClean="0"/>
              <a:t> ale acesteia (figura 4). Sunt </a:t>
            </a:r>
            <a:r>
              <a:rPr lang="ro-RO" b="1" i="1" dirty="0" smtClean="0"/>
              <a:t>active numai pe bacili Gram negativi</a:t>
            </a:r>
            <a:r>
              <a:rPr lang="ro-RO" dirty="0" smtClean="0"/>
              <a:t> (inclusiv pe Pseudomonas) cu excepţia speciilor de Proteus şi se administrează local în </a:t>
            </a:r>
            <a:r>
              <a:rPr lang="ro-RO" i="1" dirty="0" smtClean="0"/>
              <a:t>otite externe, infecţii oculare şi infecţii cutanate</a:t>
            </a:r>
            <a:r>
              <a:rPr lang="ro-RO" dirty="0" smtClean="0"/>
              <a:t>. Nu se absorb pe cale orală, iar administrarea sistemică s-a abandonat din cauza nefrotoxicităţii ridicate.</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embrana 1"/>
          <p:cNvPicPr>
            <a:picLocks noChangeAspect="1" noChangeArrowheads="1"/>
          </p:cNvPicPr>
          <p:nvPr/>
        </p:nvPicPr>
        <p:blipFill>
          <a:blip r:embed="rId2" cstate="print"/>
          <a:srcRect/>
          <a:stretch>
            <a:fillRect/>
          </a:stretch>
        </p:blipFill>
        <p:spPr bwMode="auto">
          <a:xfrm>
            <a:off x="214282" y="357166"/>
            <a:ext cx="8755803" cy="4000504"/>
          </a:xfrm>
          <a:prstGeom prst="rect">
            <a:avLst/>
          </a:prstGeom>
          <a:noFill/>
          <a:ln w="9525">
            <a:noFill/>
            <a:miter lim="800000"/>
            <a:headEnd/>
            <a:tailEnd/>
          </a:ln>
        </p:spPr>
      </p:pic>
      <p:sp>
        <p:nvSpPr>
          <p:cNvPr id="5" name="TextBox 4"/>
          <p:cNvSpPr txBox="1"/>
          <p:nvPr/>
        </p:nvSpPr>
        <p:spPr>
          <a:xfrm>
            <a:off x="1142976" y="4929198"/>
            <a:ext cx="6786610" cy="369332"/>
          </a:xfrm>
          <a:prstGeom prst="rect">
            <a:avLst/>
          </a:prstGeom>
          <a:noFill/>
        </p:spPr>
        <p:txBody>
          <a:bodyPr wrap="square" rtlCol="0">
            <a:spAutoFit/>
          </a:bodyPr>
          <a:lstStyle/>
          <a:p>
            <a:r>
              <a:rPr lang="ro-RO" dirty="0"/>
              <a:t>Figura 4: Mecanismul de alterare a membranei celulare bacteriene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1480"/>
            <a:ext cx="8229600" cy="5967434"/>
          </a:xfrm>
        </p:spPr>
        <p:txBody>
          <a:bodyPr>
            <a:normAutofit fontScale="77500" lnSpcReduction="20000"/>
          </a:bodyPr>
          <a:lstStyle/>
          <a:p>
            <a:r>
              <a:rPr lang="ro-RO" b="1" dirty="0" smtClean="0"/>
              <a:t>4.3. INHIBITORI AI SINTEZEI PROTEICE</a:t>
            </a:r>
            <a:endParaRPr lang="en-US" b="1" dirty="0" smtClean="0"/>
          </a:p>
          <a:p>
            <a:pPr>
              <a:buNone/>
            </a:pPr>
            <a:endParaRPr lang="en-US" dirty="0" smtClean="0"/>
          </a:p>
          <a:p>
            <a:r>
              <a:rPr lang="ro-RO" b="1" i="1" dirty="0" smtClean="0"/>
              <a:t>A. AMINOGLICOZIDELE</a:t>
            </a:r>
            <a:endParaRPr lang="en-US" b="1" i="1" dirty="0" smtClean="0"/>
          </a:p>
          <a:p>
            <a:pPr>
              <a:buNone/>
            </a:pPr>
            <a:endParaRPr lang="en-US" b="1" i="1" dirty="0" smtClean="0"/>
          </a:p>
          <a:p>
            <a:r>
              <a:rPr lang="ro-RO" b="1" dirty="0" smtClean="0"/>
              <a:t>Structura</a:t>
            </a:r>
            <a:r>
              <a:rPr lang="ro-RO" dirty="0" smtClean="0"/>
              <a:t>. Aminoglicozidele se extrag din speciile Micromonospora şi Streptomyces. Ele conţin în molecula lor </a:t>
            </a:r>
            <a:r>
              <a:rPr lang="ro-RO" i="1" dirty="0" smtClean="0"/>
              <a:t>streptidina sau 2-dezoxistreptidina</a:t>
            </a:r>
            <a:r>
              <a:rPr lang="ro-RO" dirty="0" smtClean="0"/>
              <a:t>. Prin adaugarea unor radicali diferiţi se obţin preparate noi, semisintetice.</a:t>
            </a:r>
            <a:endParaRPr lang="en-US" dirty="0" smtClean="0"/>
          </a:p>
          <a:p>
            <a:r>
              <a:rPr lang="ro-RO" b="1" dirty="0" smtClean="0"/>
              <a:t>Mecanism de acţiune</a:t>
            </a:r>
            <a:r>
              <a:rPr lang="ro-RO" dirty="0" smtClean="0"/>
              <a:t>. Aminoglicozidele sunt bactericide prin </a:t>
            </a:r>
            <a:r>
              <a:rPr lang="ro-RO" b="1" i="1" dirty="0" smtClean="0"/>
              <a:t>blocarea legării formylmethionyl-tRNA de ribozomi</a:t>
            </a:r>
            <a:r>
              <a:rPr lang="ro-RO" dirty="0" smtClean="0"/>
              <a:t>, împiedicând practic iniţierea sintezei lanţurilor polipeptidice şi determină, de asemenea, o </a:t>
            </a:r>
            <a:r>
              <a:rPr lang="ro-RO" b="1" i="1" dirty="0" smtClean="0"/>
              <a:t>decodificare incorectă a informaţiei de pe m-RNA</a:t>
            </a:r>
            <a:r>
              <a:rPr lang="ro-RO" dirty="0" smtClean="0"/>
              <a:t> prin legarea lor ireversibilă de ribozomi (figura 5).</a:t>
            </a:r>
            <a:endParaRPr lang="en-US" dirty="0" smtClean="0"/>
          </a:p>
          <a:p>
            <a:r>
              <a:rPr lang="ro-RO" dirty="0" smtClean="0"/>
              <a:t>Spectrul de acţiune cuprinde mai ales bacili Gram negativi, dar şi unele bacterii Gram pozitive. Streptococii şi flora bacteriană anaerobă sunt în mod natural rezistente la aminoglicozide. Toate aminoglicozidele sunt active faţă de bacilii tuberculoşi, dar din cauza toxicităţii unui tratament îndelungat se utilizează doar Streptomicina.</a:t>
            </a:r>
            <a:endParaRPr lang="en-US" dirty="0" smtClean="0"/>
          </a:p>
          <a:p>
            <a:r>
              <a:rPr lang="ro-RO" dirty="0" smtClean="0"/>
              <a:t>În tabelul 4 sunt redate exemple şi spectrul de acţiune al aminoglicozidelor. </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00232" y="357166"/>
          <a:ext cx="6500858" cy="6137943"/>
        </p:xfrm>
        <a:graphic>
          <a:graphicData uri="http://schemas.openxmlformats.org/drawingml/2006/table">
            <a:tbl>
              <a:tblPr/>
              <a:tblGrid>
                <a:gridCol w="1508378"/>
                <a:gridCol w="4992480"/>
              </a:tblGrid>
              <a:tr h="202407">
                <a:tc>
                  <a:txBody>
                    <a:bodyPr/>
                    <a:lstStyle/>
                    <a:p>
                      <a:pPr algn="ctr">
                        <a:spcAft>
                          <a:spcPts val="0"/>
                        </a:spcAft>
                      </a:pPr>
                      <a:r>
                        <a:rPr lang="ro-RO" sz="1400" b="1">
                          <a:latin typeface="Times New Roman"/>
                          <a:ea typeface="Times New Roman"/>
                        </a:rPr>
                        <a:t>Denumire</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Times New Roman"/>
                          <a:ea typeface="Times New Roman"/>
                        </a:rPr>
                        <a:t>Spectru natural</a:t>
                      </a:r>
                      <a:endParaRPr lang="en-US" sz="1400" b="1">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038">
                <a:tc>
                  <a:txBody>
                    <a:bodyPr/>
                    <a:lstStyle/>
                    <a:p>
                      <a:pPr algn="just">
                        <a:spcAft>
                          <a:spcPts val="0"/>
                        </a:spcAft>
                      </a:pPr>
                      <a:r>
                        <a:rPr lang="ro-RO" sz="1400">
                          <a:latin typeface="Times New Roman"/>
                          <a:ea typeface="Times New Roman"/>
                        </a:rPr>
                        <a:t>Streptomicina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a:latin typeface="Times New Roman"/>
                          <a:ea typeface="Times New Roman"/>
                        </a:rPr>
                        <a:t>primul aminoglicozid introdus în terapie, datorită toxicităţii se utilizează astăzi aproape exclusiv în tratamentul tuberculozei;</a:t>
                      </a:r>
                      <a:endParaRPr lang="en-US" sz="1400">
                        <a:latin typeface="Times New Roman"/>
                        <a:ea typeface="Times New Roman"/>
                      </a:endParaRPr>
                    </a:p>
                    <a:p>
                      <a:pPr marL="342900" lvl="0" indent="-342900" algn="just">
                        <a:spcAft>
                          <a:spcPts val="0"/>
                        </a:spcAft>
                        <a:buFont typeface="Symbol"/>
                        <a:buChar char=""/>
                        <a:tabLst>
                          <a:tab pos="228600" algn="l"/>
                        </a:tabLst>
                      </a:pPr>
                      <a:r>
                        <a:rPr lang="ro-RO" sz="1400">
                          <a:latin typeface="Times New Roman"/>
                          <a:ea typeface="Times New Roman"/>
                        </a:rPr>
                        <a:t>se mai poate administra în endocardite în asociaţie cu penicilina.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038">
                <a:tc>
                  <a:txBody>
                    <a:bodyPr/>
                    <a:lstStyle/>
                    <a:p>
                      <a:pPr algn="just">
                        <a:spcAft>
                          <a:spcPts val="0"/>
                        </a:spcAft>
                      </a:pPr>
                      <a:r>
                        <a:rPr lang="ro-RO" sz="1400">
                          <a:latin typeface="Times New Roman"/>
                          <a:ea typeface="Times New Roman"/>
                        </a:rPr>
                        <a:t>Kanamicina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a:latin typeface="Times New Roman"/>
                          <a:ea typeface="Times New Roman"/>
                        </a:rPr>
                        <a:t>mai activă asupra bacililor Gram negativi decât Streptomicina, inclusiv pe speciile de Proteus, dar nu este activă pe bacilul piocianic;</a:t>
                      </a:r>
                      <a:endParaRPr lang="en-US" sz="1400">
                        <a:latin typeface="Times New Roman"/>
                        <a:ea typeface="Times New Roman"/>
                      </a:endParaRPr>
                    </a:p>
                    <a:p>
                      <a:pPr marL="342900" lvl="0" indent="-342900" algn="just">
                        <a:spcAft>
                          <a:spcPts val="0"/>
                        </a:spcAft>
                        <a:buFont typeface="Symbol"/>
                        <a:buChar char=""/>
                        <a:tabLst>
                          <a:tab pos="228600" algn="l"/>
                        </a:tabLst>
                      </a:pPr>
                      <a:r>
                        <a:rPr lang="ro-RO" sz="1400">
                          <a:latin typeface="Times New Roman"/>
                          <a:ea typeface="Times New Roman"/>
                        </a:rPr>
                        <a:t>în unele ţări s-a abandonat utilizarea Kanamicinei datorită toxicităţii.</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853">
                <a:tc>
                  <a:txBody>
                    <a:bodyPr/>
                    <a:lstStyle/>
                    <a:p>
                      <a:pPr algn="just">
                        <a:spcAft>
                          <a:spcPts val="0"/>
                        </a:spcAft>
                      </a:pPr>
                      <a:r>
                        <a:rPr lang="ro-RO" sz="1400">
                          <a:latin typeface="Times New Roman"/>
                          <a:ea typeface="Times New Roman"/>
                        </a:rPr>
                        <a:t>Gentamicina</a:t>
                      </a:r>
                      <a:endParaRPr lang="en-US" sz="1400">
                        <a:latin typeface="Times New Roman"/>
                        <a:ea typeface="Times New Roman"/>
                      </a:endParaRPr>
                    </a:p>
                    <a:p>
                      <a:pPr algn="just">
                        <a:spcAft>
                          <a:spcPts val="0"/>
                        </a:spcAft>
                      </a:pPr>
                      <a:r>
                        <a:rPr lang="ro-RO" sz="1400">
                          <a:latin typeface="Times New Roman"/>
                          <a:ea typeface="Times New Roman"/>
                        </a:rPr>
                        <a:t>Tobramicina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a:latin typeface="Times New Roman"/>
                          <a:ea typeface="Times New Roman"/>
                        </a:rPr>
                        <a:t>au spectru foarte larg, fiind folosite ca antibiotice de rezervă atât în infecţiile stafilococice cât şi în cele produse de bacili Gram negativi, inclusiv bacilul piocianic;</a:t>
                      </a:r>
                      <a:endParaRPr lang="en-US" sz="1400">
                        <a:latin typeface="Times New Roman"/>
                        <a:ea typeface="Times New Roman"/>
                      </a:endParaRPr>
                    </a:p>
                    <a:p>
                      <a:pPr marL="342900" lvl="0" indent="-342900" algn="just">
                        <a:spcAft>
                          <a:spcPts val="0"/>
                        </a:spcAft>
                        <a:buFont typeface="Symbol"/>
                        <a:buChar char=""/>
                        <a:tabLst>
                          <a:tab pos="228600" algn="l"/>
                        </a:tabLst>
                      </a:pPr>
                      <a:r>
                        <a:rPr lang="ro-RO" sz="1400">
                          <a:latin typeface="Times New Roman"/>
                          <a:ea typeface="Times New Roman"/>
                        </a:rPr>
                        <a:t>abuzul de Gentamicina în tratamentul antiinfecţios a dus la deprecierea acestui antibiotic;</a:t>
                      </a:r>
                      <a:endParaRPr lang="en-US" sz="1400">
                        <a:latin typeface="Times New Roman"/>
                        <a:ea typeface="Times New Roman"/>
                      </a:endParaRPr>
                    </a:p>
                    <a:p>
                      <a:pPr marL="342900" lvl="0" indent="-342900" algn="just">
                        <a:spcAft>
                          <a:spcPts val="0"/>
                        </a:spcAft>
                        <a:buFont typeface="Symbol"/>
                        <a:buChar char=""/>
                        <a:tabLst>
                          <a:tab pos="228600" algn="l"/>
                        </a:tabLst>
                      </a:pPr>
                      <a:r>
                        <a:rPr lang="ro-RO" sz="1400">
                          <a:latin typeface="Times New Roman"/>
                          <a:ea typeface="Times New Roman"/>
                        </a:rPr>
                        <a:t>streptococii şi enterococii sunt natural rezistenţi.</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spcAft>
                          <a:spcPts val="0"/>
                        </a:spcAft>
                      </a:pPr>
                      <a:r>
                        <a:rPr lang="ro-RO" sz="1400">
                          <a:latin typeface="Times New Roman"/>
                          <a:ea typeface="Times New Roman"/>
                        </a:rPr>
                        <a:t>Amikacina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a:latin typeface="Times New Roman"/>
                          <a:ea typeface="Times New Roman"/>
                        </a:rPr>
                        <a:t>derivat semisintetic al Kanamicinei şi se utilizează în infecţii cu germeni rezistenţi la celelalte aminoglicozide.</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223">
                <a:tc>
                  <a:txBody>
                    <a:bodyPr/>
                    <a:lstStyle/>
                    <a:p>
                      <a:pPr algn="just">
                        <a:spcAft>
                          <a:spcPts val="0"/>
                        </a:spcAft>
                      </a:pPr>
                      <a:r>
                        <a:rPr lang="ro-RO" sz="1400">
                          <a:latin typeface="Times New Roman"/>
                          <a:ea typeface="Times New Roman"/>
                        </a:rPr>
                        <a:t>Neomicina</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a:latin typeface="Times New Roman"/>
                          <a:ea typeface="Times New Roman"/>
                        </a:rPr>
                        <a:t>foarte activă faţă de bacilii Gram negativi, dar extrem de toxică, administrându-se numai în infecţiile cutanate.</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446">
                <a:tc>
                  <a:txBody>
                    <a:bodyPr/>
                    <a:lstStyle/>
                    <a:p>
                      <a:pPr algn="just">
                        <a:spcAft>
                          <a:spcPts val="0"/>
                        </a:spcAft>
                      </a:pPr>
                      <a:r>
                        <a:rPr lang="ro-RO" sz="1400">
                          <a:latin typeface="Times New Roman"/>
                          <a:ea typeface="Times New Roman"/>
                        </a:rPr>
                        <a:t>Spectinomicina (Trobicin)</a:t>
                      </a:r>
                      <a:endParaRPr lang="en-US" sz="140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Symbol"/>
                        <a:buChar char=""/>
                        <a:tabLst>
                          <a:tab pos="228600" algn="l"/>
                        </a:tabLst>
                      </a:pPr>
                      <a:r>
                        <a:rPr lang="ro-RO" sz="1400" dirty="0">
                          <a:latin typeface="Times New Roman"/>
                          <a:ea typeface="Times New Roman"/>
                        </a:rPr>
                        <a:t>spectru foarte ingust, fiind activă numai pe gonococi;</a:t>
                      </a:r>
                      <a:endParaRPr lang="en-US" sz="1400" dirty="0">
                        <a:latin typeface="Times New Roman"/>
                        <a:ea typeface="Times New Roman"/>
                      </a:endParaRPr>
                    </a:p>
                    <a:p>
                      <a:pPr marL="342900" lvl="0" indent="-342900" algn="just">
                        <a:spcAft>
                          <a:spcPts val="0"/>
                        </a:spcAft>
                        <a:buFont typeface="Symbol"/>
                        <a:buChar char=""/>
                        <a:tabLst>
                          <a:tab pos="228600" algn="l"/>
                        </a:tabLst>
                      </a:pPr>
                      <a:r>
                        <a:rPr lang="ro-RO" sz="1400" dirty="0">
                          <a:latin typeface="Times New Roman"/>
                          <a:ea typeface="Times New Roman"/>
                        </a:rPr>
                        <a:t>se administrează în gonoreea acută produsă de tulpini de N. gonorrhoeae producătoare de penicilinază, sau la pacienţii cu alergie la betalactamine.</a:t>
                      </a:r>
                      <a:endParaRPr lang="en-US" sz="14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28662" y="428604"/>
            <a:ext cx="285752" cy="6032421"/>
          </a:xfrm>
          <a:prstGeom prst="rect">
            <a:avLst/>
          </a:prstGeom>
          <a:noFill/>
        </p:spPr>
        <p:txBody>
          <a:bodyPr wrap="square" rtlCol="0">
            <a:spAutoFit/>
          </a:bodyPr>
          <a:lstStyle/>
          <a:p>
            <a:r>
              <a:rPr lang="ro-RO" sz="1600" dirty="0"/>
              <a:t>Tabelul </a:t>
            </a:r>
            <a:r>
              <a:rPr lang="en-US" sz="1600" dirty="0" smtClean="0"/>
              <a:t>  </a:t>
            </a:r>
            <a:r>
              <a:rPr lang="en-US" sz="1600" dirty="0"/>
              <a:t>3</a:t>
            </a:r>
            <a:r>
              <a:rPr lang="ro-RO" sz="1600" dirty="0" smtClean="0"/>
              <a:t>: </a:t>
            </a:r>
            <a:r>
              <a:rPr lang="ro-RO" sz="1600" dirty="0"/>
              <a:t>Aminoglicozide</a:t>
            </a:r>
            <a:endParaRPr lang="en-US" sz="1600"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500834"/>
          </a:xfrm>
        </p:spPr>
        <p:txBody>
          <a:bodyPr>
            <a:normAutofit fontScale="77500" lnSpcReduction="20000"/>
          </a:bodyPr>
          <a:lstStyle/>
          <a:p>
            <a:pPr algn="ctr">
              <a:buNone/>
            </a:pPr>
            <a:r>
              <a:rPr lang="ro-RO" b="1" dirty="0" smtClean="0"/>
              <a:t>1. INTRODUCERE</a:t>
            </a:r>
            <a:endParaRPr lang="en-US" dirty="0" smtClean="0"/>
          </a:p>
          <a:p>
            <a:r>
              <a:rPr lang="ro-RO" dirty="0" smtClean="0"/>
              <a:t>Încă din 1920 s-a folosit chinina, drept chimioterapic în tratamentul malariei, antimalaricele de sinteză fiind introduse in practică 100 de ani mai târziu.</a:t>
            </a:r>
            <a:endParaRPr lang="en-US" dirty="0" smtClean="0"/>
          </a:p>
          <a:p>
            <a:r>
              <a:rPr lang="ro-RO" dirty="0" smtClean="0"/>
              <a:t>În anul 1909, s-a folosit </a:t>
            </a:r>
            <a:r>
              <a:rPr lang="ro-RO" i="1" dirty="0" smtClean="0"/>
              <a:t>salvarsanul </a:t>
            </a:r>
            <a:r>
              <a:rPr lang="ro-RO" dirty="0" smtClean="0"/>
              <a:t>(compusul 606) activ asupra Treponemei pallidum şi altor spirochete.</a:t>
            </a:r>
            <a:endParaRPr lang="en-US" dirty="0" smtClean="0"/>
          </a:p>
          <a:p>
            <a:r>
              <a:rPr lang="ro-RO" dirty="0" smtClean="0"/>
              <a:t>Ehrlich a fost primul care a formulat </a:t>
            </a:r>
            <a:r>
              <a:rPr lang="ro-RO" b="1" i="1" dirty="0" smtClean="0"/>
              <a:t>principiile chimioterapiei</a:t>
            </a:r>
            <a:r>
              <a:rPr lang="ro-RO" dirty="0" smtClean="0"/>
              <a:t>:</a:t>
            </a:r>
            <a:endParaRPr lang="en-US" dirty="0" smtClean="0"/>
          </a:p>
          <a:p>
            <a:pPr lvl="0"/>
            <a:r>
              <a:rPr lang="ro-RO" dirty="0" smtClean="0"/>
              <a:t>Chimioterapicul trebuie să prezinte o </a:t>
            </a:r>
            <a:r>
              <a:rPr lang="ro-RO" b="1" i="1" dirty="0" smtClean="0"/>
              <a:t>“toxicitate  selectivă”</a:t>
            </a:r>
            <a:r>
              <a:rPr lang="ro-RO" dirty="0" smtClean="0"/>
              <a:t>, adică să aibă </a:t>
            </a:r>
            <a:r>
              <a:rPr lang="ro-RO" i="1" dirty="0" smtClean="0"/>
              <a:t>efect inhibant net asupra bacteriilor infectante</a:t>
            </a:r>
            <a:r>
              <a:rPr lang="ro-RO" dirty="0" smtClean="0"/>
              <a:t>, dar să fie </a:t>
            </a:r>
            <a:r>
              <a:rPr lang="ro-RO" i="1" dirty="0" smtClean="0"/>
              <a:t>relativ nenociv pentru organismul uman bolnav</a:t>
            </a:r>
            <a:r>
              <a:rPr lang="ro-RO" dirty="0" smtClean="0"/>
              <a:t>. Aceasta constituie diferenţa fundamentală între agenţii chimioterapici şi substanţele dezinfectante uzuale, care sunt foarte active faţă de bacterii, dar greu de tolerat de către organismul uman, în concentraţiile lor eficiente (bactericide sau bacteriostatice).</a:t>
            </a:r>
            <a:endParaRPr lang="en-US" dirty="0" smtClean="0"/>
          </a:p>
          <a:p>
            <a:pPr lvl="0"/>
            <a:r>
              <a:rPr lang="ro-RO" dirty="0" smtClean="0"/>
              <a:t>Există o </a:t>
            </a:r>
            <a:r>
              <a:rPr lang="ro-RO" b="1" i="1" dirty="0" smtClean="0"/>
              <a:t>înrudire particulară de ordin chimic între germen şi chimioterapic</a:t>
            </a:r>
            <a:r>
              <a:rPr lang="ro-RO" dirty="0" smtClean="0"/>
              <a:t>. Aceasta duce la posibilitatea apariţiei dependenţei microorganismului faţă de chimioterapic.</a:t>
            </a:r>
            <a:endParaRPr lang="en-US" dirty="0" smtClean="0"/>
          </a:p>
          <a:p>
            <a:pPr lvl="0"/>
            <a:r>
              <a:rPr lang="ro-RO" dirty="0" smtClean="0"/>
              <a:t>Din cea de-a doua caracteristică a chimioterapiei, rezultă </a:t>
            </a:r>
            <a:r>
              <a:rPr lang="ro-RO" b="1" i="1" dirty="0" smtClean="0"/>
              <a:t>necesitatea folosirii combinate (asociate) a mai multor chimioterapice</a:t>
            </a:r>
            <a:r>
              <a:rPr lang="ro-RO" dirty="0" smtClean="0"/>
              <a:t>.</a:t>
            </a:r>
            <a:endParaRPr lang="en-US" dirty="0" smtClean="0"/>
          </a:p>
          <a:p>
            <a:r>
              <a:rPr lang="ro-RO" dirty="0" smtClean="0"/>
              <a:t>În anul 1929, </a:t>
            </a:r>
            <a:r>
              <a:rPr lang="ro-RO" i="1" dirty="0" smtClean="0"/>
              <a:t>Fleming </a:t>
            </a:r>
            <a:r>
              <a:rPr lang="ro-RO" dirty="0" smtClean="0"/>
              <a:t>descoperă </a:t>
            </a:r>
            <a:r>
              <a:rPr lang="ro-RO" i="1" dirty="0" smtClean="0"/>
              <a:t>penicilina</a:t>
            </a:r>
            <a:r>
              <a:rPr lang="ro-RO" dirty="0" smtClean="0"/>
              <a:t>, secretată de mucegaiul Penicillinum notatum, dar introducerea ei în terapie s-a produs abia in 1946.</a:t>
            </a:r>
            <a:endParaRPr lang="en-US" dirty="0" smtClean="0"/>
          </a:p>
          <a:p>
            <a:r>
              <a:rPr lang="ro-RO" b="1" dirty="0" smtClean="0"/>
              <a:t>          </a:t>
            </a:r>
            <a:r>
              <a:rPr lang="ro-RO" dirty="0" smtClean="0"/>
              <a:t>În 1935 sunt descoperite primele molecule de </a:t>
            </a:r>
            <a:r>
              <a:rPr lang="ro-RO" b="1" i="1" dirty="0" smtClean="0"/>
              <a:t>sulfonamide</a:t>
            </a:r>
            <a:r>
              <a:rPr lang="ro-RO" dirty="0" smtClean="0"/>
              <a:t>(Domag). </a:t>
            </a:r>
            <a:endParaRPr lang="en-US" b="1"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inteza proteica1"/>
          <p:cNvPicPr>
            <a:picLocks noChangeAspect="1" noChangeArrowheads="1"/>
          </p:cNvPicPr>
          <p:nvPr/>
        </p:nvPicPr>
        <p:blipFill>
          <a:blip r:embed="rId2" cstate="print"/>
          <a:srcRect/>
          <a:stretch>
            <a:fillRect/>
          </a:stretch>
        </p:blipFill>
        <p:spPr bwMode="auto">
          <a:xfrm>
            <a:off x="214282" y="714356"/>
            <a:ext cx="8643966" cy="3571900"/>
          </a:xfrm>
          <a:prstGeom prst="rect">
            <a:avLst/>
          </a:prstGeom>
          <a:noFill/>
          <a:ln w="9525">
            <a:noFill/>
            <a:miter lim="800000"/>
            <a:headEnd/>
            <a:tailEnd/>
          </a:ln>
        </p:spPr>
      </p:pic>
      <p:sp>
        <p:nvSpPr>
          <p:cNvPr id="5" name="TextBox 4"/>
          <p:cNvSpPr txBox="1"/>
          <p:nvPr/>
        </p:nvSpPr>
        <p:spPr>
          <a:xfrm>
            <a:off x="1643042" y="4643446"/>
            <a:ext cx="5786478" cy="369332"/>
          </a:xfrm>
          <a:prstGeom prst="rect">
            <a:avLst/>
          </a:prstGeom>
          <a:noFill/>
        </p:spPr>
        <p:txBody>
          <a:bodyPr wrap="square" rtlCol="0">
            <a:spAutoFit/>
          </a:bodyPr>
          <a:lstStyle/>
          <a:p>
            <a:r>
              <a:rPr lang="ro-RO" dirty="0"/>
              <a:t>Figura 5: Mecanismul de inhibiţie a sintezelor proteice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85000" lnSpcReduction="10000"/>
          </a:bodyPr>
          <a:lstStyle/>
          <a:p>
            <a:pPr lvl="1"/>
            <a:r>
              <a:rPr lang="ro-RO" sz="2600" b="1" i="1" dirty="0" smtClean="0"/>
              <a:t>B. TETRACICLINELE</a:t>
            </a:r>
            <a:endParaRPr lang="en-US" sz="2600" b="1" i="1" dirty="0" smtClean="0"/>
          </a:p>
          <a:p>
            <a:pPr lvl="1">
              <a:buNone/>
            </a:pPr>
            <a:endParaRPr lang="en-US" b="1" dirty="0" smtClean="0"/>
          </a:p>
          <a:p>
            <a:r>
              <a:rPr lang="ro-RO" sz="2500" b="1" dirty="0" smtClean="0"/>
              <a:t>Structura</a:t>
            </a:r>
            <a:r>
              <a:rPr lang="ro-RO" sz="2500" dirty="0" smtClean="0"/>
              <a:t>. Tetraciclinele au o structură ciclică cu posibilităţi multiple de ataşare a unor radicali diferiţi.</a:t>
            </a:r>
            <a:endParaRPr lang="en-US" sz="2500" dirty="0" smtClean="0"/>
          </a:p>
          <a:p>
            <a:r>
              <a:rPr lang="ro-RO" sz="2500" b="1" dirty="0" smtClean="0"/>
              <a:t>Mecanism de acţiune</a:t>
            </a:r>
            <a:r>
              <a:rPr lang="ro-RO" sz="2500" dirty="0" smtClean="0"/>
              <a:t>. Sunt antibiotice bacteriostatice, care inhibă sinteza proteică prin </a:t>
            </a:r>
            <a:r>
              <a:rPr lang="ro-RO" sz="2500" b="1" i="1" dirty="0" smtClean="0"/>
              <a:t>blocarea ataşării moleculelor de aminoacyl-tRNA de ribozomi</a:t>
            </a:r>
            <a:r>
              <a:rPr lang="ro-RO" sz="2500" dirty="0" smtClean="0"/>
              <a:t>. Acest efect nu se exercită numai asupra celulei bacteriene, ci şi asupra celulei de tip eucariot. Tetraciclinele se absorb optim pe cale digestivă şi se elimină pe cale renală. Sunt antibiotice cu penetrare intracelulară.</a:t>
            </a:r>
            <a:endParaRPr lang="en-US" sz="2500" dirty="0" smtClean="0"/>
          </a:p>
          <a:p>
            <a:r>
              <a:rPr lang="ro-RO" sz="2500" b="1" dirty="0" smtClean="0"/>
              <a:t>Spectru de acţiune şi utilizare</a:t>
            </a:r>
            <a:r>
              <a:rPr lang="ro-RO" sz="2500" dirty="0" smtClean="0"/>
              <a:t>. Principalii reprezentanţi ai acestei familii sunt: </a:t>
            </a:r>
            <a:r>
              <a:rPr lang="ro-RO" sz="2500" i="1" dirty="0" smtClean="0"/>
              <a:t>Tetraciclina, Oxitetraciclina, Doxiciclina, Clortetraciclina, Dimetilclortetraciclina, Minociclina, Vibramicina</a:t>
            </a:r>
            <a:r>
              <a:rPr lang="ro-RO" sz="2500" dirty="0" smtClean="0"/>
              <a:t>, etc. Ele au un </a:t>
            </a:r>
            <a:r>
              <a:rPr lang="ro-RO" sz="2500" b="1" i="1" dirty="0" smtClean="0"/>
              <a:t>spectru foarte larg</a:t>
            </a:r>
            <a:r>
              <a:rPr lang="ro-RO" sz="2500" dirty="0" smtClean="0"/>
              <a:t>, care cuprinde practic </a:t>
            </a:r>
            <a:r>
              <a:rPr lang="ro-RO" sz="2500" b="1" i="1" dirty="0" smtClean="0"/>
              <a:t>toate bacteriile inclusiv micoplasmele şi bacteriile cu habitat intracelular </a:t>
            </a:r>
            <a:r>
              <a:rPr lang="ro-RO" sz="2500" dirty="0" smtClean="0"/>
              <a:t>(chlamydii şi rickettsii). Utilizarea lor se restrânge însă din cauza rezistenţei din ce în ce mai pronunţate a bacteriilor faţă de aceste antibiotice.</a:t>
            </a:r>
            <a:endParaRPr lang="en-US" sz="25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8229600" cy="5000660"/>
          </a:xfrm>
        </p:spPr>
        <p:txBody>
          <a:bodyPr>
            <a:normAutofit fontScale="85000" lnSpcReduction="20000"/>
          </a:bodyPr>
          <a:lstStyle/>
          <a:p>
            <a:pPr lvl="1"/>
            <a:r>
              <a:rPr lang="ro-RO" sz="2600" b="1" i="1" dirty="0" smtClean="0"/>
              <a:t>C. CLORAMFENICOLUL </a:t>
            </a:r>
            <a:endParaRPr lang="en-US" sz="2600" b="1" i="1" dirty="0" smtClean="0"/>
          </a:p>
          <a:p>
            <a:pPr>
              <a:buNone/>
            </a:pPr>
            <a:endParaRPr lang="en-US" b="1" i="1" dirty="0" smtClean="0"/>
          </a:p>
          <a:p>
            <a:r>
              <a:rPr lang="ro-RO" b="1" dirty="0" smtClean="0"/>
              <a:t>Structura</a:t>
            </a:r>
            <a:r>
              <a:rPr lang="ro-RO" dirty="0" smtClean="0"/>
              <a:t>.</a:t>
            </a:r>
            <a:r>
              <a:rPr lang="ro-RO" b="1" dirty="0" smtClean="0"/>
              <a:t> </a:t>
            </a:r>
            <a:r>
              <a:rPr lang="ro-RO" dirty="0" smtClean="0"/>
              <a:t>Cloramfenicolul conţine un </a:t>
            </a:r>
            <a:r>
              <a:rPr lang="ro-RO" i="1" dirty="0" smtClean="0"/>
              <a:t>nucleu nitrobenzenic</a:t>
            </a:r>
            <a:r>
              <a:rPr lang="ro-RO" dirty="0" smtClean="0"/>
              <a:t> de care se leagă un </a:t>
            </a:r>
            <a:r>
              <a:rPr lang="ro-RO" i="1" dirty="0" smtClean="0"/>
              <a:t>radical în poziţia para</a:t>
            </a:r>
            <a:r>
              <a:rPr lang="ro-RO" dirty="0" smtClean="0"/>
              <a:t>.</a:t>
            </a:r>
            <a:endParaRPr lang="en-US" dirty="0" smtClean="0"/>
          </a:p>
          <a:p>
            <a:r>
              <a:rPr lang="ro-RO" b="1" dirty="0" smtClean="0"/>
              <a:t>Mecanismul de acţiune </a:t>
            </a:r>
            <a:r>
              <a:rPr lang="ro-RO" dirty="0" smtClean="0"/>
              <a:t>constă în </a:t>
            </a:r>
            <a:r>
              <a:rPr lang="ro-RO" b="1" i="1" dirty="0" smtClean="0"/>
              <a:t>blocarea producerii legăturilor peptidice între aminoacizi</a:t>
            </a:r>
            <a:r>
              <a:rPr lang="ro-RO" dirty="0" smtClean="0"/>
              <a:t>. Are acelaşi efect şi asupra celulei eucariote, fiind deci toxic şi pentru aceasta.</a:t>
            </a:r>
            <a:endParaRPr lang="en-US" dirty="0" smtClean="0"/>
          </a:p>
          <a:p>
            <a:r>
              <a:rPr lang="ro-RO" dirty="0" smtClean="0"/>
              <a:t>Absorbţia este optimă în tubul digestiv, administrarea obişnuită fiind cea orală. În anumite situaţii se poate administra şi pe cale sistemică. </a:t>
            </a:r>
            <a:r>
              <a:rPr lang="ro-RO" b="1" i="1" dirty="0" smtClean="0"/>
              <a:t>Cloramfenicolul traversează bariera hematoencefalică şi are penetraţie intracelulară bună</a:t>
            </a:r>
            <a:r>
              <a:rPr lang="ro-RO" dirty="0" smtClean="0"/>
              <a:t>. Este inactiv prin conjugare în ficat şi eliminat pe cale renală.</a:t>
            </a:r>
            <a:endParaRPr lang="en-US" dirty="0" smtClean="0"/>
          </a:p>
          <a:p>
            <a:r>
              <a:rPr lang="ro-RO" b="1" dirty="0" smtClean="0"/>
              <a:t>Spectru de acţiune şi utilizare</a:t>
            </a:r>
            <a:r>
              <a:rPr lang="ro-RO" dirty="0" smtClean="0"/>
              <a:t>. Spectrul de acţiune este foarte larg cuprinzând bacterii Gram pozitive, Gram negative, aerobe şi anaerobe, inclusiv bacteriile cu habitat intracelular, cum sunt chlamydiile şi rickettsiile.</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77500" lnSpcReduction="20000"/>
          </a:bodyPr>
          <a:lstStyle/>
          <a:p>
            <a:pPr lvl="1"/>
            <a:r>
              <a:rPr lang="ro-RO" sz="2800" b="1" i="1" dirty="0" smtClean="0"/>
              <a:t>D. MACROLIDELE</a:t>
            </a:r>
            <a:endParaRPr lang="en-US" sz="2800" b="1" i="1" dirty="0" smtClean="0"/>
          </a:p>
          <a:p>
            <a:pPr>
              <a:buNone/>
            </a:pPr>
            <a:endParaRPr lang="en-US" b="1" i="1" dirty="0" smtClean="0"/>
          </a:p>
          <a:p>
            <a:r>
              <a:rPr lang="ro-RO" b="1" dirty="0" smtClean="0"/>
              <a:t>Structura</a:t>
            </a:r>
            <a:r>
              <a:rPr lang="ro-RO" dirty="0" smtClean="0"/>
              <a:t>. Macrolidele sunt antibiotice cu </a:t>
            </a:r>
            <a:r>
              <a:rPr lang="ro-RO" i="1" dirty="0" smtClean="0"/>
              <a:t>structură ciclică</a:t>
            </a:r>
            <a:r>
              <a:rPr lang="ro-RO" dirty="0" smtClean="0"/>
              <a:t> şi se obţin din Streptomyces eritreus.</a:t>
            </a:r>
            <a:r>
              <a:rPr lang="ro-RO" i="1" dirty="0" smtClean="0"/>
              <a:t> </a:t>
            </a:r>
            <a:r>
              <a:rPr lang="ro-RO" dirty="0" smtClean="0"/>
              <a:t>Cel mai frecvent utilizat macrolid este </a:t>
            </a:r>
            <a:r>
              <a:rPr lang="ro-RO" i="1" dirty="0" smtClean="0"/>
              <a:t>Eritromicina</a:t>
            </a:r>
            <a:r>
              <a:rPr lang="ro-RO" dirty="0" smtClean="0"/>
              <a:t>.</a:t>
            </a:r>
            <a:endParaRPr lang="en-US" dirty="0" smtClean="0"/>
          </a:p>
          <a:p>
            <a:r>
              <a:rPr lang="ro-RO" b="1" dirty="0" smtClean="0"/>
              <a:t>Mecanism de acţiune</a:t>
            </a:r>
            <a:r>
              <a:rPr lang="ro-RO" dirty="0" smtClean="0"/>
              <a:t>.</a:t>
            </a:r>
            <a:r>
              <a:rPr lang="ro-RO" b="1" dirty="0" smtClean="0"/>
              <a:t> </a:t>
            </a:r>
            <a:r>
              <a:rPr lang="ro-RO" dirty="0" smtClean="0"/>
              <a:t>Macrolidele se</a:t>
            </a:r>
            <a:r>
              <a:rPr lang="ro-RO" i="1" dirty="0" smtClean="0"/>
              <a:t> </a:t>
            </a:r>
            <a:r>
              <a:rPr lang="ro-RO" b="1" i="1" dirty="0" smtClean="0"/>
              <a:t>leagă de ribozomi blocând translocarea lanţului peptidic în timpul sintezei sale</a:t>
            </a:r>
            <a:r>
              <a:rPr lang="ro-RO" dirty="0" smtClean="0"/>
              <a:t>. Sunt antibiotice bacteriostatice şi bactericide, în funcţie de doză. Absorbţia are loc pe cale digestivă. Distribuţia lor este foarte bună deoarece </a:t>
            </a:r>
            <a:r>
              <a:rPr lang="ro-RO" b="1" i="1" dirty="0" smtClean="0"/>
              <a:t>ele penetrează şi intracelular</a:t>
            </a:r>
            <a:r>
              <a:rPr lang="ro-RO" dirty="0" smtClean="0"/>
              <a:t>. Eliminarea are loc pe cale biliară şi doar o mică parte prin urină. Sunt antibiotice </a:t>
            </a:r>
            <a:r>
              <a:rPr lang="ro-RO" b="1" i="1" dirty="0" smtClean="0"/>
              <a:t>relativ netoxice</a:t>
            </a:r>
            <a:r>
              <a:rPr lang="ro-RO" dirty="0" smtClean="0"/>
              <a:t>.</a:t>
            </a:r>
            <a:endParaRPr lang="en-US" dirty="0" smtClean="0"/>
          </a:p>
          <a:p>
            <a:r>
              <a:rPr lang="ro-RO" dirty="0" smtClean="0"/>
              <a:t>Eritromicina este activă pe cocii Gram pozitivi aerobi şi anaerobi, spirochete şi înlocuieşte Penicilina la pacienţii alergici. Se administrează şi în infecţiile produse de Legionella pneumophyla şi Campylobacter jejuni. La pacienţii la care este contraindicată Tetraciclina (copii, gravide) se utilizează în tratamentul infecţiilor chlamydiene.</a:t>
            </a:r>
            <a:endParaRPr lang="en-US" dirty="0" smtClean="0"/>
          </a:p>
          <a:p>
            <a:r>
              <a:rPr lang="ro-RO" dirty="0" smtClean="0"/>
              <a:t>Alte macrolide, introduse relativ recent în practica medicală, sunt: </a:t>
            </a:r>
            <a:r>
              <a:rPr lang="ro-RO" i="1" dirty="0" smtClean="0"/>
              <a:t>Roxitromicina, Claritromicina, Azitromicina</a:t>
            </a:r>
            <a:r>
              <a:rPr lang="ro-RO" dirty="0" smtClean="0"/>
              <a:t>. Au o activitate antibacteriană superioară Eritromicinei, Azitromicina fiind folosită în doză unică în tratamentul infecţiilor chlamydiene.</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70000" lnSpcReduction="20000"/>
          </a:bodyPr>
          <a:lstStyle/>
          <a:p>
            <a:pPr lvl="1"/>
            <a:r>
              <a:rPr lang="ro-RO" sz="2600" b="1" i="1" dirty="0" smtClean="0"/>
              <a:t>E. LINCOSAMIDELE</a:t>
            </a:r>
            <a:endParaRPr lang="en-US" sz="2600" b="1" i="1" dirty="0" smtClean="0"/>
          </a:p>
          <a:p>
            <a:r>
              <a:rPr lang="ro-RO" dirty="0" smtClean="0"/>
              <a:t>Sunt reprezentate de </a:t>
            </a:r>
            <a:r>
              <a:rPr lang="ro-RO" i="1" dirty="0" smtClean="0"/>
              <a:t>Lincomicina </a:t>
            </a:r>
            <a:r>
              <a:rPr lang="ro-RO" dirty="0" smtClean="0"/>
              <a:t>şi</a:t>
            </a:r>
            <a:r>
              <a:rPr lang="ro-RO" i="1" dirty="0" smtClean="0"/>
              <a:t> Clindamicina</a:t>
            </a:r>
            <a:r>
              <a:rPr lang="ro-RO" dirty="0" smtClean="0"/>
              <a:t>. Ele se </a:t>
            </a:r>
            <a:r>
              <a:rPr lang="ro-RO" b="1" i="1" dirty="0" smtClean="0"/>
              <a:t>leagă de ribozomii celulelor procariote, impiedicând formarea legăturii peptidice</a:t>
            </a:r>
            <a:r>
              <a:rPr lang="ro-RO" dirty="0" smtClean="0"/>
              <a:t>. Acţiunea lor este bacteriostatică.</a:t>
            </a:r>
            <a:endParaRPr lang="en-US" dirty="0" smtClean="0"/>
          </a:p>
          <a:p>
            <a:r>
              <a:rPr lang="ro-RO" dirty="0" smtClean="0"/>
              <a:t>Clindamicina se poate administra oral şi pe cale sistemică. </a:t>
            </a:r>
            <a:r>
              <a:rPr lang="ro-RO" i="1" dirty="0" smtClean="0"/>
              <a:t>Nu traversează bariera hematoencefalică</a:t>
            </a:r>
            <a:r>
              <a:rPr lang="ro-RO" dirty="0" smtClean="0"/>
              <a:t> însă </a:t>
            </a:r>
            <a:r>
              <a:rPr lang="ro-RO" i="1" dirty="0" smtClean="0"/>
              <a:t>difuzează foarte bine în ţesutul osos</a:t>
            </a:r>
            <a:r>
              <a:rPr lang="ro-RO" dirty="0" smtClean="0"/>
              <a:t>, fiind indicată în tratamentul osteomielitelor stafilococice. Este metabolizată în ficat şi se elimină pe cale digestivă.</a:t>
            </a:r>
            <a:endParaRPr lang="en-US" dirty="0" smtClean="0"/>
          </a:p>
          <a:p>
            <a:r>
              <a:rPr lang="ro-RO" dirty="0" smtClean="0"/>
              <a:t>Spectrul de acţiune este asemănător eritromicinei, dar este mai activă pe bacteriile anaerobe Gram pozitive (genul Clostridium) şi Gram negative (genul Bacteroides).</a:t>
            </a:r>
            <a:endParaRPr lang="en-US" dirty="0" smtClean="0"/>
          </a:p>
          <a:p>
            <a:r>
              <a:rPr lang="ro-RO" dirty="0" smtClean="0"/>
              <a:t>Clindamicina nu este toxică, dar </a:t>
            </a:r>
            <a:r>
              <a:rPr lang="ro-RO" b="1" i="1" dirty="0" smtClean="0"/>
              <a:t>administrarea dozelor mari distruge flora intestinală cu producerea unei colite pseudomembranoase cu Clostridium difficile</a:t>
            </a:r>
            <a:r>
              <a:rPr lang="ro-RO" dirty="0" smtClean="0"/>
              <a:t>, bacterie natural rezistentă la Clindamicină.</a:t>
            </a:r>
            <a:endParaRPr lang="en-US" dirty="0" smtClean="0"/>
          </a:p>
          <a:p>
            <a:pPr>
              <a:buNone/>
            </a:pPr>
            <a:r>
              <a:rPr lang="ro-RO" b="1" dirty="0" smtClean="0"/>
              <a:t> </a:t>
            </a:r>
            <a:endParaRPr lang="en-US" dirty="0" smtClean="0"/>
          </a:p>
          <a:p>
            <a:pPr lvl="1"/>
            <a:r>
              <a:rPr lang="ro-RO" sz="2600" b="1" i="1" dirty="0" smtClean="0"/>
              <a:t>F. ACIDUL FUSIDIC</a:t>
            </a:r>
            <a:endParaRPr lang="en-US" sz="2600" b="1" i="1" dirty="0" smtClean="0"/>
          </a:p>
          <a:p>
            <a:r>
              <a:rPr lang="ro-RO" dirty="0" smtClean="0"/>
              <a:t>Este un chimioterapic cu </a:t>
            </a:r>
            <a:r>
              <a:rPr lang="ro-RO" i="1" dirty="0" smtClean="0"/>
              <a:t>structură sterolică</a:t>
            </a:r>
            <a:r>
              <a:rPr lang="ro-RO" dirty="0" smtClean="0"/>
              <a:t> care </a:t>
            </a:r>
            <a:r>
              <a:rPr lang="ro-RO" b="1" i="1" dirty="0" smtClean="0"/>
              <a:t>blochează sinteza proteică prin legarea sa de factorul de elongaţie al lanţului polipeptidic, de guanozin-fosfat şi de ribozomi</a:t>
            </a:r>
            <a:r>
              <a:rPr lang="ro-RO" dirty="0" smtClean="0"/>
              <a:t>.</a:t>
            </a:r>
            <a:endParaRPr lang="en-US" dirty="0" smtClean="0"/>
          </a:p>
          <a:p>
            <a:r>
              <a:rPr lang="ro-RO" dirty="0" smtClean="0"/>
              <a:t>Se poate administra pe cale orală şi intravenos având o </a:t>
            </a:r>
            <a:r>
              <a:rPr lang="ro-RO" b="1" i="1" dirty="0" smtClean="0"/>
              <a:t>penetrare bună în ţesuturi</a:t>
            </a:r>
            <a:r>
              <a:rPr lang="ro-RO" dirty="0" smtClean="0"/>
              <a:t>, inclusiv în ţesutul osos. Se matabolizează în ficat şi este eliminat prin bilă.</a:t>
            </a:r>
            <a:endParaRPr lang="en-US" dirty="0" smtClean="0"/>
          </a:p>
          <a:p>
            <a:r>
              <a:rPr lang="ro-RO" dirty="0" smtClean="0"/>
              <a:t>Spectrul de acţiune cuprinde mai ales cocii Gram pozitivi, fiind indicat la infecţiile cu stafilococi rezistenţi la betalactamine. Se recomandă asocierea cu alte antibiotice pentru a preveni instalarea rezistenţei.</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0"/>
            <a:ext cx="8501122" cy="6643710"/>
          </a:xfrm>
        </p:spPr>
        <p:txBody>
          <a:bodyPr>
            <a:normAutofit fontScale="70000" lnSpcReduction="20000"/>
          </a:bodyPr>
          <a:lstStyle/>
          <a:p>
            <a:pPr lvl="1"/>
            <a:r>
              <a:rPr lang="ro-RO" b="1" dirty="0" smtClean="0"/>
              <a:t>4.4. INHIBITORI AI SINTEZEI ACIZILOR NUCLEICI BACTERIENI</a:t>
            </a:r>
            <a:endParaRPr lang="en-US" b="1" dirty="0" smtClean="0"/>
          </a:p>
          <a:p>
            <a:pPr lvl="1">
              <a:buNone/>
            </a:pPr>
            <a:endParaRPr lang="en-US" dirty="0" smtClean="0"/>
          </a:p>
          <a:p>
            <a:pPr lvl="1"/>
            <a:r>
              <a:rPr lang="ro-RO" b="1" i="1" dirty="0" smtClean="0"/>
              <a:t>A. RIFAMICINELE</a:t>
            </a:r>
            <a:endParaRPr lang="en-US" b="1" i="1" dirty="0" smtClean="0"/>
          </a:p>
          <a:p>
            <a:r>
              <a:rPr lang="ro-RO" dirty="0" smtClean="0"/>
              <a:t>Rifamicinele (R) sunt derivaţi semisintetici ai rifamicinei B care se obţine din Streptomyces mediterranei. Ele </a:t>
            </a:r>
            <a:r>
              <a:rPr lang="ro-RO" b="1" i="1" dirty="0" smtClean="0"/>
              <a:t>se leagă de ARN-polimeraza ADN-dependentă blocând sinteza de ARN</a:t>
            </a:r>
            <a:r>
              <a:rPr lang="ro-RO" dirty="0" smtClean="0"/>
              <a:t>, având acţiune bacteriostatică şi bactericidă (figura 6).</a:t>
            </a:r>
            <a:endParaRPr lang="en-US" dirty="0" smtClean="0"/>
          </a:p>
          <a:p>
            <a:r>
              <a:rPr lang="ro-RO" dirty="0" smtClean="0"/>
              <a:t>Este foarte activă faţă de cocii Gram pozitivi, administrându-se şi în infecţiile cu stafilococi metilicino-rezistenţi. Acţionează, de asemenea, asupra bacilului tuberculos. Rezistenţa la acest chimioterapic se instalează relativ repede.</a:t>
            </a:r>
            <a:endParaRPr lang="en-US" dirty="0" smtClean="0"/>
          </a:p>
          <a:p>
            <a:pPr>
              <a:buNone/>
            </a:pPr>
            <a:r>
              <a:rPr lang="ro-RO" b="1" dirty="0" smtClean="0"/>
              <a:t> </a:t>
            </a:r>
            <a:endParaRPr lang="en-US" dirty="0" smtClean="0"/>
          </a:p>
          <a:p>
            <a:pPr lvl="1"/>
            <a:r>
              <a:rPr lang="ro-RO" b="1" i="1" dirty="0" smtClean="0"/>
              <a:t>B. QUINOLONELE</a:t>
            </a:r>
            <a:endParaRPr lang="en-US" b="1" i="1" dirty="0" smtClean="0"/>
          </a:p>
          <a:p>
            <a:r>
              <a:rPr lang="ro-RO" dirty="0" smtClean="0"/>
              <a:t>Sunt chimioterapice de sinteză ce </a:t>
            </a:r>
            <a:r>
              <a:rPr lang="ro-RO" b="1" i="1" dirty="0" smtClean="0"/>
              <a:t>blochează ADN-giraza care răspunde de suprahelicarea ADN</a:t>
            </a:r>
            <a:r>
              <a:rPr lang="ro-RO" dirty="0" smtClean="0"/>
              <a:t> . </a:t>
            </a:r>
            <a:endParaRPr lang="en-US" dirty="0" smtClean="0"/>
          </a:p>
          <a:p>
            <a:r>
              <a:rPr lang="ro-RO" dirty="0" smtClean="0"/>
              <a:t>Prima quinolonă,</a:t>
            </a:r>
            <a:r>
              <a:rPr lang="ro-RO" b="1" dirty="0" smtClean="0"/>
              <a:t> </a:t>
            </a:r>
            <a:r>
              <a:rPr lang="ro-RO" b="1" i="1" dirty="0" smtClean="0"/>
              <a:t>Negramul</a:t>
            </a:r>
            <a:r>
              <a:rPr lang="ro-RO" dirty="0" smtClean="0"/>
              <a:t>, s-a folosit mult în </a:t>
            </a:r>
            <a:r>
              <a:rPr lang="ro-RO" i="1" dirty="0" smtClean="0"/>
              <a:t>tratamentul infecţiilor urinare</a:t>
            </a:r>
            <a:r>
              <a:rPr lang="ro-RO" dirty="0" smtClean="0"/>
              <a:t>, datorită activităţii sale asupra bacililor Gram negativi. În prezent se utilizează mai rar datorită toxicităţii sale, pe de o parte şi, apariţiei tulpinilor rezistente, pe de alta parte.</a:t>
            </a:r>
            <a:endParaRPr lang="en-US" dirty="0" smtClean="0"/>
          </a:p>
          <a:p>
            <a:r>
              <a:rPr lang="ro-RO" dirty="0" smtClean="0"/>
              <a:t>Fluoquinonele mai recente, cum sunt </a:t>
            </a:r>
            <a:r>
              <a:rPr lang="ro-RO" b="1" i="1" dirty="0" smtClean="0"/>
              <a:t>Ciprofloxacinul, Norfloxacinul, Ofloxacinul</a:t>
            </a:r>
            <a:r>
              <a:rPr lang="ro-RO" dirty="0" smtClean="0"/>
              <a:t>,</a:t>
            </a:r>
            <a:r>
              <a:rPr lang="ro-RO" b="1" i="1" dirty="0" smtClean="0"/>
              <a:t>Levofloxacinul ,Pefloxacin  Moxifloxacin</a:t>
            </a:r>
            <a:r>
              <a:rPr lang="ro-RO" dirty="0" smtClean="0"/>
              <a:t> au o activitate superioară Negramului prin spectrul lor foarte larg ce cuprinde şi bacilul piocianic. În afară de Norfloxacin, care se administrează mai ales în </a:t>
            </a:r>
            <a:r>
              <a:rPr lang="ro-RO" b="1" i="1" dirty="0" smtClean="0"/>
              <a:t>infecţii urinare</a:t>
            </a:r>
            <a:r>
              <a:rPr lang="ro-RO" i="1" dirty="0" smtClean="0"/>
              <a:t>,</a:t>
            </a:r>
            <a:r>
              <a:rPr lang="ro-RO" dirty="0" smtClean="0"/>
              <a:t> ele se utilizează şi în </a:t>
            </a:r>
            <a:r>
              <a:rPr lang="ro-RO" b="1" i="1" dirty="0" smtClean="0"/>
              <a:t>infecţii sistemice cu bacterii Gram negative</a:t>
            </a:r>
            <a:r>
              <a:rPr lang="ro-RO" dirty="0" smtClean="0"/>
              <a:t>. </a:t>
            </a:r>
            <a:endParaRPr lang="en-US" dirty="0" smtClean="0"/>
          </a:p>
          <a:p>
            <a:r>
              <a:rPr lang="ro-RO" dirty="0" smtClean="0"/>
              <a:t>Spectrul lor cuprinde şi </a:t>
            </a:r>
            <a:r>
              <a:rPr lang="ro-RO" b="1" i="1" dirty="0" smtClean="0"/>
              <a:t>rickettsiile, chlamydiile</a:t>
            </a:r>
            <a:r>
              <a:rPr lang="ro-RO" dirty="0" smtClean="0"/>
              <a:t>. De asemenea, sunt indicate în tratamentul </a:t>
            </a:r>
            <a:r>
              <a:rPr lang="ro-RO" b="1" i="1" dirty="0" smtClean="0"/>
              <a:t>febrei tifoide</a:t>
            </a:r>
            <a:r>
              <a:rPr lang="ro-RO" dirty="0" smtClean="0"/>
              <a:t>, deoarece sunt capabile să prevină starea de purtător sănătos. </a:t>
            </a:r>
            <a:endParaRPr lang="en-US" dirty="0" smtClean="0"/>
          </a:p>
          <a:p>
            <a:r>
              <a:rPr lang="ro-RO" dirty="0" smtClean="0"/>
              <a:t>Sunt active şi asupra </a:t>
            </a:r>
            <a:r>
              <a:rPr lang="ro-RO" b="1" i="1" dirty="0" smtClean="0"/>
              <a:t>stafilococilor</a:t>
            </a:r>
            <a:r>
              <a:rPr lang="ro-RO" dirty="0" smtClean="0"/>
              <a:t>, dar au o activitate slabă pe streptococi, enterococii fiind chiar rezistenţi.</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inteza acizi 1"/>
          <p:cNvPicPr>
            <a:picLocks noChangeAspect="1" noChangeArrowheads="1"/>
          </p:cNvPicPr>
          <p:nvPr/>
        </p:nvPicPr>
        <p:blipFill>
          <a:blip r:embed="rId2" cstate="print"/>
          <a:srcRect/>
          <a:stretch>
            <a:fillRect/>
          </a:stretch>
        </p:blipFill>
        <p:spPr bwMode="auto">
          <a:xfrm>
            <a:off x="357158" y="928670"/>
            <a:ext cx="8429652" cy="3643785"/>
          </a:xfrm>
          <a:prstGeom prst="rect">
            <a:avLst/>
          </a:prstGeom>
          <a:noFill/>
          <a:ln w="9525">
            <a:noFill/>
            <a:miter lim="800000"/>
            <a:headEnd/>
            <a:tailEnd/>
          </a:ln>
        </p:spPr>
      </p:pic>
      <p:sp>
        <p:nvSpPr>
          <p:cNvPr id="5" name="TextBox 4"/>
          <p:cNvSpPr txBox="1"/>
          <p:nvPr/>
        </p:nvSpPr>
        <p:spPr>
          <a:xfrm>
            <a:off x="2071670" y="5000636"/>
            <a:ext cx="4572032" cy="369332"/>
          </a:xfrm>
          <a:prstGeom prst="rect">
            <a:avLst/>
          </a:prstGeom>
          <a:noFill/>
        </p:spPr>
        <p:txBody>
          <a:bodyPr wrap="square" rtlCol="0">
            <a:spAutoFit/>
          </a:bodyPr>
          <a:lstStyle/>
          <a:p>
            <a:r>
              <a:rPr lang="ro-RO" dirty="0"/>
              <a:t>Figura </a:t>
            </a:r>
            <a:r>
              <a:rPr lang="en-US" dirty="0" smtClean="0"/>
              <a:t>6</a:t>
            </a:r>
            <a:r>
              <a:rPr lang="ro-RO" dirty="0" smtClean="0"/>
              <a:t>: </a:t>
            </a:r>
            <a:r>
              <a:rPr lang="ro-RO" dirty="0"/>
              <a:t>Inhibiţia sintezei de acizi nucleici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895996"/>
          </a:xfrm>
        </p:spPr>
        <p:txBody>
          <a:bodyPr>
            <a:normAutofit fontScale="70000" lnSpcReduction="20000"/>
          </a:bodyPr>
          <a:lstStyle/>
          <a:p>
            <a:pPr lvl="1"/>
            <a:r>
              <a:rPr lang="ro-RO" b="1" i="1" dirty="0" smtClean="0"/>
              <a:t>C. </a:t>
            </a:r>
            <a:r>
              <a:rPr lang="ro-RO" sz="2600" b="1" i="1" dirty="0" smtClean="0"/>
              <a:t>SULFAMIDELE</a:t>
            </a:r>
            <a:endParaRPr lang="en-US" sz="2600" b="1" i="1" dirty="0" smtClean="0"/>
          </a:p>
          <a:p>
            <a:pPr lvl="1">
              <a:buNone/>
            </a:pPr>
            <a:endParaRPr lang="en-US" sz="2600" b="1" i="1" dirty="0" smtClean="0"/>
          </a:p>
          <a:p>
            <a:r>
              <a:rPr lang="ro-RO" sz="2700" b="1" dirty="0" smtClean="0"/>
              <a:t>Structura</a:t>
            </a:r>
            <a:r>
              <a:rPr lang="ro-RO" sz="2700" dirty="0" smtClean="0"/>
              <a:t>. Sulfamidele se aseamănă structural cu acidul paraamino-benzoic, grupul paraamino fiind esenţial pentru activitatea sulfamidelor.</a:t>
            </a:r>
            <a:endParaRPr lang="en-US" sz="2700" dirty="0" smtClean="0"/>
          </a:p>
          <a:p>
            <a:r>
              <a:rPr lang="ro-RO" sz="2700" b="1" dirty="0" smtClean="0"/>
              <a:t>Mecanismul de acţiune</a:t>
            </a:r>
            <a:r>
              <a:rPr lang="ro-RO" sz="2700" dirty="0" smtClean="0"/>
              <a:t> al sulfamidelor este competitiv. Atunci când ele se găsesc în mediu în cantităţi superioare acidului paraaminobenzoic, (necesar sintezei de acid folic) îl vor înlocui pe acesta în metabolismul bacterian </a:t>
            </a:r>
            <a:r>
              <a:rPr lang="ro-RO" sz="2700" b="1" i="1" dirty="0" smtClean="0"/>
              <a:t>blocând</a:t>
            </a:r>
            <a:r>
              <a:rPr lang="ro-RO" sz="2700" dirty="0" smtClean="0"/>
              <a:t> astfel </a:t>
            </a:r>
            <a:r>
              <a:rPr lang="ro-RO" sz="2700" b="1" i="1" dirty="0" smtClean="0"/>
              <a:t>sinteza de acid folic şi implicit pe cea de ADN</a:t>
            </a:r>
            <a:r>
              <a:rPr lang="ro-RO" sz="2700" dirty="0" smtClean="0"/>
              <a:t> (figura 8). Sulfamidele sunt </a:t>
            </a:r>
            <a:r>
              <a:rPr lang="ro-RO" sz="2700" b="1" i="1" dirty="0" smtClean="0"/>
              <a:t>chimioterapice bacteriostatice</a:t>
            </a:r>
            <a:r>
              <a:rPr lang="ro-RO" sz="2700" dirty="0" smtClean="0"/>
              <a:t>. Bacteriile care nu sintetizează acid folic ci îl iau din mediul înconjurător sunt în mod natural rezistente la sulfamide.</a:t>
            </a:r>
            <a:endParaRPr lang="en-US" sz="2700" dirty="0" smtClean="0"/>
          </a:p>
          <a:p>
            <a:pPr>
              <a:buNone/>
            </a:pPr>
            <a:endParaRPr lang="en-US" sz="2700" dirty="0" smtClean="0"/>
          </a:p>
          <a:p>
            <a:r>
              <a:rPr lang="ro-RO" sz="2700" dirty="0" smtClean="0"/>
              <a:t>Un chimioterapic deosebit de valoros este </a:t>
            </a:r>
            <a:r>
              <a:rPr lang="ro-RO" sz="2700" b="1" i="1" dirty="0" smtClean="0"/>
              <a:t>Biseptolul </a:t>
            </a:r>
            <a:r>
              <a:rPr lang="ro-RO" sz="2700" i="1" dirty="0" smtClean="0"/>
              <a:t>(Cotrimoxazol, Septrin)</a:t>
            </a:r>
            <a:r>
              <a:rPr lang="ro-RO" sz="2700" b="1" dirty="0" smtClean="0"/>
              <a:t>,</a:t>
            </a:r>
            <a:r>
              <a:rPr lang="ro-RO" sz="2700" dirty="0" smtClean="0"/>
              <a:t> care rezultă din combinarea sulfamethoxazolului cu Trimetoprimul. Acţiunea lor este sinergică şi depăşeşte cu mult suma acţiunii ambelor substranţe. Are spectru larg pe </a:t>
            </a:r>
            <a:r>
              <a:rPr lang="ro-RO" sz="2700" i="1" dirty="0" smtClean="0"/>
              <a:t>cocii Gram pozitivi şi negativi, bacilii Gram pozitivi şi negativi</a:t>
            </a:r>
            <a:r>
              <a:rPr lang="ro-RO" sz="2700" dirty="0" smtClean="0"/>
              <a:t>, fiind folosit în afară de </a:t>
            </a:r>
            <a:r>
              <a:rPr lang="ro-RO" sz="2700" i="1" dirty="0" smtClean="0"/>
              <a:t>infecţiile urinare, în infecţii respiratorii şi sistemice</a:t>
            </a:r>
            <a:r>
              <a:rPr lang="ro-RO" sz="2700" dirty="0" smtClean="0"/>
              <a:t>. Ca efecte secundare poate produce </a:t>
            </a:r>
            <a:r>
              <a:rPr lang="ro-RO" sz="2700" b="1" i="1" dirty="0" smtClean="0"/>
              <a:t>neutropenie</a:t>
            </a:r>
            <a:r>
              <a:rPr lang="ro-RO" sz="2700" dirty="0" smtClean="0"/>
              <a:t>.</a:t>
            </a:r>
            <a:endParaRPr lang="en-US" sz="2700" dirty="0" smtClean="0"/>
          </a:p>
          <a:p>
            <a:r>
              <a:rPr lang="ro-RO" sz="2700" b="1" dirty="0" smtClean="0"/>
              <a:t>Sulfonele</a:t>
            </a:r>
            <a:r>
              <a:rPr lang="ro-RO" sz="2700" dirty="0" smtClean="0"/>
              <a:t> sunt substanţe înrudite sulfamidelor. Dintre ele amintim: </a:t>
            </a:r>
            <a:r>
              <a:rPr lang="ro-RO" sz="2700" b="1" i="1" dirty="0" smtClean="0"/>
              <a:t>Dapsona</a:t>
            </a:r>
            <a:r>
              <a:rPr lang="ro-RO" sz="2700" dirty="0" smtClean="0"/>
              <a:t>, folosită în tratamentul leprei.</a:t>
            </a:r>
            <a:endParaRPr lang="en-US" sz="2700"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142976" y="285728"/>
            <a:ext cx="6750068" cy="5429287"/>
            <a:chOff x="621" y="6016"/>
            <a:chExt cx="6480" cy="5040"/>
          </a:xfrm>
        </p:grpSpPr>
        <p:sp>
          <p:nvSpPr>
            <p:cNvPr id="34819" name="Text Box 3"/>
            <p:cNvSpPr txBox="1">
              <a:spLocks noChangeArrowheads="1"/>
            </p:cNvSpPr>
            <p:nvPr/>
          </p:nvSpPr>
          <p:spPr bwMode="auto">
            <a:xfrm>
              <a:off x="2601" y="10516"/>
              <a:ext cx="198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Acid tetrahidrofolic</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20" name="Text Box 4"/>
            <p:cNvSpPr txBox="1">
              <a:spLocks noChangeArrowheads="1"/>
            </p:cNvSpPr>
            <p:nvPr/>
          </p:nvSpPr>
          <p:spPr bwMode="auto">
            <a:xfrm>
              <a:off x="2601" y="9616"/>
              <a:ext cx="180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Acid dihidrofolic</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21" name="Rectangle 5"/>
            <p:cNvSpPr>
              <a:spLocks noChangeArrowheads="1"/>
            </p:cNvSpPr>
            <p:nvPr/>
          </p:nvSpPr>
          <p:spPr bwMode="auto">
            <a:xfrm>
              <a:off x="2601" y="8847"/>
              <a:ext cx="198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rPr>
                <a:t>Acid dihidropteroic</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22" name="Text Box 6"/>
            <p:cNvSpPr txBox="1">
              <a:spLocks noChangeArrowheads="1"/>
            </p:cNvSpPr>
            <p:nvPr/>
          </p:nvSpPr>
          <p:spPr bwMode="auto">
            <a:xfrm>
              <a:off x="4041" y="9976"/>
              <a:ext cx="21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Dihidrofolat reductaza </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23" name="Text Box 7"/>
            <p:cNvSpPr txBox="1">
              <a:spLocks noChangeArrowheads="1"/>
            </p:cNvSpPr>
            <p:nvPr/>
          </p:nvSpPr>
          <p:spPr bwMode="auto">
            <a:xfrm>
              <a:off x="1701" y="8356"/>
              <a:ext cx="14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Sulfonamide</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34824" name="Group 8"/>
            <p:cNvGrpSpPr>
              <a:grpSpLocks/>
            </p:cNvGrpSpPr>
            <p:nvPr/>
          </p:nvGrpSpPr>
          <p:grpSpPr bwMode="auto">
            <a:xfrm>
              <a:off x="621" y="6016"/>
              <a:ext cx="6480" cy="2340"/>
              <a:chOff x="621" y="6016"/>
              <a:chExt cx="6480" cy="2340"/>
            </a:xfrm>
          </p:grpSpPr>
          <p:grpSp>
            <p:nvGrpSpPr>
              <p:cNvPr id="34825" name="Group 9"/>
              <p:cNvGrpSpPr>
                <a:grpSpLocks/>
              </p:cNvGrpSpPr>
              <p:nvPr/>
            </p:nvGrpSpPr>
            <p:grpSpPr bwMode="auto">
              <a:xfrm>
                <a:off x="621" y="6016"/>
                <a:ext cx="3060" cy="1620"/>
                <a:chOff x="441" y="7204"/>
                <a:chExt cx="3060" cy="1620"/>
              </a:xfrm>
            </p:grpSpPr>
            <p:sp>
              <p:nvSpPr>
                <p:cNvPr id="34826" name="Text Box 10"/>
                <p:cNvSpPr txBox="1">
                  <a:spLocks noChangeArrowheads="1"/>
                </p:cNvSpPr>
                <p:nvPr/>
              </p:nvSpPr>
              <p:spPr bwMode="auto">
                <a:xfrm>
                  <a:off x="1161" y="8284"/>
                  <a:ext cx="14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Sulfonamide</a:t>
                  </a:r>
                  <a:r>
                    <a:rPr kumimoji="0" lang="ro-RO" sz="1100" b="0" i="0"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4827" name="Text Box 11"/>
                <p:cNvSpPr txBox="1">
                  <a:spLocks noChangeArrowheads="1"/>
                </p:cNvSpPr>
                <p:nvPr/>
              </p:nvSpPr>
              <p:spPr bwMode="auto">
                <a:xfrm>
                  <a:off x="2781" y="7384"/>
                  <a:ext cx="72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SR</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28" name="Text Box 12"/>
                <p:cNvSpPr txBox="1">
                  <a:spLocks noChangeArrowheads="1"/>
                </p:cNvSpPr>
                <p:nvPr/>
              </p:nvSpPr>
              <p:spPr bwMode="auto">
                <a:xfrm>
                  <a:off x="441" y="7384"/>
                  <a:ext cx="72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H</a:t>
                  </a:r>
                  <a:r>
                    <a:rPr kumimoji="0" lang="ro-RO" sz="1600" b="0" i="0" u="none" strike="noStrike" cap="none" normalizeH="0" baseline="-25000" dirty="0" smtClean="0">
                      <a:ln>
                        <a:noFill/>
                      </a:ln>
                      <a:solidFill>
                        <a:schemeClr val="tx1"/>
                      </a:solidFill>
                      <a:effectLst/>
                      <a:latin typeface="Calibri" pitchFamily="34" charset="0"/>
                    </a:rPr>
                    <a:t>2</a:t>
                  </a:r>
                  <a:r>
                    <a:rPr kumimoji="0" lang="ro-RO" sz="1600" b="0" i="0" u="none" strike="noStrike" cap="none" normalizeH="0" baseline="0" dirty="0" smtClean="0">
                      <a:ln>
                        <a:noFill/>
                      </a:ln>
                      <a:solidFill>
                        <a:schemeClr val="tx1"/>
                      </a:solidFill>
                      <a:effectLst/>
                      <a:latin typeface="Calibri" pitchFamily="34" charset="0"/>
                    </a:rPr>
                    <a:t>N</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34829" name="Group 13"/>
                <p:cNvGrpSpPr>
                  <a:grpSpLocks/>
                </p:cNvGrpSpPr>
                <p:nvPr/>
              </p:nvGrpSpPr>
              <p:grpSpPr bwMode="auto">
                <a:xfrm>
                  <a:off x="981" y="7204"/>
                  <a:ext cx="1800" cy="900"/>
                  <a:chOff x="981" y="904"/>
                  <a:chExt cx="2160" cy="1080"/>
                </a:xfrm>
              </p:grpSpPr>
              <p:sp>
                <p:nvSpPr>
                  <p:cNvPr id="34830" name="AutoShape 14"/>
                  <p:cNvSpPr>
                    <a:spLocks noChangeArrowheads="1"/>
                  </p:cNvSpPr>
                  <p:nvPr/>
                </p:nvSpPr>
                <p:spPr bwMode="auto">
                  <a:xfrm>
                    <a:off x="1341" y="904"/>
                    <a:ext cx="1440" cy="1080"/>
                  </a:xfrm>
                  <a:prstGeom prst="hexagon">
                    <a:avLst>
                      <a:gd name="adj" fmla="val 33333"/>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31" name="Line 15"/>
                  <p:cNvSpPr>
                    <a:spLocks noChangeShapeType="1"/>
                  </p:cNvSpPr>
                  <p:nvPr/>
                </p:nvSpPr>
                <p:spPr bwMode="auto">
                  <a:xfrm>
                    <a:off x="2781" y="1444"/>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32" name="Line 16"/>
                  <p:cNvSpPr>
                    <a:spLocks noChangeShapeType="1"/>
                  </p:cNvSpPr>
                  <p:nvPr/>
                </p:nvSpPr>
                <p:spPr bwMode="auto">
                  <a:xfrm>
                    <a:off x="981" y="1444"/>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833" name="Group 17"/>
              <p:cNvGrpSpPr>
                <a:grpSpLocks/>
              </p:cNvGrpSpPr>
              <p:nvPr/>
            </p:nvGrpSpPr>
            <p:grpSpPr bwMode="auto">
              <a:xfrm>
                <a:off x="3861" y="6016"/>
                <a:ext cx="3240" cy="1753"/>
                <a:chOff x="4041" y="7431"/>
                <a:chExt cx="3240" cy="1753"/>
              </a:xfrm>
            </p:grpSpPr>
            <p:sp>
              <p:nvSpPr>
                <p:cNvPr id="34834" name="Text Box 18"/>
                <p:cNvSpPr txBox="1">
                  <a:spLocks noChangeArrowheads="1"/>
                </p:cNvSpPr>
                <p:nvPr/>
              </p:nvSpPr>
              <p:spPr bwMode="auto">
                <a:xfrm>
                  <a:off x="6201" y="7564"/>
                  <a:ext cx="108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dirty="0" smtClean="0">
                      <a:ln>
                        <a:noFill/>
                      </a:ln>
                      <a:solidFill>
                        <a:schemeClr val="tx1"/>
                      </a:solidFill>
                      <a:effectLst/>
                      <a:latin typeface="Calibri" pitchFamily="34" charset="0"/>
                    </a:rPr>
                    <a:t> </a:t>
                  </a:r>
                  <a:r>
                    <a:rPr kumimoji="0" lang="ro-RO" sz="1600" b="0" i="0" u="none" strike="noStrike" cap="none" normalizeH="0" baseline="0" dirty="0" smtClean="0">
                      <a:ln>
                        <a:noFill/>
                      </a:ln>
                      <a:solidFill>
                        <a:schemeClr val="tx1"/>
                      </a:solidFill>
                      <a:effectLst/>
                      <a:latin typeface="Calibri" pitchFamily="34" charset="0"/>
                    </a:rPr>
                    <a:t>COOH</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35" name="Text Box 19"/>
                <p:cNvSpPr txBox="1">
                  <a:spLocks noChangeArrowheads="1"/>
                </p:cNvSpPr>
                <p:nvPr/>
              </p:nvSpPr>
              <p:spPr bwMode="auto">
                <a:xfrm>
                  <a:off x="4041" y="7564"/>
                  <a:ext cx="72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rPr>
                    <a:t>H</a:t>
                  </a:r>
                  <a:r>
                    <a:rPr kumimoji="0" lang="ro-RO" sz="1600" b="0" i="0" u="none" strike="noStrike" cap="none" normalizeH="0" baseline="-25000" dirty="0" smtClean="0">
                      <a:ln>
                        <a:noFill/>
                      </a:ln>
                      <a:solidFill>
                        <a:schemeClr val="tx1"/>
                      </a:solidFill>
                      <a:effectLst/>
                      <a:latin typeface="Times New Roman" pitchFamily="18" charset="0"/>
                    </a:rPr>
                    <a:t>2</a:t>
                  </a:r>
                  <a:r>
                    <a:rPr kumimoji="0" lang="ro-RO" sz="1600" b="0" i="0" u="none" strike="noStrike" cap="none" normalizeH="0" baseline="0" dirty="0" smtClean="0">
                      <a:ln>
                        <a:noFill/>
                      </a:ln>
                      <a:solidFill>
                        <a:schemeClr val="tx1"/>
                      </a:solidFill>
                      <a:effectLst/>
                      <a:latin typeface="Times New Roman" pitchFamily="18" charset="0"/>
                    </a:rPr>
                    <a:t>N</a:t>
                  </a:r>
                  <a:endParaRPr kumimoji="0" lang="en-US" sz="1600" b="0" i="0" u="none" strike="noStrike" cap="none" normalizeH="0" baseline="0" dirty="0" smtClean="0">
                    <a:ln>
                      <a:noFill/>
                    </a:ln>
                    <a:solidFill>
                      <a:schemeClr val="tx1"/>
                    </a:solidFill>
                    <a:effectLst/>
                    <a:latin typeface="Arial" pitchFamily="34" charset="0"/>
                  </a:endParaRPr>
                </a:p>
              </p:txBody>
            </p:sp>
            <p:grpSp>
              <p:nvGrpSpPr>
                <p:cNvPr id="34836" name="Group 20"/>
                <p:cNvGrpSpPr>
                  <a:grpSpLocks/>
                </p:cNvGrpSpPr>
                <p:nvPr/>
              </p:nvGrpSpPr>
              <p:grpSpPr bwMode="auto">
                <a:xfrm>
                  <a:off x="4581" y="7431"/>
                  <a:ext cx="1800" cy="900"/>
                  <a:chOff x="981" y="904"/>
                  <a:chExt cx="2160" cy="1080"/>
                </a:xfrm>
              </p:grpSpPr>
              <p:sp>
                <p:nvSpPr>
                  <p:cNvPr id="34837" name="AutoShape 21"/>
                  <p:cNvSpPr>
                    <a:spLocks noChangeArrowheads="1"/>
                  </p:cNvSpPr>
                  <p:nvPr/>
                </p:nvSpPr>
                <p:spPr bwMode="auto">
                  <a:xfrm>
                    <a:off x="1341" y="904"/>
                    <a:ext cx="1440" cy="1080"/>
                  </a:xfrm>
                  <a:prstGeom prst="hexagon">
                    <a:avLst>
                      <a:gd name="adj" fmla="val 33333"/>
                      <a:gd name="vf" fmla="val 11547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38" name="Line 22"/>
                  <p:cNvSpPr>
                    <a:spLocks noChangeShapeType="1"/>
                  </p:cNvSpPr>
                  <p:nvPr/>
                </p:nvSpPr>
                <p:spPr bwMode="auto">
                  <a:xfrm>
                    <a:off x="2781" y="1444"/>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39" name="Line 23"/>
                  <p:cNvSpPr>
                    <a:spLocks noChangeShapeType="1"/>
                  </p:cNvSpPr>
                  <p:nvPr/>
                </p:nvSpPr>
                <p:spPr bwMode="auto">
                  <a:xfrm>
                    <a:off x="981" y="1444"/>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840" name="Text Box 24"/>
                <p:cNvSpPr txBox="1">
                  <a:spLocks noChangeArrowheads="1"/>
                </p:cNvSpPr>
                <p:nvPr/>
              </p:nvSpPr>
              <p:spPr bwMode="auto">
                <a:xfrm>
                  <a:off x="4401" y="8464"/>
                  <a:ext cx="2340"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Acid para-aminobenzoic</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100" b="0" i="0" u="none" strike="noStrike" cap="none" normalizeH="0" baseline="0" dirty="0" smtClean="0">
                      <a:ln>
                        <a:noFill/>
                      </a:ln>
                      <a:solidFill>
                        <a:schemeClr val="tx1"/>
                      </a:solidFill>
                      <a:effectLst/>
                      <a:latin typeface="Calibri" pitchFamily="34" charset="0"/>
                    </a:rPr>
                    <a:t>(PAB)</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4841" name="Text Box 25"/>
              <p:cNvSpPr txBox="1">
                <a:spLocks noChangeArrowheads="1"/>
              </p:cNvSpPr>
              <p:nvPr/>
            </p:nvSpPr>
            <p:spPr bwMode="auto">
              <a:xfrm>
                <a:off x="1701" y="7636"/>
                <a:ext cx="1620"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(Hidroximetil) dihidropteridină</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42" name="Text Box 26"/>
              <p:cNvSpPr txBox="1">
                <a:spLocks noChangeArrowheads="1"/>
              </p:cNvSpPr>
              <p:nvPr/>
            </p:nvSpPr>
            <p:spPr bwMode="auto">
              <a:xfrm>
                <a:off x="3681" y="7636"/>
                <a:ext cx="2700" cy="7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500" b="0" i="0" u="none" strike="noStrike" cap="none" normalizeH="0" baseline="0" dirty="0" smtClean="0">
                    <a:ln>
                      <a:noFill/>
                    </a:ln>
                    <a:solidFill>
                      <a:schemeClr val="tx1"/>
                    </a:solidFill>
                    <a:effectLst/>
                    <a:latin typeface="Calibri" pitchFamily="34" charset="0"/>
                  </a:rPr>
                  <a:t>Acid para-aminobenzoic (PAB)</a:t>
                </a:r>
                <a:endParaRPr kumimoji="0" lang="en-US" sz="1500" b="0" i="0" u="none" strike="noStrike" cap="none" normalizeH="0" baseline="0" dirty="0" smtClean="0">
                  <a:ln>
                    <a:noFill/>
                  </a:ln>
                  <a:solidFill>
                    <a:schemeClr val="tx1"/>
                  </a:solidFill>
                  <a:effectLst/>
                  <a:latin typeface="Arial" pitchFamily="34" charset="0"/>
                </a:endParaRPr>
              </a:p>
            </p:txBody>
          </p:sp>
          <p:sp>
            <p:nvSpPr>
              <p:cNvPr id="34843" name="Text Box 27"/>
              <p:cNvSpPr txBox="1">
                <a:spLocks noChangeArrowheads="1"/>
              </p:cNvSpPr>
              <p:nvPr/>
            </p:nvSpPr>
            <p:spPr bwMode="auto">
              <a:xfrm>
                <a:off x="3321" y="7636"/>
                <a:ext cx="54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a:t>
                </a:r>
                <a:endParaRPr kumimoji="0" lang="en-US" sz="1600" b="0" i="0" u="none" strike="noStrike" cap="none" normalizeH="0" baseline="0" dirty="0" smtClean="0">
                  <a:ln>
                    <a:noFill/>
                  </a:ln>
                  <a:solidFill>
                    <a:schemeClr val="tx1"/>
                  </a:solidFill>
                  <a:effectLst/>
                  <a:latin typeface="Arial" pitchFamily="34" charset="0"/>
                </a:endParaRPr>
              </a:p>
            </p:txBody>
          </p:sp>
        </p:grpSp>
        <p:sp>
          <p:nvSpPr>
            <p:cNvPr id="34844" name="Text Box 28"/>
            <p:cNvSpPr txBox="1">
              <a:spLocks noChangeArrowheads="1"/>
            </p:cNvSpPr>
            <p:nvPr/>
          </p:nvSpPr>
          <p:spPr bwMode="auto">
            <a:xfrm>
              <a:off x="1701" y="9976"/>
              <a:ext cx="144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Trimetoprim</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45" name="Text Box 29"/>
            <p:cNvSpPr txBox="1">
              <a:spLocks noChangeArrowheads="1"/>
            </p:cNvSpPr>
            <p:nvPr/>
          </p:nvSpPr>
          <p:spPr bwMode="auto">
            <a:xfrm>
              <a:off x="4041" y="8356"/>
              <a:ext cx="234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Dihidropteroat sintetaza</a:t>
              </a:r>
              <a:endParaRPr kumimoji="0" lang="en-US" sz="1600" b="0" i="0" u="none" strike="noStrike" cap="none" normalizeH="0" baseline="0" dirty="0" smtClean="0">
                <a:ln>
                  <a:noFill/>
                </a:ln>
                <a:solidFill>
                  <a:schemeClr val="tx1"/>
                </a:solidFill>
                <a:effectLst/>
                <a:latin typeface="Arial" pitchFamily="34" charset="0"/>
              </a:endParaRPr>
            </a:p>
          </p:txBody>
        </p:sp>
        <p:sp>
          <p:nvSpPr>
            <p:cNvPr id="34846" name="Line 30"/>
            <p:cNvSpPr>
              <a:spLocks noChangeShapeType="1"/>
            </p:cNvSpPr>
            <p:nvPr/>
          </p:nvSpPr>
          <p:spPr bwMode="auto">
            <a:xfrm>
              <a:off x="3501" y="9976"/>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47" name="Line 31"/>
            <p:cNvSpPr>
              <a:spLocks noChangeShapeType="1"/>
            </p:cNvSpPr>
            <p:nvPr/>
          </p:nvSpPr>
          <p:spPr bwMode="auto">
            <a:xfrm>
              <a:off x="3501" y="8356"/>
              <a:ext cx="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48" name="Line 32"/>
            <p:cNvSpPr>
              <a:spLocks noChangeShapeType="1"/>
            </p:cNvSpPr>
            <p:nvPr/>
          </p:nvSpPr>
          <p:spPr bwMode="auto">
            <a:xfrm>
              <a:off x="3501" y="9256"/>
              <a:ext cx="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49" name="Text Box 33"/>
            <p:cNvSpPr txBox="1">
              <a:spLocks noChangeArrowheads="1"/>
            </p:cNvSpPr>
            <p:nvPr/>
          </p:nvSpPr>
          <p:spPr bwMode="auto">
            <a:xfrm>
              <a:off x="4041" y="9256"/>
              <a:ext cx="1980" cy="3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o-RO" sz="1600" b="0" i="0" u="none" strike="noStrike" cap="none" normalizeH="0" baseline="0" dirty="0" smtClean="0">
                  <a:ln>
                    <a:noFill/>
                  </a:ln>
                  <a:solidFill>
                    <a:schemeClr val="tx1"/>
                  </a:solidFill>
                  <a:effectLst/>
                  <a:latin typeface="Calibri" pitchFamily="34" charset="0"/>
                </a:rPr>
                <a:t>Acid plus alumatic</a:t>
              </a:r>
              <a:endParaRPr kumimoji="0" lang="en-US" sz="1600" b="0" i="0" u="none" strike="noStrike" cap="none" normalizeH="0" baseline="0" dirty="0" smtClean="0">
                <a:ln>
                  <a:noFill/>
                </a:ln>
                <a:solidFill>
                  <a:schemeClr val="tx1"/>
                </a:solidFill>
                <a:effectLst/>
                <a:latin typeface="Arial" pitchFamily="34" charset="0"/>
              </a:endParaRPr>
            </a:p>
          </p:txBody>
        </p:sp>
      </p:grpSp>
      <p:sp>
        <p:nvSpPr>
          <p:cNvPr id="34" name="TextBox 33"/>
          <p:cNvSpPr txBox="1"/>
          <p:nvPr/>
        </p:nvSpPr>
        <p:spPr>
          <a:xfrm>
            <a:off x="2285984" y="6215082"/>
            <a:ext cx="4500594" cy="369332"/>
          </a:xfrm>
          <a:prstGeom prst="rect">
            <a:avLst/>
          </a:prstGeom>
          <a:noFill/>
        </p:spPr>
        <p:txBody>
          <a:bodyPr wrap="square" rtlCol="0">
            <a:spAutoFit/>
          </a:bodyPr>
          <a:lstStyle/>
          <a:p>
            <a:r>
              <a:rPr lang="ro-RO" dirty="0"/>
              <a:t>Figura </a:t>
            </a:r>
            <a:r>
              <a:rPr lang="en-US" dirty="0" smtClean="0"/>
              <a:t>7</a:t>
            </a:r>
            <a:r>
              <a:rPr lang="ro-RO" dirty="0" smtClean="0"/>
              <a:t>: </a:t>
            </a:r>
            <a:r>
              <a:rPr lang="ro-RO" dirty="0"/>
              <a:t>Antagonism metabolic competitiv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canisme"/>
          <p:cNvPicPr>
            <a:picLocks noChangeAspect="1" noChangeArrowheads="1"/>
          </p:cNvPicPr>
          <p:nvPr/>
        </p:nvPicPr>
        <p:blipFill>
          <a:blip r:embed="rId2" cstate="print"/>
          <a:srcRect/>
          <a:stretch>
            <a:fillRect/>
          </a:stretch>
        </p:blipFill>
        <p:spPr bwMode="auto">
          <a:xfrm>
            <a:off x="714348" y="500042"/>
            <a:ext cx="7643866" cy="4829157"/>
          </a:xfrm>
          <a:prstGeom prst="rect">
            <a:avLst/>
          </a:prstGeom>
          <a:noFill/>
          <a:ln w="9525">
            <a:noFill/>
            <a:miter lim="800000"/>
            <a:headEnd/>
            <a:tailEnd/>
          </a:ln>
        </p:spPr>
      </p:pic>
      <p:sp>
        <p:nvSpPr>
          <p:cNvPr id="3" name="TextBox 2"/>
          <p:cNvSpPr txBox="1"/>
          <p:nvPr/>
        </p:nvSpPr>
        <p:spPr>
          <a:xfrm>
            <a:off x="1928794" y="5786454"/>
            <a:ext cx="5286412" cy="369332"/>
          </a:xfrm>
          <a:prstGeom prst="rect">
            <a:avLst/>
          </a:prstGeom>
          <a:noFill/>
        </p:spPr>
        <p:txBody>
          <a:bodyPr wrap="square" rtlCol="0">
            <a:spAutoFit/>
          </a:bodyPr>
          <a:lstStyle/>
          <a:p>
            <a:r>
              <a:rPr lang="en-US" dirty="0" err="1" smtClean="0"/>
              <a:t>Figura</a:t>
            </a:r>
            <a:r>
              <a:rPr lang="en-US" dirty="0" smtClean="0"/>
              <a:t> 8. </a:t>
            </a:r>
            <a:r>
              <a:rPr lang="en-US" dirty="0" err="1" smtClean="0"/>
              <a:t>Mecanismele</a:t>
            </a:r>
            <a:r>
              <a:rPr lang="en-US" dirty="0" smtClean="0"/>
              <a:t> de ac</a:t>
            </a:r>
            <a:r>
              <a:rPr lang="ro-RO" dirty="0" smtClean="0"/>
              <a:t>ţiune ale antibioticelor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85000" lnSpcReduction="20000"/>
          </a:bodyPr>
          <a:lstStyle/>
          <a:p>
            <a:r>
              <a:rPr lang="ro-RO" dirty="0" smtClean="0"/>
              <a:t> Primul medicament antituberculos este descoperit în anul 1944 (Streptomicina).</a:t>
            </a:r>
            <a:endParaRPr lang="en-US" dirty="0" smtClean="0"/>
          </a:p>
          <a:p>
            <a:r>
              <a:rPr lang="ro-RO" dirty="0" smtClean="0"/>
              <a:t>           În 1949 se pune în evidenţă în structura penicilinei nucleul </a:t>
            </a:r>
            <a:r>
              <a:rPr lang="ro-RO" b="1" i="1" dirty="0" smtClean="0"/>
              <a:t>betalactam</a:t>
            </a:r>
            <a:r>
              <a:rPr lang="ro-RO" dirty="0" smtClean="0"/>
              <a:t>, iar din acest moment toate substanţele antibiotice cu această particularitate au fost denumite </a:t>
            </a:r>
            <a:r>
              <a:rPr lang="ro-RO" b="1" i="1" dirty="0" smtClean="0"/>
              <a:t>betalactamine. </a:t>
            </a:r>
            <a:endParaRPr lang="en-US" dirty="0" smtClean="0"/>
          </a:p>
          <a:p>
            <a:r>
              <a:rPr lang="ro-RO" dirty="0" smtClean="0"/>
              <a:t>            În 1950 sunt descrise </a:t>
            </a:r>
            <a:r>
              <a:rPr lang="ro-RO" b="1" i="1" dirty="0" smtClean="0"/>
              <a:t>betalactamazele </a:t>
            </a:r>
            <a:r>
              <a:rPr lang="ro-RO" dirty="0" smtClean="0"/>
              <a:t>eveniment urmat începand cu 1977 de obţinerea inhibitorilor de betalactamază(acid clavulanic, sulbactam, tazobactam).</a:t>
            </a:r>
            <a:endParaRPr lang="en-US" dirty="0" smtClean="0"/>
          </a:p>
          <a:p>
            <a:r>
              <a:rPr lang="ro-RO" dirty="0" smtClean="0"/>
              <a:t>             Primul medicament din clasa macrolidelor a fost </a:t>
            </a:r>
            <a:r>
              <a:rPr lang="ro-RO" b="1" i="1" dirty="0" smtClean="0"/>
              <a:t>eritromicina</a:t>
            </a:r>
            <a:r>
              <a:rPr lang="ro-RO" dirty="0" smtClean="0"/>
              <a:t> (1952), iar </a:t>
            </a:r>
            <a:r>
              <a:rPr lang="ro-RO" b="1" i="1" dirty="0" smtClean="0"/>
              <a:t>cotrimoxazolul</a:t>
            </a:r>
            <a:r>
              <a:rPr lang="ro-RO" dirty="0" smtClean="0"/>
              <a:t> s-a introdus pe scară largă in clinică începand cu anul 1969.</a:t>
            </a:r>
            <a:endParaRPr lang="en-US" dirty="0" smtClean="0"/>
          </a:p>
          <a:p>
            <a:r>
              <a:rPr lang="ro-RO" dirty="0" smtClean="0"/>
              <a:t>             În perioada 1979-1982 sunt descoperite </a:t>
            </a:r>
            <a:r>
              <a:rPr lang="ro-RO" b="1" i="1" dirty="0" smtClean="0"/>
              <a:t>fluorochinolonele</a:t>
            </a:r>
            <a:r>
              <a:rPr lang="ro-RO" dirty="0" smtClean="0"/>
              <a:t>, iar în 1982 sunt produşi </a:t>
            </a:r>
            <a:r>
              <a:rPr lang="ro-RO" b="1" i="1" dirty="0" smtClean="0"/>
              <a:t>monobactamii</a:t>
            </a:r>
            <a:r>
              <a:rPr lang="ro-RO" dirty="0" smtClean="0"/>
              <a:t>, cu acţiune pe germenii Gram negativi. </a:t>
            </a:r>
            <a:endParaRPr lang="en-US" dirty="0" smtClean="0"/>
          </a:p>
          <a:p>
            <a:r>
              <a:rPr lang="ro-RO" dirty="0" smtClean="0"/>
              <a:t>      Astfel, la începutul secolului XXI, se utilizează la nivel mondial peste 250 de antibiotice şi chimioterapice antiinfecţioase. Având în vedere utilizarea mai puţin raţională a acestor medicamente, OMS elaborează periodic o lista a medicamentelor esenţiale, inclusiv antibiotice si chimioterapice.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928670"/>
            <a:ext cx="8229600" cy="5000660"/>
          </a:xfrm>
        </p:spPr>
        <p:txBody>
          <a:bodyPr>
            <a:normAutofit fontScale="92500" lnSpcReduction="20000"/>
          </a:bodyPr>
          <a:lstStyle/>
          <a:p>
            <a:pPr algn="ctr">
              <a:buNone/>
            </a:pPr>
            <a:r>
              <a:rPr lang="ro-RO" b="1" dirty="0" smtClean="0"/>
              <a:t>5. REZISTENŢA FAŢĂ DE CHIMIOTERAPICE</a:t>
            </a:r>
            <a:endParaRPr lang="en-US" b="1" dirty="0" smtClean="0"/>
          </a:p>
          <a:p>
            <a:pPr algn="ctr">
              <a:buNone/>
            </a:pPr>
            <a:endParaRPr lang="en-US" dirty="0" smtClean="0"/>
          </a:p>
          <a:p>
            <a:r>
              <a:rPr lang="ro-RO" dirty="0" smtClean="0"/>
              <a:t>Fenomenul rezistenţei germenilor microbieni faţă de chimiterapice domină astăzi patologia infecţioasă, interesând deopotrivă pe microbioliog, clinician şi epidemiolog.</a:t>
            </a:r>
            <a:endParaRPr lang="en-US" dirty="0" smtClean="0"/>
          </a:p>
          <a:p>
            <a:r>
              <a:rPr lang="ro-RO" dirty="0" smtClean="0"/>
              <a:t>Se deosebesc două tipuri de rezistenţă a bacteriilor la antibiotice:</a:t>
            </a:r>
            <a:endParaRPr lang="en-US" dirty="0" smtClean="0"/>
          </a:p>
          <a:p>
            <a:pPr lvl="0"/>
            <a:r>
              <a:rPr lang="ro-RO" b="1" i="1" dirty="0" smtClean="0"/>
              <a:t>rezistenţa naturală</a:t>
            </a:r>
            <a:r>
              <a:rPr lang="ro-RO" dirty="0" smtClean="0"/>
              <a:t>, care este un caracter de specie, determinat genetic, deci </a:t>
            </a:r>
            <a:r>
              <a:rPr lang="ro-RO" smtClean="0"/>
              <a:t>absolut;(rez </a:t>
            </a:r>
            <a:r>
              <a:rPr lang="ro-RO" dirty="0" smtClean="0"/>
              <a:t>la </a:t>
            </a:r>
            <a:r>
              <a:rPr lang="ro-RO" smtClean="0"/>
              <a:t>aminopeniciline aPseudomonas,rez la vanconicina Enterococ galinarum)</a:t>
            </a:r>
            <a:endParaRPr lang="en-US" dirty="0" smtClean="0"/>
          </a:p>
          <a:p>
            <a:pPr lvl="0"/>
            <a:r>
              <a:rPr lang="ro-RO" b="1" i="1" dirty="0" smtClean="0"/>
              <a:t>rezistenţa dobândită</a:t>
            </a:r>
            <a:r>
              <a:rPr lang="ro-RO" dirty="0" smtClean="0"/>
              <a:t>, care apare la tulpinile unor specii natural sensibile la un anumit antibiotic; ea este relativă, deoarece desemnează rezistenţa unei tulpini la concentraţiile de antibiotic utilizate în terapie.</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85000" lnSpcReduction="20000"/>
          </a:bodyPr>
          <a:lstStyle/>
          <a:p>
            <a:pPr lvl="1"/>
            <a:r>
              <a:rPr lang="ro-RO" sz="2600" b="1" dirty="0" smtClean="0"/>
              <a:t>5.1. MECANISMELE REZISTENŢEI DOBÂNDITE</a:t>
            </a:r>
            <a:endParaRPr lang="en-US" sz="2600" b="1" dirty="0" smtClean="0"/>
          </a:p>
          <a:p>
            <a:pPr>
              <a:buNone/>
            </a:pPr>
            <a:endParaRPr lang="en-US" dirty="0" smtClean="0"/>
          </a:p>
          <a:p>
            <a:r>
              <a:rPr lang="ro-RO" dirty="0" smtClean="0"/>
              <a:t>Astăzi se cunosc cateva mecanisme </a:t>
            </a:r>
            <a:r>
              <a:rPr lang="ro-RO" b="1" i="1" dirty="0" smtClean="0"/>
              <a:t>biochimice</a:t>
            </a:r>
            <a:r>
              <a:rPr lang="ro-RO" dirty="0" smtClean="0"/>
              <a:t> implicate in rezistenta la antibiotice:</a:t>
            </a:r>
            <a:endParaRPr lang="en-US" dirty="0" smtClean="0"/>
          </a:p>
          <a:p>
            <a:r>
              <a:rPr lang="ro-RO" dirty="0" smtClean="0"/>
              <a:t>   - producerea de către bacterii a unei enzime care inactivează antibioticul, de exemplu penicilinaza Stafilococului aureu care inactivează nucleul betalactam al penicilinelor sau diferitele tipuri de betalactamaze produse de bacteriile Gram negative (Enterobacterii).</a:t>
            </a:r>
            <a:endParaRPr lang="en-US" dirty="0" smtClean="0"/>
          </a:p>
          <a:p>
            <a:r>
              <a:rPr lang="ro-RO" dirty="0" smtClean="0"/>
              <a:t>   -  scăderea permeabilitaţii peretelui sau membranei citoplasmatice pentru antibiotice(formele L)</a:t>
            </a:r>
            <a:endParaRPr lang="en-US" dirty="0" smtClean="0"/>
          </a:p>
          <a:p>
            <a:r>
              <a:rPr lang="ro-RO" dirty="0" smtClean="0"/>
              <a:t>   -  elaborarea în exces de către bacterie a unor enzime complementare, care limitează sau anulează acţiunea antibacteriană a antibioticului, exercitată la nivelul enzimei respective</a:t>
            </a:r>
            <a:endParaRPr lang="en-US" dirty="0" smtClean="0"/>
          </a:p>
          <a:p>
            <a:r>
              <a:rPr lang="ro-RO" dirty="0" smtClean="0"/>
              <a:t>   -   alterarea ţintei intracelulare(modificarea proteinelor ribozomale)</a:t>
            </a:r>
            <a:endParaRPr lang="en-US" dirty="0" smtClean="0"/>
          </a:p>
          <a:p>
            <a:r>
              <a:rPr lang="ro-RO" dirty="0" smtClean="0"/>
              <a:t>   -  amplificarea sintezei de acid paraaminobenzoic, anulându-se prin „diluare” acţiunea inhibitorie a sulfamidelor.</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4752988"/>
          </a:xfrm>
        </p:spPr>
        <p:txBody>
          <a:bodyPr>
            <a:normAutofit fontScale="77500" lnSpcReduction="20000"/>
          </a:bodyPr>
          <a:lstStyle/>
          <a:p>
            <a:r>
              <a:rPr lang="ro-RO" dirty="0" smtClean="0"/>
              <a:t>Rezistenţa dobandită poate fi </a:t>
            </a:r>
            <a:r>
              <a:rPr lang="ro-RO" b="1" i="1" dirty="0" smtClean="0"/>
              <a:t>cromozomială</a:t>
            </a:r>
            <a:r>
              <a:rPr lang="ro-RO" dirty="0" smtClean="0"/>
              <a:t> şi </a:t>
            </a:r>
            <a:r>
              <a:rPr lang="ro-RO" b="1" i="1" dirty="0" smtClean="0"/>
              <a:t>extracromozomială</a:t>
            </a:r>
            <a:r>
              <a:rPr lang="ro-RO" dirty="0" smtClean="0"/>
              <a:t>.</a:t>
            </a:r>
            <a:endParaRPr lang="en-US" dirty="0" smtClean="0"/>
          </a:p>
          <a:p>
            <a:pPr>
              <a:buNone/>
            </a:pPr>
            <a:r>
              <a:rPr lang="ro-RO" dirty="0" smtClean="0"/>
              <a:t> </a:t>
            </a:r>
            <a:endParaRPr lang="en-US" dirty="0" smtClean="0"/>
          </a:p>
          <a:p>
            <a:r>
              <a:rPr lang="ro-RO" b="1" i="1" dirty="0" smtClean="0"/>
              <a:t>   Rezistenţa cromozomială </a:t>
            </a:r>
            <a:r>
              <a:rPr lang="ro-RO" dirty="0" smtClean="0"/>
              <a:t>se poate dezvolta ca rezultat al unei mutaţii spontane la nivelul unui locus ce controlează sensibilitatea faţă de un anumit produs antimicrobian. Prezenţa antibioticului serveşte ca un mecanism selector, suprimând organismele sensibile şi favorizând dezvoltarea unei populaţii provenite din organismele mutante, rezistente la antibiotic. Mutaţiile cromozomiale sunt definitive, afectează numai un anumit antibiotic sau o familie de antibiotice şi se transmit vertical la toţi descendenţii suşei bacteriene devenite rezistente. </a:t>
            </a:r>
            <a:endParaRPr lang="en-US" dirty="0" smtClean="0"/>
          </a:p>
          <a:p>
            <a:r>
              <a:rPr lang="ro-RO" b="1" i="1" dirty="0" smtClean="0"/>
              <a:t>   Rezistenţa extracromozomială </a:t>
            </a:r>
            <a:r>
              <a:rPr lang="ro-RO" dirty="0" smtClean="0"/>
              <a:t>este mult mai frecventă decât cea cromozomială, reprezentând aproximativ 90% din cazurile de rezistenţă. În acest caz transmiterea materialului genetic pentru rezistenţă se poate face orizontal, la toţi membrii populaţiei bacteriene existente la un anumit moment dat, prin plasmide, transpozomi.</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29600" cy="5253054"/>
          </a:xfrm>
        </p:spPr>
        <p:txBody>
          <a:bodyPr>
            <a:normAutofit fontScale="85000" lnSpcReduction="20000"/>
          </a:bodyPr>
          <a:lstStyle/>
          <a:p>
            <a:r>
              <a:rPr lang="ro-RO" b="1" dirty="0" smtClean="0"/>
              <a:t>5.2. TIPURI DE REZISTENŢĂ </a:t>
            </a:r>
            <a:endParaRPr lang="en-US" dirty="0" smtClean="0"/>
          </a:p>
          <a:p>
            <a:r>
              <a:rPr lang="ro-RO" b="1" dirty="0" smtClean="0"/>
              <a:t> </a:t>
            </a:r>
            <a:endParaRPr lang="en-US" dirty="0" smtClean="0"/>
          </a:p>
          <a:p>
            <a:r>
              <a:rPr lang="ro-RO" b="1" dirty="0" smtClean="0"/>
              <a:t>5.2.1. REZISTENŢA FAŢĂ DE UN AGENT ANTIMICROBIAN </a:t>
            </a:r>
            <a:endParaRPr lang="en-US" dirty="0" smtClean="0"/>
          </a:p>
          <a:p>
            <a:r>
              <a:rPr lang="ro-RO" dirty="0" smtClean="0"/>
              <a:t>   Poate fi: - monovalentă(monorezistenţă – atunci când germenul rezistă la un singur antibiotic) şi </a:t>
            </a:r>
            <a:endParaRPr lang="en-US" dirty="0" smtClean="0"/>
          </a:p>
          <a:p>
            <a:r>
              <a:rPr lang="ro-RO" dirty="0" smtClean="0"/>
              <a:t>                  - plurivalentă(când germenii rezistă la mai multe antibiotice – rezistenţă multiplă).</a:t>
            </a:r>
            <a:endParaRPr lang="en-US" dirty="0" smtClean="0"/>
          </a:p>
          <a:p>
            <a:r>
              <a:rPr lang="ro-RO" dirty="0" smtClean="0"/>
              <a:t> </a:t>
            </a:r>
            <a:endParaRPr lang="en-US" dirty="0" smtClean="0"/>
          </a:p>
          <a:p>
            <a:r>
              <a:rPr lang="ro-RO" b="1" dirty="0" smtClean="0"/>
              <a:t>5.2.2. DUPĂ RITMUL DE INSTALARE </a:t>
            </a:r>
            <a:endParaRPr lang="en-US" dirty="0" smtClean="0"/>
          </a:p>
          <a:p>
            <a:r>
              <a:rPr lang="ro-RO" dirty="0" smtClean="0"/>
              <a:t>   Poate fi: - cu ritm rapid de instalare(monostadială, tip Streptomicina)</a:t>
            </a:r>
            <a:endParaRPr lang="en-US" dirty="0" smtClean="0"/>
          </a:p>
          <a:p>
            <a:r>
              <a:rPr lang="ro-RO" dirty="0" smtClean="0"/>
              <a:t>                       - cu ritm intermediar(tip Eritromicina)</a:t>
            </a:r>
            <a:endParaRPr lang="en-US" dirty="0" smtClean="0"/>
          </a:p>
          <a:p>
            <a:r>
              <a:rPr lang="ro-RO" dirty="0" smtClean="0"/>
              <a:t>                       - cu ritm lent de instalare(pluristadială, tip Penicilina)</a:t>
            </a:r>
            <a:endParaRPr lang="en-US" dirty="0" smtClean="0"/>
          </a:p>
          <a:p>
            <a:r>
              <a:rPr lang="ro-RO" dirty="0" smtClean="0"/>
              <a:t>                       - cu ritm foarte lent de instalare(tip Vancomicina)</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zistenta 1"/>
          <p:cNvPicPr>
            <a:picLocks noChangeAspect="1" noChangeArrowheads="1"/>
          </p:cNvPicPr>
          <p:nvPr/>
        </p:nvPicPr>
        <p:blipFill>
          <a:blip r:embed="rId2" cstate="print"/>
          <a:srcRect/>
          <a:stretch>
            <a:fillRect/>
          </a:stretch>
        </p:blipFill>
        <p:spPr bwMode="auto">
          <a:xfrm>
            <a:off x="428595" y="428603"/>
            <a:ext cx="8278355" cy="5143537"/>
          </a:xfrm>
          <a:prstGeom prst="rect">
            <a:avLst/>
          </a:prstGeom>
          <a:noFill/>
          <a:ln w="9525">
            <a:noFill/>
            <a:miter lim="800000"/>
            <a:headEnd/>
            <a:tailEnd/>
          </a:ln>
        </p:spPr>
      </p:pic>
      <p:sp>
        <p:nvSpPr>
          <p:cNvPr id="5" name="TextBox 4"/>
          <p:cNvSpPr txBox="1"/>
          <p:nvPr/>
        </p:nvSpPr>
        <p:spPr>
          <a:xfrm>
            <a:off x="714348" y="5643578"/>
            <a:ext cx="7572428" cy="369332"/>
          </a:xfrm>
          <a:prstGeom prst="rect">
            <a:avLst/>
          </a:prstGeom>
          <a:noFill/>
        </p:spPr>
        <p:txBody>
          <a:bodyPr wrap="square" rtlCol="0">
            <a:spAutoFit/>
          </a:bodyPr>
          <a:lstStyle/>
          <a:p>
            <a:r>
              <a:rPr lang="ro-RO" dirty="0"/>
              <a:t>Figura </a:t>
            </a:r>
            <a:r>
              <a:rPr lang="en-US" dirty="0" smtClean="0"/>
              <a:t>9</a:t>
            </a:r>
            <a:r>
              <a:rPr lang="ro-RO" dirty="0" smtClean="0"/>
              <a:t>: </a:t>
            </a:r>
            <a:r>
              <a:rPr lang="ro-RO" dirty="0"/>
              <a:t>Rezistenţa bacteriilor la peniciline, tetracicline şi aminoglicozide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429420"/>
          </a:xfrm>
        </p:spPr>
        <p:txBody>
          <a:bodyPr>
            <a:normAutofit fontScale="70000" lnSpcReduction="20000"/>
          </a:bodyPr>
          <a:lstStyle/>
          <a:p>
            <a:r>
              <a:rPr lang="ro-RO" b="1" dirty="0" smtClean="0"/>
              <a:t>TRANSFORMAREA UNEI TULPINI ÎNTR-O POPULAŢIE REZISTENTĂ</a:t>
            </a:r>
            <a:endParaRPr lang="en-US" dirty="0" smtClean="0"/>
          </a:p>
          <a:p>
            <a:r>
              <a:rPr lang="ro-RO" dirty="0" smtClean="0"/>
              <a:t>Într-o populaţie de bacterii sensibile există întotdeauna un număr redus de tulpini rezistente. </a:t>
            </a:r>
            <a:r>
              <a:rPr lang="ro-RO" b="1" i="1" dirty="0" smtClean="0"/>
              <a:t>Înlocuirea populaţiei sensibile cu una rezistentă</a:t>
            </a:r>
            <a:r>
              <a:rPr lang="ro-RO" dirty="0" smtClean="0"/>
              <a:t> </a:t>
            </a:r>
            <a:r>
              <a:rPr lang="ro-RO" b="1" i="1" dirty="0" smtClean="0"/>
              <a:t>se realizează prin</a:t>
            </a:r>
            <a:r>
              <a:rPr lang="ro-RO" dirty="0" smtClean="0"/>
              <a:t> </a:t>
            </a:r>
            <a:r>
              <a:rPr lang="ro-RO" b="1" i="1" dirty="0" smtClean="0"/>
              <a:t>selecţie</a:t>
            </a:r>
            <a:r>
              <a:rPr lang="ro-RO" dirty="0" smtClean="0"/>
              <a:t>. De pildă, dacă, intestinul gros este populat de E. coli sensibil la Tetraciclină şi în populaţia respectivă există o singură tulpină rezistentă la Tetraciclină, administrarea acestui antibiotic va elimina întreaga populaţie, cu excepţia tulpinii respective. Aceasta, nemaifiind supusă competiţiei, se va înmulţi în mod compensator şi va înlocui populaţia dispărută.</a:t>
            </a:r>
            <a:endParaRPr lang="en-US" dirty="0" smtClean="0"/>
          </a:p>
          <a:p>
            <a:r>
              <a:rPr lang="ro-RO" dirty="0" smtClean="0"/>
              <a:t>Tulpinile rezistente se pot transmite de la purtătorul tulpinii la un alt organism prin contact direct. Purtătorii cei mai frecvenţi de </a:t>
            </a:r>
            <a:r>
              <a:rPr lang="ro-RO" b="1" i="1" dirty="0" smtClean="0"/>
              <a:t>tulpini cu multirezistenţă</a:t>
            </a:r>
            <a:r>
              <a:rPr lang="ro-RO" dirty="0" smtClean="0"/>
              <a:t> fac parte din </a:t>
            </a:r>
            <a:r>
              <a:rPr lang="ro-RO" b="1" i="1" dirty="0" smtClean="0"/>
              <a:t>personalul medical din spitale</a:t>
            </a:r>
            <a:r>
              <a:rPr lang="ro-RO" dirty="0" smtClean="0"/>
              <a:t>. Datorită utilizării antibioticelor se formează cantităţi mari de aerosoli încărcaţi cu aceste substanţe, pe care personalul medical le inhalează zilnic. În acest fel tulpinile sensibile de Staphylococcus aureus, de exemplu, din faringele şi vestibulul nazal al unei persoane, vor dispărea, dar vor persista câteva tulpini rezistente ce vor repopula faringele. </a:t>
            </a:r>
            <a:endParaRPr lang="en-US" dirty="0" smtClean="0"/>
          </a:p>
          <a:p>
            <a:r>
              <a:rPr lang="ro-RO" b="1" i="1" dirty="0" smtClean="0"/>
              <a:t>Tulpinile periculoase de spital</a:t>
            </a:r>
            <a:r>
              <a:rPr lang="ro-RO" b="1" dirty="0" smtClean="0"/>
              <a:t> </a:t>
            </a:r>
            <a:r>
              <a:rPr lang="ro-RO" dirty="0" smtClean="0"/>
              <a:t>sunt acelea care </a:t>
            </a:r>
            <a:r>
              <a:rPr lang="ro-RO" b="1" i="1" dirty="0" smtClean="0"/>
              <a:t>au patogenitatea maximă caracteristică speciei, fiind totodată multirezistente la antibiotice</a:t>
            </a:r>
            <a:r>
              <a:rPr lang="ro-RO" dirty="0" smtClean="0"/>
              <a:t>. Ele aparţin în general speciilor purtătoare de factori de rezistenţă, cum sunt Pseudomonas, Proteus, Klebsiella, Escherichia, Staphylococcus aureus, etc. Este firesc ca aceste tulpini să apară în spital, deoarece aici se aplică frecvent antibioticoterapia şi tulpinile au posibilitatea de a se dezvolta în organisme cu apărarea antiinfecţioasă deficitară. Ele pot duce la </a:t>
            </a:r>
            <a:r>
              <a:rPr lang="ro-RO" b="1" i="1" dirty="0" smtClean="0"/>
              <a:t>apariţia epidemică a unor infecţii nosocomiale cu evoluţie gravă</a:t>
            </a:r>
            <a:r>
              <a:rPr lang="ro-RO" dirty="0" smtClean="0"/>
              <a:t>.</a:t>
            </a:r>
            <a:endParaRPr lang="en-US" dirty="0" smtClean="0"/>
          </a:p>
          <a:p>
            <a:r>
              <a:rPr lang="ro-RO" dirty="0" smtClean="0"/>
              <a:t>Tulpinile multirezistente pot proveni şi din mediul înconjurător, mai ales din alimente. Unii crescători de animale administrează necontrolat antibiotice care selectează din flora normală a animalelor tulpinile rezistente.</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500834"/>
          </a:xfrm>
        </p:spPr>
        <p:txBody>
          <a:bodyPr>
            <a:normAutofit fontScale="77500" lnSpcReduction="20000"/>
          </a:bodyPr>
          <a:lstStyle/>
          <a:p>
            <a:pPr algn="ctr">
              <a:buNone/>
            </a:pPr>
            <a:r>
              <a:rPr lang="ro-RO" b="1" dirty="0" smtClean="0"/>
              <a:t>6. ASPECTE CLINICE LEGATE DE TRATAMENTUL CU CHIMIOTERAPICE ANTIBACTERIENE</a:t>
            </a:r>
            <a:endParaRPr lang="en-US" b="1" dirty="0" smtClean="0"/>
          </a:p>
          <a:p>
            <a:pPr>
              <a:buNone/>
            </a:pPr>
            <a:endParaRPr lang="en-US" b="1" dirty="0" smtClean="0"/>
          </a:p>
          <a:p>
            <a:pPr lvl="1"/>
            <a:r>
              <a:rPr lang="ro-RO" sz="2600" b="1" dirty="0" smtClean="0"/>
              <a:t>6.1. REZISTENŢA ŞI DEPENDENŢA</a:t>
            </a:r>
            <a:endParaRPr lang="en-US" sz="2600" dirty="0" smtClean="0"/>
          </a:p>
          <a:p>
            <a:r>
              <a:rPr lang="ro-RO" dirty="0" smtClean="0"/>
              <a:t>În anul 1936, când a început </a:t>
            </a:r>
            <a:r>
              <a:rPr lang="ro-RO" b="1" i="1" dirty="0" smtClean="0"/>
              <a:t>aplicarea sulfamidoterapiei în gonoree</a:t>
            </a:r>
            <a:r>
              <a:rPr lang="ro-RO" dirty="0" smtClean="0"/>
              <a:t>, toate tulpinile de Neisseria gonorrhoeae (gonococi) erau sensibile. După numai şase ani, majoritatea tulpinilor de gonococi deveniseră rezistente la sulfamide. După introducerea </a:t>
            </a:r>
            <a:r>
              <a:rPr lang="ro-RO" b="1" i="1" dirty="0" smtClean="0"/>
              <a:t>Penicilinei în terapia gonoreei</a:t>
            </a:r>
            <a:r>
              <a:rPr lang="ro-RO" dirty="0" smtClean="0"/>
              <a:t>, s-au obţinut de asemenea succese temporare, pentru ca în anul 1970 să apară </a:t>
            </a:r>
            <a:r>
              <a:rPr lang="ro-RO" i="1" dirty="0" smtClean="0"/>
              <a:t>gonococi purtători de betalactamază</a:t>
            </a:r>
            <a:r>
              <a:rPr lang="ro-RO" dirty="0" smtClean="0"/>
              <a:t>, ceea ce a impus folosirea Streptomicinei la care nu s-a descris apariţia rezistenţei.</a:t>
            </a:r>
            <a:endParaRPr lang="en-US" dirty="0" smtClean="0"/>
          </a:p>
          <a:p>
            <a:r>
              <a:rPr lang="ro-RO" dirty="0" smtClean="0"/>
              <a:t>Până în anul 1962, </a:t>
            </a:r>
            <a:r>
              <a:rPr lang="ro-RO" b="1" i="1" dirty="0" smtClean="0"/>
              <a:t>meningococii erau sensibili la sulfamide</a:t>
            </a:r>
            <a:r>
              <a:rPr lang="ro-RO" dirty="0" smtClean="0"/>
              <a:t> şi aceste antibiotice erau eficace şi în profilaxie şi în terapie; ulterior au devenit rezistenţi. </a:t>
            </a:r>
            <a:r>
              <a:rPr lang="ro-RO" b="1" i="1" dirty="0" smtClean="0"/>
              <a:t>Penicilina este în prezent eficace pentru terapie</a:t>
            </a:r>
            <a:r>
              <a:rPr lang="ro-RO" b="1" dirty="0" smtClean="0"/>
              <a:t>, iar </a:t>
            </a:r>
            <a:r>
              <a:rPr lang="ro-RO" b="1" i="1" dirty="0" smtClean="0"/>
              <a:t>Rifampicina este folosită în profilaxie</a:t>
            </a:r>
            <a:r>
              <a:rPr lang="ro-RO" dirty="0" smtClean="0"/>
              <a:t>. Totuşi, există un procent de 1% meningococi rifampicino-rezistenţi.</a:t>
            </a:r>
            <a:endParaRPr lang="en-US" dirty="0" smtClean="0"/>
          </a:p>
          <a:p>
            <a:r>
              <a:rPr lang="ro-RO" dirty="0" smtClean="0"/>
              <a:t>O situaţie similară s-a notat şi în cazul </a:t>
            </a:r>
            <a:r>
              <a:rPr lang="ro-RO" b="1" i="1" dirty="0" smtClean="0"/>
              <a:t>stafilococilor</a:t>
            </a:r>
            <a:r>
              <a:rPr lang="ro-RO" dirty="0" smtClean="0"/>
              <a:t>, în anul 1944 (anul introducerii Penicilinei în clinică) toate tulpinile fiind sensibile, pentru ca, 65-80% din tulpinile circulante de stafilococi să fie penicilino-rezistente. Folosirea în ultimele decenii a tetraciclinelor a dus, de asemenea, în cazul stafilococilor, la selectarea de mutante rezistente.</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5038740"/>
          </a:xfrm>
        </p:spPr>
        <p:txBody>
          <a:bodyPr>
            <a:normAutofit fontScale="85000" lnSpcReduction="20000"/>
          </a:bodyPr>
          <a:lstStyle/>
          <a:p>
            <a:r>
              <a:rPr lang="ro-RO" dirty="0" smtClean="0"/>
              <a:t>În ceea ce priveşte </a:t>
            </a:r>
            <a:r>
              <a:rPr lang="ro-RO" b="1" i="1" dirty="0" smtClean="0"/>
              <a:t>bacteriile Gram negative</a:t>
            </a:r>
            <a:r>
              <a:rPr lang="ro-RO" dirty="0" smtClean="0"/>
              <a:t>, mai ales în spitale, s-a remarcat </a:t>
            </a:r>
            <a:r>
              <a:rPr lang="ro-RO" b="1" i="1" dirty="0" smtClean="0"/>
              <a:t>creşterea până la 100% a procentului de tulpini rezistente</a:t>
            </a:r>
            <a:r>
              <a:rPr lang="ro-RO" dirty="0" smtClean="0"/>
              <a:t> la diferite antibiotice, în special la tetracicline şi Cloramfenicol (E. coli, Proteus). Un loc aparte îl ocupă </a:t>
            </a:r>
            <a:r>
              <a:rPr lang="ro-RO" b="1" i="1" dirty="0" smtClean="0"/>
              <a:t>germenii din specia Pseudomonas</a:t>
            </a:r>
            <a:r>
              <a:rPr lang="ro-RO" i="1" dirty="0" smtClean="0"/>
              <a:t> </a:t>
            </a:r>
            <a:r>
              <a:rPr lang="ro-RO" b="1" i="1" dirty="0" smtClean="0"/>
              <a:t>aeruginosa</a:t>
            </a:r>
            <a:r>
              <a:rPr lang="ro-RO" dirty="0" smtClean="0"/>
              <a:t> (bacilul piocianic), cu rezistenţă naturală înaltă la chimioterapice şi care creează astăzi serioase probleme de infecţii intraspitaliceşti, mai ales în serviciile de chirurgie şi pediatrie. S-a notat rezistenţa la Cloramfenicol a bacteriilor intestinale.</a:t>
            </a:r>
            <a:endParaRPr lang="en-US" dirty="0" smtClean="0"/>
          </a:p>
          <a:p>
            <a:r>
              <a:rPr lang="ro-RO" dirty="0" smtClean="0"/>
              <a:t>În tratamentul ch</a:t>
            </a:r>
            <a:r>
              <a:rPr lang="en-US" dirty="0" err="1" smtClean="0"/>
              <a:t>i</a:t>
            </a:r>
            <a:r>
              <a:rPr lang="ro-RO" dirty="0" smtClean="0"/>
              <a:t>mioterapic al </a:t>
            </a:r>
            <a:r>
              <a:rPr lang="ro-RO" b="1" i="1" dirty="0" smtClean="0"/>
              <a:t>tuberculozei</a:t>
            </a:r>
            <a:r>
              <a:rPr lang="ro-RO" dirty="0" smtClean="0"/>
              <a:t>, fenomenul rezistenţei bacilului tuberculos (Mycobacterium tuberculosis) la Streptomicină, a fost semnalat, dar mai puţin marcat decât în cazul altor infecţii bacteriene.</a:t>
            </a:r>
            <a:endParaRPr lang="en-US" dirty="0" smtClean="0"/>
          </a:p>
          <a:p>
            <a:r>
              <a:rPr lang="fr-FR" dirty="0" err="1" smtClean="0"/>
              <a:t>Există</a:t>
            </a:r>
            <a:r>
              <a:rPr lang="fr-FR" dirty="0" smtClean="0"/>
              <a:t> </a:t>
            </a:r>
            <a:r>
              <a:rPr lang="fr-FR" dirty="0" err="1" smtClean="0"/>
              <a:t>şi</a:t>
            </a:r>
            <a:r>
              <a:rPr lang="fr-FR" dirty="0" smtClean="0"/>
              <a:t> </a:t>
            </a:r>
            <a:r>
              <a:rPr lang="fr-FR" b="1" i="1" dirty="0" err="1" smtClean="0"/>
              <a:t>specii</a:t>
            </a:r>
            <a:r>
              <a:rPr lang="fr-FR" b="1" i="1" dirty="0" smtClean="0"/>
              <a:t> </a:t>
            </a:r>
            <a:r>
              <a:rPr lang="fr-FR" b="1" i="1" dirty="0" err="1" smtClean="0"/>
              <a:t>bacteriene</a:t>
            </a:r>
            <a:r>
              <a:rPr lang="fr-FR" b="1" i="1" dirty="0" smtClean="0"/>
              <a:t> </a:t>
            </a:r>
            <a:r>
              <a:rPr lang="fr-FR" b="1" i="1" dirty="0" err="1" smtClean="0"/>
              <a:t>unde</a:t>
            </a:r>
            <a:r>
              <a:rPr lang="fr-FR" b="1" i="1" dirty="0" smtClean="0"/>
              <a:t> nu s-a </a:t>
            </a:r>
            <a:r>
              <a:rPr lang="fr-FR" b="1" i="1" dirty="0" err="1" smtClean="0"/>
              <a:t>notat</a:t>
            </a:r>
            <a:r>
              <a:rPr lang="fr-FR" b="1" i="1" dirty="0" smtClean="0"/>
              <a:t> </a:t>
            </a:r>
            <a:r>
              <a:rPr lang="fr-FR" b="1" i="1" dirty="0" err="1" smtClean="0"/>
              <a:t>apariţia</a:t>
            </a:r>
            <a:r>
              <a:rPr lang="fr-FR" b="1" i="1" dirty="0" smtClean="0"/>
              <a:t> de </a:t>
            </a:r>
            <a:r>
              <a:rPr lang="fr-FR" b="1" i="1" dirty="0" err="1" smtClean="0"/>
              <a:t>tulpini</a:t>
            </a:r>
            <a:r>
              <a:rPr lang="fr-FR" b="1" i="1" dirty="0" smtClean="0"/>
              <a:t> </a:t>
            </a:r>
            <a:r>
              <a:rPr lang="fr-FR" b="1" i="1" dirty="0" err="1" smtClean="0"/>
              <a:t>rezistente</a:t>
            </a:r>
            <a:r>
              <a:rPr lang="fr-FR" b="1" i="1" dirty="0" smtClean="0"/>
              <a:t> la </a:t>
            </a:r>
            <a:r>
              <a:rPr lang="fr-FR" b="1" i="1" dirty="0" err="1" smtClean="0"/>
              <a:t>chimioterapice</a:t>
            </a:r>
            <a:r>
              <a:rPr lang="fr-FR" dirty="0" smtClean="0"/>
              <a:t>. </a:t>
            </a:r>
            <a:r>
              <a:rPr lang="fr-FR" dirty="0" err="1" smtClean="0"/>
              <a:t>În</a:t>
            </a:r>
            <a:r>
              <a:rPr lang="fr-FR" dirty="0" smtClean="0"/>
              <a:t> </a:t>
            </a:r>
            <a:r>
              <a:rPr lang="fr-FR" dirty="0" err="1" smtClean="0"/>
              <a:t>acest</a:t>
            </a:r>
            <a:r>
              <a:rPr lang="fr-FR" dirty="0" smtClean="0"/>
              <a:t> sens, </a:t>
            </a:r>
            <a:r>
              <a:rPr lang="fr-FR" dirty="0" err="1" smtClean="0"/>
              <a:t>exemplul</a:t>
            </a:r>
            <a:r>
              <a:rPr lang="fr-FR" dirty="0" smtClean="0"/>
              <a:t> </a:t>
            </a:r>
            <a:r>
              <a:rPr lang="fr-FR" dirty="0" err="1" smtClean="0"/>
              <a:t>cel</a:t>
            </a:r>
            <a:r>
              <a:rPr lang="fr-FR" dirty="0" smtClean="0"/>
              <a:t> mai </a:t>
            </a:r>
            <a:r>
              <a:rPr lang="fr-FR" dirty="0" err="1" smtClean="0"/>
              <a:t>ilustrativ</a:t>
            </a:r>
            <a:r>
              <a:rPr lang="fr-FR" dirty="0" smtClean="0"/>
              <a:t> </a:t>
            </a:r>
            <a:r>
              <a:rPr lang="fr-FR" dirty="0" err="1" smtClean="0"/>
              <a:t>îl</a:t>
            </a:r>
            <a:r>
              <a:rPr lang="fr-FR" dirty="0" smtClean="0"/>
              <a:t> </a:t>
            </a:r>
            <a:r>
              <a:rPr lang="fr-FR" dirty="0" err="1" smtClean="0"/>
              <a:t>oferă</a:t>
            </a:r>
            <a:r>
              <a:rPr lang="fr-FR" dirty="0" smtClean="0"/>
              <a:t> </a:t>
            </a:r>
            <a:r>
              <a:rPr lang="fr-FR" b="1" i="1" dirty="0" err="1" smtClean="0"/>
              <a:t>streptococii</a:t>
            </a:r>
            <a:r>
              <a:rPr lang="fr-FR" b="1" i="1" dirty="0" smtClean="0"/>
              <a:t> beta-</a:t>
            </a:r>
            <a:r>
              <a:rPr lang="fr-FR" b="1" i="1" dirty="0" err="1" smtClean="0"/>
              <a:t>hemolitici</a:t>
            </a:r>
            <a:r>
              <a:rPr lang="fr-FR" b="1" i="1" dirty="0" smtClean="0"/>
              <a:t> de </a:t>
            </a:r>
            <a:r>
              <a:rPr lang="fr-FR" b="1" i="1" dirty="0" err="1" smtClean="0"/>
              <a:t>grup</a:t>
            </a:r>
            <a:r>
              <a:rPr lang="fr-FR" b="1" i="1" dirty="0" smtClean="0"/>
              <a:t> A</a:t>
            </a:r>
            <a:r>
              <a:rPr lang="fr-FR" dirty="0" smtClean="0"/>
              <a:t>, </a:t>
            </a:r>
            <a:r>
              <a:rPr lang="fr-FR" dirty="0" err="1" smtClean="0"/>
              <a:t>sensibili</a:t>
            </a:r>
            <a:r>
              <a:rPr lang="fr-FR" dirty="0" smtClean="0"/>
              <a:t> la </a:t>
            </a:r>
            <a:r>
              <a:rPr lang="fr-FR" dirty="0" err="1" smtClean="0"/>
              <a:t>Penicilină</a:t>
            </a:r>
            <a:r>
              <a:rPr lang="fr-FR" dirty="0" smtClean="0"/>
              <a:t>, </a:t>
            </a:r>
            <a:r>
              <a:rPr lang="fr-FR" dirty="0" err="1" smtClean="0"/>
              <a:t>în</a:t>
            </a:r>
            <a:r>
              <a:rPr lang="fr-FR" dirty="0" smtClean="0"/>
              <a:t> </a:t>
            </a:r>
            <a:r>
              <a:rPr lang="fr-FR" dirty="0" err="1" smtClean="0"/>
              <a:t>mod</a:t>
            </a:r>
            <a:r>
              <a:rPr lang="fr-FR" dirty="0" smtClean="0"/>
              <a:t> constant.</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389120"/>
          </a:xfrm>
        </p:spPr>
        <p:txBody>
          <a:bodyPr>
            <a:normAutofit fontScale="85000" lnSpcReduction="20000"/>
          </a:bodyPr>
          <a:lstStyle/>
          <a:p>
            <a:r>
              <a:rPr lang="fr-FR" dirty="0" err="1" smtClean="0"/>
              <a:t>În</a:t>
            </a:r>
            <a:r>
              <a:rPr lang="fr-FR" dirty="0" smtClean="0"/>
              <a:t> </a:t>
            </a:r>
            <a:r>
              <a:rPr lang="fr-FR" dirty="0" err="1" smtClean="0"/>
              <a:t>afara</a:t>
            </a:r>
            <a:r>
              <a:rPr lang="fr-FR" dirty="0" smtClean="0"/>
              <a:t> </a:t>
            </a:r>
            <a:r>
              <a:rPr lang="fr-FR" dirty="0" err="1" smtClean="0"/>
              <a:t>acestei</a:t>
            </a:r>
            <a:r>
              <a:rPr lang="fr-FR" dirty="0" smtClean="0"/>
              <a:t> </a:t>
            </a:r>
            <a:r>
              <a:rPr lang="fr-FR" dirty="0" err="1" smtClean="0"/>
              <a:t>situaţii</a:t>
            </a:r>
            <a:r>
              <a:rPr lang="fr-FR" dirty="0" smtClean="0"/>
              <a:t>, </a:t>
            </a:r>
            <a:r>
              <a:rPr lang="fr-FR" b="1" dirty="0" err="1" smtClean="0"/>
              <a:t>conduita</a:t>
            </a:r>
            <a:r>
              <a:rPr lang="fr-FR" b="1" dirty="0" smtClean="0"/>
              <a:t> </a:t>
            </a:r>
            <a:r>
              <a:rPr lang="fr-FR" b="1" dirty="0" err="1" smtClean="0"/>
              <a:t>clinicianului</a:t>
            </a:r>
            <a:r>
              <a:rPr lang="fr-FR" dirty="0" smtClean="0"/>
              <a:t> </a:t>
            </a:r>
            <a:r>
              <a:rPr lang="fr-FR" dirty="0" err="1" smtClean="0"/>
              <a:t>trebuie</a:t>
            </a:r>
            <a:r>
              <a:rPr lang="fr-FR" dirty="0" smtClean="0"/>
              <a:t> </a:t>
            </a:r>
            <a:r>
              <a:rPr lang="fr-FR" dirty="0" err="1" smtClean="0"/>
              <a:t>să</a:t>
            </a:r>
            <a:r>
              <a:rPr lang="fr-FR" dirty="0" smtClean="0"/>
              <a:t> </a:t>
            </a:r>
            <a:r>
              <a:rPr lang="fr-FR" dirty="0" err="1" smtClean="0"/>
              <a:t>aibă</a:t>
            </a:r>
            <a:r>
              <a:rPr lang="fr-FR" dirty="0" smtClean="0"/>
              <a:t> </a:t>
            </a:r>
            <a:r>
              <a:rPr lang="fr-FR" dirty="0" err="1" smtClean="0"/>
              <a:t>în</a:t>
            </a:r>
            <a:r>
              <a:rPr lang="fr-FR" dirty="0" smtClean="0"/>
              <a:t> </a:t>
            </a:r>
            <a:r>
              <a:rPr lang="fr-FR" dirty="0" err="1" smtClean="0"/>
              <a:t>vedere</a:t>
            </a:r>
            <a:r>
              <a:rPr lang="fr-FR" dirty="0" smtClean="0"/>
              <a:t> </a:t>
            </a:r>
            <a:r>
              <a:rPr lang="fr-FR" dirty="0" err="1" smtClean="0"/>
              <a:t>următoarele</a:t>
            </a:r>
            <a:r>
              <a:rPr lang="fr-FR" dirty="0" smtClean="0"/>
              <a:t>:</a:t>
            </a:r>
            <a:endParaRPr lang="en-US" dirty="0" smtClean="0"/>
          </a:p>
          <a:p>
            <a:pPr lvl="0"/>
            <a:r>
              <a:rPr lang="ro-RO" b="1" i="1" dirty="0" smtClean="0"/>
              <a:t>cunoaşterea sensibilităţii germenului izolat faţă de chimioterapicele</a:t>
            </a:r>
            <a:r>
              <a:rPr lang="ro-RO" dirty="0" smtClean="0"/>
              <a:t> uzuale (antibiograma obligatorie);</a:t>
            </a:r>
            <a:endParaRPr lang="en-US" dirty="0" smtClean="0"/>
          </a:p>
          <a:p>
            <a:pPr lvl="0"/>
            <a:r>
              <a:rPr lang="ro-RO" b="1" i="1" dirty="0" smtClean="0"/>
              <a:t>administrarea chimioterapicului în doze suficiente</a:t>
            </a:r>
            <a:r>
              <a:rPr lang="ro-RO" dirty="0" smtClean="0"/>
              <a:t>, astfel încât să se asigure pentru un timp optim un nivel de chimioterapic (concentraţie) în umori şi ţesuturi necesar exercitării rolului inhibitor asupra microorganismului infectant, cu limitarea concomitentă a posibilităţii selecţiei de mutante rezistente “de primă treaptă”;</a:t>
            </a:r>
            <a:endParaRPr lang="en-US" dirty="0" smtClean="0"/>
          </a:p>
          <a:p>
            <a:pPr lvl="0"/>
            <a:r>
              <a:rPr lang="ro-RO" b="1" i="1" dirty="0" smtClean="0"/>
              <a:t>evitarea utilizării în acelaşi serviciu clinic</a:t>
            </a:r>
            <a:r>
              <a:rPr lang="ro-RO" dirty="0" smtClean="0"/>
              <a:t> şi pentru perioade lungi de timp </a:t>
            </a:r>
            <a:r>
              <a:rPr lang="ro-RO" b="1" i="1" dirty="0" smtClean="0"/>
              <a:t>a aceluiaşi set de chimioterapice</a:t>
            </a:r>
            <a:r>
              <a:rPr lang="ro-RO" dirty="0" smtClean="0"/>
              <a:t>, conduita recomandabilă fiind schimbarea setului, periodic, alternativ;</a:t>
            </a:r>
            <a:endParaRPr lang="en-US" dirty="0" smtClean="0"/>
          </a:p>
          <a:p>
            <a:pPr lvl="0"/>
            <a:r>
              <a:rPr lang="ro-RO" b="1" i="1" dirty="0" smtClean="0"/>
              <a:t>aplicarea mai multor chimioterapice asociate</a:t>
            </a:r>
            <a:r>
              <a:rPr lang="ro-RO"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184"/>
            <a:ext cx="8229600" cy="6000816"/>
          </a:xfrm>
        </p:spPr>
        <p:txBody>
          <a:bodyPr>
            <a:normAutofit fontScale="77500" lnSpcReduction="20000"/>
          </a:bodyPr>
          <a:lstStyle/>
          <a:p>
            <a:pPr lvl="1"/>
            <a:r>
              <a:rPr lang="ro-RO" sz="2900" b="1" dirty="0" smtClean="0"/>
              <a:t>6.2. ALTE ASPECTE ALE UTILIZĂRII PE SCARĂ LARGĂ </a:t>
            </a:r>
            <a:r>
              <a:rPr lang="en-US" sz="2900" b="1" dirty="0" smtClean="0"/>
              <a:t> </a:t>
            </a:r>
            <a:r>
              <a:rPr lang="ro-RO" sz="2900" b="1" dirty="0" smtClean="0"/>
              <a:t>A CHIMIOTERAPICELOR</a:t>
            </a:r>
            <a:endParaRPr lang="en-US" sz="2900" b="1" dirty="0" smtClean="0"/>
          </a:p>
          <a:p>
            <a:pPr>
              <a:buNone/>
            </a:pPr>
            <a:endParaRPr lang="en-US" b="1" dirty="0" smtClean="0"/>
          </a:p>
          <a:p>
            <a:r>
              <a:rPr lang="ro-RO" dirty="0" smtClean="0"/>
              <a:t>În afară de rezistenţă şi dependenţă, există şi alte implicaţii ale aplicării în masă a terapiei antibacteriene cu chimioterapice. </a:t>
            </a:r>
            <a:endParaRPr lang="en-US" dirty="0" smtClean="0"/>
          </a:p>
          <a:p>
            <a:pPr lvl="0"/>
            <a:r>
              <a:rPr lang="ro-RO" b="1" dirty="0" smtClean="0"/>
              <a:t>Sensibilizarea populaţiei</a:t>
            </a:r>
            <a:r>
              <a:rPr lang="ro-RO" dirty="0" smtClean="0"/>
              <a:t> umane la unele chimioterapice cu apariţia de </a:t>
            </a:r>
            <a:r>
              <a:rPr lang="ro-RO" b="1" i="1" dirty="0" smtClean="0"/>
              <a:t>reacţii de hipersensibilitate de tip imediat</a:t>
            </a:r>
            <a:r>
              <a:rPr lang="ro-RO" dirty="0" smtClean="0"/>
              <a:t> (Penicilina): erupţie uşoară de piele (“rash”), febră, tulburări hemodinamice etc. Există cazuri la care tratamentul îndelungat cu chimioterapice a provocat probabil </a:t>
            </a:r>
            <a:r>
              <a:rPr lang="ro-RO" b="1" i="1" dirty="0" smtClean="0"/>
              <a:t>fenomene de hipersensibilitate de tip întârziat</a:t>
            </a:r>
            <a:r>
              <a:rPr lang="ro-RO" dirty="0" smtClean="0"/>
              <a:t>, ca: hepatită cronică activă, unele colagenoze (boli alergice ale ţesutului conjunctiv).</a:t>
            </a:r>
            <a:endParaRPr lang="en-US" dirty="0" smtClean="0"/>
          </a:p>
          <a:p>
            <a:pPr lvl="0"/>
            <a:r>
              <a:rPr lang="ro-RO" b="1" dirty="0" smtClean="0"/>
              <a:t>Producerea de schimbări în echilibrul ecologic al florei bacteriene normale</a:t>
            </a:r>
            <a:r>
              <a:rPr lang="ro-RO" dirty="0" smtClean="0"/>
              <a:t>, cu apariţia, prin selecţie de mutante, a florei condiţionat-patogene.</a:t>
            </a:r>
            <a:endParaRPr lang="en-US" dirty="0" smtClean="0"/>
          </a:p>
          <a:p>
            <a:pPr lvl="0"/>
            <a:r>
              <a:rPr lang="ro-RO" b="1" dirty="0" smtClean="0"/>
              <a:t>Mascarea, sub acţiunea chimioterapicului în organism a evoluţiei unei infecţii severe</a:t>
            </a:r>
            <a:r>
              <a:rPr lang="ro-RO" dirty="0" smtClean="0"/>
              <a:t>, fără ca efectul chimioterapicului să fie salutar. Exemplu: manifestările clinice ale unui abces pot fi diminuate în timpul tratamentului cu chimioterapice, deşi procesul infecţios cu toate implicaţiile sale defavorabile capacităţii de apărare a organismului, continuă să se desfăşoare.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fontScale="77500" lnSpcReduction="20000"/>
          </a:bodyPr>
          <a:lstStyle/>
          <a:p>
            <a:pPr algn="ctr">
              <a:buNone/>
            </a:pPr>
            <a:r>
              <a:rPr lang="ro-RO" b="1" dirty="0" smtClean="0"/>
              <a:t>2. DEFINIŢIE </a:t>
            </a:r>
            <a:endParaRPr lang="en-US" b="1" dirty="0" smtClean="0"/>
          </a:p>
          <a:p>
            <a:r>
              <a:rPr lang="ro-RO" dirty="0" smtClean="0"/>
              <a:t>Chimioterapicele sunt </a:t>
            </a:r>
            <a:r>
              <a:rPr lang="ro-RO" b="1" i="1" dirty="0" smtClean="0"/>
              <a:t>substanţe capabile să exercite, în doze mici, un efect inhibitor asupra bacteriilor</a:t>
            </a:r>
            <a:r>
              <a:rPr lang="ro-RO" dirty="0" smtClean="0"/>
              <a:t>. Acest efect poate fi: </a:t>
            </a:r>
            <a:r>
              <a:rPr lang="ro-RO" b="1" i="1" dirty="0" smtClean="0"/>
              <a:t>letal (bactericid)</a:t>
            </a:r>
            <a:r>
              <a:rPr lang="ro-RO" dirty="0" smtClean="0"/>
              <a:t> sau numai de </a:t>
            </a:r>
            <a:r>
              <a:rPr lang="ro-RO" b="1" i="1" dirty="0" smtClean="0"/>
              <a:t>împiedicare a multiplicării microorganismului (bacteriostatic)</a:t>
            </a:r>
            <a:r>
              <a:rPr lang="ro-RO" dirty="0" smtClean="0"/>
              <a:t>.</a:t>
            </a:r>
            <a:endParaRPr lang="en-US" dirty="0" smtClean="0"/>
          </a:p>
          <a:p>
            <a:r>
              <a:rPr lang="ro-RO" dirty="0" smtClean="0"/>
              <a:t>Introducerea chimioterapiei antiinfecţioase a dus la o creştere spectaculoasă a ratei de supravieţuire după infecţii. Astfel, în decurs de 50 de ani, a apărut, sub presiune selectivă, </a:t>
            </a:r>
            <a:r>
              <a:rPr lang="ro-RO" b="1" i="1" dirty="0" smtClean="0"/>
              <a:t>fenomenul de rezistenţă</a:t>
            </a:r>
            <a:r>
              <a:rPr lang="ro-RO" dirty="0" smtClean="0"/>
              <a:t>. Ca urmare, producerea de chimioterapice antiinfecţioase, a devenit o industrie care, fiind în permanenţă concurenţă cu apariţia tulpinilor rezistente, caută noi produşi faţă de care microorganismele să fie sensibile.</a:t>
            </a:r>
            <a:endParaRPr lang="en-US" dirty="0" smtClean="0"/>
          </a:p>
          <a:p>
            <a:pPr>
              <a:buNone/>
            </a:pPr>
            <a:r>
              <a:rPr lang="ro-RO" dirty="0" smtClean="0"/>
              <a:t> </a:t>
            </a:r>
            <a:endParaRPr lang="en-US" dirty="0" smtClean="0"/>
          </a:p>
          <a:p>
            <a:pPr algn="ctr">
              <a:buNone/>
            </a:pPr>
            <a:r>
              <a:rPr lang="ro-RO" b="1" dirty="0" smtClean="0"/>
              <a:t>3. CLASIFICARE</a:t>
            </a:r>
            <a:endParaRPr lang="en-US" dirty="0" smtClean="0"/>
          </a:p>
          <a:p>
            <a:r>
              <a:rPr lang="ro-RO" dirty="0" smtClean="0"/>
              <a:t>Clasificarea chimioterapicelor poate fi efectuată după mai multe criterii şi anume: structură chimică, origine, scopul folosirii, spectru de activitate, mecanism de acţiune, după felul în care îsi exercită efectul antibacterian, etc. </a:t>
            </a:r>
            <a:endParaRPr lang="en-US" dirty="0" smtClean="0"/>
          </a:p>
          <a:p>
            <a:pPr lvl="1"/>
            <a:r>
              <a:rPr lang="ro-RO" b="1" dirty="0" smtClean="0"/>
              <a:t>3.1. DUPĂ STRUCTURA CHIMICĂ</a:t>
            </a:r>
            <a:endParaRPr lang="en-US" dirty="0" smtClean="0"/>
          </a:p>
          <a:p>
            <a:r>
              <a:rPr lang="ro-RO" dirty="0" smtClean="0"/>
              <a:t>În tabelul 1, sunt cuprinse categoriile de chimioterapice antibacteriene, cu reprezentanţii lor mai însemnaţi, ţinând seama de criteriul compoziţiei chimice.</a:t>
            </a:r>
            <a:endParaRPr lang="en-US"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038740"/>
          </a:xfrm>
        </p:spPr>
        <p:txBody>
          <a:bodyPr>
            <a:normAutofit fontScale="85000" lnSpcReduction="20000"/>
          </a:bodyPr>
          <a:lstStyle/>
          <a:p>
            <a:pPr lvl="0"/>
            <a:r>
              <a:rPr lang="ro-RO" b="1" dirty="0" smtClean="0"/>
              <a:t>Toxicitatea relativă</a:t>
            </a:r>
            <a:r>
              <a:rPr lang="ro-RO" dirty="0" smtClean="0"/>
              <a:t> a unor chimioterapice, care, administrate în doze optime, dar timp îndelungat, pot determina fenomene toxice. De pildă, </a:t>
            </a:r>
            <a:r>
              <a:rPr lang="ro-RO" b="1" i="1" dirty="0" smtClean="0"/>
              <a:t>leziunile nervului acustic</a:t>
            </a:r>
            <a:r>
              <a:rPr lang="ro-RO" dirty="0" smtClean="0"/>
              <a:t> după tratamente îndelungate cu </a:t>
            </a:r>
            <a:r>
              <a:rPr lang="ro-RO" i="1" dirty="0" smtClean="0"/>
              <a:t>Streptomicină </a:t>
            </a:r>
            <a:r>
              <a:rPr lang="ro-RO" dirty="0" smtClean="0"/>
              <a:t>sau</a:t>
            </a:r>
            <a:r>
              <a:rPr lang="ro-RO" i="1" dirty="0" smtClean="0"/>
              <a:t> Kanamicină</a:t>
            </a:r>
            <a:r>
              <a:rPr lang="ro-RO" dirty="0" smtClean="0"/>
              <a:t>; </a:t>
            </a:r>
            <a:r>
              <a:rPr lang="ro-RO" b="1" i="1" dirty="0" smtClean="0"/>
              <a:t>anemia</a:t>
            </a:r>
            <a:r>
              <a:rPr lang="ro-RO" b="1" dirty="0" smtClean="0"/>
              <a:t> </a:t>
            </a:r>
            <a:r>
              <a:rPr lang="ro-RO" b="1" i="1" dirty="0" smtClean="0"/>
              <a:t>secundară</a:t>
            </a:r>
            <a:r>
              <a:rPr lang="ro-RO" b="1" dirty="0" smtClean="0"/>
              <a:t> </a:t>
            </a:r>
            <a:r>
              <a:rPr lang="ro-RO" dirty="0" smtClean="0"/>
              <a:t>administrării prelungite cu </a:t>
            </a:r>
            <a:r>
              <a:rPr lang="ro-RO" i="1" dirty="0" smtClean="0"/>
              <a:t>Cloramfenicol</a:t>
            </a:r>
            <a:r>
              <a:rPr lang="ro-RO" dirty="0" smtClean="0"/>
              <a:t>; </a:t>
            </a:r>
            <a:r>
              <a:rPr lang="ro-RO" b="1" i="1" dirty="0" smtClean="0"/>
              <a:t>tulburările funcţiei renale</a:t>
            </a:r>
            <a:r>
              <a:rPr lang="ro-RO" b="1" dirty="0" smtClean="0"/>
              <a:t> </a:t>
            </a:r>
            <a:r>
              <a:rPr lang="ro-RO" dirty="0" smtClean="0"/>
              <a:t>după tratament prelungit cu </a:t>
            </a:r>
            <a:r>
              <a:rPr lang="ro-RO" i="1" dirty="0" smtClean="0"/>
              <a:t>tetracicline</a:t>
            </a:r>
            <a:r>
              <a:rPr lang="ro-RO" dirty="0" smtClean="0"/>
              <a:t>, reprezintă dificultăţi reale pentru clinician.</a:t>
            </a:r>
            <a:endParaRPr lang="en-US" dirty="0" smtClean="0"/>
          </a:p>
          <a:p>
            <a:pPr lvl="0"/>
            <a:r>
              <a:rPr lang="ro-RO" b="1" dirty="0" smtClean="0"/>
              <a:t>Efecte imunosupresive</a:t>
            </a:r>
            <a:r>
              <a:rPr lang="ro-RO" dirty="0" smtClean="0"/>
              <a:t>. Uneori antibioticele, chiar în doze necitotoxice, pot fi imunosupresive, acţionând fie prin </a:t>
            </a:r>
            <a:r>
              <a:rPr lang="ro-RO" b="1" i="1" dirty="0" smtClean="0"/>
              <a:t>deprimarea funcţionalităţii limfocitelor T “ajutătoare”</a:t>
            </a:r>
            <a:r>
              <a:rPr lang="ro-RO" b="1" dirty="0" smtClean="0"/>
              <a:t> </a:t>
            </a:r>
            <a:r>
              <a:rPr lang="ro-RO" dirty="0" smtClean="0"/>
              <a:t>(Eritromicină, Colistin, Cloramfenicol), fie prin </a:t>
            </a:r>
            <a:r>
              <a:rPr lang="ro-RO" b="1" i="1" dirty="0" smtClean="0"/>
              <a:t>exacerbarea funcţiei inhibitorii a limfocitelor T “supresoare”</a:t>
            </a:r>
            <a:r>
              <a:rPr lang="ro-RO" i="1" dirty="0" smtClean="0"/>
              <a:t> </a:t>
            </a:r>
            <a:r>
              <a:rPr lang="ro-RO" dirty="0" smtClean="0"/>
              <a:t>(Cloramfenicol).</a:t>
            </a:r>
            <a:endParaRPr lang="en-US" dirty="0" smtClean="0"/>
          </a:p>
          <a:p>
            <a:pPr>
              <a:buNone/>
            </a:pPr>
            <a:r>
              <a:rPr lang="ro-RO" dirty="0" smtClean="0"/>
              <a:t> </a:t>
            </a:r>
            <a:endParaRPr lang="en-US" dirty="0" smtClean="0"/>
          </a:p>
          <a:p>
            <a:pPr lvl="0"/>
            <a:r>
              <a:rPr lang="ro-RO" dirty="0" smtClean="0"/>
              <a:t>Pot apărea </a:t>
            </a:r>
            <a:r>
              <a:rPr lang="ro-RO" b="1" dirty="0" smtClean="0"/>
              <a:t>efecte teratogene şi alte modificări genetice</a:t>
            </a:r>
            <a:r>
              <a:rPr lang="ro-RO" dirty="0" smtClean="0"/>
              <a:t> (Cloramfenicol).</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429420"/>
          </a:xfrm>
        </p:spPr>
        <p:txBody>
          <a:bodyPr>
            <a:normAutofit fontScale="70000" lnSpcReduction="20000"/>
          </a:bodyPr>
          <a:lstStyle/>
          <a:p>
            <a:pPr algn="ctr">
              <a:buNone/>
            </a:pPr>
            <a:r>
              <a:rPr lang="ro-RO" b="1" dirty="0" smtClean="0"/>
              <a:t>7. METODE DE TESTARE A SENSIBILITĂŢII BACTERIILOR FAŢĂ DE CHIMIOTERAPICE</a:t>
            </a:r>
            <a:endParaRPr lang="en-US" b="1" dirty="0" smtClean="0"/>
          </a:p>
          <a:p>
            <a:r>
              <a:rPr lang="ro-RO" dirty="0" smtClean="0"/>
              <a:t>În scopul aprecierii sensibilităţii sau rezistenţei bacteriilor la chimioterapice, se folosesc in vitro  metode calitetive si metode cantitative.</a:t>
            </a:r>
            <a:endParaRPr lang="en-US" b="1" dirty="0" smtClean="0"/>
          </a:p>
          <a:p>
            <a:pPr lvl="1"/>
            <a:r>
              <a:rPr lang="ro-RO" sz="2600" b="1" i="1" dirty="0" smtClean="0"/>
              <a:t>7.1.Metode cantitative</a:t>
            </a:r>
            <a:r>
              <a:rPr lang="ro-RO" sz="2600" dirty="0" smtClean="0"/>
              <a:t>. </a:t>
            </a:r>
            <a:endParaRPr lang="en-US" sz="2600" b="1" dirty="0" smtClean="0"/>
          </a:p>
          <a:p>
            <a:r>
              <a:rPr lang="ro-RO" b="1" dirty="0" smtClean="0"/>
              <a:t>7.1.1 Metoda diluţiilor in mediul lichid.</a:t>
            </a:r>
            <a:r>
              <a:rPr lang="ro-RO" dirty="0" smtClean="0"/>
              <a:t>. Prin antibiogramă în mediu lichid, în diluţii crescânde de antibiotic, se poate stabili precis </a:t>
            </a:r>
            <a:r>
              <a:rPr lang="ro-RO" b="1" i="1" dirty="0" smtClean="0"/>
              <a:t>concentraţia minimă inhibitorie (CMI) </a:t>
            </a:r>
            <a:r>
              <a:rPr lang="ro-RO" dirty="0" smtClean="0"/>
              <a:t>şi</a:t>
            </a:r>
            <a:r>
              <a:rPr lang="ro-RO" b="1" i="1" dirty="0" smtClean="0"/>
              <a:t> concentraţia minimă bactericidă (CMB)</a:t>
            </a:r>
            <a:r>
              <a:rPr lang="ro-RO" dirty="0" smtClean="0"/>
              <a:t> a antibioticului faţă de o anumită specie bacteriană. Se foloseşte în cercetare, deoarece este pretenţioasă din punct de vedere tehnic, presupune un consum mare de materiale şi depăşeşte în general necesităţile clinice.</a:t>
            </a:r>
            <a:endParaRPr lang="en-US" b="1" dirty="0" smtClean="0"/>
          </a:p>
          <a:p>
            <a:r>
              <a:rPr lang="ro-RO" b="1" dirty="0" smtClean="0"/>
              <a:t>7.1.2.Metoda diluţiilor in agar .(</a:t>
            </a:r>
            <a:r>
              <a:rPr lang="ro-RO" dirty="0" smtClean="0"/>
              <a:t>macrometodă sau micrometodă). În iunie 2000 ,EUCAST(Comitetul European pentru Testarea Sensibilitaţii la Antibiotice al Societaţii de Microbiologie Clinică si Boli Infecţioase) publică documentul definitiv :Determinarea CMI a agenţilor microbieni  prin metoda diluţiilor în agar.</a:t>
            </a:r>
            <a:r>
              <a:rPr lang="ro-RO" b="1" dirty="0" smtClean="0"/>
              <a:t>.</a:t>
            </a:r>
            <a:r>
              <a:rPr lang="ro-RO" dirty="0" smtClean="0"/>
              <a:t>Este tehnica indicată pentru testări precise ,reproductibile pentru determinarea CMI.</a:t>
            </a:r>
            <a:endParaRPr lang="en-US" dirty="0" smtClean="0"/>
          </a:p>
          <a:p>
            <a:r>
              <a:rPr lang="ro-RO" b="1" dirty="0" smtClean="0"/>
              <a:t>7.1.3. E testul</a:t>
            </a:r>
            <a:endParaRPr lang="en-US" b="1" dirty="0" smtClean="0"/>
          </a:p>
          <a:p>
            <a:r>
              <a:rPr lang="ro-RO" dirty="0" smtClean="0"/>
              <a:t>Recent s-a introdus o altă variantă de antibiogramă pe mediu solid, </a:t>
            </a:r>
            <a:r>
              <a:rPr lang="ro-RO" b="1" dirty="0" smtClean="0"/>
              <a:t>testul E</a:t>
            </a:r>
            <a:r>
              <a:rPr lang="ro-RO" dirty="0" smtClean="0"/>
              <a:t>, care permite </a:t>
            </a:r>
            <a:r>
              <a:rPr lang="ro-RO" b="1" i="1" dirty="0" smtClean="0"/>
              <a:t>stabilirea precisă a CMI</a:t>
            </a:r>
            <a:r>
              <a:rPr lang="ro-RO" dirty="0" smtClean="0"/>
              <a:t>. În loc de microcomprimate se aplică pe mediul de cultură însămânţat fâşii de hârtie de filtru împregnate cu antibiotic în concentraţie crescândă. Astfel, la un capăt al fâşiei concentraţia este minimă, iar la celălalt capăt, maximă. După diametrul zonei de inhibiţie corespunzătoare fiecărei concentraţii, se va putea calcula CMI.</a:t>
            </a:r>
            <a:endParaRPr lang="en-US" b="1" dirty="0" smtClean="0"/>
          </a:p>
          <a:p>
            <a:r>
              <a:rPr lang="ro-RO" dirty="0" smtClean="0"/>
              <a:t>Cunoscând CMI pentru antibioticele la care un germene este sensibil, nivelul seric maxim care se poate realiza şi capacitatea de difuziune a antibioticului în focarul infecţios, se va putea alege varianta optimă de tratament.</a:t>
            </a:r>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test"/>
          <p:cNvPicPr>
            <a:picLocks noChangeAspect="1" noChangeArrowheads="1"/>
          </p:cNvPicPr>
          <p:nvPr/>
        </p:nvPicPr>
        <p:blipFill>
          <a:blip r:embed="rId2" cstate="print"/>
          <a:srcRect/>
          <a:stretch>
            <a:fillRect/>
          </a:stretch>
        </p:blipFill>
        <p:spPr bwMode="auto">
          <a:xfrm>
            <a:off x="785786" y="642918"/>
            <a:ext cx="7572428" cy="4714908"/>
          </a:xfrm>
          <a:prstGeom prst="rect">
            <a:avLst/>
          </a:prstGeom>
          <a:noFill/>
          <a:ln w="9525">
            <a:noFill/>
            <a:miter lim="800000"/>
            <a:headEnd/>
            <a:tailEnd/>
          </a:ln>
        </p:spPr>
      </p:pic>
      <p:sp>
        <p:nvSpPr>
          <p:cNvPr id="5" name="TextBox 4"/>
          <p:cNvSpPr txBox="1"/>
          <p:nvPr/>
        </p:nvSpPr>
        <p:spPr>
          <a:xfrm>
            <a:off x="3500430" y="5643578"/>
            <a:ext cx="1857388" cy="369332"/>
          </a:xfrm>
          <a:prstGeom prst="rect">
            <a:avLst/>
          </a:prstGeom>
          <a:noFill/>
        </p:spPr>
        <p:txBody>
          <a:bodyPr wrap="square" rtlCol="0">
            <a:spAutoFit/>
          </a:bodyPr>
          <a:lstStyle/>
          <a:p>
            <a:r>
              <a:rPr lang="en-US" dirty="0" err="1" smtClean="0"/>
              <a:t>Figura</a:t>
            </a:r>
            <a:r>
              <a:rPr lang="en-US" dirty="0" smtClean="0"/>
              <a:t> 10. E-test.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500834"/>
          </a:xfrm>
        </p:spPr>
        <p:txBody>
          <a:bodyPr>
            <a:normAutofit fontScale="70000" lnSpcReduction="20000"/>
          </a:bodyPr>
          <a:lstStyle/>
          <a:p>
            <a:r>
              <a:rPr lang="ro-RO" b="1" dirty="0" smtClean="0"/>
              <a:t>7.1.4. Metoda „punctelor de ruptură”</a:t>
            </a:r>
            <a:endParaRPr lang="en-US" b="1" dirty="0" smtClean="0"/>
          </a:p>
          <a:p>
            <a:r>
              <a:rPr lang="ro-RO" dirty="0" smtClean="0"/>
              <a:t>          Prin această metodă se pot testa mai multe microorganisme în acelaşi timp. Antibioticele sunt încorporate în mediul de cultură, la o anumită concentraţie „limită”, în funcţie de cunoştiintele şi datele acumulate în ceea ce priveşte activitatea „in vivo” a respectivelor medicamente. Plăcile sunt inoculate simultan cu mai multe tulpini bacteriene, în „spot”, folosind un inoculator contruit special şi apoi incubate în condiţii corespunzătoare timp de 16-18 ore.</a:t>
            </a:r>
            <a:endParaRPr lang="en-US" b="1" dirty="0" smtClean="0"/>
          </a:p>
          <a:p>
            <a:r>
              <a:rPr lang="ro-RO" dirty="0" smtClean="0"/>
              <a:t>          În cazul în care tulpina sau tulpinile din diferitele specii bacteriene nu se dezvoltă la această concentraţie „limită” de antibiotic (considerată ca fiind eficace in vivo), bacteria izolată este considerată sensibilă. În cazul în care bacteria se dezvoltă(apare cultura bacteriană), bacteria izolată este considerată rezistentă.</a:t>
            </a:r>
            <a:endParaRPr lang="en-US" b="1" dirty="0" smtClean="0"/>
          </a:p>
          <a:p>
            <a:r>
              <a:rPr lang="ro-RO" dirty="0" smtClean="0"/>
              <a:t>           </a:t>
            </a:r>
            <a:r>
              <a:rPr lang="ro-RO" b="1" dirty="0" smtClean="0"/>
              <a:t>7.1.5. Metode de biologie moleculară utilizate in testarea sensibilitaţii la antibiotice şi chimioterapice </a:t>
            </a:r>
            <a:endParaRPr lang="en-US" b="1" dirty="0" smtClean="0"/>
          </a:p>
          <a:p>
            <a:r>
              <a:rPr lang="ro-RO" dirty="0" smtClean="0"/>
              <a:t>            Metodele au la bază tehnicile de biologie moleculară prin mai multe tehnici şi în final hibridizarea moleculară pentru a studia diferite mutaţii care pot da informaţii cu privire la sensibilitatea/rezistenţa tulpinilor studiate. Una dintre tehnici este INNO-LIPA Rif. TB (LIPA= Line Probe Assay). Metoda permite concomitent identificarea M.tuberculosis, precum şi testarea sensibilităţii la Rifampicină, după o amplificare genetică a unui ADN provenit fie din culturi mycobacteriene, fie de produse clinice. Principiul INNO-LIPA este hibridizarea ADN-unui rezultat dintr-o amplificare prin PCR cu sonde nucleotidice specifice, imobilizate sub forma de linii(benzi) paralele, pe fâsii de nitroceluloza. Sondele nucleotidice sunt cuplate cu biotină, după hibridizare se adaugă streptavidină conjugată cu fosfatază alcalină, acest conjugat ataşându-se pe produşii de hibridizare rezultaţi anterior. Incubarea în prezenţa unui cromogen conduce, în cazul existenţei hibridizării, la aparitia unor benzi colorate. În cazul testării rezistenţei la Rifampicină se urmareşte aparitia unei/unor mutaţii, la nivelul genei care codifică pentru subunitatea β a ARN polimerazei(gena rpoB). </a:t>
            </a:r>
            <a:endParaRPr lang="en-US" b="1"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8229600" cy="5110178"/>
          </a:xfrm>
        </p:spPr>
        <p:txBody>
          <a:bodyPr>
            <a:normAutofit fontScale="77500" lnSpcReduction="20000"/>
          </a:bodyPr>
          <a:lstStyle/>
          <a:p>
            <a:pPr lvl="1"/>
            <a:r>
              <a:rPr lang="ro-RO" b="1" i="1" dirty="0" smtClean="0"/>
              <a:t>7.2 Metide calitative.</a:t>
            </a:r>
            <a:endParaRPr lang="en-US" b="1" i="1" dirty="0" smtClean="0"/>
          </a:p>
          <a:p>
            <a:pPr lvl="1">
              <a:buNone/>
            </a:pPr>
            <a:endParaRPr lang="en-US" b="1" dirty="0" smtClean="0"/>
          </a:p>
          <a:p>
            <a:r>
              <a:rPr lang="ro-RO" b="1" dirty="0" smtClean="0"/>
              <a:t>7.2.1. Antibiograma difuzimetrică</a:t>
            </a:r>
            <a:r>
              <a:rPr lang="ro-RO" dirty="0" smtClean="0"/>
              <a:t>. În examenele bacteriologice de rutină se utilizează antibiograma difuzimetrică, în mediu solid, după tehnica Kirby-Bauer. Ea constă în </a:t>
            </a:r>
            <a:r>
              <a:rPr lang="ro-RO" i="1" dirty="0" smtClean="0"/>
              <a:t>însămânţarea tulpinii de cercetat pe suprafaţa unui mediu solid şi aplicarea unor microcomprimate de antibiotice pe suprafaţa mediului</a:t>
            </a:r>
            <a:r>
              <a:rPr lang="ro-RO" dirty="0" smtClean="0"/>
              <a:t>. După o termostatare de 16 ore se apreciază </a:t>
            </a:r>
            <a:r>
              <a:rPr lang="ro-RO" b="1" i="1" dirty="0" smtClean="0"/>
              <a:t>sensibilitatea germenului în funcţie de diametrul zonei de inhibiţie</a:t>
            </a:r>
            <a:r>
              <a:rPr lang="ro-RO" dirty="0" smtClean="0"/>
              <a:t> </a:t>
            </a:r>
            <a:r>
              <a:rPr lang="ro-RO" b="1" i="1" dirty="0" smtClean="0"/>
              <a:t>care apare în jurul microcomprimatului de antibiotic</a:t>
            </a:r>
            <a:r>
              <a:rPr lang="ro-RO" dirty="0" smtClean="0"/>
              <a:t>. Rezultatele testării la antibiotice nu pot fi luate în consideraţie decât dacă procedura a fost conformă cu standardul CLSI/NCCLS(Institutul Naţional pentru Standarde Clinice si de Laborator din SUA). Orice abatere de la acest standard compromite valabilitatea rezultatelor, cu consecinţe uneori incalculabile în practica terapiei cu antibiotice şi în politica de utilizare a acestora. </a:t>
            </a:r>
            <a:endParaRPr lang="en-US" b="1" dirty="0" smtClean="0"/>
          </a:p>
          <a:p>
            <a:r>
              <a:rPr lang="ro-RO" dirty="0" smtClean="0"/>
              <a:t>Standardizarea metodei de testare a antibioticelor este necesară, ea facând posibilă compararea datelor din diferite laboratoare la nivel naţional şi la nivel internaţional, având in vedere înalta rezisţentă la antibiotice a bacteriilor.</a:t>
            </a:r>
            <a:endParaRPr lang="en-US" b="1"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ifuzimetric"/>
          <p:cNvPicPr>
            <a:picLocks noChangeAspect="1" noChangeArrowheads="1"/>
          </p:cNvPicPr>
          <p:nvPr/>
        </p:nvPicPr>
        <p:blipFill>
          <a:blip r:embed="rId2" cstate="print"/>
          <a:srcRect/>
          <a:stretch>
            <a:fillRect/>
          </a:stretch>
        </p:blipFill>
        <p:spPr bwMode="auto">
          <a:xfrm>
            <a:off x="1928794" y="357166"/>
            <a:ext cx="5246783" cy="5357826"/>
          </a:xfrm>
          <a:prstGeom prst="rect">
            <a:avLst/>
          </a:prstGeom>
          <a:noFill/>
          <a:ln w="9525">
            <a:noFill/>
            <a:miter lim="800000"/>
            <a:headEnd/>
            <a:tailEnd/>
          </a:ln>
        </p:spPr>
      </p:pic>
      <p:sp>
        <p:nvSpPr>
          <p:cNvPr id="5" name="TextBox 4"/>
          <p:cNvSpPr txBox="1"/>
          <p:nvPr/>
        </p:nvSpPr>
        <p:spPr>
          <a:xfrm>
            <a:off x="2285984" y="6072206"/>
            <a:ext cx="4143404" cy="369332"/>
          </a:xfrm>
          <a:prstGeom prst="rect">
            <a:avLst/>
          </a:prstGeom>
          <a:noFill/>
        </p:spPr>
        <p:txBody>
          <a:bodyPr wrap="square" rtlCol="0">
            <a:spAutoFit/>
          </a:bodyPr>
          <a:lstStyle/>
          <a:p>
            <a:r>
              <a:rPr lang="en-US" dirty="0" err="1" smtClean="0"/>
              <a:t>Figura</a:t>
            </a:r>
            <a:r>
              <a:rPr lang="en-US" dirty="0" smtClean="0"/>
              <a:t> 11. </a:t>
            </a:r>
            <a:r>
              <a:rPr lang="en-US" dirty="0" err="1"/>
              <a:t>A</a:t>
            </a:r>
            <a:r>
              <a:rPr lang="en-US" dirty="0" err="1" smtClean="0"/>
              <a:t>ntibiograma</a:t>
            </a:r>
            <a:r>
              <a:rPr lang="en-US" dirty="0" smtClean="0"/>
              <a:t>  </a:t>
            </a:r>
            <a:r>
              <a:rPr lang="en-US" dirty="0" err="1" smtClean="0"/>
              <a:t>difuzimetric</a:t>
            </a:r>
            <a:r>
              <a:rPr lang="ro-RO" dirty="0" smtClean="0"/>
              <a:t>ă</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286544"/>
          </a:xfrm>
        </p:spPr>
        <p:txBody>
          <a:bodyPr>
            <a:normAutofit fontScale="70000" lnSpcReduction="20000"/>
          </a:bodyPr>
          <a:lstStyle/>
          <a:p>
            <a:pPr algn="ctr">
              <a:buNone/>
            </a:pPr>
            <a:r>
              <a:rPr lang="ro-RO" b="1" dirty="0" smtClean="0"/>
              <a:t>8. UTILIZAREA CHIMIOTEREPICELOR ANTIINFECŢIOASE</a:t>
            </a:r>
            <a:endParaRPr lang="en-US" b="1" dirty="0" smtClean="0"/>
          </a:p>
          <a:p>
            <a:pPr algn="ctr">
              <a:buNone/>
            </a:pPr>
            <a:endParaRPr lang="en-US" b="1" dirty="0" smtClean="0"/>
          </a:p>
          <a:p>
            <a:r>
              <a:rPr lang="ro-RO" dirty="0" smtClean="0"/>
              <a:t>Chimioterapicul antiinfecţios ideal ar trebui să aibă următoarele calităţi: </a:t>
            </a:r>
            <a:r>
              <a:rPr lang="ro-RO" i="1" dirty="0" smtClean="0"/>
              <a:t>toxicitate selectivă pentru celula bacteriană; spectru larg de acţiune; activitate bactericidă; să fie lipsit de toxicitate pentru macroorganism; timp lung de înjumătăţire; penetraţie optimă în ţesuturi</a:t>
            </a:r>
            <a:r>
              <a:rPr lang="ro-RO" dirty="0" smtClean="0"/>
              <a:t>. Tratamentul corect trebuie să ţină cont de: particularităţile agentului infecţios, proprietăţile chimioterapicului, starea pacientului, terapia combinată.</a:t>
            </a:r>
            <a:endParaRPr lang="en-US" b="1" dirty="0" smtClean="0"/>
          </a:p>
          <a:p>
            <a:pPr>
              <a:buNone/>
            </a:pPr>
            <a:r>
              <a:rPr lang="ro-RO" dirty="0" smtClean="0"/>
              <a:t> </a:t>
            </a:r>
            <a:endParaRPr lang="en-US" b="1" dirty="0" smtClean="0"/>
          </a:p>
          <a:p>
            <a:pPr lvl="1"/>
            <a:r>
              <a:rPr lang="ro-RO" sz="2600" b="1" dirty="0" smtClean="0"/>
              <a:t>8.1. PARTICULARITĂŢILE AGENTULUI INFECŢIOS</a:t>
            </a:r>
            <a:endParaRPr lang="en-US" sz="2600" b="1" dirty="0" smtClean="0"/>
          </a:p>
          <a:p>
            <a:r>
              <a:rPr lang="ro-RO" b="1" dirty="0" smtClean="0"/>
              <a:t>- Etiologia infecţiei</a:t>
            </a:r>
            <a:r>
              <a:rPr lang="ro-RO" dirty="0" smtClean="0"/>
              <a:t>. În lipsa posibilităţii efectuării antibiogramei, medicul practician trebuie să cunoască </a:t>
            </a:r>
            <a:r>
              <a:rPr lang="ro-RO" b="1" i="1" dirty="0" smtClean="0"/>
              <a:t>sensibilitatea naturală a microbului</a:t>
            </a:r>
            <a:r>
              <a:rPr lang="ro-RO" dirty="0" smtClean="0"/>
              <a:t> respectiv şi să fie informat asupra </a:t>
            </a:r>
            <a:r>
              <a:rPr lang="ro-RO" b="1" i="1" dirty="0" smtClean="0"/>
              <a:t>procentajului de tulpini care au dobândit rezistenţă</a:t>
            </a:r>
            <a:r>
              <a:rPr lang="ro-RO" dirty="0" smtClean="0"/>
              <a:t> la antibiotice. Spre exemplu, Escherichia coli</a:t>
            </a:r>
            <a:r>
              <a:rPr lang="ro-RO" i="1" dirty="0" smtClean="0"/>
              <a:t> </a:t>
            </a:r>
            <a:r>
              <a:rPr lang="ro-RO" dirty="0" smtClean="0"/>
              <a:t>este în mod natural sensibilă la Ampicilină, dar statisticile efectuate pe antibiogramele din diferite laboratoare arată că 80% din tulpinile izolate au devenit rezistente. În consecinţă, se evită administrarea acestui antibiotic în infecţii urinare.</a:t>
            </a:r>
            <a:endParaRPr lang="en-US" b="1" dirty="0" smtClean="0"/>
          </a:p>
          <a:p>
            <a:r>
              <a:rPr lang="ro-RO" b="1" dirty="0" smtClean="0"/>
              <a:t>- Semnificaţia germenilor izolaţi din produsele patologice</a:t>
            </a:r>
            <a:r>
              <a:rPr lang="ro-RO" dirty="0" smtClean="0"/>
              <a:t>. </a:t>
            </a:r>
            <a:r>
              <a:rPr lang="ro-RO" b="1" i="1" dirty="0" smtClean="0"/>
              <a:t>Izolarea din zone normal sterile a oricărui microb are o semnificaţie patologică</a:t>
            </a:r>
            <a:r>
              <a:rPr lang="ro-RO" dirty="0" smtClean="0"/>
              <a:t>. Implicaţia etiologică a unui germene condiţionat patogen izolat dintr-un produs natural contaminat este discutabilă şi trebuie interpretată cu prudenţă. Astfel, după un tratament prelungit cu antibiotice pe cale orală se modifică flora faringelui predominând specii selectate cum ar fi, de exemplu, Pseudomonas sau Enterobacter. În acest caz nu se va interveni în nici un caz cu antibiotice, ci dimpotrivă, se vor evita pentru a crea condiţiile reinstalării florei normale.</a:t>
            </a:r>
            <a:endParaRPr lang="en-US" b="1"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038740"/>
          </a:xfrm>
        </p:spPr>
        <p:txBody>
          <a:bodyPr>
            <a:normAutofit fontScale="85000" lnSpcReduction="20000"/>
          </a:bodyPr>
          <a:lstStyle/>
          <a:p>
            <a:pPr lvl="1"/>
            <a:r>
              <a:rPr lang="ro-RO" sz="2800" b="1" dirty="0" smtClean="0"/>
              <a:t>8.2. PROPRIETĂŢILE CHIMIOTERAPICULUI</a:t>
            </a:r>
            <a:endParaRPr lang="en-US" sz="2800" b="1" dirty="0" smtClean="0"/>
          </a:p>
          <a:p>
            <a:pPr lvl="1">
              <a:buNone/>
            </a:pPr>
            <a:endParaRPr lang="en-US" sz="2800" b="1" dirty="0" smtClean="0"/>
          </a:p>
          <a:p>
            <a:r>
              <a:rPr lang="ro-RO" dirty="0" smtClean="0"/>
              <a:t>Aceste proprietăţi se referă la: mecanismul de acţiune, absorbţia, distribuţia, metabolizarea şi calea de eliminare, spectrul de acţiune, calea de administrare, dozarea chimioterapicului şi infecţiile în care se utilizează, toxicitatea, costul tratamentului.</a:t>
            </a:r>
            <a:endParaRPr lang="en-US" b="1" dirty="0" smtClean="0"/>
          </a:p>
          <a:p>
            <a:r>
              <a:rPr lang="ro-RO" dirty="0" smtClean="0"/>
              <a:t>Ori de câte ori este posibil, se indică efectuarea antibiogramei. </a:t>
            </a:r>
            <a:endParaRPr lang="en-US" b="1" dirty="0" smtClean="0"/>
          </a:p>
          <a:p>
            <a:r>
              <a:rPr lang="ro-RO" dirty="0" smtClean="0"/>
              <a:t>În anumite cazuri, se poate efectua </a:t>
            </a:r>
            <a:r>
              <a:rPr lang="ro-RO" b="1" i="1" dirty="0" smtClean="0"/>
              <a:t>antibiograma directă</a:t>
            </a:r>
            <a:r>
              <a:rPr lang="ro-RO" dirty="0" smtClean="0"/>
              <a:t>, din produs, pentru a oferi clinicianului cât mai repede indicaţii terapeutice. În continuare se va izola agentul etiologic în cultură şi se va efectua antibiograma pe specii izolate.</a:t>
            </a:r>
            <a:endParaRPr lang="en-US" b="1" dirty="0" smtClean="0"/>
          </a:p>
          <a:p>
            <a:r>
              <a:rPr lang="ro-RO" b="1" dirty="0" smtClean="0"/>
              <a:t> </a:t>
            </a:r>
            <a:endParaRPr lang="en-US" b="1" dirty="0" smtClean="0"/>
          </a:p>
          <a:p>
            <a:r>
              <a:rPr lang="ro-RO" b="1" dirty="0" smtClean="0"/>
              <a:t>8.3. STAREA PACIENTULUI</a:t>
            </a:r>
            <a:endParaRPr lang="en-US" b="1" dirty="0" smtClean="0"/>
          </a:p>
          <a:p>
            <a:r>
              <a:rPr lang="ro-RO" dirty="0" smtClean="0"/>
              <a:t>Dat fiind că o mare parte din agenţii antiinfecţioşi au şi efecte toxice, trebuiesc cunoscute eventualele </a:t>
            </a:r>
            <a:r>
              <a:rPr lang="ro-RO" b="1" i="1" dirty="0" smtClean="0"/>
              <a:t>suferinţe hepatice </a:t>
            </a:r>
            <a:r>
              <a:rPr lang="ro-RO" dirty="0" smtClean="0"/>
              <a:t>şi</a:t>
            </a:r>
            <a:r>
              <a:rPr lang="ro-RO" b="1" i="1" dirty="0" smtClean="0"/>
              <a:t> renale</a:t>
            </a:r>
            <a:r>
              <a:rPr lang="ro-RO" dirty="0" smtClean="0"/>
              <a:t>, precum şi </a:t>
            </a:r>
            <a:r>
              <a:rPr lang="ro-RO" b="1" i="1" dirty="0" smtClean="0"/>
              <a:t>statusul imunologic al pacientului</a:t>
            </a:r>
            <a:r>
              <a:rPr lang="ro-RO" dirty="0" smtClean="0"/>
              <a:t>.</a:t>
            </a:r>
            <a:endParaRPr lang="en-US" b="1"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9144000" cy="6215106"/>
          </a:xfrm>
        </p:spPr>
        <p:txBody>
          <a:bodyPr>
            <a:normAutofit fontScale="77500" lnSpcReduction="20000"/>
          </a:bodyPr>
          <a:lstStyle/>
          <a:p>
            <a:pPr lvl="1"/>
            <a:r>
              <a:rPr lang="ro-RO" sz="2600" b="1" dirty="0" smtClean="0"/>
              <a:t>8.4. TERAPIA COMBINATĂ</a:t>
            </a:r>
            <a:endParaRPr lang="en-US" sz="2600" b="1" dirty="0" smtClean="0"/>
          </a:p>
          <a:p>
            <a:pPr>
              <a:buNone/>
            </a:pPr>
            <a:endParaRPr lang="en-US" b="1" dirty="0" smtClean="0"/>
          </a:p>
          <a:p>
            <a:r>
              <a:rPr lang="ro-RO" sz="2300" dirty="0" smtClean="0"/>
              <a:t>Prin </a:t>
            </a:r>
            <a:r>
              <a:rPr lang="ro-RO" sz="2300" b="1" i="1" dirty="0" smtClean="0"/>
              <a:t>utilizarea concomitentă a două sau mai multor antibiotice</a:t>
            </a:r>
            <a:r>
              <a:rPr lang="ro-RO" sz="2300" dirty="0" smtClean="0"/>
              <a:t> se obţine o </a:t>
            </a:r>
            <a:r>
              <a:rPr lang="ro-RO" sz="2300" b="1" i="1" dirty="0" smtClean="0"/>
              <a:t>lărgire a spectrului de acţiune</a:t>
            </a:r>
            <a:r>
              <a:rPr lang="ro-RO" sz="2300" dirty="0" smtClean="0"/>
              <a:t>, necesară în infecţii cu germeni cu rezistenţă diferită. De asemenea, se </a:t>
            </a:r>
            <a:r>
              <a:rPr lang="ro-RO" sz="2300" b="1" i="1" dirty="0" smtClean="0"/>
              <a:t>întârzie instalarea rezistenţei la antibiotice a tulpinilor</a:t>
            </a:r>
            <a:r>
              <a:rPr lang="ro-RO" sz="2300" b="1" dirty="0" smtClean="0"/>
              <a:t> </a:t>
            </a:r>
            <a:r>
              <a:rPr lang="ro-RO" sz="2300" dirty="0" smtClean="0"/>
              <a:t>(de exemplu, în tuberculoză).</a:t>
            </a:r>
            <a:endParaRPr lang="en-US" sz="2300" b="1" dirty="0" smtClean="0"/>
          </a:p>
          <a:p>
            <a:r>
              <a:rPr lang="ro-RO" sz="2300" dirty="0" smtClean="0"/>
              <a:t>Trebuie ţinut însă cont de faptul că, două antibiotice, administrate concomitent, pot acţiona în mod diferit:</a:t>
            </a:r>
            <a:endParaRPr lang="en-US" sz="2300" b="1" dirty="0" smtClean="0"/>
          </a:p>
          <a:p>
            <a:pPr lvl="0"/>
            <a:r>
              <a:rPr lang="ro-RO" sz="2300" b="1" dirty="0" smtClean="0"/>
              <a:t>indiferent</a:t>
            </a:r>
            <a:r>
              <a:rPr lang="ro-RO" sz="2300" dirty="0" smtClean="0"/>
              <a:t>, atunci când acţiunea lor nu se influenţează reciproc;</a:t>
            </a:r>
            <a:endParaRPr lang="en-US" sz="2300" b="1" dirty="0" smtClean="0"/>
          </a:p>
          <a:p>
            <a:pPr lvl="0"/>
            <a:r>
              <a:rPr lang="ro-RO" sz="2300" b="1" dirty="0" smtClean="0"/>
              <a:t>aditiv</a:t>
            </a:r>
            <a:r>
              <a:rPr lang="ro-RO" sz="2300" dirty="0" smtClean="0"/>
              <a:t>, când activitatea lor este mai puternic antibacteriană decât suma activităţii lor individuale (trimetroprim + sulfametoxazol + biseptol);</a:t>
            </a:r>
            <a:endParaRPr lang="en-US" sz="2300" b="1" dirty="0" smtClean="0"/>
          </a:p>
          <a:p>
            <a:pPr lvl="0"/>
            <a:r>
              <a:rPr lang="ro-RO" sz="2300" b="1" dirty="0" smtClean="0"/>
              <a:t>antagonic</a:t>
            </a:r>
            <a:r>
              <a:rPr lang="ro-RO" sz="2300" dirty="0" smtClean="0"/>
              <a:t>, când efectul antibacterian este mai mic. În general, antagonice sunt antibioticele bacteriostatice cu cele bactericide în faza de replicare a bacteriilor.</a:t>
            </a:r>
            <a:endParaRPr lang="en-US" sz="2300" b="1" dirty="0" smtClean="0"/>
          </a:p>
          <a:p>
            <a:r>
              <a:rPr lang="ro-RO" sz="2300" b="1" i="1" dirty="0" smtClean="0"/>
              <a:t>Administrarea necontrolată şi inutilă de antibiotice</a:t>
            </a:r>
            <a:r>
              <a:rPr lang="ro-RO" sz="2300" dirty="0" smtClean="0"/>
              <a:t> va duce la </a:t>
            </a:r>
            <a:r>
              <a:rPr lang="ro-RO" sz="2300" b="1" i="1" dirty="0" smtClean="0"/>
              <a:t>perturbarea ecologică a florei bacteriene normale</a:t>
            </a:r>
            <a:r>
              <a:rPr lang="ro-RO" sz="2300" dirty="0" smtClean="0"/>
              <a:t>, factor esenţial în apărarea naturală antiinfecţioasă pe de o parte şi înlocuirea acesteia, prin selecţie, cu tulpini cu rezistenţă multiplă.</a:t>
            </a:r>
            <a:endParaRPr lang="en-US" sz="2300" b="1" dirty="0" smtClean="0"/>
          </a:p>
          <a:p>
            <a:r>
              <a:rPr lang="ro-RO" sz="2300" dirty="0" smtClean="0"/>
              <a:t>Dacă apariţia rezistenţei la antibiotice este un fenomen genetic natural care nu poate fi împiedicat, selecţia tulpinilor multirezistente, transformarea lor în populaţii rezistente şi răspândirea lor poate fi întârziată de medic. În acest scop, în ţările dezvoltate, rezistenţa tulpinilor bacteriene izolate este monitorizată pe plan local şi naţional, iar informaţiile prelucrate sunt puse permanent la dispoziţia personalului medical, astfel încât cei care prescriu antibioticele să fie informaţi asupra rezistenţei dobândite a germenilor din zona lor geografică şi să aibe posibilitatea alegerii corecte a agenţilor antiinfecţioşi terapeutici.</a:t>
            </a:r>
            <a:endParaRPr lang="en-US" sz="2300" b="1"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53120"/>
          </a:xfrm>
        </p:spPr>
        <p:txBody>
          <a:bodyPr>
            <a:normAutofit fontScale="77500" lnSpcReduction="20000"/>
          </a:bodyPr>
          <a:lstStyle/>
          <a:p>
            <a:pPr algn="ctr">
              <a:buNone/>
            </a:pPr>
            <a:r>
              <a:rPr lang="en-US" sz="3100" b="1" dirty="0" smtClean="0"/>
              <a:t>No</a:t>
            </a:r>
            <a:r>
              <a:rPr lang="ro-RO" sz="3100" b="1" dirty="0" smtClean="0"/>
              <a:t>ţiuni de multi-drog rezistenţă</a:t>
            </a:r>
          </a:p>
          <a:p>
            <a:pPr algn="ctr">
              <a:buNone/>
            </a:pPr>
            <a:endParaRPr lang="en-US" b="1" dirty="0" smtClean="0"/>
          </a:p>
          <a:p>
            <a:pPr>
              <a:buNone/>
            </a:pPr>
            <a:r>
              <a:rPr lang="ro-RO" dirty="0" smtClean="0"/>
              <a:t>Utilizarea abuzivă a antibioticelor pentru a preveni infecţii</a:t>
            </a:r>
            <a:r>
              <a:rPr lang="en-US" dirty="0" smtClean="0"/>
              <a:t>le</a:t>
            </a:r>
            <a:r>
              <a:rPr lang="ro-RO" dirty="0" smtClean="0"/>
              <a:t> bacteriene duce la creşterea rezistenţei bacteriilor şi la răspândirea acestora. </a:t>
            </a:r>
          </a:p>
          <a:p>
            <a:pPr>
              <a:buNone/>
            </a:pPr>
            <a:endParaRPr lang="ro-RO" dirty="0" smtClean="0"/>
          </a:p>
          <a:p>
            <a:pPr>
              <a:buNone/>
            </a:pPr>
            <a:r>
              <a:rPr lang="ro-RO" dirty="0" smtClean="0"/>
              <a:t>Din păcate, o nouă serie de antibiotice nu vor apărea foarte curând, intrucât cercetarea şi dezvoltarea de medicamente necesită investiţii foarte mari.</a:t>
            </a:r>
          </a:p>
          <a:p>
            <a:pPr>
              <a:buNone/>
            </a:pPr>
            <a:endParaRPr lang="ro-RO" dirty="0" smtClean="0"/>
          </a:p>
          <a:p>
            <a:pPr>
              <a:buNone/>
            </a:pPr>
            <a:r>
              <a:rPr lang="ro-RO" dirty="0" smtClean="0"/>
              <a:t>OMS atrage atenţia că dacă nu se încetează abuzul şi utilizarea incorectă a antibioticelor, acestea pot să nu mai aibă efect când oamenii au nevoie de ele. Rezultatul ar putea fi reprezentat, din punct de vedere al luptei antibacteriene, de revenirea la perioada de dinainte de 14 martie 1942, confirmându-se în acest fel spusele lui Sir Alexander Flemming: </a:t>
            </a:r>
            <a:r>
              <a:rPr lang="en-US" dirty="0" smtClean="0"/>
              <a:t>“</a:t>
            </a:r>
            <a:r>
              <a:rPr lang="ro-RO" dirty="0" smtClean="0"/>
              <a:t>(...)Penicilina va învăţa bacteriile sa-i reziste şi vom avea atunci infecţii pe care aceasta nu le va mai putea vindeca</a:t>
            </a:r>
            <a:r>
              <a:rPr lang="en-US" dirty="0" smtClean="0"/>
              <a:t>”</a:t>
            </a:r>
            <a:r>
              <a:rPr lang="ro-RO" dirty="0" smtClean="0"/>
              <a:t>.</a:t>
            </a:r>
          </a:p>
          <a:p>
            <a:pPr>
              <a:buNone/>
            </a:pPr>
            <a:endParaRPr lang="ro-RO" dirty="0" smtClean="0"/>
          </a:p>
          <a:p>
            <a:pPr>
              <a:buNone/>
            </a:pPr>
            <a:r>
              <a:rPr lang="ro-RO" dirty="0" smtClean="0"/>
              <a:t>Studiile arată că foarte mulţi pacienţi vin cu probleme de rezistenţă la antibiotice, deoarece au folosit neadecvat antibioterapia în ultimele şase luni.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711742350"/>
              </p:ext>
            </p:extLst>
          </p:nvPr>
        </p:nvGraphicFramePr>
        <p:xfrm>
          <a:off x="214282" y="0"/>
          <a:ext cx="8572560" cy="6629907"/>
        </p:xfrm>
        <a:graphic>
          <a:graphicData uri="http://schemas.openxmlformats.org/drawingml/2006/table">
            <a:tbl>
              <a:tblPr/>
              <a:tblGrid>
                <a:gridCol w="3879822"/>
                <a:gridCol w="4692738"/>
              </a:tblGrid>
              <a:tr h="206120">
                <a:tc>
                  <a:txBody>
                    <a:bodyPr/>
                    <a:lstStyle/>
                    <a:p>
                      <a:pPr algn="ctr">
                        <a:spcAft>
                          <a:spcPts val="0"/>
                        </a:spcAft>
                      </a:pPr>
                      <a:r>
                        <a:rPr lang="ro-RO" sz="1400" b="1" dirty="0">
                          <a:latin typeface="Times New Roman"/>
                          <a:ea typeface="Times New Roman"/>
                        </a:rPr>
                        <a:t>Categorie chimioterapice</a:t>
                      </a:r>
                      <a:endParaRPr lang="en-US" sz="1400" b="1"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b="1">
                          <a:latin typeface="Times New Roman"/>
                          <a:ea typeface="Times New Roman"/>
                        </a:rPr>
                        <a:t>Preparate comerciale</a:t>
                      </a:r>
                      <a:endParaRPr lang="en-US" sz="1400" b="1">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777">
                <a:tc rowSpan="3">
                  <a:txBody>
                    <a:bodyPr/>
                    <a:lstStyle/>
                    <a:p>
                      <a:pPr algn="just">
                        <a:spcAft>
                          <a:spcPts val="0"/>
                        </a:spcAft>
                      </a:pPr>
                      <a:r>
                        <a:rPr lang="ro-RO" sz="1400" dirty="0">
                          <a:latin typeface="Times New Roman"/>
                          <a:ea typeface="Times New Roman"/>
                        </a:rPr>
                        <a:t>Betalactamine</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Peniciline -naturale (penicilina G)</a:t>
                      </a:r>
                      <a:endParaRPr lang="en-US" sz="1400">
                        <a:latin typeface="Times New Roman"/>
                        <a:ea typeface="Times New Roman"/>
                      </a:endParaRPr>
                    </a:p>
                    <a:p>
                      <a:pPr marL="533400" algn="just">
                        <a:spcAft>
                          <a:spcPts val="0"/>
                        </a:spcAft>
                      </a:pPr>
                      <a:r>
                        <a:rPr lang="ro-RO" sz="1400">
                          <a:latin typeface="Times New Roman"/>
                          <a:ea typeface="Times New Roman"/>
                        </a:rPr>
                        <a:t>-aminopeniciline(ampicilina,amoxicilina)</a:t>
                      </a:r>
                      <a:endParaRPr lang="en-US" sz="1400">
                        <a:latin typeface="Times New Roman"/>
                        <a:ea typeface="Times New Roman"/>
                      </a:endParaRPr>
                    </a:p>
                    <a:p>
                      <a:pPr marL="533400" algn="just">
                        <a:spcAft>
                          <a:spcPts val="0"/>
                        </a:spcAft>
                      </a:pPr>
                      <a:r>
                        <a:rPr lang="ro-RO" sz="1400">
                          <a:latin typeface="Times New Roman"/>
                          <a:ea typeface="Times New Roman"/>
                        </a:rPr>
                        <a:t>-penicilinazo-rezistente(meticilina,     oxacilina, cloxacilina)</a:t>
                      </a:r>
                      <a:endParaRPr lang="en-US" sz="1400">
                        <a:latin typeface="Times New Roman"/>
                        <a:ea typeface="Times New Roman"/>
                      </a:endParaRPr>
                    </a:p>
                    <a:p>
                      <a:pPr marL="533400" algn="just">
                        <a:spcAft>
                          <a:spcPts val="0"/>
                        </a:spcAft>
                      </a:pPr>
                      <a:r>
                        <a:rPr lang="ro-RO" sz="1400">
                          <a:latin typeface="Times New Roman"/>
                          <a:ea typeface="Times New Roman"/>
                        </a:rPr>
                        <a:t>-stabile in prezenta unor betalactamaze produse de enterobacterii(temocilina)</a:t>
                      </a:r>
                      <a:endParaRPr lang="en-US" sz="1400">
                        <a:latin typeface="Times New Roman"/>
                        <a:ea typeface="Times New Roman"/>
                      </a:endParaRPr>
                    </a:p>
                    <a:p>
                      <a:pPr marL="533400" algn="just">
                        <a:spcAft>
                          <a:spcPts val="0"/>
                        </a:spcAft>
                      </a:pPr>
                      <a:r>
                        <a:rPr lang="ro-RO" sz="1400">
                          <a:latin typeface="Times New Roman"/>
                          <a:ea typeface="Times New Roman"/>
                        </a:rPr>
                        <a:t>-alte peniciline cu efect asupra enterobacteriilor(mecilinam, ciclacilina)</a:t>
                      </a:r>
                      <a:endParaRPr lang="en-US" sz="1400">
                        <a:latin typeface="Times New Roman"/>
                        <a:ea typeface="Times New Roman"/>
                      </a:endParaRPr>
                    </a:p>
                    <a:p>
                      <a:pPr marL="533400" algn="just">
                        <a:spcAft>
                          <a:spcPts val="0"/>
                        </a:spcAft>
                      </a:pPr>
                      <a:r>
                        <a:rPr lang="ro-RO" sz="1400">
                          <a:latin typeface="Times New Roman"/>
                          <a:ea typeface="Times New Roman"/>
                        </a:rPr>
                        <a:t>-penicilina antipseudomonas(carbenicilina, ticarcilina, azlocilina, mezlocilina, piperacilina)</a:t>
                      </a:r>
                      <a:endParaRPr lang="en-US" sz="1400">
                        <a:latin typeface="Times New Roman"/>
                        <a:ea typeface="Times New Roman"/>
                      </a:endParaRPr>
                    </a:p>
                    <a:p>
                      <a:pPr marL="533400" algn="just">
                        <a:spcAft>
                          <a:spcPts val="0"/>
                        </a:spcAft>
                      </a:pPr>
                      <a:r>
                        <a:rPr lang="ro-RO" sz="1400">
                          <a:latin typeface="Times New Roman"/>
                          <a:ea typeface="Times New Roman"/>
                        </a:rPr>
                        <a:t>-peniciline si inhibitori de betalactamaze (acid clavulanic+amoxicilina/ticarcilina, sulbactam+ampicilina, tazobactam+piperacilina)</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5925">
                <a:tc vMerge="1">
                  <a:txBody>
                    <a:bodyPr/>
                    <a:lstStyle/>
                    <a:p>
                      <a:endParaRPr lang="en-US"/>
                    </a:p>
                  </a:txBody>
                  <a:tcPr/>
                </a:tc>
                <a:tc>
                  <a:txBody>
                    <a:bodyPr/>
                    <a:lstStyle/>
                    <a:p>
                      <a:pPr algn="just">
                        <a:spcAft>
                          <a:spcPts val="0"/>
                        </a:spcAft>
                      </a:pPr>
                      <a:r>
                        <a:rPr lang="ro-RO" sz="1400" dirty="0">
                          <a:latin typeface="Times New Roman"/>
                          <a:ea typeface="Times New Roman"/>
                        </a:rPr>
                        <a:t>Cefalosporine -generatia I (cefalotina, cefaloridina)</a:t>
                      </a:r>
                      <a:endParaRPr lang="en-US" sz="1400" dirty="0">
                        <a:latin typeface="Times New Roman"/>
                        <a:ea typeface="Times New Roman"/>
                      </a:endParaRPr>
                    </a:p>
                    <a:p>
                      <a:pPr algn="just">
                        <a:spcAft>
                          <a:spcPts val="0"/>
                        </a:spcAft>
                      </a:pPr>
                      <a:r>
                        <a:rPr lang="ro-RO" sz="1400" dirty="0">
                          <a:latin typeface="Times New Roman"/>
                          <a:ea typeface="Times New Roman"/>
                        </a:rPr>
                        <a:t>                        -generatia a II-a (cefuroxim, cefoxitim)</a:t>
                      </a:r>
                      <a:endParaRPr lang="en-US" sz="1400" dirty="0">
                        <a:latin typeface="Times New Roman"/>
                        <a:ea typeface="Times New Roman"/>
                      </a:endParaRPr>
                    </a:p>
                    <a:p>
                      <a:pPr algn="just">
                        <a:spcAft>
                          <a:spcPts val="0"/>
                        </a:spcAft>
                      </a:pPr>
                      <a:r>
                        <a:rPr lang="ro-RO" sz="1400" dirty="0">
                          <a:latin typeface="Times New Roman"/>
                          <a:ea typeface="Times New Roman"/>
                        </a:rPr>
                        <a:t>                        -generatia a III-a(ceftriaxona, cefotaxim)</a:t>
                      </a:r>
                      <a:endParaRPr lang="en-US" sz="1400" dirty="0">
                        <a:latin typeface="Times New Roman"/>
                        <a:ea typeface="Times New Roman"/>
                      </a:endParaRPr>
                    </a:p>
                    <a:p>
                      <a:pPr algn="just">
                        <a:spcAft>
                          <a:spcPts val="0"/>
                        </a:spcAft>
                      </a:pPr>
                      <a:r>
                        <a:rPr lang="ro-RO" sz="1400" dirty="0">
                          <a:latin typeface="Times New Roman"/>
                          <a:ea typeface="Times New Roman"/>
                        </a:rPr>
                        <a:t>                        -generatia a IV-a(cefepim, cefpiroma</a:t>
                      </a:r>
                      <a:r>
                        <a:rPr lang="ro-RO" sz="1400" dirty="0" smtClean="0">
                          <a:latin typeface="Times New Roman"/>
                          <a:ea typeface="Times New Roman"/>
                        </a:rPr>
                        <a:t>)</a:t>
                      </a:r>
                      <a:endParaRPr lang="en-US" sz="1400" dirty="0" smtClean="0">
                        <a:latin typeface="Times New Roman"/>
                        <a:ea typeface="Times New Roman"/>
                      </a:endParaRPr>
                    </a:p>
                    <a:p>
                      <a:pPr algn="just">
                        <a:spcAft>
                          <a:spcPts val="0"/>
                        </a:spcAft>
                      </a:pPr>
                      <a:r>
                        <a:rPr lang="en-US" sz="1400" dirty="0" smtClean="0">
                          <a:latin typeface="Times New Roman"/>
                          <a:ea typeface="Times New Roman"/>
                        </a:rPr>
                        <a:t>                        -</a:t>
                      </a:r>
                      <a:r>
                        <a:rPr lang="en-US" sz="1400" dirty="0" err="1" smtClean="0">
                          <a:latin typeface="Times New Roman"/>
                          <a:ea typeface="Times New Roman"/>
                        </a:rPr>
                        <a:t>generatia</a:t>
                      </a:r>
                      <a:r>
                        <a:rPr lang="en-US" sz="1400" baseline="0" dirty="0" smtClean="0">
                          <a:latin typeface="Times New Roman"/>
                          <a:ea typeface="Times New Roman"/>
                        </a:rPr>
                        <a:t> a V-a(</a:t>
                      </a:r>
                      <a:r>
                        <a:rPr lang="en-US" sz="1400" baseline="0" dirty="0" err="1" smtClean="0">
                          <a:latin typeface="Times New Roman"/>
                          <a:ea typeface="Times New Roman"/>
                        </a:rPr>
                        <a:t>ceftaroline</a:t>
                      </a:r>
                      <a:r>
                        <a:rPr lang="en-US" sz="1400" baseline="0" dirty="0" smtClean="0">
                          <a:latin typeface="Times New Roman"/>
                          <a:ea typeface="Times New Roman"/>
                        </a:rPr>
                        <a:t>_).</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0602">
                <a:tc vMerge="1">
                  <a:txBody>
                    <a:bodyPr/>
                    <a:lstStyle/>
                    <a:p>
                      <a:endParaRPr lang="en-US"/>
                    </a:p>
                  </a:txBody>
                  <a:tcPr/>
                </a:tc>
                <a:tc>
                  <a:txBody>
                    <a:bodyPr/>
                    <a:lstStyle/>
                    <a:p>
                      <a:pPr algn="just">
                        <a:spcAft>
                          <a:spcPts val="0"/>
                        </a:spcAft>
                      </a:pPr>
                      <a:r>
                        <a:rPr lang="ro-RO" sz="1400" dirty="0">
                          <a:latin typeface="Times New Roman"/>
                          <a:ea typeface="Times New Roman"/>
                        </a:rPr>
                        <a:t> Alte antibiotice betalactaminice: </a:t>
                      </a:r>
                      <a:endParaRPr lang="en-US" sz="1400" dirty="0">
                        <a:latin typeface="Times New Roman"/>
                        <a:ea typeface="Times New Roman"/>
                      </a:endParaRPr>
                    </a:p>
                    <a:p>
                      <a:pPr algn="just">
                        <a:spcAft>
                          <a:spcPts val="0"/>
                        </a:spcAft>
                      </a:pPr>
                      <a:r>
                        <a:rPr lang="ro-RO" sz="1400" dirty="0">
                          <a:latin typeface="Times New Roman"/>
                          <a:ea typeface="Times New Roman"/>
                        </a:rPr>
                        <a:t>-monobactamii(aztreonam)</a:t>
                      </a:r>
                      <a:endParaRPr lang="en-US" sz="1400" dirty="0">
                        <a:latin typeface="Times New Roman"/>
                        <a:ea typeface="Times New Roman"/>
                      </a:endParaRPr>
                    </a:p>
                    <a:p>
                      <a:pPr algn="just">
                        <a:spcAft>
                          <a:spcPts val="0"/>
                        </a:spcAft>
                      </a:pPr>
                      <a:r>
                        <a:rPr lang="ro-RO" sz="1400" dirty="0">
                          <a:latin typeface="Times New Roman"/>
                          <a:ea typeface="Times New Roman"/>
                        </a:rPr>
                        <a:t>-carbapenemii(imipenem, meropenem)</a:t>
                      </a:r>
                      <a:endParaRPr lang="en-US" sz="1400" dirty="0">
                        <a:latin typeface="Times New Roman"/>
                        <a:ea typeface="Times New Roman"/>
                      </a:endParaRPr>
                    </a:p>
                    <a:p>
                      <a:pPr algn="just">
                        <a:spcAft>
                          <a:spcPts val="0"/>
                        </a:spcAft>
                      </a:pPr>
                      <a:r>
                        <a:rPr lang="ro-RO" sz="1400" dirty="0">
                          <a:latin typeface="Times New Roman"/>
                          <a:ea typeface="Times New Roman"/>
                        </a:rPr>
                        <a:t>-oxacefemii(latamoxef)</a:t>
                      </a:r>
                      <a:endParaRPr lang="en-US" sz="1400" dirty="0">
                        <a:latin typeface="Times New Roman"/>
                        <a:ea typeface="Times New Roman"/>
                      </a:endParaRPr>
                    </a:p>
                    <a:p>
                      <a:pPr algn="just">
                        <a:spcAft>
                          <a:spcPts val="0"/>
                        </a:spcAft>
                      </a:pPr>
                      <a:r>
                        <a:rPr lang="ro-RO" sz="1400" dirty="0">
                          <a:latin typeface="Times New Roman"/>
                          <a:ea typeface="Times New Roman"/>
                        </a:rPr>
                        <a:t>-carbacefemii(loracarbef)            </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1">
                <a:tc>
                  <a:txBody>
                    <a:bodyPr/>
                    <a:lstStyle/>
                    <a:p>
                      <a:pPr algn="just">
                        <a:spcAft>
                          <a:spcPts val="0"/>
                        </a:spcAft>
                      </a:pPr>
                      <a:r>
                        <a:rPr lang="ro-RO" sz="1400">
                          <a:latin typeface="Times New Roman"/>
                          <a:ea typeface="Times New Roman"/>
                        </a:rPr>
                        <a:t>Aminoglicozide</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Streptomicina, Kanamicina, Gentamicina, Neomicina, Amikacina, Tobramicina, Spectinomicina, Netilmicina</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20">
                <a:tc>
                  <a:txBody>
                    <a:bodyPr/>
                    <a:lstStyle/>
                    <a:p>
                      <a:pPr algn="just">
                        <a:spcAft>
                          <a:spcPts val="0"/>
                        </a:spcAft>
                      </a:pPr>
                      <a:r>
                        <a:rPr lang="ro-RO" sz="1400">
                          <a:latin typeface="Times New Roman"/>
                          <a:ea typeface="Times New Roman"/>
                        </a:rPr>
                        <a:t>Polipeptide ciclice</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Polimixina B, Polimixina E (Colistin)</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20">
                <a:tc>
                  <a:txBody>
                    <a:bodyPr/>
                    <a:lstStyle/>
                    <a:p>
                      <a:pPr algn="just">
                        <a:spcAft>
                          <a:spcPts val="0"/>
                        </a:spcAft>
                      </a:pPr>
                      <a:r>
                        <a:rPr lang="ro-RO" sz="1400">
                          <a:latin typeface="Times New Roman"/>
                          <a:ea typeface="Times New Roman"/>
                        </a:rPr>
                        <a:t>Glicopeptide </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dirty="0" smtClean="0">
                          <a:latin typeface="Times New Roman"/>
                          <a:ea typeface="Times New Roman"/>
                        </a:rPr>
                        <a:t>Teicopla</a:t>
                      </a:r>
                      <a:r>
                        <a:rPr lang="en-US" sz="1400" smtClean="0">
                          <a:latin typeface="Times New Roman"/>
                          <a:ea typeface="Times New Roman"/>
                        </a:rPr>
                        <a:t>n</a:t>
                      </a:r>
                      <a:r>
                        <a:rPr lang="ro-RO" sz="1400" smtClean="0">
                          <a:latin typeface="Times New Roman"/>
                          <a:ea typeface="Times New Roman"/>
                        </a:rPr>
                        <a:t>ina</a:t>
                      </a:r>
                      <a:r>
                        <a:rPr lang="ro-RO" sz="1400" dirty="0">
                          <a:latin typeface="Times New Roman"/>
                          <a:ea typeface="Times New Roman"/>
                        </a:rPr>
                        <a:t>, Vancomicina</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20">
                <a:tc>
                  <a:txBody>
                    <a:bodyPr/>
                    <a:lstStyle/>
                    <a:p>
                      <a:pPr algn="just">
                        <a:spcAft>
                          <a:spcPts val="0"/>
                        </a:spcAft>
                      </a:pPr>
                      <a:r>
                        <a:rPr lang="ro-RO" sz="1400">
                          <a:latin typeface="Times New Roman"/>
                          <a:ea typeface="Times New Roman"/>
                        </a:rPr>
                        <a:t>Cicline </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a:latin typeface="Times New Roman"/>
                          <a:ea typeface="Times New Roman"/>
                        </a:rPr>
                        <a:t>Tetraciclina, Oxitetraciclina, Minociclina, Doxiciclina</a:t>
                      </a:r>
                      <a:endParaRPr lang="en-US" sz="140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370">
                <a:tc>
                  <a:txBody>
                    <a:bodyPr/>
                    <a:lstStyle/>
                    <a:p>
                      <a:pPr algn="just">
                        <a:spcAft>
                          <a:spcPts val="0"/>
                        </a:spcAft>
                      </a:pPr>
                      <a:r>
                        <a:rPr lang="ro-RO" sz="1400" dirty="0">
                          <a:latin typeface="Times New Roman"/>
                          <a:ea typeface="Times New Roman"/>
                        </a:rPr>
                        <a:t>Macrolide </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dirty="0">
                          <a:latin typeface="Times New Roman"/>
                          <a:ea typeface="Times New Roman"/>
                        </a:rPr>
                        <a:t>Eritromicina, Claritromicina, Azitromicina, Telitromicina</a:t>
                      </a:r>
                      <a:endParaRPr lang="en-US" sz="1400" dirty="0">
                        <a:latin typeface="Times New Roman"/>
                        <a:ea typeface="Times New Roman"/>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229600" cy="5324492"/>
          </a:xfrm>
        </p:spPr>
        <p:txBody>
          <a:bodyPr>
            <a:normAutofit fontScale="85000" lnSpcReduction="10000"/>
          </a:bodyPr>
          <a:lstStyle/>
          <a:p>
            <a:r>
              <a:rPr lang="ro-RO" dirty="0" smtClean="0"/>
              <a:t> Etiologia rezistenţei la antibiotice a bacteriilor este reprezentată de mutaţia genetică:</a:t>
            </a:r>
          </a:p>
          <a:p>
            <a:pPr>
              <a:buNone/>
            </a:pPr>
            <a:endParaRPr lang="ro-RO" dirty="0" smtClean="0"/>
          </a:p>
          <a:p>
            <a:r>
              <a:rPr lang="ro-RO" dirty="0" smtClean="0"/>
              <a:t>- Gena </a:t>
            </a:r>
            <a:r>
              <a:rPr lang="ro-RO" i="1" dirty="0" smtClean="0"/>
              <a:t>mecA</a:t>
            </a:r>
            <a:r>
              <a:rPr lang="ro-RO" dirty="0" smtClean="0"/>
              <a:t> (alterarea PLP) – rezisteţă la peniciline(G, V, A, M)</a:t>
            </a:r>
          </a:p>
          <a:p>
            <a:r>
              <a:rPr lang="ro-RO" dirty="0" smtClean="0"/>
              <a:t>- </a:t>
            </a:r>
            <a:r>
              <a:rPr lang="en-US" dirty="0" err="1" smtClean="0"/>
              <a:t>Genele</a:t>
            </a:r>
            <a:r>
              <a:rPr lang="en-US" dirty="0" smtClean="0"/>
              <a:t> </a:t>
            </a:r>
            <a:r>
              <a:rPr lang="en-US" i="1" dirty="0" err="1" smtClean="0"/>
              <a:t>ermA</a:t>
            </a:r>
            <a:r>
              <a:rPr lang="en-US" i="1" dirty="0" smtClean="0"/>
              <a:t>, </a:t>
            </a:r>
            <a:r>
              <a:rPr lang="en-US" i="1" dirty="0" err="1" smtClean="0"/>
              <a:t>ermB</a:t>
            </a:r>
            <a:r>
              <a:rPr lang="en-US" dirty="0" smtClean="0"/>
              <a:t> </a:t>
            </a:r>
            <a:r>
              <a:rPr lang="en-US" dirty="0" err="1" smtClean="0"/>
              <a:t>şi</a:t>
            </a:r>
            <a:r>
              <a:rPr lang="en-US" dirty="0" smtClean="0"/>
              <a:t> </a:t>
            </a:r>
            <a:r>
              <a:rPr lang="en-US" i="1" dirty="0" err="1" smtClean="0"/>
              <a:t>ermC</a:t>
            </a:r>
            <a:r>
              <a:rPr lang="ro-RO" i="1" dirty="0" smtClean="0"/>
              <a:t> </a:t>
            </a:r>
            <a:r>
              <a:rPr lang="ro-RO" dirty="0" smtClean="0"/>
              <a:t>(alterarea ţintei ribozomale)</a:t>
            </a:r>
            <a:r>
              <a:rPr lang="en-US" dirty="0" smtClean="0"/>
              <a:t> </a:t>
            </a:r>
            <a:r>
              <a:rPr lang="ro-RO" dirty="0" smtClean="0"/>
              <a:t>– rezistenţă la aminoglicozide, lincosamide şi streptogramine</a:t>
            </a:r>
          </a:p>
          <a:p>
            <a:r>
              <a:rPr lang="ro-RO" dirty="0" smtClean="0"/>
              <a:t>- Gena</a:t>
            </a:r>
            <a:r>
              <a:rPr lang="en-US" dirty="0" smtClean="0"/>
              <a:t> </a:t>
            </a:r>
            <a:r>
              <a:rPr lang="en-US" i="1" dirty="0" err="1" smtClean="0"/>
              <a:t>gyrA</a:t>
            </a:r>
            <a:r>
              <a:rPr lang="ro-RO" i="1" dirty="0" smtClean="0"/>
              <a:t> </a:t>
            </a:r>
            <a:r>
              <a:rPr lang="ro-RO" dirty="0" smtClean="0"/>
              <a:t>(alterarea ARN-girazei) – rezistenţă la chinolone</a:t>
            </a:r>
          </a:p>
          <a:p>
            <a:r>
              <a:rPr lang="ro-RO" dirty="0" smtClean="0"/>
              <a:t>- Gena </a:t>
            </a:r>
            <a:r>
              <a:rPr lang="ro-RO" i="1" dirty="0" smtClean="0"/>
              <a:t>bla</a:t>
            </a:r>
            <a:r>
              <a:rPr lang="en-US" i="1" dirty="0" smtClean="0"/>
              <a:t>TEM</a:t>
            </a:r>
            <a:r>
              <a:rPr lang="ro-RO" i="1" dirty="0" smtClean="0"/>
              <a:t>, blaSHV, blaCTX-M</a:t>
            </a:r>
            <a:r>
              <a:rPr lang="en-US" i="1" dirty="0" smtClean="0"/>
              <a:t>, MBL</a:t>
            </a:r>
            <a:r>
              <a:rPr lang="ro-RO" i="1" dirty="0" smtClean="0"/>
              <a:t> </a:t>
            </a:r>
            <a:r>
              <a:rPr lang="ro-RO" dirty="0" smtClean="0"/>
              <a:t>(producerea de betalactamaze cu spectru extins) – rezistenţa la cefalosporine</a:t>
            </a:r>
            <a:r>
              <a:rPr lang="en-US" dirty="0" smtClean="0"/>
              <a:t> </a:t>
            </a:r>
            <a:r>
              <a:rPr lang="ro-RO" dirty="0" smtClean="0"/>
              <a:t>de generaţia a III-a, chiar şi la peneme</a:t>
            </a:r>
          </a:p>
          <a:p>
            <a:r>
              <a:rPr lang="ro-RO" dirty="0" smtClean="0"/>
              <a:t>- Genele </a:t>
            </a:r>
            <a:r>
              <a:rPr lang="ro-RO" i="1" dirty="0" smtClean="0"/>
              <a:t>vanA, van B şi vanC – </a:t>
            </a:r>
            <a:r>
              <a:rPr lang="ro-RO" dirty="0" smtClean="0"/>
              <a:t>rezistenţa la vancomicină a enterococului</a:t>
            </a:r>
          </a:p>
          <a:p>
            <a:endParaRPr lang="ro-RO" dirty="0" smtClean="0"/>
          </a:p>
          <a:p>
            <a:r>
              <a:rPr lang="ro-RO" dirty="0" smtClean="0"/>
              <a:t>     Prezenţa uneia sau a mai mulor asemenea </a:t>
            </a:r>
            <a:r>
              <a:rPr lang="ro-RO" b="1" dirty="0" smtClean="0"/>
              <a:t>gene</a:t>
            </a:r>
            <a:r>
              <a:rPr lang="ro-RO" dirty="0" smtClean="0"/>
              <a:t> duce la apariţia de </a:t>
            </a:r>
            <a:r>
              <a:rPr lang="ro-RO" b="1" dirty="0" smtClean="0"/>
              <a:t>fenotipuri</a:t>
            </a:r>
            <a:r>
              <a:rPr lang="ro-RO" dirty="0" smtClean="0"/>
              <a:t> de rezistenţă la antibiotice.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4389120"/>
          </a:xfrm>
        </p:spPr>
        <p:txBody>
          <a:bodyPr>
            <a:normAutofit fontScale="92500" lnSpcReduction="10000"/>
          </a:bodyPr>
          <a:lstStyle/>
          <a:p>
            <a:r>
              <a:rPr lang="ro-RO" dirty="0" smtClean="0"/>
              <a:t>Strategia menită să reducă riscul rezistenţei la antibiotice este reprezentată de reducerea expunerii bacteriene în mediul clinic şi comunitar prin respectarea măsurilor de prevenire a infecţiilor şi prin administrarea cu maximă prudenţă a antibioticelor. </a:t>
            </a:r>
            <a:endParaRPr lang="en-US" dirty="0" smtClean="0"/>
          </a:p>
          <a:p>
            <a:endParaRPr lang="en-US" dirty="0" smtClean="0"/>
          </a:p>
          <a:p>
            <a:r>
              <a:rPr lang="ro-RO" dirty="0" smtClean="0"/>
              <a:t>	Se impune completarea studiului prin introducerea la scară largă a metodelor de </a:t>
            </a:r>
            <a:r>
              <a:rPr lang="ro-RO" u="sng" dirty="0" smtClean="0"/>
              <a:t>genotipare bacteriană</a:t>
            </a:r>
            <a:r>
              <a:rPr lang="ro-RO" dirty="0" smtClean="0"/>
              <a:t>, putând determina astfel şi subpopulaţiile hipermutabile de bacterii patogene, subpopulaţii care au o rată mai mare de mutaţii spontane decât majoritatea populaţiti bacteriene, datorita unor defecte în procesul de replicare şi reparare a ADN-ul.</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00100" y="428604"/>
          <a:ext cx="7143800" cy="5154962"/>
        </p:xfrm>
        <a:graphic>
          <a:graphicData uri="http://schemas.openxmlformats.org/drawingml/2006/table">
            <a:tbl>
              <a:tblPr/>
              <a:tblGrid>
                <a:gridCol w="3571900"/>
                <a:gridCol w="3571900"/>
              </a:tblGrid>
              <a:tr h="333377">
                <a:tc>
                  <a:txBody>
                    <a:bodyPr/>
                    <a:lstStyle/>
                    <a:p>
                      <a:pPr algn="just">
                        <a:spcAft>
                          <a:spcPts val="0"/>
                        </a:spcAft>
                      </a:pPr>
                      <a:r>
                        <a:rPr lang="ro-RO" sz="1600" dirty="0">
                          <a:latin typeface="Times New Roman"/>
                          <a:ea typeface="Times New Roman"/>
                        </a:rPr>
                        <a:t>Ansamicinele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600">
                          <a:latin typeface="Times New Roman"/>
                          <a:ea typeface="Times New Roman"/>
                        </a:rPr>
                        <a:t>Rifampicina, Rifabutina </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64">
                <a:tc>
                  <a:txBody>
                    <a:bodyPr/>
                    <a:lstStyle/>
                    <a:p>
                      <a:pPr algn="just">
                        <a:spcAft>
                          <a:spcPts val="0"/>
                        </a:spcAft>
                      </a:pPr>
                      <a:r>
                        <a:rPr lang="ro-RO" sz="1600">
                          <a:latin typeface="Times New Roman"/>
                          <a:ea typeface="Times New Roman"/>
                        </a:rPr>
                        <a:t>Antibiotice care nu se incadreaza in nici una din clasele de mai sus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600">
                          <a:latin typeface="Times New Roman"/>
                          <a:ea typeface="Times New Roman"/>
                        </a:rPr>
                        <a:t>-cloramfenicol</a:t>
                      </a:r>
                      <a:endParaRPr lang="en-US" sz="1600">
                        <a:latin typeface="Times New Roman"/>
                        <a:ea typeface="Times New Roman"/>
                      </a:endParaRPr>
                    </a:p>
                    <a:p>
                      <a:pPr algn="just">
                        <a:spcAft>
                          <a:spcPts val="0"/>
                        </a:spcAft>
                      </a:pPr>
                      <a:r>
                        <a:rPr lang="ro-RO" sz="1600">
                          <a:latin typeface="Times New Roman"/>
                          <a:ea typeface="Times New Roman"/>
                        </a:rPr>
                        <a:t>-lincosamide(lincomicina, clindamicina)</a:t>
                      </a:r>
                      <a:endParaRPr lang="en-US" sz="1600">
                        <a:latin typeface="Times New Roman"/>
                        <a:ea typeface="Times New Roman"/>
                      </a:endParaRPr>
                    </a:p>
                    <a:p>
                      <a:pPr algn="just">
                        <a:spcAft>
                          <a:spcPts val="0"/>
                        </a:spcAft>
                      </a:pPr>
                      <a:r>
                        <a:rPr lang="ro-RO" sz="1600">
                          <a:latin typeface="Times New Roman"/>
                          <a:ea typeface="Times New Roman"/>
                        </a:rPr>
                        <a:t>-acidul fusidic</a:t>
                      </a:r>
                      <a:endParaRPr lang="en-US" sz="1600">
                        <a:latin typeface="Times New Roman"/>
                        <a:ea typeface="Times New Roman"/>
                      </a:endParaRPr>
                    </a:p>
                    <a:p>
                      <a:pPr algn="just">
                        <a:spcAft>
                          <a:spcPts val="0"/>
                        </a:spcAft>
                      </a:pPr>
                      <a:r>
                        <a:rPr lang="ro-RO" sz="1600">
                          <a:latin typeface="Times New Roman"/>
                          <a:ea typeface="Times New Roman"/>
                        </a:rPr>
                        <a:t>-streptograminele(pristinamicin, dalfopristin)</a:t>
                      </a:r>
                      <a:endParaRPr lang="en-US" sz="1600">
                        <a:latin typeface="Times New Roman"/>
                        <a:ea typeface="Times New Roman"/>
                      </a:endParaRPr>
                    </a:p>
                    <a:p>
                      <a:pPr algn="just">
                        <a:spcAft>
                          <a:spcPts val="0"/>
                        </a:spcAft>
                      </a:pPr>
                      <a:r>
                        <a:rPr lang="ro-RO" sz="1600">
                          <a:latin typeface="Times New Roman"/>
                          <a:ea typeface="Times New Roman"/>
                        </a:rPr>
                        <a:t>-oxazolidinonele(linesolid)</a:t>
                      </a:r>
                      <a:endParaRPr lang="en-US" sz="1600">
                        <a:latin typeface="Times New Roman"/>
                        <a:ea typeface="Times New Roman"/>
                      </a:endParaRPr>
                    </a:p>
                    <a:p>
                      <a:pPr algn="just">
                        <a:spcAft>
                          <a:spcPts val="0"/>
                        </a:spcAft>
                      </a:pPr>
                      <a:r>
                        <a:rPr lang="ro-RO" sz="1600">
                          <a:latin typeface="Times New Roman"/>
                          <a:ea typeface="Times New Roman"/>
                        </a:rPr>
                        <a:t>-mupirocinul</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7">
                <a:tc rowSpan="6">
                  <a:txBody>
                    <a:bodyPr/>
                    <a:lstStyle/>
                    <a:p>
                      <a:pPr algn="just">
                        <a:spcAft>
                          <a:spcPts val="0"/>
                        </a:spcAft>
                      </a:pPr>
                      <a:r>
                        <a:rPr lang="ro-RO" sz="1600">
                          <a:latin typeface="Times New Roman"/>
                          <a:ea typeface="Times New Roman"/>
                        </a:rPr>
                        <a:t>Chimioterapice antibacteriene considerate “nonantibiotice”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600">
                          <a:latin typeface="Times New Roman"/>
                          <a:ea typeface="Times New Roman"/>
                        </a:rPr>
                        <a:t>Sulfamide, Trimetropin (Biseptol)</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133">
                <a:tc vMerge="1">
                  <a:txBody>
                    <a:bodyPr/>
                    <a:lstStyle/>
                    <a:p>
                      <a:endParaRPr lang="en-US"/>
                    </a:p>
                  </a:txBody>
                  <a:tcPr/>
                </a:tc>
                <a:tc>
                  <a:txBody>
                    <a:bodyPr/>
                    <a:lstStyle/>
                    <a:p>
                      <a:pPr algn="just">
                        <a:spcAft>
                          <a:spcPts val="0"/>
                        </a:spcAft>
                      </a:pPr>
                      <a:r>
                        <a:rPr lang="ro-RO" sz="1600">
                          <a:latin typeface="Times New Roman"/>
                          <a:ea typeface="Times New Roman"/>
                        </a:rPr>
                        <a:t>Chinolone (Acid nalidixic, Ofloxacin, Ciprofloxacina, Norfloxacina, Levofloxacina, Gatifloxacina, Gemifloxacina)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7">
                <a:tc vMerge="1">
                  <a:txBody>
                    <a:bodyPr/>
                    <a:lstStyle/>
                    <a:p>
                      <a:endParaRPr lang="en-US"/>
                    </a:p>
                  </a:txBody>
                  <a:tcPr/>
                </a:tc>
                <a:tc>
                  <a:txBody>
                    <a:bodyPr/>
                    <a:lstStyle/>
                    <a:p>
                      <a:pPr algn="just">
                        <a:spcAft>
                          <a:spcPts val="0"/>
                        </a:spcAft>
                      </a:pPr>
                      <a:r>
                        <a:rPr lang="ro-RO" sz="1600">
                          <a:latin typeface="Times New Roman"/>
                          <a:ea typeface="Times New Roman"/>
                        </a:rPr>
                        <a:t>Nitrofurane (Nitrofurantoina, Furazolidon)</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7">
                <a:tc vMerge="1">
                  <a:txBody>
                    <a:bodyPr/>
                    <a:lstStyle/>
                    <a:p>
                      <a:endParaRPr lang="en-US"/>
                    </a:p>
                  </a:txBody>
                  <a:tcPr/>
                </a:tc>
                <a:tc>
                  <a:txBody>
                    <a:bodyPr/>
                    <a:lstStyle/>
                    <a:p>
                      <a:pPr algn="just">
                        <a:spcAft>
                          <a:spcPts val="0"/>
                        </a:spcAft>
                      </a:pPr>
                      <a:r>
                        <a:rPr lang="ro-RO" sz="1600">
                          <a:latin typeface="Times New Roman"/>
                          <a:ea typeface="Times New Roman"/>
                        </a:rPr>
                        <a:t>Tiosemicarbazona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7">
                <a:tc vMerge="1">
                  <a:txBody>
                    <a:bodyPr/>
                    <a:lstStyle/>
                    <a:p>
                      <a:endParaRPr lang="en-US"/>
                    </a:p>
                  </a:txBody>
                  <a:tcPr/>
                </a:tc>
                <a:tc>
                  <a:txBody>
                    <a:bodyPr/>
                    <a:lstStyle/>
                    <a:p>
                      <a:pPr algn="just">
                        <a:spcAft>
                          <a:spcPts val="0"/>
                        </a:spcAft>
                      </a:pPr>
                      <a:r>
                        <a:rPr lang="ro-RO" sz="1600">
                          <a:latin typeface="Times New Roman"/>
                          <a:ea typeface="Times New Roman"/>
                        </a:rPr>
                        <a:t>Isoniazida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7">
                <a:tc vMerge="1">
                  <a:txBody>
                    <a:bodyPr/>
                    <a:lstStyle/>
                    <a:p>
                      <a:endParaRPr lang="en-US"/>
                    </a:p>
                  </a:txBody>
                  <a:tcPr/>
                </a:tc>
                <a:tc>
                  <a:txBody>
                    <a:bodyPr/>
                    <a:lstStyle/>
                    <a:p>
                      <a:pPr algn="just">
                        <a:spcAft>
                          <a:spcPts val="0"/>
                        </a:spcAft>
                      </a:pPr>
                      <a:r>
                        <a:rPr lang="ro-RO" sz="1600" dirty="0">
                          <a:latin typeface="Times New Roman"/>
                          <a:ea typeface="Times New Roman"/>
                        </a:rPr>
                        <a:t>Acidul paraaminosalicilic (PAS)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571604" y="5929330"/>
            <a:ext cx="6357982" cy="646331"/>
          </a:xfrm>
          <a:prstGeom prst="rect">
            <a:avLst/>
          </a:prstGeom>
          <a:noFill/>
        </p:spPr>
        <p:txBody>
          <a:bodyPr wrap="square" rtlCol="0">
            <a:spAutoFit/>
          </a:bodyPr>
          <a:lstStyle/>
          <a:p>
            <a:r>
              <a:rPr lang="ro-RO" dirty="0"/>
              <a:t>Tabel 1: Clasificarea antibioticelor după structura chimică</a:t>
            </a: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lvl="1"/>
            <a:r>
              <a:rPr lang="ro-RO" b="1" dirty="0" smtClean="0"/>
              <a:t>3.2. DUPĂ ORIGINE</a:t>
            </a:r>
            <a:endParaRPr lang="en-US" b="1" dirty="0" smtClean="0"/>
          </a:p>
          <a:p>
            <a:r>
              <a:rPr lang="ro-RO" dirty="0" smtClean="0"/>
              <a:t>Se disting:</a:t>
            </a:r>
            <a:endParaRPr lang="en-US" dirty="0" smtClean="0"/>
          </a:p>
          <a:p>
            <a:r>
              <a:rPr lang="ro-RO" b="1" i="1" dirty="0" smtClean="0"/>
              <a:t>- Antibiotice produse de microorganisme</a:t>
            </a:r>
            <a:r>
              <a:rPr lang="ro-RO" b="1" dirty="0" smtClean="0"/>
              <a:t> </a:t>
            </a:r>
            <a:r>
              <a:rPr lang="ro-RO" dirty="0" smtClean="0"/>
              <a:t>(Penicilina, Polimixina, Bacitracina).</a:t>
            </a:r>
            <a:endParaRPr lang="en-US" dirty="0" smtClean="0"/>
          </a:p>
          <a:p>
            <a:r>
              <a:rPr lang="ro-RO" b="1" i="1" dirty="0" smtClean="0"/>
              <a:t>- Produşi de semisinteză</a:t>
            </a:r>
            <a:r>
              <a:rPr lang="ro-RO" dirty="0" smtClean="0"/>
              <a:t>, preparaţi în laborator (sinteză) pe baza unui nucleu sintetizat de către un microorganism (Meticilina, din familia penicilinelor).</a:t>
            </a:r>
            <a:endParaRPr lang="en-US" dirty="0" smtClean="0"/>
          </a:p>
          <a:p>
            <a:r>
              <a:rPr lang="ro-RO" b="1" i="1" dirty="0" smtClean="0"/>
              <a:t>- Produşi de sinteză chimică integrală</a:t>
            </a:r>
            <a:r>
              <a:rPr lang="ro-RO" b="1" dirty="0" smtClean="0"/>
              <a:t> -</a:t>
            </a:r>
            <a:r>
              <a:rPr lang="ro-RO" dirty="0" smtClean="0"/>
              <a:t> chimioterapice sintetice (sulfamidele, Acidul nalidixic, penicilinele sintetice, etc.).</a:t>
            </a:r>
            <a:endParaRPr lang="en-US" dirty="0" smtClean="0"/>
          </a:p>
          <a:p>
            <a:pPr>
              <a:buNone/>
            </a:pPr>
            <a:r>
              <a:rPr lang="ro-RO" b="1" dirty="0" smtClean="0"/>
              <a:t> </a:t>
            </a:r>
            <a:endParaRPr lang="en-US" dirty="0" smtClean="0"/>
          </a:p>
          <a:p>
            <a:pPr lvl="1"/>
            <a:r>
              <a:rPr lang="ro-RO" b="1" dirty="0" smtClean="0"/>
              <a:t>3.3. DUPĂ SCOPUL FOLOSIRII</a:t>
            </a:r>
            <a:endParaRPr lang="en-US" b="1" dirty="0" smtClean="0"/>
          </a:p>
          <a:p>
            <a:r>
              <a:rPr lang="ro-RO" dirty="0" smtClean="0"/>
              <a:t>Din acest punct de vedere, se cunosc chimioterapice: </a:t>
            </a:r>
            <a:r>
              <a:rPr lang="ro-RO" b="1" i="1" dirty="0" smtClean="0"/>
              <a:t>antibacteriene, antifungice, antiparazitare, antivirale</a:t>
            </a:r>
            <a:r>
              <a:rPr lang="ro-RO" dirty="0" smtClean="0"/>
              <a:t>.</a:t>
            </a:r>
            <a:endParaRPr lang="en-US" dirty="0" smtClean="0"/>
          </a:p>
          <a:p>
            <a:r>
              <a:rPr lang="ro-RO" dirty="0" smtClean="0"/>
              <a:t>În cadrul capitolului de faţă, ne vom referi în speţă la chimioterapicele antibacteriene.</a:t>
            </a:r>
            <a:endParaRPr lang="en-US" dirty="0" smtClean="0"/>
          </a:p>
          <a:p>
            <a:pPr>
              <a:buNone/>
            </a:pPr>
            <a:endParaRPr lang="en-US" dirty="0" smtClean="0"/>
          </a:p>
          <a:p>
            <a:pPr lvl="1"/>
            <a:r>
              <a:rPr lang="ro-RO" b="1" dirty="0" smtClean="0"/>
              <a:t>3.4. DUPĂ SPECTRUL DE ACTIVITATE </a:t>
            </a:r>
            <a:endParaRPr lang="en-US" dirty="0" smtClean="0"/>
          </a:p>
          <a:p>
            <a:r>
              <a:rPr lang="ro-RO" dirty="0" smtClean="0"/>
              <a:t>După acest criteriu chimioterapicele pot fi: cu spectru larg şi cu spectru îngust (sau relativ îngust).</a:t>
            </a:r>
            <a:r>
              <a:rPr lang="ro-RO" b="1" i="1" dirty="0" smtClean="0"/>
              <a:t> </a:t>
            </a:r>
            <a:endParaRPr lang="en-US" dirty="0" smtClean="0"/>
          </a:p>
          <a:p>
            <a:r>
              <a:rPr lang="ro-RO" b="1" i="1" dirty="0" smtClean="0"/>
              <a:t>a. Chimioterapicele cu spectru larg</a:t>
            </a:r>
            <a:r>
              <a:rPr lang="ro-RO" b="1" dirty="0" smtClean="0"/>
              <a:t> </a:t>
            </a:r>
            <a:r>
              <a:rPr lang="ro-RO" dirty="0" smtClean="0"/>
              <a:t>(Cloramfenicolul, tetraciclinele, Ampicilina, sulfamidele, cefalosporinele).</a:t>
            </a:r>
            <a:endParaRPr lang="en-US" dirty="0" smtClean="0"/>
          </a:p>
          <a:p>
            <a:r>
              <a:rPr lang="ro-RO" b="1" i="1" dirty="0" smtClean="0"/>
              <a:t>b. Chimioterapicele cu spectru îngust</a:t>
            </a:r>
            <a:r>
              <a:rPr lang="ro-RO" i="1" dirty="0" smtClean="0"/>
              <a:t> </a:t>
            </a:r>
            <a:r>
              <a:rPr lang="ro-RO" b="1" i="1" dirty="0" smtClean="0"/>
              <a:t>(sau relativ îngust)</a:t>
            </a:r>
            <a:r>
              <a:rPr lang="ro-RO" dirty="0" smtClean="0"/>
              <a:t>:</a:t>
            </a:r>
            <a:endParaRPr lang="en-US" dirty="0" smtClean="0"/>
          </a:p>
          <a:p>
            <a:r>
              <a:rPr lang="ro-RO" b="1" i="1" dirty="0" smtClean="0"/>
              <a:t>- Acţiune predominantă asupra bacteriilor Gram pozitive</a:t>
            </a:r>
            <a:r>
              <a:rPr lang="ro-RO" dirty="0" smtClean="0"/>
              <a:t> (majoritatea penicilinelor, Eritromicina, Streptomicina, Clindamicina).</a:t>
            </a:r>
            <a:endParaRPr lang="en-US" dirty="0" smtClean="0"/>
          </a:p>
          <a:p>
            <a:r>
              <a:rPr lang="ro-RO" b="1" i="1" dirty="0" smtClean="0"/>
              <a:t>- Acţiune predominantă asupra unor bacterii Gram negative</a:t>
            </a:r>
            <a:r>
              <a:rPr lang="ro-RO" dirty="0" smtClean="0"/>
              <a:t> (Cicloserina, Kanamicina, peniciline, sulfamide, Gentamicina, cefalosporine)</a:t>
            </a:r>
            <a:endParaRPr lang="en-US" dirty="0" smtClean="0"/>
          </a:p>
          <a:p>
            <a:r>
              <a:rPr lang="ro-RO" b="1" i="1" dirty="0" smtClean="0"/>
              <a:t>- Acţiune predominantă asupra bacilului tuberculos</a:t>
            </a:r>
            <a:r>
              <a:rPr lang="ro-RO" dirty="0" smtClean="0"/>
              <a:t>: Streptomicina, Hidrazida acidului izonicotinic (HIN), Acidul paraaminosalicilic (PAS).</a:t>
            </a:r>
            <a:endParaRPr lang="en-US" dirty="0" smtClean="0"/>
          </a:p>
          <a:p>
            <a:r>
              <a:rPr lang="ro-RO" b="1" i="1" dirty="0" smtClean="0"/>
              <a:t>- Acţiune predominantă asupra spirochetelor</a:t>
            </a:r>
            <a:r>
              <a:rPr lang="ro-RO" dirty="0" smtClean="0"/>
              <a:t>: Penicilina</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lvl="1"/>
            <a:r>
              <a:rPr lang="ro-RO" b="1" dirty="0" smtClean="0"/>
              <a:t>3.5. DUPĂ FELUL ÎN CARE ÎŞI EXERCITĂ EFECTUL ANTI- BACTERIAN</a:t>
            </a:r>
            <a:endParaRPr lang="en-US" dirty="0" smtClean="0"/>
          </a:p>
          <a:p>
            <a:r>
              <a:rPr lang="ro-RO" b="1" i="1" dirty="0" smtClean="0"/>
              <a:t> </a:t>
            </a:r>
            <a:endParaRPr lang="en-US" dirty="0" smtClean="0"/>
          </a:p>
          <a:p>
            <a:r>
              <a:rPr lang="ro-RO" b="1" i="1" dirty="0" smtClean="0"/>
              <a:t>Chimioterapice bacteriostatice</a:t>
            </a:r>
            <a:r>
              <a:rPr lang="ro-RO" dirty="0" smtClean="0"/>
              <a:t>: împiedică multiplicarea germenilor bacterieni (Cloramfenicol, sulfamide);</a:t>
            </a:r>
            <a:endParaRPr lang="en-US" dirty="0" smtClean="0"/>
          </a:p>
          <a:p>
            <a:r>
              <a:rPr lang="ro-RO" b="1" i="1" dirty="0" smtClean="0"/>
              <a:t>Chimioterapice bactericide</a:t>
            </a:r>
            <a:r>
              <a:rPr lang="ro-RO" dirty="0" smtClean="0"/>
              <a:t>: au efect letal asupra celulei bacteriene, fie în faza de creştere logaritmică (Penicilina), fie în faza de lag (Streptomicina).</a:t>
            </a:r>
            <a:endParaRPr lang="en-US" dirty="0" smtClean="0"/>
          </a:p>
          <a:p>
            <a:pPr>
              <a:buNone/>
            </a:pPr>
            <a:endParaRPr lang="en-US" b="1" dirty="0" smtClean="0"/>
          </a:p>
          <a:p>
            <a:pPr lvl="1"/>
            <a:r>
              <a:rPr lang="ro-RO" b="1" dirty="0" smtClean="0"/>
              <a:t>3.6. DUPĂ MECANISMUL DE ACŢIUNE</a:t>
            </a:r>
            <a:endParaRPr lang="en-US" b="1" dirty="0" smtClean="0"/>
          </a:p>
          <a:p>
            <a:r>
              <a:rPr lang="ro-RO" dirty="0" smtClean="0"/>
              <a:t>- Agenţi care acţionează asupra </a:t>
            </a:r>
            <a:r>
              <a:rPr lang="ro-RO" b="1" i="1" dirty="0" smtClean="0"/>
              <a:t>structurilor de suprafaţă ale celulei bacteriene</a:t>
            </a:r>
            <a:r>
              <a:rPr lang="ro-RO" b="1" dirty="0" smtClean="0"/>
              <a:t> </a:t>
            </a:r>
            <a:r>
              <a:rPr lang="ro-RO" dirty="0" smtClean="0"/>
              <a:t>(perete celular, membrana citoplasmatică);</a:t>
            </a:r>
            <a:endParaRPr lang="en-US" dirty="0" smtClean="0"/>
          </a:p>
          <a:p>
            <a:r>
              <a:rPr lang="ro-RO" dirty="0" smtClean="0"/>
              <a:t>- Agenţi care interferă cu </a:t>
            </a:r>
            <a:r>
              <a:rPr lang="ro-RO" b="1" i="1" dirty="0" smtClean="0"/>
              <a:t>sinteza proteinelor celulei bacteriene</a:t>
            </a:r>
            <a:r>
              <a:rPr lang="ro-RO" dirty="0" smtClean="0"/>
              <a:t>;</a:t>
            </a:r>
            <a:endParaRPr lang="en-US" dirty="0" smtClean="0"/>
          </a:p>
          <a:p>
            <a:r>
              <a:rPr lang="ro-RO" dirty="0" smtClean="0"/>
              <a:t>- Agenţi care interferă cu </a:t>
            </a:r>
            <a:r>
              <a:rPr lang="ro-RO" b="1" i="1" dirty="0" smtClean="0"/>
              <a:t>sinteza acizilor nucleici</a:t>
            </a:r>
            <a:r>
              <a:rPr lang="ro-RO" dirty="0" smtClean="0"/>
              <a:t> în celula bacteriană.</a:t>
            </a:r>
            <a:endParaRPr lang="en-US" dirty="0" smtClean="0"/>
          </a:p>
          <a:p>
            <a:pPr>
              <a:buNone/>
            </a:pPr>
            <a:endParaRPr lang="en-US" dirty="0" smtClean="0"/>
          </a:p>
          <a:p>
            <a:pPr lvl="1"/>
            <a:r>
              <a:rPr lang="ro-RO" b="1" dirty="0" smtClean="0"/>
              <a:t>3.7. LANTIBIOTICE </a:t>
            </a:r>
            <a:endParaRPr lang="en-US" dirty="0" smtClean="0"/>
          </a:p>
          <a:p>
            <a:r>
              <a:rPr lang="ro-RO" dirty="0" smtClean="0"/>
              <a:t>  Denumirea de lantibiotice a fost introdusă relativ recent, fiind vorba de un grup special de substanţe antimicrobiene, cu proprietăţi datorită cărora au fost clasificate între antibiotice si bacteriocine. Lantibioticele sunt sintetizate de bacterii Gram pozitive (Stafilococcus, Streptococcus, Bacillus, Streptomyces) şi prezintă un spectru de activitate specific faţă de anumite bacterii Gram pozitive. </a:t>
            </a:r>
            <a:endParaRPr lang="en-US" dirty="0" smtClean="0"/>
          </a:p>
          <a:p>
            <a:r>
              <a:rPr lang="ro-RO" dirty="0" smtClean="0"/>
              <a:t>  Din punct de vedere al structurii chimice, lantibioticele sunt polipeptide policliclice. Există lantibiotice de tip A – nisina, subtilina, epidermina, gallidermina si de tip B – lanthiopeptina.</a:t>
            </a:r>
            <a:endParaRPr lang="en-US" dirty="0" smtClean="0"/>
          </a:p>
          <a:p>
            <a:r>
              <a:rPr lang="ro-RO" dirty="0" smtClean="0"/>
              <a:t>  Dintre lantibiotice, cea mai folosită este nisina, care inhibă sporularea bacteriilor din genurile Clostridium si Bacillus şi este folosită pe scară largă în industria alimentară drept „conservant natural” pentru vegetale, fructe, brânzeturi proaspete si procesate, carne, peşte, băuturi alcoolice, pentru că nu prezintă dezavantajele nitriţilor si nitraţilor care au acţiune cancerigenă.</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389120"/>
          </a:xfrm>
        </p:spPr>
        <p:txBody>
          <a:bodyPr/>
          <a:lstStyle/>
          <a:p>
            <a:pPr algn="ctr">
              <a:buNone/>
            </a:pPr>
            <a:r>
              <a:rPr lang="ro-RO" b="1" dirty="0" smtClean="0"/>
              <a:t>4. MECANISMELE DE ACŢIUNE ALE CHIMIOTERAPICELOR</a:t>
            </a:r>
            <a:endParaRPr lang="en-US" dirty="0" smtClean="0"/>
          </a:p>
          <a:p>
            <a:r>
              <a:rPr lang="ro-RO" dirty="0" smtClean="0"/>
              <a:t>Astăzi sunt cunoscute mai multe mecanisme de acţiune a chimioterapicelor: antagonism metabolic competitiv; inhibiţia sintezei peretelui celular bacterian; alterarea funcţiei membranei citoplasmatice; inhibiţia sintezei proteice bacteriene; inhibiţia sintezei de acizi nucleici bacterieni.</a:t>
            </a: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201</TotalTime>
  <Words>5338</Words>
  <Application>Microsoft Office PowerPoint</Application>
  <PresentationFormat>On-screen Show (4:3)</PresentationFormat>
  <Paragraphs>409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NOŢIUNI DE CHIMIOTERAPIE ANTIBACTERIANĂ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NOŢIUNI DE CHIMIOTERAPIE ANTIBACTERIANĂ </dc:title>
  <dc:creator>Andrei Theodor</dc:creator>
  <cp:lastModifiedBy>BALASOIU</cp:lastModifiedBy>
  <cp:revision>49</cp:revision>
  <dcterms:created xsi:type="dcterms:W3CDTF">2011-10-30T12:46:47Z</dcterms:created>
  <dcterms:modified xsi:type="dcterms:W3CDTF">2019-11-18T08:16:23Z</dcterms:modified>
</cp:coreProperties>
</file>