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70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309" r:id="rId16"/>
    <p:sldId id="287" r:id="rId17"/>
    <p:sldId id="288" r:id="rId18"/>
    <p:sldId id="289" r:id="rId19"/>
    <p:sldId id="290" r:id="rId20"/>
    <p:sldId id="261" r:id="rId21"/>
    <p:sldId id="339" r:id="rId22"/>
    <p:sldId id="291" r:id="rId23"/>
    <p:sldId id="293" r:id="rId24"/>
    <p:sldId id="257" r:id="rId25"/>
    <p:sldId id="258" r:id="rId26"/>
    <p:sldId id="338" r:id="rId27"/>
    <p:sldId id="292" r:id="rId28"/>
    <p:sldId id="315" r:id="rId29"/>
    <p:sldId id="316" r:id="rId30"/>
    <p:sldId id="317" r:id="rId31"/>
    <p:sldId id="318" r:id="rId32"/>
    <p:sldId id="320" r:id="rId33"/>
    <p:sldId id="294" r:id="rId34"/>
    <p:sldId id="295" r:id="rId35"/>
    <p:sldId id="336" r:id="rId36"/>
    <p:sldId id="337" r:id="rId37"/>
    <p:sldId id="355" r:id="rId38"/>
    <p:sldId id="356" r:id="rId39"/>
    <p:sldId id="358" r:id="rId40"/>
    <p:sldId id="357" r:id="rId41"/>
    <p:sldId id="321" r:id="rId42"/>
    <p:sldId id="296" r:id="rId43"/>
    <p:sldId id="297" r:id="rId44"/>
    <p:sldId id="298" r:id="rId45"/>
    <p:sldId id="340" r:id="rId46"/>
    <p:sldId id="341" r:id="rId47"/>
    <p:sldId id="299" r:id="rId48"/>
    <p:sldId id="300" r:id="rId49"/>
    <p:sldId id="301" r:id="rId50"/>
    <p:sldId id="319" r:id="rId51"/>
    <p:sldId id="302" r:id="rId52"/>
    <p:sldId id="303" r:id="rId53"/>
    <p:sldId id="304" r:id="rId54"/>
    <p:sldId id="343" r:id="rId55"/>
    <p:sldId id="344" r:id="rId56"/>
    <p:sldId id="345" r:id="rId57"/>
    <p:sldId id="348" r:id="rId58"/>
    <p:sldId id="349" r:id="rId59"/>
    <p:sldId id="354" r:id="rId60"/>
    <p:sldId id="306" r:id="rId61"/>
    <p:sldId id="307" r:id="rId62"/>
    <p:sldId id="268" r:id="rId63"/>
    <p:sldId id="310" r:id="rId64"/>
    <p:sldId id="311" r:id="rId65"/>
    <p:sldId id="312" r:id="rId66"/>
    <p:sldId id="313" r:id="rId67"/>
    <p:sldId id="314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17BECA-CCA0-4C6B-AEC2-9749034417A5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708961-D20C-4685-B862-0984BBFB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1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E5C67F-3F68-4DA8-AEDF-D4EC29830EF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2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16557-F7E0-41ED-8FA3-8695B5F3B56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357562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EA2876-F57B-4463-B6DB-83F145EE60F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033236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5226E2-E028-4763-9A41-DFFB6D272FA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05584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5B08B3-FCEE-419F-97A9-2EBE47F4C6F0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007759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B717E-92F1-4C44-8881-AE6356B1A56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589095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039CE4-E127-4D32-B32E-AC0119690DE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9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12719-034D-47DB-A2D4-9198ED3E949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580492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F85A5D-22D6-4F08-8933-D9191083170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37575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03A0B-0992-4E21-97DC-8254DE3A662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695220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0724E-821B-4D7C-8CF1-06200C667EB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76042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AD48A9-D314-4D94-B2B6-13193D29F91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213814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47872C-B640-4B25-B450-0939D276850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04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2B2918-6527-4481-A268-FEA60B4119A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474330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4CFAAD-B4B0-4149-9B74-5EDE200A9050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230721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184BF-97A6-4BF7-86DB-BBD5ECB98D1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659284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75E51-740F-44A2-9357-BB73C417339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38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566504-B062-4DEE-81EF-61F58CBD22E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27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41EB7A-C9D3-473F-A3C7-2CA49A72E55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43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922E94-29F7-4373-A355-25D1C570923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687297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FE7F32-A119-4275-A991-B8A6DE83BCD0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298175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C5B220-C630-4528-A915-5ECB9E3A3D5A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3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56CB5E-023D-4420-8968-8604C64D120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048891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E8DBD0-706D-4AEC-91BC-4A2BC08E4ACC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56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052B7F-49F6-460D-9B90-ACBE1F57B299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6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B7DDB7-B8CF-4E5A-BF99-C62C7E858EAF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68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42A4A-45DF-4036-B893-E37D90AFF85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1157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66F7C2-804F-40E9-97FE-32D1407F580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026188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F95FCC-A636-4102-923A-11A657B3BFD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15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009C35-AC95-4FD9-BC8A-A4D5BA2E822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99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5823E0-2A4B-4F87-9EC1-07DB9A4F406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52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20141-CC07-4D2D-81D7-12BB61938CD6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90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71251-84FB-44A4-8AB0-C49D99DE53D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7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A766B4-1FBD-4F03-B11C-D780FE4108A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696254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81329-94D6-45BD-8E53-617A6217C1D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00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41F533-0B01-4512-84A4-E5328EB91BAA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8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48B80-FE6C-4890-A6DA-120767E47CF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40121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01F53-3F2F-45F2-BEF7-8911D6BEBA7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122045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8A689-F77D-4AC5-8EAA-2FEF2B946D3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1965277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E0F77C-B189-4910-B330-7922EC3B200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598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2C5B7-44EE-4EA5-B77E-8A9538B1A1B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21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692FBE-7C29-4371-9141-DBF53363ACB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9899101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5B52CC-921E-4DB0-B3EF-59604C24D0E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833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79997-58DE-44DB-B3A5-90F08C59E7C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8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32717-3F65-4368-B8A8-234C7C821FA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0653121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86A9A5-2EFF-4B5A-A277-DA677BD07152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863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952311-A53D-4892-8429-5C5F2B7858E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411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608502-87F3-4941-84E1-BBC4E6FF1C2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33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D25E91-92CF-4B6A-B02B-5269FDACD5A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096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CE84D8-B4D9-4AC2-9860-60167E49D7BB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96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4EE111-2D4C-4F43-A6A2-8B77EB93CCCE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033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DB7315-A9B0-4A6C-AAE8-08FC440B1AB4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899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76A6FA-B198-4B4C-AB8F-25CD5618DFA0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682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4E95C-427D-4B97-AA63-8B28C1A63AD0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180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A6B189-870C-4401-9C90-DF27B0090460}" type="slidenum">
              <a:rPr lang="ro-RO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o-R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5BD6E-77ED-4BBA-92D6-CC703B779CB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713501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27D1FC-C4B8-4A0B-A75B-77AB849BE42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8123272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314C6E-8728-47EC-9A53-D127CB95AE2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339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7D2D0F-8FF1-4D1C-A790-344C54C1229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99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31ECDB-02F6-4D99-9D96-06A951D5E7F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8809177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13CF2B-5846-4E0E-BB83-D91DCDF6538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710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DE9F2D-876C-4685-BC2C-7DEB9174708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93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B04C22-E3C6-432F-8951-F5AC993A3A9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870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8EABD6-C8AC-452E-98E9-D6A139AAD2A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3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58DA-67D9-4F98-B340-E9D948780E9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26481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A5680-F266-4334-8DEC-73F5CB043E2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1829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A456BA-4050-4F0E-98C3-856234758DE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h-TH">
              <a:latin typeface="Calibri" pitchFamily="34" charset="0"/>
              <a:ea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83948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0D32-6893-4BF5-9AFC-B73F6B9A1ACB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2FC8-448E-483C-8CD0-0207F55C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9FF1-60C9-4A01-8AA4-2D794E67CCC4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7D9F-E805-4C75-9A79-39F7B254F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20EB-271C-4C12-964A-B0B391476C5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AC5B-A3DF-4C02-B34D-EF87A0554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61EA5-F1A4-4D88-B2AC-F60E20F3386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1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F962-FC43-45E0-AE5B-D3ACF9D33DA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92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4A6E-8456-4CC1-8F9A-38A3982488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1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645C-4B41-44FA-B8D2-9AACBA6D0BC1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2155-8671-48E8-90F6-972B5DC43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9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028D-0B89-48D8-BCD7-76DD1EB1A902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F3A9-0227-4D80-A262-EAFDBE888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1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7127-AD8F-4E53-9701-4B933AF508C5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8782-9562-49FE-89A3-E40749E78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7714-3001-484B-940F-909B5C823D9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93D4-9305-4ED7-8CD7-6740B2DEB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DA8F-F52B-4BE4-B592-B49F409492A2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7878-246F-4F84-8E95-C6D0E33B1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F7DD-AF93-4CBF-9324-B1C78B32EDC4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CDE4-7C78-4C1D-8674-0C48B912F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0EAD-9C63-46D1-8E1E-1200538B0D3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CB19-6FF2-4404-93D5-26B23CBE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8B61-38D1-497F-B224-54E6F973BC3B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F7A5-8686-46AC-9D19-808684A0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18C893-AC8A-48ED-807D-A911C7693511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C0BC2-9152-4097-9EF6-911F0364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3.whosea.org/en/section10/section17/section53/section482_1787.htm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3.whosea.org/en/Section10/Section17/Section53/Section375_1185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003_0905_090729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144000" cy="6858001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142984"/>
            <a:ext cx="8229600" cy="1071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>
                <a:solidFill>
                  <a:srgbClr val="C00000"/>
                </a:solidFill>
              </a:rPr>
              <a:t>Antibiograma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69C8A-10A1-4C9E-B30E-E0D70D69EAA3}" type="slidenum">
              <a:rPr lang="en-US"/>
              <a:pPr>
                <a:defRPr/>
              </a:pPr>
              <a:t>10</a:t>
            </a:fld>
            <a:endParaRPr lang="th-TH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diluțiilor în bulion</a:t>
            </a:r>
            <a:endParaRPr lang="th-TH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488" y="980728"/>
            <a:ext cx="8229600" cy="4708525"/>
          </a:xfrm>
        </p:spPr>
        <p:txBody>
          <a:bodyPr/>
          <a:lstStyle/>
          <a:p>
            <a:r>
              <a:rPr lang="en-US" dirty="0" err="1"/>
              <a:t>Procedur</a:t>
            </a:r>
            <a:r>
              <a:rPr lang="ro-RO" dirty="0"/>
              <a:t>ă</a:t>
            </a:r>
            <a:endParaRPr lang="en-US" dirty="0"/>
          </a:p>
          <a:p>
            <a:pPr lvl="1"/>
            <a:r>
              <a:rPr lang="ro-RO" dirty="0"/>
              <a:t>Se efectuează diluții binare de antibiotic în : bulion </a:t>
            </a:r>
            <a:r>
              <a:rPr lang="en-US" dirty="0"/>
              <a:t>Mueller-Hinton, </a:t>
            </a:r>
            <a:r>
              <a:rPr lang="en-US" dirty="0" err="1"/>
              <a:t>Tryptic</a:t>
            </a:r>
            <a:r>
              <a:rPr lang="en-US" dirty="0"/>
              <a:t> Soy Broth</a:t>
            </a:r>
            <a:r>
              <a:rPr lang="ro-RO" dirty="0"/>
              <a:t>, Clark, Ser fiziologic</a:t>
            </a:r>
            <a:endParaRPr lang="en-US" dirty="0"/>
          </a:p>
          <a:p>
            <a:pPr lvl="1"/>
            <a:r>
              <a:rPr lang="ro-RO" dirty="0"/>
              <a:t>Se însămânțează </a:t>
            </a:r>
            <a:r>
              <a:rPr lang="ro-RO" dirty="0" err="1"/>
              <a:t>inoculul</a:t>
            </a:r>
            <a:r>
              <a:rPr lang="ro-RO" dirty="0"/>
              <a:t> bacterian și se incubează</a:t>
            </a:r>
            <a:endParaRPr lang="en-US" dirty="0"/>
          </a:p>
          <a:p>
            <a:pPr lvl="2"/>
            <a:r>
              <a:rPr lang="ro-RO" dirty="0"/>
              <a:t>Se folosesc martori fără </a:t>
            </a:r>
            <a:r>
              <a:rPr lang="ro-RO" dirty="0" err="1"/>
              <a:t>inocul</a:t>
            </a:r>
            <a:r>
              <a:rPr lang="ro-RO" dirty="0"/>
              <a:t> și fără antibiotic</a:t>
            </a:r>
          </a:p>
          <a:p>
            <a:pPr lvl="1"/>
            <a:r>
              <a:rPr lang="ro-RO" dirty="0"/>
              <a:t>Se determină turbiditatea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o-RO" dirty="0">
                <a:sym typeface="Wingdings" pitchFamily="2" charset="2"/>
              </a:rPr>
              <a:t>CMI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ro-RO" dirty="0">
                <a:sym typeface="Wingdings" pitchFamily="2" charset="2"/>
              </a:rPr>
              <a:t>Se </a:t>
            </a:r>
            <a:r>
              <a:rPr lang="ro-RO" dirty="0" err="1">
                <a:sym typeface="Wingdings" pitchFamily="2" charset="2"/>
              </a:rPr>
              <a:t>subcultivă</a:t>
            </a:r>
            <a:r>
              <a:rPr lang="ro-RO" dirty="0">
                <a:sym typeface="Wingdings" pitchFamily="2" charset="2"/>
              </a:rPr>
              <a:t> eprubetele limpezi și se </a:t>
            </a:r>
            <a:r>
              <a:rPr lang="ro-RO" dirty="0" err="1">
                <a:sym typeface="Wingdings" pitchFamily="2" charset="2"/>
              </a:rPr>
              <a:t>incubeaza</a:t>
            </a:r>
            <a:r>
              <a:rPr lang="ro-RO" dirty="0">
                <a:sym typeface="Wingdings" pitchFamily="2" charset="2"/>
              </a:rPr>
              <a:t> </a:t>
            </a:r>
          </a:p>
          <a:p>
            <a:pPr lvl="1"/>
            <a:r>
              <a:rPr lang="ro-RO" dirty="0">
                <a:sym typeface="Wingdings" pitchFamily="2" charset="2"/>
              </a:rPr>
              <a:t>Se determină ultima eprubetă în care a mai avut loc creștere și se numără bacteriile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ro-RO" dirty="0">
                <a:sym typeface="Wingdings" pitchFamily="2" charset="2"/>
              </a:rPr>
              <a:t>CMB</a:t>
            </a: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96B26-733A-4F12-B733-E6547B83B186}" type="slidenum">
              <a:rPr lang="en-US"/>
              <a:pPr>
                <a:defRPr/>
              </a:pPr>
              <a:t>11</a:t>
            </a:fld>
            <a:endParaRPr lang="th-TH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diluțiilor în bulion</a:t>
            </a:r>
            <a:endParaRPr lang="th-TH" dirty="0"/>
          </a:p>
        </p:txBody>
      </p:sp>
      <p:sp>
        <p:nvSpPr>
          <p:cNvPr id="34896" name="AutoShape 80"/>
          <p:cNvSpPr>
            <a:spLocks noChangeArrowheads="1"/>
          </p:cNvSpPr>
          <p:nvPr/>
        </p:nvSpPr>
        <p:spPr bwMode="auto">
          <a:xfrm>
            <a:off x="5219700" y="2420938"/>
            <a:ext cx="1079500" cy="2303462"/>
          </a:xfrm>
          <a:prstGeom prst="curvedLeftArrow">
            <a:avLst>
              <a:gd name="adj1" fmla="val 22326"/>
              <a:gd name="adj2" fmla="val 65003"/>
              <a:gd name="adj3" fmla="val 13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4897" name="Text Box 81"/>
          <p:cNvSpPr txBox="1">
            <a:spLocks noChangeArrowheads="1"/>
          </p:cNvSpPr>
          <p:nvPr/>
        </p:nvSpPr>
        <p:spPr bwMode="auto">
          <a:xfrm>
            <a:off x="6300788" y="1916113"/>
            <a:ext cx="277177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o-RO" b="1" dirty="0">
                <a:solidFill>
                  <a:srgbClr val="FFFF00"/>
                </a:solidFill>
              </a:rPr>
              <a:t>Ziua </a:t>
            </a:r>
            <a:r>
              <a:rPr lang="en-US" b="1" dirty="0">
                <a:solidFill>
                  <a:srgbClr val="FFFF00"/>
                </a:solidFill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dirty="0"/>
              <a:t>1 ml </a:t>
            </a:r>
            <a:r>
              <a:rPr lang="ro-RO" dirty="0"/>
              <a:t>de </a:t>
            </a:r>
            <a:r>
              <a:rPr lang="ro-RO" dirty="0" err="1"/>
              <a:t>inocul</a:t>
            </a:r>
            <a:r>
              <a:rPr lang="ro-RO" dirty="0"/>
              <a:t> 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ro-RO" dirty="0">
                <a:solidFill>
                  <a:srgbClr val="FFFF00"/>
                </a:solidFill>
              </a:rPr>
              <a:t> x </a:t>
            </a:r>
            <a:r>
              <a:rPr lang="en-US" dirty="0">
                <a:solidFill>
                  <a:srgbClr val="FFFF00"/>
                </a:solidFill>
              </a:rPr>
              <a:t>10</a:t>
            </a:r>
            <a:r>
              <a:rPr lang="en-US" baseline="30000" dirty="0">
                <a:solidFill>
                  <a:srgbClr val="FFFF00"/>
                </a:solidFill>
              </a:rPr>
              <a:t>6</a:t>
            </a:r>
            <a:r>
              <a:rPr lang="en-US" dirty="0">
                <a:solidFill>
                  <a:srgbClr val="FFFF00"/>
                </a:solidFill>
              </a:rPr>
              <a:t> CFU/ml)</a:t>
            </a:r>
            <a:r>
              <a:rPr lang="en-US" dirty="0"/>
              <a:t> </a:t>
            </a:r>
            <a:r>
              <a:rPr lang="ro-RO" dirty="0"/>
              <a:t> se adaugă în eprubete ce conţin 1 ml bulion şi diluţii de antibiotic </a:t>
            </a:r>
            <a:r>
              <a:rPr lang="en-US" dirty="0"/>
              <a:t>(mg/l)</a:t>
            </a:r>
            <a:endParaRPr lang="th-TH" dirty="0">
              <a:ea typeface="EucrosiaUPC"/>
            </a:endParaRPr>
          </a:p>
        </p:txBody>
      </p:sp>
      <p:sp>
        <p:nvSpPr>
          <p:cNvPr id="34898" name="Text Box 82"/>
          <p:cNvSpPr txBox="1">
            <a:spLocks noChangeArrowheads="1"/>
          </p:cNvSpPr>
          <p:nvPr/>
        </p:nvSpPr>
        <p:spPr bwMode="auto">
          <a:xfrm>
            <a:off x="5795963" y="4508500"/>
            <a:ext cx="31321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o-RO" b="1" dirty="0"/>
              <a:t>Controale: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dirty="0"/>
              <a:t>C1 = </a:t>
            </a:r>
            <a:r>
              <a:rPr lang="ro-RO" dirty="0"/>
              <a:t>Control fără antibiotic</a:t>
            </a:r>
            <a:r>
              <a:rPr lang="en-US" dirty="0"/>
              <a:t>, </a:t>
            </a:r>
            <a:r>
              <a:rPr lang="ro-RO" dirty="0">
                <a:solidFill>
                  <a:srgbClr val="FF66FF"/>
                </a:solidFill>
              </a:rPr>
              <a:t>se verifică imediat viabilitatea bacteriilor pe </a:t>
            </a:r>
            <a:r>
              <a:rPr lang="ro-RO" dirty="0" err="1">
                <a:solidFill>
                  <a:srgbClr val="FF66FF"/>
                </a:solidFill>
              </a:rPr>
              <a:t>agar</a:t>
            </a:r>
            <a:endParaRPr lang="th-TH" dirty="0">
              <a:solidFill>
                <a:srgbClr val="FF66FF"/>
              </a:solidFill>
              <a:ea typeface="EucrosiaUPC"/>
            </a:endParaRPr>
          </a:p>
          <a:p>
            <a:pPr>
              <a:spcBef>
                <a:spcPct val="50000"/>
              </a:spcBef>
            </a:pPr>
            <a:r>
              <a:rPr lang="en-US" dirty="0"/>
              <a:t>C2 = </a:t>
            </a:r>
            <a:r>
              <a:rPr lang="ro-RO" dirty="0"/>
              <a:t>Control fără </a:t>
            </a:r>
            <a:r>
              <a:rPr lang="ro-RO" dirty="0" err="1"/>
              <a:t>inocul</a:t>
            </a:r>
            <a:r>
              <a:rPr lang="ro-RO" dirty="0"/>
              <a:t> bacterian </a:t>
            </a:r>
            <a:endParaRPr lang="th-TH" dirty="0">
              <a:ea typeface="EucrosiaUPC"/>
            </a:endParaRPr>
          </a:p>
        </p:txBody>
      </p:sp>
      <p:sp>
        <p:nvSpPr>
          <p:cNvPr id="34899" name="Text Box 83"/>
          <p:cNvSpPr txBox="1">
            <a:spLocks noChangeArrowheads="1"/>
          </p:cNvSpPr>
          <p:nvPr/>
        </p:nvSpPr>
        <p:spPr bwMode="auto">
          <a:xfrm>
            <a:off x="785814" y="5605216"/>
            <a:ext cx="43854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o-RO" dirty="0"/>
              <a:t>Concentraţia bacteriană = </a:t>
            </a:r>
            <a:r>
              <a:rPr lang="en-US" dirty="0"/>
              <a:t> 5*10</a:t>
            </a:r>
            <a:r>
              <a:rPr lang="en-US" baseline="30000" dirty="0"/>
              <a:t>5</a:t>
            </a:r>
            <a:r>
              <a:rPr lang="en-US" dirty="0"/>
              <a:t> CFU/ml</a:t>
            </a:r>
          </a:p>
          <a:p>
            <a:pPr algn="ctr">
              <a:spcBef>
                <a:spcPct val="50000"/>
              </a:spcBef>
            </a:pPr>
            <a:r>
              <a:rPr lang="ro-RO" dirty="0"/>
              <a:t>Se incubează la </a:t>
            </a:r>
            <a:r>
              <a:rPr lang="en-US" dirty="0"/>
              <a:t>35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, </a:t>
            </a:r>
            <a:r>
              <a:rPr lang="ro-RO" dirty="0"/>
              <a:t>18 h</a:t>
            </a:r>
            <a:endParaRPr lang="th-TH" dirty="0">
              <a:ea typeface="EucrosiaUPC"/>
            </a:endParaRPr>
          </a:p>
        </p:txBody>
      </p:sp>
      <p:grpSp>
        <p:nvGrpSpPr>
          <p:cNvPr id="18442" name="Group 92"/>
          <p:cNvGrpSpPr>
            <a:grpSpLocks/>
          </p:cNvGrpSpPr>
          <p:nvPr/>
        </p:nvGrpSpPr>
        <p:grpSpPr bwMode="auto">
          <a:xfrm>
            <a:off x="785813" y="1916113"/>
            <a:ext cx="5113337" cy="1736725"/>
            <a:chOff x="495" y="1207"/>
            <a:chExt cx="3221" cy="1094"/>
          </a:xfrm>
        </p:grpSpPr>
        <p:sp>
          <p:nvSpPr>
            <p:cNvPr id="18464" name="AutoShape 4"/>
            <p:cNvSpPr>
              <a:spLocks noChangeArrowheads="1"/>
            </p:cNvSpPr>
            <p:nvPr/>
          </p:nvSpPr>
          <p:spPr bwMode="auto">
            <a:xfrm>
              <a:off x="882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65" name="AutoShape 5"/>
            <p:cNvSpPr>
              <a:spLocks noChangeArrowheads="1"/>
            </p:cNvSpPr>
            <p:nvPr/>
          </p:nvSpPr>
          <p:spPr bwMode="auto">
            <a:xfrm>
              <a:off x="883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66" name="AutoShape 30"/>
            <p:cNvSpPr>
              <a:spLocks noChangeArrowheads="1"/>
            </p:cNvSpPr>
            <p:nvPr/>
          </p:nvSpPr>
          <p:spPr bwMode="auto">
            <a:xfrm>
              <a:off x="1200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67" name="AutoShape 31"/>
            <p:cNvSpPr>
              <a:spLocks noChangeArrowheads="1"/>
            </p:cNvSpPr>
            <p:nvPr/>
          </p:nvSpPr>
          <p:spPr bwMode="auto">
            <a:xfrm>
              <a:off x="1201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68" name="AutoShape 33"/>
            <p:cNvSpPr>
              <a:spLocks noChangeArrowheads="1"/>
            </p:cNvSpPr>
            <p:nvPr/>
          </p:nvSpPr>
          <p:spPr bwMode="auto">
            <a:xfrm>
              <a:off x="1518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69" name="AutoShape 34"/>
            <p:cNvSpPr>
              <a:spLocks noChangeArrowheads="1"/>
            </p:cNvSpPr>
            <p:nvPr/>
          </p:nvSpPr>
          <p:spPr bwMode="auto">
            <a:xfrm>
              <a:off x="1519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0" name="AutoShape 36"/>
            <p:cNvSpPr>
              <a:spLocks noChangeArrowheads="1"/>
            </p:cNvSpPr>
            <p:nvPr/>
          </p:nvSpPr>
          <p:spPr bwMode="auto">
            <a:xfrm>
              <a:off x="1836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1" name="AutoShape 37"/>
            <p:cNvSpPr>
              <a:spLocks noChangeArrowheads="1"/>
            </p:cNvSpPr>
            <p:nvPr/>
          </p:nvSpPr>
          <p:spPr bwMode="auto">
            <a:xfrm>
              <a:off x="1837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2" name="AutoShape 39"/>
            <p:cNvSpPr>
              <a:spLocks noChangeArrowheads="1"/>
            </p:cNvSpPr>
            <p:nvPr/>
          </p:nvSpPr>
          <p:spPr bwMode="auto">
            <a:xfrm>
              <a:off x="2109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3" name="AutoShape 40"/>
            <p:cNvSpPr>
              <a:spLocks noChangeArrowheads="1"/>
            </p:cNvSpPr>
            <p:nvPr/>
          </p:nvSpPr>
          <p:spPr bwMode="auto">
            <a:xfrm>
              <a:off x="2110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4" name="AutoShape 42"/>
            <p:cNvSpPr>
              <a:spLocks noChangeArrowheads="1"/>
            </p:cNvSpPr>
            <p:nvPr/>
          </p:nvSpPr>
          <p:spPr bwMode="auto">
            <a:xfrm>
              <a:off x="2382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5" name="AutoShape 43"/>
            <p:cNvSpPr>
              <a:spLocks noChangeArrowheads="1"/>
            </p:cNvSpPr>
            <p:nvPr/>
          </p:nvSpPr>
          <p:spPr bwMode="auto">
            <a:xfrm>
              <a:off x="2383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6" name="AutoShape 45"/>
            <p:cNvSpPr>
              <a:spLocks noChangeArrowheads="1"/>
            </p:cNvSpPr>
            <p:nvPr/>
          </p:nvSpPr>
          <p:spPr bwMode="auto">
            <a:xfrm>
              <a:off x="2653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7" name="AutoShape 46"/>
            <p:cNvSpPr>
              <a:spLocks noChangeArrowheads="1"/>
            </p:cNvSpPr>
            <p:nvPr/>
          </p:nvSpPr>
          <p:spPr bwMode="auto">
            <a:xfrm>
              <a:off x="2654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8" name="AutoShape 48"/>
            <p:cNvSpPr>
              <a:spLocks noChangeArrowheads="1"/>
            </p:cNvSpPr>
            <p:nvPr/>
          </p:nvSpPr>
          <p:spPr bwMode="auto">
            <a:xfrm>
              <a:off x="2925" y="1211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79" name="AutoShape 49"/>
            <p:cNvSpPr>
              <a:spLocks noChangeArrowheads="1"/>
            </p:cNvSpPr>
            <p:nvPr/>
          </p:nvSpPr>
          <p:spPr bwMode="auto">
            <a:xfrm>
              <a:off x="2926" y="1892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80" name="Text Box 62"/>
            <p:cNvSpPr txBox="1">
              <a:spLocks noChangeArrowheads="1"/>
            </p:cNvSpPr>
            <p:nvPr/>
          </p:nvSpPr>
          <p:spPr bwMode="auto">
            <a:xfrm>
              <a:off x="495" y="2070"/>
              <a:ext cx="3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 128   64    </a:t>
              </a:r>
              <a:r>
                <a:rPr lang="ro-RO"/>
                <a:t>  </a:t>
              </a:r>
              <a:r>
                <a:rPr lang="en-US"/>
                <a:t>32   </a:t>
              </a:r>
              <a:r>
                <a:rPr lang="ro-RO"/>
                <a:t> </a:t>
              </a:r>
              <a:r>
                <a:rPr lang="en-US"/>
                <a:t> 16     8    </a:t>
              </a:r>
              <a:r>
                <a:rPr lang="ro-RO"/>
                <a:t>  </a:t>
              </a:r>
              <a:r>
                <a:rPr lang="en-US"/>
                <a:t> 4     2   C1 </a:t>
              </a:r>
              <a:r>
                <a:rPr lang="ro-RO"/>
                <a:t> </a:t>
              </a:r>
              <a:r>
                <a:rPr lang="en-US"/>
                <a:t> C2 </a:t>
              </a:r>
              <a:endParaRPr lang="th-TH">
                <a:ea typeface="EucrosiaUPC"/>
              </a:endParaRPr>
            </a:p>
          </p:txBody>
        </p:sp>
        <p:sp>
          <p:nvSpPr>
            <p:cNvPr id="18481" name="AutoShape 85"/>
            <p:cNvSpPr>
              <a:spLocks noChangeArrowheads="1"/>
            </p:cNvSpPr>
            <p:nvPr/>
          </p:nvSpPr>
          <p:spPr bwMode="auto">
            <a:xfrm>
              <a:off x="567" y="1207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8482" name="AutoShape 86"/>
            <p:cNvSpPr>
              <a:spLocks noChangeArrowheads="1"/>
            </p:cNvSpPr>
            <p:nvPr/>
          </p:nvSpPr>
          <p:spPr bwMode="auto">
            <a:xfrm>
              <a:off x="568" y="1888"/>
              <a:ext cx="227" cy="181"/>
            </a:xfrm>
            <a:prstGeom prst="can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857250" y="3716338"/>
            <a:ext cx="5113338" cy="1712912"/>
            <a:chOff x="540" y="2341"/>
            <a:chExt cx="3221" cy="1079"/>
          </a:xfrm>
        </p:grpSpPr>
        <p:grpSp>
          <p:nvGrpSpPr>
            <p:cNvPr id="18444" name="Group 93"/>
            <p:cNvGrpSpPr>
              <a:grpSpLocks/>
            </p:cNvGrpSpPr>
            <p:nvPr/>
          </p:nvGrpSpPr>
          <p:grpSpPr bwMode="auto">
            <a:xfrm>
              <a:off x="565" y="2341"/>
              <a:ext cx="2588" cy="866"/>
              <a:chOff x="565" y="2341"/>
              <a:chExt cx="2588" cy="866"/>
            </a:xfrm>
          </p:grpSpPr>
          <p:sp>
            <p:nvSpPr>
              <p:cNvPr id="18446" name="AutoShape 63"/>
              <p:cNvSpPr>
                <a:spLocks noChangeArrowheads="1"/>
              </p:cNvSpPr>
              <p:nvPr/>
            </p:nvSpPr>
            <p:spPr bwMode="auto">
              <a:xfrm>
                <a:off x="882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47" name="AutoShape 64"/>
              <p:cNvSpPr>
                <a:spLocks noChangeArrowheads="1"/>
              </p:cNvSpPr>
              <p:nvPr/>
            </p:nvSpPr>
            <p:spPr bwMode="auto">
              <a:xfrm>
                <a:off x="883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48" name="AutoShape 65"/>
              <p:cNvSpPr>
                <a:spLocks noChangeArrowheads="1"/>
              </p:cNvSpPr>
              <p:nvPr/>
            </p:nvSpPr>
            <p:spPr bwMode="auto">
              <a:xfrm>
                <a:off x="1200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49" name="AutoShape 66"/>
              <p:cNvSpPr>
                <a:spLocks noChangeArrowheads="1"/>
              </p:cNvSpPr>
              <p:nvPr/>
            </p:nvSpPr>
            <p:spPr bwMode="auto">
              <a:xfrm>
                <a:off x="1201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0" name="AutoShape 67"/>
              <p:cNvSpPr>
                <a:spLocks noChangeArrowheads="1"/>
              </p:cNvSpPr>
              <p:nvPr/>
            </p:nvSpPr>
            <p:spPr bwMode="auto">
              <a:xfrm>
                <a:off x="1518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1" name="AutoShape 68"/>
              <p:cNvSpPr>
                <a:spLocks noChangeArrowheads="1"/>
              </p:cNvSpPr>
              <p:nvPr/>
            </p:nvSpPr>
            <p:spPr bwMode="auto">
              <a:xfrm>
                <a:off x="1519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2" name="AutoShape 69"/>
              <p:cNvSpPr>
                <a:spLocks noChangeArrowheads="1"/>
              </p:cNvSpPr>
              <p:nvPr/>
            </p:nvSpPr>
            <p:spPr bwMode="auto">
              <a:xfrm>
                <a:off x="1836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3" name="AutoShape 70"/>
              <p:cNvSpPr>
                <a:spLocks noChangeArrowheads="1"/>
              </p:cNvSpPr>
              <p:nvPr/>
            </p:nvSpPr>
            <p:spPr bwMode="auto">
              <a:xfrm>
                <a:off x="1837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4" name="AutoShape 71"/>
              <p:cNvSpPr>
                <a:spLocks noChangeArrowheads="1"/>
              </p:cNvSpPr>
              <p:nvPr/>
            </p:nvSpPr>
            <p:spPr bwMode="auto">
              <a:xfrm>
                <a:off x="2109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5" name="AutoShape 72"/>
              <p:cNvSpPr>
                <a:spLocks noChangeArrowheads="1"/>
              </p:cNvSpPr>
              <p:nvPr/>
            </p:nvSpPr>
            <p:spPr bwMode="auto">
              <a:xfrm>
                <a:off x="2110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6" name="AutoShape 73"/>
              <p:cNvSpPr>
                <a:spLocks noChangeArrowheads="1"/>
              </p:cNvSpPr>
              <p:nvPr/>
            </p:nvSpPr>
            <p:spPr bwMode="auto">
              <a:xfrm>
                <a:off x="2382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7" name="AutoShape 74"/>
              <p:cNvSpPr>
                <a:spLocks noChangeArrowheads="1"/>
              </p:cNvSpPr>
              <p:nvPr/>
            </p:nvSpPr>
            <p:spPr bwMode="auto">
              <a:xfrm>
                <a:off x="2383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8" name="AutoShape 75"/>
              <p:cNvSpPr>
                <a:spLocks noChangeArrowheads="1"/>
              </p:cNvSpPr>
              <p:nvPr/>
            </p:nvSpPr>
            <p:spPr bwMode="auto">
              <a:xfrm>
                <a:off x="2653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59" name="AutoShape 76"/>
              <p:cNvSpPr>
                <a:spLocks noChangeArrowheads="1"/>
              </p:cNvSpPr>
              <p:nvPr/>
            </p:nvSpPr>
            <p:spPr bwMode="auto">
              <a:xfrm>
                <a:off x="2654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60" name="AutoShape 77"/>
              <p:cNvSpPr>
                <a:spLocks noChangeArrowheads="1"/>
              </p:cNvSpPr>
              <p:nvPr/>
            </p:nvSpPr>
            <p:spPr bwMode="auto">
              <a:xfrm>
                <a:off x="2925" y="2345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61" name="AutoShape 78"/>
              <p:cNvSpPr>
                <a:spLocks noChangeArrowheads="1"/>
              </p:cNvSpPr>
              <p:nvPr/>
            </p:nvSpPr>
            <p:spPr bwMode="auto">
              <a:xfrm>
                <a:off x="2926" y="2795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62" name="AutoShape 89"/>
              <p:cNvSpPr>
                <a:spLocks noChangeArrowheads="1"/>
              </p:cNvSpPr>
              <p:nvPr/>
            </p:nvSpPr>
            <p:spPr bwMode="auto">
              <a:xfrm>
                <a:off x="565" y="2341"/>
                <a:ext cx="228" cy="862"/>
              </a:xfrm>
              <a:prstGeom prst="can">
                <a:avLst>
                  <a:gd name="adj" fmla="val 9451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18463" name="AutoShape 90"/>
              <p:cNvSpPr>
                <a:spLocks noChangeArrowheads="1"/>
              </p:cNvSpPr>
              <p:nvPr/>
            </p:nvSpPr>
            <p:spPr bwMode="auto">
              <a:xfrm>
                <a:off x="566" y="2791"/>
                <a:ext cx="227" cy="412"/>
              </a:xfrm>
              <a:prstGeom prst="can">
                <a:avLst>
                  <a:gd name="adj" fmla="val 45374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sp>
          <p:nvSpPr>
            <p:cNvPr id="18445" name="Text Box 91"/>
            <p:cNvSpPr txBox="1">
              <a:spLocks noChangeArrowheads="1"/>
            </p:cNvSpPr>
            <p:nvPr/>
          </p:nvSpPr>
          <p:spPr bwMode="auto">
            <a:xfrm>
              <a:off x="540" y="3189"/>
              <a:ext cx="3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64   </a:t>
              </a:r>
              <a:r>
                <a:rPr lang="ro-RO"/>
                <a:t> </a:t>
              </a:r>
              <a:r>
                <a:rPr lang="en-US"/>
                <a:t> 32   </a:t>
              </a:r>
              <a:r>
                <a:rPr lang="ro-RO"/>
                <a:t>  </a:t>
              </a:r>
              <a:r>
                <a:rPr lang="en-US"/>
                <a:t> 16      8      4     2   </a:t>
              </a:r>
              <a:r>
                <a:rPr lang="ro-RO"/>
                <a:t>   </a:t>
              </a:r>
              <a:r>
                <a:rPr lang="en-US"/>
                <a:t> 1   C1 </a:t>
              </a:r>
              <a:r>
                <a:rPr lang="ro-RO"/>
                <a:t> </a:t>
              </a:r>
              <a:r>
                <a:rPr lang="en-US"/>
                <a:t> C2 </a:t>
              </a:r>
              <a:endParaRPr lang="th-TH">
                <a:ea typeface="EucrosiaUP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6" grpId="0" animBg="1"/>
      <p:bldP spid="34897" grpId="0"/>
      <p:bldP spid="34898" grpId="0"/>
      <p:bldP spid="348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Metoda diluţiilor în bulion</a:t>
            </a:r>
            <a:endParaRPr lang="en-US" dirty="0"/>
          </a:p>
        </p:txBody>
      </p:sp>
      <p:sp>
        <p:nvSpPr>
          <p:cNvPr id="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</a:t>
            </a:r>
            <a:endParaRPr lang="th-TH" dirty="0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FDF1-1882-45B4-B047-AEB1E7556775}" type="slidenum">
              <a:rPr lang="en-US" smtClean="0"/>
              <a:pPr/>
              <a:t>12</a:t>
            </a:fld>
            <a:endParaRPr lang="th-TH"/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5503862" y="1034177"/>
            <a:ext cx="345643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o-RO" sz="2000" b="1" dirty="0">
                <a:solidFill>
                  <a:srgbClr val="FFFF00"/>
                </a:solidFill>
              </a:rPr>
              <a:t>Ziua 2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o-RO" sz="2000" dirty="0"/>
              <a:t>Se apreciază vizual turbiditatea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ro-RO" sz="2000" dirty="0"/>
              <a:t>Se </a:t>
            </a:r>
            <a:r>
              <a:rPr lang="ro-RO" sz="2000" dirty="0" err="1"/>
              <a:t>subcultivă</a:t>
            </a:r>
            <a:r>
              <a:rPr lang="ro-RO" sz="2000" dirty="0"/>
              <a:t> eprubetele limpezi pe plăci de </a:t>
            </a:r>
            <a:r>
              <a:rPr lang="ro-RO" sz="2000" dirty="0" err="1"/>
              <a:t>agar</a:t>
            </a:r>
            <a:r>
              <a:rPr lang="ro-RO" sz="2000" dirty="0"/>
              <a:t> folosind  o ansă de 0,01 ml </a:t>
            </a:r>
          </a:p>
          <a:p>
            <a:pPr>
              <a:spcBef>
                <a:spcPct val="50000"/>
              </a:spcBef>
            </a:pPr>
            <a:r>
              <a:rPr lang="ro-RO" sz="2000" u="sng" dirty="0"/>
              <a:t>CMI </a:t>
            </a:r>
            <a:r>
              <a:rPr lang="en-US" sz="2000" u="sng" dirty="0"/>
              <a:t>= 16 mg/l</a:t>
            </a:r>
            <a:endParaRPr lang="en-US" sz="2000" b="1" u="sng" dirty="0"/>
          </a:p>
        </p:txBody>
      </p:sp>
      <p:grpSp>
        <p:nvGrpSpPr>
          <p:cNvPr id="19463" name="Group 101"/>
          <p:cNvGrpSpPr>
            <a:grpSpLocks/>
          </p:cNvGrpSpPr>
          <p:nvPr/>
        </p:nvGrpSpPr>
        <p:grpSpPr bwMode="auto">
          <a:xfrm>
            <a:off x="898525" y="1844675"/>
            <a:ext cx="5113338" cy="1374775"/>
            <a:chOff x="566" y="1162"/>
            <a:chExt cx="3221" cy="866"/>
          </a:xfrm>
        </p:grpSpPr>
        <p:sp>
          <p:nvSpPr>
            <p:cNvPr id="19481" name="AutoShape 62"/>
            <p:cNvSpPr>
              <a:spLocks noChangeArrowheads="1"/>
            </p:cNvSpPr>
            <p:nvPr/>
          </p:nvSpPr>
          <p:spPr bwMode="auto">
            <a:xfrm>
              <a:off x="927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2" name="AutoShape 63"/>
            <p:cNvSpPr>
              <a:spLocks noChangeArrowheads="1"/>
            </p:cNvSpPr>
            <p:nvPr/>
          </p:nvSpPr>
          <p:spPr bwMode="auto">
            <a:xfrm>
              <a:off x="928" y="1616"/>
              <a:ext cx="227" cy="412"/>
            </a:xfrm>
            <a:prstGeom prst="can">
              <a:avLst>
                <a:gd name="adj" fmla="val 45374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3" name="AutoShape 64"/>
            <p:cNvSpPr>
              <a:spLocks noChangeArrowheads="1"/>
            </p:cNvSpPr>
            <p:nvPr/>
          </p:nvSpPr>
          <p:spPr bwMode="auto">
            <a:xfrm>
              <a:off x="1245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4" name="AutoShape 65"/>
            <p:cNvSpPr>
              <a:spLocks noChangeArrowheads="1"/>
            </p:cNvSpPr>
            <p:nvPr/>
          </p:nvSpPr>
          <p:spPr bwMode="auto">
            <a:xfrm>
              <a:off x="1246" y="1616"/>
              <a:ext cx="227" cy="412"/>
            </a:xfrm>
            <a:prstGeom prst="can">
              <a:avLst>
                <a:gd name="adj" fmla="val 45374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5" name="AutoShape 66"/>
            <p:cNvSpPr>
              <a:spLocks noChangeArrowheads="1"/>
            </p:cNvSpPr>
            <p:nvPr/>
          </p:nvSpPr>
          <p:spPr bwMode="auto">
            <a:xfrm>
              <a:off x="1563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6" name="AutoShape 67" descr="5%"/>
            <p:cNvSpPr>
              <a:spLocks noChangeArrowheads="1"/>
            </p:cNvSpPr>
            <p:nvPr/>
          </p:nvSpPr>
          <p:spPr bwMode="auto">
            <a:xfrm>
              <a:off x="1564" y="1616"/>
              <a:ext cx="227" cy="412"/>
            </a:xfrm>
            <a:prstGeom prst="can">
              <a:avLst>
                <a:gd name="adj" fmla="val 45374"/>
              </a:avLst>
            </a:prstGeom>
            <a:pattFill prst="pct5">
              <a:fgClr>
                <a:srgbClr val="AEAC58"/>
              </a:fgClr>
              <a:bgClr>
                <a:srgbClr val="FFFF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7" name="AutoShape 68"/>
            <p:cNvSpPr>
              <a:spLocks noChangeArrowheads="1"/>
            </p:cNvSpPr>
            <p:nvPr/>
          </p:nvSpPr>
          <p:spPr bwMode="auto">
            <a:xfrm>
              <a:off x="1881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8" name="AutoShape 69" descr="10%"/>
            <p:cNvSpPr>
              <a:spLocks noChangeArrowheads="1"/>
            </p:cNvSpPr>
            <p:nvPr/>
          </p:nvSpPr>
          <p:spPr bwMode="auto">
            <a:xfrm>
              <a:off x="1882" y="1616"/>
              <a:ext cx="227" cy="412"/>
            </a:xfrm>
            <a:prstGeom prst="can">
              <a:avLst>
                <a:gd name="adj" fmla="val 45374"/>
              </a:avLst>
            </a:prstGeom>
            <a:pattFill prst="pct10">
              <a:fgClr>
                <a:srgbClr val="B7B56B"/>
              </a:fgClr>
              <a:bgClr>
                <a:srgbClr val="FFFF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9" name="AutoShape 70"/>
            <p:cNvSpPr>
              <a:spLocks noChangeArrowheads="1"/>
            </p:cNvSpPr>
            <p:nvPr/>
          </p:nvSpPr>
          <p:spPr bwMode="auto">
            <a:xfrm>
              <a:off x="2154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0" name="AutoShape 71" descr="20%"/>
            <p:cNvSpPr>
              <a:spLocks noChangeArrowheads="1"/>
            </p:cNvSpPr>
            <p:nvPr/>
          </p:nvSpPr>
          <p:spPr bwMode="auto">
            <a:xfrm>
              <a:off x="2155" y="1616"/>
              <a:ext cx="227" cy="412"/>
            </a:xfrm>
            <a:prstGeom prst="can">
              <a:avLst>
                <a:gd name="adj" fmla="val 45374"/>
              </a:avLst>
            </a:prstGeom>
            <a:pattFill prst="pct20">
              <a:fgClr>
                <a:srgbClr val="B7B56B"/>
              </a:fgClr>
              <a:bgClr>
                <a:srgbClr val="FFFF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1" name="AutoShape 72"/>
            <p:cNvSpPr>
              <a:spLocks noChangeArrowheads="1"/>
            </p:cNvSpPr>
            <p:nvPr/>
          </p:nvSpPr>
          <p:spPr bwMode="auto">
            <a:xfrm>
              <a:off x="2427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2" name="AutoShape 73" descr="25%"/>
            <p:cNvSpPr>
              <a:spLocks noChangeArrowheads="1"/>
            </p:cNvSpPr>
            <p:nvPr/>
          </p:nvSpPr>
          <p:spPr bwMode="auto">
            <a:xfrm>
              <a:off x="2428" y="1616"/>
              <a:ext cx="227" cy="412"/>
            </a:xfrm>
            <a:prstGeom prst="can">
              <a:avLst>
                <a:gd name="adj" fmla="val 45374"/>
              </a:avLst>
            </a:prstGeom>
            <a:pattFill prst="pct25">
              <a:fgClr>
                <a:srgbClr val="B7B56B"/>
              </a:fgClr>
              <a:bgClr>
                <a:srgbClr val="FFFF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3" name="AutoShape 74"/>
            <p:cNvSpPr>
              <a:spLocks noChangeArrowheads="1"/>
            </p:cNvSpPr>
            <p:nvPr/>
          </p:nvSpPr>
          <p:spPr bwMode="auto">
            <a:xfrm>
              <a:off x="2698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4" name="AutoShape 76"/>
            <p:cNvSpPr>
              <a:spLocks noChangeArrowheads="1"/>
            </p:cNvSpPr>
            <p:nvPr/>
          </p:nvSpPr>
          <p:spPr bwMode="auto">
            <a:xfrm>
              <a:off x="2970" y="1166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5" name="AutoShape 77"/>
            <p:cNvSpPr>
              <a:spLocks noChangeArrowheads="1"/>
            </p:cNvSpPr>
            <p:nvPr/>
          </p:nvSpPr>
          <p:spPr bwMode="auto">
            <a:xfrm>
              <a:off x="2971" y="1616"/>
              <a:ext cx="227" cy="412"/>
            </a:xfrm>
            <a:prstGeom prst="can">
              <a:avLst>
                <a:gd name="adj" fmla="val 45374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6" name="Text Box 78"/>
            <p:cNvSpPr txBox="1">
              <a:spLocks noChangeArrowheads="1"/>
            </p:cNvSpPr>
            <p:nvPr/>
          </p:nvSpPr>
          <p:spPr bwMode="auto">
            <a:xfrm>
              <a:off x="566" y="1389"/>
              <a:ext cx="3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64 </a:t>
              </a:r>
              <a:r>
                <a:rPr lang="ro-RO" dirty="0"/>
                <a:t> </a:t>
              </a:r>
              <a:r>
                <a:rPr lang="en-US" dirty="0"/>
                <a:t>   32 </a:t>
              </a:r>
              <a:r>
                <a:rPr lang="ro-RO" dirty="0"/>
                <a:t> </a:t>
              </a:r>
              <a:r>
                <a:rPr lang="en-US" dirty="0"/>
                <a:t>   </a:t>
              </a:r>
              <a:r>
                <a:rPr lang="en-US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16</a:t>
              </a:r>
              <a:r>
                <a: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dirty="0"/>
                <a:t>     8   </a:t>
              </a:r>
              <a:r>
                <a:rPr lang="ro-RO" dirty="0"/>
                <a:t> </a:t>
              </a:r>
              <a:r>
                <a:rPr lang="en-US" dirty="0"/>
                <a:t>   4     2  </a:t>
              </a:r>
              <a:r>
                <a:rPr lang="ro-RO" dirty="0"/>
                <a:t>  </a:t>
              </a:r>
              <a:r>
                <a:rPr lang="en-US" dirty="0"/>
                <a:t>  1 </a:t>
              </a:r>
              <a:r>
                <a:rPr lang="ro-RO" dirty="0"/>
                <a:t>  </a:t>
              </a:r>
              <a:r>
                <a:rPr lang="en-US" dirty="0"/>
                <a:t>  C1  C2 </a:t>
              </a:r>
              <a:endParaRPr lang="th-TH" dirty="0">
                <a:ea typeface="EucrosiaUPC"/>
              </a:endParaRPr>
            </a:p>
          </p:txBody>
        </p:sp>
        <p:sp>
          <p:nvSpPr>
            <p:cNvPr id="19497" name="AutoShape 79"/>
            <p:cNvSpPr>
              <a:spLocks noChangeArrowheads="1"/>
            </p:cNvSpPr>
            <p:nvPr/>
          </p:nvSpPr>
          <p:spPr bwMode="auto">
            <a:xfrm>
              <a:off x="610" y="1162"/>
              <a:ext cx="228" cy="862"/>
            </a:xfrm>
            <a:prstGeom prst="can">
              <a:avLst>
                <a:gd name="adj" fmla="val 945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8" name="AutoShape 80"/>
            <p:cNvSpPr>
              <a:spLocks noChangeArrowheads="1"/>
            </p:cNvSpPr>
            <p:nvPr/>
          </p:nvSpPr>
          <p:spPr bwMode="auto">
            <a:xfrm>
              <a:off x="611" y="1612"/>
              <a:ext cx="227" cy="412"/>
            </a:xfrm>
            <a:prstGeom prst="can">
              <a:avLst>
                <a:gd name="adj" fmla="val 45374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99" name="AutoShape 82" descr="25%"/>
            <p:cNvSpPr>
              <a:spLocks noChangeArrowheads="1"/>
            </p:cNvSpPr>
            <p:nvPr/>
          </p:nvSpPr>
          <p:spPr bwMode="auto">
            <a:xfrm>
              <a:off x="2698" y="1616"/>
              <a:ext cx="227" cy="412"/>
            </a:xfrm>
            <a:prstGeom prst="can">
              <a:avLst>
                <a:gd name="adj" fmla="val 45374"/>
              </a:avLst>
            </a:prstGeom>
            <a:pattFill prst="pct25">
              <a:fgClr>
                <a:srgbClr val="B7B56B"/>
              </a:fgClr>
              <a:bgClr>
                <a:srgbClr val="FFFF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19464" name="Text Box 83"/>
          <p:cNvSpPr txBox="1">
            <a:spLocks noChangeArrowheads="1"/>
          </p:cNvSpPr>
          <p:nvPr/>
        </p:nvSpPr>
        <p:spPr bwMode="auto">
          <a:xfrm>
            <a:off x="755650" y="3567113"/>
            <a:ext cx="4679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o-RO" sz="1400" b="1" dirty="0" err="1"/>
              <a:t>Insamantare</a:t>
            </a:r>
            <a:r>
              <a:rPr lang="ro-RO" sz="1400" b="1" dirty="0"/>
              <a:t> in placa </a:t>
            </a:r>
            <a:r>
              <a:rPr lang="en-US" sz="1400" b="1" dirty="0"/>
              <a:t>0.01 ml , </a:t>
            </a:r>
            <a:r>
              <a:rPr lang="ro-RO" sz="1400" b="1" dirty="0"/>
              <a:t>incubare la </a:t>
            </a:r>
            <a:r>
              <a:rPr lang="en-US" sz="1400" b="1" dirty="0"/>
              <a:t>35 </a:t>
            </a:r>
            <a:r>
              <a:rPr lang="en-US" sz="1400" b="1" baseline="30000" dirty="0" err="1"/>
              <a:t>o</a:t>
            </a:r>
            <a:r>
              <a:rPr lang="en-US" sz="1400" b="1" dirty="0" err="1"/>
              <a:t>C</a:t>
            </a:r>
            <a:r>
              <a:rPr lang="en-US" sz="1400" b="1" dirty="0"/>
              <a:t>, </a:t>
            </a:r>
            <a:r>
              <a:rPr lang="ro-RO" sz="1400" b="1" dirty="0"/>
              <a:t>18 h</a:t>
            </a:r>
            <a:endParaRPr lang="th-TH" sz="1400" b="1" dirty="0">
              <a:ea typeface="EucrosiaUPC"/>
            </a:endParaRPr>
          </a:p>
        </p:txBody>
      </p:sp>
      <p:sp>
        <p:nvSpPr>
          <p:cNvPr id="36954" name="Line 90"/>
          <p:cNvSpPr>
            <a:spLocks noChangeShapeType="1"/>
          </p:cNvSpPr>
          <p:nvPr/>
        </p:nvSpPr>
        <p:spPr bwMode="auto">
          <a:xfrm>
            <a:off x="1114425" y="3068638"/>
            <a:ext cx="433388" cy="157055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5" name="Line 91"/>
          <p:cNvSpPr>
            <a:spLocks noChangeShapeType="1"/>
          </p:cNvSpPr>
          <p:nvPr/>
        </p:nvSpPr>
        <p:spPr bwMode="auto">
          <a:xfrm>
            <a:off x="1619250" y="3068638"/>
            <a:ext cx="1008063" cy="157055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6" name="Line 92"/>
          <p:cNvSpPr>
            <a:spLocks noChangeShapeType="1"/>
          </p:cNvSpPr>
          <p:nvPr/>
        </p:nvSpPr>
        <p:spPr bwMode="auto">
          <a:xfrm>
            <a:off x="2124075" y="3068638"/>
            <a:ext cx="1584325" cy="157055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1166485" y="4639196"/>
            <a:ext cx="3600450" cy="1296988"/>
            <a:chOff x="793" y="2704"/>
            <a:chExt cx="2268" cy="817"/>
          </a:xfrm>
        </p:grpSpPr>
        <p:sp>
          <p:nvSpPr>
            <p:cNvPr id="19470" name="Oval 84"/>
            <p:cNvSpPr>
              <a:spLocks noChangeArrowheads="1"/>
            </p:cNvSpPr>
            <p:nvPr/>
          </p:nvSpPr>
          <p:spPr bwMode="auto">
            <a:xfrm>
              <a:off x="793" y="2704"/>
              <a:ext cx="544" cy="54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1" name="Oval 88"/>
            <p:cNvSpPr>
              <a:spLocks noChangeArrowheads="1"/>
            </p:cNvSpPr>
            <p:nvPr/>
          </p:nvSpPr>
          <p:spPr bwMode="auto">
            <a:xfrm>
              <a:off x="1519" y="2704"/>
              <a:ext cx="544" cy="54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2" name="Oval 89"/>
            <p:cNvSpPr>
              <a:spLocks noChangeArrowheads="1"/>
            </p:cNvSpPr>
            <p:nvPr/>
          </p:nvSpPr>
          <p:spPr bwMode="auto">
            <a:xfrm>
              <a:off x="2290" y="2704"/>
              <a:ext cx="544" cy="54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3" name="Oval 93"/>
            <p:cNvSpPr>
              <a:spLocks noChangeArrowheads="1"/>
            </p:cNvSpPr>
            <p:nvPr/>
          </p:nvSpPr>
          <p:spPr bwMode="auto">
            <a:xfrm>
              <a:off x="2427" y="2886"/>
              <a:ext cx="45" cy="45"/>
            </a:xfrm>
            <a:prstGeom prst="ellipse">
              <a:avLst/>
            </a:prstGeom>
            <a:solidFill>
              <a:srgbClr val="B7B56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4" name="Oval 94"/>
            <p:cNvSpPr>
              <a:spLocks noChangeArrowheads="1"/>
            </p:cNvSpPr>
            <p:nvPr/>
          </p:nvSpPr>
          <p:spPr bwMode="auto">
            <a:xfrm>
              <a:off x="2608" y="3068"/>
              <a:ext cx="45" cy="45"/>
            </a:xfrm>
            <a:prstGeom prst="ellipse">
              <a:avLst/>
            </a:prstGeom>
            <a:solidFill>
              <a:srgbClr val="B7B56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5" name="Oval 95"/>
            <p:cNvSpPr>
              <a:spLocks noChangeArrowheads="1"/>
            </p:cNvSpPr>
            <p:nvPr/>
          </p:nvSpPr>
          <p:spPr bwMode="auto">
            <a:xfrm>
              <a:off x="2426" y="3022"/>
              <a:ext cx="45" cy="45"/>
            </a:xfrm>
            <a:prstGeom prst="ellipse">
              <a:avLst/>
            </a:prstGeom>
            <a:solidFill>
              <a:srgbClr val="B7B56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6" name="Oval 96"/>
            <p:cNvSpPr>
              <a:spLocks noChangeArrowheads="1"/>
            </p:cNvSpPr>
            <p:nvPr/>
          </p:nvSpPr>
          <p:spPr bwMode="auto">
            <a:xfrm>
              <a:off x="2562" y="2795"/>
              <a:ext cx="45" cy="45"/>
            </a:xfrm>
            <a:prstGeom prst="ellipse">
              <a:avLst/>
            </a:prstGeom>
            <a:solidFill>
              <a:srgbClr val="B7B56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7" name="Oval 97"/>
            <p:cNvSpPr>
              <a:spLocks noChangeArrowheads="1"/>
            </p:cNvSpPr>
            <p:nvPr/>
          </p:nvSpPr>
          <p:spPr bwMode="auto">
            <a:xfrm>
              <a:off x="2653" y="2886"/>
              <a:ext cx="45" cy="45"/>
            </a:xfrm>
            <a:prstGeom prst="ellipse">
              <a:avLst/>
            </a:prstGeom>
            <a:solidFill>
              <a:srgbClr val="B7B56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78" name="Text Box 98"/>
            <p:cNvSpPr txBox="1">
              <a:spLocks noChangeArrowheads="1"/>
            </p:cNvSpPr>
            <p:nvPr/>
          </p:nvSpPr>
          <p:spPr bwMode="auto">
            <a:xfrm>
              <a:off x="884" y="3290"/>
              <a:ext cx="2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FF00"/>
                  </a:solidFill>
                </a:rPr>
                <a:t>64</a:t>
              </a:r>
              <a:r>
                <a:rPr lang="ro-RO" dirty="0">
                  <a:solidFill>
                    <a:srgbClr val="FFFF00"/>
                  </a:solidFill>
                </a:rPr>
                <a:t>   </a:t>
              </a:r>
              <a:r>
                <a:rPr lang="en-US" dirty="0">
                  <a:solidFill>
                    <a:srgbClr val="FFFF00"/>
                  </a:solidFill>
                </a:rPr>
                <a:t>               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32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dirty="0">
                  <a:solidFill>
                    <a:srgbClr val="FFFF00"/>
                  </a:solidFill>
                </a:rPr>
                <a:t>               16</a:t>
              </a:r>
              <a:endParaRPr lang="th-TH" dirty="0">
                <a:solidFill>
                  <a:srgbClr val="FFFF00"/>
                </a:solidFill>
                <a:ea typeface="EucrosiaUPC"/>
              </a:endParaRPr>
            </a:p>
          </p:txBody>
        </p:sp>
        <p:sp>
          <p:nvSpPr>
            <p:cNvPr id="19479" name="Oval 99"/>
            <p:cNvSpPr>
              <a:spLocks noChangeArrowheads="1"/>
            </p:cNvSpPr>
            <p:nvPr/>
          </p:nvSpPr>
          <p:spPr bwMode="auto">
            <a:xfrm>
              <a:off x="2562" y="2931"/>
              <a:ext cx="45" cy="45"/>
            </a:xfrm>
            <a:prstGeom prst="ellipse">
              <a:avLst/>
            </a:prstGeom>
            <a:solidFill>
              <a:srgbClr val="B7B56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9480" name="Oval 100"/>
            <p:cNvSpPr>
              <a:spLocks noChangeArrowheads="1"/>
            </p:cNvSpPr>
            <p:nvPr/>
          </p:nvSpPr>
          <p:spPr bwMode="auto">
            <a:xfrm>
              <a:off x="2699" y="3022"/>
              <a:ext cx="45" cy="45"/>
            </a:xfrm>
            <a:prstGeom prst="ellipse">
              <a:avLst/>
            </a:prstGeom>
            <a:solidFill>
              <a:srgbClr val="B7B56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6966" name="Text Box 102"/>
          <p:cNvSpPr txBox="1">
            <a:spLocks noChangeArrowheads="1"/>
          </p:cNvSpPr>
          <p:nvPr/>
        </p:nvSpPr>
        <p:spPr bwMode="auto">
          <a:xfrm>
            <a:off x="5556990" y="3784298"/>
            <a:ext cx="34865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o-RO" sz="2000" b="1" dirty="0">
                <a:solidFill>
                  <a:srgbClr val="FFFF00"/>
                </a:solidFill>
              </a:rPr>
              <a:t>Ziua</a:t>
            </a:r>
            <a:r>
              <a:rPr lang="en-US" sz="2000" b="1" dirty="0">
                <a:solidFill>
                  <a:srgbClr val="FFFF00"/>
                </a:solidFill>
              </a:rPr>
              <a:t> 3</a:t>
            </a:r>
          </a:p>
          <a:p>
            <a:r>
              <a:rPr lang="ro-RO" sz="2000" dirty="0"/>
              <a:t>Se determină numărul de CFU pe plăci </a:t>
            </a:r>
            <a:r>
              <a:rPr lang="en-US" sz="2000" dirty="0"/>
              <a:t>:</a:t>
            </a:r>
          </a:p>
          <a:p>
            <a:endParaRPr lang="ro-RO" sz="2000" dirty="0"/>
          </a:p>
          <a:p>
            <a:r>
              <a:rPr lang="ro-RO" sz="2000" dirty="0"/>
              <a:t>La</a:t>
            </a:r>
            <a:r>
              <a:rPr lang="en-US" sz="2000" dirty="0"/>
              <a:t> 16 mg/ = 700 CFU/ml &gt;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/>
              <a:t>0.1% of 5</a:t>
            </a:r>
            <a:r>
              <a:rPr lang="ro-RO" sz="2000" dirty="0"/>
              <a:t> x </a:t>
            </a:r>
            <a:r>
              <a:rPr lang="en-US" sz="2000" dirty="0"/>
              <a:t>10</a:t>
            </a:r>
            <a:r>
              <a:rPr lang="en-US" sz="2000" baseline="30000" dirty="0"/>
              <a:t>5</a:t>
            </a:r>
            <a:r>
              <a:rPr lang="en-US" sz="2000" dirty="0"/>
              <a:t> CFU/ml</a:t>
            </a:r>
          </a:p>
          <a:p>
            <a:endParaRPr lang="ro-RO" sz="2000" dirty="0"/>
          </a:p>
          <a:p>
            <a:r>
              <a:rPr lang="ro-RO" sz="2000" u="sng" dirty="0"/>
              <a:t>CMB</a:t>
            </a:r>
            <a:r>
              <a:rPr lang="en-US" sz="2000" u="sng" dirty="0"/>
              <a:t>= 32 mg/l</a:t>
            </a:r>
            <a:endParaRPr lang="th-TH" sz="2000" u="sng" dirty="0">
              <a:ea typeface="Eucrosia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4" grpId="0"/>
      <p:bldP spid="36954" grpId="0" animBg="1"/>
      <p:bldP spid="36955" grpId="0" animBg="1"/>
      <p:bldP spid="36956" grpId="0" animBg="1"/>
      <p:bldP spid="369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F4A3B-55AB-40B4-84B6-85C12920D98B}" type="slidenum">
              <a:rPr lang="en-US"/>
              <a:pPr>
                <a:defRPr/>
              </a:pPr>
              <a:t>13</a:t>
            </a:fld>
            <a:endParaRPr lang="th-TH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</a:t>
            </a:r>
            <a:r>
              <a:rPr lang="ro-RO" dirty="0" err="1"/>
              <a:t>dilutiilor</a:t>
            </a:r>
            <a:endParaRPr lang="th-TH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229600" cy="4708525"/>
          </a:xfrm>
        </p:spPr>
        <p:txBody>
          <a:bodyPr/>
          <a:lstStyle/>
          <a:p>
            <a:r>
              <a:rPr lang="ro-RO" dirty="0"/>
              <a:t>Dezavantaje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Permite testarea unui singur antibiotic</a:t>
            </a:r>
          </a:p>
          <a:p>
            <a:pPr lvl="1"/>
            <a:r>
              <a:rPr lang="ro-RO" dirty="0"/>
              <a:t>Este laborioasă și de durată</a:t>
            </a:r>
          </a:p>
          <a:p>
            <a:r>
              <a:rPr lang="en-US" dirty="0" err="1"/>
              <a:t>Solu</a:t>
            </a:r>
            <a:r>
              <a:rPr lang="ro-RO" dirty="0"/>
              <a:t>ții</a:t>
            </a:r>
            <a:endParaRPr lang="en-US" dirty="0"/>
          </a:p>
          <a:p>
            <a:pPr lvl="1"/>
            <a:r>
              <a:rPr lang="ro-RO" dirty="0"/>
              <a:t>Metoda diluțiilor în geloză</a:t>
            </a:r>
          </a:p>
          <a:p>
            <a:pPr lvl="1"/>
            <a:r>
              <a:rPr lang="ro-RO" dirty="0"/>
              <a:t>Metoda difuzimetrică</a:t>
            </a:r>
          </a:p>
          <a:p>
            <a:pPr lvl="1"/>
            <a:r>
              <a:rPr lang="ro-RO" dirty="0"/>
              <a:t>Metoda </a:t>
            </a:r>
            <a:r>
              <a:rPr lang="ro-RO" dirty="0" err="1"/>
              <a:t>microdiluțiilor</a:t>
            </a:r>
            <a:r>
              <a:rPr lang="ro-RO" dirty="0"/>
              <a:t> </a:t>
            </a:r>
          </a:p>
          <a:p>
            <a:pPr lvl="1"/>
            <a:endParaRPr lang="en-US" dirty="0"/>
          </a:p>
          <a:p>
            <a:endParaRPr lang="th-TH" dirty="0">
              <a:ea typeface="EucrosiaUP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BC0BD-D72C-41A8-B06C-93131E353427}" type="slidenum">
              <a:rPr lang="en-US"/>
              <a:pPr>
                <a:defRPr/>
              </a:pPr>
              <a:t>14</a:t>
            </a:fld>
            <a:endParaRPr lang="th-TH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microdiluțiilor</a:t>
            </a:r>
            <a:endParaRPr lang="th-TH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052736"/>
            <a:ext cx="7618413" cy="5805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sz="2400" dirty="0"/>
              <a:t>Plăcile pentru </a:t>
            </a:r>
            <a:r>
              <a:rPr lang="ro-RO" sz="2400" dirty="0" err="1"/>
              <a:t>microdiluții</a:t>
            </a:r>
            <a:r>
              <a:rPr lang="ro-RO" sz="2400" dirty="0"/>
              <a:t> conțin 96 godeuri de plastic </a:t>
            </a:r>
          </a:p>
          <a:p>
            <a:pPr>
              <a:lnSpc>
                <a:spcPct val="90000"/>
              </a:lnSpc>
            </a:pPr>
            <a:r>
              <a:rPr lang="ro-RO" sz="2400" dirty="0"/>
              <a:t>Se </a:t>
            </a:r>
            <a:r>
              <a:rPr lang="ro-RO" sz="2400" dirty="0" err="1"/>
              <a:t>efectueaza</a:t>
            </a:r>
            <a:r>
              <a:rPr lang="ro-RO" sz="2400" dirty="0"/>
              <a:t> simultan teste pentru mai multe probe</a:t>
            </a:r>
          </a:p>
          <a:p>
            <a:pPr>
              <a:lnSpc>
                <a:spcPct val="90000"/>
              </a:lnSpc>
            </a:pPr>
            <a:r>
              <a:rPr lang="ro-RO" sz="2400" dirty="0"/>
              <a:t>Diluțiile se prepară manual sau comercial </a:t>
            </a:r>
          </a:p>
          <a:p>
            <a:pPr lvl="1">
              <a:lnSpc>
                <a:spcPct val="90000"/>
              </a:lnSpc>
            </a:pPr>
            <a:r>
              <a:rPr lang="ro-RO" dirty="0"/>
              <a:t>Antibioticele sunt liofilizate</a:t>
            </a:r>
          </a:p>
          <a:p>
            <a:pPr lvl="1">
              <a:lnSpc>
                <a:spcPct val="90000"/>
              </a:lnSpc>
            </a:pPr>
            <a:r>
              <a:rPr lang="ro-RO" dirty="0"/>
              <a:t>Performanța este bună dar costul este ridicat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th-TH" sz="2500" dirty="0">
              <a:ea typeface="EucrosiaUP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378904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</a:rPr>
              <a:t>Vizualizarea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turbidității</a:t>
            </a:r>
            <a:r>
              <a:rPr lang="en-US" sz="2400" dirty="0">
                <a:latin typeface="+mn-lt"/>
              </a:rPr>
              <a:t> </a:t>
            </a:r>
          </a:p>
          <a:p>
            <a:r>
              <a:rPr lang="en-US" sz="2400" dirty="0" err="1">
                <a:latin typeface="+mn-lt"/>
              </a:rPr>
              <a:t>Cititor</a:t>
            </a:r>
            <a:r>
              <a:rPr lang="en-US" sz="2400" dirty="0">
                <a:latin typeface="+mn-lt"/>
              </a:rPr>
              <a:t> manual cu </a:t>
            </a:r>
            <a:r>
              <a:rPr lang="en-US" sz="2400" dirty="0" err="1">
                <a:latin typeface="+mn-lt"/>
              </a:rPr>
              <a:t>sursă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lumină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oglindă</a:t>
            </a:r>
            <a:endParaRPr lang="en-US" sz="2400" dirty="0">
              <a:latin typeface="+mn-lt"/>
            </a:endParaRPr>
          </a:p>
          <a:p>
            <a:r>
              <a:rPr lang="en-US" sz="2400" dirty="0" err="1">
                <a:latin typeface="+mn-lt"/>
              </a:rPr>
              <a:t>Cititoare</a:t>
            </a:r>
            <a:r>
              <a:rPr lang="en-US" sz="2400" dirty="0">
                <a:latin typeface="+mn-lt"/>
              </a:rPr>
              <a:t> automate</a:t>
            </a:r>
          </a:p>
          <a:p>
            <a:endParaRPr lang="en-US" sz="2400" dirty="0">
              <a:latin typeface="+mn-lt"/>
            </a:endParaRPr>
          </a:p>
        </p:txBody>
      </p:sp>
      <p:pic>
        <p:nvPicPr>
          <p:cNvPr id="8" name="Picture 4" descr="14-3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4976970"/>
            <a:ext cx="2881065" cy="108413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828800"/>
          </a:xfrm>
          <a:solidFill>
            <a:srgbClr val="005000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Antibiograma prin metoda microdiluțiilor</a:t>
            </a:r>
            <a:endParaRPr lang="en-US" dirty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04800" y="2779713"/>
            <a:ext cx="4657725" cy="3163887"/>
            <a:chOff x="1440" y="1680"/>
            <a:chExt cx="2934" cy="1993"/>
          </a:xfrm>
        </p:grpSpPr>
        <p:pic>
          <p:nvPicPr>
            <p:cNvPr id="24583" name="Picture 4" descr="C:\DOWNLOAD\lab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80"/>
              <a:ext cx="2934" cy="1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1497" y="336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3408" y="240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1968" y="336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87" name="Text Box 8"/>
            <p:cNvSpPr txBox="1">
              <a:spLocks noChangeArrowheads="1"/>
            </p:cNvSpPr>
            <p:nvPr/>
          </p:nvSpPr>
          <p:spPr bwMode="auto">
            <a:xfrm>
              <a:off x="2016" y="312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2016" y="288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89" name="Text Box 10"/>
            <p:cNvSpPr txBox="1">
              <a:spLocks noChangeArrowheads="1"/>
            </p:cNvSpPr>
            <p:nvPr/>
          </p:nvSpPr>
          <p:spPr bwMode="auto">
            <a:xfrm>
              <a:off x="2016" y="264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1488" y="312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91" name="Text Box 12"/>
            <p:cNvSpPr txBox="1">
              <a:spLocks noChangeArrowheads="1"/>
            </p:cNvSpPr>
            <p:nvPr/>
          </p:nvSpPr>
          <p:spPr bwMode="auto">
            <a:xfrm>
              <a:off x="1488" y="288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3408" y="288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93" name="Text Box 14"/>
            <p:cNvSpPr txBox="1">
              <a:spLocks noChangeArrowheads="1"/>
            </p:cNvSpPr>
            <p:nvPr/>
          </p:nvSpPr>
          <p:spPr bwMode="auto">
            <a:xfrm>
              <a:off x="3888" y="2208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94" name="Text Box 15"/>
            <p:cNvSpPr txBox="1">
              <a:spLocks noChangeArrowheads="1"/>
            </p:cNvSpPr>
            <p:nvPr/>
          </p:nvSpPr>
          <p:spPr bwMode="auto">
            <a:xfrm>
              <a:off x="4128" y="312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95" name="Text Box 16"/>
            <p:cNvSpPr txBox="1">
              <a:spLocks noChangeArrowheads="1"/>
            </p:cNvSpPr>
            <p:nvPr/>
          </p:nvSpPr>
          <p:spPr bwMode="auto">
            <a:xfrm>
              <a:off x="3888" y="1968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  <p:sp>
          <p:nvSpPr>
            <p:cNvPr id="24596" name="Text Box 17"/>
            <p:cNvSpPr txBox="1">
              <a:spLocks noChangeArrowheads="1"/>
            </p:cNvSpPr>
            <p:nvPr/>
          </p:nvSpPr>
          <p:spPr bwMode="auto">
            <a:xfrm>
              <a:off x="2736" y="2208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chemeClr val="tx2"/>
                  </a:solidFill>
                </a:rPr>
                <a:t>•</a:t>
              </a:r>
              <a:endParaRPr lang="en-US"/>
            </a:p>
          </p:txBody>
        </p:sp>
      </p:grp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914400" y="6096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96 well microtiter plate</a:t>
            </a:r>
            <a:endParaRPr lang="en-US">
              <a:latin typeface="+mn-lt"/>
            </a:endParaRPr>
          </a:p>
        </p:txBody>
      </p:sp>
      <p:pic>
        <p:nvPicPr>
          <p:cNvPr id="24581" name="Picture 19" descr="P:\susc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657600" cy="3352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219700" y="2362200"/>
            <a:ext cx="2860675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ug/ml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64  32  16    8    4     2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D71E2-94B5-4D9E-9786-57AC477919B4}" type="slidenum">
              <a:rPr lang="en-US"/>
              <a:pPr>
                <a:defRPr/>
              </a:pPr>
              <a:t>16</a:t>
            </a:fld>
            <a:endParaRPr lang="th-TH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diluțiilor în geloză</a:t>
            </a:r>
            <a:endParaRPr lang="th-TH" dirty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3443" y="1193319"/>
            <a:ext cx="7761288" cy="4530725"/>
          </a:xfrm>
        </p:spPr>
        <p:txBody>
          <a:bodyPr/>
          <a:lstStyle/>
          <a:p>
            <a:r>
              <a:rPr lang="en-US" dirty="0" err="1"/>
              <a:t>Procedur</a:t>
            </a:r>
            <a:r>
              <a:rPr lang="ro-RO" dirty="0"/>
              <a:t>ă</a:t>
            </a:r>
            <a:endParaRPr lang="en-US" dirty="0"/>
          </a:p>
          <a:p>
            <a:pPr lvl="1"/>
            <a:r>
              <a:rPr lang="ro-RO" dirty="0"/>
              <a:t>Se </a:t>
            </a:r>
            <a:r>
              <a:rPr lang="ro-RO" dirty="0" err="1"/>
              <a:t>efectueaza</a:t>
            </a:r>
            <a:r>
              <a:rPr lang="ro-RO" dirty="0"/>
              <a:t> diluții de antibiotic în medii </a:t>
            </a:r>
            <a:r>
              <a:rPr lang="ro-RO" dirty="0" err="1"/>
              <a:t>gelozate</a:t>
            </a:r>
            <a:r>
              <a:rPr lang="ro-RO" dirty="0"/>
              <a:t> topite care se toarnă în plăci</a:t>
            </a:r>
          </a:p>
        </p:txBody>
      </p:sp>
      <p:grpSp>
        <p:nvGrpSpPr>
          <p:cNvPr id="25607" name="Group 23"/>
          <p:cNvGrpSpPr>
            <a:grpSpLocks/>
          </p:cNvGrpSpPr>
          <p:nvPr/>
        </p:nvGrpSpPr>
        <p:grpSpPr bwMode="auto">
          <a:xfrm>
            <a:off x="1726930" y="3705011"/>
            <a:ext cx="1512887" cy="1439862"/>
            <a:chOff x="1815" y="2523"/>
            <a:chExt cx="1343" cy="1290"/>
          </a:xfrm>
        </p:grpSpPr>
        <p:sp>
          <p:nvSpPr>
            <p:cNvPr id="25643" name="AutoShape 7"/>
            <p:cNvSpPr>
              <a:spLocks noChangeArrowheads="1"/>
            </p:cNvSpPr>
            <p:nvPr/>
          </p:nvSpPr>
          <p:spPr bwMode="auto">
            <a:xfrm>
              <a:off x="1815" y="2523"/>
              <a:ext cx="1343" cy="12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25644" name="Group 22"/>
            <p:cNvGrpSpPr>
              <a:grpSpLocks/>
            </p:cNvGrpSpPr>
            <p:nvPr/>
          </p:nvGrpSpPr>
          <p:grpSpPr bwMode="auto">
            <a:xfrm>
              <a:off x="1915" y="2635"/>
              <a:ext cx="1134" cy="1089"/>
              <a:chOff x="1927" y="2659"/>
              <a:chExt cx="1225" cy="1225"/>
            </a:xfrm>
          </p:grpSpPr>
          <p:grpSp>
            <p:nvGrpSpPr>
              <p:cNvPr id="25645" name="Group 14"/>
              <p:cNvGrpSpPr>
                <a:grpSpLocks/>
              </p:cNvGrpSpPr>
              <p:nvPr/>
            </p:nvGrpSpPr>
            <p:grpSpPr bwMode="auto">
              <a:xfrm>
                <a:off x="1927" y="2660"/>
                <a:ext cx="1225" cy="1224"/>
                <a:chOff x="1927" y="2614"/>
                <a:chExt cx="1225" cy="1088"/>
              </a:xfrm>
            </p:grpSpPr>
            <p:sp>
              <p:nvSpPr>
                <p:cNvPr id="25653" name="Rectangle 8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5654" name="Line 9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5" name="Line 10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6" name="Line 11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7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8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46" name="Group 15"/>
              <p:cNvGrpSpPr>
                <a:grpSpLocks/>
              </p:cNvGrpSpPr>
              <p:nvPr/>
            </p:nvGrpSpPr>
            <p:grpSpPr bwMode="auto">
              <a:xfrm rot="5400000">
                <a:off x="1927" y="2659"/>
                <a:ext cx="1225" cy="1225"/>
                <a:chOff x="1927" y="2614"/>
                <a:chExt cx="1225" cy="1088"/>
              </a:xfrm>
            </p:grpSpPr>
            <p:sp>
              <p:nvSpPr>
                <p:cNvPr id="25647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5648" name="Line 17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0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08" name="Group 24"/>
          <p:cNvGrpSpPr>
            <a:grpSpLocks/>
          </p:cNvGrpSpPr>
          <p:nvPr/>
        </p:nvGrpSpPr>
        <p:grpSpPr bwMode="auto">
          <a:xfrm>
            <a:off x="3875862" y="3677770"/>
            <a:ext cx="1512887" cy="1439862"/>
            <a:chOff x="1815" y="2523"/>
            <a:chExt cx="1343" cy="1290"/>
          </a:xfrm>
        </p:grpSpPr>
        <p:sp>
          <p:nvSpPr>
            <p:cNvPr id="25627" name="AutoShape 25"/>
            <p:cNvSpPr>
              <a:spLocks noChangeArrowheads="1"/>
            </p:cNvSpPr>
            <p:nvPr/>
          </p:nvSpPr>
          <p:spPr bwMode="auto">
            <a:xfrm>
              <a:off x="1815" y="2523"/>
              <a:ext cx="1343" cy="12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25628" name="Group 26"/>
            <p:cNvGrpSpPr>
              <a:grpSpLocks/>
            </p:cNvGrpSpPr>
            <p:nvPr/>
          </p:nvGrpSpPr>
          <p:grpSpPr bwMode="auto">
            <a:xfrm>
              <a:off x="1915" y="2635"/>
              <a:ext cx="1134" cy="1089"/>
              <a:chOff x="1927" y="2659"/>
              <a:chExt cx="1225" cy="1225"/>
            </a:xfrm>
          </p:grpSpPr>
          <p:grpSp>
            <p:nvGrpSpPr>
              <p:cNvPr id="25629" name="Group 27"/>
              <p:cNvGrpSpPr>
                <a:grpSpLocks/>
              </p:cNvGrpSpPr>
              <p:nvPr/>
            </p:nvGrpSpPr>
            <p:grpSpPr bwMode="auto">
              <a:xfrm>
                <a:off x="1927" y="2660"/>
                <a:ext cx="1225" cy="1224"/>
                <a:chOff x="1927" y="2614"/>
                <a:chExt cx="1225" cy="1088"/>
              </a:xfrm>
            </p:grpSpPr>
            <p:sp>
              <p:nvSpPr>
                <p:cNvPr id="25637" name="Rectangle 28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5638" name="Line 29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9" name="Line 30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0" name="Line 31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1" name="Line 32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2" name="Line 33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30" name="Group 34"/>
              <p:cNvGrpSpPr>
                <a:grpSpLocks/>
              </p:cNvGrpSpPr>
              <p:nvPr/>
            </p:nvGrpSpPr>
            <p:grpSpPr bwMode="auto">
              <a:xfrm rot="5400000">
                <a:off x="1927" y="2659"/>
                <a:ext cx="1225" cy="1225"/>
                <a:chOff x="1927" y="2614"/>
                <a:chExt cx="1225" cy="1088"/>
              </a:xfrm>
            </p:grpSpPr>
            <p:sp>
              <p:nvSpPr>
                <p:cNvPr id="25631" name="Rectangle 35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5632" name="Line 36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3" name="Line 37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4" name="Line 38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5" name="Line 39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6" name="Line 40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09" name="Group 41"/>
          <p:cNvGrpSpPr>
            <a:grpSpLocks/>
          </p:cNvGrpSpPr>
          <p:nvPr/>
        </p:nvGrpSpPr>
        <p:grpSpPr bwMode="auto">
          <a:xfrm>
            <a:off x="5938164" y="3705011"/>
            <a:ext cx="1512887" cy="1439862"/>
            <a:chOff x="1815" y="2523"/>
            <a:chExt cx="1343" cy="1290"/>
          </a:xfrm>
        </p:grpSpPr>
        <p:sp>
          <p:nvSpPr>
            <p:cNvPr id="25611" name="AutoShape 42"/>
            <p:cNvSpPr>
              <a:spLocks noChangeArrowheads="1"/>
            </p:cNvSpPr>
            <p:nvPr/>
          </p:nvSpPr>
          <p:spPr bwMode="auto">
            <a:xfrm>
              <a:off x="1815" y="2523"/>
              <a:ext cx="1343" cy="12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25612" name="Group 43"/>
            <p:cNvGrpSpPr>
              <a:grpSpLocks/>
            </p:cNvGrpSpPr>
            <p:nvPr/>
          </p:nvGrpSpPr>
          <p:grpSpPr bwMode="auto">
            <a:xfrm>
              <a:off x="1915" y="2635"/>
              <a:ext cx="1134" cy="1089"/>
              <a:chOff x="1927" y="2659"/>
              <a:chExt cx="1225" cy="1225"/>
            </a:xfrm>
          </p:grpSpPr>
          <p:grpSp>
            <p:nvGrpSpPr>
              <p:cNvPr id="25613" name="Group 44"/>
              <p:cNvGrpSpPr>
                <a:grpSpLocks/>
              </p:cNvGrpSpPr>
              <p:nvPr/>
            </p:nvGrpSpPr>
            <p:grpSpPr bwMode="auto">
              <a:xfrm>
                <a:off x="1927" y="2660"/>
                <a:ext cx="1225" cy="1224"/>
                <a:chOff x="1927" y="2614"/>
                <a:chExt cx="1225" cy="1088"/>
              </a:xfrm>
            </p:grpSpPr>
            <p:sp>
              <p:nvSpPr>
                <p:cNvPr id="25621" name="Rectangle 45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5622" name="Line 46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3" name="Line 47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4" name="Line 48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5" name="Line 49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6" name="Line 50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4" name="Group 51"/>
              <p:cNvGrpSpPr>
                <a:grpSpLocks/>
              </p:cNvGrpSpPr>
              <p:nvPr/>
            </p:nvGrpSpPr>
            <p:grpSpPr bwMode="auto">
              <a:xfrm rot="5400000">
                <a:off x="1927" y="2659"/>
                <a:ext cx="1225" cy="1225"/>
                <a:chOff x="1927" y="2614"/>
                <a:chExt cx="1225" cy="1088"/>
              </a:xfrm>
            </p:grpSpPr>
            <p:sp>
              <p:nvSpPr>
                <p:cNvPr id="25615" name="Rectangle 52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5616" name="Line 53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7" name="Line 54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8" name="Line 55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9" name="Line 56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0" name="Line 57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610" name="Text Box 58"/>
          <p:cNvSpPr txBox="1">
            <a:spLocks noChangeArrowheads="1"/>
          </p:cNvSpPr>
          <p:nvPr/>
        </p:nvSpPr>
        <p:spPr bwMode="auto">
          <a:xfrm>
            <a:off x="1403350" y="5510213"/>
            <a:ext cx="626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          64 ug/ml		 32 ug/ml 	    16 ug/ml</a:t>
            </a:r>
            <a:endParaRPr lang="th-TH">
              <a:ea typeface="EucrosiaUP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B8EE3-1BE9-4985-9B1D-110D5DC2E876}" type="slidenum">
              <a:rPr lang="en-US"/>
              <a:pPr>
                <a:defRPr/>
              </a:pPr>
              <a:t>17</a:t>
            </a:fld>
            <a:endParaRPr lang="th-TH"/>
          </a:p>
        </p:txBody>
      </p:sp>
      <p:sp>
        <p:nvSpPr>
          <p:cNvPr id="38991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diluțiilor în geloza</a:t>
            </a:r>
            <a:endParaRPr lang="th-TH" dirty="0"/>
          </a:p>
        </p:txBody>
      </p:sp>
      <p:sp>
        <p:nvSpPr>
          <p:cNvPr id="26630" name="Rectangle 80"/>
          <p:cNvSpPr>
            <a:spLocks noChangeArrowheads="1"/>
          </p:cNvSpPr>
          <p:nvPr/>
        </p:nvSpPr>
        <p:spPr bwMode="auto">
          <a:xfrm>
            <a:off x="914400" y="1600200"/>
            <a:ext cx="79057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>
                <a:latin typeface="Book Antiqua" pitchFamily="18" charset="0"/>
              </a:rPr>
              <a:t>Procedur</a:t>
            </a:r>
            <a:r>
              <a:rPr lang="ro-RO" sz="2800">
                <a:latin typeface="Book Antiqua" pitchFamily="18" charset="0"/>
              </a:rPr>
              <a:t>ă</a:t>
            </a:r>
            <a:endParaRPr lang="en-US" sz="280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>
                <a:latin typeface="Book Antiqua" pitchFamily="18" charset="0"/>
              </a:rPr>
              <a:t>Însămânțarea inoculului bacterian </a:t>
            </a:r>
            <a:r>
              <a:rPr lang="en-US" sz="2600">
                <a:latin typeface="Book Antiqua" pitchFamily="18" charset="0"/>
              </a:rPr>
              <a:t>(McFarland No. 0.5) </a:t>
            </a:r>
          </a:p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ro-RO" sz="2100">
                <a:latin typeface="Book Antiqua" pitchFamily="18" charset="0"/>
              </a:rPr>
              <a:t>Se folosește un dispenser </a:t>
            </a:r>
            <a:r>
              <a:rPr lang="en-US" sz="2100">
                <a:latin typeface="Book Antiqua" pitchFamily="18" charset="0"/>
              </a:rPr>
              <a:t>Steers-Foltz</a:t>
            </a:r>
            <a:r>
              <a:rPr lang="ro-RO" sz="2100">
                <a:latin typeface="Book Antiqua" pitchFamily="18" charset="0"/>
              </a:rPr>
              <a:t> care repartizează 1 microlitru de inocul</a:t>
            </a:r>
            <a:endParaRPr lang="en-US" sz="210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>
                <a:latin typeface="Book Antiqua" pitchFamily="18" charset="0"/>
              </a:rPr>
              <a:t>Incubare</a:t>
            </a:r>
            <a:endParaRPr lang="en-US" sz="260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>
                <a:latin typeface="Book Antiqua" pitchFamily="18" charset="0"/>
                <a:sym typeface="Wingdings" pitchFamily="2" charset="2"/>
              </a:rPr>
              <a:t>Numărarea coloniilor</a:t>
            </a:r>
            <a:endParaRPr lang="en-US" sz="2600">
              <a:solidFill>
                <a:schemeClr val="accent2"/>
              </a:solidFill>
              <a:latin typeface="Book Antiqua" pitchFamily="18" charset="0"/>
              <a:sym typeface="Wingdings" pitchFamily="2" charset="2"/>
            </a:endParaRPr>
          </a:p>
        </p:txBody>
      </p:sp>
      <p:sp>
        <p:nvSpPr>
          <p:cNvPr id="39009" name="AutoShape 97"/>
          <p:cNvSpPr>
            <a:spLocks noChangeArrowheads="1"/>
          </p:cNvSpPr>
          <p:nvPr/>
        </p:nvSpPr>
        <p:spPr bwMode="auto">
          <a:xfrm>
            <a:off x="4284663" y="4797425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5940425" y="4333875"/>
            <a:ext cx="1871663" cy="1831975"/>
            <a:chOff x="3742" y="2730"/>
            <a:chExt cx="1343" cy="1290"/>
          </a:xfrm>
        </p:grpSpPr>
        <p:sp>
          <p:nvSpPr>
            <p:cNvPr id="26636" name="AutoShape 81"/>
            <p:cNvSpPr>
              <a:spLocks noChangeArrowheads="1"/>
            </p:cNvSpPr>
            <p:nvPr/>
          </p:nvSpPr>
          <p:spPr bwMode="auto">
            <a:xfrm>
              <a:off x="3742" y="2730"/>
              <a:ext cx="1343" cy="12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26637" name="Group 82"/>
            <p:cNvGrpSpPr>
              <a:grpSpLocks/>
            </p:cNvGrpSpPr>
            <p:nvPr/>
          </p:nvGrpSpPr>
          <p:grpSpPr bwMode="auto">
            <a:xfrm>
              <a:off x="3842" y="2842"/>
              <a:ext cx="1134" cy="1089"/>
              <a:chOff x="1927" y="2659"/>
              <a:chExt cx="1225" cy="1225"/>
            </a:xfrm>
          </p:grpSpPr>
          <p:grpSp>
            <p:nvGrpSpPr>
              <p:cNvPr id="26653" name="Group 83"/>
              <p:cNvGrpSpPr>
                <a:grpSpLocks/>
              </p:cNvGrpSpPr>
              <p:nvPr/>
            </p:nvGrpSpPr>
            <p:grpSpPr bwMode="auto">
              <a:xfrm>
                <a:off x="1927" y="2660"/>
                <a:ext cx="1225" cy="1224"/>
                <a:chOff x="1927" y="2614"/>
                <a:chExt cx="1225" cy="1088"/>
              </a:xfrm>
            </p:grpSpPr>
            <p:sp>
              <p:nvSpPr>
                <p:cNvPr id="26661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6662" name="Line 85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3" name="Line 86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4" name="Line 87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5" name="Line 88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6" name="Line 89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54" name="Group 90"/>
              <p:cNvGrpSpPr>
                <a:grpSpLocks/>
              </p:cNvGrpSpPr>
              <p:nvPr/>
            </p:nvGrpSpPr>
            <p:grpSpPr bwMode="auto">
              <a:xfrm rot="5400000">
                <a:off x="1927" y="2659"/>
                <a:ext cx="1225" cy="1225"/>
                <a:chOff x="1927" y="2614"/>
                <a:chExt cx="1225" cy="1088"/>
              </a:xfrm>
            </p:grpSpPr>
            <p:sp>
              <p:nvSpPr>
                <p:cNvPr id="26655" name="Rectangle 91"/>
                <p:cNvSpPr>
                  <a:spLocks noChangeArrowheads="1"/>
                </p:cNvSpPr>
                <p:nvPr/>
              </p:nvSpPr>
              <p:spPr bwMode="auto">
                <a:xfrm>
                  <a:off x="1927" y="2614"/>
                  <a:ext cx="1225" cy="10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26656" name="Line 92"/>
                <p:cNvSpPr>
                  <a:spLocks noChangeShapeType="1"/>
                </p:cNvSpPr>
                <p:nvPr/>
              </p:nvSpPr>
              <p:spPr bwMode="auto">
                <a:xfrm>
                  <a:off x="1927" y="3158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7" name="Line 93"/>
                <p:cNvSpPr>
                  <a:spLocks noChangeShapeType="1"/>
                </p:cNvSpPr>
                <p:nvPr/>
              </p:nvSpPr>
              <p:spPr bwMode="auto">
                <a:xfrm>
                  <a:off x="1927" y="333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8" name="Line 94"/>
                <p:cNvSpPr>
                  <a:spLocks noChangeShapeType="1"/>
                </p:cNvSpPr>
                <p:nvPr/>
              </p:nvSpPr>
              <p:spPr bwMode="auto">
                <a:xfrm>
                  <a:off x="1927" y="279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9" name="Line 95"/>
                <p:cNvSpPr>
                  <a:spLocks noChangeShapeType="1"/>
                </p:cNvSpPr>
                <p:nvPr/>
              </p:nvSpPr>
              <p:spPr bwMode="auto">
                <a:xfrm>
                  <a:off x="1927" y="2976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0" name="Line 96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638" name="Oval 98"/>
            <p:cNvSpPr>
              <a:spLocks noChangeArrowheads="1"/>
            </p:cNvSpPr>
            <p:nvPr/>
          </p:nvSpPr>
          <p:spPr bwMode="auto">
            <a:xfrm>
              <a:off x="3878" y="2886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39" name="Oval 99"/>
            <p:cNvSpPr>
              <a:spLocks noChangeArrowheads="1"/>
            </p:cNvSpPr>
            <p:nvPr/>
          </p:nvSpPr>
          <p:spPr bwMode="auto">
            <a:xfrm>
              <a:off x="4083" y="3249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0" name="Oval 100"/>
            <p:cNvSpPr>
              <a:spLocks noChangeArrowheads="1"/>
            </p:cNvSpPr>
            <p:nvPr/>
          </p:nvSpPr>
          <p:spPr bwMode="auto">
            <a:xfrm>
              <a:off x="4080" y="3077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1" name="Oval 101"/>
            <p:cNvSpPr>
              <a:spLocks noChangeArrowheads="1"/>
            </p:cNvSpPr>
            <p:nvPr/>
          </p:nvSpPr>
          <p:spPr bwMode="auto">
            <a:xfrm>
              <a:off x="4241" y="3431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2" name="Oval 102"/>
            <p:cNvSpPr>
              <a:spLocks noChangeArrowheads="1"/>
            </p:cNvSpPr>
            <p:nvPr/>
          </p:nvSpPr>
          <p:spPr bwMode="auto">
            <a:xfrm>
              <a:off x="4238" y="3259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3" name="Oval 103"/>
            <p:cNvSpPr>
              <a:spLocks noChangeArrowheads="1"/>
            </p:cNvSpPr>
            <p:nvPr/>
          </p:nvSpPr>
          <p:spPr bwMode="auto">
            <a:xfrm>
              <a:off x="4652" y="3082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4" name="Oval 104"/>
            <p:cNvSpPr>
              <a:spLocks noChangeArrowheads="1"/>
            </p:cNvSpPr>
            <p:nvPr/>
          </p:nvSpPr>
          <p:spPr bwMode="auto">
            <a:xfrm>
              <a:off x="4649" y="2910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5" name="Oval 105"/>
            <p:cNvSpPr>
              <a:spLocks noChangeArrowheads="1"/>
            </p:cNvSpPr>
            <p:nvPr/>
          </p:nvSpPr>
          <p:spPr bwMode="auto">
            <a:xfrm>
              <a:off x="4821" y="3615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6" name="Oval 106"/>
            <p:cNvSpPr>
              <a:spLocks noChangeArrowheads="1"/>
            </p:cNvSpPr>
            <p:nvPr/>
          </p:nvSpPr>
          <p:spPr bwMode="auto">
            <a:xfrm>
              <a:off x="4818" y="3443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7" name="Oval 107"/>
            <p:cNvSpPr>
              <a:spLocks noChangeArrowheads="1"/>
            </p:cNvSpPr>
            <p:nvPr/>
          </p:nvSpPr>
          <p:spPr bwMode="auto">
            <a:xfrm>
              <a:off x="4243" y="3772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8" name="Oval 108"/>
            <p:cNvSpPr>
              <a:spLocks noChangeArrowheads="1"/>
            </p:cNvSpPr>
            <p:nvPr/>
          </p:nvSpPr>
          <p:spPr bwMode="auto">
            <a:xfrm>
              <a:off x="4059" y="3602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49" name="Oval 109"/>
            <p:cNvSpPr>
              <a:spLocks noChangeArrowheads="1"/>
            </p:cNvSpPr>
            <p:nvPr/>
          </p:nvSpPr>
          <p:spPr bwMode="auto">
            <a:xfrm>
              <a:off x="4465" y="304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50" name="Oval 110"/>
            <p:cNvSpPr>
              <a:spLocks noChangeArrowheads="1"/>
            </p:cNvSpPr>
            <p:nvPr/>
          </p:nvSpPr>
          <p:spPr bwMode="auto">
            <a:xfrm>
              <a:off x="4467" y="3385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51" name="Oval 111"/>
            <p:cNvSpPr>
              <a:spLocks noChangeArrowheads="1"/>
            </p:cNvSpPr>
            <p:nvPr/>
          </p:nvSpPr>
          <p:spPr bwMode="auto">
            <a:xfrm>
              <a:off x="4464" y="3213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26652" name="Oval 112"/>
            <p:cNvSpPr>
              <a:spLocks noChangeArrowheads="1"/>
            </p:cNvSpPr>
            <p:nvPr/>
          </p:nvSpPr>
          <p:spPr bwMode="auto">
            <a:xfrm>
              <a:off x="4649" y="3612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9026" name="AutoShape 114"/>
          <p:cNvSpPr>
            <a:spLocks noChangeArrowheads="1"/>
          </p:cNvSpPr>
          <p:nvPr/>
        </p:nvSpPr>
        <p:spPr bwMode="auto">
          <a:xfrm rot="10774750" flipV="1">
            <a:off x="4211638" y="5518150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9027" name="Text Box 115"/>
          <p:cNvSpPr txBox="1">
            <a:spLocks noChangeArrowheads="1"/>
          </p:cNvSpPr>
          <p:nvPr/>
        </p:nvSpPr>
        <p:spPr bwMode="auto">
          <a:xfrm>
            <a:off x="3132138" y="5516563"/>
            <a:ext cx="939800" cy="457200"/>
          </a:xfrm>
          <a:prstGeom prst="rect">
            <a:avLst/>
          </a:prstGeom>
          <a:solidFill>
            <a:srgbClr val="DBD9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MIC</a:t>
            </a:r>
            <a:endParaRPr lang="th-TH" sz="2400" b="1">
              <a:solidFill>
                <a:schemeClr val="bg1"/>
              </a:solidFill>
              <a:ea typeface="EucrosiaUPC"/>
            </a:endParaRPr>
          </a:p>
        </p:txBody>
      </p:sp>
      <p:sp>
        <p:nvSpPr>
          <p:cNvPr id="26635" name="Text Box 116"/>
          <p:cNvSpPr txBox="1">
            <a:spLocks noChangeArrowheads="1"/>
          </p:cNvSpPr>
          <p:nvPr/>
        </p:nvSpPr>
        <p:spPr bwMode="auto">
          <a:xfrm>
            <a:off x="6300788" y="6134100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32 ug/ml </a:t>
            </a:r>
            <a:endParaRPr lang="th-TH">
              <a:ea typeface="Eucrosia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9" grpId="0" animBg="1"/>
      <p:bldP spid="39026" grpId="0" animBg="1"/>
      <p:bldP spid="390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56B5-E483-4CE8-938C-3686C990089A}" type="slidenum">
              <a:rPr lang="en-US"/>
              <a:pPr>
                <a:defRPr/>
              </a:pPr>
              <a:t>18</a:t>
            </a:fld>
            <a:endParaRPr lang="th-TH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 </a:t>
            </a:r>
            <a:br>
              <a:rPr lang="ro-RO" dirty="0"/>
            </a:br>
            <a:r>
              <a:rPr lang="ro-RO" dirty="0"/>
              <a:t>(Kirby Bauer)</a:t>
            </a:r>
            <a:endParaRPr lang="th-TH" dirty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o-RO" dirty="0"/>
              <a:t>Se folosesc discuri de hârtie impregnate cu antibiotice</a:t>
            </a:r>
          </a:p>
          <a:p>
            <a:pPr>
              <a:lnSpc>
                <a:spcPct val="90000"/>
              </a:lnSpc>
            </a:pPr>
            <a:r>
              <a:rPr lang="ro-RO" dirty="0"/>
              <a:t>Se testează sensibilitatea la mai multe antibiotice prin măsurarea diametrului zonelor de inhibiție</a:t>
            </a:r>
          </a:p>
          <a:p>
            <a:pPr>
              <a:lnSpc>
                <a:spcPct val="90000"/>
              </a:lnSpc>
            </a:pPr>
            <a:endParaRPr lang="ro-RO" dirty="0"/>
          </a:p>
          <a:p>
            <a:pPr lvl="1">
              <a:lnSpc>
                <a:spcPct val="90000"/>
              </a:lnSpc>
            </a:pPr>
            <a:r>
              <a:rPr lang="ro-RO" dirty="0"/>
              <a:t>S-a demonstrat că rezultatele calitative ale metodei difuzimetrice cu discuri se corelează bine cu rezultatele cantitative ale metodei diluțiilor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th-TH" dirty="0">
              <a:ea typeface="EucrosiaUP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7466-6346-4B38-B5D5-B64627CEDB77}" type="slidenum">
              <a:rPr lang="en-US"/>
              <a:pPr>
                <a:defRPr/>
              </a:pPr>
              <a:t>19</a:t>
            </a:fld>
            <a:endParaRPr lang="th-TH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</a:t>
            </a:r>
            <a:endParaRPr lang="th-TH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14648" r="15625" b="4053"/>
          <a:stretch>
            <a:fillRect/>
          </a:stretch>
        </p:blipFill>
        <p:spPr bwMode="auto">
          <a:xfrm>
            <a:off x="2649538" y="1428750"/>
            <a:ext cx="38512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0D07F-53C4-4C88-BA19-688D2B0C3BA2}" type="slidenum">
              <a:rPr lang="en-US"/>
              <a:pPr>
                <a:defRPr/>
              </a:pPr>
              <a:t>2</a:t>
            </a:fld>
            <a:endParaRPr lang="th-TH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Cuprins</a:t>
            </a:r>
            <a:endParaRPr lang="th-TH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Introducere</a:t>
            </a:r>
            <a:endParaRPr lang="en-US" dirty="0"/>
          </a:p>
          <a:p>
            <a:pPr lvl="3"/>
            <a:endParaRPr lang="en-US" dirty="0"/>
          </a:p>
          <a:p>
            <a:r>
              <a:rPr lang="ro-RO" dirty="0"/>
              <a:t>Metode de testare a sensibilității la antibiotice</a:t>
            </a:r>
            <a:endParaRPr lang="th-TH" dirty="0">
              <a:ea typeface="EucrosiaUPC"/>
            </a:endParaRPr>
          </a:p>
          <a:p>
            <a:pPr lvl="1"/>
            <a:r>
              <a:rPr lang="ro-RO" dirty="0"/>
              <a:t>Metoda diluțiilor</a:t>
            </a:r>
            <a:endParaRPr lang="en-US" dirty="0"/>
          </a:p>
          <a:p>
            <a:pPr lvl="1"/>
            <a:r>
              <a:rPr lang="ro-RO" dirty="0"/>
              <a:t>Metoda difuzimetrică</a:t>
            </a:r>
            <a:endParaRPr lang="en-US" dirty="0"/>
          </a:p>
          <a:p>
            <a:pPr lvl="1"/>
            <a:r>
              <a:rPr lang="ro-RO" dirty="0"/>
              <a:t>Factori ce afectează diametrul zonelor de inhibiție</a:t>
            </a:r>
            <a:endParaRPr lang="en-US" dirty="0"/>
          </a:p>
          <a:p>
            <a:pPr marL="1362075" lvl="4" indent="0">
              <a:buNone/>
            </a:pPr>
            <a:r>
              <a:rPr lang="en-US" dirty="0"/>
              <a:t> </a:t>
            </a:r>
            <a:endParaRPr lang="th-TH" dirty="0">
              <a:ea typeface="EucrosiaUPC"/>
            </a:endParaRPr>
          </a:p>
          <a:p>
            <a:r>
              <a:rPr lang="ro-RO" dirty="0"/>
              <a:t>Controlul de calitate</a:t>
            </a:r>
            <a:endParaRPr lang="th-TH" dirty="0">
              <a:ea typeface="Eucrosia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:\susc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22726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4" descr="P:\susc5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133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5" descr="P:\susc6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057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743200" y="3505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5791200" y="3505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8925" y="4918075"/>
            <a:ext cx="28429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Depunerea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inoculului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pe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suprafata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mediului de cultura</a:t>
            </a:r>
            <a:endParaRPr lang="en-US" dirty="0">
              <a:latin typeface="+mn-lt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150112" y="4918075"/>
            <a:ext cx="3193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plaseaza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discurile cu               chimioterapice</a:t>
            </a:r>
            <a:endParaRPr lang="en-US" dirty="0">
              <a:latin typeface="+mn-lt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91200" y="4687243"/>
            <a:ext cx="3352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incubeaza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placile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la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18-24 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ore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35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-37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masoara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diametrul zonei de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inhibitie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a </a:t>
            </a:r>
            <a:r>
              <a:rPr lang="ro-R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cresterii</a:t>
            </a: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culturii bacteriene in jurul microcomprimatului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E5BDD-DE00-48A3-BB30-EF0A08ABB155}" type="slidenum">
              <a:rPr lang="en-US"/>
              <a:pPr>
                <a:defRPr/>
              </a:pPr>
              <a:t>21</a:t>
            </a:fld>
            <a:endParaRPr lang="th-TH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difuzimetrica</a:t>
            </a:r>
            <a:endParaRPr lang="th-TH" dirty="0"/>
          </a:p>
        </p:txBody>
      </p:sp>
      <p:pic>
        <p:nvPicPr>
          <p:cNvPr id="30726" name="Picture 4" descr="14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60550"/>
            <a:ext cx="6337300" cy="39925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6E14A-D56D-48B9-98EA-F59973D935FB}" type="slidenum">
              <a:rPr lang="en-US"/>
              <a:pPr>
                <a:defRPr/>
              </a:pPr>
              <a:t>22</a:t>
            </a:fld>
            <a:endParaRPr lang="th-TH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difuzimetrica</a:t>
            </a:r>
            <a:endParaRPr lang="th-TH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>
                <a:cs typeface="Arial" pitchFamily="34" charset="0"/>
              </a:rPr>
              <a:t>Procedur</a:t>
            </a:r>
            <a:r>
              <a:rPr lang="ro-RO" sz="2400" b="1">
                <a:cs typeface="Arial" pitchFamily="34" charset="0"/>
              </a:rPr>
              <a:t>ă</a:t>
            </a:r>
            <a:r>
              <a:rPr lang="en-US" sz="2400">
                <a:cs typeface="Arial" pitchFamily="34" charset="0"/>
              </a:rPr>
              <a:t> </a:t>
            </a:r>
            <a:r>
              <a:rPr lang="en-US" sz="2000">
                <a:cs typeface="Arial" pitchFamily="34" charset="0"/>
              </a:rPr>
              <a:t>(</a:t>
            </a:r>
            <a:r>
              <a:rPr lang="en-US" sz="2000"/>
              <a:t>Kirby-Bauer </a:t>
            </a:r>
            <a:r>
              <a:rPr lang="ro-RO" sz="2000"/>
              <a:t>modificat</a:t>
            </a:r>
            <a:r>
              <a:rPr lang="en-US" sz="2000"/>
              <a:t>: </a:t>
            </a:r>
            <a:r>
              <a:rPr lang="th-TH" sz="2000">
                <a:cs typeface="Arial" pitchFamily="34" charset="0"/>
              </a:rPr>
              <a:t>National Committee </a:t>
            </a:r>
            <a:r>
              <a:rPr lang="en-US" sz="2000">
                <a:cs typeface="Arial" pitchFamily="34" charset="0"/>
              </a:rPr>
              <a:t>f</a:t>
            </a:r>
            <a:r>
              <a:rPr lang="th-TH" sz="2000">
                <a:cs typeface="Arial" pitchFamily="34" charset="0"/>
              </a:rPr>
              <a:t>or Clinical Laboratory Standards. </a:t>
            </a:r>
            <a:r>
              <a:rPr lang="en-US" sz="2000"/>
              <a:t>NCCLS)</a:t>
            </a:r>
            <a:endParaRPr lang="en-US" sz="2000">
              <a:cs typeface="Arial" pitchFamily="34" charset="0"/>
            </a:endParaRPr>
          </a:p>
          <a:p>
            <a:pPr lvl="1"/>
            <a:r>
              <a:rPr lang="ro-RO" sz="2200">
                <a:cs typeface="Arial" pitchFamily="34" charset="0"/>
              </a:rPr>
              <a:t>Se prepară un inocul de</a:t>
            </a:r>
            <a:r>
              <a:rPr lang="en-US" sz="2200"/>
              <a:t>.</a:t>
            </a:r>
            <a:r>
              <a:rPr lang="th-TH" sz="2200">
                <a:cs typeface="Arial" pitchFamily="34" charset="0"/>
              </a:rPr>
              <a:t> </a:t>
            </a:r>
            <a:r>
              <a:rPr lang="en-US" sz="2200">
                <a:cs typeface="Arial" pitchFamily="34" charset="0"/>
              </a:rPr>
              <a:t>10</a:t>
            </a:r>
            <a:r>
              <a:rPr lang="en-US" sz="2200" baseline="30000">
                <a:cs typeface="Arial" pitchFamily="34" charset="0"/>
              </a:rPr>
              <a:t>8</a:t>
            </a:r>
            <a:r>
              <a:rPr lang="en-US" sz="2200">
                <a:cs typeface="Arial" pitchFamily="34" charset="0"/>
              </a:rPr>
              <a:t> CFU/ml </a:t>
            </a:r>
            <a:r>
              <a:rPr lang="ro-RO" sz="2200">
                <a:cs typeface="Arial" pitchFamily="34" charset="0"/>
              </a:rPr>
              <a:t>în ser fiziolocic sau bulion soia-tripticaza </a:t>
            </a:r>
            <a:r>
              <a:rPr lang="en-US" sz="2200"/>
              <a:t>(TSB)</a:t>
            </a:r>
            <a:r>
              <a:rPr lang="th-TH" sz="2200">
                <a:cs typeface="Arial" pitchFamily="34" charset="0"/>
              </a:rPr>
              <a:t> </a:t>
            </a:r>
            <a:r>
              <a:rPr lang="ro-RO" sz="2200">
                <a:cs typeface="Arial" pitchFamily="34" charset="0"/>
              </a:rPr>
              <a:t>sau bulion </a:t>
            </a:r>
            <a:r>
              <a:rPr lang="th-TH" sz="2200">
                <a:cs typeface="Arial" pitchFamily="34" charset="0"/>
              </a:rPr>
              <a:t>Mueller-Hinton (5</a:t>
            </a:r>
            <a:r>
              <a:rPr lang="th-TH" sz="2200">
                <a:ea typeface="EucrosiaUPC"/>
              </a:rPr>
              <a:t> </a:t>
            </a:r>
            <a:r>
              <a:rPr lang="th-TH" sz="2200">
                <a:cs typeface="Arial" pitchFamily="34" charset="0"/>
              </a:rPr>
              <a:t>m</a:t>
            </a:r>
            <a:r>
              <a:rPr lang="en-US" sz="2200">
                <a:cs typeface="Arial" pitchFamily="34" charset="0"/>
              </a:rPr>
              <a:t>l)</a:t>
            </a:r>
          </a:p>
          <a:p>
            <a:pPr lvl="2"/>
            <a:r>
              <a:rPr lang="ro-RO" sz="2100">
                <a:cs typeface="Arial" pitchFamily="34" charset="0"/>
              </a:rPr>
              <a:t>Se prelevă de pe placă 3-5 colonii izolate</a:t>
            </a:r>
            <a:endParaRPr lang="en-US" sz="2100">
              <a:cs typeface="Arial" pitchFamily="34" charset="0"/>
            </a:endParaRPr>
          </a:p>
          <a:p>
            <a:pPr lvl="2"/>
            <a:r>
              <a:rPr lang="ro-RO" sz="2100">
                <a:cs typeface="Arial" pitchFamily="34" charset="0"/>
              </a:rPr>
              <a:t>Se ajustează turbiditatea pentru a fi aceeași cu standardul </a:t>
            </a:r>
            <a:r>
              <a:rPr lang="th-TH" sz="2100">
                <a:cs typeface="Arial" pitchFamily="34" charset="0"/>
              </a:rPr>
              <a:t>McFarland No. 0.5. </a:t>
            </a:r>
          </a:p>
          <a:p>
            <a:pPr lvl="1"/>
            <a:r>
              <a:rPr lang="ro-RO" sz="2200">
                <a:cs typeface="Arial" pitchFamily="34" charset="0"/>
              </a:rPr>
              <a:t>Se prelevă din inocul cu tamponul și se descarcă pe suprafața gelozei Mueller-Hinton</a:t>
            </a:r>
            <a:endParaRPr lang="en-US" sz="2200">
              <a:cs typeface="Arial" pitchFamily="34" charset="0"/>
            </a:endParaRPr>
          </a:p>
          <a:p>
            <a:pPr lvl="1"/>
            <a:r>
              <a:rPr lang="ro-RO" sz="2200">
                <a:cs typeface="Arial" pitchFamily="34" charset="0"/>
              </a:rPr>
              <a:t>Se lasă 5-10 minute geloză pentru uscare</a:t>
            </a:r>
            <a:endParaRPr lang="en-US" sz="2200">
              <a:cs typeface="Arial" pitchFamily="34" charset="0"/>
            </a:endParaRPr>
          </a:p>
          <a:p>
            <a:pPr lvl="1"/>
            <a:endParaRPr lang="th-TH" sz="2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633BB-A7D3-4A77-8F32-C6823BD75949}" type="slidenum">
              <a:rPr lang="en-US"/>
              <a:pPr>
                <a:defRPr/>
              </a:pPr>
              <a:t>23</a:t>
            </a:fld>
            <a:endParaRPr lang="th-TH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solidFill>
                  <a:schemeClr val="tx2"/>
                </a:solidFill>
                <a:latin typeface="Times New Roman" pitchFamily="18" charset="0"/>
              </a:rPr>
              <a:t>Metoda difuzimetrică</a:t>
            </a:r>
            <a:endParaRPr lang="th-TH" sz="42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914400" y="1600200"/>
            <a:ext cx="53133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>
                <a:latin typeface="Book Antiqua" pitchFamily="18" charset="0"/>
                <a:cs typeface="Arial" pitchFamily="34" charset="0"/>
              </a:rPr>
              <a:t>Procedur</a:t>
            </a:r>
            <a:r>
              <a:rPr lang="ro-RO" sz="2800">
                <a:latin typeface="Book Antiqua" pitchFamily="18" charset="0"/>
                <a:cs typeface="Arial" pitchFamily="34" charset="0"/>
              </a:rPr>
              <a:t>ă</a:t>
            </a:r>
            <a:r>
              <a:rPr lang="en-US" sz="2800">
                <a:latin typeface="Book Antiqua" pitchFamily="18" charset="0"/>
                <a:cs typeface="Arial" pitchFamily="34" charset="0"/>
              </a:rPr>
              <a:t> (cont</a:t>
            </a:r>
            <a:r>
              <a:rPr lang="ro-RO" sz="2800">
                <a:latin typeface="Book Antiqua" pitchFamily="18" charset="0"/>
                <a:cs typeface="Arial" pitchFamily="34" charset="0"/>
              </a:rPr>
              <a:t>inuare</a:t>
            </a:r>
            <a:r>
              <a:rPr lang="en-US" sz="2800">
                <a:latin typeface="Book Antiqua" pitchFamily="18" charset="0"/>
                <a:cs typeface="Arial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>
                <a:latin typeface="Book Antiqua" pitchFamily="18" charset="0"/>
                <a:cs typeface="Arial" pitchFamily="34" charset="0"/>
              </a:rPr>
              <a:t>Se plaseaza discurile cu antibiotice pe suprafața gelozei inoculate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>
                <a:latin typeface="Book Antiqua" pitchFamily="18" charset="0"/>
                <a:cs typeface="Arial" pitchFamily="34" charset="0"/>
              </a:rPr>
              <a:t>Se inverseaza plăcile și se incubează la </a:t>
            </a:r>
            <a:r>
              <a:rPr lang="th-TH" sz="2600">
                <a:latin typeface="Book Antiqua" pitchFamily="18" charset="0"/>
                <a:cs typeface="Arial" pitchFamily="34" charset="0"/>
              </a:rPr>
              <a:t>35</a:t>
            </a:r>
            <a:r>
              <a:rPr lang="th-TH" sz="2600">
                <a:latin typeface="Book Antiqua" pitchFamily="18" charset="0"/>
                <a:ea typeface="EucrosiaUPC"/>
              </a:rPr>
              <a:t> </a:t>
            </a:r>
            <a:r>
              <a:rPr lang="en-US" sz="2600" baseline="30000">
                <a:latin typeface="Book Antiqua" pitchFamily="18" charset="0"/>
              </a:rPr>
              <a:t>o</a:t>
            </a:r>
            <a:r>
              <a:rPr lang="en-US" sz="2600">
                <a:latin typeface="Book Antiqua" pitchFamily="18" charset="0"/>
              </a:rPr>
              <a:t>C, o/n (18-24 h)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400">
                <a:latin typeface="Book Antiqua" pitchFamily="18" charset="0"/>
              </a:rPr>
              <a:t>Se măsoară diametrul zonelor de inhibiție în mm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th-TH" sz="2400">
              <a:latin typeface="Book Antiqua" pitchFamily="18" charset="0"/>
              <a:ea typeface="EucrosiaUPC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th-TH" sz="2400">
              <a:latin typeface="Book Antiqua" pitchFamily="18" charset="0"/>
              <a:ea typeface="EucrosiaUPC"/>
            </a:endParaRPr>
          </a:p>
        </p:txBody>
      </p:sp>
      <p:pic>
        <p:nvPicPr>
          <p:cNvPr id="32775" name="Picture 9" descr="Antibi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2255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6948488" y="2349500"/>
            <a:ext cx="936625" cy="12239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950075" y="1982788"/>
            <a:ext cx="215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Bacterial growth</a:t>
            </a:r>
            <a:endParaRPr lang="th-TH">
              <a:ea typeface="EucrosiaUPC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3851275" y="4005263"/>
            <a:ext cx="3313113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/>
      <p:bldP spid="491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0" t="8057" r="27344" b="46533"/>
          <a:stretch>
            <a:fillRect/>
          </a:stretch>
        </p:blipFill>
        <p:spPr bwMode="auto">
          <a:xfrm>
            <a:off x="642938" y="2071688"/>
            <a:ext cx="39290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63721" r="33203" b="3320"/>
          <a:stretch>
            <a:fillRect/>
          </a:stretch>
        </p:blipFill>
        <p:spPr bwMode="auto">
          <a:xfrm>
            <a:off x="6000750" y="2500313"/>
            <a:ext cx="24288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16113" r="25000" b="34814"/>
          <a:stretch>
            <a:fillRect/>
          </a:stretch>
        </p:blipFill>
        <p:spPr bwMode="auto">
          <a:xfrm>
            <a:off x="285750" y="1214438"/>
            <a:ext cx="41433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64455" r="25000" b="12840"/>
          <a:stretch>
            <a:fillRect/>
          </a:stretch>
        </p:blipFill>
        <p:spPr bwMode="auto">
          <a:xfrm>
            <a:off x="4932040" y="2348880"/>
            <a:ext cx="41433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8" t="29297" r="25000" b="25293"/>
          <a:stretch>
            <a:fillRect/>
          </a:stretch>
        </p:blipFill>
        <p:spPr bwMode="auto">
          <a:xfrm>
            <a:off x="714375" y="1643063"/>
            <a:ext cx="43576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8" descr="2003_0905_094407A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428875"/>
            <a:ext cx="4672013" cy="3686175"/>
          </a:xfr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</a:t>
            </a:r>
            <a:endParaRPr lang="en-US" dirty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500063" y="1143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latin typeface="Times New Roman" pitchFamily="18" charset="0"/>
              </a:rPr>
              <a:t>Prepararea inoculului</a:t>
            </a:r>
            <a:endParaRPr lang="th-TH" sz="4200">
              <a:latin typeface="Times New Roman" pitchFamily="18" charset="0"/>
              <a:ea typeface="EucrosiaUPC"/>
            </a:endParaRPr>
          </a:p>
        </p:txBody>
      </p:sp>
      <p:pic>
        <p:nvPicPr>
          <p:cNvPr id="36869" name="Picture 5" descr="2003_0905_094430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643188"/>
            <a:ext cx="338455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23300-0F37-46F9-96E5-EF78348B828B}" type="slidenum">
              <a:rPr lang="en-US"/>
              <a:pPr>
                <a:defRPr/>
              </a:pPr>
              <a:t>28</a:t>
            </a:fld>
            <a:endParaRPr lang="th-TH"/>
          </a:p>
        </p:txBody>
      </p:sp>
      <p:sp>
        <p:nvSpPr>
          <p:cNvPr id="37893" name="Oval 4"/>
          <p:cNvSpPr>
            <a:spLocks noChangeArrowheads="1"/>
          </p:cNvSpPr>
          <p:nvPr/>
        </p:nvSpPr>
        <p:spPr bwMode="auto">
          <a:xfrm>
            <a:off x="2484438" y="1773238"/>
            <a:ext cx="4392612" cy="4248150"/>
          </a:xfrm>
          <a:prstGeom prst="ellipse">
            <a:avLst/>
          </a:prstGeom>
          <a:solidFill>
            <a:srgbClr val="DBD9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903288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solidFill>
                  <a:schemeClr val="tx2"/>
                </a:solidFill>
                <a:latin typeface="Times New Roman" pitchFamily="18" charset="0"/>
              </a:rPr>
              <a:t>Metoda difuzimetrică</a:t>
            </a:r>
            <a:endParaRPr lang="th-TH" sz="42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Mediul gelozat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600200"/>
            <a:ext cx="3810000" cy="45307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>
                <a:solidFill>
                  <a:srgbClr val="FFFF00"/>
                </a:solidFill>
              </a:rPr>
              <a:t>Grosime: 4 mm</a:t>
            </a:r>
            <a:endParaRPr lang="en-US" sz="2000" b="1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/>
              <a:t>pH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IONI</a:t>
            </a:r>
            <a:endParaRPr lang="en-US" sz="2000" b="1" dirty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b="1" dirty="0" err="1"/>
              <a:t>Magnesiu</a:t>
            </a:r>
            <a:r>
              <a:rPr lang="en-US" sz="2000" b="1" dirty="0"/>
              <a:t>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b="1" dirty="0" err="1"/>
              <a:t>Calciu</a:t>
            </a:r>
            <a:endParaRPr lang="en-US" sz="20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Condiții de stocare</a:t>
            </a:r>
            <a:endParaRPr lang="en-US" sz="20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Trebuie uscat</a:t>
            </a:r>
            <a:r>
              <a:rPr lang="en-US" sz="2000" b="1" dirty="0"/>
              <a:t>e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Trebuie adus la temperatura camerei</a:t>
            </a:r>
            <a:endParaRPr lang="en-US" sz="2000" b="1" dirty="0"/>
          </a:p>
        </p:txBody>
      </p:sp>
      <p:pic>
        <p:nvPicPr>
          <p:cNvPr id="38916" name="Picture 5" descr="2003_0905_095405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752600"/>
            <a:ext cx="4203576" cy="38645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C432-EB93-4098-9C31-E279A790B9B9}" type="slidenum">
              <a:rPr lang="en-US"/>
              <a:pPr>
                <a:defRPr/>
              </a:pPr>
              <a:t>3</a:t>
            </a:fld>
            <a:endParaRPr lang="th-TH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Introduc</a:t>
            </a:r>
            <a:r>
              <a:rPr lang="ro-RO" dirty="0"/>
              <a:t>ere</a:t>
            </a:r>
            <a:endParaRPr lang="th-TH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183981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Principalele scopuri ale antibiogramei</a:t>
            </a:r>
            <a:r>
              <a:rPr lang="en-US" dirty="0"/>
              <a:t>: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b="1" i="1" dirty="0"/>
              <a:t>Orientarea tratamentului</a:t>
            </a:r>
            <a:endParaRPr lang="en-US" b="1" i="1" dirty="0"/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/>
              <a:t>Cunoașterea sensibilității unui microorganism la anumite chimioterapice</a:t>
            </a:r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/>
              <a:t>Determinarea concentrației unui chimioterapic în țesuturile sau fluidele organismului </a:t>
            </a:r>
            <a:endParaRPr lang="en-US" dirty="0"/>
          </a:p>
          <a:p>
            <a:pPr marL="1353312" lvl="3" indent="-182880" fontAlgn="auto">
              <a:lnSpc>
                <a:spcPct val="90000"/>
              </a:lnSpc>
              <a:spcAft>
                <a:spcPts val="0"/>
              </a:spcAft>
              <a:buFont typeface="Wingdings 3"/>
              <a:buChar char=""/>
              <a:defRPr/>
            </a:pPr>
            <a:endParaRPr lang="en-US" dirty="0"/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b="1" i="1" dirty="0"/>
              <a:t>Instrument epidemiologic</a:t>
            </a:r>
            <a:endParaRPr lang="en-US" b="1" i="1" dirty="0"/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/>
              <a:t>Supravegherea apariției de tulpini rezistente a principalilor agenți patogeni (ex. Shigella, Salmonella typhi)</a:t>
            </a:r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/>
              <a:t>Supravegherea continuă a patternului de rezistență a tulpinilor patogene (ex. Staphylococcus, bacili Gram negativi)</a:t>
            </a:r>
            <a:endParaRPr lang="en-US" dirty="0"/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endParaRPr lang="en-US" dirty="0"/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endParaRPr lang="en-US" dirty="0"/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endParaRPr lang="en-US" dirty="0"/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Incuba</a:t>
            </a:r>
            <a:r>
              <a:rPr lang="ro-RO" dirty="0"/>
              <a:t>rea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5257800"/>
          </a:xfrm>
        </p:spPr>
        <p:txBody>
          <a:bodyPr/>
          <a:lstStyle/>
          <a:p>
            <a:r>
              <a:rPr lang="ro-RO" dirty="0"/>
              <a:t>Condiții de incubare</a:t>
            </a:r>
            <a:endParaRPr lang="en-US" dirty="0"/>
          </a:p>
          <a:p>
            <a:pPr lvl="1"/>
            <a:r>
              <a:rPr lang="ro-RO" dirty="0"/>
              <a:t>Aer ambiental, 35 </a:t>
            </a:r>
            <a:r>
              <a:rPr lang="en-US" baseline="30000" dirty="0"/>
              <a:t>0</a:t>
            </a:r>
            <a:r>
              <a:rPr lang="en-US" dirty="0"/>
              <a:t>C </a:t>
            </a:r>
            <a:r>
              <a:rPr lang="ro-RO" dirty="0"/>
              <a:t>pentru bacterii aerobe și facultativ anaerobe </a:t>
            </a:r>
          </a:p>
          <a:p>
            <a:pPr lvl="1"/>
            <a:r>
              <a:rPr lang="ro-RO" dirty="0"/>
              <a:t>Perioada de incubare </a:t>
            </a:r>
            <a:r>
              <a:rPr lang="en-US" dirty="0"/>
              <a:t>16-18</a:t>
            </a:r>
            <a:r>
              <a:rPr lang="ro-RO" dirty="0"/>
              <a:t> h</a:t>
            </a:r>
            <a:endParaRPr lang="en-US" dirty="0"/>
          </a:p>
          <a:p>
            <a:pPr lvl="1"/>
            <a:r>
              <a:rPr lang="en-US" dirty="0"/>
              <a:t>24 h</a:t>
            </a:r>
            <a:r>
              <a:rPr lang="ro-RO" dirty="0"/>
              <a:t> pentru </a:t>
            </a:r>
            <a:r>
              <a:rPr lang="en-US" i="1" dirty="0" err="1"/>
              <a:t>S.aureus</a:t>
            </a:r>
            <a:r>
              <a:rPr lang="en-US" dirty="0"/>
              <a:t> </a:t>
            </a:r>
            <a:r>
              <a:rPr lang="ro-RO" dirty="0"/>
              <a:t>și</a:t>
            </a:r>
            <a:r>
              <a:rPr lang="en-US" dirty="0"/>
              <a:t> </a:t>
            </a:r>
            <a:r>
              <a:rPr lang="en-US" dirty="0" err="1"/>
              <a:t>enterococi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5%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o-RO" dirty="0"/>
              <a:t>pentru</a:t>
            </a:r>
            <a:r>
              <a:rPr lang="en-US" dirty="0"/>
              <a:t> </a:t>
            </a:r>
            <a:r>
              <a:rPr lang="en-US" i="1" dirty="0" err="1"/>
              <a:t>Haemophilus</a:t>
            </a:r>
            <a:endParaRPr lang="en-US" i="1" dirty="0"/>
          </a:p>
        </p:txBody>
      </p:sp>
      <p:pic>
        <p:nvPicPr>
          <p:cNvPr id="39940" name="Picture 5" descr="2003_0905_094307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4191000" cy="47244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Discurile de antibiotice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9530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Trebuie stocate și manipulate corect</a:t>
            </a:r>
            <a:endParaRPr lang="en-US" sz="2000" b="1" dirty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ro-RO" sz="2000" b="1" dirty="0"/>
              <a:t>Trebuie refrigerate, se scot de la frigider cu 1 h înainte de utilizare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Se verifică data de expirare</a:t>
            </a:r>
            <a:endParaRPr lang="en-US" sz="20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Se aduc la temperatura camerei evitând condensul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sz="2000" b="1" dirty="0"/>
              <a:t>Se plaseaza în 15 minute de la însămânțarea mediului</a:t>
            </a:r>
            <a:endParaRPr lang="en-US" sz="2000" b="1" dirty="0"/>
          </a:p>
        </p:txBody>
      </p:sp>
      <p:pic>
        <p:nvPicPr>
          <p:cNvPr id="40964" name="Picture 6" descr="2003_0905_090729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4800600" cy="4267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Caracteristici ale procedurii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03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sz="2400" dirty="0"/>
              <a:t>Cine o efectuează?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ro-RO" sz="2400" dirty="0"/>
              <a:t>Cât de des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ro-RO" sz="2000" dirty="0"/>
              <a:t>Zilnic</a:t>
            </a: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ro-RO" sz="2000" dirty="0"/>
              <a:t>Săptămânal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ro-RO" sz="2400" dirty="0"/>
              <a:t>Cine acordă asistență în cazul apariției de probleme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r>
              <a:rPr lang="ro-RO" sz="2400" dirty="0"/>
              <a:t>Cum vor fi comunicate rezultatele sau eventualele probleme către clinician?</a:t>
            </a:r>
            <a:endParaRPr lang="en-US" sz="2000" dirty="0"/>
          </a:p>
        </p:txBody>
      </p:sp>
      <p:pic>
        <p:nvPicPr>
          <p:cNvPr id="41988" name="Picture 5" descr="2003_0905_090703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676400"/>
            <a:ext cx="4046984" cy="398171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C9FC7-633D-4AEA-9475-14A5157FDA44}" type="slidenum">
              <a:rPr lang="en-US"/>
              <a:pPr>
                <a:defRPr/>
              </a:pPr>
              <a:t>33</a:t>
            </a:fld>
            <a:endParaRPr lang="th-TH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solidFill>
                  <a:schemeClr val="tx2"/>
                </a:solidFill>
                <a:latin typeface="Times New Roman" pitchFamily="18" charset="0"/>
              </a:rPr>
              <a:t>Metoda difuzimetrică</a:t>
            </a:r>
            <a:endParaRPr lang="th-TH" sz="42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914400" y="1600200"/>
            <a:ext cx="776128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</a:rPr>
              <a:t>Măsurarea diametrelor zonelor de inhibiție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2800" dirty="0">
              <a:latin typeface="Book Antiqu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Se măsoară de la marginea unde începe creșterea, cu 3 excepții:</a:t>
            </a:r>
            <a:endParaRPr lang="en-US" sz="2600" dirty="0">
              <a:latin typeface="Book Antiqua" pitchFamily="18" charset="0"/>
              <a:cs typeface="Arial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ro-RO" sz="2100" dirty="0">
                <a:latin typeface="Book Antiqua" pitchFamily="18" charset="0"/>
              </a:rPr>
              <a:t>În cazul sulfamidelor și </a:t>
            </a:r>
            <a:r>
              <a:rPr lang="ro-RO" sz="2100" dirty="0" err="1">
                <a:latin typeface="Book Antiqua" pitchFamily="18" charset="0"/>
              </a:rPr>
              <a:t>cotrimoxazolului</a:t>
            </a:r>
            <a:r>
              <a:rPr lang="ro-RO" sz="2100" dirty="0">
                <a:latin typeface="Book Antiqua" pitchFamily="18" charset="0"/>
              </a:rPr>
              <a:t> se ignora ușoara creștere la marginea zonei</a:t>
            </a:r>
          </a:p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ro-RO" sz="2100" dirty="0">
                <a:latin typeface="Book Antiqua" pitchFamily="18" charset="0"/>
              </a:rPr>
              <a:t>Unele tulpini de </a:t>
            </a:r>
            <a:r>
              <a:rPr lang="en-US" sz="2100" i="1" dirty="0">
                <a:latin typeface="Book Antiqua" pitchFamily="18" charset="0"/>
              </a:rPr>
              <a:t>Proteus</a:t>
            </a:r>
            <a:r>
              <a:rPr lang="en-US" sz="2100" dirty="0">
                <a:latin typeface="Book Antiqua" pitchFamily="18" charset="0"/>
              </a:rPr>
              <a:t> spp. </a:t>
            </a:r>
            <a:r>
              <a:rPr lang="ro-RO" sz="2100" dirty="0">
                <a:latin typeface="Book Antiqua" pitchFamily="18" charset="0"/>
              </a:rPr>
              <a:t>pot invada în zona de </a:t>
            </a:r>
            <a:r>
              <a:rPr lang="ro-RO" sz="2100" dirty="0" err="1">
                <a:latin typeface="Book Antiqua" pitchFamily="18" charset="0"/>
              </a:rPr>
              <a:t>inhibitie</a:t>
            </a:r>
            <a:r>
              <a:rPr lang="ro-RO" sz="2100" dirty="0">
                <a:latin typeface="Book Antiqua" pitchFamily="18" charset="0"/>
              </a:rPr>
              <a:t> </a:t>
            </a:r>
          </a:p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ro-RO" sz="2100" dirty="0">
                <a:latin typeface="Book Antiqua" pitchFamily="18" charset="0"/>
              </a:rPr>
              <a:t>Dacă se testează Staphylococcus producător de beta-</a:t>
            </a:r>
            <a:r>
              <a:rPr lang="ro-RO" sz="2100" dirty="0" err="1">
                <a:latin typeface="Book Antiqua" pitchFamily="18" charset="0"/>
              </a:rPr>
              <a:t>lactamaze</a:t>
            </a:r>
            <a:r>
              <a:rPr lang="ro-RO" sz="2100" dirty="0">
                <a:latin typeface="Book Antiqua" pitchFamily="18" charset="0"/>
              </a:rPr>
              <a:t> și apar zone de inhibiție suprapuse se raportează ca rezistent.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 i="1" dirty="0">
              <a:solidFill>
                <a:schemeClr val="accent2"/>
              </a:solidFill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th-TH" sz="2400" dirty="0">
              <a:latin typeface="Book Antiqua" pitchFamily="18" charset="0"/>
              <a:ea typeface="EucrosiaUPC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th-TH" sz="2400" dirty="0">
              <a:latin typeface="Book Antiqua" pitchFamily="18" charset="0"/>
              <a:ea typeface="EucrosiaUP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3D813-D55C-43C5-B741-8FBF1B6679DE}" type="slidenum">
              <a:rPr lang="en-US"/>
              <a:pPr>
                <a:defRPr/>
              </a:pPr>
              <a:t>34</a:t>
            </a:fld>
            <a:endParaRPr lang="th-TH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solidFill>
                  <a:schemeClr val="tx2"/>
                </a:solidFill>
                <a:latin typeface="Times New Roman" pitchFamily="18" charset="0"/>
              </a:rPr>
              <a:t>Metoda difuzimetrică</a:t>
            </a:r>
            <a:endParaRPr lang="th-TH" sz="42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60362" y="1285875"/>
            <a:ext cx="8783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800" dirty="0">
                <a:latin typeface="Book Antiqua" pitchFamily="18" charset="0"/>
                <a:cs typeface="Arial" pitchFamily="34" charset="0"/>
              </a:rPr>
              <a:t>Interpretarea rezultatelor</a:t>
            </a:r>
            <a:endParaRPr lang="en-US" sz="2800" dirty="0">
              <a:latin typeface="Book Antiqu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</a:rPr>
              <a:t>Prin compararea rezultatelor cu tabelele standardizate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400" dirty="0">
                <a:latin typeface="Book Antiqua" pitchFamily="18" charset="0"/>
              </a:rPr>
              <a:t>Sensibil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400" dirty="0">
                <a:latin typeface="Book Antiqua" pitchFamily="18" charset="0"/>
              </a:rPr>
              <a:t>Intermediar sensibil</a:t>
            </a:r>
            <a:r>
              <a:rPr lang="en-US" sz="2400" dirty="0">
                <a:latin typeface="Book Antiqua" pitchFamily="18" charset="0"/>
              </a:rPr>
              <a:t> </a:t>
            </a:r>
          </a:p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ro-RO" sz="2100" dirty="0">
                <a:latin typeface="Book Antiqua" pitchFamily="18" charset="0"/>
              </a:rPr>
              <a:t>Antibiotice cu toxicitate mică</a:t>
            </a:r>
            <a:r>
              <a:rPr lang="en-US" sz="2100" dirty="0">
                <a:latin typeface="Book Antiqua" pitchFamily="18" charset="0"/>
              </a:rPr>
              <a:t>: </a:t>
            </a:r>
            <a:r>
              <a:rPr lang="en-US" sz="2100" dirty="0" err="1">
                <a:latin typeface="Book Antiqua" pitchFamily="18" charset="0"/>
              </a:rPr>
              <a:t>Moderat</a:t>
            </a:r>
            <a:r>
              <a:rPr lang="ro-RO" sz="2100" dirty="0">
                <a:latin typeface="Book Antiqua" pitchFamily="18" charset="0"/>
              </a:rPr>
              <a:t> sensibil </a:t>
            </a:r>
            <a:endParaRPr lang="en-US" sz="2100" dirty="0"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ro-RO" sz="2100" dirty="0">
                <a:latin typeface="Book Antiqua" pitchFamily="18" charset="0"/>
              </a:rPr>
              <a:t>Antibiotice cu toxicitate mare: </a:t>
            </a:r>
            <a:r>
              <a:rPr lang="en-US" sz="2100" dirty="0">
                <a:latin typeface="Book Antiqua" pitchFamily="18" charset="0"/>
              </a:rPr>
              <a:t> </a:t>
            </a:r>
            <a:r>
              <a:rPr lang="ro-RO" sz="2100" dirty="0">
                <a:latin typeface="Book Antiqua" pitchFamily="18" charset="0"/>
              </a:rPr>
              <a:t>zonă tampon între sensibil și rezistent </a:t>
            </a:r>
            <a:endParaRPr lang="en-US" sz="21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latin typeface="Book Antiqua" pitchFamily="18" charset="0"/>
              </a:rPr>
              <a:t>Re</a:t>
            </a:r>
            <a:r>
              <a:rPr lang="ro-RO" sz="2400" dirty="0">
                <a:latin typeface="Book Antiqua" pitchFamily="18" charset="0"/>
              </a:rPr>
              <a:t>z</a:t>
            </a:r>
            <a:r>
              <a:rPr lang="en-US" sz="2400" dirty="0" err="1">
                <a:latin typeface="Book Antiqua" pitchFamily="18" charset="0"/>
              </a:rPr>
              <a:t>ist</a:t>
            </a:r>
            <a:r>
              <a:rPr lang="ro-RO" sz="2400" dirty="0">
                <a:latin typeface="Book Antiqua" pitchFamily="18" charset="0"/>
              </a:rPr>
              <a:t>e</a:t>
            </a:r>
            <a:r>
              <a:rPr lang="en-US" sz="2400" dirty="0" err="1">
                <a:latin typeface="Book Antiqua" pitchFamily="18" charset="0"/>
              </a:rPr>
              <a:t>nt</a:t>
            </a:r>
            <a:endParaRPr lang="en-US" sz="24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th-TH" sz="2400" dirty="0">
              <a:latin typeface="Book Antiqua" pitchFamily="18" charset="0"/>
              <a:ea typeface="EucrosiaUPC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th-TH" sz="2400" dirty="0">
              <a:latin typeface="Book Antiqua" pitchFamily="18" charset="0"/>
              <a:ea typeface="EucrosiaUPC"/>
            </a:endParaRPr>
          </a:p>
        </p:txBody>
      </p:sp>
      <p:pic>
        <p:nvPicPr>
          <p:cNvPr id="44039" name="Picture 6" descr="Tet_resist_GAS13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7" y="2428875"/>
            <a:ext cx="2481263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10400" cy="1143000"/>
          </a:xfrm>
          <a:solidFill>
            <a:srgbClr val="005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Antibiograma difuzimetrică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059" name="Picture 3" descr="D:\K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6872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D:\K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76872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30250" y="2222500"/>
            <a:ext cx="340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o-RO" b="1">
                <a:latin typeface="Arial" pitchFamily="34" charset="0"/>
              </a:rPr>
              <a:t>Plasare incorectă a discurilor</a:t>
            </a:r>
            <a:endParaRPr lang="en-US" b="1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562600" y="2133600"/>
            <a:ext cx="296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o-RO">
                <a:solidFill>
                  <a:schemeClr val="hlink"/>
                </a:solidFill>
                <a:latin typeface="Arial" pitchFamily="34" charset="0"/>
              </a:rPr>
              <a:t>Plasare corectă a discurilor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90600" y="58674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o-RO">
                <a:latin typeface="Arial" pitchFamily="34" charset="0"/>
              </a:rPr>
              <a:t>Geloză  prea subțire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11719" r="27344" b="42139"/>
          <a:stretch>
            <a:fillRect/>
          </a:stretch>
        </p:blipFill>
        <p:spPr bwMode="auto">
          <a:xfrm>
            <a:off x="214313" y="1285875"/>
            <a:ext cx="38576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57861" r="27344" b="10645"/>
          <a:stretch>
            <a:fillRect/>
          </a:stretch>
        </p:blipFill>
        <p:spPr bwMode="auto">
          <a:xfrm>
            <a:off x="4572000" y="3357563"/>
            <a:ext cx="38576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57313"/>
            <a:ext cx="3830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difuzimetrică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Antibiograma difuzimetrica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8" cy="68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o-RO" b="1"/>
              <a:t>Teste de sinergie</a:t>
            </a:r>
            <a:endParaRPr lang="en-US" b="1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3500" y="2143125"/>
            <a:ext cx="3614738" cy="21431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o-RO" sz="2800" dirty="0">
                <a:latin typeface="+mn-lt"/>
              </a:rPr>
              <a:t>Se </a:t>
            </a:r>
            <a:r>
              <a:rPr lang="ro-RO" sz="2800" dirty="0" err="1">
                <a:latin typeface="+mn-lt"/>
              </a:rPr>
              <a:t>plaseaza</a:t>
            </a:r>
            <a:r>
              <a:rPr lang="ro-RO" sz="2800" dirty="0">
                <a:latin typeface="+mn-lt"/>
              </a:rPr>
              <a:t> </a:t>
            </a:r>
            <a:r>
              <a:rPr lang="ro-RO" sz="2800" dirty="0" err="1">
                <a:latin typeface="+mn-lt"/>
              </a:rPr>
              <a:t>alaturat</a:t>
            </a:r>
            <a:r>
              <a:rPr lang="ro-RO" sz="2800" dirty="0">
                <a:latin typeface="+mn-lt"/>
              </a:rPr>
              <a:t> discuri </a:t>
            </a:r>
            <a:r>
              <a:rPr lang="ro-RO" sz="2800" dirty="0" err="1">
                <a:latin typeface="+mn-lt"/>
              </a:rPr>
              <a:t>continand</a:t>
            </a:r>
            <a:r>
              <a:rPr lang="ro-RO" sz="2800" dirty="0">
                <a:latin typeface="+mn-lt"/>
              </a:rPr>
              <a:t> antibiotice cu efect sinergic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o-RO" sz="2800" dirty="0">
                <a:latin typeface="+mn-lt"/>
              </a:rPr>
              <a:t>Zonele de </a:t>
            </a:r>
            <a:r>
              <a:rPr lang="ro-RO" sz="2800" dirty="0" err="1">
                <a:latin typeface="+mn-lt"/>
              </a:rPr>
              <a:t>inhibitie</a:t>
            </a:r>
            <a:r>
              <a:rPr lang="ro-RO" sz="2800" dirty="0">
                <a:latin typeface="+mn-lt"/>
              </a:rPr>
              <a:t> se contopesc</a:t>
            </a:r>
            <a:endParaRPr lang="en-US" sz="2800" dirty="0">
              <a:latin typeface="+mn-lt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38818" r="43750" b="22363"/>
          <a:stretch>
            <a:fillRect/>
          </a:stretch>
        </p:blipFill>
        <p:spPr bwMode="auto">
          <a:xfrm>
            <a:off x="785813" y="2286000"/>
            <a:ext cx="4071937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Antibiograma difuzimetrica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8" cy="6858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b="1" dirty="0"/>
              <a:t>Test pentru producerea de </a:t>
            </a:r>
            <a:r>
              <a:rPr lang="ro-RO" b="1" dirty="0" err="1"/>
              <a:t>beta-lactamaze</a:t>
            </a:r>
            <a:r>
              <a:rPr lang="ro-RO" b="1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9125" y="2143125"/>
            <a:ext cx="4329113" cy="2143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o-RO" sz="1600" dirty="0">
                <a:latin typeface="+mn-lt"/>
              </a:rPr>
              <a:t>Se </a:t>
            </a:r>
            <a:r>
              <a:rPr lang="ro-RO" sz="1600" dirty="0" err="1">
                <a:latin typeface="+mn-lt"/>
              </a:rPr>
              <a:t>plaseaza</a:t>
            </a:r>
            <a:r>
              <a:rPr lang="ro-RO" sz="1600" dirty="0">
                <a:latin typeface="+mn-lt"/>
              </a:rPr>
              <a:t> </a:t>
            </a:r>
            <a:r>
              <a:rPr lang="ro-RO" sz="1600" dirty="0" err="1">
                <a:latin typeface="+mn-lt"/>
              </a:rPr>
              <a:t>alaturat</a:t>
            </a:r>
            <a:r>
              <a:rPr lang="ro-RO" sz="1600" dirty="0">
                <a:latin typeface="+mn-lt"/>
              </a:rPr>
              <a:t> discuri </a:t>
            </a:r>
            <a:r>
              <a:rPr lang="ro-RO" sz="1600" dirty="0" err="1">
                <a:latin typeface="+mn-lt"/>
              </a:rPr>
              <a:t>continand</a:t>
            </a:r>
            <a:r>
              <a:rPr lang="ro-RO" sz="1600" dirty="0">
                <a:latin typeface="+mn-lt"/>
              </a:rPr>
              <a:t> antibiotic simplu si antibiotic cu inhibitor de </a:t>
            </a:r>
            <a:r>
              <a:rPr lang="ro-RO" sz="1600" dirty="0" err="1">
                <a:latin typeface="+mn-lt"/>
              </a:rPr>
              <a:t>beta-lactamaze</a:t>
            </a:r>
            <a:endParaRPr lang="ro-RO" sz="16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o-RO" sz="1600" dirty="0">
                <a:latin typeface="+mn-lt"/>
              </a:rPr>
              <a:t>In cazul producerii de </a:t>
            </a:r>
            <a:r>
              <a:rPr lang="ro-RO" sz="1600" dirty="0" err="1">
                <a:latin typeface="+mn-lt"/>
              </a:rPr>
              <a:t>beta-lactamaze</a:t>
            </a:r>
            <a:r>
              <a:rPr lang="ro-RO" sz="1600" dirty="0">
                <a:latin typeface="+mn-lt"/>
              </a:rPr>
              <a:t>, diametrul zonei de </a:t>
            </a:r>
            <a:r>
              <a:rPr lang="ro-RO" sz="1600" dirty="0" err="1">
                <a:latin typeface="+mn-lt"/>
              </a:rPr>
              <a:t>inhibitie</a:t>
            </a:r>
            <a:r>
              <a:rPr lang="ro-RO" sz="1600" dirty="0">
                <a:latin typeface="+mn-lt"/>
              </a:rPr>
              <a:t> din jurul discului cu inhibitor este mult mai mare – aspect de “dop de </a:t>
            </a:r>
            <a:r>
              <a:rPr lang="ro-RO" sz="1600" dirty="0" err="1">
                <a:latin typeface="+mn-lt"/>
              </a:rPr>
              <a:t>sampanie</a:t>
            </a:r>
            <a:r>
              <a:rPr lang="ro-RO" sz="1600" dirty="0">
                <a:latin typeface="+mn-lt"/>
              </a:rPr>
              <a:t>”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o-RO" sz="1600" dirty="0">
              <a:latin typeface="+mn-lt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9043" r="49609" b="26263"/>
          <a:stretch>
            <a:fillRect/>
          </a:stretch>
        </p:blipFill>
        <p:spPr bwMode="auto">
          <a:xfrm>
            <a:off x="428625" y="2286000"/>
            <a:ext cx="43830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75623" r="49609" b="5518"/>
          <a:stretch>
            <a:fillRect/>
          </a:stretch>
        </p:blipFill>
        <p:spPr bwMode="auto">
          <a:xfrm>
            <a:off x="4760913" y="4786313"/>
            <a:ext cx="43830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Antibiograma difuzimetrica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8" cy="6858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b="1" dirty="0"/>
              <a:t>Test pentru producerea de </a:t>
            </a:r>
            <a:r>
              <a:rPr lang="ro-RO" b="1" dirty="0" err="1"/>
              <a:t>beta-lactamaze</a:t>
            </a:r>
            <a:r>
              <a:rPr lang="ro-RO" b="1" dirty="0"/>
              <a:t> 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7954" r="20454" b="6902"/>
          <a:stretch>
            <a:fillRect/>
          </a:stretch>
        </p:blipFill>
        <p:spPr bwMode="auto">
          <a:xfrm>
            <a:off x="5929313" y="4000500"/>
            <a:ext cx="28575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85750" y="535781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Book Antiqua" pitchFamily="18" charset="0"/>
              </a:rPr>
              <a:t>Ampicillin (A); Chlorampenicol (C); Streptomycin (S); Sulphonamides (Su); Tetracycline (T); Trimethoprim (Tm); Nalidixic acid (Na); Kanamycin (K); Ciprofloxacin (Cp); Ceftazidime (Cz); Gentamycin (Gm) and Cefotaxime (Ctx). </a:t>
            </a:r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7" r="38281" b="37549"/>
          <a:stretch>
            <a:fillRect/>
          </a:stretch>
        </p:blipFill>
        <p:spPr bwMode="auto">
          <a:xfrm>
            <a:off x="571500" y="2286000"/>
            <a:ext cx="4929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14500"/>
            <a:ext cx="2905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1D371-04DA-4D66-A48E-B81F02D8E543}" type="slidenum">
              <a:rPr lang="en-US"/>
              <a:pPr>
                <a:defRPr/>
              </a:pPr>
              <a:t>4</a:t>
            </a:fld>
            <a:endParaRPr lang="th-TH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Introduc</a:t>
            </a:r>
            <a:r>
              <a:rPr lang="ro-RO" dirty="0"/>
              <a:t>ere</a:t>
            </a:r>
            <a:endParaRPr lang="th-TH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Prepararea </a:t>
            </a:r>
            <a:r>
              <a:rPr lang="ro-RO" dirty="0" err="1"/>
              <a:t>inoculului</a:t>
            </a:r>
            <a:endParaRPr lang="ro-RO" dirty="0"/>
          </a:p>
          <a:p>
            <a:pPr lvl="1"/>
            <a:r>
              <a:rPr lang="ro-RO"/>
              <a:t>Numărul de microorganisme poate fi determinat folosind diferite metode </a:t>
            </a:r>
          </a:p>
          <a:p>
            <a:pPr lvl="1"/>
            <a:r>
              <a:rPr lang="ro-RO"/>
              <a:t>Numărare </a:t>
            </a:r>
            <a:r>
              <a:rPr lang="ro-RO" dirty="0"/>
              <a:t>directă (examinare microscopică)</a:t>
            </a:r>
          </a:p>
          <a:p>
            <a:pPr lvl="1"/>
            <a:r>
              <a:rPr lang="ro-RO" dirty="0"/>
              <a:t>Densitate optică la 600 nm</a:t>
            </a:r>
          </a:p>
          <a:p>
            <a:pPr lvl="1"/>
            <a:r>
              <a:rPr lang="ro-RO" dirty="0"/>
              <a:t>Numărarea coloniilor obținute după însămânțarea pe plăci după diluare</a:t>
            </a:r>
          </a:p>
          <a:p>
            <a:pPr lvl="1"/>
            <a:r>
              <a:rPr lang="ro-RO" dirty="0"/>
              <a:t>Standard de turbiditate </a:t>
            </a:r>
            <a:r>
              <a:rPr lang="en-US" dirty="0"/>
              <a:t>(McFarland)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th-TH" dirty="0">
              <a:ea typeface="Eucrosia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Antibiograma difuzimetrica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727795"/>
            <a:ext cx="3610744" cy="676672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b="1" dirty="0"/>
              <a:t>Test pentru producerea de </a:t>
            </a:r>
            <a:r>
              <a:rPr lang="ro-RO" b="1" dirty="0" err="1"/>
              <a:t>beta-lactamaze</a:t>
            </a:r>
            <a:r>
              <a:rPr lang="ro-RO" b="1" dirty="0"/>
              <a:t> 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5889" r="28516" b="29688"/>
          <a:stretch>
            <a:fillRect/>
          </a:stretch>
        </p:blipFill>
        <p:spPr bwMode="auto">
          <a:xfrm>
            <a:off x="1500188" y="2714625"/>
            <a:ext cx="5715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Probleme</a:t>
            </a:r>
            <a:endParaRPr lang="en-US" dirty="0"/>
          </a:p>
        </p:txBody>
      </p:sp>
      <p:pic>
        <p:nvPicPr>
          <p:cNvPr id="51203" name="Picture 9" descr="2003_0905_095221A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162800" cy="50292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71EF-460D-4A39-B7CA-1D4A70BAE71F}" type="slidenum">
              <a:rPr lang="en-US"/>
              <a:pPr>
                <a:defRPr/>
              </a:pPr>
              <a:t>42</a:t>
            </a:fld>
            <a:endParaRPr lang="th-TH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08133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o-RO" sz="2000" b="1" dirty="0">
                <a:cs typeface="Arial" pitchFamily="34" charset="0"/>
              </a:rPr>
              <a:t>Densitatea </a:t>
            </a:r>
            <a:r>
              <a:rPr lang="ro-RO" sz="2000" b="1" dirty="0" err="1">
                <a:cs typeface="Arial" pitchFamily="34" charset="0"/>
              </a:rPr>
              <a:t>inoculului</a:t>
            </a:r>
            <a:endParaRPr lang="th-TH" sz="2000" b="1" dirty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th-TH" sz="2000" b="1" dirty="0">
              <a:ea typeface="EucrosiaUPC"/>
            </a:endParaRPr>
          </a:p>
          <a:p>
            <a:pPr>
              <a:lnSpc>
                <a:spcPct val="80000"/>
              </a:lnSpc>
            </a:pPr>
            <a:endParaRPr lang="th-TH" sz="2000" b="1" dirty="0">
              <a:ea typeface="EucrosiaUPC"/>
            </a:endParaRPr>
          </a:p>
          <a:p>
            <a:pPr>
              <a:lnSpc>
                <a:spcPct val="80000"/>
              </a:lnSpc>
            </a:pPr>
            <a:r>
              <a:rPr lang="ro-RO" sz="2000" b="1" dirty="0">
                <a:cs typeface="Arial" pitchFamily="34" charset="0"/>
              </a:rPr>
              <a:t>Timpul de aplicare a discurilor</a:t>
            </a:r>
            <a:endParaRPr lang="th-TH" sz="2000" b="1" dirty="0">
              <a:ea typeface="EucrosiaUPC"/>
            </a:endParaRPr>
          </a:p>
          <a:p>
            <a:pPr>
              <a:lnSpc>
                <a:spcPct val="80000"/>
              </a:lnSpc>
            </a:pPr>
            <a:endParaRPr lang="th-TH" sz="2000" b="1" dirty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th-TH" sz="2000" b="1" dirty="0">
              <a:ea typeface="EucrosiaUPC"/>
            </a:endParaRPr>
          </a:p>
          <a:p>
            <a:pPr>
              <a:lnSpc>
                <a:spcPct val="80000"/>
              </a:lnSpc>
            </a:pPr>
            <a:endParaRPr lang="th-TH" sz="2000" b="1" dirty="0">
              <a:ea typeface="EucrosiaUPC"/>
            </a:endParaRPr>
          </a:p>
          <a:p>
            <a:pPr>
              <a:lnSpc>
                <a:spcPct val="80000"/>
              </a:lnSpc>
            </a:pPr>
            <a:r>
              <a:rPr lang="th-TH" sz="2000" b="1" dirty="0">
                <a:cs typeface="Arial" pitchFamily="34" charset="0"/>
              </a:rPr>
              <a:t>Temperatur</a:t>
            </a:r>
            <a:r>
              <a:rPr lang="ro-RO" sz="2000" b="1" dirty="0">
                <a:cs typeface="Arial" pitchFamily="34" charset="0"/>
              </a:rPr>
              <a:t>a de incubare</a:t>
            </a:r>
            <a:endParaRPr lang="th-TH" sz="2000" b="1" dirty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th-TH" sz="2000" b="1" dirty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o-RO" sz="2000" b="1" dirty="0">
                <a:cs typeface="Arial" pitchFamily="34" charset="0"/>
              </a:rPr>
              <a:t>Timpul de incubare</a:t>
            </a:r>
            <a:endParaRPr lang="th-TH" sz="2000" b="1" dirty="0">
              <a:ea typeface="EucrosiaUPC"/>
            </a:endParaRPr>
          </a:p>
          <a:p>
            <a:pPr>
              <a:lnSpc>
                <a:spcPct val="80000"/>
              </a:lnSpc>
            </a:pPr>
            <a:endParaRPr lang="th-TH" sz="2000" b="1" dirty="0">
              <a:solidFill>
                <a:schemeClr val="accent2"/>
              </a:solidFill>
              <a:ea typeface="EucrosiaUPC"/>
            </a:endParaRPr>
          </a:p>
          <a:p>
            <a:pPr>
              <a:lnSpc>
                <a:spcPct val="80000"/>
              </a:lnSpc>
            </a:pPr>
            <a:endParaRPr lang="th-TH" sz="2000" b="1" dirty="0">
              <a:solidFill>
                <a:schemeClr val="accent2"/>
              </a:solidFill>
              <a:ea typeface="EucrosiaUPC"/>
            </a:endParaRPr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4572000" y="1490663"/>
            <a:ext cx="410368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Zonele sunt mai mari când inoculul este slab și invers</a:t>
            </a: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Daca după aplicarea discurilor placa este ținută mult la temperatura camerei se formeaza zone mai mici</a:t>
            </a: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Zone mai mari la temperaturi &gt; 35 </a:t>
            </a:r>
            <a:r>
              <a:rPr lang="th-TH" sz="2000">
                <a:latin typeface="Book Antiqua" pitchFamily="18" charset="0"/>
                <a:ea typeface="EucrosiaUPC"/>
              </a:rPr>
              <a:t> </a:t>
            </a:r>
            <a:r>
              <a:rPr lang="th-TH" sz="2000" baseline="30000">
                <a:latin typeface="Book Antiqua" pitchFamily="18" charset="0"/>
                <a:cs typeface="Arial" pitchFamily="34" charset="0"/>
              </a:rPr>
              <a:t>o</a:t>
            </a:r>
            <a:r>
              <a:rPr lang="th-TH" sz="2000">
                <a:latin typeface="Book Antiqua" pitchFamily="18" charset="0"/>
                <a:cs typeface="Arial" pitchFamily="34" charset="0"/>
              </a:rPr>
              <a:t>C</a:t>
            </a: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th-TH" sz="2000">
                <a:latin typeface="Book Antiqua" pitchFamily="18" charset="0"/>
                <a:cs typeface="Arial" pitchFamily="34" charset="0"/>
              </a:rPr>
              <a:t>Ideal 16-18 or</a:t>
            </a:r>
            <a:r>
              <a:rPr lang="ro-RO" sz="2000">
                <a:latin typeface="Book Antiqua" pitchFamily="18" charset="0"/>
                <a:cs typeface="Arial" pitchFamily="34" charset="0"/>
              </a:rPr>
              <a:t>e</a:t>
            </a:r>
            <a:r>
              <a:rPr lang="th-TH" sz="2000">
                <a:latin typeface="Book Antiqua" pitchFamily="18" charset="0"/>
                <a:cs typeface="Arial" pitchFamily="34" charset="0"/>
              </a:rPr>
              <a:t>; </a:t>
            </a:r>
            <a:r>
              <a:rPr lang="ro-RO" sz="2000">
                <a:latin typeface="Book Antiqua" pitchFamily="18" charset="0"/>
                <a:cs typeface="Arial" pitchFamily="34" charset="0"/>
              </a:rPr>
              <a:t>incubarea mai scurta nu da rezultate interpretabile</a:t>
            </a: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900113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solidFill>
                  <a:schemeClr val="tx2"/>
                </a:solidFill>
                <a:latin typeface="Times New Roman" pitchFamily="18" charset="0"/>
              </a:rPr>
              <a:t>Factori ce afectează diametrul zonelor de inhibiție</a:t>
            </a:r>
            <a:endParaRPr lang="th-TH" sz="42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9F1D9-8F2F-4F0C-B5AA-0D34642EFA50}" type="slidenum">
              <a:rPr lang="en-US"/>
              <a:pPr>
                <a:defRPr/>
              </a:pPr>
              <a:t>43</a:t>
            </a:fld>
            <a:endParaRPr lang="th-TH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900113" y="1524000"/>
            <a:ext cx="30813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 dirty="0">
                <a:latin typeface="Book Antiqua" pitchFamily="18" charset="0"/>
                <a:cs typeface="Arial" pitchFamily="34" charset="0"/>
              </a:rPr>
              <a:t>Dimensiunea </a:t>
            </a:r>
            <a:r>
              <a:rPr lang="ro-RO" sz="2000" b="1" dirty="0" err="1">
                <a:latin typeface="Book Antiqua" pitchFamily="18" charset="0"/>
                <a:cs typeface="Arial" pitchFamily="34" charset="0"/>
              </a:rPr>
              <a:t>placii</a:t>
            </a:r>
            <a:endParaRPr lang="th-TH" sz="2000" b="1" dirty="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 dirty="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 dirty="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 dirty="0">
                <a:latin typeface="Book Antiqua" pitchFamily="18" charset="0"/>
                <a:cs typeface="Arial" pitchFamily="34" charset="0"/>
              </a:rPr>
              <a:t>Grosimea gelozei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o-RO" sz="2000" b="1" dirty="0">
                <a:latin typeface="Book Antiqua" pitchFamily="18" charset="0"/>
              </a:rPr>
              <a:t>       </a:t>
            </a:r>
            <a:r>
              <a:rPr lang="en-US" sz="2000" b="1" dirty="0">
                <a:latin typeface="Book Antiqua" pitchFamily="18" charset="0"/>
              </a:rPr>
              <a:t>(4 mm)</a:t>
            </a:r>
            <a:endParaRPr lang="th-TH" sz="2000" b="1" dirty="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 dirty="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 dirty="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 dirty="0">
                <a:latin typeface="Book Antiqua" pitchFamily="18" charset="0"/>
              </a:rPr>
              <a:t>Spațierea discurilor    </a:t>
            </a:r>
            <a:r>
              <a:rPr lang="en-US" sz="2000" b="1" dirty="0">
                <a:latin typeface="Book Antiqua" pitchFamily="18" charset="0"/>
              </a:rPr>
              <a:t>(2.5 cm)</a:t>
            </a:r>
            <a:endParaRPr lang="th-TH" sz="2000" b="1" dirty="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 dirty="0">
              <a:solidFill>
                <a:schemeClr val="accent2"/>
              </a:solidFill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 dirty="0">
              <a:solidFill>
                <a:schemeClr val="accent2"/>
              </a:solidFill>
              <a:latin typeface="Book Antiqua" pitchFamily="18" charset="0"/>
              <a:ea typeface="EucrosiaUPC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557713" y="1562100"/>
            <a:ext cx="410368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Plăcile mai mici permit un număr mai mic de discuri</a:t>
            </a: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Mediul subțire duce la apariția de zone mari și invers</a:t>
            </a: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Evită suprapunerea zonelor</a:t>
            </a: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53255" name="Picture 9" descr="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92600"/>
            <a:ext cx="1657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92600"/>
            <a:ext cx="1657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AutoShape 12"/>
          <p:cNvSpPr>
            <a:spLocks noChangeArrowheads="1"/>
          </p:cNvSpPr>
          <p:nvPr/>
        </p:nvSpPr>
        <p:spPr bwMode="auto">
          <a:xfrm>
            <a:off x="4356100" y="4868863"/>
            <a:ext cx="863600" cy="431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3258" name="Rectangle 4"/>
          <p:cNvSpPr>
            <a:spLocks noChangeArrowheads="1"/>
          </p:cNvSpPr>
          <p:nvPr/>
        </p:nvSpPr>
        <p:spPr bwMode="auto">
          <a:xfrm>
            <a:off x="251520" y="277813"/>
            <a:ext cx="842099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3200" dirty="0">
                <a:solidFill>
                  <a:schemeClr val="tx2"/>
                </a:solidFill>
                <a:latin typeface="Times New Roman" pitchFamily="18" charset="0"/>
              </a:rPr>
              <a:t>Factori ce afectează diametrul zonelor de inhibiție</a:t>
            </a:r>
            <a:endParaRPr lang="th-TH" sz="3200" dirty="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A00AE-568A-49E0-8642-8F25E099B6E7}" type="slidenum">
              <a:rPr lang="en-US"/>
              <a:pPr>
                <a:defRPr/>
              </a:pPr>
              <a:t>44</a:t>
            </a:fld>
            <a:endParaRPr lang="th-TH"/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900113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solidFill>
                  <a:schemeClr val="tx2"/>
                </a:solidFill>
                <a:latin typeface="Times New Roman" pitchFamily="18" charset="0"/>
              </a:rPr>
              <a:t>Factori ce afectează diametrul zonelor de inhibiție</a:t>
            </a:r>
            <a:endParaRPr lang="th-TH" sz="42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900113" y="1524000"/>
            <a:ext cx="30813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>
                <a:latin typeface="Book Antiqua" pitchFamily="18" charset="0"/>
                <a:cs typeface="Arial" pitchFamily="34" charset="0"/>
              </a:rPr>
              <a:t>Calitatea discurilor de antibiotice</a:t>
            </a:r>
            <a:endParaRPr lang="th-TH" sz="2000" b="1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>
                <a:latin typeface="Book Antiqua" pitchFamily="18" charset="0"/>
                <a:cs typeface="Arial" pitchFamily="34" charset="0"/>
              </a:rPr>
              <a:t>Compoziția mediului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>
                <a:latin typeface="Book Antiqua" pitchFamily="18" charset="0"/>
                <a:cs typeface="Arial" pitchFamily="34" charset="0"/>
              </a:rPr>
              <a:t>pH-ul acid al mediului</a:t>
            </a:r>
            <a:endParaRPr lang="th-TH" sz="2000" b="1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>
                <a:latin typeface="Book Antiqua" pitchFamily="18" charset="0"/>
                <a:cs typeface="Arial" pitchFamily="34" charset="0"/>
              </a:rPr>
              <a:t>pH-ul alcalin al mediului</a:t>
            </a:r>
            <a:endParaRPr lang="th-TH" sz="2000" b="1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 b="1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 b="1">
                <a:latin typeface="Book Antiqua" pitchFamily="18" charset="0"/>
                <a:cs typeface="Arial" pitchFamily="34" charset="0"/>
              </a:rPr>
              <a:t>Citirea zonelor</a:t>
            </a:r>
            <a:endParaRPr lang="th-TH" sz="2000" b="1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4557713" y="1504950"/>
            <a:ext cx="410368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Deteriorarea conținutului duce la reducerea dimensiunilor</a:t>
            </a: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Afectează rata de creștere difuzia antibioticelor și activitatea antibioticelor </a:t>
            </a: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Zonele pentru t</a:t>
            </a:r>
            <a:r>
              <a:rPr lang="th-TH" sz="2000">
                <a:latin typeface="Book Antiqua" pitchFamily="18" charset="0"/>
                <a:cs typeface="Arial" pitchFamily="34" charset="0"/>
              </a:rPr>
              <a:t>etrac</a:t>
            </a:r>
            <a:r>
              <a:rPr lang="ro-RO" sz="2000">
                <a:latin typeface="Book Antiqua" pitchFamily="18" charset="0"/>
                <a:cs typeface="Arial" pitchFamily="34" charset="0"/>
              </a:rPr>
              <a:t>i</a:t>
            </a:r>
            <a:r>
              <a:rPr lang="th-TH" sz="2000">
                <a:latin typeface="Book Antiqua" pitchFamily="18" charset="0"/>
                <a:cs typeface="Arial" pitchFamily="34" charset="0"/>
              </a:rPr>
              <a:t>clin</a:t>
            </a:r>
            <a:r>
              <a:rPr lang="ro-RO" sz="2000">
                <a:latin typeface="Book Antiqua" pitchFamily="18" charset="0"/>
                <a:cs typeface="Arial" pitchFamily="34" charset="0"/>
              </a:rPr>
              <a:t>ă</a:t>
            </a:r>
            <a:r>
              <a:rPr lang="th-TH" sz="2000">
                <a:latin typeface="Book Antiqua" pitchFamily="18" charset="0"/>
                <a:cs typeface="Arial" pitchFamily="34" charset="0"/>
              </a:rPr>
              <a:t>, novobiocin</a:t>
            </a:r>
            <a:r>
              <a:rPr lang="ro-RO" sz="2000">
                <a:latin typeface="Book Antiqua" pitchFamily="18" charset="0"/>
                <a:cs typeface="Arial" pitchFamily="34" charset="0"/>
              </a:rPr>
              <a:t>ă</a:t>
            </a:r>
            <a:r>
              <a:rPr lang="th-TH" sz="2000">
                <a:latin typeface="Book Antiqua" pitchFamily="18" charset="0"/>
                <a:cs typeface="Arial" pitchFamily="34" charset="0"/>
              </a:rPr>
              <a:t>, methicillin</a:t>
            </a:r>
            <a:r>
              <a:rPr lang="ro-RO" sz="2000">
                <a:latin typeface="Book Antiqua" pitchFamily="18" charset="0"/>
                <a:cs typeface="Arial" pitchFamily="34" charset="0"/>
              </a:rPr>
              <a:t>ă</a:t>
            </a:r>
            <a:r>
              <a:rPr lang="th-TH" sz="2000">
                <a:latin typeface="Book Antiqua" pitchFamily="18" charset="0"/>
                <a:cs typeface="Arial" pitchFamily="34" charset="0"/>
              </a:rPr>
              <a:t> </a:t>
            </a:r>
            <a:r>
              <a:rPr lang="ro-RO" sz="2000">
                <a:latin typeface="Book Antiqua" pitchFamily="18" charset="0"/>
                <a:cs typeface="Arial" pitchFamily="34" charset="0"/>
              </a:rPr>
              <a:t>sunt mai mari</a:t>
            </a: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Zonele pentru aminoglicozide și eritromicină sunt mai mari</a:t>
            </a: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o-RO" sz="2000">
              <a:latin typeface="Book Antiqua" pitchFamily="18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000">
                <a:latin typeface="Book Antiqua" pitchFamily="18" charset="0"/>
                <a:cs typeface="Arial" pitchFamily="34" charset="0"/>
              </a:rPr>
              <a:t>Erori subiective în determinarea marginii clare</a:t>
            </a:r>
            <a:endParaRPr lang="th-TH" sz="2000">
              <a:latin typeface="Book Antiqua" pitchFamily="18" charset="0"/>
              <a:ea typeface="EucrosiaUPC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000">
              <a:latin typeface="Book Antiqua" pitchFamily="18" charset="0"/>
              <a:ea typeface="EucrosiaUP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13672"/>
            <a:ext cx="7041976" cy="5588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Abrevieri antibiotice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6846" r="3320" b="10645"/>
          <a:stretch>
            <a:fillRect/>
          </a:stretch>
        </p:blipFill>
        <p:spPr bwMode="auto">
          <a:xfrm>
            <a:off x="242376" y="545228"/>
            <a:ext cx="8892480" cy="625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Abrevieri antibiotice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6113" r="6836" b="10645"/>
          <a:stretch>
            <a:fillRect/>
          </a:stretch>
        </p:blipFill>
        <p:spPr bwMode="auto">
          <a:xfrm>
            <a:off x="857250" y="1357313"/>
            <a:ext cx="77152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613A5-0B2A-43E1-B1EB-29EAE30DD384}" type="slidenum">
              <a:rPr lang="en-US"/>
              <a:pPr>
                <a:defRPr/>
              </a:pPr>
              <a:t>47</a:t>
            </a:fld>
            <a:endParaRPr lang="th-TH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800" dirty="0"/>
              <a:t>Asigurarea </a:t>
            </a:r>
            <a:r>
              <a:rPr lang="ro-RO" sz="3800" dirty="0" err="1"/>
              <a:t>calitatii</a:t>
            </a:r>
            <a:r>
              <a:rPr lang="ro-RO" sz="3800" dirty="0"/>
              <a:t> </a:t>
            </a:r>
            <a:r>
              <a:rPr lang="ro-RO" sz="3800" dirty="0" err="1"/>
              <a:t>testarii</a:t>
            </a:r>
            <a:r>
              <a:rPr lang="ro-RO" sz="3800" dirty="0"/>
              <a:t> </a:t>
            </a:r>
            <a:r>
              <a:rPr lang="ro-RO" sz="3800" dirty="0" err="1"/>
              <a:t>susceptibilitatii</a:t>
            </a:r>
            <a:r>
              <a:rPr lang="ro-RO" sz="3800" dirty="0"/>
              <a:t> la antibiotice</a:t>
            </a:r>
            <a:endParaRPr lang="th-TH" sz="3800" dirty="0"/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b="1" dirty="0" err="1">
                <a:cs typeface="Arial" pitchFamily="34" charset="0"/>
              </a:rPr>
              <a:t>Mediu</a:t>
            </a:r>
            <a:r>
              <a:rPr lang="en-US" b="1" dirty="0">
                <a:cs typeface="Arial" pitchFamily="34" charset="0"/>
              </a:rPr>
              <a:t>: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o-RO" dirty="0">
                <a:cs typeface="Arial" pitchFamily="34" charset="0"/>
              </a:rPr>
              <a:t>geloza </a:t>
            </a:r>
            <a:r>
              <a:rPr lang="th-TH" dirty="0">
                <a:cs typeface="Arial" pitchFamily="34" charset="0"/>
              </a:rPr>
              <a:t>Mueller-Hinton</a:t>
            </a:r>
            <a:endParaRPr lang="en-US" dirty="0"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i="1" dirty="0">
                <a:cs typeface="Arial" pitchFamily="34" charset="0"/>
              </a:rPr>
              <a:t>Enterococcus</a:t>
            </a:r>
            <a:r>
              <a:rPr lang="th-TH" i="1" dirty="0">
                <a:cs typeface="Arial" pitchFamily="34" charset="0"/>
              </a:rPr>
              <a:t> faecalis</a:t>
            </a:r>
            <a:r>
              <a:rPr lang="th-TH" dirty="0">
                <a:cs typeface="Arial" pitchFamily="34" charset="0"/>
              </a:rPr>
              <a:t> (ATCC 29212 or 33l86) </a:t>
            </a:r>
            <a:r>
              <a:rPr lang="ro-RO" dirty="0">
                <a:cs typeface="Arial" pitchFamily="34" charset="0"/>
              </a:rPr>
              <a:t>testat la un disc de </a:t>
            </a:r>
            <a:r>
              <a:rPr lang="th-TH" dirty="0">
                <a:cs typeface="Arial" pitchFamily="34" charset="0"/>
              </a:rPr>
              <a:t>co-trimoxazol</a:t>
            </a:r>
            <a:r>
              <a:rPr lang="ro-RO" dirty="0">
                <a:cs typeface="Arial" pitchFamily="34" charset="0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o-RO" dirty="0">
                <a:sym typeface="Wingdings" pitchFamily="2" charset="2"/>
              </a:rPr>
              <a:t>zona de </a:t>
            </a:r>
            <a:r>
              <a:rPr lang="ro-RO" dirty="0" err="1">
                <a:sym typeface="Wingdings" pitchFamily="2" charset="2"/>
              </a:rPr>
              <a:t>inhibitie</a:t>
            </a:r>
            <a:r>
              <a:rPr lang="ro-RO" dirty="0">
                <a:sym typeface="Wingdings" pitchFamily="2" charset="2"/>
              </a:rPr>
              <a:t> cu diametrul de </a:t>
            </a:r>
            <a:r>
              <a:rPr lang="en-US" dirty="0">
                <a:sym typeface="Wingdings" pitchFamily="2" charset="2"/>
              </a:rPr>
              <a:t>20 mm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ro-RO" b="1" dirty="0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cs typeface="Arial" pitchFamily="34" charset="0"/>
              </a:rPr>
              <a:t>Procedur</a:t>
            </a:r>
            <a:r>
              <a:rPr lang="ro-RO" b="1" dirty="0">
                <a:cs typeface="Arial" pitchFamily="34" charset="0"/>
              </a:rPr>
              <a:t>a</a:t>
            </a:r>
            <a:r>
              <a:rPr lang="en-US" b="1" dirty="0">
                <a:cs typeface="Arial" pitchFamily="34" charset="0"/>
              </a:rPr>
              <a:t>:</a:t>
            </a:r>
            <a:r>
              <a:rPr lang="en-US" dirty="0">
                <a:cs typeface="Arial" pitchFamily="34" charset="0"/>
              </a:rPr>
              <a:t> </a:t>
            </a:r>
            <a:r>
              <a:rPr lang="ro-RO" dirty="0">
                <a:cs typeface="Arial" pitchFamily="34" charset="0"/>
              </a:rPr>
              <a:t>Metoda </a:t>
            </a:r>
            <a:r>
              <a:rPr lang="en-US" dirty="0">
                <a:cs typeface="Arial" pitchFamily="34" charset="0"/>
              </a:rPr>
              <a:t>Kirby-Bauer </a:t>
            </a:r>
            <a:r>
              <a:rPr lang="ro-RO" dirty="0">
                <a:cs typeface="Arial" pitchFamily="34" charset="0"/>
              </a:rPr>
              <a:t>modificata, recomandata de </a:t>
            </a:r>
            <a:r>
              <a:rPr lang="en-US" dirty="0">
                <a:cs typeface="Arial" pitchFamily="34" charset="0"/>
              </a:rPr>
              <a:t>National Committee on Clinical Laboratory  Services (NCCLS)</a:t>
            </a:r>
          </a:p>
          <a:p>
            <a:pPr lvl="1">
              <a:lnSpc>
                <a:spcPct val="90000"/>
              </a:lnSpc>
            </a:pPr>
            <a:endParaRPr lang="ro-RO" b="1" dirty="0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ro-RO" b="1" dirty="0">
                <a:cs typeface="Arial" pitchFamily="34" charset="0"/>
              </a:rPr>
              <a:t>Se efectuează antibiograme cu tulpinile de control</a:t>
            </a:r>
            <a:endParaRPr lang="en-US" b="1" dirty="0"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endParaRPr lang="en-US" dirty="0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h-TH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D79CA-C7EA-4B09-A571-B241DB2325C6}" type="slidenum">
              <a:rPr lang="en-US"/>
              <a:pPr>
                <a:defRPr/>
              </a:pPr>
              <a:t>48</a:t>
            </a:fld>
            <a:endParaRPr lang="th-TH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672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800" dirty="0"/>
              <a:t>Asigurarea </a:t>
            </a:r>
            <a:r>
              <a:rPr lang="ro-RO" sz="3800" dirty="0" err="1"/>
              <a:t>calitatii</a:t>
            </a:r>
            <a:r>
              <a:rPr lang="ro-RO" sz="3800" dirty="0"/>
              <a:t> </a:t>
            </a:r>
            <a:r>
              <a:rPr lang="ro-RO" sz="3800" dirty="0" err="1"/>
              <a:t>testarii</a:t>
            </a:r>
            <a:r>
              <a:rPr lang="ro-RO" sz="3800" dirty="0"/>
              <a:t> </a:t>
            </a:r>
            <a:r>
              <a:rPr lang="ro-RO" sz="3800" dirty="0" err="1"/>
              <a:t>susceptibilitatii</a:t>
            </a:r>
            <a:r>
              <a:rPr lang="ro-RO" sz="3800" dirty="0"/>
              <a:t> la antibiotice</a:t>
            </a:r>
            <a:endParaRPr lang="th-TH" sz="3800" dirty="0"/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7912" y="980728"/>
            <a:ext cx="7834312" cy="4530725"/>
          </a:xfrm>
        </p:spPr>
        <p:txBody>
          <a:bodyPr/>
          <a:lstStyle/>
          <a:p>
            <a:r>
              <a:rPr lang="en-US" sz="2400" dirty="0" err="1"/>
              <a:t>Medi</a:t>
            </a:r>
            <a:r>
              <a:rPr lang="ro-RO" sz="2400" dirty="0"/>
              <a:t>i recomandate pentru bacterii </a:t>
            </a:r>
            <a:r>
              <a:rPr lang="ro-RO" sz="2400" dirty="0" err="1"/>
              <a:t>pretentioase</a:t>
            </a:r>
            <a:endParaRPr lang="th-TH" sz="2400" dirty="0">
              <a:ea typeface="EucrosiaUPC"/>
            </a:endParaRPr>
          </a:p>
        </p:txBody>
      </p:sp>
      <p:pic>
        <p:nvPicPr>
          <p:cNvPr id="59399" name="Picture 7" descr="14-5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80065" cy="52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C5218-FE8A-46B3-B4F2-B26A22379442}" type="slidenum">
              <a:rPr lang="en-US"/>
              <a:pPr>
                <a:defRPr/>
              </a:pPr>
              <a:t>49</a:t>
            </a:fld>
            <a:endParaRPr lang="th-TH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1850" y="277813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800" dirty="0"/>
              <a:t>Asigurarea </a:t>
            </a:r>
            <a:r>
              <a:rPr lang="ro-RO" sz="3800" dirty="0" err="1"/>
              <a:t>calitatii</a:t>
            </a:r>
            <a:r>
              <a:rPr lang="ro-RO" sz="3800" dirty="0"/>
              <a:t> </a:t>
            </a:r>
            <a:r>
              <a:rPr lang="ro-RO" sz="3800" dirty="0" err="1"/>
              <a:t>testarii</a:t>
            </a:r>
            <a:r>
              <a:rPr lang="ro-RO" sz="3800" dirty="0"/>
              <a:t> </a:t>
            </a:r>
            <a:r>
              <a:rPr lang="ro-RO" sz="3800" dirty="0" err="1"/>
              <a:t>susceptibilitatii</a:t>
            </a:r>
            <a:r>
              <a:rPr lang="ro-RO" sz="3800" dirty="0"/>
              <a:t> la antibiotice</a:t>
            </a:r>
            <a:endParaRPr lang="th-TH" sz="38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1850" y="1628775"/>
            <a:ext cx="7772400" cy="4530725"/>
          </a:xfrm>
        </p:spPr>
        <p:txBody>
          <a:bodyPr/>
          <a:lstStyle/>
          <a:p>
            <a:r>
              <a:rPr lang="ro-RO">
                <a:cs typeface="Arial" pitchFamily="34" charset="0"/>
              </a:rPr>
              <a:t>Efectuarea antibiogramei cu tulpini de control pentru fiecare lot de geloza Mueler-Hinton</a:t>
            </a:r>
          </a:p>
          <a:p>
            <a:pPr lvl="1"/>
            <a:r>
              <a:rPr lang="en-US" i="1">
                <a:cs typeface="Arial" pitchFamily="34" charset="0"/>
              </a:rPr>
              <a:t>Staphylococcus aureus</a:t>
            </a:r>
            <a:r>
              <a:rPr lang="en-US">
                <a:cs typeface="Arial" pitchFamily="34" charset="0"/>
              </a:rPr>
              <a:t> (ATCC 25923)</a:t>
            </a:r>
          </a:p>
          <a:p>
            <a:pPr lvl="1"/>
            <a:r>
              <a:rPr lang="en-US" i="1">
                <a:cs typeface="Arial" pitchFamily="34" charset="0"/>
              </a:rPr>
              <a:t>Escherichia coli</a:t>
            </a:r>
            <a:r>
              <a:rPr lang="en-US">
                <a:cs typeface="Arial" pitchFamily="34" charset="0"/>
              </a:rPr>
              <a:t> (ATCC 25922)</a:t>
            </a:r>
            <a:endParaRPr lang="th-TH">
              <a:cs typeface="Arial" pitchFamily="34" charset="0"/>
            </a:endParaRPr>
          </a:p>
          <a:p>
            <a:pPr lvl="1"/>
            <a:r>
              <a:rPr lang="th-TH" i="1">
                <a:cs typeface="Arial" pitchFamily="34" charset="0"/>
              </a:rPr>
              <a:t>Pseudomonas aeruginosa</a:t>
            </a:r>
            <a:r>
              <a:rPr lang="th-TH">
                <a:cs typeface="Arial" pitchFamily="34" charset="0"/>
              </a:rPr>
              <a:t> (ATCC 27853</a:t>
            </a:r>
            <a:endParaRPr lang="en-US">
              <a:cs typeface="Arial" pitchFamily="34" charset="0"/>
            </a:endParaRPr>
          </a:p>
          <a:p>
            <a:endParaRPr lang="en-US" i="1">
              <a:cs typeface="Arial" pitchFamily="34" charset="0"/>
            </a:endParaRPr>
          </a:p>
          <a:p>
            <a:pPr lvl="1"/>
            <a:endParaRPr lang="th-TH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FC62F-4955-4CE2-A831-697536AE6F8D}" type="slidenum">
              <a:rPr lang="en-US"/>
              <a:pPr>
                <a:defRPr/>
              </a:pPr>
              <a:t>5</a:t>
            </a:fld>
            <a:endParaRPr lang="th-TH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Introduc</a:t>
            </a:r>
            <a:r>
              <a:rPr lang="ro-RO" dirty="0"/>
              <a:t>ere</a:t>
            </a:r>
            <a:endParaRPr lang="th-TH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>
                <a:cs typeface="Arial" pitchFamily="34" charset="0"/>
              </a:rPr>
              <a:t>Chimioterapicele folosite pentru antibiogramă: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th-TH" dirty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th-TH" b="1" u="sng" dirty="0">
                <a:cs typeface="Arial" pitchFamily="34" charset="0"/>
              </a:rPr>
              <a:t>Set</a:t>
            </a:r>
            <a:r>
              <a:rPr lang="ro-RO" b="1" u="sng" dirty="0">
                <a:cs typeface="Arial" pitchFamily="34" charset="0"/>
              </a:rPr>
              <a:t>ul</a:t>
            </a:r>
            <a:r>
              <a:rPr lang="th-TH" b="1" u="sng" dirty="0">
                <a:cs typeface="Arial" pitchFamily="34" charset="0"/>
              </a:rPr>
              <a:t> 1</a:t>
            </a:r>
            <a:r>
              <a:rPr lang="en-US" dirty="0">
                <a:cs typeface="Arial" pitchFamily="34" charset="0"/>
              </a:rPr>
              <a:t>: </a:t>
            </a:r>
            <a:r>
              <a:rPr lang="ro-RO" dirty="0">
                <a:cs typeface="Arial" pitchFamily="34" charset="0"/>
              </a:rPr>
              <a:t>antibiotice disponibile în majoritatea unităților sanitare, față de care ar trebui testată fiecare tulpină izolată</a:t>
            </a:r>
          </a:p>
          <a:p>
            <a:pPr marL="1545336" lvl="4" indent="-182880" fontAlgn="auto">
              <a:spcAft>
                <a:spcPts val="0"/>
              </a:spcAft>
              <a:buFont typeface="Wingdings 2"/>
              <a:buChar char=""/>
              <a:defRPr/>
            </a:pPr>
            <a:endParaRPr lang="th-TH" sz="1800" dirty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u="sng" dirty="0">
                <a:cs typeface="Arial" pitchFamily="34" charset="0"/>
              </a:rPr>
              <a:t>S</a:t>
            </a:r>
            <a:r>
              <a:rPr lang="th-TH" b="1" u="sng" dirty="0">
                <a:cs typeface="Arial" pitchFamily="34" charset="0"/>
              </a:rPr>
              <a:t>et</a:t>
            </a:r>
            <a:r>
              <a:rPr lang="ro-RO" b="1" u="sng" dirty="0">
                <a:cs typeface="Arial" pitchFamily="34" charset="0"/>
              </a:rPr>
              <a:t>ul</a:t>
            </a:r>
            <a:r>
              <a:rPr lang="th-TH" b="1" u="sng" dirty="0">
                <a:cs typeface="Arial" pitchFamily="34" charset="0"/>
              </a:rPr>
              <a:t> </a:t>
            </a:r>
            <a:r>
              <a:rPr lang="th-TH" b="1" dirty="0">
                <a:cs typeface="Arial" pitchFamily="34" charset="0"/>
              </a:rPr>
              <a:t>2</a:t>
            </a:r>
            <a:r>
              <a:rPr lang="en-US" dirty="0">
                <a:cs typeface="Arial" pitchFamily="34" charset="0"/>
              </a:rPr>
              <a:t>: </a:t>
            </a:r>
            <a:r>
              <a:rPr lang="ro-RO" dirty="0">
                <a:cs typeface="Arial" pitchFamily="34" charset="0"/>
              </a:rPr>
              <a:t>chimioterapice care sunt testate doar în anumite condiții</a:t>
            </a:r>
            <a:r>
              <a:rPr lang="en-US" sz="2200" dirty="0">
                <a:cs typeface="Arial" pitchFamily="34" charset="0"/>
              </a:rPr>
              <a:t>:</a:t>
            </a:r>
            <a:endParaRPr lang="th-TH" sz="2200" dirty="0"/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>
                <a:cs typeface="Arial" pitchFamily="34" charset="0"/>
              </a:rPr>
              <a:t>La cererea expresă a medicului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>
                <a:cs typeface="Arial" pitchFamily="34" charset="0"/>
              </a:rPr>
              <a:t>Când agentul patogen este rezistent la chimioterapicele de primă intenție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>
                <a:cs typeface="Arial" pitchFamily="34" charset="0"/>
              </a:rPr>
              <a:t>Există alte situații în care chimioterapicele din setul 1 nu pot fi utilizate (alergii, lipsa de disponibilitate) 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endParaRPr lang="th-TH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03649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Factori ce </a:t>
            </a:r>
            <a:r>
              <a:rPr lang="ro-RO" dirty="0" err="1"/>
              <a:t>tin</a:t>
            </a:r>
            <a:r>
              <a:rPr lang="ro-RO" dirty="0"/>
              <a:t> de microorganism si </a:t>
            </a:r>
            <a:r>
              <a:rPr lang="ro-RO" dirty="0" err="1"/>
              <a:t>influenteaza</a:t>
            </a:r>
            <a:r>
              <a:rPr lang="ro-RO" dirty="0"/>
              <a:t> rezultatul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57375"/>
            <a:ext cx="4344863" cy="45307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Tulpina </a:t>
            </a:r>
            <a:r>
              <a:rPr lang="en-US" dirty="0"/>
              <a:t>ATCC</a:t>
            </a:r>
            <a:endParaRPr lang="ro-RO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Stocarea corecta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 err="1"/>
              <a:t>Subcultivarea</a:t>
            </a:r>
            <a:r>
              <a:rPr lang="ro-RO" dirty="0"/>
              <a:t> regulata</a:t>
            </a:r>
            <a:endParaRPr lang="en-US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Puritatea culturii</a:t>
            </a:r>
            <a:endParaRPr lang="en-US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Prepararea corecta a </a:t>
            </a:r>
            <a:r>
              <a:rPr lang="ro-RO" dirty="0" err="1"/>
              <a:t>inoculului</a:t>
            </a:r>
            <a:endParaRPr lang="ro-RO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Timpul de </a:t>
            </a:r>
            <a:r>
              <a:rPr lang="ro-RO" dirty="0" err="1"/>
              <a:t>insamantare</a:t>
            </a:r>
            <a:r>
              <a:rPr lang="ro-RO" dirty="0"/>
              <a:t> – in maxim 15 minute de la prepararea </a:t>
            </a:r>
            <a:r>
              <a:rPr lang="ro-RO" dirty="0" err="1"/>
              <a:t>inoculului</a:t>
            </a:r>
            <a:endParaRPr lang="en-US" sz="2400" dirty="0"/>
          </a:p>
        </p:txBody>
      </p:sp>
      <p:pic>
        <p:nvPicPr>
          <p:cNvPr id="61444" name="Picture 5" descr="2003_0905_093922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419600" cy="43434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3AF76-87CA-40D5-956A-91EF2C58C460}" type="slidenum">
              <a:rPr lang="en-US"/>
              <a:pPr>
                <a:defRPr/>
              </a:pPr>
              <a:t>51</a:t>
            </a:fld>
            <a:endParaRPr lang="th-TH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o-RO" sz="3800">
                <a:latin typeface="Book Antiqua" pitchFamily="18" charset="0"/>
              </a:rPr>
              <a:t>Asigurarea calitatii testarii susceptibilitatii la antibiotice</a:t>
            </a:r>
            <a:endParaRPr lang="th-TH" sz="38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800" dirty="0" err="1">
                <a:latin typeface="Book Antiqua" pitchFamily="18" charset="0"/>
                <a:cs typeface="Arial" pitchFamily="34" charset="0"/>
              </a:rPr>
              <a:t>Conditii</a:t>
            </a:r>
            <a:r>
              <a:rPr lang="ro-RO" sz="2800" dirty="0">
                <a:latin typeface="Book Antiqua" pitchFamily="18" charset="0"/>
                <a:cs typeface="Arial" pitchFamily="34" charset="0"/>
              </a:rPr>
              <a:t> Controlul </a:t>
            </a:r>
            <a:r>
              <a:rPr lang="ro-RO" sz="2800" dirty="0" err="1">
                <a:latin typeface="Book Antiqua" pitchFamily="18" charset="0"/>
                <a:cs typeface="Arial" pitchFamily="34" charset="0"/>
              </a:rPr>
              <a:t>calitatii</a:t>
            </a:r>
            <a:endParaRPr lang="en-US" sz="2800" dirty="0">
              <a:latin typeface="Book Antiqu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Folosirea de discuri de antibiotice cu diametru de 6 mm</a:t>
            </a:r>
            <a:endParaRPr lang="th-TH" sz="2600" dirty="0">
              <a:latin typeface="Book Antiqu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Folosirea  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cantitatii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adecvate de antibiotic per disc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Stocarea discurilor de antibiograma la -20 </a:t>
            </a:r>
            <a:r>
              <a:rPr lang="th-TH" sz="2600" baseline="30000" dirty="0">
                <a:latin typeface="Book Antiqua" pitchFamily="18" charset="0"/>
                <a:cs typeface="Arial" pitchFamily="34" charset="0"/>
              </a:rPr>
              <a:t>o</a:t>
            </a:r>
            <a:r>
              <a:rPr lang="th-TH" sz="2600" dirty="0">
                <a:latin typeface="Book Antiqua" pitchFamily="18" charset="0"/>
                <a:cs typeface="Arial" pitchFamily="34" charset="0"/>
              </a:rPr>
              <a:t>C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Folosirea mediului Mueller-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Hinton</a:t>
            </a:r>
            <a:endParaRPr lang="ro-RO" sz="2600" dirty="0">
              <a:latin typeface="Book Antiqu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Folosirea tulpinilor de control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Folosirea metodologiei standard pentru test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F7513-ED11-4AA8-A4CD-2563C4955DA2}" type="slidenum">
              <a:rPr lang="en-US"/>
              <a:pPr>
                <a:defRPr/>
              </a:pPr>
              <a:t>52</a:t>
            </a:fld>
            <a:endParaRPr lang="th-TH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83185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o-RO" sz="3800">
                <a:latin typeface="Book Antiqua" pitchFamily="18" charset="0"/>
              </a:rPr>
              <a:t>Asigurarea calitatii testarii susceptibilitatii la antibiotice</a:t>
            </a:r>
            <a:endParaRPr lang="th-TH" sz="38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107504" y="1628775"/>
            <a:ext cx="84824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800" dirty="0" err="1">
                <a:latin typeface="Book Antiqua" pitchFamily="18" charset="0"/>
                <a:cs typeface="Arial" pitchFamily="34" charset="0"/>
              </a:rPr>
              <a:t>Conditii</a:t>
            </a:r>
            <a:r>
              <a:rPr lang="ro-RO" sz="2800" dirty="0">
                <a:latin typeface="Book Antiqua" pitchFamily="18" charset="0"/>
                <a:cs typeface="Arial" pitchFamily="34" charset="0"/>
              </a:rPr>
              <a:t> Controlul </a:t>
            </a:r>
            <a:r>
              <a:rPr lang="ro-RO" sz="2800" dirty="0" err="1">
                <a:latin typeface="Book Antiqua" pitchFamily="18" charset="0"/>
                <a:cs typeface="Arial" pitchFamily="34" charset="0"/>
              </a:rPr>
              <a:t>calitatii</a:t>
            </a:r>
            <a:endParaRPr lang="en-US" sz="2800" dirty="0">
              <a:latin typeface="Book Antiqu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Din 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cand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in 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cand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folosirea de tulpini pentru controlul intern de calitate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 err="1">
                <a:latin typeface="Book Antiqua" pitchFamily="18" charset="0"/>
                <a:cs typeface="Arial" pitchFamily="34" charset="0"/>
              </a:rPr>
              <a:t>Mentinerea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la temperatura camerei a discurilor de antibiotice timp de 1 ora 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inainte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de folosire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Incubarea 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placilor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</a:t>
            </a:r>
            <a:r>
              <a:rPr lang="th-TH" sz="2600" dirty="0">
                <a:latin typeface="Book Antiqua" pitchFamily="18" charset="0"/>
                <a:cs typeface="Arial" pitchFamily="34" charset="0"/>
              </a:rPr>
              <a:t>16-18 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ore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  <a:cs typeface="Arial" pitchFamily="34" charset="0"/>
              </a:rPr>
              <a:t>Incubarea 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placilor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la </a:t>
            </a:r>
            <a:r>
              <a:rPr lang="th-TH" sz="2600" dirty="0">
                <a:latin typeface="Book Antiqua" pitchFamily="18" charset="0"/>
                <a:cs typeface="Arial" pitchFamily="34" charset="0"/>
              </a:rPr>
              <a:t>35</a:t>
            </a:r>
            <a:r>
              <a:rPr lang="th-TH" sz="2600" baseline="30000" dirty="0">
                <a:latin typeface="Book Antiqua" pitchFamily="18" charset="0"/>
                <a:cs typeface="Arial" pitchFamily="34" charset="0"/>
              </a:rPr>
              <a:t>o</a:t>
            </a:r>
            <a:r>
              <a:rPr lang="th-TH" sz="2600" dirty="0">
                <a:latin typeface="Book Antiqua" pitchFamily="18" charset="0"/>
                <a:cs typeface="Arial" pitchFamily="34" charset="0"/>
              </a:rPr>
              <a:t>C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 err="1">
                <a:latin typeface="Book Antiqua" pitchFamily="18" charset="0"/>
                <a:cs typeface="Arial" pitchFamily="34" charset="0"/>
              </a:rPr>
              <a:t>Spatierea</a:t>
            </a:r>
            <a:r>
              <a:rPr lang="ro-RO" sz="2600" dirty="0">
                <a:latin typeface="Book Antiqua" pitchFamily="18" charset="0"/>
                <a:cs typeface="Arial" pitchFamily="34" charset="0"/>
              </a:rPr>
              <a:t> corecta a discurilor de antibiotice pentru a preveni suprapunerea zonelor de </a:t>
            </a:r>
            <a:r>
              <a:rPr lang="ro-RO" sz="2600" dirty="0" err="1">
                <a:latin typeface="Book Antiqua" pitchFamily="18" charset="0"/>
                <a:cs typeface="Arial" pitchFamily="34" charset="0"/>
              </a:rPr>
              <a:t>inhibitie</a:t>
            </a:r>
            <a:endParaRPr lang="th-TH" sz="2600" dirty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E254F-33BA-45B9-95EA-0A7543BA5A20}" type="slidenum">
              <a:rPr lang="en-US"/>
              <a:pPr>
                <a:defRPr/>
              </a:pPr>
              <a:t>53</a:t>
            </a:fld>
            <a:endParaRPr lang="th-TH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83185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o-RO" sz="3800">
                <a:latin typeface="Book Antiqua" pitchFamily="18" charset="0"/>
              </a:rPr>
              <a:t>Asigurarea calitatii testarii susceptibilitatii la antibiotice</a:t>
            </a:r>
            <a:endParaRPr lang="th-TH" sz="38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817563" y="1628775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o-RO" sz="2800" dirty="0" err="1">
                <a:latin typeface="Book Antiqua" pitchFamily="18" charset="0"/>
              </a:rPr>
              <a:t>Conditii</a:t>
            </a:r>
            <a:r>
              <a:rPr lang="ro-RO" sz="2800" dirty="0">
                <a:latin typeface="Book Antiqua" pitchFamily="18" charset="0"/>
              </a:rPr>
              <a:t> Controlul </a:t>
            </a:r>
            <a:r>
              <a:rPr lang="ro-RO" sz="2800" dirty="0" err="1">
                <a:latin typeface="Book Antiqua" pitchFamily="18" charset="0"/>
              </a:rPr>
              <a:t>calitatii</a:t>
            </a:r>
            <a:endParaRPr lang="en-US" sz="28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</a:rPr>
              <a:t>Folosirea unei </a:t>
            </a:r>
            <a:r>
              <a:rPr lang="ro-RO" sz="2600" dirty="0" err="1">
                <a:latin typeface="Book Antiqua" pitchFamily="18" charset="0"/>
              </a:rPr>
              <a:t>marimi</a:t>
            </a:r>
            <a:r>
              <a:rPr lang="ro-RO" sz="2600" dirty="0">
                <a:latin typeface="Book Antiqua" pitchFamily="18" charset="0"/>
              </a:rPr>
              <a:t> a </a:t>
            </a:r>
            <a:r>
              <a:rPr lang="ro-RO" sz="2600" dirty="0" err="1">
                <a:latin typeface="Book Antiqua" pitchFamily="18" charset="0"/>
              </a:rPr>
              <a:t>inoculului</a:t>
            </a:r>
            <a:r>
              <a:rPr lang="ro-RO" sz="2600" dirty="0">
                <a:latin typeface="Book Antiqua" pitchFamily="18" charset="0"/>
              </a:rPr>
              <a:t> care sa </a:t>
            </a:r>
            <a:r>
              <a:rPr lang="ro-RO" sz="2600" dirty="0" err="1">
                <a:latin typeface="Book Antiqua" pitchFamily="18" charset="0"/>
              </a:rPr>
              <a:t>produca</a:t>
            </a:r>
            <a:r>
              <a:rPr lang="ro-RO" sz="2600" dirty="0">
                <a:latin typeface="Book Antiqua" pitchFamily="18" charset="0"/>
              </a:rPr>
              <a:t> o </a:t>
            </a:r>
            <a:r>
              <a:rPr lang="ro-RO" sz="2600" dirty="0" err="1">
                <a:latin typeface="Book Antiqua" pitchFamily="18" charset="0"/>
              </a:rPr>
              <a:t>crestere</a:t>
            </a:r>
            <a:r>
              <a:rPr lang="ro-RO" sz="2600" dirty="0">
                <a:latin typeface="Book Antiqua" pitchFamily="18" charset="0"/>
              </a:rPr>
              <a:t> “aproape confluentă”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</a:rPr>
              <a:t>Asigurarea contactului ferm al discurilor de antibiotic cu mediul inoculat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 err="1">
                <a:latin typeface="Book Antiqua" pitchFamily="18" charset="0"/>
              </a:rPr>
              <a:t>Masurarea</a:t>
            </a:r>
            <a:r>
              <a:rPr lang="ro-RO" sz="2600" dirty="0">
                <a:latin typeface="Book Antiqua" pitchFamily="18" charset="0"/>
              </a:rPr>
              <a:t> precisa a zonelor de </a:t>
            </a:r>
            <a:r>
              <a:rPr lang="ro-RO" sz="2600" dirty="0" err="1">
                <a:latin typeface="Book Antiqua" pitchFamily="18" charset="0"/>
              </a:rPr>
              <a:t>inhibitie</a:t>
            </a:r>
            <a:endParaRPr lang="ro-RO" sz="26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600" dirty="0">
                <a:latin typeface="Book Antiqua" pitchFamily="18" charset="0"/>
              </a:rPr>
              <a:t>Interpretarea zonelor prin referire la standarde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th-TH" sz="2800" dirty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2003_0905_095339A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33400"/>
            <a:ext cx="8382000" cy="6019800"/>
          </a:xfrm>
          <a:solidFill>
            <a:schemeClr val="tx2">
              <a:alpha val="0"/>
            </a:schemeClr>
          </a:solidFill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1143000"/>
          </a:xfrm>
          <a:solidFill>
            <a:srgbClr val="FF9900">
              <a:alpha val="67000"/>
            </a:srgb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Erori posibile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Erori posibile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68437"/>
            <a:ext cx="3810000" cy="4530725"/>
          </a:xfrm>
        </p:spPr>
        <p:txBody>
          <a:bodyPr/>
          <a:lstStyle/>
          <a:p>
            <a:r>
              <a:rPr lang="en-US" sz="2400" b="1" dirty="0" err="1"/>
              <a:t>Inocul</a:t>
            </a:r>
            <a:r>
              <a:rPr lang="ro-RO" sz="2400" b="1" dirty="0"/>
              <a:t> prea dens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Antibiotic </a:t>
            </a:r>
            <a:r>
              <a:rPr lang="en-US" sz="2400" b="1" dirty="0" err="1"/>
              <a:t>deteriorat</a:t>
            </a:r>
            <a:r>
              <a:rPr lang="en-US" sz="2400" b="1" dirty="0"/>
              <a:t>?</a:t>
            </a:r>
          </a:p>
          <a:p>
            <a:r>
              <a:rPr lang="ro-RO" sz="2400" b="1" dirty="0"/>
              <a:t>Mediul </a:t>
            </a:r>
            <a:r>
              <a:rPr lang="en-US" sz="2400" b="1" dirty="0"/>
              <a:t>Mueller Hinton </a:t>
            </a:r>
            <a:r>
              <a:rPr lang="ro-RO" sz="2400" b="1" dirty="0"/>
              <a:t>prea gros</a:t>
            </a:r>
            <a:r>
              <a:rPr lang="en-US" sz="2400" b="1" dirty="0"/>
              <a:t>?</a:t>
            </a:r>
          </a:p>
          <a:p>
            <a:r>
              <a:rPr lang="ro-RO" sz="2400" b="1" dirty="0"/>
              <a:t>Citirea incorecta a rezultatului</a:t>
            </a:r>
            <a:r>
              <a:rPr lang="en-US" sz="2400" b="1" dirty="0"/>
              <a:t>? </a:t>
            </a:r>
          </a:p>
          <a:p>
            <a:r>
              <a:rPr lang="ro-RO" sz="2400" b="1" dirty="0"/>
              <a:t>Tulpina de Control </a:t>
            </a:r>
            <a:r>
              <a:rPr lang="ro-RO" sz="2400" b="1" dirty="0" err="1"/>
              <a:t>gresita</a:t>
            </a:r>
            <a:r>
              <a:rPr lang="en-US" sz="2400" b="1" dirty="0"/>
              <a:t>?</a:t>
            </a:r>
          </a:p>
          <a:p>
            <a:pPr lvl="3"/>
            <a:endParaRPr lang="en-US" sz="1800" dirty="0"/>
          </a:p>
          <a:p>
            <a:pPr lvl="2">
              <a:buFont typeface="Wingdings" pitchFamily="2" charset="2"/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68612" name="Picture 4" descr="2003_0905_091502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343400" cy="39624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981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/>
              <a:t>Investiga</a:t>
            </a:r>
            <a:r>
              <a:rPr lang="ro-RO" sz="4000" dirty="0"/>
              <a:t>re</a:t>
            </a:r>
            <a:r>
              <a:rPr lang="en-US" sz="4000" dirty="0"/>
              <a:t> : </a:t>
            </a:r>
            <a:r>
              <a:rPr lang="ro-RO" sz="4000" dirty="0"/>
              <a:t>s-a folosit tulpina </a:t>
            </a:r>
            <a:r>
              <a:rPr lang="en-US" sz="4000" dirty="0"/>
              <a:t>ATCC </a:t>
            </a:r>
            <a:r>
              <a:rPr lang="en-US" sz="4000" i="1" dirty="0" err="1"/>
              <a:t>E.coli</a:t>
            </a:r>
            <a:r>
              <a:rPr lang="en-US" sz="4000" dirty="0"/>
              <a:t> 35218</a:t>
            </a:r>
            <a:r>
              <a:rPr lang="ro-RO" sz="4000" dirty="0"/>
              <a:t> </a:t>
            </a:r>
            <a:r>
              <a:rPr lang="en-US" sz="4000" dirty="0"/>
              <a:t>– t</a:t>
            </a:r>
            <a:r>
              <a:rPr lang="ro-RO" sz="4000" dirty="0" err="1"/>
              <a:t>ulpina</a:t>
            </a:r>
            <a:r>
              <a:rPr lang="ro-RO" sz="4000" dirty="0"/>
              <a:t> producătoare de </a:t>
            </a:r>
            <a:r>
              <a:rPr lang="ro-RO" sz="4000" dirty="0" err="1"/>
              <a:t>beta-lactamaze</a:t>
            </a:r>
            <a:endParaRPr lang="en-US" sz="4000" dirty="0"/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38100" y="3352800"/>
            <a:ext cx="8799513" cy="120015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o-RO" sz="2400">
                <a:solidFill>
                  <a:srgbClr val="030305"/>
                </a:solidFill>
              </a:rPr>
              <a:t>Actiune corectivă </a:t>
            </a:r>
            <a:r>
              <a:rPr lang="en-US" sz="2400">
                <a:solidFill>
                  <a:srgbClr val="030305"/>
                </a:solidFill>
              </a:rPr>
              <a:t>= Test rep</a:t>
            </a:r>
            <a:r>
              <a:rPr lang="ro-RO" sz="2400">
                <a:solidFill>
                  <a:srgbClr val="030305"/>
                </a:solidFill>
              </a:rPr>
              <a:t>etat cu tulpina corecta </a:t>
            </a:r>
            <a:r>
              <a:rPr lang="en-US" sz="2400">
                <a:solidFill>
                  <a:srgbClr val="030305"/>
                </a:solidFill>
              </a:rPr>
              <a:t>ATCC 25922</a:t>
            </a:r>
          </a:p>
          <a:p>
            <a:r>
              <a:rPr lang="ro-RO" sz="2400">
                <a:solidFill>
                  <a:srgbClr val="030305"/>
                </a:solidFill>
              </a:rPr>
              <a:t>Se vor nota plăcile clar in viitor </a:t>
            </a:r>
          </a:p>
          <a:p>
            <a:r>
              <a:rPr lang="ro-RO" sz="2400">
                <a:solidFill>
                  <a:srgbClr val="030305"/>
                </a:solidFill>
              </a:rPr>
              <a:t>Personalul va trebui sa citeasca etichetele cu atentie</a:t>
            </a:r>
            <a:endParaRPr lang="en-US" sz="2400">
              <a:solidFill>
                <a:srgbClr val="030305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Posib</a:t>
            </a:r>
            <a:r>
              <a:rPr lang="ro-RO" dirty="0"/>
              <a:t>i</a:t>
            </a:r>
            <a:r>
              <a:rPr lang="en-US" dirty="0"/>
              <a:t>le </a:t>
            </a:r>
            <a:r>
              <a:rPr lang="en-US" dirty="0" err="1"/>
              <a:t>eror</a:t>
            </a:r>
            <a:r>
              <a:rPr lang="ro-RO" dirty="0"/>
              <a:t>i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038600" cy="4533900"/>
          </a:xfrm>
        </p:spPr>
        <p:txBody>
          <a:bodyPr/>
          <a:lstStyle/>
          <a:p>
            <a:r>
              <a:rPr lang="en-US" dirty="0" err="1"/>
              <a:t>Inocul</a:t>
            </a:r>
            <a:r>
              <a:rPr lang="ro-RO" dirty="0"/>
              <a:t> prea slab</a:t>
            </a:r>
            <a:endParaRPr lang="en-US" dirty="0"/>
          </a:p>
          <a:p>
            <a:r>
              <a:rPr lang="en-US" dirty="0"/>
              <a:t>Antibiotic </a:t>
            </a:r>
            <a:r>
              <a:rPr lang="ro-RO" dirty="0"/>
              <a:t>prea puternic</a:t>
            </a:r>
            <a:endParaRPr lang="en-US" dirty="0"/>
          </a:p>
          <a:p>
            <a:r>
              <a:rPr lang="ro-RO" dirty="0"/>
              <a:t>Tulpina </a:t>
            </a:r>
            <a:r>
              <a:rPr lang="en-US" dirty="0"/>
              <a:t>QC</a:t>
            </a:r>
            <a:r>
              <a:rPr lang="ro-RO" dirty="0"/>
              <a:t> </a:t>
            </a:r>
            <a:r>
              <a:rPr lang="ro-RO" dirty="0" err="1"/>
              <a:t>gresita</a:t>
            </a:r>
            <a:endParaRPr lang="en-US" dirty="0"/>
          </a:p>
          <a:p>
            <a:r>
              <a:rPr lang="ro-RO" dirty="0"/>
              <a:t>Geloza prea </a:t>
            </a:r>
            <a:r>
              <a:rPr lang="ro-RO" dirty="0" err="1"/>
              <a:t>subtire</a:t>
            </a:r>
            <a:r>
              <a:rPr lang="ro-RO" dirty="0"/>
              <a:t> Citirea incorecta a rezultatelor</a:t>
            </a:r>
            <a:endParaRPr lang="en-US" dirty="0"/>
          </a:p>
        </p:txBody>
      </p:sp>
      <p:pic>
        <p:nvPicPr>
          <p:cNvPr id="72708" name="Picture 4" descr="2003_0905_091248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52600"/>
            <a:ext cx="4648200" cy="4191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736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Investigati</a:t>
            </a:r>
            <a:r>
              <a:rPr lang="ro-RO" dirty="0"/>
              <a:t>e</a:t>
            </a:r>
            <a:r>
              <a:rPr lang="en-US" dirty="0"/>
              <a:t> – </a:t>
            </a:r>
            <a:r>
              <a:rPr lang="ro-RO" dirty="0"/>
              <a:t>Grosimea gelozei </a:t>
            </a:r>
            <a:r>
              <a:rPr lang="en-US" dirty="0"/>
              <a:t>Mueller Hinton 2.5mm. 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  <a:solidFill>
            <a:srgbClr val="B2B2B2"/>
          </a:solidFill>
        </p:spPr>
        <p:txBody>
          <a:bodyPr/>
          <a:lstStyle/>
          <a:p>
            <a:pPr>
              <a:buFontTx/>
              <a:buNone/>
            </a:pPr>
            <a:r>
              <a:rPr lang="ro-RO">
                <a:solidFill>
                  <a:schemeClr val="accent2"/>
                </a:solidFill>
              </a:rPr>
              <a:t>Actiune corectiva – se prepara un nou lot cu grosimea corecta de 4 mm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nne.decoster.free.fr/atb/atb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0078"/>
            <a:ext cx="34314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anne.decoster.free.fr/atb/atb4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82478"/>
            <a:ext cx="37373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0112" y="472514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Producerea de </a:t>
            </a:r>
            <a:r>
              <a:rPr lang="ro-RO" dirty="0" err="1"/>
              <a:t>betalactamaze</a:t>
            </a:r>
            <a:r>
              <a:rPr lang="ro-RO" dirty="0"/>
              <a:t> cu spectru extins (ESBL). Aspect de dop de </a:t>
            </a:r>
            <a:r>
              <a:rPr lang="ro-RO" dirty="0" err="1"/>
              <a:t>sampanie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9144" y="472588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Producerea de </a:t>
            </a:r>
            <a:r>
              <a:rPr lang="ro-RO" dirty="0" err="1"/>
              <a:t>betalactamaze</a:t>
            </a:r>
            <a:r>
              <a:rPr lang="ro-RO" dirty="0"/>
              <a:t> </a:t>
            </a:r>
            <a:r>
              <a:rPr lang="ro-RO" dirty="0" err="1"/>
              <a:t>inductibile</a:t>
            </a:r>
            <a:r>
              <a:rPr lang="ro-RO" dirty="0"/>
              <a:t>. Zona de inhibiţie este turtită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6CB8C-A7DF-4160-BC70-799526DC9240}" type="slidenum">
              <a:rPr lang="en-US"/>
              <a:pPr>
                <a:defRPr/>
              </a:pPr>
              <a:t>6</a:t>
            </a:fld>
            <a:endParaRPr lang="th-TH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2000" dirty="0">
                <a:latin typeface="Arial" pitchFamily="34" charset="0"/>
                <a:cs typeface="Arial" pitchFamily="34" charset="0"/>
              </a:rPr>
              <a:t>Table 1: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Seturi de antibiotice utilizate de rutină 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</a:t>
            </a:r>
            <a:r>
              <a:rPr lang="th-TH" sz="2000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w3</a:t>
            </a:r>
            <a:r>
              <a:rPr lang="th-TH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whosea</a:t>
            </a:r>
            <a:r>
              <a:rPr lang="th-TH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org</a:t>
            </a:r>
            <a:r>
              <a:rPr lang="th-TH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endParaRPr lang="th-TH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264307"/>
              </p:ext>
            </p:extLst>
          </p:nvPr>
        </p:nvGraphicFramePr>
        <p:xfrm>
          <a:off x="251520" y="1124744"/>
          <a:ext cx="9216330" cy="5425200"/>
        </p:xfrm>
        <a:graphic>
          <a:graphicData uri="http://schemas.openxmlformats.org/drawingml/2006/table">
            <a:tbl>
              <a:tblPr/>
              <a:tblGrid>
                <a:gridCol w="307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8" marB="4679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 1</a:t>
                      </a:r>
                      <a:endParaRPr kumimoji="0" lang="th-TH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 2</a:t>
                      </a:r>
                      <a:endParaRPr kumimoji="0" lang="th-TH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Staphylococcus</a:t>
                      </a:r>
                    </a:p>
                  </a:txBody>
                  <a:tcPr marL="90000" marR="90000" marT="46798" marB="4679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Benzyl penicillin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Oxacillin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Erythromycin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Tetracycline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Chloramphenicol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Gentamicin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Amikacin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Co-trimoxazole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Clindamycin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Enterobacterii- serotipuri intestinale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8" marB="4679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Ampicillin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Chloramphenicol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Co-trimoxazole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Nalidixic acid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Tetracycline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Norfloxacin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Enterobacteri</a:t>
                      </a:r>
                      <a:r>
                        <a:rPr kumimoji="0" lang="ro-R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 </a:t>
                      </a:r>
                      <a:r>
                        <a:rPr kumimoji="0" lang="ro-RO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uropatogene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8" marB="4679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Sulfonamide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Trimethoprim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Co-trimoxazole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Ampicillin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Nitrofurantoin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Nalidixic acid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Tetracycline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Norfloxacin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Chloramphenicol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Gentamicin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Bacterii izolate din septicemii sau </a:t>
                      </a:r>
                      <a:r>
                        <a:rPr kumimoji="0" lang="ro-RO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tesuturi</a:t>
                      </a:r>
                      <a:endParaRPr kumimoji="0" 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798" marB="4679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Ampicillin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Chloramphenicol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Cotrimoxazole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Tetracycline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Gentamicin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Cefuroxime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Ceftriaxone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Ciprofloxacin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Piperacillin</a:t>
                      </a:r>
                      <a:b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Amikacin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Pseudomonas aeruginosa</a:t>
                      </a:r>
                    </a:p>
                  </a:txBody>
                  <a:tcPr marL="90000" marR="90000" marT="46798" marB="4679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Piperacillin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Gentamicin</a:t>
                      </a:r>
                      <a:b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Tobramycin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Amikacin</a:t>
                      </a:r>
                    </a:p>
                  </a:txBody>
                  <a:tcPr marL="90000" marR="90000" marT="46798" marB="4679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37" name="Line 40"/>
          <p:cNvSpPr>
            <a:spLocks noChangeShapeType="1"/>
          </p:cNvSpPr>
          <p:nvPr/>
        </p:nvSpPr>
        <p:spPr bwMode="auto">
          <a:xfrm>
            <a:off x="539552" y="6597352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46B17-827F-4B41-874C-D4DD02F2D5EB}" type="slidenum">
              <a:rPr lang="en-US"/>
              <a:pPr>
                <a:defRPr/>
              </a:pPr>
              <a:t>60</a:t>
            </a:fld>
            <a:endParaRPr lang="th-TH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Testul difuzimetric cu gradient de concentrație -E-Test</a:t>
            </a:r>
            <a:endParaRPr lang="th-TH" dirty="0"/>
          </a:p>
        </p:txBody>
      </p:sp>
      <p:sp>
        <p:nvSpPr>
          <p:cNvPr id="798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5112643" cy="4574133"/>
          </a:xfrm>
        </p:spPr>
        <p:txBody>
          <a:bodyPr/>
          <a:lstStyle/>
          <a:p>
            <a:r>
              <a:rPr lang="en-US" sz="2400" b="1" dirty="0"/>
              <a:t>E-Test</a:t>
            </a:r>
            <a:endParaRPr lang="th-TH" sz="2400" b="1" dirty="0">
              <a:ea typeface="EucrosiaUPC"/>
            </a:endParaRPr>
          </a:p>
          <a:p>
            <a:pPr lvl="1"/>
            <a:r>
              <a:rPr lang="en-US" sz="2200" dirty="0"/>
              <a:t>Antibiotic</a:t>
            </a:r>
            <a:r>
              <a:rPr lang="ro-RO" sz="2200" dirty="0" err="1"/>
              <a:t>ul</a:t>
            </a:r>
            <a:r>
              <a:rPr lang="ro-RO" sz="2200" dirty="0"/>
              <a:t> este aplicat pe o parte în gradient de concentrație </a:t>
            </a:r>
          </a:p>
          <a:p>
            <a:pPr lvl="1"/>
            <a:endParaRPr lang="en-US" sz="2200" dirty="0"/>
          </a:p>
          <a:p>
            <a:pPr lvl="1"/>
            <a:r>
              <a:rPr lang="ro-RO" sz="2200" dirty="0"/>
              <a:t>Pe </a:t>
            </a:r>
            <a:r>
              <a:rPr lang="ro-RO" sz="2200" dirty="0" err="1"/>
              <a:t>cealalta</a:t>
            </a:r>
            <a:r>
              <a:rPr lang="ro-RO" sz="2200" dirty="0"/>
              <a:t> parte este tipărită o scală de interpretare 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ro-RO" sz="2200" dirty="0" err="1"/>
              <a:t>Strip-ul</a:t>
            </a:r>
            <a:r>
              <a:rPr lang="ro-RO" sz="2200" dirty="0"/>
              <a:t> se </a:t>
            </a:r>
            <a:r>
              <a:rPr lang="ro-RO" sz="2200" dirty="0" err="1"/>
              <a:t>plaseaza</a:t>
            </a:r>
            <a:r>
              <a:rPr lang="ro-RO" sz="2200" dirty="0"/>
              <a:t> pe suprafața gelozei inoculate</a:t>
            </a:r>
            <a:endParaRPr lang="th-TH" dirty="0">
              <a:ea typeface="EucrosiaUPC"/>
            </a:endParaRPr>
          </a:p>
        </p:txBody>
      </p:sp>
      <p:pic>
        <p:nvPicPr>
          <p:cNvPr id="79879" name="Picture 4" descr="E_test_Plate_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300" y="1712913"/>
            <a:ext cx="1905000" cy="1962150"/>
          </a:xfrm>
        </p:spPr>
      </p:pic>
      <p:pic>
        <p:nvPicPr>
          <p:cNvPr id="79880" name="Picture 6" descr="14-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221163"/>
            <a:ext cx="2322512" cy="1481137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33D0D-BA06-4E75-81DA-73405F65D563}" type="slidenum">
              <a:rPr lang="en-US"/>
              <a:pPr>
                <a:defRPr/>
              </a:pPr>
              <a:t>61</a:t>
            </a:fld>
            <a:endParaRPr lang="th-TH"/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000">
                <a:latin typeface="Book Antiqua" pitchFamily="18" charset="0"/>
              </a:rPr>
              <a:t>Testul difuzimetric cu gradient de concentrație -E-Test</a:t>
            </a:r>
            <a:endParaRPr lang="th-TH" sz="40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914400" y="1600200"/>
            <a:ext cx="78343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>
                <a:latin typeface="Book Antiqua" pitchFamily="18" charset="0"/>
              </a:rPr>
              <a:t>E-Test</a:t>
            </a:r>
            <a:endParaRPr lang="th-TH" sz="2400" b="1">
              <a:latin typeface="Book Antiqua" pitchFamily="18" charset="0"/>
              <a:ea typeface="EucrosiaUPC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o-RO" sz="2200">
                <a:latin typeface="Book Antiqua" pitchFamily="18" charset="0"/>
              </a:rPr>
              <a:t>CMI</a:t>
            </a:r>
            <a:r>
              <a:rPr lang="en-US" sz="2200">
                <a:latin typeface="Book Antiqua" pitchFamily="18" charset="0"/>
              </a:rPr>
              <a:t> = </a:t>
            </a:r>
            <a:r>
              <a:rPr lang="ro-RO" sz="2200">
                <a:latin typeface="Book Antiqua" pitchFamily="18" charset="0"/>
              </a:rPr>
              <a:t>Se citește pe scală la intersecția stripului cu zona de inhibiție</a:t>
            </a:r>
            <a:endParaRPr lang="th-TH" sz="2200">
              <a:latin typeface="Book Antiqua" pitchFamily="18" charset="0"/>
              <a:ea typeface="EucrosiaUPC"/>
            </a:endParaRPr>
          </a:p>
        </p:txBody>
      </p:sp>
      <p:pic>
        <p:nvPicPr>
          <p:cNvPr id="80903" name="Picture 6" descr="E_test_Plate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248602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4284663" y="4941888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084888" y="4691063"/>
            <a:ext cx="1008062" cy="466725"/>
          </a:xfrm>
          <a:prstGeom prst="rect">
            <a:avLst/>
          </a:prstGeom>
          <a:solidFill>
            <a:srgbClr val="CECD9A"/>
          </a:solidFill>
          <a:ln w="9525">
            <a:solidFill>
              <a:srgbClr val="8F8D4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o-RO" sz="2400" b="1">
                <a:solidFill>
                  <a:schemeClr val="bg1"/>
                </a:solidFill>
              </a:rPr>
              <a:t>CMI</a:t>
            </a:r>
            <a:endParaRPr lang="th-TH" sz="2400" b="1">
              <a:solidFill>
                <a:schemeClr val="bg1"/>
              </a:solidFill>
              <a:ea typeface="Eucrosia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7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1524000"/>
          </a:xfrm>
          <a:solidFill>
            <a:srgbClr val="005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Testul difuzimetric cu gradient de concentrație -E-Test</a:t>
            </a:r>
            <a:endParaRPr lang="en-US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438" y="3124200"/>
            <a:ext cx="138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Citire după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incubare</a:t>
            </a:r>
            <a:endParaRPr lang="en-US" dirty="0">
              <a:latin typeface="+mn-lt"/>
            </a:endParaRPr>
          </a:p>
        </p:txBody>
      </p:sp>
      <p:pic>
        <p:nvPicPr>
          <p:cNvPr id="81924" name="Picture 4" descr="P:\susc9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57375"/>
            <a:ext cx="54578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915150" y="4238625"/>
            <a:ext cx="2030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Citirea CMI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locul de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Intersecție a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elipsei cu strip-ul</a:t>
            </a:r>
            <a:endParaRPr lang="en-US" dirty="0">
              <a:latin typeface="+mn-lt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5486400" y="36576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A94BE-329F-47C5-883E-E6A8283BB4A4}" type="slidenum">
              <a:rPr lang="en-US"/>
              <a:pPr>
                <a:defRPr/>
              </a:pPr>
              <a:t>63</a:t>
            </a:fld>
            <a:endParaRPr lang="th-TH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Testarea </a:t>
            </a:r>
            <a:r>
              <a:rPr lang="ro-RO" dirty="0" err="1"/>
              <a:t>activitatii</a:t>
            </a:r>
            <a:r>
              <a:rPr lang="ro-RO" dirty="0"/>
              <a:t> </a:t>
            </a:r>
            <a:r>
              <a:rPr lang="ro-RO" dirty="0" err="1"/>
              <a:t>antimicrobiene</a:t>
            </a:r>
            <a:r>
              <a:rPr lang="ro-RO" dirty="0"/>
              <a:t> a serului</a:t>
            </a:r>
            <a:endParaRPr lang="th-TH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13"/>
            <a:ext cx="8229600" cy="4708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o-RO" dirty="0"/>
              <a:t>SCOPURI: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Determinarea </a:t>
            </a:r>
            <a:r>
              <a:rPr lang="ro-RO" dirty="0" err="1"/>
              <a:t>concentratiei</a:t>
            </a:r>
            <a:r>
              <a:rPr lang="ro-RO" dirty="0"/>
              <a:t> unui antibiotic in serul pacientului </a:t>
            </a:r>
            <a:r>
              <a:rPr lang="en-US" dirty="0"/>
              <a:t>= </a:t>
            </a:r>
            <a:r>
              <a:rPr lang="ro-RO" dirty="0"/>
              <a:t>CMI * TIS</a:t>
            </a:r>
            <a:endParaRPr lang="en-US" dirty="0"/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Titrul inhibitor al serului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ro-RO" b="1" dirty="0"/>
              <a:t>IS</a:t>
            </a:r>
            <a:r>
              <a:rPr lang="en-US" dirty="0"/>
              <a:t>) </a:t>
            </a:r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/>
              <a:t>Cea mai mare </a:t>
            </a:r>
            <a:r>
              <a:rPr lang="ro-RO" dirty="0" err="1"/>
              <a:t>dilutie</a:t>
            </a:r>
            <a:r>
              <a:rPr lang="ro-RO" dirty="0"/>
              <a:t> din serul pacientului care </a:t>
            </a:r>
            <a:r>
              <a:rPr lang="ro-RO" dirty="0" err="1"/>
              <a:t>impiedica</a:t>
            </a:r>
            <a:r>
              <a:rPr lang="ro-RO" dirty="0"/>
              <a:t> multiplicarea microorganismului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Determinarea </a:t>
            </a:r>
            <a:r>
              <a:rPr lang="ro-RO" dirty="0" err="1"/>
              <a:t>capacitatii</a:t>
            </a:r>
            <a:r>
              <a:rPr lang="ro-RO" dirty="0"/>
              <a:t> unui antibiotic din serul pacientului de a distruge bacteriile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Nivelul Bactericid al serului (NBS)</a:t>
            </a:r>
            <a:endParaRPr lang="en-US" dirty="0"/>
          </a:p>
          <a:p>
            <a:pPr marL="1133856" lvl="2" fontAlgn="auto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ro-RO" dirty="0"/>
              <a:t>Cea mai mare </a:t>
            </a:r>
            <a:r>
              <a:rPr lang="ro-RO" dirty="0" err="1"/>
              <a:t>dilutie</a:t>
            </a:r>
            <a:r>
              <a:rPr lang="ro-RO" dirty="0"/>
              <a:t> din serul pacientului care distruge microorganismul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9868B-BCD4-4A00-9A0E-1C650F319DC4}" type="slidenum">
              <a:rPr lang="en-US"/>
              <a:pPr>
                <a:defRPr/>
              </a:pPr>
              <a:t>64</a:t>
            </a:fld>
            <a:endParaRPr lang="th-TH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Combinarea antibioticelor</a:t>
            </a:r>
            <a:endParaRPr lang="th-TH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o-RO" dirty="0"/>
              <a:t>Situații in care se </a:t>
            </a:r>
            <a:r>
              <a:rPr lang="ro-RO" dirty="0" err="1"/>
              <a:t>utilizeaza</a:t>
            </a:r>
            <a:r>
              <a:rPr lang="ro-RO" dirty="0"/>
              <a:t> </a:t>
            </a:r>
            <a:r>
              <a:rPr lang="ro-RO" dirty="0" err="1"/>
              <a:t>combinatii</a:t>
            </a:r>
            <a:r>
              <a:rPr lang="ro-RO" dirty="0"/>
              <a:t> de antibiotice</a:t>
            </a:r>
            <a:r>
              <a:rPr lang="en-US" dirty="0"/>
              <a:t>: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 err="1"/>
              <a:t>Infectii</a:t>
            </a:r>
            <a:r>
              <a:rPr lang="ro-RO" dirty="0"/>
              <a:t> severe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Bacterii cu </a:t>
            </a:r>
            <a:r>
              <a:rPr lang="ro-RO" dirty="0" err="1"/>
              <a:t>multirezistente</a:t>
            </a:r>
            <a:r>
              <a:rPr lang="ro-RO" dirty="0"/>
              <a:t> la antibiotice, ex. </a:t>
            </a:r>
            <a:r>
              <a:rPr lang="en-US" i="1" dirty="0"/>
              <a:t>Mycobacterium tuberculosis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La </a:t>
            </a:r>
            <a:r>
              <a:rPr lang="ro-RO" dirty="0" err="1"/>
              <a:t>pacienti</a:t>
            </a:r>
            <a:r>
              <a:rPr lang="ro-RO" dirty="0"/>
              <a:t> </a:t>
            </a:r>
            <a:r>
              <a:rPr lang="ro-RO" dirty="0" err="1"/>
              <a:t>imunodeprimati</a:t>
            </a:r>
            <a:r>
              <a:rPr lang="ro-RO" dirty="0"/>
              <a:t>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dirty="0"/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“Synergistic” 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Efect aditiv – </a:t>
            </a:r>
            <a:r>
              <a:rPr lang="ro-RO" dirty="0" err="1"/>
              <a:t>cresterea</a:t>
            </a:r>
            <a:r>
              <a:rPr lang="ro-RO" dirty="0"/>
              <a:t> </a:t>
            </a:r>
            <a:r>
              <a:rPr lang="ro-RO" dirty="0" err="1"/>
              <a:t>activitatii</a:t>
            </a:r>
            <a:endParaRPr lang="en-US" dirty="0"/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“Antagonistic”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ro-RO" dirty="0"/>
              <a:t>Efect de interferenta care reduce activitatea antibioticului</a:t>
            </a:r>
            <a:endParaRPr lang="th-TH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9E74F-02EE-4ED7-8AE1-D9FFE62AFDAF}" type="slidenum">
              <a:rPr lang="en-US"/>
              <a:pPr>
                <a:defRPr/>
              </a:pPr>
              <a:t>65</a:t>
            </a:fld>
            <a:endParaRPr lang="th-TH"/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o-RO" sz="4200">
                <a:solidFill>
                  <a:schemeClr val="tx2"/>
                </a:solidFill>
                <a:latin typeface="Times New Roman" pitchFamily="18" charset="0"/>
              </a:rPr>
              <a:t>Interactiuni intre antibiotice</a:t>
            </a:r>
            <a:endParaRPr lang="th-TH" sz="4200">
              <a:solidFill>
                <a:schemeClr val="tx2"/>
              </a:solidFill>
              <a:latin typeface="Times New Roman" pitchFamily="18" charset="0"/>
              <a:ea typeface="EucrosiaUPC"/>
            </a:endParaRPr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>
                <a:latin typeface="Book Antiqua" pitchFamily="18" charset="0"/>
              </a:rPr>
              <a:t>“S</a:t>
            </a:r>
            <a:r>
              <a:rPr lang="ro-RO" sz="2800">
                <a:latin typeface="Book Antiqua" pitchFamily="18" charset="0"/>
              </a:rPr>
              <a:t>i</a:t>
            </a:r>
            <a:r>
              <a:rPr lang="en-US" sz="2800">
                <a:latin typeface="Book Antiqua" pitchFamily="18" charset="0"/>
              </a:rPr>
              <a:t>nergi</a:t>
            </a:r>
            <a:r>
              <a:rPr lang="ro-RO" sz="2800">
                <a:latin typeface="Book Antiqua" pitchFamily="18" charset="0"/>
              </a:rPr>
              <a:t>sm</a:t>
            </a:r>
            <a:r>
              <a:rPr lang="en-US" sz="2800">
                <a:latin typeface="Book Antiqua" pitchFamily="18" charset="0"/>
              </a:rPr>
              <a:t>”</a:t>
            </a:r>
            <a:r>
              <a:rPr lang="ro-RO" sz="2800">
                <a:latin typeface="Book Antiqua" pitchFamily="18" charset="0"/>
              </a:rPr>
              <a:t> – actiunea este aditiva, doua antibiotice administrate simultan au un efect mai mare decat suma efectelor daca sunt administrate separat </a:t>
            </a:r>
            <a:endParaRPr lang="en-US" sz="2800">
              <a:latin typeface="Book Antiqu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600">
                <a:latin typeface="Book Antiqua" pitchFamily="18" charset="0"/>
              </a:rPr>
              <a:t>E</a:t>
            </a:r>
            <a:r>
              <a:rPr lang="ro-RO" sz="2600">
                <a:latin typeface="Book Antiqua" pitchFamily="18" charset="0"/>
              </a:rPr>
              <a:t>x</a:t>
            </a:r>
            <a:r>
              <a:rPr lang="en-US" sz="2600">
                <a:latin typeface="Book Antiqua" pitchFamily="18" charset="0"/>
              </a:rPr>
              <a:t>. aminogl</a:t>
            </a:r>
            <a:r>
              <a:rPr lang="ro-RO" sz="2600">
                <a:latin typeface="Book Antiqua" pitchFamily="18" charset="0"/>
              </a:rPr>
              <a:t>i</a:t>
            </a:r>
            <a:r>
              <a:rPr lang="en-US" sz="2600">
                <a:latin typeface="Book Antiqua" pitchFamily="18" charset="0"/>
              </a:rPr>
              <a:t>co</a:t>
            </a:r>
            <a:r>
              <a:rPr lang="ro-RO" sz="2600">
                <a:latin typeface="Book Antiqua" pitchFamily="18" charset="0"/>
              </a:rPr>
              <a:t>z</a:t>
            </a:r>
            <a:r>
              <a:rPr lang="en-US" sz="2600">
                <a:latin typeface="Book Antiqua" pitchFamily="18" charset="0"/>
              </a:rPr>
              <a:t>ide</a:t>
            </a:r>
            <a:r>
              <a:rPr lang="ro-RO" sz="2600">
                <a:latin typeface="Book Antiqua" pitchFamily="18" charset="0"/>
              </a:rPr>
              <a:t> si </a:t>
            </a:r>
            <a:r>
              <a:rPr lang="en-US" sz="2600">
                <a:latin typeface="Book Antiqua" pitchFamily="18" charset="0"/>
              </a:rPr>
              <a:t>penicilin</a:t>
            </a:r>
            <a:r>
              <a:rPr lang="ro-RO" sz="2600">
                <a:latin typeface="Book Antiqua" pitchFamily="18" charset="0"/>
              </a:rPr>
              <a:t>e</a:t>
            </a:r>
            <a:endParaRPr lang="en-US" sz="2600">
              <a:latin typeface="Book Antiqu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600">
              <a:latin typeface="Book Antiqu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>
                <a:latin typeface="Book Antiqua" pitchFamily="18" charset="0"/>
              </a:rPr>
              <a:t>“Antagonis</a:t>
            </a:r>
            <a:r>
              <a:rPr lang="ro-RO" sz="2800">
                <a:latin typeface="Book Antiqua" pitchFamily="18" charset="0"/>
              </a:rPr>
              <a:t>m</a:t>
            </a:r>
            <a:r>
              <a:rPr lang="en-US" sz="2800">
                <a:latin typeface="Book Antiqua" pitchFamily="18" charset="0"/>
              </a:rPr>
              <a:t>”</a:t>
            </a:r>
            <a:r>
              <a:rPr lang="ro-RO" sz="2800">
                <a:latin typeface="Book Antiqua" pitchFamily="18" charset="0"/>
              </a:rPr>
              <a:t> actiunile se anuleaza reciproc</a:t>
            </a:r>
            <a:endParaRPr lang="en-US" sz="2800">
              <a:latin typeface="Book Antiqu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600">
                <a:latin typeface="Book Antiqua" pitchFamily="18" charset="0"/>
              </a:rPr>
              <a:t>e</a:t>
            </a:r>
            <a:r>
              <a:rPr lang="ro-RO" sz="2600">
                <a:latin typeface="Book Antiqua" pitchFamily="18" charset="0"/>
              </a:rPr>
              <a:t>x</a:t>
            </a:r>
            <a:r>
              <a:rPr lang="en-US" sz="2600">
                <a:latin typeface="Book Antiqua" pitchFamily="18" charset="0"/>
              </a:rPr>
              <a:t>. Penicillin</a:t>
            </a:r>
            <a:r>
              <a:rPr lang="ro-RO" sz="2600">
                <a:latin typeface="Book Antiqua" pitchFamily="18" charset="0"/>
              </a:rPr>
              <a:t>ele</a:t>
            </a:r>
            <a:r>
              <a:rPr lang="en-US" sz="2600">
                <a:latin typeface="Book Antiqua" pitchFamily="18" charset="0"/>
              </a:rPr>
              <a:t> </a:t>
            </a:r>
            <a:r>
              <a:rPr lang="ro-RO" sz="2600">
                <a:latin typeface="Book Antiqua" pitchFamily="18" charset="0"/>
              </a:rPr>
              <a:t>si medicamentele bacteriostatice cum sunt </a:t>
            </a:r>
            <a:r>
              <a:rPr lang="en-US" sz="2600">
                <a:latin typeface="Book Antiqua" pitchFamily="18" charset="0"/>
              </a:rPr>
              <a:t>tetrac</a:t>
            </a:r>
            <a:r>
              <a:rPr lang="ro-RO" sz="2600">
                <a:latin typeface="Book Antiqua" pitchFamily="18" charset="0"/>
              </a:rPr>
              <a:t>i</a:t>
            </a:r>
            <a:r>
              <a:rPr lang="en-US" sz="2600">
                <a:latin typeface="Book Antiqua" pitchFamily="18" charset="0"/>
              </a:rPr>
              <a:t>cline</a:t>
            </a:r>
            <a:r>
              <a:rPr lang="ro-RO" sz="2600">
                <a:latin typeface="Book Antiqua" pitchFamily="18" charset="0"/>
              </a:rPr>
              <a:t>le</a:t>
            </a:r>
            <a:r>
              <a:rPr lang="en-US" sz="2600">
                <a:latin typeface="Book Antiqua" pitchFamily="18" charset="0"/>
              </a:rPr>
              <a:t> </a:t>
            </a:r>
            <a:r>
              <a:rPr lang="ro-RO" sz="2600">
                <a:latin typeface="Book Antiqua" pitchFamily="18" charset="0"/>
              </a:rPr>
              <a:t>sunt</a:t>
            </a:r>
            <a:r>
              <a:rPr lang="en-US" sz="2600">
                <a:latin typeface="Book Antiqua" pitchFamily="18" charset="0"/>
              </a:rPr>
              <a:t> antagonist</a:t>
            </a:r>
            <a:r>
              <a:rPr lang="ro-RO" sz="2600">
                <a:latin typeface="Book Antiqua" pitchFamily="18" charset="0"/>
              </a:rPr>
              <a:t>e</a:t>
            </a:r>
            <a:r>
              <a:rPr lang="en-US" sz="2600">
                <a:latin typeface="Book Antiqua" pitchFamily="18" charset="0"/>
              </a:rPr>
              <a:t>, </a:t>
            </a:r>
            <a:r>
              <a:rPr lang="ro-RO" sz="2600">
                <a:latin typeface="Book Antiqua" pitchFamily="18" charset="0"/>
              </a:rPr>
              <a:t>deoarece penicilinele actioneaza asupra celulelor care se multiplica</a:t>
            </a:r>
            <a:endParaRPr lang="th-TH" sz="2600">
              <a:latin typeface="Book Antiqua" pitchFamily="18" charset="0"/>
              <a:ea typeface="EucrosiaUP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6FC90-57E9-4154-8AFF-86CF464BD2B5}" type="slidenum">
              <a:rPr lang="en-US"/>
              <a:pPr>
                <a:defRPr/>
              </a:pPr>
              <a:t>66</a:t>
            </a:fld>
            <a:endParaRPr lang="th-TH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Bacterii rezistente la antibiotice</a:t>
            </a:r>
            <a:endParaRPr lang="th-TH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2225"/>
            <a:ext cx="8229600" cy="4708525"/>
          </a:xfrm>
        </p:spPr>
        <p:txBody>
          <a:bodyPr/>
          <a:lstStyle/>
          <a:p>
            <a:r>
              <a:rPr lang="ro-RO"/>
              <a:t>Implicate in infectii de spital (nosocomiale)</a:t>
            </a:r>
            <a:endParaRPr lang="th-TH">
              <a:ea typeface="EucrosiaUPC"/>
            </a:endParaRPr>
          </a:p>
          <a:p>
            <a:pPr lvl="1"/>
            <a:r>
              <a:rPr lang="en-US" sz="2200"/>
              <a:t>ESBL (Extended beta-lactamase)</a:t>
            </a:r>
          </a:p>
          <a:p>
            <a:pPr lvl="1"/>
            <a:r>
              <a:rPr lang="en-US" sz="2200"/>
              <a:t>MRSA (Methicillin resistant </a:t>
            </a:r>
            <a:r>
              <a:rPr lang="en-US" sz="2200" i="1"/>
              <a:t>Staphylococcus aureus</a:t>
            </a:r>
            <a:r>
              <a:rPr lang="en-US" sz="2200"/>
              <a:t>)</a:t>
            </a:r>
            <a:r>
              <a:rPr lang="en-US" sz="2200">
                <a:sym typeface="Wingdings" pitchFamily="2" charset="2"/>
              </a:rPr>
              <a:t> </a:t>
            </a:r>
            <a:r>
              <a:rPr lang="ro-RO" sz="2200">
                <a:sym typeface="Wingdings" pitchFamily="2" charset="2"/>
              </a:rPr>
              <a:t>se testeaza sensibilitatea la </a:t>
            </a:r>
            <a:r>
              <a:rPr lang="en-US" sz="2200"/>
              <a:t>Oxacillin</a:t>
            </a:r>
            <a:r>
              <a:rPr lang="ro-RO" sz="2200"/>
              <a:t>a</a:t>
            </a:r>
            <a:endParaRPr lang="en-US" sz="2200"/>
          </a:p>
          <a:p>
            <a:pPr lvl="1"/>
            <a:r>
              <a:rPr lang="en-US" sz="2200"/>
              <a:t>PRSP</a:t>
            </a:r>
            <a:r>
              <a:rPr lang="th-TH" sz="2200">
                <a:ea typeface="EucrosiaUPC"/>
              </a:rPr>
              <a:t> </a:t>
            </a:r>
            <a:r>
              <a:rPr lang="en-US" sz="2200"/>
              <a:t>(Penicillin resistant </a:t>
            </a:r>
            <a:r>
              <a:rPr lang="en-US" sz="2200" i="1"/>
              <a:t>Streptococcus pneumoniae</a:t>
            </a:r>
            <a:r>
              <a:rPr lang="en-US" sz="2200"/>
              <a:t>) </a:t>
            </a:r>
            <a:r>
              <a:rPr lang="en-US" sz="2200">
                <a:sym typeface="Wingdings" pitchFamily="2" charset="2"/>
              </a:rPr>
              <a:t> </a:t>
            </a:r>
            <a:r>
              <a:rPr lang="ro-RO" sz="2200">
                <a:sym typeface="Wingdings" pitchFamily="2" charset="2"/>
              </a:rPr>
              <a:t>testeaza sensibilitatea la </a:t>
            </a:r>
            <a:r>
              <a:rPr lang="en-US" sz="2200"/>
              <a:t>Oxacillin</a:t>
            </a:r>
            <a:r>
              <a:rPr lang="ro-RO" sz="2200"/>
              <a:t>a</a:t>
            </a:r>
            <a:endParaRPr lang="en-US" sz="2200"/>
          </a:p>
        </p:txBody>
      </p:sp>
      <p:pic>
        <p:nvPicPr>
          <p:cNvPr id="76804" name="Picture 4" descr="esbl combin drug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00500"/>
            <a:ext cx="31543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Text Box 5"/>
          <p:cNvSpPr txBox="1">
            <a:spLocks noChangeArrowheads="1"/>
          </p:cNvSpPr>
          <p:nvPr/>
        </p:nvSpPr>
        <p:spPr bwMode="auto">
          <a:xfrm>
            <a:off x="4714875" y="4133850"/>
            <a:ext cx="3929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ro-RO" sz="2000" b="1"/>
              <a:t>Test combinat</a:t>
            </a:r>
            <a:endParaRPr lang="en-US" sz="2000" b="1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/>
              <a:t>Amoxicillin/ Clavulanic acid (AMC)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ro-RO" sz="2000"/>
              <a:t>Tulpina producatoare de ESBL</a:t>
            </a:r>
            <a:r>
              <a:rPr lang="en-US" sz="2000"/>
              <a:t>	</a:t>
            </a:r>
            <a:endParaRPr lang="th-TH" sz="2000">
              <a:ea typeface="Eucrosia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68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B005-09B6-4525-B6A7-99F28C732A66}" type="slidenum">
              <a:rPr lang="en-US"/>
              <a:pPr>
                <a:defRPr/>
              </a:pPr>
              <a:t>67</a:t>
            </a:fld>
            <a:endParaRPr lang="th-TH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References</a:t>
            </a:r>
            <a:endParaRPr lang="th-TH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cs typeface="Arial" pitchFamily="34" charset="0"/>
              </a:rPr>
              <a:t>Brooks, G.F., J.S. Butel, S. A. Morse. 1998. </a:t>
            </a:r>
            <a:r>
              <a:rPr lang="en-US" sz="2400" i="1">
                <a:cs typeface="Arial" pitchFamily="34" charset="0"/>
              </a:rPr>
              <a:t>Jawetz, Melnick &amp; Adelberg’s Medical Microbiology</a:t>
            </a:r>
            <a:r>
              <a:rPr lang="en-US" sz="2400">
                <a:cs typeface="Arial" pitchFamily="34" charset="0"/>
              </a:rPr>
              <a:t>, 21</a:t>
            </a:r>
            <a:r>
              <a:rPr lang="en-US" sz="2400" baseline="30000">
                <a:cs typeface="Arial" pitchFamily="34" charset="0"/>
              </a:rPr>
              <a:t>st</a:t>
            </a:r>
            <a:r>
              <a:rPr lang="en-US" sz="2400">
                <a:cs typeface="Arial" pitchFamily="34" charset="0"/>
              </a:rPr>
              <a:t> ed., Prentice Hall International Inc. USA.</a:t>
            </a:r>
            <a:endParaRPr lang="th-TH" sz="24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cs typeface="Arial" pitchFamily="34" charset="0"/>
                <a:hlinkClick r:id="rId3"/>
              </a:rPr>
              <a:t>http</a:t>
            </a:r>
            <a:r>
              <a:rPr lang="th-TH" sz="2400">
                <a:cs typeface="Arial" pitchFamily="34" charset="0"/>
                <a:hlinkClick r:id="rId3"/>
              </a:rPr>
              <a:t>://</a:t>
            </a:r>
            <a:r>
              <a:rPr lang="en-US" sz="2400">
                <a:cs typeface="Arial" pitchFamily="34" charset="0"/>
                <a:hlinkClick r:id="rId3"/>
              </a:rPr>
              <a:t>w3</a:t>
            </a:r>
            <a:r>
              <a:rPr lang="th-TH" sz="2400">
                <a:cs typeface="Arial" pitchFamily="34" charset="0"/>
                <a:hlinkClick r:id="rId3"/>
              </a:rPr>
              <a:t>.</a:t>
            </a:r>
            <a:r>
              <a:rPr lang="en-US" sz="2400">
                <a:cs typeface="Arial" pitchFamily="34" charset="0"/>
                <a:hlinkClick r:id="rId3"/>
              </a:rPr>
              <a:t>whosea</a:t>
            </a:r>
            <a:r>
              <a:rPr lang="th-TH" sz="2400">
                <a:cs typeface="Arial" pitchFamily="34" charset="0"/>
                <a:hlinkClick r:id="rId3"/>
              </a:rPr>
              <a:t>.</a:t>
            </a:r>
            <a:r>
              <a:rPr lang="en-US" sz="2400">
                <a:cs typeface="Arial" pitchFamily="34" charset="0"/>
                <a:hlinkClick r:id="rId3"/>
              </a:rPr>
              <a:t>org</a:t>
            </a:r>
            <a:r>
              <a:rPr lang="th-TH" sz="2400">
                <a:cs typeface="Arial" pitchFamily="34" charset="0"/>
                <a:hlinkClick r:id="rId3"/>
              </a:rPr>
              <a:t>/</a:t>
            </a:r>
            <a:r>
              <a:rPr lang="en-US" sz="2400">
                <a:cs typeface="Arial" pitchFamily="34" charset="0"/>
                <a:hlinkClick r:id="rId3"/>
              </a:rPr>
              <a:t>en</a:t>
            </a:r>
            <a:r>
              <a:rPr lang="th-TH" sz="2400">
                <a:cs typeface="Arial" pitchFamily="34" charset="0"/>
                <a:hlinkClick r:id="rId3"/>
              </a:rPr>
              <a:t>/</a:t>
            </a:r>
            <a:r>
              <a:rPr lang="en-US" sz="2400">
                <a:cs typeface="Arial" pitchFamily="34" charset="0"/>
                <a:hlinkClick r:id="rId3"/>
              </a:rPr>
              <a:t>section10</a:t>
            </a:r>
            <a:r>
              <a:rPr lang="th-TH" sz="2400">
                <a:cs typeface="Arial" pitchFamily="34" charset="0"/>
                <a:hlinkClick r:id="rId3"/>
              </a:rPr>
              <a:t>/</a:t>
            </a:r>
            <a:r>
              <a:rPr lang="en-US" sz="2400">
                <a:cs typeface="Arial" pitchFamily="34" charset="0"/>
                <a:hlinkClick r:id="rId3"/>
              </a:rPr>
              <a:t>section17</a:t>
            </a:r>
            <a:r>
              <a:rPr lang="th-TH" sz="2400">
                <a:cs typeface="Arial" pitchFamily="34" charset="0"/>
                <a:hlinkClick r:id="rId3"/>
              </a:rPr>
              <a:t>/</a:t>
            </a:r>
            <a:r>
              <a:rPr lang="en-US" sz="2400">
                <a:cs typeface="Arial" pitchFamily="34" charset="0"/>
                <a:hlinkClick r:id="rId3"/>
              </a:rPr>
              <a:t>section53</a:t>
            </a:r>
            <a:r>
              <a:rPr lang="th-TH" sz="2400">
                <a:cs typeface="Arial" pitchFamily="34" charset="0"/>
                <a:hlinkClick r:id="rId3"/>
              </a:rPr>
              <a:t>/</a:t>
            </a:r>
            <a:r>
              <a:rPr lang="en-US" sz="2400">
                <a:cs typeface="Arial" pitchFamily="34" charset="0"/>
                <a:hlinkClick r:id="rId3"/>
              </a:rPr>
              <a:t>section482_1787</a:t>
            </a:r>
            <a:r>
              <a:rPr lang="th-TH" sz="2400">
                <a:cs typeface="Arial" pitchFamily="34" charset="0"/>
                <a:hlinkClick r:id="rId3"/>
              </a:rPr>
              <a:t>.</a:t>
            </a:r>
            <a:r>
              <a:rPr lang="en-US" sz="2400">
                <a:cs typeface="Arial" pitchFamily="34" charset="0"/>
                <a:hlinkClick r:id="rId3"/>
              </a:rPr>
              <a:t>htm</a:t>
            </a:r>
            <a:endParaRPr lang="th-TH" sz="24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cs typeface="Arial" pitchFamily="34" charset="0"/>
                <a:hlinkClick r:id="rId4"/>
              </a:rPr>
              <a:t>http</a:t>
            </a:r>
            <a:r>
              <a:rPr lang="th-TH" sz="2400">
                <a:cs typeface="Arial" pitchFamily="34" charset="0"/>
                <a:hlinkClick r:id="rId4"/>
              </a:rPr>
              <a:t>://</a:t>
            </a:r>
            <a:r>
              <a:rPr lang="en-US" sz="2400">
                <a:cs typeface="Arial" pitchFamily="34" charset="0"/>
                <a:hlinkClick r:id="rId4"/>
              </a:rPr>
              <a:t>w3</a:t>
            </a:r>
            <a:r>
              <a:rPr lang="th-TH" sz="2400">
                <a:cs typeface="Arial" pitchFamily="34" charset="0"/>
                <a:hlinkClick r:id="rId4"/>
              </a:rPr>
              <a:t>.</a:t>
            </a:r>
            <a:r>
              <a:rPr lang="en-US" sz="2400">
                <a:cs typeface="Arial" pitchFamily="34" charset="0"/>
                <a:hlinkClick r:id="rId4"/>
              </a:rPr>
              <a:t>whosea</a:t>
            </a:r>
            <a:r>
              <a:rPr lang="th-TH" sz="2400">
                <a:cs typeface="Arial" pitchFamily="34" charset="0"/>
                <a:hlinkClick r:id="rId4"/>
              </a:rPr>
              <a:t>.</a:t>
            </a:r>
            <a:r>
              <a:rPr lang="en-US" sz="2400">
                <a:cs typeface="Arial" pitchFamily="34" charset="0"/>
                <a:hlinkClick r:id="rId4"/>
              </a:rPr>
              <a:t>org</a:t>
            </a:r>
            <a:r>
              <a:rPr lang="th-TH" sz="2400">
                <a:cs typeface="Arial" pitchFamily="34" charset="0"/>
                <a:hlinkClick r:id="rId4"/>
              </a:rPr>
              <a:t>/</a:t>
            </a:r>
            <a:r>
              <a:rPr lang="en-US" sz="2400">
                <a:cs typeface="Arial" pitchFamily="34" charset="0"/>
                <a:hlinkClick r:id="rId4"/>
              </a:rPr>
              <a:t>en</a:t>
            </a:r>
            <a:r>
              <a:rPr lang="th-TH" sz="2400">
                <a:cs typeface="Arial" pitchFamily="34" charset="0"/>
                <a:hlinkClick r:id="rId4"/>
              </a:rPr>
              <a:t>/</a:t>
            </a:r>
            <a:r>
              <a:rPr lang="en-US" sz="2400">
                <a:cs typeface="Arial" pitchFamily="34" charset="0"/>
                <a:hlinkClick r:id="rId4"/>
              </a:rPr>
              <a:t>Section10</a:t>
            </a:r>
            <a:r>
              <a:rPr lang="th-TH" sz="2400">
                <a:cs typeface="Arial" pitchFamily="34" charset="0"/>
                <a:hlinkClick r:id="rId4"/>
              </a:rPr>
              <a:t>/</a:t>
            </a:r>
            <a:r>
              <a:rPr lang="en-US" sz="2400">
                <a:cs typeface="Arial" pitchFamily="34" charset="0"/>
                <a:hlinkClick r:id="rId4"/>
              </a:rPr>
              <a:t>Section17</a:t>
            </a:r>
            <a:r>
              <a:rPr lang="th-TH" sz="2400">
                <a:cs typeface="Arial" pitchFamily="34" charset="0"/>
                <a:hlinkClick r:id="rId4"/>
              </a:rPr>
              <a:t>/</a:t>
            </a:r>
            <a:r>
              <a:rPr lang="en-US" sz="2400">
                <a:cs typeface="Arial" pitchFamily="34" charset="0"/>
                <a:hlinkClick r:id="rId4"/>
              </a:rPr>
              <a:t>Section53</a:t>
            </a:r>
            <a:r>
              <a:rPr lang="th-TH" sz="2400">
                <a:cs typeface="Arial" pitchFamily="34" charset="0"/>
                <a:hlinkClick r:id="rId4"/>
              </a:rPr>
              <a:t>/</a:t>
            </a:r>
            <a:r>
              <a:rPr lang="en-US" sz="2400">
                <a:cs typeface="Arial" pitchFamily="34" charset="0"/>
                <a:hlinkClick r:id="rId4"/>
              </a:rPr>
              <a:t>Section375_1185</a:t>
            </a:r>
            <a:r>
              <a:rPr lang="th-TH" sz="2400">
                <a:cs typeface="Arial" pitchFamily="34" charset="0"/>
                <a:hlinkClick r:id="rId4"/>
              </a:rPr>
              <a:t>.</a:t>
            </a:r>
            <a:r>
              <a:rPr lang="en-US" sz="2400">
                <a:cs typeface="Arial" pitchFamily="34" charset="0"/>
                <a:hlinkClick r:id="rId4"/>
              </a:rPr>
              <a:t>htm</a:t>
            </a:r>
            <a:endParaRPr lang="en-US" sz="24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h-TH" sz="2400">
                <a:cs typeface="Arial" pitchFamily="34" charset="0"/>
              </a:rPr>
              <a:t>National Committee For Clinical Laboratory Standards. 1998. NCCLS document M100 - S8 . Performance Standards for Antimicrobial Susceptibility Testing. 8th edition, NCCLS, Waynae, Pa.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97A2D-9C72-465D-8B20-CE11D8862BA0}" type="slidenum">
              <a:rPr lang="en-US"/>
              <a:pPr>
                <a:defRPr/>
              </a:pPr>
              <a:t>7</a:t>
            </a:fld>
            <a:endParaRPr lang="th-TH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Metoda diluțiilor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ro-RO" dirty="0"/>
              <a:t>Substanțe </a:t>
            </a:r>
            <a:r>
              <a:rPr lang="ro-RO" dirty="0" err="1"/>
              <a:t>antimicrobiene</a:t>
            </a:r>
            <a:r>
              <a:rPr lang="ro-RO" dirty="0"/>
              <a:t> in </a:t>
            </a:r>
            <a:r>
              <a:rPr lang="ro-RO" dirty="0" err="1"/>
              <a:t>dilutii</a:t>
            </a:r>
            <a:r>
              <a:rPr lang="ro-RO" dirty="0"/>
              <a:t> incorporate în medii de cultura  solide sau lichide </a:t>
            </a:r>
          </a:p>
          <a:p>
            <a:pPr lvl="1"/>
            <a:r>
              <a:rPr lang="ro-RO" dirty="0"/>
              <a:t>Ulterior se inoculează tulpina bacteriană de testat</a:t>
            </a:r>
          </a:p>
          <a:p>
            <a:pPr lvl="3"/>
            <a:endParaRPr lang="en-US" dirty="0"/>
          </a:p>
          <a:p>
            <a:r>
              <a:rPr lang="ro-RO" b="1" dirty="0">
                <a:solidFill>
                  <a:srgbClr val="002060"/>
                </a:solidFill>
              </a:rPr>
              <a:t>Metoda difuzimetrică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ro-RO" dirty="0"/>
              <a:t>Se dispun discuri ce conțin o cantitate cunoscută de antibiotic pe un mediu solid însămânțat cu tulpina bacteriană de testat</a:t>
            </a:r>
          </a:p>
          <a:p>
            <a:pPr lvl="1"/>
            <a:endParaRPr lang="th-TH" dirty="0">
              <a:ea typeface="EucrosiaUPC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800" dirty="0"/>
              <a:t>Metode de efectuare a antibiogramei</a:t>
            </a:r>
            <a:endParaRPr lang="th-TH" sz="380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93813" y="1647825"/>
            <a:ext cx="2630487" cy="4508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46CD3-9C2B-4D87-B06B-DD5DDD750B33}" type="slidenum">
              <a:rPr lang="en-US"/>
              <a:pPr>
                <a:defRPr/>
              </a:pPr>
              <a:t>8</a:t>
            </a:fld>
            <a:endParaRPr lang="th-TH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diluțiilor</a:t>
            </a:r>
            <a:endParaRPr lang="th-TH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0300"/>
            <a:ext cx="8640960" cy="5395044"/>
          </a:xfrm>
        </p:spPr>
        <p:txBody>
          <a:bodyPr/>
          <a:lstStyle/>
          <a:p>
            <a:r>
              <a:rPr lang="ro-RO" dirty="0"/>
              <a:t>Se efectuează diluții în bulion sau incorporate in agar</a:t>
            </a:r>
            <a:endParaRPr lang="en-US" dirty="0"/>
          </a:p>
          <a:p>
            <a:r>
              <a:rPr lang="ro-RO" dirty="0"/>
              <a:t>Permite obținerea de rezultate cantitative 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Indică concentrația minimă </a:t>
            </a:r>
            <a:r>
              <a:rPr lang="ro-RO" dirty="0" err="1"/>
              <a:t>inhibitorie</a:t>
            </a:r>
            <a:r>
              <a:rPr lang="ro-RO" dirty="0"/>
              <a:t> (CMI) precum și concentrația minimă bactericidă a chimioterapicului testat(CMB)</a:t>
            </a:r>
          </a:p>
          <a:p>
            <a:pPr lvl="1"/>
            <a:endParaRPr lang="ro-RO" dirty="0"/>
          </a:p>
          <a:p>
            <a:pPr lvl="1"/>
            <a:endParaRPr lang="ro-RO" dirty="0"/>
          </a:p>
          <a:p>
            <a:pPr lvl="1"/>
            <a:endParaRPr lang="ro-RO" dirty="0"/>
          </a:p>
          <a:p>
            <a:pPr lvl="1"/>
            <a:endParaRPr lang="ro-RO" dirty="0"/>
          </a:p>
          <a:p>
            <a:pPr lvl="1"/>
            <a:endParaRPr lang="ro-RO" dirty="0"/>
          </a:p>
          <a:p>
            <a:endParaRPr lang="th-TH" dirty="0">
              <a:ea typeface="EucrosiaUPC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68680" y="3645024"/>
            <a:ext cx="7772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vi-VN" sz="2800" u="sng" dirty="0">
                <a:latin typeface="Times New Roman" pitchFamily="18" charset="0"/>
              </a:rPr>
              <a:t>Concentrația </a:t>
            </a:r>
            <a:r>
              <a:rPr lang="ro-RO" sz="2800" u="sng" dirty="0">
                <a:latin typeface="Book Antiqua" pitchFamily="18" charset="0"/>
              </a:rPr>
              <a:t>M</a:t>
            </a:r>
            <a:r>
              <a:rPr lang="vi-VN" sz="2800" u="sng" dirty="0">
                <a:latin typeface="Times New Roman" pitchFamily="18" charset="0"/>
              </a:rPr>
              <a:t>inimă </a:t>
            </a:r>
            <a:r>
              <a:rPr lang="ro-RO" sz="2800" u="sng" dirty="0">
                <a:latin typeface="Book Antiqua" pitchFamily="18" charset="0"/>
              </a:rPr>
              <a:t>I</a:t>
            </a:r>
            <a:r>
              <a:rPr lang="vi-VN" sz="2800" u="sng" dirty="0">
                <a:latin typeface="Times New Roman" pitchFamily="18" charset="0"/>
              </a:rPr>
              <a:t>nhibitorie </a:t>
            </a:r>
            <a:r>
              <a:rPr lang="ro-RO" sz="2800" u="sng" dirty="0">
                <a:latin typeface="Book Antiqua" pitchFamily="18" charset="0"/>
              </a:rPr>
              <a:t>(CMI) (Minimal </a:t>
            </a:r>
            <a:r>
              <a:rPr lang="ro-RO" sz="2800" u="sng" dirty="0" err="1">
                <a:latin typeface="Book Antiqua" pitchFamily="18" charset="0"/>
              </a:rPr>
              <a:t>Inhibitory</a:t>
            </a:r>
            <a:r>
              <a:rPr lang="ro-RO" sz="2800" u="sng" dirty="0">
                <a:latin typeface="Book Antiqua" pitchFamily="18" charset="0"/>
              </a:rPr>
              <a:t> </a:t>
            </a:r>
            <a:r>
              <a:rPr lang="ro-RO" sz="2800" u="sng" dirty="0" err="1">
                <a:latin typeface="Book Antiqua" pitchFamily="18" charset="0"/>
              </a:rPr>
              <a:t>Concentration</a:t>
            </a:r>
            <a:r>
              <a:rPr lang="ro-RO" sz="2800" u="sng" dirty="0">
                <a:latin typeface="Book Antiqua" pitchFamily="18" charset="0"/>
              </a:rPr>
              <a:t> = MIC)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vi-VN" sz="2800" u="sng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vi-VN" sz="2800" u="sng" dirty="0">
                <a:latin typeface="Times New Roman" pitchFamily="18" charset="0"/>
              </a:rPr>
              <a:t>Concentrația </a:t>
            </a:r>
            <a:r>
              <a:rPr lang="ro-RO" sz="2800" u="sng" dirty="0">
                <a:latin typeface="Book Antiqua" pitchFamily="18" charset="0"/>
              </a:rPr>
              <a:t>M</a:t>
            </a:r>
            <a:r>
              <a:rPr lang="vi-VN" sz="2800" u="sng" dirty="0">
                <a:latin typeface="Times New Roman" pitchFamily="18" charset="0"/>
              </a:rPr>
              <a:t>inimă </a:t>
            </a:r>
            <a:r>
              <a:rPr lang="ro-RO" sz="2800" u="sng" dirty="0">
                <a:latin typeface="Book Antiqua" pitchFamily="18" charset="0"/>
              </a:rPr>
              <a:t>Bactericidă (CMB) (Minimal </a:t>
            </a:r>
            <a:r>
              <a:rPr lang="ro-RO" sz="2800" u="sng" dirty="0" err="1">
                <a:latin typeface="Book Antiqua" pitchFamily="18" charset="0"/>
              </a:rPr>
              <a:t>Bactericidal</a:t>
            </a:r>
            <a:r>
              <a:rPr lang="ro-RO" sz="2800" u="sng" dirty="0">
                <a:latin typeface="Book Antiqua" pitchFamily="18" charset="0"/>
              </a:rPr>
              <a:t> </a:t>
            </a:r>
            <a:r>
              <a:rPr lang="ro-RO" sz="2800" u="sng" dirty="0" err="1">
                <a:latin typeface="Book Antiqua" pitchFamily="18" charset="0"/>
              </a:rPr>
              <a:t>Concentration</a:t>
            </a:r>
            <a:r>
              <a:rPr lang="ro-RO" sz="2800" u="sng" dirty="0">
                <a:latin typeface="Book Antiqua" pitchFamily="18" charset="0"/>
              </a:rPr>
              <a:t> = MBC)</a:t>
            </a:r>
            <a:endParaRPr lang="vi-VN" sz="2800" u="sng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7B56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7B56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7B56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9D215-2E04-4C9B-A115-6CE0231086EE}" type="slidenum">
              <a:rPr lang="en-US"/>
              <a:pPr>
                <a:defRPr/>
              </a:pPr>
              <a:t>9</a:t>
            </a:fld>
            <a:endParaRPr lang="th-TH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 dirty="0"/>
              <a:t>Metoda diluțiilor</a:t>
            </a:r>
            <a:endParaRPr lang="th-TH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vi-VN" dirty="0"/>
              <a:t>Concentrația </a:t>
            </a:r>
            <a:r>
              <a:rPr lang="ro-RO" dirty="0"/>
              <a:t>M</a:t>
            </a:r>
            <a:r>
              <a:rPr lang="vi-VN" dirty="0"/>
              <a:t>inimă </a:t>
            </a:r>
            <a:r>
              <a:rPr lang="ro-RO" dirty="0"/>
              <a:t>I</a:t>
            </a:r>
            <a:r>
              <a:rPr lang="vi-VN" dirty="0"/>
              <a:t>nhibitorie </a:t>
            </a:r>
            <a:r>
              <a:rPr lang="ro-RO" dirty="0"/>
              <a:t>(CMI)</a:t>
            </a:r>
          </a:p>
          <a:p>
            <a:pPr marL="662940" lvl="1" indent="-342900" fontAlgn="auto"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o-RO" dirty="0"/>
              <a:t>Reprezintă cea mai mică concentrație de antibiotic care inhibă multiplicarea bacteriană .</a:t>
            </a:r>
            <a:endParaRPr lang="vi-VN" dirty="0"/>
          </a:p>
          <a:p>
            <a:pPr marL="342900" indent="-342900" fontAlgn="auto"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o-RO" dirty="0"/>
          </a:p>
          <a:p>
            <a:pPr marL="342900" indent="-342900" fontAlgn="auto"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vi-VN" dirty="0"/>
              <a:t>Concentrația </a:t>
            </a:r>
            <a:r>
              <a:rPr lang="ro-RO" dirty="0"/>
              <a:t>M</a:t>
            </a:r>
            <a:r>
              <a:rPr lang="vi-VN" dirty="0"/>
              <a:t>inimă </a:t>
            </a:r>
            <a:r>
              <a:rPr lang="ro-RO" dirty="0"/>
              <a:t>Bactericidă (CMB)</a:t>
            </a:r>
          </a:p>
          <a:p>
            <a:pPr marL="662940" lvl="1" indent="-342900" fontAlgn="auto"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o-RO" dirty="0"/>
              <a:t>Reprezintă cea mai mică concentrație de antibiotic care permite supraviețuirea a mai puțin de 0,1 % din bacteriile din </a:t>
            </a:r>
            <a:r>
              <a:rPr lang="ro-RO" dirty="0" err="1"/>
              <a:t>inocul</a:t>
            </a:r>
            <a:r>
              <a:rPr lang="ro-RO" dirty="0"/>
              <a:t>.</a:t>
            </a:r>
            <a:endParaRPr lang="vi-VN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th-TH" dirty="0">
              <a:solidFill>
                <a:srgbClr val="8F8D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E90062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2721</Words>
  <Application>Microsoft Office PowerPoint</Application>
  <PresentationFormat>Expunere pe ecran (4:3)</PresentationFormat>
  <Paragraphs>628</Paragraphs>
  <Slides>67</Slides>
  <Notes>67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67</vt:i4>
      </vt:variant>
    </vt:vector>
  </HeadingPairs>
  <TitlesOfParts>
    <vt:vector size="7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Antibiograma</vt:lpstr>
      <vt:lpstr>Cuprins</vt:lpstr>
      <vt:lpstr>Introducere</vt:lpstr>
      <vt:lpstr>Introducere</vt:lpstr>
      <vt:lpstr>Introducere</vt:lpstr>
      <vt:lpstr>Table 1: Seturi de antibiotice utilizate de rutină (http://w3.whosea.org/)</vt:lpstr>
      <vt:lpstr>Metode de efectuare a antibiogramei</vt:lpstr>
      <vt:lpstr>Metoda diluțiilor</vt:lpstr>
      <vt:lpstr>Metoda diluțiilor</vt:lpstr>
      <vt:lpstr>Metoda diluțiilor în bulion</vt:lpstr>
      <vt:lpstr>Metoda diluțiilor în bulion</vt:lpstr>
      <vt:lpstr>Metoda diluţiilor în bulion</vt:lpstr>
      <vt:lpstr>Metoda dilutiilor</vt:lpstr>
      <vt:lpstr>Metoda microdiluțiilor</vt:lpstr>
      <vt:lpstr>Antibiograma prin metoda microdiluțiilor</vt:lpstr>
      <vt:lpstr>Metoda diluțiilor în geloză</vt:lpstr>
      <vt:lpstr>Metoda diluțiilor în geloza</vt:lpstr>
      <vt:lpstr>Metoda difuzimetrică  (Kirby Bauer)</vt:lpstr>
      <vt:lpstr>Metoda difuzimetrică</vt:lpstr>
      <vt:lpstr>Metoda difuzimetrică</vt:lpstr>
      <vt:lpstr>Metoda difuzimetrica</vt:lpstr>
      <vt:lpstr>Metoda difuzimetrica</vt:lpstr>
      <vt:lpstr>Prezentare PowerPoint</vt:lpstr>
      <vt:lpstr>Metoda difuzimetrică</vt:lpstr>
      <vt:lpstr>Metoda difuzimetrică</vt:lpstr>
      <vt:lpstr>Metoda difuzimetrică</vt:lpstr>
      <vt:lpstr>Metoda difuzimetrică</vt:lpstr>
      <vt:lpstr>Prezentare PowerPoint</vt:lpstr>
      <vt:lpstr>Mediul gelozat</vt:lpstr>
      <vt:lpstr>Incubarea</vt:lpstr>
      <vt:lpstr>Discurile de antibiotice</vt:lpstr>
      <vt:lpstr>Caracteristici ale procedurii</vt:lpstr>
      <vt:lpstr>Prezentare PowerPoint</vt:lpstr>
      <vt:lpstr>Prezentare PowerPoint</vt:lpstr>
      <vt:lpstr>Antibiograma difuzimetrică</vt:lpstr>
      <vt:lpstr>Metoda difuzimetrică</vt:lpstr>
      <vt:lpstr>Antibiograma difuzimetrica</vt:lpstr>
      <vt:lpstr>Antibiograma difuzimetrica</vt:lpstr>
      <vt:lpstr>Antibiograma difuzimetrica</vt:lpstr>
      <vt:lpstr>Antibiograma difuzimetrica</vt:lpstr>
      <vt:lpstr>Probleme</vt:lpstr>
      <vt:lpstr>Prezentare PowerPoint</vt:lpstr>
      <vt:lpstr>Prezentare PowerPoint</vt:lpstr>
      <vt:lpstr>Prezentare PowerPoint</vt:lpstr>
      <vt:lpstr>Abrevieri antibiotice</vt:lpstr>
      <vt:lpstr>Abrevieri antibiotice</vt:lpstr>
      <vt:lpstr>Asigurarea calitatii testarii susceptibilitatii la antibiotice</vt:lpstr>
      <vt:lpstr>Asigurarea calitatii testarii susceptibilitatii la antibiotice</vt:lpstr>
      <vt:lpstr>Asigurarea calitatii testarii susceptibilitatii la antibiotice</vt:lpstr>
      <vt:lpstr>Factori ce tin de microorganism si influenteaza rezultatul</vt:lpstr>
      <vt:lpstr>Prezentare PowerPoint</vt:lpstr>
      <vt:lpstr>Prezentare PowerPoint</vt:lpstr>
      <vt:lpstr>Prezentare PowerPoint</vt:lpstr>
      <vt:lpstr>Erori posibile?</vt:lpstr>
      <vt:lpstr>Erori posibile</vt:lpstr>
      <vt:lpstr>Investigare : s-a folosit tulpina ATCC E.coli 35218 – tulpina producătoare de beta-lactamaze</vt:lpstr>
      <vt:lpstr>Posibile erori</vt:lpstr>
      <vt:lpstr>Investigatie – Grosimea gelozei Mueller Hinton 2.5mm. </vt:lpstr>
      <vt:lpstr>Prezentare PowerPoint</vt:lpstr>
      <vt:lpstr>Testul difuzimetric cu gradient de concentrație -E-Test</vt:lpstr>
      <vt:lpstr>Prezentare PowerPoint</vt:lpstr>
      <vt:lpstr>Testul difuzimetric cu gradient de concentrație -E-Test</vt:lpstr>
      <vt:lpstr>Testarea activitatii antimicrobiene a serului</vt:lpstr>
      <vt:lpstr>Combinarea antibioticelor</vt:lpstr>
      <vt:lpstr>Prezentare PowerPoint</vt:lpstr>
      <vt:lpstr>Bacterii rezistente la antibiotice</vt:lpstr>
      <vt:lpstr>References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Antibiograma</dc:title>
  <dc:creator>User</dc:creator>
  <cp:lastModifiedBy>Ovidiu Zlatian</cp:lastModifiedBy>
  <cp:revision>326</cp:revision>
  <dcterms:created xsi:type="dcterms:W3CDTF">2009-12-18T14:12:46Z</dcterms:created>
  <dcterms:modified xsi:type="dcterms:W3CDTF">2020-11-16T10:59:59Z</dcterms:modified>
</cp:coreProperties>
</file>