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70" r:id="rId2"/>
    <p:sldId id="256" r:id="rId3"/>
    <p:sldId id="343" r:id="rId4"/>
    <p:sldId id="344" r:id="rId5"/>
    <p:sldId id="345" r:id="rId6"/>
    <p:sldId id="34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47" r:id="rId21"/>
    <p:sldId id="348" r:id="rId22"/>
    <p:sldId id="349" r:id="rId23"/>
    <p:sldId id="350" r:id="rId24"/>
    <p:sldId id="332" r:id="rId25"/>
    <p:sldId id="333" r:id="rId26"/>
    <p:sldId id="334" r:id="rId27"/>
    <p:sldId id="335" r:id="rId28"/>
    <p:sldId id="336" r:id="rId29"/>
    <p:sldId id="262" r:id="rId30"/>
    <p:sldId id="342" r:id="rId31"/>
    <p:sldId id="306" r:id="rId32"/>
    <p:sldId id="307" r:id="rId33"/>
    <p:sldId id="311" r:id="rId34"/>
    <p:sldId id="312" r:id="rId35"/>
    <p:sldId id="314" r:id="rId36"/>
    <p:sldId id="337" r:id="rId37"/>
    <p:sldId id="338" r:id="rId38"/>
    <p:sldId id="339" r:id="rId39"/>
    <p:sldId id="263" r:id="rId40"/>
    <p:sldId id="264" r:id="rId41"/>
    <p:sldId id="265" r:id="rId42"/>
    <p:sldId id="299" r:id="rId43"/>
    <p:sldId id="326" r:id="rId44"/>
    <p:sldId id="340" r:id="rId45"/>
    <p:sldId id="341" r:id="rId46"/>
    <p:sldId id="319" r:id="rId47"/>
    <p:sldId id="318" r:id="rId48"/>
    <p:sldId id="31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0"/>
  </p:normalViewPr>
  <p:slideViewPr>
    <p:cSldViewPr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F531F6-8DF4-1445-BA8A-5FE2F8AA20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5980A-274D-7F4B-95A1-3C626D7389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FCFFA7-E600-444A-B56F-4104FD0A9BDE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E0D98C-AA9B-E844-8FDB-CF5AEDB8F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AA8696-6752-7F42-B67B-A9BB95C1C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C889C-535D-6E41-BE40-2A15473EEF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CF3C-BC76-1945-A758-594161B75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8A1256-AD03-5448-8DA5-C72BD2DC0D1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A7CD48E-EF58-2943-9CA7-D2BD9E23E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E7766BC-D8C9-494B-9B04-34A92C7CE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713A935-E0BB-5541-A01D-95A693BCA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DE9BC-23F0-6F4C-B1DD-83CB6FE0D574}" type="slidenum">
              <a:rPr lang="ro-RO" altLang="en-US" smtClean="0">
                <a:latin typeface="Calibri" panose="020F0502020204030204" pitchFamily="34" charset="0"/>
              </a:rPr>
              <a:pPr/>
              <a:t>2</a:t>
            </a:fld>
            <a:endParaRPr lang="ro-RO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7E154E-A1B2-471A-B449-451B841D09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BCAA8-6ECD-4DF2-829F-5437E87FD0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4CA0B6-0A6A-4A05-8CE2-52C1EBAD59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FA75AD-C90F-469A-8B0F-281424EE50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E296A-82ED-489F-8694-0E3B9AD8E3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BC776B-7FE6-4037-ABC7-F891FC8BFC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F9622-4A15-4B24-BB00-D6C679AC2DF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965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F9274-5B8A-41D6-ACDA-185F89035D4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379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DEE83-2D30-48D7-88D4-236DB929A3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2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7E98E-9685-45C4-92A2-127EB56635D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05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A8F94-87B7-47B2-8F80-F5710BD470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7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9CBFA-54DC-453C-912E-BBF11CC30D3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9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B469AB-51DB-4855-9B5E-FB24BF8211F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49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9DC8B0-4C67-4ECB-9F4A-8B3B31F562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74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8872197-C101-864F-8DF2-7BD8DB0F9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DAFA1B2B-660A-0E46-A58C-7020618F3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4CA3AC5-AA86-4B4B-901A-649BFF9D5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43E9E-17A2-4248-960C-191F9E54D2B3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A740455-8F33-E84E-A67E-561C01C1D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A0BE421-4DD5-0241-8A40-93E5CD1A4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F5EB8DB4-F1A5-F94A-98A4-AEE5479E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5B382-01A8-CA48-BBC7-27B9E625841F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A33F2DE-5BD6-B34B-85C8-255552BA4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AFAD2600-CD74-E74E-96F9-ED9A61103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96C67BA-B954-0D4A-8282-54202E7C1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60CE4-DF8A-9F49-828D-DD24FF235388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9E1CCCF8-5366-3F41-991E-18F9BB118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6D8CB1F-C239-1044-9342-22710855A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382D9F1-6101-7D4A-9292-FE5349F3A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8F30ED-EEB5-3146-A18F-B360CD546680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C3756DC-C540-6B45-A85D-4190EDF81F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83D442F-CEB4-1541-88DE-CE70BEE23B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68F8A19D-25B8-3641-AEC0-B3F9AD31E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C99869-925B-264E-A594-2E8F6FB2DB88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B7DE7D9-0274-6146-8670-9A4B8663D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B49EC5C-D5D3-A445-8710-351EACAB8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15A4A8C-A5E2-2841-ABEA-AE283BBB4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66C16-153B-B545-917D-4231203F93ED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B7DE7D9-0274-6146-8670-9A4B8663D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B49EC5C-D5D3-A445-8710-351EACAB8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15A4A8C-A5E2-2841-ABEA-AE283BBB4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66C16-153B-B545-917D-4231203F93ED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ADCF10-30CC-4B3C-A867-7BE439E135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9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F68D38-EB40-4921-B606-5D3BAF2F03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3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116D4C-DB36-464E-8FE3-132EDCF7E0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4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910BB7-B756-452D-BDA1-DC9CAFB3FC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5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F0B45-A7FC-4E7C-A37F-4210916586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5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2AA982-3C32-4415-97A4-D9EF532666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90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A7312750-12D8-9D42-B1FD-C6BBD9F84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7772C378-9B1C-4841-8594-4CB2AF174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67257D75-D86F-C346-A20C-43A5C8E73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CF68DB-EA3D-0144-8E00-397F0DC9D4B5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DA561380-00E7-7547-8175-FF5910A60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1BBF8E7C-4074-3D4F-9B86-C85FBF0F7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3592F325-A5F2-9644-8413-90643ED4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AE888-B385-7146-8EC1-296BD4AC2793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7E38E6C2-981E-7D4B-8AF9-ABA8F92521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E0907F77-F9FC-D147-87BE-602932EDE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C300514A-CCF8-1C4D-BC54-5FC0F3B20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7A3EF-C4EC-BA4B-ACB0-643E93D2303D}" type="slidenum">
              <a:rPr lang="en-US" altLang="en-US" smtClean="0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6ABEF3D1-489A-354F-AA3C-5A25A3C0A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7DDF7910-D3FF-D24E-8CAC-9372370FBD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32F9D486-F570-8144-B05A-C9A0A889A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80F9E-55FA-E24D-BDED-9D53D9D24BE8}" type="slidenum">
              <a:rPr lang="en-US" altLang="en-US" smtClean="0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851E506-0AC1-F246-A264-3437D7B81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B7FFFD4-E549-9440-B39C-724659C45D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42F56752-8062-EA4D-917F-D49C4C828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C0466F-E38F-8B41-8E24-D9E98236C9A2}" type="slidenum">
              <a:rPr lang="en-US" altLang="en-US" smtClean="0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015862-3D62-417B-B189-86C209107D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8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C5C4C1FE-FFE5-C44B-9533-94A6D3A94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FC193AD5-588A-4744-A214-4C56A3FE8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26DB44C4-3CBF-F74E-A5CB-1200CD1C4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6785EA-339B-B34D-AAAE-83A33114B60B}" type="slidenum">
              <a:rPr lang="en-US" altLang="en-US" smtClean="0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0CE5261C-46A4-2741-96D3-AE6A971947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B8DFE35C-0864-5941-8569-ECD79377B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0DDA1A2F-65FF-954D-B12D-5E7B5CC5C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5BDBF-E26E-6B4A-AA4B-B8BC1AF52D42}" type="slidenum">
              <a:rPr lang="ro-RO" altLang="en-US" smtClean="0">
                <a:latin typeface="Calibri" panose="020F0502020204030204" pitchFamily="34" charset="0"/>
              </a:rPr>
              <a:pPr/>
              <a:t>42</a:t>
            </a:fld>
            <a:endParaRPr lang="ro-RO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A707563F-2F23-C34D-8216-05B924AF03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C49A26C0-994B-C44F-9F3A-703B161723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5A2F8F8-E6C2-AE40-BEB2-3B840E3FF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DE6192-9833-8446-A569-06CA17CECB5F}" type="slidenum">
              <a:rPr lang="ro-RO" altLang="en-US" smtClean="0">
                <a:latin typeface="Calibri" panose="020F0502020204030204" pitchFamily="34" charset="0"/>
              </a:rPr>
              <a:pPr/>
              <a:t>43</a:t>
            </a:fld>
            <a:endParaRPr lang="ro-RO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C2D08488-4756-D142-A2D6-7950D2B73F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AE845F6F-6A2E-2848-8A8D-234906E9B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181ADAD6-F1D1-D54E-8B5A-32AE7B578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52DBBD-2FE6-B746-A94A-4A5855E7598F}" type="slidenum">
              <a:rPr lang="en-US" altLang="en-US" smtClean="0">
                <a:latin typeface="Calibri" panose="020F0502020204030204" pitchFamily="34" charset="0"/>
              </a:rPr>
              <a:pPr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78DFC103-4C7D-AF49-82B4-BCE8F527AE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A9F7C04E-5DCD-7A42-B98D-98357D1BC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C0149D41-C478-C94C-A6D9-C8D4A8CD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25CFB-6EB7-1641-B035-21556A388479}" type="slidenum">
              <a:rPr lang="en-US" altLang="en-US" smtClean="0">
                <a:latin typeface="Calibri" panose="020F0502020204030204" pitchFamily="34" charset="0"/>
              </a:rPr>
              <a:pPr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B76740-3482-4FF8-9181-42E7BA9A31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3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514C80-B442-4193-99D0-3318EC0F62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6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01DF2BB0-413A-2945-81A8-999623C4A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94052B05-3FE0-574F-8F53-F8852B45F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6B31F93-DBE9-114B-A3EB-C5189ABB4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1668E-3092-5A41-BF04-5E8724E0EE0D}" type="slidenum">
              <a:rPr lang="ro-RO" altLang="en-US" smtClean="0">
                <a:latin typeface="Calibri" panose="020F0502020204030204" pitchFamily="34" charset="0"/>
              </a:rPr>
              <a:pPr/>
              <a:t>48</a:t>
            </a:fld>
            <a:endParaRPr lang="ro-RO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10809-A770-4E82-9453-9F1CD1BB21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70B4D-846D-4EA3-8EEF-2560D144F7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BD295-122F-40E3-97EF-A1CDB72865C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0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B1A15A-19B7-4EC6-B25C-E934DC2BC1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36348-B6FB-4687-9C13-B1DA60BD13F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3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539C47D-7323-4F4F-A6B6-CFE6DAC4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AF2A-B61F-2346-8638-1575ACC80AC6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0A494A-F281-364A-AC24-D8D3CA5A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4B3DE43-8AC9-3343-BF50-3643EAAB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B56D-1F81-2B44-8AF6-6D9A3474008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528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D530933-310C-FE47-AA0B-F30967A9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5F4-E47C-DD4C-AF33-1B275BD657DE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CEFF6B9-E99A-8E4D-BA1F-0A656D7D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E5B5BC5-B60F-C743-86A6-47E49A50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718-9441-BC46-AC73-3FD1BF6A0ED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247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BBD4601-ABD1-6A47-B018-7C71C3F7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303A-7FBC-F746-87ED-F76523317F42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A42B67F-CAC5-7349-B858-D23AD239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F741DC-9CA9-EF47-897E-D863690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FBCC-11D1-C541-86E4-65BB93A45F7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948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2E83311-3AB2-1A48-8029-8401A80F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87CE-EF83-E74D-8506-67EA8F6EF347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C26502-4670-4243-A72D-F4B0A725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0121F87-EEC9-B646-A8D2-274B1442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3D07-95FE-7C4B-A786-43BF44EC617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87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797A-96FC-E34B-9CA8-71FCAB01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CA5C-9B05-5F49-9821-9393F28F8EC1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7DB8-BC23-F543-9301-78E30AB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8B292-0B17-6A4B-B973-9868C2A1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3925-ABB2-D042-8683-5C5C1F40848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937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88A4B7-705E-9F4D-829B-7B055CAD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C8A1-B6A2-2748-B43E-40245668B5E5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1EEA573-450C-9648-8958-30DDE1A4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15A12C3-91FC-A84F-B5DE-430AE997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AF5B-D0C2-C24F-819A-EEA30844D30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462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0722C9E-F2E4-5448-A486-00D02A76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C4E8-0F07-9D40-994F-2538E741A612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8D97478-ACEE-974A-B56F-0363F06A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CCB669D-49DA-DA46-AD03-3FF5927B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7E9-E0BC-2444-AB82-AEC12B842FC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690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E758036-32B7-A14C-8F31-52E1978B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8ACD-15AA-E74B-9DE3-ABA41B5152B2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978EFDA-AD22-A349-93C4-77523D18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05DDECF-B6AE-1C45-9DCB-03AD0AB2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623D-E260-4446-A186-E431F139FD3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292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4BA853A-4364-3549-843A-BBA30144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0C87-5B78-E242-81DD-7BFED5688591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079E4-2456-974B-9158-1A86DC40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163DE64-0B47-CE4E-B4BB-8671F9DF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2FE2-A93B-E647-9E11-B7814DF6DA6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89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B0AAF0C-4D38-2549-94E4-EF84FF09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2B47-7F46-F347-B6A8-B9F1AAE2349C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2CBD697-48B2-DA46-A345-122D5E09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895E4FD-DE81-CF48-B861-6C55FD09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C0B1-6B87-7C4F-9B64-DF1664D9934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738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207CE15-9A1A-DD4F-9666-3F7F9BF9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C286-1D5F-1843-8136-64D6C4BD8645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213EC9-301E-FA44-9718-9D44A5E0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E5DDB81-69C4-0649-9475-6A6E54C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E88D-F28C-8747-9CF0-7BB03DB4E23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638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AA8C017-15D2-DC4D-B3A2-A2593FE5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127FA84-9665-4141-9C52-455DC899E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ADD5CA3-891C-B143-9264-D6D9F81B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4EF5D0-5279-494A-B7B5-5C6F598522B9}" type="datetimeFigureOut">
              <a:rPr lang="en-US"/>
              <a:pPr>
                <a:defRPr/>
              </a:pPr>
              <a:t>11/18/2020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C74FF-F066-8D45-BAC9-A394F037D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5334242-2FD8-2446-94A4-29D803974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59C8C55-86AF-D840-8C99-975384F644B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fermagem.org/tecnicasavancadas/imagens/foto10swan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1image1812800">
            <a:extLst>
              <a:ext uri="{FF2B5EF4-FFF2-40B4-BE49-F238E27FC236}">
                <a16:creationId xmlns:a16="http://schemas.microsoft.com/office/drawing/2014/main" id="{CCC21DB7-1D66-6644-B719-8E6A7D17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3" y="0"/>
            <a:ext cx="9151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8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EDEAA-6E86-4913-AE64-45ACB762C713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4191000" cy="1730375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77921" tIns="38960" rIns="77921" bIns="38960">
            <a:spAutoFit/>
          </a:bodyPr>
          <a:lstStyle/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Sepsis </a:t>
            </a:r>
            <a:r>
              <a:rPr kumimoji="1" lang="ro-RO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acut</a:t>
            </a:r>
            <a:endParaRPr kumimoji="1" lang="pt-BR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Meningite</a:t>
            </a: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Osteomielite</a:t>
            </a: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Artrite </a:t>
            </a:r>
            <a:r>
              <a:rPr kumimoji="1" lang="ro-RO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și</a:t>
            </a: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pielonefrite</a:t>
            </a: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Pneumonia bacterian</a:t>
            </a:r>
            <a:r>
              <a:rPr kumimoji="1" lang="ro-RO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ă acută</a:t>
            </a:r>
            <a:endParaRPr kumimoji="1" lang="pt-BR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38663" y="2347913"/>
            <a:ext cx="566737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81600" y="1711325"/>
            <a:ext cx="40941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1" tIns="38960" rIns="77921" bIns="38960">
            <a:spAutoFit/>
          </a:bodyPr>
          <a:lstStyle/>
          <a:p>
            <a:pPr defTabSz="779463"/>
            <a:r>
              <a:rPr kumimoji="1" lang="pt-BR" b="1">
                <a:solidFill>
                  <a:srgbClr val="FFFF00"/>
                </a:solidFill>
                <a:latin typeface="Tahoma" pitchFamily="34" charset="0"/>
              </a:rPr>
              <a:t>3 </a:t>
            </a:r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recoltari la interval de 5 minute </a:t>
            </a:r>
          </a:p>
          <a:p>
            <a:pPr defTabSz="779463"/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din 3vene diferite</a:t>
            </a:r>
            <a:endParaRPr kumimoji="1" lang="pt-BR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4391025"/>
            <a:ext cx="4419600" cy="17399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77921" tIns="38960" rIns="77921" bIns="38960">
            <a:spAutoFit/>
          </a:bodyPr>
          <a:lstStyle/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Febre de orig</a:t>
            </a:r>
            <a:r>
              <a:rPr kumimoji="1"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ine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necunoscută</a:t>
            </a:r>
            <a:endParaRPr kumimoji="1"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Abces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 </a:t>
            </a: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ocult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endParaRPr kumimoji="1"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Febre tif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id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e/ paratifoide</a:t>
            </a:r>
            <a:endParaRPr kumimoji="1"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Brucelo</a:t>
            </a:r>
            <a:r>
              <a:rPr kumimoji="1"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za</a:t>
            </a:r>
            <a:endParaRPr kumimoji="1" lang="ro-RO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defTabSz="779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1"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Fungemia</a:t>
            </a:r>
            <a:endParaRPr kumimoji="1" lang="pt-B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05400" y="4440238"/>
            <a:ext cx="3751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1" tIns="38960" rIns="77921" bIns="38960">
            <a:spAutoFit/>
          </a:bodyPr>
          <a:lstStyle/>
          <a:p>
            <a:pPr defTabSz="779463">
              <a:lnSpc>
                <a:spcPct val="120000"/>
              </a:lnSpc>
            </a:pPr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3 recoltări la interval de 15-20 </a:t>
            </a:r>
          </a:p>
          <a:p>
            <a:pPr defTabSz="779463">
              <a:lnSpc>
                <a:spcPct val="120000"/>
              </a:lnSpc>
            </a:pPr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Minute. Daca hemocultura e </a:t>
            </a:r>
          </a:p>
          <a:p>
            <a:pPr defTabSz="779463">
              <a:lnSpc>
                <a:spcPct val="120000"/>
              </a:lnSpc>
            </a:pPr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negativa după primele 24h, </a:t>
            </a:r>
          </a:p>
          <a:p>
            <a:pPr defTabSz="779463">
              <a:lnSpc>
                <a:spcPct val="120000"/>
              </a:lnSpc>
            </a:pPr>
            <a:r>
              <a:rPr kumimoji="1" lang="ro-RO" b="1">
                <a:solidFill>
                  <a:srgbClr val="FFFF00"/>
                </a:solidFill>
                <a:latin typeface="Tahoma" pitchFamily="34" charset="0"/>
              </a:rPr>
              <a:t>recoltarea se repetă.</a:t>
            </a:r>
            <a:endParaRPr kumimoji="1" lang="pt-BR" b="1">
              <a:solidFill>
                <a:srgbClr val="FFFF00"/>
              </a:solidFill>
              <a:latin typeface="Tahoma" pitchFamily="34" charset="0"/>
            </a:endParaRPr>
          </a:p>
          <a:p>
            <a:pPr defTabSz="779463">
              <a:lnSpc>
                <a:spcPct val="120000"/>
              </a:lnSpc>
            </a:pPr>
            <a:endParaRPr kumimoji="1" lang="pt-BR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38663" y="5181600"/>
            <a:ext cx="566737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o-RO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Numărul de prelevări de sânge pentru hemocultură în diferite afecţiuni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590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vi-VN" sz="3000"/>
              <a:t>Zone de puncţie. </a:t>
            </a:r>
            <a:endParaRPr lang="ro-RO" sz="3000"/>
          </a:p>
          <a:p>
            <a:r>
              <a:rPr lang="vi-VN"/>
              <a:t>Electiv: venele de la plică cotului sau, la nou-născuţi şi sugari, venele jugulare. </a:t>
            </a:r>
            <a:endParaRPr lang="ro-RO"/>
          </a:p>
          <a:p>
            <a:r>
              <a:rPr lang="vi-VN"/>
              <a:t>Alternativ: venele antebraţului inferior sau dorsale ale mâinii </a:t>
            </a:r>
            <a:endParaRPr lang="ro-RO"/>
          </a:p>
          <a:p>
            <a:r>
              <a:rPr lang="ro-RO"/>
              <a:t>P</a:t>
            </a:r>
            <a:r>
              <a:rPr lang="vi-VN"/>
              <a:t>uncţia arterială în endocarditele cu focar septic pe valvulele mitrale sau aortice</a:t>
            </a:r>
            <a:endParaRPr lang="ro-RO"/>
          </a:p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633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dirty="0"/>
              <a:t>Factori ce contribuie la alegerea zonei de puncție:</a:t>
            </a:r>
            <a:r>
              <a:rPr lang="vi-VN" sz="3000" dirty="0"/>
              <a:t> </a:t>
            </a:r>
            <a:endParaRPr lang="ro-RO" sz="30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Scarring - Avoid areas with extensive scarring.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Bruising - Specimens collected from a hematoma area may cause erroneous</a:t>
            </a:r>
            <a:r>
              <a:rPr lang="ro-RO" dirty="0"/>
              <a:t> </a:t>
            </a:r>
            <a:r>
              <a:rPr lang="en-US" dirty="0"/>
              <a:t>results.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IV Therapy - Do not collect specimen from a site above an IV site.</a:t>
            </a:r>
            <a:r>
              <a:rPr lang="ro-RO" dirty="0"/>
              <a:t> </a:t>
            </a:r>
            <a:r>
              <a:rPr lang="en-US" dirty="0"/>
              <a:t>Preferably, use</a:t>
            </a:r>
            <a:r>
              <a:rPr lang="ro-RO" dirty="0"/>
              <a:t> </a:t>
            </a:r>
            <a:r>
              <a:rPr lang="en-US" dirty="0"/>
              <a:t>opposite arm.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Mastectomy - Specimens should not be taken from the side on which a</a:t>
            </a:r>
            <a:r>
              <a:rPr lang="ro-RO" dirty="0"/>
              <a:t> </a:t>
            </a:r>
            <a:r>
              <a:rPr lang="en-US" dirty="0"/>
              <a:t>mastectomy was performed.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Cannulas</a:t>
            </a:r>
            <a:r>
              <a:rPr lang="en-US" dirty="0"/>
              <a:t>, Fistulas, or Vascular Grafts - Use arm only after consultation with the</a:t>
            </a:r>
            <a:r>
              <a:rPr lang="ro-RO" dirty="0"/>
              <a:t> </a:t>
            </a:r>
            <a:r>
              <a:rPr lang="en-US" dirty="0"/>
              <a:t>physician.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Feet - Feet should not be used unless approved by a physician. Consult with the</a:t>
            </a:r>
            <a:r>
              <a:rPr lang="ro-RO" dirty="0"/>
              <a:t> </a:t>
            </a:r>
            <a:r>
              <a:rPr lang="en-US" dirty="0"/>
              <a:t>nurse manager/supervisor before drawing a patient with a foot order.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Blood cultures are not to be drawn from indwelling intravenous or </a:t>
            </a:r>
            <a:r>
              <a:rPr lang="en-US" dirty="0" err="1"/>
              <a:t>intraarterial</a:t>
            </a:r>
            <a:r>
              <a:rPr lang="ro-RO" dirty="0"/>
              <a:t> </a:t>
            </a:r>
            <a:r>
              <a:rPr lang="en-US" dirty="0"/>
              <a:t>catheter unless specifically ordered by a physician.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Blood cultures are not to be drawn by </a:t>
            </a:r>
            <a:r>
              <a:rPr lang="en-US" dirty="0" err="1"/>
              <a:t>heelstick</a:t>
            </a:r>
            <a:r>
              <a:rPr lang="en-US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527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00025" y="6221413"/>
            <a:ext cx="4157663" cy="8509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o-RO" sz="1800"/>
              <a:t>Zone pentru recoltarea sângelui în vederea efectuării hemoculturii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404938"/>
            <a:ext cx="2286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00563" y="6221413"/>
            <a:ext cx="4157662" cy="850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b="1" dirty="0">
                <a:latin typeface="+mn-lt"/>
              </a:rPr>
              <a:t>Procedura de recoltare a sângelui pentru hemocultură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86188"/>
            <a:ext cx="3035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oleta de Sangue Veno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75"/>
            <a:ext cx="278606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358063" y="4286250"/>
            <a:ext cx="2000250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b="1" dirty="0">
                <a:latin typeface="+mn-lt"/>
              </a:rPr>
              <a:t>Recoltarea cu trusa de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b="1" dirty="0">
                <a:latin typeface="+mn-lt"/>
              </a:rPr>
              <a:t>hemocultură</a:t>
            </a:r>
          </a:p>
        </p:txBody>
      </p:sp>
    </p:spTree>
    <p:extLst>
      <p:ext uri="{BB962C8B-B14F-4D97-AF65-F5344CB8AC3E}">
        <p14:creationId xmlns:p14="http://schemas.microsoft.com/office/powerpoint/2010/main" val="70153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Măsuri de antisepsie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ro-RO" b="0"/>
              <a:t>Antisepsia trebuie să fie riguroasă.</a:t>
            </a:r>
          </a:p>
          <a:p>
            <a:r>
              <a:rPr lang="ro-RO" b="0"/>
              <a:t>După localizarea venei, tegumentul se decontaminează cu alcool 70%, cu mișcări circulare, apoi cu tinctură de iod.</a:t>
            </a:r>
          </a:p>
          <a:p>
            <a:r>
              <a:rPr lang="ro-RO" b="0"/>
              <a:t>Tinctura de iod trebuie agitata 1 minut înainte de folosire.</a:t>
            </a:r>
          </a:p>
          <a:p>
            <a:r>
              <a:rPr lang="ro-RO" b="0"/>
              <a:t>Tinctura de iod de pe piele se șterge cu alcool 70%.</a:t>
            </a:r>
          </a:p>
          <a:p>
            <a:r>
              <a:rPr lang="ro-RO" b="0"/>
              <a:t>Daca vena trebuie re-localizată, se repetă procedura de dezinfecție. </a:t>
            </a:r>
          </a:p>
        </p:txBody>
      </p:sp>
    </p:spTree>
    <p:extLst>
      <p:ext uri="{BB962C8B-B14F-4D97-AF65-F5344CB8AC3E}">
        <p14:creationId xmlns:p14="http://schemas.microsoft.com/office/powerpoint/2010/main" val="175701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443913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sz="3100" dirty="0"/>
              <a:t>Procedura de prelevare şi transport</a:t>
            </a:r>
            <a:endParaRPr lang="ro-RO" sz="31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vi-VN" sz="31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Recoltarea se realizează la adăpost de </a:t>
            </a:r>
            <a:r>
              <a:rPr lang="vi-VN" dirty="0"/>
              <a:t>curenţi de aer</a:t>
            </a:r>
            <a:r>
              <a:rPr lang="ro-RO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Persoana care recoltează va purta </a:t>
            </a:r>
            <a:r>
              <a:rPr lang="vi-VN" dirty="0"/>
              <a:t>mască dacă însămânţarea impune scoaterea dopului flacoanelor cu mediu</a:t>
            </a:r>
            <a:r>
              <a:rPr lang="ro-RO" dirty="0"/>
              <a:t> de cultură</a:t>
            </a:r>
            <a:r>
              <a:rPr lang="vi-VN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Pacientul se aşază </a:t>
            </a:r>
            <a:r>
              <a:rPr lang="vi-VN" dirty="0"/>
              <a:t>în decubitus dorsal.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Persoana care recoltează îşi va decontamina mâinile </a:t>
            </a:r>
            <a:r>
              <a:rPr lang="vi-VN" dirty="0"/>
              <a:t>prin spălare îngrijită cu apă şi săpun, urmată de uscare cu prosop curat.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a</a:t>
            </a:r>
            <a:r>
              <a:rPr lang="vi-VN" dirty="0"/>
              <a:t>plică garoul la cea 10 cm proximal de zona puncţiei şi </a:t>
            </a:r>
            <a:r>
              <a:rPr lang="ro-RO" dirty="0"/>
              <a:t>se strânge </a:t>
            </a:r>
            <a:r>
              <a:rPr lang="vi-VN" dirty="0"/>
              <a:t>pentru a aprecia, prin palpare, dimensiunea şi elasticitatea venei de p</a:t>
            </a:r>
            <a:r>
              <a:rPr lang="ro-RO" dirty="0"/>
              <a:t>u</a:t>
            </a:r>
            <a:r>
              <a:rPr lang="vi-VN" dirty="0"/>
              <a:t>n</a:t>
            </a:r>
            <a:r>
              <a:rPr lang="ro-RO" dirty="0"/>
              <a:t>c</a:t>
            </a:r>
            <a:r>
              <a:rPr lang="vi-VN" dirty="0"/>
              <a:t>ţionat.</a:t>
            </a:r>
            <a:endParaRPr lang="ro-RO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La nevoie, venele sunt evidenţiate mai bine dacă pacientul strânge şi relaxează de câteva ori pumnul.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3109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443913" cy="5214937"/>
          </a:xfrm>
        </p:spPr>
        <p:txBody>
          <a:bodyPr>
            <a:normAutofit fontScale="5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antiseptizează </a:t>
            </a:r>
            <a:r>
              <a:rPr lang="vi-VN" dirty="0"/>
              <a:t>degetele cu alcool iodat 2%.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d</a:t>
            </a:r>
            <a:r>
              <a:rPr lang="vi-VN" dirty="0"/>
              <a:t>econtaminează larg, concentric, zona de puncţie, întâi prin spălare cu apă şi săpun lichid, apoi prin badijonare cu alcool iodat 2%. După c</a:t>
            </a:r>
            <a:r>
              <a:rPr lang="ro-RO" dirty="0"/>
              <a:t>c</a:t>
            </a:r>
            <a:r>
              <a:rPr lang="vi-VN" dirty="0"/>
              <a:t>a 1 minut </a:t>
            </a:r>
            <a:r>
              <a:rPr lang="ro-RO" dirty="0"/>
              <a:t>se </a:t>
            </a:r>
            <a:r>
              <a:rPr lang="vi-VN" dirty="0"/>
              <a:t>badijonează zona, tot concentric, cu un tampon înmuiat în eter, pentru a îndepărta iodul şi a lăsa tegumentul cât mai uscat.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a</a:t>
            </a:r>
            <a:r>
              <a:rPr lang="vi-VN" dirty="0"/>
              <a:t>ntiseptizează membrana de cauciuc a flacoanelor cu mediu de cultură, eventual contaminată după scoaterea capacului protector sau capişonului de celofan ori hârtie.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</a:t>
            </a:r>
            <a:r>
              <a:rPr lang="vi-VN" dirty="0"/>
              <a:t> </a:t>
            </a:r>
            <a:r>
              <a:rPr lang="ro-RO" dirty="0"/>
              <a:t>f</a:t>
            </a:r>
            <a:r>
              <a:rPr lang="vi-VN" dirty="0"/>
              <a:t>ixează tegumentul deasupra punctului de puncţie prin tensionare pe braţ cu degetele mâinii libere şi, cu seringa poziţionată în axul venei</a:t>
            </a:r>
            <a:r>
              <a:rPr lang="ro-RO" dirty="0"/>
              <a:t>,</a:t>
            </a:r>
            <a:r>
              <a:rPr lang="vi-VN" dirty="0"/>
              <a:t> în unghi de cea 30° cu tegumentul şi acul cu bizoul în sus</a:t>
            </a:r>
            <a:r>
              <a:rPr lang="ro-RO" dirty="0"/>
              <a:t>, se</a:t>
            </a:r>
            <a:r>
              <a:rPr lang="vi-VN" dirty="0"/>
              <a:t> puncţionează pielea şi vena subiacentă printr-o mişcare moderat de bruscă. </a:t>
            </a:r>
            <a:r>
              <a:rPr lang="ro-RO" dirty="0"/>
              <a:t>Uzual se resimte o cedare uşoară </a:t>
            </a:r>
            <a:r>
              <a:rPr lang="vi-VN" dirty="0"/>
              <a:t>la pătrunderea acului în venă.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e</a:t>
            </a:r>
            <a:r>
              <a:rPr lang="vi-VN" dirty="0"/>
              <a:t>xercită o uşoară presiune negativă prin retragerea pistonului. Sângele trebuie să pătrundă liber în seringă sau în tubul setului de transfer. Când scurgerea este neregulată, </a:t>
            </a:r>
            <a:r>
              <a:rPr lang="ro-RO" dirty="0"/>
              <a:t>se </a:t>
            </a:r>
            <a:r>
              <a:rPr lang="vi-VN" dirty="0"/>
              <a:t>roteşte uşor. </a:t>
            </a:r>
            <a:endParaRPr lang="ro-RO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</a:t>
            </a:r>
            <a:r>
              <a:rPr lang="vi-VN" dirty="0"/>
              <a:t>dă drumul la garou pentru a preveni formarea unui he</a:t>
            </a:r>
            <a:r>
              <a:rPr lang="ro-RO" dirty="0"/>
              <a:t>m</a:t>
            </a:r>
            <a:r>
              <a:rPr lang="vi-VN" dirty="0"/>
              <a:t>ato</a:t>
            </a:r>
            <a:r>
              <a:rPr lang="ro-RO" dirty="0"/>
              <a:t>m</a:t>
            </a:r>
            <a:r>
              <a:rPr lang="vi-VN" dirty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După ce s-a recoltat v</a:t>
            </a:r>
            <a:r>
              <a:rPr lang="vi-VN" dirty="0"/>
              <a:t>olumul necesar de sânge, </a:t>
            </a:r>
            <a:r>
              <a:rPr lang="ro-RO" dirty="0"/>
              <a:t>se </a:t>
            </a:r>
            <a:r>
              <a:rPr lang="vi-VN" dirty="0"/>
              <a:t>retrage acul din venă şi </a:t>
            </a:r>
            <a:r>
              <a:rPr lang="ro-RO" dirty="0"/>
              <a:t>se </a:t>
            </a:r>
            <a:r>
              <a:rPr lang="vi-VN" dirty="0"/>
              <a:t>presează imediat punctul de puncţie cu tampon steril.</a:t>
            </a:r>
            <a:r>
              <a:rPr lang="ro-RO" dirty="0"/>
              <a:t> şi se </a:t>
            </a:r>
            <a:r>
              <a:rPr lang="vi-VN" dirty="0"/>
              <a:t>continuă compresia până la hemostaza completă.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</a:t>
            </a:r>
            <a:r>
              <a:rPr lang="vi-VN" dirty="0"/>
              <a:t>repartizează imediat sângele recoltat în 2-3 flacoane cu mediu de cultură (pentru incubare aerobă şi anaerobă).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recomandă folosirea </a:t>
            </a:r>
            <a:r>
              <a:rPr lang="vi-VN" dirty="0"/>
              <a:t>un</a:t>
            </a:r>
            <a:r>
              <a:rPr lang="ro-RO" dirty="0"/>
              <a:t>ui</a:t>
            </a:r>
            <a:r>
              <a:rPr lang="vi-VN" dirty="0"/>
              <a:t> set de transfer</a:t>
            </a:r>
            <a:r>
              <a:rPr lang="ro-RO" dirty="0"/>
              <a:t>, deoarece </a:t>
            </a:r>
            <a:r>
              <a:rPr lang="vi-VN" dirty="0"/>
              <a:t>permite însămânţarea direct în flaconul cu mediul de cultură. </a:t>
            </a:r>
            <a:endParaRPr lang="ro-RO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a</a:t>
            </a:r>
            <a:r>
              <a:rPr lang="vi-VN" dirty="0"/>
              <a:t>gită blând flaconul pentru omogenizarea sângelui în masa mediului.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va asigura </a:t>
            </a:r>
            <a:r>
              <a:rPr lang="vi-VN" dirty="0"/>
              <a:t>transportul flacoanelor </a:t>
            </a:r>
            <a:r>
              <a:rPr lang="ro-RO" dirty="0"/>
              <a:t>cu sânge recoltat la </a:t>
            </a:r>
            <a:r>
              <a:rPr lang="vi-VN" dirty="0"/>
              <a:t>laborator</a:t>
            </a:r>
            <a:r>
              <a:rPr lang="ro-RO" dirty="0"/>
              <a:t> în cel mai scurt timp</a:t>
            </a:r>
            <a:r>
              <a:rPr lang="vi-VN" dirty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Când hemocultura nu poate fi făcută la patul bolnavului, </a:t>
            </a:r>
            <a:r>
              <a:rPr lang="ro-RO" dirty="0"/>
              <a:t>se </a:t>
            </a:r>
            <a:r>
              <a:rPr lang="vi-VN" dirty="0"/>
              <a:t>foloseşte pentru prelevarea probei un tub cu 1 ml soluţie 0,25-0,5% „liquoid" ca anticoagulant şi </a:t>
            </a:r>
            <a:r>
              <a:rPr lang="ro-RO" dirty="0"/>
              <a:t>se </a:t>
            </a:r>
            <a:r>
              <a:rPr lang="vi-VN" dirty="0"/>
              <a:t>expediază imediat proba la laborator pentru însămânţare.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385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77182-5B11-4B4B-836F-E7B65069D5AA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1081088" y="-11980863"/>
            <a:ext cx="6983412" cy="27092276"/>
            <a:chOff x="0" y="0"/>
            <a:chExt cx="4399" cy="14717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39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18439" name="Group 4"/>
            <p:cNvGrpSpPr>
              <a:grpSpLocks/>
            </p:cNvGrpSpPr>
            <p:nvPr/>
          </p:nvGrpSpPr>
          <p:grpSpPr bwMode="auto">
            <a:xfrm>
              <a:off x="0" y="0"/>
              <a:ext cx="4399" cy="14717"/>
              <a:chOff x="0" y="14717"/>
              <a:chExt cx="4399" cy="14717"/>
            </a:xfrm>
          </p:grpSpPr>
          <p:sp>
            <p:nvSpPr>
              <p:cNvPr id="18440" name="Rectangle 5"/>
              <p:cNvSpPr>
                <a:spLocks noChangeArrowheads="1"/>
              </p:cNvSpPr>
              <p:nvPr/>
            </p:nvSpPr>
            <p:spPr bwMode="auto">
              <a:xfrm>
                <a:off x="0" y="14717"/>
                <a:ext cx="4399" cy="1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41" name="Rectangle 6"/>
              <p:cNvSpPr>
                <a:spLocks noChangeArrowheads="1"/>
              </p:cNvSpPr>
              <p:nvPr/>
            </p:nvSpPr>
            <p:spPr bwMode="auto">
              <a:xfrm>
                <a:off x="0" y="14717"/>
                <a:ext cx="3092" cy="1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2400">
                    <a:latin typeface="Times New Roman" pitchFamily="18" charset="0"/>
                  </a:rPr>
                  <a:t>  </a:t>
                </a:r>
                <a:r>
                  <a:rPr lang="pt-BR" sz="10800">
                    <a:latin typeface="Times New Roman" pitchFamily="18" charset="0"/>
                  </a:rPr>
                  <a:t> </a:t>
                </a:r>
                <a:r>
                  <a:rPr lang="pt-BR" sz="2400">
                    <a:latin typeface="Times New Roman" pitchFamily="18" charset="0"/>
                  </a:rPr>
                  <a:t>                                                           </a:t>
                </a:r>
              </a:p>
              <a:p>
                <a:pPr eaLnBrk="0" hangingPunct="0"/>
                <a:endParaRPr lang="pt-BR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18436" name="Picture 7" descr="sig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89916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5750" y="6000750"/>
            <a:ext cx="8372475" cy="850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sz="2000" b="1" dirty="0">
                <a:latin typeface="+mn-lt"/>
              </a:rPr>
              <a:t>Procedura de </a:t>
            </a:r>
            <a:r>
              <a:rPr lang="ro-RO" sz="2000" b="1" dirty="0" err="1">
                <a:latin typeface="+mn-lt"/>
              </a:rPr>
              <a:t>descarcare</a:t>
            </a:r>
            <a:r>
              <a:rPr lang="ro-RO" sz="2000" b="1" dirty="0">
                <a:latin typeface="+mn-lt"/>
              </a:rPr>
              <a:t> a sângelui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sz="2000" b="1" dirty="0">
                <a:latin typeface="+mn-lt"/>
              </a:rPr>
              <a:t>din seringă în flaconul pentru hemocultură</a:t>
            </a:r>
          </a:p>
        </p:txBody>
      </p:sp>
    </p:spTree>
    <p:extLst>
      <p:ext uri="{BB962C8B-B14F-4D97-AF65-F5344CB8AC3E}">
        <p14:creationId xmlns:p14="http://schemas.microsoft.com/office/powerpoint/2010/main" val="85002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12041-6EE1-4B7D-9A2B-4EBD97C7283B}" type="slidenum">
              <a:rPr lang="pt-BR"/>
              <a:pPr>
                <a:defRPr/>
              </a:pPr>
              <a:t>18</a:t>
            </a:fld>
            <a:endParaRPr lang="pt-BR"/>
          </a:p>
        </p:txBody>
      </p:sp>
      <p:pic>
        <p:nvPicPr>
          <p:cNvPr id="19459" name="Picture 2" descr="bact-alert inte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42938"/>
            <a:ext cx="44958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bactec 9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71563"/>
            <a:ext cx="35417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3922713" y="1774825"/>
            <a:ext cx="1298575" cy="3308350"/>
            <a:chOff x="0" y="0"/>
            <a:chExt cx="818" cy="2084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818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00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pt-BR" sz="20100">
                  <a:solidFill>
                    <a:srgbClr val="FFFFFF"/>
                  </a:solidFill>
                  <a:latin typeface="Verdana" pitchFamily="34" charset="0"/>
                </a:rPr>
                <a:t> </a:t>
              </a:r>
              <a:r>
                <a:rPr lang="pt-BR" sz="1000">
                  <a:solidFill>
                    <a:srgbClr val="FFFFFF"/>
                  </a:solidFill>
                  <a:latin typeface="Verdana" pitchFamily="34" charset="0"/>
                </a:rPr>
                <a:t>                      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85750" y="5286375"/>
            <a:ext cx="8372475" cy="850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o-RO" sz="2000" b="1" dirty="0">
                <a:latin typeface="+mn-lt"/>
              </a:rPr>
              <a:t>Metoda automatizată de monitorizare a hemoculturilor</a:t>
            </a:r>
          </a:p>
        </p:txBody>
      </p:sp>
    </p:spTree>
    <p:extLst>
      <p:ext uri="{BB962C8B-B14F-4D97-AF65-F5344CB8AC3E}">
        <p14:creationId xmlns:p14="http://schemas.microsoft.com/office/powerpoint/2010/main" val="315677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 din cateter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443913" cy="5214937"/>
          </a:xfr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Din sângele recoltat de pe cateter se </a:t>
            </a:r>
            <a:r>
              <a:rPr lang="ro-RO" dirty="0" err="1"/>
              <a:t>realizeaza</a:t>
            </a:r>
            <a:r>
              <a:rPr lang="ro-RO" dirty="0"/>
              <a:t> o c</a:t>
            </a:r>
            <a:r>
              <a:rPr lang="pt-BR" dirty="0"/>
              <a:t>ultur</a:t>
            </a:r>
            <a:r>
              <a:rPr lang="ro-RO" dirty="0"/>
              <a:t>ă</a:t>
            </a:r>
            <a:r>
              <a:rPr lang="pt-BR" dirty="0"/>
              <a:t> semi-</a:t>
            </a:r>
            <a:r>
              <a:rPr lang="ro-RO" dirty="0"/>
              <a:t>c</a:t>
            </a:r>
            <a:r>
              <a:rPr lang="pt-BR" dirty="0"/>
              <a:t>antitativ</a:t>
            </a:r>
            <a:r>
              <a:rPr lang="ro-RO" dirty="0"/>
              <a:t>ă</a:t>
            </a:r>
            <a:r>
              <a:rPr lang="pt-BR" dirty="0"/>
              <a:t> (Técnica de Maki – 1977).</a:t>
            </a:r>
            <a:endParaRPr lang="ro-RO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Înainte de recoltare se taie aseptic ultimii 5 cm din cateter</a:t>
            </a:r>
            <a:endParaRPr lang="pt-BR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Obținerea a mai mult de 15 UFC (Unități Formatoare de colonii) atestă infecția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Pentru cultură </a:t>
            </a:r>
            <a:r>
              <a:rPr lang="ro-RO" dirty="0" err="1"/>
              <a:t>semi-cantitiva</a:t>
            </a:r>
            <a:r>
              <a:rPr lang="ro-RO" dirty="0"/>
              <a:t> se recoltează sânge de pe cateterele: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central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venos profund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periferic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arterial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ombilical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de nutriție parenterală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Cateter de inimă dreapta (</a:t>
            </a:r>
            <a:r>
              <a:rPr lang="ro-RO" dirty="0" err="1"/>
              <a:t>Swan-Ganz</a:t>
            </a:r>
            <a:r>
              <a:rPr lang="ro-RO" dirty="0"/>
              <a:t>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5416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A9C0-42F6-F848-ACA4-D1F7AD1AB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produselor şi lichidelor biologice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E5DB869B-46B4-394A-BD93-6542EB56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o-RO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ABB75-C3CD-461C-B5C0-29C0BC25F287}" type="slidenum">
              <a:rPr lang="pt-BR"/>
              <a:pPr>
                <a:defRPr/>
              </a:pPr>
              <a:t>20</a:t>
            </a:fld>
            <a:endParaRPr lang="pt-BR"/>
          </a:p>
        </p:txBody>
      </p:sp>
      <p:pic>
        <p:nvPicPr>
          <p:cNvPr id="21507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-26988"/>
            <a:ext cx="4465637" cy="30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197225"/>
            <a:ext cx="53276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12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13CD-08AD-4DF5-BEC2-AE3655ABC9B3}" type="slidenum">
              <a:rPr lang="pt-BR"/>
              <a:pPr>
                <a:defRPr/>
              </a:pPr>
              <a:t>21</a:t>
            </a:fld>
            <a:endParaRPr lang="pt-BR"/>
          </a:p>
        </p:txBody>
      </p:sp>
      <p:pic>
        <p:nvPicPr>
          <p:cNvPr id="22531" name="Picture 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800"/>
            <a:ext cx="41052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3025"/>
            <a:ext cx="42481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446463"/>
            <a:ext cx="504031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0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C59C1-49C9-426D-8B07-0A3A4D950075}" type="slidenum">
              <a:rPr lang="pt-BR"/>
              <a:pPr>
                <a:defRPr/>
              </a:pPr>
              <a:t>22</a:t>
            </a:fld>
            <a:endParaRPr lang="pt-BR"/>
          </a:p>
        </p:txBody>
      </p:sp>
      <p:pic>
        <p:nvPicPr>
          <p:cNvPr id="23555" name="Picture 2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34036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hickman_300x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9500"/>
            <a:ext cx="432911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84213" y="5949950"/>
            <a:ext cx="412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FF00"/>
                </a:solidFill>
                <a:latin typeface="Times New Roman" pitchFamily="18" charset="0"/>
              </a:rPr>
              <a:t>CATETER VENOS CENTRAL</a:t>
            </a:r>
          </a:p>
        </p:txBody>
      </p:sp>
      <p:pic>
        <p:nvPicPr>
          <p:cNvPr id="23558" name="Picture 5" descr="CHEMO-C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43000"/>
            <a:ext cx="4038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15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A216D-FFE8-45E3-AA5E-6E067176F50C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12713" y="247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24580" name="Picture 3" descr="swan10.jpg (11003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35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0B80F4-A5B2-A948-A4AA-CBDE3BD0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exudatului faringian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BB16D6-212C-5E4F-A755-56204D04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6072187" cy="3500438"/>
          </a:xfrm>
        </p:spPr>
        <p:txBody>
          <a:bodyPr>
            <a:normAutofit fontScale="7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1" i="1" dirty="0"/>
              <a:t>Indicaţii: </a:t>
            </a:r>
            <a:endParaRPr lang="ro-RO" b="1" i="1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D</a:t>
            </a:r>
            <a:r>
              <a:rPr lang="vi-VN" dirty="0"/>
              <a:t>iagnosticul faringitelor şi anginelor streptococice;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</a:t>
            </a:r>
            <a:r>
              <a:rPr lang="vi-VN" dirty="0"/>
              <a:t>onfirmarea diagnosticului de difterie;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D</a:t>
            </a:r>
            <a:r>
              <a:rPr lang="vi-VN" dirty="0"/>
              <a:t>iagnosticul altor angine bacteriene, fungice sau virale;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D</a:t>
            </a:r>
            <a:r>
              <a:rPr lang="vi-VN" dirty="0"/>
              <a:t>epistarea portajului de S. pyogenes şi de C. </a:t>
            </a:r>
            <a:r>
              <a:rPr lang="ro-RO" dirty="0"/>
              <a:t>d</a:t>
            </a:r>
            <a:r>
              <a:rPr lang="vi-VN" dirty="0"/>
              <a:t>iphtheriae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1" i="1" dirty="0"/>
              <a:t>Necesar: </a:t>
            </a:r>
            <a:endParaRPr lang="ro-RO" b="1" i="1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tampoane de uz general,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apăsător de limbă,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</a:t>
            </a:r>
            <a:r>
              <a:rPr lang="vi-VN" dirty="0"/>
              <a:t>ursă de lumină,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Mască</a:t>
            </a:r>
            <a:r>
              <a:rPr lang="ro-RO" dirty="0"/>
              <a:t> de protecţie</a:t>
            </a:r>
            <a:r>
              <a:rPr lang="vi-VN" dirty="0"/>
              <a:t>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6B4E0B75-F34C-1246-A407-E1781E29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7" t="47607" r="31189" b="6419"/>
          <a:stretch>
            <a:fillRect/>
          </a:stretch>
        </p:blipFill>
        <p:spPr bwMode="auto">
          <a:xfrm>
            <a:off x="6357938" y="3000375"/>
            <a:ext cx="17859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>
            <a:extLst>
              <a:ext uri="{FF2B5EF4-FFF2-40B4-BE49-F238E27FC236}">
                <a16:creationId xmlns:a16="http://schemas.microsoft.com/office/drawing/2014/main" id="{2666951C-165E-7346-ACF2-D796B1EF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 b="14520"/>
          <a:stretch>
            <a:fillRect/>
          </a:stretch>
        </p:blipFill>
        <p:spPr bwMode="auto">
          <a:xfrm>
            <a:off x="857250" y="4643438"/>
            <a:ext cx="23574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7">
            <a:extLst>
              <a:ext uri="{FF2B5EF4-FFF2-40B4-BE49-F238E27FC236}">
                <a16:creationId xmlns:a16="http://schemas.microsoft.com/office/drawing/2014/main" id="{73D20821-ED05-B443-9149-67175417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345238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 sz="1600">
                <a:latin typeface="Book Antiqua" panose="02040602050305030304" pitchFamily="18" charset="0"/>
              </a:rPr>
              <a:t>Tampon pentru </a:t>
            </a:r>
          </a:p>
          <a:p>
            <a:pPr algn="ctr" eaLnBrk="1" hangingPunct="1"/>
            <a:r>
              <a:rPr lang="ro-RO" altLang="en-US" sz="1600">
                <a:latin typeface="Book Antiqua" panose="02040602050305030304" pitchFamily="18" charset="0"/>
              </a:rPr>
              <a:t>exudat faringian</a:t>
            </a:r>
          </a:p>
        </p:txBody>
      </p:sp>
      <p:sp>
        <p:nvSpPr>
          <p:cNvPr id="49159" name="TextBox 8">
            <a:extLst>
              <a:ext uri="{FF2B5EF4-FFF2-40B4-BE49-F238E27FC236}">
                <a16:creationId xmlns:a16="http://schemas.microsoft.com/office/drawing/2014/main" id="{17C2AEC1-6B76-3D46-999E-BA913A6D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6027738"/>
            <a:ext cx="257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 sz="1600">
                <a:latin typeface="Book Antiqua" panose="02040602050305030304" pitchFamily="18" charset="0"/>
              </a:rPr>
              <a:t>Recoltarea</a:t>
            </a:r>
          </a:p>
          <a:p>
            <a:pPr algn="ctr" eaLnBrk="1" hangingPunct="1"/>
            <a:r>
              <a:rPr lang="ro-RO" altLang="en-US" sz="1600">
                <a:latin typeface="Book Antiqua" panose="02040602050305030304" pitchFamily="18" charset="0"/>
              </a:rPr>
              <a:t>exudat ului faringian</a:t>
            </a:r>
          </a:p>
          <a:p>
            <a:pPr algn="ctr" eaLnBrk="1" hangingPunct="1"/>
            <a:r>
              <a:rPr lang="ro-RO" altLang="en-US" sz="1600">
                <a:latin typeface="Book Antiqua" panose="02040602050305030304" pitchFamily="18" charset="0"/>
              </a:rPr>
              <a:t>Reprezentare schematică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2E3A90-4BF0-8F4A-9BB8-18F26FBD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exudatului faringian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2D2540-F46C-D240-B9F2-35BD6832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8929687" cy="5929313"/>
          </a:xfrm>
        </p:spPr>
        <p:txBody>
          <a:bodyPr>
            <a:normAutofit fontScale="85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1" i="1" dirty="0"/>
              <a:t>Procedura: </a:t>
            </a:r>
            <a:endParaRPr lang="ro-RO" b="1" i="1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Exudatul faringian se prelevă înainte sau după 3-4 ore de la toaleta gurii ori ingestia de alimente</a:t>
            </a:r>
            <a:r>
              <a:rPr lang="ro-RO" dirty="0"/>
              <a:t>, înaintea administrării de antibiotice.</a:t>
            </a:r>
            <a:endParaRPr lang="vi-VN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a</a:t>
            </a:r>
            <a:r>
              <a:rPr lang="vi-VN" dirty="0"/>
              <a:t>şază pacientul pe scaun, cu faţa spre sursa de lumină, gâtul în uşoară extensie </a:t>
            </a:r>
            <a:r>
              <a:rPr lang="ro-RO" dirty="0"/>
              <a:t> dorsală</a:t>
            </a:r>
            <a:r>
              <a:rPr lang="vi-VN" dirty="0"/>
              <a:t>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In condiţii de iluminare adecvată, </a:t>
            </a:r>
            <a:r>
              <a:rPr lang="ro-RO" dirty="0"/>
              <a:t>se </a:t>
            </a:r>
            <a:r>
              <a:rPr lang="vi-VN" dirty="0"/>
              <a:t>deprimă baza limbii cu apăsătorul steril şi, în timp ce pacientul pronunţă vocala A, </a:t>
            </a:r>
            <a:r>
              <a:rPr lang="ro-RO" dirty="0"/>
              <a:t>se </a:t>
            </a:r>
            <a:r>
              <a:rPr lang="vi-VN" dirty="0"/>
              <a:t>şterg cu tamponul ferm</a:t>
            </a:r>
            <a:r>
              <a:rPr lang="ro-RO" dirty="0"/>
              <a:t>,</a:t>
            </a:r>
            <a:r>
              <a:rPr lang="vi-VN" dirty="0"/>
              <a:t> dar nu brutal, amigdalele şi peretele posterior al faringelui, vizând în special orice zonă inflamată, ulcerată</a:t>
            </a:r>
            <a:r>
              <a:rPr lang="ro-RO" dirty="0"/>
              <a:t> sau cu </a:t>
            </a:r>
            <a:r>
              <a:rPr lang="vi-VN" dirty="0"/>
              <a:t>depozite purulente.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Când există, falsa membrană trebuie uşor desprinsă la periferie şi tamponată mucoasa subiacentă.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Atât la introducerea, cât şi la scoaterea tamponului din faringe </a:t>
            </a:r>
            <a:r>
              <a:rPr lang="ro-RO" dirty="0"/>
              <a:t>se </a:t>
            </a:r>
            <a:r>
              <a:rPr lang="vi-VN" dirty="0"/>
              <a:t>evită atingerea </a:t>
            </a:r>
            <a:r>
              <a:rPr lang="ro-RO" dirty="0"/>
              <a:t>de</a:t>
            </a:r>
            <a:r>
              <a:rPr lang="vi-VN" dirty="0"/>
              <a:t> baza limbii sau </a:t>
            </a:r>
            <a:r>
              <a:rPr lang="ro-RO" dirty="0"/>
              <a:t>de</a:t>
            </a:r>
            <a:r>
              <a:rPr lang="vi-VN" dirty="0"/>
              <a:t> palatul moale.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r</a:t>
            </a:r>
            <a:r>
              <a:rPr lang="vi-VN" dirty="0"/>
              <a:t>eintrodu</a:t>
            </a:r>
            <a:r>
              <a:rPr lang="ro-RO" dirty="0"/>
              <a:t>ce</a:t>
            </a:r>
            <a:r>
              <a:rPr lang="vi-VN" dirty="0"/>
              <a:t> tamponul în tubul protector etichetat.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Pentru că prelevarea faringiană declanşează reflex de tuse, </a:t>
            </a:r>
            <a:r>
              <a:rPr lang="ro-RO" dirty="0"/>
              <a:t>operatorul trebuie protejat </a:t>
            </a:r>
            <a:r>
              <a:rPr lang="vi-VN" dirty="0"/>
              <a:t>cu mască de tifon.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1" i="1" dirty="0"/>
              <a:t>Transport şi conservare</a:t>
            </a:r>
            <a:r>
              <a:rPr lang="ro-RO" b="1" i="1" dirty="0"/>
              <a:t>: 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Intervalul de timp în care trebuie efectuată examinarea şi modalităţle de conservare a probei sunt funcţie de microorganismele urmărite.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431C9B-BD7E-3545-BA12-90E89EB3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</a:t>
            </a:r>
            <a:r>
              <a:rPr lang="ro-RO" dirty="0" err="1"/>
              <a:t>exudatului</a:t>
            </a:r>
            <a:r>
              <a:rPr lang="ro-RO" dirty="0"/>
              <a:t> faringian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196BF7-ED3C-4348-AD06-98BA4A08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8929687" cy="5929313"/>
          </a:xfrm>
        </p:spPr>
        <p:txBody>
          <a:bodyPr>
            <a:normAutofit fontScale="70000" lnSpcReduction="20000"/>
          </a:bodyPr>
          <a:lstStyle/>
          <a:p>
            <a:pPr marL="4763" indent="-476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i="1" dirty="0"/>
              <a:t>Transportul şi prelucrarea probelor de </a:t>
            </a:r>
            <a:r>
              <a:rPr lang="ro-RO" b="1" i="1" dirty="0" err="1"/>
              <a:t>exudat</a:t>
            </a:r>
            <a:r>
              <a:rPr lang="ro-RO" b="1" i="1" dirty="0"/>
              <a:t> faringian</a:t>
            </a:r>
            <a:r>
              <a:rPr lang="vi-VN" b="1" i="1" dirty="0"/>
              <a:t>: </a:t>
            </a:r>
            <a:endParaRPr lang="ro-RO" b="1" i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Tamponul faringian trebuie examinat în interval de maximum 3 ore după prelevare. Dacă acest interval nu poate fi respectat, se impune fie imersia şi transportul tamponului în bulion de conservare-îmbogăţire, fie transportul probei uscate pe dreptunghi din hârtie de filtru.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Mediul recomandat de conservare-îmbogăţ</a:t>
            </a:r>
            <a:r>
              <a:rPr lang="ro-RO" dirty="0"/>
              <a:t>i</a:t>
            </a:r>
            <a:r>
              <a:rPr lang="vi-VN" dirty="0"/>
              <a:t>re este bulionul Todd-Hevvitt cu azid</a:t>
            </a:r>
            <a:r>
              <a:rPr lang="ro-RO" dirty="0"/>
              <a:t>ă</a:t>
            </a:r>
            <a:r>
              <a:rPr lang="vi-VN" dirty="0"/>
              <a:t> de sodiu (1:16 000) şi cristal violet (1:500 000). La primirea în laborator. înainte de epuizarea pentru izolare, </a:t>
            </a:r>
            <a:r>
              <a:rPr lang="ro-RO" dirty="0"/>
              <a:t>se incubează </a:t>
            </a:r>
            <a:r>
              <a:rPr lang="vi-VN" dirty="0"/>
              <a:t>tamponul </a:t>
            </a:r>
            <a:r>
              <a:rPr lang="ro-RO" dirty="0"/>
              <a:t>în acest mediu </a:t>
            </a:r>
            <a:r>
              <a:rPr lang="vi-VN" dirty="0"/>
              <a:t>timp de 3-5 ore la 37°C.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Transportul probei de exudat faringian pe dreptunghi din hârtie de filtru: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i</a:t>
            </a:r>
            <a:r>
              <a:rPr lang="vi-VN" dirty="0"/>
              <a:t>mpregnează cu soluţie 3% de ovalbumină sau serumalbuinină bovină dreptunghiuri de 2/4 cm din hârtie de filtru. </a:t>
            </a:r>
            <a:r>
              <a:rPr lang="ro-RO" dirty="0"/>
              <a:t>F</a:t>
            </a:r>
            <a:r>
              <a:rPr lang="vi-VN" dirty="0"/>
              <a:t>iecare dreptunghi </a:t>
            </a:r>
            <a:r>
              <a:rPr lang="ro-RO" dirty="0"/>
              <a:t>se aplică </a:t>
            </a:r>
            <a:r>
              <a:rPr lang="vi-VN" dirty="0"/>
              <a:t>pe o foiţă de aluminiu 5/7 cm </a:t>
            </a:r>
            <a:r>
              <a:rPr lang="ro-RO" dirty="0"/>
              <a:t>care se </a:t>
            </a:r>
            <a:r>
              <a:rPr lang="vi-VN" dirty="0"/>
              <a:t>pliază la 1/2 cu hârtia înăuntru.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</a:t>
            </a:r>
            <a:r>
              <a:rPr lang="vi-VN" dirty="0"/>
              <a:t>împachetează mai multe dreptunghiuri astfel condiţionate în hârtie pergament.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s</a:t>
            </a:r>
            <a:r>
              <a:rPr lang="vi-VN" dirty="0"/>
              <a:t>terilizează 15 minute la 121°C în autoclav cu manta de abur pentru a asigura uscarea perfectă a hârtiei.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d</a:t>
            </a:r>
            <a:r>
              <a:rPr lang="vi-VN" dirty="0"/>
              <a:t>epliază cu pensa sterilă un dreptunghi şi descarcă tamponul, imediat după recoltare, prin rotire pe toată faţa internă a dreptunghiului.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l</a:t>
            </a:r>
            <a:r>
              <a:rPr lang="vi-VN" dirty="0"/>
              <a:t>asă câteva minute pentru uscare.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p</a:t>
            </a:r>
            <a:r>
              <a:rPr lang="vi-VN" dirty="0"/>
              <a:t>liază şi împachetează dreptunghiul în foiţa de aluminiu.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e</a:t>
            </a:r>
            <a:r>
              <a:rPr lang="vi-VN" dirty="0"/>
              <a:t>xpediază proba la laborator, introdusă în plic protector din polietilenă.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Metoda permite izolarea streptococilor </a:t>
            </a:r>
            <a:r>
              <a:rPr lang="vi-VN" dirty="0">
                <a:sym typeface="Symbol"/>
              </a:rPr>
              <a:t></a:t>
            </a:r>
            <a:r>
              <a:rPr lang="vi-VN" dirty="0"/>
              <a:t>-hemolitici şi după o săptămână de la</a:t>
            </a:r>
            <a:r>
              <a:rPr lang="ro-RO" dirty="0"/>
              <a:t> </a:t>
            </a:r>
            <a:r>
              <a:rPr lang="vi-VN" dirty="0"/>
              <a:t>prelevare.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vi-VN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F45-6EED-4748-90B4-D67676E1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exudatului faringian</a:t>
            </a:r>
            <a:endParaRPr lang="en-US" dirty="0"/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83F327D9-5C00-3147-B2F1-070967C8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13333" r="9731" b="45000"/>
          <a:stretch>
            <a:fillRect/>
          </a:stretch>
        </p:blipFill>
        <p:spPr bwMode="auto">
          <a:xfrm>
            <a:off x="714375" y="171450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A258D6C3-7C2A-DB45-BF1F-DFD38225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r="56084"/>
          <a:stretch>
            <a:fillRect/>
          </a:stretch>
        </p:blipFill>
        <p:spPr bwMode="auto">
          <a:xfrm>
            <a:off x="5143500" y="1785938"/>
            <a:ext cx="21431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9">
            <a:extLst>
              <a:ext uri="{FF2B5EF4-FFF2-40B4-BE49-F238E27FC236}">
                <a16:creationId xmlns:a16="http://schemas.microsoft.com/office/drawing/2014/main" id="{D2A85685-E2FA-9549-9E32-E217D868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64999"/>
          <a:stretch>
            <a:fillRect/>
          </a:stretch>
        </p:blipFill>
        <p:spPr bwMode="auto">
          <a:xfrm>
            <a:off x="357188" y="4214813"/>
            <a:ext cx="40719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>
            <a:extLst>
              <a:ext uri="{FF2B5EF4-FFF2-40B4-BE49-F238E27FC236}">
                <a16:creationId xmlns:a16="http://schemas.microsoft.com/office/drawing/2014/main" id="{30136E9D-02EB-B544-B29C-637C316F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7"/>
          <a:stretch>
            <a:fillRect/>
          </a:stretch>
        </p:blipFill>
        <p:spPr bwMode="auto">
          <a:xfrm>
            <a:off x="6000750" y="4286250"/>
            <a:ext cx="237966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85F9BA-8FE0-B54C-909F-F14D7A95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dirty="0"/>
              <a:t>Recoltarea </a:t>
            </a:r>
            <a:r>
              <a:rPr lang="ro-RO" sz="2800" dirty="0" err="1"/>
              <a:t>exudatului</a:t>
            </a:r>
            <a:r>
              <a:rPr lang="ro-RO" sz="2800" dirty="0"/>
              <a:t> nazal şi a secreţiei nazofaringiene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DF831F-4157-6B4A-B80E-8B778512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8929687" cy="5929313"/>
          </a:xfrm>
        </p:spPr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Exudatul nazo-faringian se prelevă cu tamponul, cel mai uşor per</a:t>
            </a:r>
            <a:r>
              <a:rPr lang="ro-RO" dirty="0"/>
              <a:t>-</a:t>
            </a:r>
            <a:r>
              <a:rPr lang="vi-VN" dirty="0"/>
              <a:t>nazal.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Se utilizează tampon confecţionat pe aplicator de sârmă crom-nichel de 20 cm lungime şi 1 mm diametru. Una din extremităţi este îndoită, înmuiată în colodiu şi înfăşurată strâns cu vată hidrofilă cu fibra lungă pentru a forma tamponul propiu-zis. Extremitatea liberă este îndoită în buclă pentru a facilita manipularea. Se sterilizează la auto-clav în tub 16/160 mm.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a</a:t>
            </a:r>
            <a:r>
              <a:rPr lang="vi-VN" dirty="0"/>
              <a:t>şază pacientul pe scaun, cu faţa spre sursa de lumină şi ceafa sprijinită de perete pentru imobilizarea capului.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i</a:t>
            </a:r>
            <a:r>
              <a:rPr lang="vi-VN" dirty="0"/>
              <a:t>ntrodu</a:t>
            </a:r>
            <a:r>
              <a:rPr lang="ro-RO" dirty="0"/>
              <a:t>ce</a:t>
            </a:r>
            <a:r>
              <a:rPr lang="vi-VN" dirty="0"/>
              <a:t> blând tamponul printr-o nară, în lungul planşeului nazal, până atinge peretele posterior al nazo-faringelui.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l</a:t>
            </a:r>
            <a:r>
              <a:rPr lang="vi-VN" dirty="0"/>
              <a:t>asă tamponul pe loc câteva secunde, apoi </a:t>
            </a:r>
            <a:r>
              <a:rPr lang="ro-RO" dirty="0"/>
              <a:t>se r</a:t>
            </a:r>
            <a:r>
              <a:rPr lang="vi-VN" dirty="0"/>
              <a:t>oteşte-l uşor pentru a-l încărca cu exsudat şi </a:t>
            </a:r>
            <a:r>
              <a:rPr lang="ro-RO" dirty="0"/>
              <a:t>se </a:t>
            </a:r>
            <a:r>
              <a:rPr lang="vi-VN" dirty="0"/>
              <a:t>retrage.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Cantitatea de prelevat creşte dacă </a:t>
            </a:r>
            <a:r>
              <a:rPr lang="ro-RO" dirty="0"/>
              <a:t>se </a:t>
            </a:r>
            <a:r>
              <a:rPr lang="vi-VN" dirty="0"/>
              <a:t>retrag</a:t>
            </a:r>
            <a:r>
              <a:rPr lang="ro-RO" dirty="0"/>
              <a:t>e</a:t>
            </a:r>
            <a:r>
              <a:rPr lang="vi-VN" dirty="0"/>
              <a:t> tamponul puţin şi </a:t>
            </a:r>
            <a:r>
              <a:rPr lang="ro-RO" dirty="0"/>
              <a:t>se</a:t>
            </a:r>
            <a:r>
              <a:rPr lang="vi-VN" dirty="0"/>
              <a:t> reinser</a:t>
            </a:r>
            <a:r>
              <a:rPr lang="ro-RO" dirty="0"/>
              <a:t>ă</a:t>
            </a:r>
            <a:r>
              <a:rPr lang="vi-VN" dirty="0"/>
              <a:t> în aceeaşi poziţie: prima tamponare stimulează secreţia de mucus nazo-faringian.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L</a:t>
            </a:r>
            <a:r>
              <a:rPr lang="vi-VN" dirty="0"/>
              <a:t>a copilul mic, </a:t>
            </a:r>
            <a:r>
              <a:rPr lang="ro-RO" dirty="0"/>
              <a:t>la care se urmăresc germeni </a:t>
            </a:r>
            <a:r>
              <a:rPr lang="vi-VN" dirty="0"/>
              <a:t>patogeni din căile respiratorii inferioare, este precaut a stimula mai întâi un acces de tuse prin prelevarea unui tampon faringian. Exsudatul proiectat din căile respiratorii inferioare va fi reţinut în nazo-faringe</a:t>
            </a:r>
            <a:r>
              <a:rPr lang="ro-RO" dirty="0"/>
              <a:t>, de unde poate fi prelevat prin </a:t>
            </a:r>
            <a:r>
              <a:rPr lang="vi-VN" dirty="0"/>
              <a:t>tampon nazo-faringian sau aspiraţie nazo-faringiană.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Aspiratul nazo-faringian pe cale per-nazală este indicat la sugari</a:t>
            </a:r>
            <a:r>
              <a:rPr lang="ro-RO" dirty="0"/>
              <a:t> şi se realizează </a:t>
            </a:r>
            <a:r>
              <a:rPr lang="vi-VN" dirty="0"/>
              <a:t>cu o sondă Nelaton introdusă printr-o nară şi adaptată la o seringă etanşă de 20 ml.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Tamponul nazal</a:t>
            </a:r>
            <a:r>
              <a:rPr lang="vi-VN" dirty="0"/>
              <a:t>. </a:t>
            </a:r>
            <a:r>
              <a:rPr lang="ro-RO" dirty="0"/>
              <a:t>Se ş</a:t>
            </a:r>
            <a:r>
              <a:rPr lang="vi-VN" dirty="0"/>
              <a:t>terge, pe rând, vestibulul foselor nazale cu tamponul de uz general umectat cu soluţie salină izotonă</a:t>
            </a:r>
            <a:r>
              <a:rPr lang="ro-RO" dirty="0"/>
              <a:t> sterilă</a:t>
            </a:r>
            <a:r>
              <a:rPr lang="vi-VN" dirty="0"/>
              <a:t>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C2863C-3DC6-4B4A-ACDB-D6C28A4E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Secreţiile </a:t>
            </a:r>
            <a:r>
              <a:rPr lang="ro-RO" dirty="0" err="1"/>
              <a:t>tractului</a:t>
            </a:r>
            <a:r>
              <a:rPr lang="ro-RO" dirty="0"/>
              <a:t> respirator inferior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BE3AD-C68A-1644-8D30-79A8B595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929687" cy="5357813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Recoltarea sputei</a:t>
            </a:r>
            <a:r>
              <a:rPr lang="vi-VN" dirty="0"/>
              <a:t>: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Sputa este un produs provenit din căile aeriene pulmonare 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Sputa emisă spontan este contaminată cu floră din cavitatea orofaringiană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sputa se recoltează într-un recipient steril de unică folosinţă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se recomandă ca recoltarea să se efectueze dimineața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este indicată clătirea în prealabil a cavităţii bucale cu ser fiziologic sau ceai de muşeţel, pentru a împiedica contaminarea cu flora de la acest nivel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înaintea recoltării se va evita: consumul de alimente, lichide, fumatul și utilizarea apei de gură sau pastă de dinți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este recomandată scoaterea protezei înaintea recoltării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este recomandat ca recoltarea să se efectueze în poziție șezândă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vi-VN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şi transportul  PRODUSELOR Biologice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6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C2863C-3DC6-4B4A-ACDB-D6C28A4E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Secreţiile </a:t>
            </a:r>
            <a:r>
              <a:rPr lang="ro-RO" dirty="0" err="1"/>
              <a:t>tractului</a:t>
            </a:r>
            <a:r>
              <a:rPr lang="ro-RO" dirty="0"/>
              <a:t> respirator inferior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BE3AD-C68A-1644-8D30-79A8B595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57291"/>
            <a:ext cx="8929687" cy="5572148"/>
          </a:xfrm>
        </p:spPr>
        <p:txBody>
          <a:bodyPr>
            <a:no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300" dirty="0"/>
              <a:t>Recoltarea sputei</a:t>
            </a:r>
            <a:r>
              <a:rPr lang="vi-VN" sz="2300" dirty="0"/>
              <a:t>: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sz="2300" dirty="0"/>
              <a:t>respirați adânc de câteva ori, apoi expectorați (tuse profundă) spontan direct în recipient. Se ataşează capacul recipientului etanş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sz="2300" dirty="0"/>
              <a:t>proba se aduce imediat (în maxim 2 ore de la recoltare) la laborator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sz="2300" dirty="0"/>
              <a:t>recoltarea se face înainte de începerea unui tratament antibiotic sau în cazul unei examinări de control pentru eficienţa tratamentului, la 5 zile după ultima doză de antibiotic administrată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sz="2300" dirty="0"/>
              <a:t>atunci când recoltarea se efectuează sub tratament antibiotic, acest lucru trebuie precizat, precum şi antibioticul administrat.</a:t>
            </a:r>
          </a:p>
          <a:p>
            <a:pPr marL="869315" lvl="1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sz="2300" dirty="0"/>
              <a:t>vă rugăm să menționați dacă sunteți însărcinată, deoarece în cazul în care este necesară efectuarea antibiogramei această informaţie este deosebit de utilă pentru a putea alege un panel de antibiotice extins.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sz="2300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sz="2300" dirty="0"/>
          </a:p>
        </p:txBody>
      </p:sp>
    </p:spTree>
    <p:extLst>
      <p:ext uri="{BB962C8B-B14F-4D97-AF65-F5344CB8AC3E}">
        <p14:creationId xmlns:p14="http://schemas.microsoft.com/office/powerpoint/2010/main" val="164388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sputei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75" y="1000125"/>
            <a:ext cx="8929688" cy="5929313"/>
          </a:xfrm>
        </p:spPr>
        <p:txBody>
          <a:bodyPr>
            <a:normAutofit fontScale="70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Probe de calitate corespunzătoare </a:t>
            </a:r>
            <a:r>
              <a:rPr lang="ro-RO" b="0" dirty="0"/>
              <a:t>se </a:t>
            </a:r>
            <a:r>
              <a:rPr lang="vi-VN" b="0" dirty="0"/>
              <a:t>obţin la internarea în spital, de la pacienţi cooperanţi, prin tuse spontană, profundă şi supravegheată. Pacientul trebuie</a:t>
            </a:r>
            <a:r>
              <a:rPr lang="ro-RO" b="0" dirty="0"/>
              <a:t> </a:t>
            </a:r>
            <a:r>
              <a:rPr lang="vi-VN" b="0" dirty="0"/>
              <a:t>să înţeleagă diferenţa dintre „a expectora" şi „a scuipa". 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Periajul simplu al dinţilor, clătirea energică a gurii şi gargara cu </a:t>
            </a:r>
            <a:r>
              <a:rPr lang="ro-RO" b="0" dirty="0"/>
              <a:t>ser fiziologic </a:t>
            </a:r>
            <a:r>
              <a:rPr lang="vi-VN" b="0" dirty="0"/>
              <a:t>sunt de dorit înaintea prelevării. 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Dacă proba apare constituită în principal din salivă, trebuie imediat insistat pentru prelevarea unei noi probe corespunzătoare calitativ. 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Î</a:t>
            </a:r>
            <a:r>
              <a:rPr lang="vi-VN" b="0" dirty="0"/>
              <a:t>n infecţiile acute o probă mucopurulentă cu volum de 1-2 ml este suficientă.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La tuşitorii cronici, pentru diagnosticul tuberculozei sau al infecţiilor fungice bronho-pulmonare, cantitatea de spută examinată trebuie să fie mai mare: toată sputa de la expectoraţia matinală sau cea expectorată în interval de 1-2 ore. 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Nu </a:t>
            </a:r>
            <a:r>
              <a:rPr lang="ro-RO" b="0" dirty="0"/>
              <a:t>se </a:t>
            </a:r>
            <a:r>
              <a:rPr lang="vi-VN" b="0" dirty="0"/>
              <a:t>examin</a:t>
            </a:r>
            <a:r>
              <a:rPr lang="ro-RO" b="0" dirty="0" err="1"/>
              <a:t>ează</a:t>
            </a:r>
            <a:r>
              <a:rPr lang="vi-VN" b="0" dirty="0"/>
              <a:t> însă niciodată probe sumate din 24 ore pentru că multiplicarea microorganismelor de contaminare falsifică rezultatele</a:t>
            </a:r>
            <a:r>
              <a:rPr lang="ro-RO" b="0" dirty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Stimularea expectoraţiei prin inhalare de aerosoli calzi cu soluţie salină 10% şi glicerinată 15% oferă, de multe ori, probe citologic nesatisfacătoare pentru diagnosticul infecţiilor bronho-pulmonare acute, dar utile pentru diagnosticul tuberculozei.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/>
              <a:t>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35163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sputei</a:t>
            </a:r>
            <a:endParaRPr 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068763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286250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71500" y="1428750"/>
            <a:ext cx="7286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o-RO">
                <a:latin typeface="Book Antiqua" pitchFamily="18" charset="0"/>
              </a:rPr>
              <a:t>Uzual, sputa se prelevă într-un recipient steril de către pacient prin expectoraţie în urma unui acces de tuse.</a:t>
            </a:r>
          </a:p>
          <a:p>
            <a:pPr algn="just">
              <a:buFont typeface="Wingdings" pitchFamily="2" charset="2"/>
              <a:buChar char="q"/>
            </a:pPr>
            <a:r>
              <a:rPr lang="ro-RO">
                <a:latin typeface="Book Antiqua" pitchFamily="18" charset="0"/>
              </a:rPr>
              <a:t>Recipientele folosite trebuie să fie sterile, </a:t>
            </a:r>
            <a:r>
              <a:rPr lang="vi-VN">
                <a:latin typeface="Times New Roman" pitchFamily="18" charset="0"/>
              </a:rPr>
              <a:t>preferabil din plastic</a:t>
            </a:r>
            <a:r>
              <a:rPr lang="ro-RO">
                <a:latin typeface="Book Antiqua" pitchFamily="18" charset="0"/>
              </a:rPr>
              <a:t>, volum de </a:t>
            </a:r>
            <a:r>
              <a:rPr lang="vi-VN">
                <a:latin typeface="Times New Roman" pitchFamily="18" charset="0"/>
              </a:rPr>
              <a:t>c</a:t>
            </a:r>
            <a:r>
              <a:rPr lang="ro-RO">
                <a:latin typeface="Book Antiqua" pitchFamily="18" charset="0"/>
              </a:rPr>
              <a:t>c</a:t>
            </a:r>
            <a:r>
              <a:rPr lang="vi-VN">
                <a:latin typeface="Times New Roman" pitchFamily="18" charset="0"/>
              </a:rPr>
              <a:t>a 100 ml, cu gura largă şi capac ermetic</a:t>
            </a:r>
            <a:r>
              <a:rPr lang="ro-RO">
                <a:latin typeface="Book Antiqua" pitchFamily="18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ro-RO">
                <a:latin typeface="Book Antiqua" pitchFamily="18" charset="0"/>
              </a:rPr>
              <a:t>Recipientele vor fi </a:t>
            </a:r>
            <a:r>
              <a:rPr lang="vi-VN">
                <a:latin typeface="Times New Roman" pitchFamily="18" charset="0"/>
              </a:rPr>
              <a:t>etichetate şi expediate imediat laboratorului pentru a fi examinate în interval de cel mult o oră de la prelevare.</a:t>
            </a:r>
            <a:endParaRPr lang="ro-RO">
              <a:latin typeface="Book Antiqu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vi-VN">
                <a:latin typeface="Times New Roman" pitchFamily="18" charset="0"/>
              </a:rPr>
              <a:t>Refrigerarea la 4° C previne multiplicarea contaminanţilor, conservă unii patogeni, dar scade până la anulare izolarea altora cum sunt Haemophilus influenzae sau Neisseria meningitidis. </a:t>
            </a:r>
          </a:p>
          <a:p>
            <a:pPr algn="just"/>
            <a:r>
              <a:rPr lang="vi-VN">
                <a:latin typeface="Times New Roman" pitchFamily="18" charset="0"/>
              </a:rPr>
              <a:t> </a:t>
            </a:r>
            <a:endParaRPr lang="ro-RO">
              <a:latin typeface="Book Antiqua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o-RO">
              <a:latin typeface="Book Antiqua" pitchFamily="18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1071563" y="621188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>
                <a:latin typeface="Book Antiqua" pitchFamily="18" charset="0"/>
              </a:rPr>
              <a:t>Flacon pentru recoltarea sputei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286375" y="6211888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>
                <a:latin typeface="Book Antiqua" pitchFamily="18" charset="0"/>
              </a:rPr>
              <a:t>Prelevarea sputei în placă Petri</a:t>
            </a:r>
          </a:p>
        </p:txBody>
      </p:sp>
    </p:spTree>
    <p:extLst>
      <p:ext uri="{BB962C8B-B14F-4D97-AF65-F5344CB8AC3E}">
        <p14:creationId xmlns:p14="http://schemas.microsoft.com/office/powerpoint/2010/main" val="3106303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438" y="1571625"/>
            <a:ext cx="8929687" cy="5357813"/>
          </a:xfrm>
        </p:spPr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Spălarea sputei</a:t>
            </a:r>
            <a:r>
              <a:rPr lang="vi-VN" dirty="0"/>
              <a:t>: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Probele de spută mucopurulentă este indicat să fie decontaminate prin spălare în 3 băi succesive de soluţie salină izotonă. Spălarea dezagregă probele fluide, care nici nu trebuie examinate în continuare fiind de calitate necorespunzătoare.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t</a:t>
            </a:r>
            <a:r>
              <a:rPr lang="vi-VN" dirty="0"/>
              <a:t>oarnă peste probă, în recipientul de prelevare, o cantitate din fluidul de spălare şi </a:t>
            </a:r>
            <a:r>
              <a:rPr lang="ro-RO" dirty="0"/>
              <a:t>se </a:t>
            </a:r>
            <a:r>
              <a:rPr lang="vi-VN" dirty="0"/>
              <a:t>agită pentru separarea exsudatului bronhopulmonar de secreţiile oro-faringiene.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p</a:t>
            </a:r>
            <a:r>
              <a:rPr lang="vi-VN" dirty="0"/>
              <a:t>lasează pe fond negru două cutii Petri cu diametrul de 8 cm şi </a:t>
            </a:r>
            <a:r>
              <a:rPr lang="ro-RO" dirty="0"/>
              <a:t>se </a:t>
            </a:r>
            <a:r>
              <a:rPr lang="vi-VN" dirty="0"/>
              <a:t>repartizează în fiecare cea 20 ml fluid de spălare.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r</a:t>
            </a:r>
            <a:r>
              <a:rPr lang="vi-VN" dirty="0"/>
              <a:t>ăstoarnă proba prespălată în capacul primei cutii.</a:t>
            </a:r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p</a:t>
            </a:r>
            <a:r>
              <a:rPr lang="vi-VN" dirty="0"/>
              <a:t>relevă cu ansa sau, mai uşor, cu două mici baghete din lemn porţiuni purulente din probă şi </a:t>
            </a:r>
            <a:r>
              <a:rPr lang="ro-RO" dirty="0"/>
              <a:t>se</a:t>
            </a:r>
            <a:r>
              <a:rPr lang="vi-VN" dirty="0"/>
              <a:t> agită 15-20 secunde în fiecare din următoarele două băi de spălare. </a:t>
            </a:r>
            <a:endParaRPr lang="ro-RO" dirty="0"/>
          </a:p>
          <a:p>
            <a:pPr marL="868680" lvl="1" indent="-283464" algn="just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Porţiunile purulente din ultima baie de spălare servesc pentru microscopie şi cultivare.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/>
              <a:t>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vi-VN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şi prelucrarea sputei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1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şi prelucrarea sputei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8929687" cy="5357813"/>
          </a:xfrm>
        </p:spPr>
        <p:txBody>
          <a:bodyPr/>
          <a:lstStyle/>
          <a:p>
            <a:pPr algn="just"/>
            <a:r>
              <a:rPr lang="ro-RO"/>
              <a:t>Fluidifierea sputei</a:t>
            </a:r>
            <a:r>
              <a:rPr lang="vi-VN"/>
              <a:t>:</a:t>
            </a:r>
          </a:p>
          <a:p>
            <a:pPr lvl="1" algn="just"/>
            <a:r>
              <a:rPr lang="vi-VN"/>
              <a:t>Fluidifierea permite omogenizarea probelor şi este indispensabilă pentru sputo-cultura cantitativă. </a:t>
            </a:r>
            <a:endParaRPr lang="ro-RO"/>
          </a:p>
          <a:p>
            <a:pPr lvl="1" algn="just"/>
            <a:r>
              <a:rPr lang="ro-RO"/>
              <a:t>Î</a:t>
            </a:r>
            <a:r>
              <a:rPr lang="vi-VN"/>
              <a:t>ntr-un tub cu perle de sticlă,</a:t>
            </a:r>
            <a:r>
              <a:rPr lang="ro-RO"/>
              <a:t> se</a:t>
            </a:r>
            <a:r>
              <a:rPr lang="vi-VN"/>
              <a:t> amestecă un volum de spută, din ultima baie de spălare, cu un volum din soluţia proaspătă 0,5% de N-acetil-L-cisteină sterilizată prin autoclavare 20 minute la 121° C</a:t>
            </a:r>
            <a:r>
              <a:rPr lang="ro-RO"/>
              <a:t> şi se a</a:t>
            </a:r>
            <a:r>
              <a:rPr lang="vi-VN"/>
              <a:t>gită uşor. </a:t>
            </a:r>
            <a:endParaRPr lang="ro-RO"/>
          </a:p>
          <a:p>
            <a:pPr lvl="1" algn="just"/>
            <a:r>
              <a:rPr lang="vi-VN"/>
              <a:t>Fluidifierea se produce în câteva minute. </a:t>
            </a:r>
            <a:endParaRPr lang="ro-RO"/>
          </a:p>
          <a:p>
            <a:pPr lvl="1" algn="just"/>
            <a:r>
              <a:rPr lang="ro-RO"/>
              <a:t>Se e</a:t>
            </a:r>
            <a:r>
              <a:rPr lang="vi-VN"/>
              <a:t>vită agitarea excesivă care, prin aerare, oxidează acetil-cisteina şi determină repolimerizarea mucinei.</a:t>
            </a:r>
            <a:endParaRPr lang="ro-RO"/>
          </a:p>
          <a:p>
            <a:pPr algn="just">
              <a:buFont typeface="Wingdings 2" pitchFamily="18" charset="2"/>
              <a:buNone/>
            </a:pPr>
            <a:endParaRPr lang="vi-VN"/>
          </a:p>
          <a:p>
            <a:pPr algn="just">
              <a:buFont typeface="Wingdings 2" pitchFamily="18" charset="2"/>
              <a:buNone/>
            </a:pPr>
            <a:r>
              <a:rPr lang="vi-VN"/>
              <a:t> </a:t>
            </a:r>
          </a:p>
          <a:p>
            <a:pPr algn="just"/>
            <a:endParaRPr lang="vi-VN"/>
          </a:p>
          <a:p>
            <a:pPr algn="just"/>
            <a:endParaRPr lang="vi-VN"/>
          </a:p>
          <a:p>
            <a:pPr algn="just"/>
            <a:endParaRPr lang="ro-RO"/>
          </a:p>
          <a:p>
            <a:pPr algn="just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2734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</a:t>
            </a:r>
            <a:r>
              <a:rPr lang="ro-RO" dirty="0" err="1"/>
              <a:t>urinii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586788" cy="5643562"/>
          </a:xfrm>
        </p:spPr>
        <p:txBody>
          <a:bodyPr>
            <a:normAutofit fontScale="6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Pentru examenul </a:t>
            </a:r>
            <a:r>
              <a:rPr lang="ro-RO" b="0" dirty="0" err="1"/>
              <a:t>citobacteriologic</a:t>
            </a:r>
            <a:r>
              <a:rPr lang="ro-RO" b="0" dirty="0"/>
              <a:t> se recomandă prelevarea unei probe de urină din </a:t>
            </a:r>
            <a:r>
              <a:rPr lang="vi-VN" b="0" dirty="0"/>
              <a:t>jetul mijlociu. 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Prelevarea se face în recipiente sterile (</a:t>
            </a:r>
            <a:r>
              <a:rPr lang="ro-RO" b="0" dirty="0" err="1"/>
              <a:t>urocultoare</a:t>
            </a:r>
            <a:r>
              <a:rPr lang="ro-RO" b="0" dirty="0"/>
              <a:t>).</a:t>
            </a:r>
            <a:endParaRPr lang="vi-VN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Se va urmări </a:t>
            </a:r>
            <a:r>
              <a:rPr lang="vi-VN" b="0" dirty="0"/>
              <a:t>preveni</a:t>
            </a:r>
            <a:r>
              <a:rPr lang="ro-RO" b="0" dirty="0"/>
              <a:t>rea</a:t>
            </a:r>
            <a:r>
              <a:rPr lang="vi-VN" b="0" dirty="0"/>
              <a:t> contaminarea probei cu microorganisme vehiculate prin fire de păr, orice fel de particule din regiunea perineală</a:t>
            </a:r>
            <a:r>
              <a:rPr lang="ro-RO" b="0" dirty="0"/>
              <a:t>,</a:t>
            </a:r>
            <a:r>
              <a:rPr lang="vi-VN" b="0" dirty="0"/>
              <a:t> lenjerie, sau antrenate prin jetul de urină din uretra distală, labii, pliul balano-prepuţial sau de pe mâini.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Momentul prelevării: prima urină matinală sau după cel puţin 3 ore de la micţiunea anterioară.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b="0" dirty="0"/>
              <a:t>Volumul necesar: aproximativ 20 ml pentru depistarea cantitativă a microorganismelor condiţionat patogene; c</a:t>
            </a:r>
            <a:r>
              <a:rPr lang="ro-RO" b="0" dirty="0"/>
              <a:t>c</a:t>
            </a:r>
            <a:r>
              <a:rPr lang="vi-VN" b="0" dirty="0"/>
              <a:t>a 50 ml pentru depistarea unor patogeni specifici</a:t>
            </a:r>
            <a:r>
              <a:rPr lang="ro-RO" b="0" dirty="0"/>
              <a:t> (bacil Koch)</a:t>
            </a:r>
            <a:r>
              <a:rPr lang="vi-VN" b="0" dirty="0"/>
              <a:t>.</a:t>
            </a:r>
            <a:endParaRPr lang="ro-RO" b="0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După toaleta organelor genitale cu apă şi săpun bolnavul urinează jetul mijlociu de urină în recipientul steril.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Metode: aspiraţie prin puncţie </a:t>
            </a:r>
            <a:r>
              <a:rPr lang="ro-RO" b="0" dirty="0" err="1"/>
              <a:t>suprapubiană</a:t>
            </a:r>
            <a:r>
              <a:rPr lang="ro-RO" b="0" dirty="0"/>
              <a:t>, prelevări prin cateter vezical.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Pe recipient trebuie menţionat numele pacientului, ora prelevării, diagnosticul, analiza solicitată, eventuale tratamente antibiotice în curs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b="0" dirty="0"/>
              <a:t>Probele care nu pot fi examinate imediat se refrigerează la 4 °C timp de maxim 24h probele care nu pot fi puse în lucru.</a:t>
            </a:r>
            <a:endParaRPr lang="vi-VN" b="0" dirty="0"/>
          </a:p>
        </p:txBody>
      </p:sp>
    </p:spTree>
    <p:extLst>
      <p:ext uri="{BB962C8B-B14F-4D97-AF65-F5344CB8AC3E}">
        <p14:creationId xmlns:p14="http://schemas.microsoft.com/office/powerpoint/2010/main" val="4185856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006699-8365-EC44-8808-674FA832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din colecții purulente închise şi deschise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517A0C-C0E8-2F46-B0DB-3D35F95F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5072062"/>
          </a:xfrm>
        </p:spPr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Recomandări: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Probele biologice se obţin prin </a:t>
            </a:r>
            <a:r>
              <a:rPr lang="vi-VN" dirty="0"/>
              <a:t>puncţie-aspiraţie, chiuretaj sau biopsie. </a:t>
            </a:r>
            <a:r>
              <a:rPr lang="ro-RO" dirty="0"/>
              <a:t>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Recipientele folosite sunt din plastic, sterile, cu capac etanş.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Î</a:t>
            </a:r>
            <a:r>
              <a:rPr lang="vi-VN" dirty="0"/>
              <a:t>n lipsa containerelor speciale, puroiul recoltat prin puncţie cu seringa este transportat la laborator prin procedeul „seringă anaerobă“</a:t>
            </a:r>
            <a:r>
              <a:rPr lang="ro-RO" dirty="0"/>
              <a:t> (aspirarea produsului în seringă, eliminarea bulelor de aer și obturarea acului cu un dop de cauciuc)</a:t>
            </a:r>
            <a:r>
              <a:rPr lang="vi-VN" dirty="0"/>
              <a:t>, care asigură supravieţuirea anaerobilor cel puţin 30 de minute.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Izolarea bacteriilor anaerobe de pe tampoanele uzuale este imposibilă. Cu precauţii speciale (e.g., utilizarea pentru transport a unui mediu stabilizator non-nutritiv, Stuart, Amies ş.a., a containerelor anaerobe)</a:t>
            </a:r>
            <a:r>
              <a:rPr lang="ro-RO" dirty="0"/>
              <a:t>,</a:t>
            </a:r>
            <a:r>
              <a:rPr lang="vi-VN" dirty="0"/>
              <a:t> tampoane</a:t>
            </a:r>
            <a:r>
              <a:rPr lang="ro-RO" dirty="0"/>
              <a:t>le</a:t>
            </a:r>
            <a:r>
              <a:rPr lang="vi-VN" dirty="0"/>
              <a:t> pot fi utilizate numai pentru prelevarea puroiului din colecţii foarte mici.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Când este necesară, irigarea leziunilor se face cu soluţii saline non-inhibitorii, cum este soluţia Ringer lactozată.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Leziunile cronice sunt sărace în bacterii, de aceea se impun prelevate probe cu volum mai mare decât din leziunile acute.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Î</a:t>
            </a:r>
            <a:r>
              <a:rPr lang="vi-VN" dirty="0"/>
              <a:t>n laborator, odată examenele preliminare şi însămânţările făcute, restul probei, corect etichetat şi închis ermetic, este refrigerat pentru eventualitatea necesităţii unor examene de laborator suplimentare.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537A49-01E7-F74D-B791-37F462EB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5072062"/>
          </a:xfrm>
        </p:spPr>
        <p:txBody>
          <a:bodyPr>
            <a:normAutofit fontScale="7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Prelevarea din arsuri și plăgi :</a:t>
            </a:r>
            <a:r>
              <a:rPr lang="vi-VN" sz="3000" b="1" dirty="0"/>
              <a:t> </a:t>
            </a:r>
            <a:endParaRPr lang="ro-RO" sz="3000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O arie fără escară este spălată cu soluţie salină izotonă sterilă pentru îndepărtarea exsudatul</a:t>
            </a:r>
            <a:r>
              <a:rPr lang="ro-RO" dirty="0"/>
              <a:t>u</a:t>
            </a:r>
            <a:r>
              <a:rPr lang="vi-VN" dirty="0"/>
              <a:t>i stagnant sau a eventualilor agenţi topici anti</a:t>
            </a:r>
            <a:r>
              <a:rPr lang="ro-RO" dirty="0"/>
              <a:t>m</a:t>
            </a:r>
            <a:r>
              <a:rPr lang="vi-VN" dirty="0"/>
              <a:t>icrobieni.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Prelevarea se face cu perforatorul dermic de 4 mm.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Prelevările intraoperatorii se fac, după debridarea şi excizia ţesutului devitalizat. din ţesut viabil de la baza plăgii.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Prelevarea cantitativă cu tamponul. </a:t>
            </a:r>
            <a:r>
              <a:rPr lang="ro-RO" dirty="0"/>
              <a:t>Se a</a:t>
            </a:r>
            <a:r>
              <a:rPr lang="vi-VN" dirty="0"/>
              <a:t>lege o arie a plăgii lipsită de ţesut necrotic </a:t>
            </a:r>
            <a:r>
              <a:rPr lang="ro-RO" dirty="0"/>
              <a:t>care se </a:t>
            </a:r>
            <a:r>
              <a:rPr lang="vi-VN" dirty="0"/>
              <a:t>pregăteşte</a:t>
            </a:r>
            <a:r>
              <a:rPr lang="ro-RO" dirty="0"/>
              <a:t> ca mai sus. Se u</a:t>
            </a:r>
            <a:r>
              <a:rPr lang="vi-VN" dirty="0"/>
              <a:t>mectează un tampon din vată hidrofilă cu soluţie Ringer lactozată</a:t>
            </a:r>
            <a:r>
              <a:rPr lang="ro-RO" dirty="0"/>
              <a:t>, se</a:t>
            </a:r>
            <a:r>
              <a:rPr lang="vi-VN" dirty="0"/>
              <a:t> învârte vârful tamponului, timp de 5 secunde, pe o arie de 1 cm</a:t>
            </a:r>
            <a:r>
              <a:rPr lang="vi-VN" baseline="30000" dirty="0"/>
              <a:t>2</a:t>
            </a:r>
            <a:r>
              <a:rPr lang="vi-VN" dirty="0"/>
              <a:t> a plăgii, suficient de ferm pentru a determina o uşoară sângerare din ţesutul subiacent. Aceasta dă garanţia prelevării din ţesut viabil. </a:t>
            </a:r>
            <a:r>
              <a:rPr lang="ro-RO" dirty="0"/>
              <a:t>Se i</a:t>
            </a:r>
            <a:r>
              <a:rPr lang="vi-VN" dirty="0"/>
              <a:t>mersează tamponul în</a:t>
            </a:r>
            <a:r>
              <a:rPr lang="ro-RO" dirty="0"/>
              <a:t> 1</a:t>
            </a:r>
            <a:r>
              <a:rPr lang="vi-VN" dirty="0"/>
              <a:t> ml bulion tioglicolat</a:t>
            </a:r>
            <a:r>
              <a:rPr lang="ro-RO" dirty="0"/>
              <a:t>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Proba se expediază la laborator în tub închis ermetic pentru examinare imediată.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0ECCFF-E7C3-A34A-B7A2-E6DEAD07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din colecții purulente închise şi deschise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3F845-1CF4-2A4D-BE27-584DC971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5072062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Prelevarea din colecții purulente:</a:t>
            </a:r>
            <a:r>
              <a:rPr lang="vi-VN" sz="3000" b="1" dirty="0"/>
              <a:t> </a:t>
            </a:r>
            <a:endParaRPr lang="ro-RO" sz="3000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Din leziuni accesibile puncţiei (abcese superficiale, colecţii din cavităţile seroase) puroiul trebuie aspirat cu un ac suficient de gros (pentru a evita puncţia oarbă în cazul puroiului vâscos) adaptat la seringă etanşă.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În cazul intervențiilor chirurgicale, trebuie recoltate fragmente din </a:t>
            </a:r>
            <a:r>
              <a:rPr lang="vi-VN" dirty="0"/>
              <a:t>peretele abcesului (membrana piogenă</a:t>
            </a:r>
            <a:r>
              <a:rPr lang="ro-RO" dirty="0"/>
              <a:t>)</a:t>
            </a:r>
            <a:r>
              <a:rPr lang="vi-VN" dirty="0"/>
              <a:t>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dirty="0"/>
              <a:t>Prelevarea din fistule :</a:t>
            </a:r>
            <a:r>
              <a:rPr lang="vi-VN" b="1" dirty="0"/>
              <a:t> </a:t>
            </a:r>
            <a:endParaRPr lang="ro-RO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</a:t>
            </a:r>
            <a:r>
              <a:rPr lang="vi-VN" dirty="0"/>
              <a:t>indic</a:t>
            </a:r>
            <a:r>
              <a:rPr lang="ro-RO" dirty="0"/>
              <a:t>ă</a:t>
            </a:r>
            <a:r>
              <a:rPr lang="vi-VN" dirty="0"/>
              <a:t> spălarea şi antiseptizarea îngrijită a tegumentului urmată de chiuretarea cât mai profundă a traiectului fistulos cu expedierea imediată la laborator a produsului obţinut.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BA32E2-1098-9C45-AB0C-B1AA646C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din colecții purulente închise şi deschise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EA6534-7BE9-4742-B34A-92BDC58B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din colecții purulente închise şi deschise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9EB2A6-199E-2441-B66B-AD61F219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5072062"/>
          </a:xfrm>
        </p:spPr>
        <p:txBody>
          <a:bodyPr>
            <a:normAutofit fontScale="7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Prepararea probelor bioptice pentru însămânțare :</a:t>
            </a:r>
            <a:r>
              <a:rPr lang="vi-VN" sz="3000" b="1" dirty="0"/>
              <a:t> </a:t>
            </a:r>
            <a:endParaRPr lang="ro-RO" sz="3000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</a:t>
            </a:r>
            <a:r>
              <a:rPr lang="vi-VN" dirty="0"/>
              <a:t> </a:t>
            </a:r>
            <a:r>
              <a:rPr lang="ro-RO" dirty="0"/>
              <a:t>d</a:t>
            </a:r>
            <a:r>
              <a:rPr lang="vi-VN" dirty="0"/>
              <a:t>iluează decimal, de la 10</a:t>
            </a:r>
            <a:r>
              <a:rPr lang="ro-RO" baseline="30000" dirty="0"/>
              <a:t>-1</a:t>
            </a:r>
            <a:r>
              <a:rPr lang="vi-VN" dirty="0"/>
              <a:t> la 10</a:t>
            </a:r>
            <a:r>
              <a:rPr lang="ro-RO" baseline="30000" dirty="0"/>
              <a:t>-3</a:t>
            </a:r>
            <a:r>
              <a:rPr lang="vi-VN" dirty="0"/>
              <a:t>  în bulion tioglicolat, suspensia mamă de ţesut omogenizat.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e</a:t>
            </a:r>
            <a:r>
              <a:rPr lang="vi-VN" dirty="0"/>
              <a:t>talează câte 0,1 ml din fiecare diluţie. inclusiv suspensia mamă, pe o placă cu agar-sânge pentru incubare aerobă şi una cu agar-sânge suplimentat pentru anaerobi.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</a:t>
            </a:r>
            <a:r>
              <a:rPr lang="vi-VN" dirty="0"/>
              <a:t> </a:t>
            </a:r>
            <a:r>
              <a:rPr lang="ro-RO" dirty="0"/>
              <a:t>i</a:t>
            </a:r>
            <a:r>
              <a:rPr lang="vi-VN" dirty="0"/>
              <a:t>ncubează plăcile la 37°C cu citiri la 24 şi 48 de ore a plăcii aerobe şi la 48 72 ore a celei anaerobe.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dirty="0"/>
              <a:t>Prepararea probelor prelevate pe tampon pentru însămânțare :</a:t>
            </a:r>
            <a:r>
              <a:rPr lang="vi-VN" b="1" dirty="0"/>
              <a:t> </a:t>
            </a:r>
            <a:endParaRPr lang="ro-RO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Imediat după primirea probei, roteşte insistent tamponul în mediul de transport, pentru descărcarea conţinutului, apoi </a:t>
            </a:r>
            <a:r>
              <a:rPr lang="ro-RO" dirty="0"/>
              <a:t>se </a:t>
            </a:r>
            <a:r>
              <a:rPr lang="vi-VN" dirty="0"/>
              <a:t>stoarce prin presare insistentă pe peretele tubului.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d</a:t>
            </a:r>
            <a:r>
              <a:rPr lang="vi-VN" dirty="0"/>
              <a:t>iluează decimal suspensia mamă astfel obţinută şi </a:t>
            </a:r>
            <a:r>
              <a:rPr lang="ro-RO" dirty="0"/>
              <a:t>se </a:t>
            </a:r>
            <a:r>
              <a:rPr lang="vi-VN" dirty="0"/>
              <a:t>procedează ca mai sus ţinând cont că tamponul nu este adecvat pentru izolarea bacteriilor anaerobe.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Tipuri de produse biologice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08525"/>
          </a:xfrm>
        </p:spPr>
        <p:txBody>
          <a:bodyPr/>
          <a:lstStyle/>
          <a:p>
            <a:r>
              <a:rPr lang="ro-RO" sz="3200"/>
              <a:t>Produse normal sterile</a:t>
            </a:r>
          </a:p>
          <a:p>
            <a:pPr lvl="1"/>
            <a:r>
              <a:rPr lang="ro-RO" b="1"/>
              <a:t>Sânge</a:t>
            </a:r>
          </a:p>
          <a:p>
            <a:pPr lvl="1"/>
            <a:r>
              <a:rPr lang="ro-RO" b="1"/>
              <a:t>Urină</a:t>
            </a:r>
          </a:p>
          <a:p>
            <a:r>
              <a:rPr lang="ro-RO" sz="3200"/>
              <a:t>Produse normal contaminate</a:t>
            </a:r>
          </a:p>
          <a:p>
            <a:pPr lvl="1"/>
            <a:r>
              <a:rPr lang="ro-RO" b="1"/>
              <a:t>Exudat nazo-faringian</a:t>
            </a:r>
          </a:p>
          <a:p>
            <a:pPr lvl="1"/>
            <a:r>
              <a:rPr lang="ro-RO" b="1"/>
              <a:t>Spută</a:t>
            </a:r>
          </a:p>
          <a:p>
            <a:pPr lvl="1"/>
            <a:r>
              <a:rPr lang="ro-RO" b="1"/>
              <a:t>Secreţie uretrală</a:t>
            </a:r>
          </a:p>
          <a:p>
            <a:pPr lvl="1"/>
            <a:r>
              <a:rPr lang="ro-RO" b="1"/>
              <a:t>Secreţie vaginală</a:t>
            </a:r>
          </a:p>
          <a:p>
            <a:pPr lvl="1"/>
            <a:r>
              <a:rPr lang="ro-RO" b="1"/>
              <a:t>Materii fecale</a:t>
            </a:r>
          </a:p>
          <a:p>
            <a:pPr lvl="1"/>
            <a:r>
              <a:rPr lang="ro-RO" b="1"/>
              <a:t>Secreţii  purulente</a:t>
            </a:r>
          </a:p>
        </p:txBody>
      </p:sp>
    </p:spTree>
    <p:extLst>
      <p:ext uri="{BB962C8B-B14F-4D97-AF65-F5344CB8AC3E}">
        <p14:creationId xmlns:p14="http://schemas.microsoft.com/office/powerpoint/2010/main" val="2739867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3583DD-DB08-794F-B081-D9B16BBE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speciale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2543C3-92E1-AE4E-85B5-92B5405B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57313"/>
            <a:ext cx="8929687" cy="5500687"/>
          </a:xfrm>
        </p:spPr>
        <p:txBody>
          <a:bodyPr>
            <a:normAutofit fontScale="6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Prepararea probelor în vederea izolărilor speciale:</a:t>
            </a:r>
            <a:r>
              <a:rPr lang="vi-VN" sz="3000" b="1" dirty="0"/>
              <a:t> </a:t>
            </a:r>
            <a:endParaRPr lang="ro-RO" sz="3000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Bacterii aerobe şi facultativ anaerobe cu creştere rapidă</a:t>
            </a:r>
            <a:r>
              <a:rPr lang="ro-RO" i="1" dirty="0"/>
              <a:t>: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Produsele se vor însămânța pe geloză</a:t>
            </a:r>
            <a:r>
              <a:rPr lang="vi-VN" dirty="0"/>
              <a:t>-sânge,</a:t>
            </a:r>
            <a:r>
              <a:rPr lang="ro-RO" dirty="0"/>
              <a:t> M</a:t>
            </a:r>
            <a:r>
              <a:rPr lang="vi-VN" dirty="0"/>
              <a:t>ac Conkey sau alt mediu cu selectivitate joasă pentru bacilii gram-negativi,</a:t>
            </a:r>
            <a:r>
              <a:rPr lang="ro-RO" dirty="0"/>
              <a:t> geloză-sânge </a:t>
            </a:r>
            <a:r>
              <a:rPr lang="vi-VN" dirty="0"/>
              <a:t>selectiv</a:t>
            </a:r>
            <a:r>
              <a:rPr lang="ro-RO" dirty="0"/>
              <a:t>ă</a:t>
            </a:r>
            <a:r>
              <a:rPr lang="vi-VN" dirty="0"/>
              <a:t>, prin colimicină şi acid nalidixic, pentru cocii gram-pozitivi</a:t>
            </a:r>
            <a:r>
              <a:rPr lang="ro-RO" dirty="0"/>
              <a:t>.</a:t>
            </a:r>
            <a:endParaRPr lang="vi-VN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U</a:t>
            </a:r>
            <a:r>
              <a:rPr lang="vi-VN" dirty="0"/>
              <a:t>n tub cu bulion tioglicolat îmbogăţit </a:t>
            </a:r>
            <a:r>
              <a:rPr lang="ro-RO" dirty="0"/>
              <a:t>(</a:t>
            </a:r>
            <a:r>
              <a:rPr lang="vi-VN" dirty="0"/>
              <a:t> numai pentru probele necontaminate aspirate din colecţii închise</a:t>
            </a:r>
            <a:r>
              <a:rPr lang="ro-RO" dirty="0"/>
              <a:t>)</a:t>
            </a:r>
            <a:r>
              <a:rPr lang="vi-VN" dirty="0"/>
              <a:t>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Probele de puroi articular trebuie însămânţate suplimentar pe câte o placă cu </a:t>
            </a:r>
            <a:r>
              <a:rPr lang="ro-RO" dirty="0"/>
              <a:t>geloză</a:t>
            </a:r>
            <a:r>
              <a:rPr lang="vi-VN" dirty="0"/>
              <a:t> şocolat (eventualitatea hemofililor, în special la copii până la vârsta de 5 ani), agar Mueller-Hinton cu supliment HYL ori agar Thayer-Martin modificat (eventualitatea gonococilor sau meningococilor).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i</a:t>
            </a:r>
            <a:r>
              <a:rPr lang="vi-VN" dirty="0"/>
              <a:t>ncubează culturile la 37°C în atmosferă cu 5-10% C02 timp de 24-48 ore, perioadă prelungită până la 5 zile pentru urmărirea neisseriilor sau a culturii în bulion.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Bacterii</a:t>
            </a:r>
            <a:r>
              <a:rPr lang="ro-RO" i="1" dirty="0"/>
              <a:t> </a:t>
            </a:r>
            <a:r>
              <a:rPr lang="vi-VN" i="1" dirty="0"/>
              <a:t>anaerobe</a:t>
            </a:r>
            <a:r>
              <a:rPr lang="ro-RO" i="1" dirty="0"/>
              <a:t>: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e</a:t>
            </a:r>
            <a:r>
              <a:rPr lang="vi-VN" dirty="0"/>
              <a:t>puizează probele de puroi sau cele biopsice pe o placă cu agar-sânge pentru anaerobi, adiţionat cu gentamicină şi vancomicină în cazul probelor contaminate.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vi-VN" dirty="0"/>
              <a:t>Numai probele de puroi necontaminate pot fi însămânţate şi în bulion tioglicolat îmbogăţit cu vitamină K,, hemină şi ser de iepure.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i</a:t>
            </a:r>
            <a:r>
              <a:rPr lang="vi-VN" dirty="0"/>
              <a:t>ncubează culturile la 37°C, în atmosferă anaerobă cu 5-10% CO</a:t>
            </a:r>
            <a:r>
              <a:rPr lang="ro-RO" baseline="-25000" dirty="0"/>
              <a:t>2</a:t>
            </a:r>
            <a:r>
              <a:rPr lang="vi-VN" dirty="0"/>
              <a:t> până la 7 zile.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Brucele</a:t>
            </a:r>
            <a:r>
              <a:rPr lang="ro-RO" i="1" dirty="0"/>
              <a:t>:</a:t>
            </a:r>
            <a:r>
              <a:rPr lang="vi-VN" i="1" dirty="0"/>
              <a:t> </a:t>
            </a:r>
            <a:endParaRPr lang="ro-RO" i="1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e</a:t>
            </a:r>
            <a:r>
              <a:rPr lang="vi-VN" dirty="0"/>
              <a:t>puizează probele pe agar-sânge cu infuzie de cord, agar Brucella (Difco) etc., incubează culturile Ia 37°C în atmosferă cu 5-10% C02 şi urmăreşte apariţia creşterii până la 28 de zile.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46B1BA-BAD7-724A-ADB4-19675212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probelor speciale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0EB1CF-E924-CA41-87F4-6EFD7205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57313"/>
            <a:ext cx="8929687" cy="5500687"/>
          </a:xfrm>
        </p:spPr>
        <p:txBody>
          <a:bodyPr>
            <a:normAutofit fontScale="70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sz="3000" b="1" dirty="0"/>
              <a:t>Prepararea probelor în vederea izolărilor speciale:</a:t>
            </a:r>
            <a:r>
              <a:rPr lang="vi-VN" sz="3000" b="1" dirty="0"/>
              <a:t> </a:t>
            </a:r>
            <a:endParaRPr lang="ro-RO" sz="3000" b="1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Actinomicete</a:t>
            </a:r>
            <a:r>
              <a:rPr lang="ro-RO" i="1" dirty="0"/>
              <a:t>:</a:t>
            </a:r>
            <a:r>
              <a:rPr lang="vi-VN" i="1" dirty="0"/>
              <a:t> </a:t>
            </a:r>
            <a:endParaRPr lang="ro-RO" i="1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e</a:t>
            </a:r>
            <a:r>
              <a:rPr lang="vi-VN" dirty="0"/>
              <a:t>puizează probele pe câte o placă cu </a:t>
            </a:r>
            <a:r>
              <a:rPr lang="ro-RO" dirty="0"/>
              <a:t>geloză</a:t>
            </a:r>
            <a:r>
              <a:rPr lang="vi-VN" dirty="0"/>
              <a:t>-sânge pe bază de infuzie cord-creier: una cu incubare anaerobă la 37°C până la 21 de zile pentru izolarea actinomicetelor anaerobe, celelalte cu incubarea aerobă la 25°, 30° şi 37°C până la 14 zile pentru izolarea speciilor aerobe.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Bacilii acido-rezistenţi.</a:t>
            </a:r>
            <a:r>
              <a:rPr lang="ro-RO" i="1" dirty="0"/>
              <a:t>: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d</a:t>
            </a:r>
            <a:r>
              <a:rPr lang="vi-VN" dirty="0"/>
              <a:t>econtaminează chimic probele contaminate</a:t>
            </a:r>
            <a:r>
              <a:rPr lang="ro-RO" dirty="0"/>
              <a:t>, se </a:t>
            </a:r>
            <a:r>
              <a:rPr lang="vi-VN" dirty="0"/>
              <a:t> însămânţează mai multe tuburi cu mediu Lowenstein-Jensen.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Se i</a:t>
            </a:r>
            <a:r>
              <a:rPr lang="vi-VN" dirty="0"/>
              <a:t>ncubează tuburile aerob la 37°C, primele 24 ore în poziţie înclinată pentru adsorbţia inoculului pe panta de mediu, apoi în poziţie verticală până la 60 zile. </a:t>
            </a:r>
            <a:endParaRPr lang="ro-RO" dirty="0"/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Culturile se următresc </a:t>
            </a:r>
            <a:r>
              <a:rPr lang="vi-VN" dirty="0"/>
              <a:t>de două ori în prima săptămână, apoi săptămânal.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i="1" dirty="0"/>
              <a:t>Fungii.</a:t>
            </a:r>
            <a:r>
              <a:rPr lang="ro-RO" i="1" dirty="0"/>
              <a:t>:</a:t>
            </a:r>
            <a:r>
              <a:rPr lang="vi-VN" dirty="0"/>
              <a:t>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însămânțează probele pe p</a:t>
            </a:r>
            <a:r>
              <a:rPr lang="vi-VN" dirty="0"/>
              <a:t>ante de agar Sabouraud glucozat neselectiv şi selectiv prin adaos de cyclo-heximidă</a:t>
            </a:r>
            <a:r>
              <a:rPr lang="ro-RO" dirty="0"/>
              <a:t>, p</a:t>
            </a:r>
            <a:r>
              <a:rPr lang="vi-VN" dirty="0"/>
              <a:t>ante de agar-sânge pe bază de infuzie cord-creier heselectiv şi selectiv prin adiţie cu cloramfenicol şi gentamicină sau cloramfenicol, gentamicină şi cyclo-heximidă.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i</a:t>
            </a:r>
            <a:r>
              <a:rPr lang="vi-VN" dirty="0"/>
              <a:t>ncubează aerob, la 30°C, tuburile cu mediul Sabouraud pentru izolarea fungi lor filamentoşi şi levurilor oportuniste şi la 37°C tuburile cu mediu îmbogăţit pentru izolarea formelor tisulare (levurice) ale fungilor dimorfi. </a:t>
            </a:r>
            <a:endParaRPr lang="ro-RO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Se u</a:t>
            </a:r>
            <a:r>
              <a:rPr lang="vi-VN" dirty="0"/>
              <a:t>rmăre</a:t>
            </a:r>
            <a:r>
              <a:rPr lang="ro-RO" dirty="0"/>
              <a:t>sc</a:t>
            </a:r>
            <a:r>
              <a:rPr lang="vi-VN" dirty="0"/>
              <a:t> culturile până la 30 de zile.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F9AB-93B6-2A47-8934-4C4164AA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materiilor fecale</a:t>
            </a:r>
            <a:endParaRPr lang="en-US" dirty="0"/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E11AA75A-E1E0-D04A-AE8C-BBB9A865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>
            <a:extLst>
              <a:ext uri="{FF2B5EF4-FFF2-40B4-BE49-F238E27FC236}">
                <a16:creationId xmlns:a16="http://schemas.microsoft.com/office/drawing/2014/main" id="{30F263C5-8805-C045-8359-BA8B349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7C6FE-4850-E343-BF01-9007232B1842}" type="slidenum">
              <a:rPr lang="pt-BR" altLang="en-US" smtClean="0">
                <a:solidFill>
                  <a:srgbClr val="BCBCBC"/>
                </a:solidFill>
                <a:latin typeface="Book Antiqua" panose="02040602050305030304" pitchFamily="18" charset="0"/>
              </a:rPr>
              <a:pPr/>
              <a:t>43</a:t>
            </a:fld>
            <a:endParaRPr lang="pt-BR" altLang="en-US">
              <a:solidFill>
                <a:srgbClr val="BCBCBC"/>
              </a:solidFill>
              <a:latin typeface="Book Antiqua" panose="02040602050305030304" pitchFamily="18" charset="0"/>
            </a:endParaRPr>
          </a:p>
        </p:txBody>
      </p:sp>
      <p:sp>
        <p:nvSpPr>
          <p:cNvPr id="98307" name="Text Box 4">
            <a:extLst>
              <a:ext uri="{FF2B5EF4-FFF2-40B4-BE49-F238E27FC236}">
                <a16:creationId xmlns:a16="http://schemas.microsoft.com/office/drawing/2014/main" id="{8BEA51D6-41DE-BA4F-92D8-B4CA36EC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60350"/>
            <a:ext cx="441325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000" b="1">
                <a:latin typeface="Tahoma" panose="020B0604030504040204" pitchFamily="34" charset="0"/>
              </a:rPr>
              <a:t>COPROCULTURA</a:t>
            </a:r>
            <a:endParaRPr lang="pt-BR" altLang="en-US" sz="4000">
              <a:latin typeface="Tahoma" panose="020B0604030504040204" pitchFamily="34" charset="0"/>
            </a:endParaRPr>
          </a:p>
        </p:txBody>
      </p:sp>
      <p:grpSp>
        <p:nvGrpSpPr>
          <p:cNvPr id="98308" name="Group 15">
            <a:extLst>
              <a:ext uri="{FF2B5EF4-FFF2-40B4-BE49-F238E27FC236}">
                <a16:creationId xmlns:a16="http://schemas.microsoft.com/office/drawing/2014/main" id="{8598BC28-F634-CA46-9084-14B4DFE66754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281363"/>
            <a:ext cx="8572500" cy="0"/>
            <a:chOff x="0" y="4320"/>
            <a:chExt cx="5400" cy="0"/>
          </a:xfrm>
        </p:grpSpPr>
        <p:sp>
          <p:nvSpPr>
            <p:cNvPr id="98322" name="Rectangle 10">
              <a:extLst>
                <a:ext uri="{FF2B5EF4-FFF2-40B4-BE49-F238E27FC236}">
                  <a16:creationId xmlns:a16="http://schemas.microsoft.com/office/drawing/2014/main" id="{E6EE5E4C-9DF8-1C48-99C4-AE54AD6FA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54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98323" name="Group 14">
              <a:extLst>
                <a:ext uri="{FF2B5EF4-FFF2-40B4-BE49-F238E27FC236}">
                  <a16:creationId xmlns:a16="http://schemas.microsoft.com/office/drawing/2014/main" id="{4A081458-7D3A-564C-9578-52F1D342B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0"/>
              <a:ext cx="3313" cy="0"/>
              <a:chOff x="0" y="12960"/>
              <a:chExt cx="3313" cy="0"/>
            </a:xfrm>
          </p:grpSpPr>
          <p:sp>
            <p:nvSpPr>
              <p:cNvPr id="98324" name="Rectangle 11">
                <a:extLst>
                  <a:ext uri="{FF2B5EF4-FFF2-40B4-BE49-F238E27FC236}">
                    <a16:creationId xmlns:a16="http://schemas.microsoft.com/office/drawing/2014/main" id="{90FBFF63-7AED-D349-98B3-BC0767EF9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960"/>
                <a:ext cx="3312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98325" name="Rectangle 12">
                <a:extLst>
                  <a:ext uri="{FF2B5EF4-FFF2-40B4-BE49-F238E27FC236}">
                    <a16:creationId xmlns:a16="http://schemas.microsoft.com/office/drawing/2014/main" id="{F8B5ED14-8E79-AD4D-8F74-F21DDAF3B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960"/>
                <a:ext cx="3313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98309" name="AutoShape 13" descr="diarreia_1">
            <a:extLst>
              <a:ext uri="{FF2B5EF4-FFF2-40B4-BE49-F238E27FC236}">
                <a16:creationId xmlns:a16="http://schemas.microsoft.com/office/drawing/2014/main" id="{6556AB4F-82A3-4B47-901B-1E72E1133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Book Antiqua" panose="02040602050305030304" pitchFamily="18" charset="0"/>
            </a:endParaRPr>
          </a:p>
        </p:txBody>
      </p:sp>
      <p:grpSp>
        <p:nvGrpSpPr>
          <p:cNvPr id="98310" name="Group 21">
            <a:extLst>
              <a:ext uri="{FF2B5EF4-FFF2-40B4-BE49-F238E27FC236}">
                <a16:creationId xmlns:a16="http://schemas.microsoft.com/office/drawing/2014/main" id="{F71724E2-56BE-4D4B-AA3C-53C73E6B90E0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281363"/>
            <a:ext cx="8572500" cy="0"/>
            <a:chOff x="0" y="4320"/>
            <a:chExt cx="5400" cy="0"/>
          </a:xfrm>
        </p:grpSpPr>
        <p:sp>
          <p:nvSpPr>
            <p:cNvPr id="98318" name="Rectangle 16">
              <a:extLst>
                <a:ext uri="{FF2B5EF4-FFF2-40B4-BE49-F238E27FC236}">
                  <a16:creationId xmlns:a16="http://schemas.microsoft.com/office/drawing/2014/main" id="{C4F7E2C7-18A8-6644-8839-1BD916DBC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54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98319" name="Group 20">
              <a:extLst>
                <a:ext uri="{FF2B5EF4-FFF2-40B4-BE49-F238E27FC236}">
                  <a16:creationId xmlns:a16="http://schemas.microsoft.com/office/drawing/2014/main" id="{CFE69203-F627-BD4A-A3FD-8DA1BF028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0"/>
              <a:ext cx="3313" cy="0"/>
              <a:chOff x="0" y="12960"/>
              <a:chExt cx="3313" cy="0"/>
            </a:xfrm>
          </p:grpSpPr>
          <p:sp>
            <p:nvSpPr>
              <p:cNvPr id="98320" name="Rectangle 17">
                <a:extLst>
                  <a:ext uri="{FF2B5EF4-FFF2-40B4-BE49-F238E27FC236}">
                    <a16:creationId xmlns:a16="http://schemas.microsoft.com/office/drawing/2014/main" id="{D5664917-310C-8E4A-AD04-E64ED27AF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960"/>
                <a:ext cx="3312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98321" name="Rectangle 18">
                <a:extLst>
                  <a:ext uri="{FF2B5EF4-FFF2-40B4-BE49-F238E27FC236}">
                    <a16:creationId xmlns:a16="http://schemas.microsoft.com/office/drawing/2014/main" id="{28D8EB53-5F96-8B4C-A133-DB79E26B0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960"/>
                <a:ext cx="3313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Book Antiqua" panose="02040602050305030304" pitchFamily="18" charset="0"/>
                </a:endParaRPr>
              </a:p>
            </p:txBody>
          </p:sp>
        </p:grpSp>
      </p:grpSp>
      <p:pic>
        <p:nvPicPr>
          <p:cNvPr id="98311" name="Picture 22">
            <a:extLst>
              <a:ext uri="{FF2B5EF4-FFF2-40B4-BE49-F238E27FC236}">
                <a16:creationId xmlns:a16="http://schemas.microsoft.com/office/drawing/2014/main" id="{8CCE179C-A36B-9846-9B56-08A1BB6A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079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AutoShape 26" descr="diarreia_4">
            <a:extLst>
              <a:ext uri="{FF2B5EF4-FFF2-40B4-BE49-F238E27FC236}">
                <a16:creationId xmlns:a16="http://schemas.microsoft.com/office/drawing/2014/main" id="{86067BBB-C4B9-E540-8684-D1CC06687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81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Book Antiqua" panose="02040602050305030304" pitchFamily="18" charset="0"/>
            </a:endParaRPr>
          </a:p>
        </p:txBody>
      </p:sp>
      <p:pic>
        <p:nvPicPr>
          <p:cNvPr id="98313" name="Picture 31">
            <a:extLst>
              <a:ext uri="{FF2B5EF4-FFF2-40B4-BE49-F238E27FC236}">
                <a16:creationId xmlns:a16="http://schemas.microsoft.com/office/drawing/2014/main" id="{74A12A15-F3F6-5048-A6D7-F2107DAF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522537" cy="2995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4" name="Text Box 32">
            <a:extLst>
              <a:ext uri="{FF2B5EF4-FFF2-40B4-BE49-F238E27FC236}">
                <a16:creationId xmlns:a16="http://schemas.microsoft.com/office/drawing/2014/main" id="{F6E76D9B-98F9-0D4B-A779-CA670E86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916113"/>
            <a:ext cx="3357563" cy="1077912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Cultura materiilor fecale</a:t>
            </a:r>
            <a:endParaRPr lang="pt-BR" altLang="en-US" sz="3200" b="1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8315" name="Text Box 33">
            <a:extLst>
              <a:ext uri="{FF2B5EF4-FFF2-40B4-BE49-F238E27FC236}">
                <a16:creationId xmlns:a16="http://schemas.microsoft.com/office/drawing/2014/main" id="{C8DA5849-E338-764A-BCB2-379F4BED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76700"/>
            <a:ext cx="6372225" cy="175418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3600" b="1">
                <a:latin typeface="Tahoma" panose="020B0604030504040204" pitchFamily="34" charset="0"/>
              </a:rPr>
              <a:t>Diagnosticul infecţiilor gastrointestinale de origine bacteriană</a:t>
            </a:r>
            <a:endParaRPr lang="pt-BR" altLang="en-US" sz="3600">
              <a:latin typeface="Tahoma" panose="020B0604030504040204" pitchFamily="34" charset="0"/>
            </a:endParaRPr>
          </a:p>
        </p:txBody>
      </p:sp>
      <p:sp>
        <p:nvSpPr>
          <p:cNvPr id="98316" name="AutoShape 34">
            <a:extLst>
              <a:ext uri="{FF2B5EF4-FFF2-40B4-BE49-F238E27FC236}">
                <a16:creationId xmlns:a16="http://schemas.microsoft.com/office/drawing/2014/main" id="{C2D3C339-B7DD-5847-B200-E42A873489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71095" y="1161256"/>
            <a:ext cx="792162" cy="574675"/>
          </a:xfrm>
          <a:custGeom>
            <a:avLst/>
            <a:gdLst>
              <a:gd name="T0" fmla="*/ 799089493 w 21600"/>
              <a:gd name="T1" fmla="*/ 0 h 21600"/>
              <a:gd name="T2" fmla="*/ 0 w 21600"/>
              <a:gd name="T3" fmla="*/ 203390280 h 21600"/>
              <a:gd name="T4" fmla="*/ 799089493 w 21600"/>
              <a:gd name="T5" fmla="*/ 406779841 h 21600"/>
              <a:gd name="T6" fmla="*/ 1065453526 w 21600"/>
              <a:gd name="T7" fmla="*/ 203390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AutoShape 35">
            <a:extLst>
              <a:ext uri="{FF2B5EF4-FFF2-40B4-BE49-F238E27FC236}">
                <a16:creationId xmlns:a16="http://schemas.microsoft.com/office/drawing/2014/main" id="{0E5D6C3D-327C-1343-9171-8332E0F749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07494" y="3321844"/>
            <a:ext cx="792163" cy="574675"/>
          </a:xfrm>
          <a:custGeom>
            <a:avLst/>
            <a:gdLst>
              <a:gd name="T0" fmla="*/ 799092849 w 21600"/>
              <a:gd name="T1" fmla="*/ 0 h 21600"/>
              <a:gd name="T2" fmla="*/ 0 w 21600"/>
              <a:gd name="T3" fmla="*/ 203390280 h 21600"/>
              <a:gd name="T4" fmla="*/ 799092849 w 21600"/>
              <a:gd name="T5" fmla="*/ 406779841 h 21600"/>
              <a:gd name="T6" fmla="*/ 1065457585 w 21600"/>
              <a:gd name="T7" fmla="*/ 203390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341C5-EE34-CB48-9F8E-DD694827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materiilor fecale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09A3A-72CD-3F4E-9FD2-8366ABEA1349}"/>
              </a:ext>
            </a:extLst>
          </p:cNvPr>
          <p:cNvSpPr txBox="1"/>
          <p:nvPr/>
        </p:nvSpPr>
        <p:spPr>
          <a:xfrm>
            <a:off x="428625" y="785813"/>
            <a:ext cx="807243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dirty="0">
                <a:latin typeface="+mn-lt"/>
              </a:rPr>
              <a:t>Prelevarea se realizează din scaunul emis spontan (în containere de plastic) sau din rect folosind sonda </a:t>
            </a:r>
            <a:r>
              <a:rPr lang="ro-RO" dirty="0" err="1">
                <a:latin typeface="+mn-lt"/>
              </a:rPr>
              <a:t>Nelaton</a:t>
            </a:r>
            <a:r>
              <a:rPr lang="ro-RO" dirty="0">
                <a:latin typeface="+mn-lt"/>
              </a:rPr>
              <a:t> sau tampoane.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b="1" dirty="0">
                <a:latin typeface="+mn-lt"/>
              </a:rPr>
              <a:t>Din scaunul emis spontan</a:t>
            </a:r>
            <a:r>
              <a:rPr lang="ro-RO" dirty="0">
                <a:latin typeface="+mn-lt"/>
              </a:rPr>
              <a:t>, se prelevă cu linguriţa </a:t>
            </a:r>
            <a:r>
              <a:rPr lang="ro-RO" dirty="0" err="1">
                <a:latin typeface="+mn-lt"/>
              </a:rPr>
              <a:t>coprocultorului</a:t>
            </a:r>
            <a:r>
              <a:rPr lang="ro-RO" dirty="0">
                <a:latin typeface="+mn-lt"/>
              </a:rPr>
              <a:t> porţiunile lichide, mucoase, sanguinolente, în volum de 3-5 cm</a:t>
            </a:r>
            <a:r>
              <a:rPr lang="ro-RO" baseline="30000" dirty="0">
                <a:latin typeface="+mn-lt"/>
              </a:rPr>
              <a:t>3.</a:t>
            </a:r>
            <a:endParaRPr lang="ro-RO" dirty="0">
              <a:latin typeface="+mn-lt"/>
            </a:endParaRP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dirty="0">
                <a:latin typeface="+mn-lt"/>
              </a:rPr>
              <a:t> Produsele se supun diagnosticului bacteriologic.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dirty="0">
                <a:latin typeface="+mn-lt"/>
              </a:rPr>
              <a:t>Pentru examene </a:t>
            </a:r>
            <a:r>
              <a:rPr lang="ro-RO" dirty="0" err="1">
                <a:latin typeface="+mn-lt"/>
              </a:rPr>
              <a:t>virusologice</a:t>
            </a:r>
            <a:r>
              <a:rPr lang="ro-RO" dirty="0">
                <a:latin typeface="+mn-lt"/>
              </a:rPr>
              <a:t> produsul se prelevă în volum de 5-10 cm</a:t>
            </a:r>
            <a:r>
              <a:rPr lang="ro-RO" baseline="30000" dirty="0">
                <a:latin typeface="+mn-lt"/>
              </a:rPr>
              <a:t>3</a:t>
            </a:r>
            <a:r>
              <a:rPr lang="ro-RO" dirty="0">
                <a:latin typeface="+mn-lt"/>
              </a:rPr>
              <a:t> materii fecale care se refrigerează sau se păstrează la +4 °C până în momentul examinării.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latin typeface="+mn-lt"/>
            </a:endParaRPr>
          </a:p>
        </p:txBody>
      </p:sp>
      <p:pic>
        <p:nvPicPr>
          <p:cNvPr id="102404" name="Picture 3">
            <a:extLst>
              <a:ext uri="{FF2B5EF4-FFF2-40B4-BE49-F238E27FC236}">
                <a16:creationId xmlns:a16="http://schemas.microsoft.com/office/drawing/2014/main" id="{3FC6B45E-B4BE-7648-BB03-E28C2735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36084" r="40625" b="28027"/>
          <a:stretch>
            <a:fillRect/>
          </a:stretch>
        </p:blipFill>
        <p:spPr bwMode="auto">
          <a:xfrm>
            <a:off x="1071563" y="3786188"/>
            <a:ext cx="1536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>
            <a:extLst>
              <a:ext uri="{FF2B5EF4-FFF2-40B4-BE49-F238E27FC236}">
                <a16:creationId xmlns:a16="http://schemas.microsoft.com/office/drawing/2014/main" id="{D7C687B4-E36B-D54A-80F7-B2460B55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6188"/>
            <a:ext cx="274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>
            <a:extLst>
              <a:ext uri="{FF2B5EF4-FFF2-40B4-BE49-F238E27FC236}">
                <a16:creationId xmlns:a16="http://schemas.microsoft.com/office/drawing/2014/main" id="{374C613A-AEA4-F248-AA19-48414F1E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Box 7">
            <a:extLst>
              <a:ext uri="{FF2B5EF4-FFF2-40B4-BE49-F238E27FC236}">
                <a16:creationId xmlns:a16="http://schemas.microsoft.com/office/drawing/2014/main" id="{90981A17-C296-3C4F-94DF-C419497E5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6072188"/>
            <a:ext cx="450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>
                <a:latin typeface="Book Antiqua" panose="02040602050305030304" pitchFamily="18" charset="0"/>
              </a:rPr>
              <a:t>Sonde Nelaton</a:t>
            </a:r>
          </a:p>
        </p:txBody>
      </p:sp>
      <p:sp>
        <p:nvSpPr>
          <p:cNvPr id="102408" name="TextBox 8">
            <a:extLst>
              <a:ext uri="{FF2B5EF4-FFF2-40B4-BE49-F238E27FC236}">
                <a16:creationId xmlns:a16="http://schemas.microsoft.com/office/drawing/2014/main" id="{5C40A106-2F13-9E47-B25F-2C748344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00075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>
                <a:latin typeface="Book Antiqua" panose="02040602050305030304" pitchFamily="18" charset="0"/>
              </a:rPr>
              <a:t>Coprocultor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67680-328F-6549-AD28-86DD7523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Recoltarea materiilor fecale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BFDC3-7EC4-2C43-8830-4BD901E0D348}"/>
              </a:ext>
            </a:extLst>
          </p:cNvPr>
          <p:cNvSpPr txBox="1"/>
          <p:nvPr/>
        </p:nvSpPr>
        <p:spPr>
          <a:xfrm>
            <a:off x="271462" y="785813"/>
            <a:ext cx="85490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200" b="1" dirty="0">
                <a:latin typeface="+mn-lt"/>
              </a:rPr>
              <a:t>Prelevarea rectală</a:t>
            </a:r>
            <a:r>
              <a:rPr lang="ro-RO" sz="2200" dirty="0">
                <a:latin typeface="+mn-lt"/>
              </a:rPr>
              <a:t> se recomandă în infecţiile cu Salmonella şi </a:t>
            </a:r>
            <a:r>
              <a:rPr lang="ro-RO" sz="2200" dirty="0" err="1">
                <a:latin typeface="+mn-lt"/>
              </a:rPr>
              <a:t>Shigella</a:t>
            </a:r>
            <a:r>
              <a:rPr lang="ro-RO" sz="2200" dirty="0">
                <a:latin typeface="+mn-lt"/>
              </a:rPr>
              <a:t> folosind sonda </a:t>
            </a:r>
            <a:r>
              <a:rPr lang="ro-RO" sz="2200" dirty="0" err="1">
                <a:latin typeface="+mn-lt"/>
              </a:rPr>
              <a:t>Nelaton</a:t>
            </a:r>
            <a:r>
              <a:rPr lang="ro-RO" sz="2200" dirty="0">
                <a:latin typeface="+mn-lt"/>
              </a:rPr>
              <a:t> nr. 14-16 sau tampoane adecvate (cu tijă lungă si tampon bine ataşat care să nu permită retenţia </a:t>
            </a:r>
            <a:r>
              <a:rPr lang="ro-RO" sz="2200" dirty="0" err="1">
                <a:latin typeface="+mn-lt"/>
              </a:rPr>
              <a:t>intrarectală</a:t>
            </a:r>
            <a:r>
              <a:rPr lang="ro-RO" sz="2200" dirty="0">
                <a:latin typeface="+mn-lt"/>
              </a:rPr>
              <a:t>).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200" dirty="0">
                <a:latin typeface="+mn-lt"/>
              </a:rPr>
              <a:t>Tamponul se umectează în prealabil cu o soluţie </a:t>
            </a:r>
            <a:r>
              <a:rPr lang="ro-RO" sz="2200" dirty="0" err="1">
                <a:latin typeface="+mn-lt"/>
              </a:rPr>
              <a:t>izotonă</a:t>
            </a:r>
            <a:r>
              <a:rPr lang="ro-RO" sz="2200" dirty="0">
                <a:latin typeface="+mn-lt"/>
              </a:rPr>
              <a:t>, se penetrează în sfincterul anal prin rotire lentă, introducându-se aproximativ 15 cm. 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200" dirty="0">
                <a:latin typeface="+mn-lt"/>
              </a:rPr>
              <a:t>În </a:t>
            </a:r>
            <a:r>
              <a:rPr lang="ro-RO" sz="2200" dirty="0" err="1">
                <a:latin typeface="+mn-lt"/>
              </a:rPr>
              <a:t>acelşi</a:t>
            </a:r>
            <a:r>
              <a:rPr lang="ro-RO" sz="2200" dirty="0">
                <a:latin typeface="+mn-lt"/>
              </a:rPr>
              <a:t> mod se va proceda cu sonda </a:t>
            </a:r>
            <a:r>
              <a:rPr lang="ro-RO" sz="2200" dirty="0" err="1">
                <a:latin typeface="+mn-lt"/>
              </a:rPr>
              <a:t>Nelaton</a:t>
            </a:r>
            <a:r>
              <a:rPr lang="ro-RO" sz="2200" dirty="0">
                <a:latin typeface="+mn-lt"/>
              </a:rPr>
              <a:t>, la care se adaptează o seringă de 10 ml cu care se fac 1-2 aspirații. 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200" dirty="0">
                <a:latin typeface="+mn-lt"/>
              </a:rPr>
              <a:t>După prelevare atât sondele cât şi tampoanele se introduc în tuburi sterile cu dop sau eprubete cu mediu de conservare lichid pentru eluare. 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200" dirty="0">
                <a:latin typeface="+mn-lt"/>
              </a:rPr>
              <a:t>După recoltare în minim 2 ore se însămânţează pe medii de izolare. Dacă nu proba nu se poate însămânţa imediat, se poate conserva prin refrigerare, uscare sau conservare în medii speciale: Carry-Blair, Stuart, apa </a:t>
            </a:r>
            <a:r>
              <a:rPr lang="ro-RO" sz="2200" dirty="0" err="1">
                <a:latin typeface="+mn-lt"/>
              </a:rPr>
              <a:t>peptonata</a:t>
            </a:r>
            <a:r>
              <a:rPr lang="ro-RO" sz="2200" dirty="0">
                <a:latin typeface="+mn-lt"/>
              </a:rPr>
              <a:t> alcalină (vibrioni), tampon </a:t>
            </a:r>
            <a:r>
              <a:rPr lang="ro-RO" sz="2200" dirty="0" err="1">
                <a:latin typeface="+mn-lt"/>
              </a:rPr>
              <a:t>Tris</a:t>
            </a:r>
            <a:r>
              <a:rPr lang="ro-RO" sz="2200" dirty="0">
                <a:latin typeface="+mn-lt"/>
              </a:rPr>
              <a:t> cu adaos de Ca</a:t>
            </a:r>
            <a:r>
              <a:rPr lang="ro-RO" sz="2200" baseline="30000" dirty="0">
                <a:latin typeface="+mn-lt"/>
              </a:rPr>
              <a:t>2+</a:t>
            </a:r>
            <a:r>
              <a:rPr lang="ro-RO" sz="2200" dirty="0">
                <a:latin typeface="+mn-lt"/>
              </a:rPr>
              <a:t> (virusuri enterice).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2200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secreţiilor uretrale</a:t>
            </a:r>
            <a:endParaRPr lang="en-US" dirty="0"/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714375" y="1500188"/>
            <a:ext cx="77866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Prelevarea secretiei uretrale trebuie efectuată dimineaţa, înainte de micţiune sau la cel puţin 2 ore după.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Înainte de recoltare se recomandă toaleta locală iar persoana care recoltează să poarte mănuşi sterile.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Prelevarea de la nivelul meatului urinar se poate realiza cu tamponul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Dacă scurgerea uretrală nu este spontană se poate exprima blând prin compresia uretrei între degetul mare şi index.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Pentru prelevarea secreţiei din uretră se foloseşte tamponul, chiureta oftalmologică tocită sau ansa bacteriologică cu buclă (depistarea Chlamydia trachomatis sau Mycoplasma).  Acestea se introduc blând intrauretral 2 cm, se rotesc şi se retrag.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În suspiciunea infecţiei cu Trichomonas vaginalis după prelevare tamponul se imersează într-un tub cu 1 ml soluţie salină izotonă încălzită la 37 °C pentru examen extemporaneu.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Pentru izolarea gonococilor tamponul se va descărca imediat pe placă cu  mediul de cultura preîncălzit la 37 °C sau se foloseşte mediul de transport Amies sau Stuart.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Pentru C. trachomatis tamponul se descarcă în 2 ml mediu SPG (zaharoză-fosfat-glutamat) sau mediul 2 SP (zaharoză-tampon fosfat şi ser de viţel).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Pentru Mycoplasma tamponul se descarcă în 2 ml bulion tripticază – soia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Orice temporizare a examenului pentru C. trachomatis şi Mycoplasma impune congelarea probelor la -70 °C.</a:t>
            </a:r>
          </a:p>
        </p:txBody>
      </p:sp>
    </p:spTree>
    <p:extLst>
      <p:ext uri="{BB962C8B-B14F-4D97-AF65-F5344CB8AC3E}">
        <p14:creationId xmlns:p14="http://schemas.microsoft.com/office/powerpoint/2010/main" val="245529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secreţiilor vaginale şi </a:t>
            </a:r>
            <a:r>
              <a:rPr lang="ro-RO" dirty="0" err="1"/>
              <a:t>endocervicale</a:t>
            </a:r>
            <a:endParaRPr lang="en-US" dirty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00063" y="1487488"/>
            <a:ext cx="80010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</a:t>
            </a:r>
            <a:r>
              <a:rPr lang="ro-RO" sz="1600" b="1">
                <a:latin typeface="Book Antiqua" pitchFamily="18" charset="0"/>
              </a:rPr>
              <a:t>Secreţia vaginală </a:t>
            </a:r>
            <a:r>
              <a:rPr lang="ro-RO" sz="1600">
                <a:latin typeface="Book Antiqua" pitchFamily="18" charset="0"/>
              </a:rPr>
              <a:t>se recoltează în cadrul unui cabinet specializat, prevăzut cu masă ginecologică, folosind valvele. 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Se prelevă 3 tampoane pentru diagnostic microbiologic, parazitologic şi micologic.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Tamponul 1 se foloseşte pentru diagnostic bacteriologic (frotiu, izolare pe medii de cultură).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Tamponul 2 folosit pentru diagnostic parazitologic (Trichomonas vaginalis), se descarcă în 0,5 ml soluţie ser fiziologic steril încălzit la 37 °C şi se efectuează preparate microscopice native şi colorate.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Tamponul 3 se foloseşte pentru diagnostic micologic (frotiu colorat albastru metilen, însămânţare pe mediul Sabouraud).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 b="1">
                <a:latin typeface="Book Antiqua" pitchFamily="18" charset="0"/>
              </a:rPr>
              <a:t>Secreţia endocervicală</a:t>
            </a:r>
            <a:r>
              <a:rPr lang="ro-RO" sz="1600">
                <a:latin typeface="Book Antiqua" pitchFamily="18" charset="0"/>
              </a:rPr>
              <a:t> se prelevă de la nivelul colului uterin. Înainte de prelevare se şterge suprafaţa exocolului cu 2-3 comprese sterile pentru îndepărtarea secreţiilor stagnante.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Din endocol se prelevă pe o distanţă de 1-2 cm 3 tampoane care sunt rotite uşor pentru a permite prelevarea produsului patologic şi desprinderea celulelor de pe suprafaţa mucoasei. 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Tamponul 1 se foloseşte pentru efectuarea unui frotiu colorat Gram care va fi examinat microscopic.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Tamponul 2 va fi folosit pentru izolarea agentilor infecţioşi bacterieni.</a:t>
            </a:r>
          </a:p>
          <a:p>
            <a:pPr algn="just">
              <a:buFont typeface="Wingdings" pitchFamily="2" charset="2"/>
              <a:buChar char="§"/>
            </a:pPr>
            <a:r>
              <a:rPr lang="ro-RO" sz="1600">
                <a:latin typeface="Book Antiqua" pitchFamily="18" charset="0"/>
              </a:rPr>
              <a:t> Tamponul 3 se va folosi pentru efectuarea unui frotiu colorat Giemsa (în vederea depistării infectiei cu C. trachomatis) şi pentru examene virusologice (reacţia de IF, izolare pe culturi de celule, ELISA).</a:t>
            </a:r>
          </a:p>
          <a:p>
            <a:pPr algn="just">
              <a:buFont typeface="Wingdings" pitchFamily="2" charset="2"/>
              <a:buChar char="§"/>
            </a:pPr>
            <a:endParaRPr lang="ro-RO" sz="16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21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B90C-2D7E-8A4C-99D7-484452CC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/>
              <a:t>LCR</a:t>
            </a:r>
            <a:endParaRPr lang="en-US" dirty="0"/>
          </a:p>
        </p:txBody>
      </p:sp>
      <p:sp>
        <p:nvSpPr>
          <p:cNvPr id="141315" name="Content Placeholder 2">
            <a:extLst>
              <a:ext uri="{FF2B5EF4-FFF2-40B4-BE49-F238E27FC236}">
                <a16:creationId xmlns:a16="http://schemas.microsoft.com/office/drawing/2014/main" id="{C118824F-C538-1E4F-9021-37B15BAE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1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ro-RO" sz="3200"/>
              <a:t>Materiale necesare:</a:t>
            </a:r>
          </a:p>
          <a:p>
            <a:pPr lvl="1"/>
            <a:r>
              <a:rPr lang="ro-RO" b="1"/>
              <a:t>Ace</a:t>
            </a:r>
          </a:p>
          <a:p>
            <a:pPr lvl="1"/>
            <a:r>
              <a:rPr lang="ro-RO" b="1"/>
              <a:t>Soluţie dezinfectantă: alcool iodat 2%, eter</a:t>
            </a:r>
          </a:p>
          <a:p>
            <a:pPr lvl="1"/>
            <a:r>
              <a:rPr lang="ro-RO" b="1"/>
              <a:t>Pense sterile</a:t>
            </a:r>
          </a:p>
          <a:p>
            <a:pPr lvl="1"/>
            <a:r>
              <a:rPr lang="ro-RO" b="1"/>
              <a:t>Tampoane sterile de tifon</a:t>
            </a:r>
          </a:p>
          <a:p>
            <a:pPr lvl="1"/>
            <a:r>
              <a:rPr lang="ro-RO" b="1"/>
              <a:t>Garou</a:t>
            </a:r>
          </a:p>
          <a:p>
            <a:pPr lvl="1"/>
            <a:r>
              <a:rPr lang="ro-RO" b="1"/>
              <a:t>Flacoane sau tuburi cu medii pentru hemocultură</a:t>
            </a:r>
          </a:p>
          <a:p>
            <a:pPr lvl="1"/>
            <a:r>
              <a:rPr lang="ro-RO" b="1"/>
              <a:t>Mască sterilă</a:t>
            </a:r>
          </a:p>
          <a:p>
            <a:pPr lvl="1"/>
            <a:r>
              <a:rPr lang="ro-RO" b="1"/>
              <a:t>Spirtieră</a:t>
            </a:r>
          </a:p>
        </p:txBody>
      </p:sp>
    </p:spTree>
    <p:extLst>
      <p:ext uri="{BB962C8B-B14F-4D97-AF65-F5344CB8AC3E}">
        <p14:creationId xmlns:p14="http://schemas.microsoft.com/office/powerpoint/2010/main" val="327957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o-RO" b="1" dirty="0"/>
              <a:t>Marcajul recipientelor de recoltare:</a:t>
            </a:r>
          </a:p>
          <a:p>
            <a:pPr lvl="1">
              <a:buClr>
                <a:srgbClr val="FFFF00"/>
              </a:buClr>
              <a:buSzPct val="120000"/>
              <a:defRPr/>
            </a:pPr>
            <a:r>
              <a:rPr lang="ro-RO" b="1" dirty="0"/>
              <a:t>Galben - Hemocultură</a:t>
            </a:r>
          </a:p>
          <a:p>
            <a:pPr lvl="1">
              <a:buClr>
                <a:srgbClr val="FF0000"/>
              </a:buClr>
              <a:buSzPct val="120000"/>
              <a:defRPr/>
            </a:pPr>
            <a:r>
              <a:rPr lang="ro-RO" b="1" dirty="0"/>
              <a:t>Roşu – Eprubetă fără aditivi – pentru Biochimie/Serologie</a:t>
            </a:r>
          </a:p>
          <a:p>
            <a:pPr lvl="1">
              <a:buClr>
                <a:srgbClr val="0066FF"/>
              </a:buClr>
              <a:buSzPct val="120000"/>
              <a:defRPr/>
            </a:pPr>
            <a:r>
              <a:rPr lang="ro-RO" b="1" dirty="0"/>
              <a:t>Albastru – Probe de coagulare</a:t>
            </a:r>
          </a:p>
          <a:p>
            <a:pPr lvl="1">
              <a:buClr>
                <a:srgbClr val="FFFF00"/>
              </a:buClr>
              <a:buSzPct val="120000"/>
              <a:defRPr/>
            </a:pPr>
            <a:r>
              <a:rPr lang="ro-RO" b="1" dirty="0"/>
              <a:t>Galben auriu – </a:t>
            </a:r>
            <a:r>
              <a:rPr lang="ro-RO" b="1" dirty="0" err="1"/>
              <a:t>Vacutainere</a:t>
            </a:r>
            <a:r>
              <a:rPr lang="ro-RO" b="1" dirty="0"/>
              <a:t> cu gel, pentru separarea serului de elementele celulare</a:t>
            </a:r>
          </a:p>
          <a:p>
            <a:pPr lvl="1">
              <a:buClr>
                <a:srgbClr val="00CC00"/>
              </a:buClr>
              <a:buSzPct val="120000"/>
              <a:defRPr/>
            </a:pPr>
            <a:r>
              <a:rPr lang="ro-RO" b="1" dirty="0"/>
              <a:t>Verde – Anticoagulant (heparină)</a:t>
            </a:r>
          </a:p>
          <a:p>
            <a:pPr lvl="1">
              <a:buClr>
                <a:srgbClr val="9966FF"/>
              </a:buClr>
              <a:buSzPct val="120000"/>
              <a:defRPr/>
            </a:pPr>
            <a:r>
              <a:rPr lang="ro-RO" b="1" dirty="0"/>
              <a:t>Violet – Anticoagulant (EDTA) – pentru hemogramă</a:t>
            </a:r>
          </a:p>
          <a:p>
            <a:pPr lvl="1">
              <a:buClr>
                <a:srgbClr val="FF99CC"/>
              </a:buClr>
              <a:buSzPct val="120000"/>
              <a:defRPr/>
            </a:pPr>
            <a:r>
              <a:rPr lang="ro-RO" b="1" dirty="0"/>
              <a:t>Roz – Recoltare pentru donatorii de sânge</a:t>
            </a:r>
          </a:p>
          <a:p>
            <a:pPr lvl="1">
              <a:buClr>
                <a:srgbClr val="DDDDDD"/>
              </a:buClr>
              <a:buSzPct val="120000"/>
              <a:defRPr/>
            </a:pPr>
            <a:r>
              <a:rPr lang="ro-RO" b="1" dirty="0"/>
              <a:t>Gri – Inhibitor de glicoliză – pentru determinarea glicemiei</a:t>
            </a:r>
          </a:p>
        </p:txBody>
      </p:sp>
    </p:spTree>
    <p:extLst>
      <p:ext uri="{BB962C8B-B14F-4D97-AF65-F5344CB8AC3E}">
        <p14:creationId xmlns:p14="http://schemas.microsoft.com/office/powerpoint/2010/main" val="42425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DB8A9-484B-45F1-8FB8-EC45308E20CE}" type="slidenum">
              <a:rPr lang="pt-BR"/>
              <a:pPr>
                <a:defRPr/>
              </a:pPr>
              <a:t>8</a:t>
            </a:fld>
            <a:endParaRPr lang="pt-BR"/>
          </a:p>
        </p:txBody>
      </p:sp>
      <p:pic>
        <p:nvPicPr>
          <p:cNvPr id="9219" name="Picture 2" descr="bactec bott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325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ulturebo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143000"/>
            <a:ext cx="11191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rascos bact-al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5143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ap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688" y="1428750"/>
            <a:ext cx="16875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-131763" y="6345238"/>
            <a:ext cx="9431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400" b="1">
                <a:latin typeface="Book Antiqua" pitchFamily="18" charset="0"/>
              </a:rPr>
              <a:t>Recipiente folosite pentru colectarea sângelui pentru hemocultură</a:t>
            </a:r>
            <a:endParaRPr lang="en-US" sz="2400" b="1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8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Recoltarea sângelui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sz="3400" dirty="0"/>
              <a:t>Momentul prelevărilor: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Prelevările trebuie făcute înaintea tratamentului antimicrobian.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Hemoculturile trebuie recoltate conform evoluţiei pr</a:t>
            </a:r>
            <a:r>
              <a:rPr lang="ro-RO" dirty="0"/>
              <a:t>e</a:t>
            </a:r>
            <a:r>
              <a:rPr lang="vi-VN" dirty="0"/>
              <a:t>dictive a curbei febrile sau/şi în momentul când bolnavul semnalează apariţia frisoane</a:t>
            </a:r>
            <a:r>
              <a:rPr lang="ro-RO" dirty="0"/>
              <a:t>l</a:t>
            </a:r>
            <a:r>
              <a:rPr lang="vi-VN" dirty="0"/>
              <a:t>or.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sz="3200" dirty="0"/>
              <a:t>Numărul şi volumul prelevărilor: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Trei prelevări intermitente în 24 ore cresc sensibilitatea izolării aproape de 1</a:t>
            </a:r>
            <a:r>
              <a:rPr lang="ro-RO" dirty="0"/>
              <a:t>00%</a:t>
            </a:r>
            <a:endParaRPr lang="vi-VN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Î</a:t>
            </a:r>
            <a:r>
              <a:rPr lang="vi-VN" dirty="0"/>
              <a:t>n bolile cu descărcare bacteriemică continuă (e</a:t>
            </a:r>
            <a:r>
              <a:rPr lang="ro-RO" dirty="0"/>
              <a:t>x</a:t>
            </a:r>
            <a:r>
              <a:rPr lang="vi-VN" dirty="0"/>
              <a:t>. endocardite subacute) sunt suficiente două prelevări în 24 ore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Pentru adult sunt necesari 20-30 ml sânge per prelevare. </a:t>
            </a:r>
            <a:endParaRPr lang="ro-RO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vi-VN" dirty="0"/>
              <a:t>La nou-născuţi. sugari şi copii mici, concentraţia realizată de bacterii în sânge fiind semnificativ mai mare, sunt suficienţi 1-3 ml sânge per prelevare.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49919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1956</TotalTime>
  <Words>4874</Words>
  <Application>Microsoft Office PowerPoint</Application>
  <PresentationFormat>Expunere pe ecran (4:3)</PresentationFormat>
  <Paragraphs>404</Paragraphs>
  <Slides>48</Slides>
  <Notes>47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48</vt:i4>
      </vt:variant>
    </vt:vector>
  </HeadingPairs>
  <TitlesOfParts>
    <vt:vector size="59" baseType="lpstr">
      <vt:lpstr>Arial</vt:lpstr>
      <vt:lpstr>Book Antiqua</vt:lpstr>
      <vt:lpstr>Calibri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Apex</vt:lpstr>
      <vt:lpstr>Prezentare PowerPoint</vt:lpstr>
      <vt:lpstr>RECOLTAREA produselor şi lichidelor biologice</vt:lpstr>
      <vt:lpstr>RECOLTAREA şi transportul  PRODUSELOR Biologice</vt:lpstr>
      <vt:lpstr>Tipuri de produse biologice</vt:lpstr>
      <vt:lpstr>RECOLTAREA Sângelui</vt:lpstr>
      <vt:lpstr>Recoltarea sângelui</vt:lpstr>
      <vt:lpstr>Recoltarea sângelui</vt:lpstr>
      <vt:lpstr>Prezentare PowerPoint</vt:lpstr>
      <vt:lpstr>Recoltarea sângelui</vt:lpstr>
      <vt:lpstr>Prezentare PowerPoint</vt:lpstr>
      <vt:lpstr>Recoltarea sângelui</vt:lpstr>
      <vt:lpstr>Recoltarea sângelui</vt:lpstr>
      <vt:lpstr>Recoltarea sângelui</vt:lpstr>
      <vt:lpstr>Măsuri de antisepsie</vt:lpstr>
      <vt:lpstr>Recoltarea sângelui</vt:lpstr>
      <vt:lpstr>Recoltarea sângelui</vt:lpstr>
      <vt:lpstr>Prezentare PowerPoint</vt:lpstr>
      <vt:lpstr>Prezentare PowerPoint</vt:lpstr>
      <vt:lpstr>Recoltarea sângelui din cateter</vt:lpstr>
      <vt:lpstr>Prezentare PowerPoint</vt:lpstr>
      <vt:lpstr>Prezentare PowerPoint</vt:lpstr>
      <vt:lpstr>Prezentare PowerPoint</vt:lpstr>
      <vt:lpstr>Prezentare PowerPoint</vt:lpstr>
      <vt:lpstr>Recoltarea exudatului faringian</vt:lpstr>
      <vt:lpstr>Recoltarea exudatului faringian</vt:lpstr>
      <vt:lpstr>Recoltarea exudatului faringian</vt:lpstr>
      <vt:lpstr>Recoltarea exudatului faringian</vt:lpstr>
      <vt:lpstr>Recoltarea exudatului nazal şi a secreţiei nazofaringiene</vt:lpstr>
      <vt:lpstr>Secreţiile tractului respirator inferior</vt:lpstr>
      <vt:lpstr>Secreţiile tractului respirator inferior</vt:lpstr>
      <vt:lpstr>Recoltarea sputei</vt:lpstr>
      <vt:lpstr>Recoltarea sputei</vt:lpstr>
      <vt:lpstr>Recoltarea şi prelucrarea sputei</vt:lpstr>
      <vt:lpstr>Recoltarea şi prelucrarea sputei</vt:lpstr>
      <vt:lpstr>Recoltarea urinii</vt:lpstr>
      <vt:lpstr>Recoltarea probelor din colecții purulente închise şi deschise</vt:lpstr>
      <vt:lpstr>Recoltarea probelor din colecții purulente închise şi deschise</vt:lpstr>
      <vt:lpstr>Recoltarea probelor din colecții purulente închise şi deschise</vt:lpstr>
      <vt:lpstr>Recoltarea probelor din colecții purulente închise şi deschise</vt:lpstr>
      <vt:lpstr>Recoltarea probelor speciale</vt:lpstr>
      <vt:lpstr>Recoltarea probelor speciale</vt:lpstr>
      <vt:lpstr>Recoltarea materiilor fecale</vt:lpstr>
      <vt:lpstr>Prezentare PowerPoint</vt:lpstr>
      <vt:lpstr>Recoltarea materiilor fecale</vt:lpstr>
      <vt:lpstr>Recoltarea materiilor fecale</vt:lpstr>
      <vt:lpstr>Recoltarea secreţiilor uretrale</vt:lpstr>
      <vt:lpstr>Recoltarea secreţiilor vaginale şi endocervicale</vt:lpstr>
      <vt:lpstr>LCR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Examenul microbiologic al produselor şi lichidelor biologice</dc:title>
  <dc:creator>User</dc:creator>
  <cp:lastModifiedBy>Ovidiu Zlatian</cp:lastModifiedBy>
  <cp:revision>1622</cp:revision>
  <dcterms:created xsi:type="dcterms:W3CDTF">2010-01-03T14:39:58Z</dcterms:created>
  <dcterms:modified xsi:type="dcterms:W3CDTF">2020-11-18T08:26:10Z</dcterms:modified>
</cp:coreProperties>
</file>