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4" r:id="rId2"/>
    <p:sldMasterId id="2147483716" r:id="rId3"/>
  </p:sldMasterIdLst>
  <p:notesMasterIdLst>
    <p:notesMasterId r:id="rId29"/>
  </p:notesMasterIdLst>
  <p:sldIdLst>
    <p:sldId id="353" r:id="rId4"/>
    <p:sldId id="348" r:id="rId5"/>
    <p:sldId id="354" r:id="rId6"/>
    <p:sldId id="256" r:id="rId7"/>
    <p:sldId id="258" r:id="rId8"/>
    <p:sldId id="259" r:id="rId9"/>
    <p:sldId id="333" r:id="rId10"/>
    <p:sldId id="325" r:id="rId11"/>
    <p:sldId id="310" r:id="rId12"/>
    <p:sldId id="311" r:id="rId13"/>
    <p:sldId id="313" r:id="rId14"/>
    <p:sldId id="326" r:id="rId15"/>
    <p:sldId id="327" r:id="rId16"/>
    <p:sldId id="323" r:id="rId17"/>
    <p:sldId id="324" r:id="rId18"/>
    <p:sldId id="334" r:id="rId19"/>
    <p:sldId id="336" r:id="rId20"/>
    <p:sldId id="355" r:id="rId21"/>
    <p:sldId id="337" r:id="rId22"/>
    <p:sldId id="356" r:id="rId23"/>
    <p:sldId id="341" r:id="rId24"/>
    <p:sldId id="343" r:id="rId25"/>
    <p:sldId id="345" r:id="rId26"/>
    <p:sldId id="347" r:id="rId27"/>
    <p:sldId id="268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C6F2"/>
    <a:srgbClr val="008000"/>
    <a:srgbClr val="FF0066"/>
    <a:srgbClr val="0000FF"/>
    <a:srgbClr val="FFFF99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A22ED1D-B549-46EA-B545-BCC2F3BA5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9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257CCF-C1A3-4F56-8F4C-857138C02210}" type="slidenum">
              <a:rPr lang="ro-RO" smtClean="0"/>
              <a:pPr>
                <a:defRPr/>
              </a:pPr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93805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1A046-2F22-4737-A583-CAD6011691A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DCBA7-EF71-45ED-9966-6C544B335E1F}" type="slidenum">
              <a:rPr lang="en-US"/>
              <a:pPr/>
              <a:t>11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1A046-2F22-4737-A583-CAD6011691A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2ED1D-B549-46EA-B545-BCC2F3BA527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6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46358-4CC8-4A11-8F0F-302451B60DD6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46358-4CC8-4A11-8F0F-302451B60DD6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E4F29-D212-4813-A0A9-A970750C12C3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257CCF-C1A3-4F56-8F4C-857138C02210}" type="slidenum">
              <a:rPr lang="ro-RO" smtClean="0"/>
              <a:pPr>
                <a:defRPr/>
              </a:pPr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93805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2ED1D-B549-46EA-B545-BCC2F3BA527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7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FCE3401-E8F4-4ED7-BC04-F47F2A75E0F9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60258E-CA21-43A6-8D34-182D7489B08A}" type="slidenum">
              <a:rPr lang="ro-R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o-R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7CA2628-D283-459A-B123-B9B703FCB012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BCEBD06-7C7C-4F61-A2D4-FF647E6C606E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7BC6127-A005-4801-9358-1C73BE635FD3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2ED1D-B549-46EA-B545-BCC2F3BA527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1AE23-AEE0-4254-928D-0B6362B6931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49D40-44FB-4E08-A5F1-23D2E1C33AAD}" type="slidenum">
              <a:rPr lang="en-US" smtClean="0">
                <a:latin typeface="Arial" charset="0"/>
              </a:rPr>
              <a:pPr/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6206-4205-4EC4-9D35-EADFFB645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10817-4A10-4863-AE7E-247ABF5AC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A4D2-7A17-4B61-BEE4-82A091267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89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46206-4205-4EC4-9D35-EADFFB6456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2A7711-E674-4C62-AE03-5D6F71324D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388D3E-9BA8-42C6-AFDA-CB383779FF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F5CB2F8-CBA5-4190-9716-59C5AA4CD1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01585CB-5784-457D-9F4F-65738F36CA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55CA78-F15A-49B5-AD2D-186808378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4A8A35-790E-40B7-9322-A49477E9FA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2B90DD3-EAC2-45BE-9B76-AD3821858B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A7711-E674-4C62-AE03-5D6F71324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78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0E53112-CE13-4D02-A52B-123B3545D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10817-4A10-4863-AE7E-247ABF5AC1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1A4D2-7A17-4B61-BEE4-82A0912674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46206-4205-4EC4-9D35-EADFFB6456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A7711-E674-4C62-AE03-5D6F71324D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88D3E-9BA8-42C6-AFDA-CB383779FF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CB2F8-CBA5-4190-9716-59C5AA4CD1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585CB-5784-457D-9F4F-65738F36CA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5CA78-F15A-49B5-AD2D-186808378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8A35-790E-40B7-9322-A49477E9FA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88D3E-9BA8-42C6-AFDA-CB383779F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90DD3-EAC2-45BE-9B76-AD3821858B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3112-CE13-4D02-A52B-123B3545D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10817-4A10-4863-AE7E-247ABF5AC1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1A4D2-7A17-4B61-BEE4-82A0912674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B2F8-CBA5-4190-9716-59C5AA4CD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585CB-5784-457D-9F4F-65738F36C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5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5CA78-F15A-49B5-AD2D-18680837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4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8A35-790E-40B7-9322-A49477E9F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0DD3-EAC2-45BE-9B76-AD3821858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8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53112-CE13-4D02-A52B-123B3545D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20413FF-5EEB-4B63-BF12-AF17C7369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4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820413FF-5EEB-4B63-BF12-AF17C7369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0413FF-5EEB-4B63-BF12-AF17C7369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jpeg"/><Relationship Id="rId5" Type="http://schemas.openxmlformats.org/officeDocument/2006/relationships/hyperlink" Target="http://microbewiki.kenyon.edu/index.php/Image:Throat.jpg" TargetMode="Externa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o-RO" dirty="0" err="1" smtClean="0"/>
              <a:t>Streptococcus</a:t>
            </a:r>
            <a:r>
              <a:rPr lang="ro-RO" dirty="0" smtClean="0"/>
              <a:t> </a:t>
            </a:r>
            <a:r>
              <a:rPr lang="ro-RO" dirty="0" err="1" smtClean="0"/>
              <a:t>pneumoniae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695"/>
            <a:ext cx="8229600" cy="5294673"/>
          </a:xfrm>
        </p:spPr>
        <p:txBody>
          <a:bodyPr/>
          <a:lstStyle/>
          <a:p>
            <a:pPr marL="342900" indent="-342900"/>
            <a:r>
              <a:rPr lang="ro-RO" sz="2400" b="1" dirty="0" smtClean="0">
                <a:latin typeface="Arial" pitchFamily="34" charset="0"/>
                <a:cs typeface="Arial" pitchFamily="34" charset="0"/>
              </a:rPr>
              <a:t>Produse recoltate:</a:t>
            </a:r>
          </a:p>
          <a:p>
            <a:pPr marL="663575" lvl="1" indent="-342900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LCR</a:t>
            </a:r>
          </a:p>
          <a:p>
            <a:pPr marL="663575" lvl="1" indent="-342900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Spută</a:t>
            </a:r>
          </a:p>
          <a:p>
            <a:pPr marL="663575" lvl="1" indent="-342900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Secreţie otică</a:t>
            </a:r>
          </a:p>
          <a:p>
            <a:pPr marL="663575" lvl="1" indent="-342900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Spălătură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traheobronşică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, aspirat traheal</a:t>
            </a:r>
          </a:p>
          <a:p>
            <a:pPr marL="663575" lvl="1" indent="-342900"/>
            <a:r>
              <a:rPr lang="ro-RO" sz="1600" b="1" dirty="0" smtClean="0">
                <a:latin typeface="Arial" pitchFamily="34" charset="0"/>
                <a:cs typeface="Arial" pitchFamily="34" charset="0"/>
              </a:rPr>
              <a:t>Sânge pentru hemocultură</a:t>
            </a:r>
          </a:p>
          <a:p>
            <a:pPr marL="342900" indent="-342900"/>
            <a:r>
              <a:rPr lang="ro-RO" sz="2000" b="1" dirty="0" smtClean="0">
                <a:latin typeface="Arial" pitchFamily="34" charset="0"/>
                <a:cs typeface="Arial" pitchFamily="34" charset="0"/>
              </a:rPr>
              <a:t>Examen direct microscopic </a:t>
            </a:r>
          </a:p>
          <a:p>
            <a:pPr marL="342900" indent="-342900"/>
            <a:r>
              <a:rPr lang="ro-RO" sz="2000" b="1" dirty="0" smtClean="0">
                <a:latin typeface="Arial" pitchFamily="34" charset="0"/>
                <a:cs typeface="Arial" pitchFamily="34" charset="0"/>
              </a:rPr>
              <a:t>Izolare pe medii complexe: 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geloză sânge, geloză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şocolat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, Muller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Hinton</a:t>
            </a:r>
          </a:p>
          <a:p>
            <a:pPr marL="342900" indent="-342900"/>
            <a:r>
              <a:rPr lang="ro-RO" sz="2000" b="1" dirty="0" smtClean="0">
                <a:latin typeface="Arial" pitchFamily="34" charset="0"/>
                <a:cs typeface="Arial" pitchFamily="34" charset="0"/>
              </a:rPr>
              <a:t>Identificare</a:t>
            </a:r>
            <a:r>
              <a:rPr lang="ro-RO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663575" lvl="1" indent="-342900"/>
            <a:r>
              <a:rPr lang="ro-RO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Caractere de cultură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: colonii mici, transparente,  mucoase, strălucitoare,</a:t>
            </a:r>
          </a:p>
          <a:p>
            <a:pPr marL="320675" lvl="1" indent="0">
              <a:buNone/>
            </a:pP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cu </a:t>
            </a:r>
            <a:r>
              <a:rPr lang="el-GR" sz="1600" b="1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-hemoliză</a:t>
            </a:r>
            <a:endParaRPr lang="ro-RO" sz="1600" b="1" dirty="0" smtClean="0">
              <a:latin typeface="Arial" pitchFamily="34" charset="0"/>
              <a:cs typeface="Arial" pitchFamily="34" charset="0"/>
            </a:endParaRPr>
          </a:p>
          <a:p>
            <a:pPr marL="663575" lvl="1" indent="-342900"/>
            <a:r>
              <a:rPr lang="ro-RO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Caractere morfologice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: coci Gram pozitivi cu aspect de vârf de lance, dispuşi în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diplo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, înconjuraţi de o capsulă</a:t>
            </a:r>
          </a:p>
          <a:p>
            <a:pPr marL="663575" lvl="1" indent="-342900"/>
            <a:r>
              <a:rPr lang="ro-RO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Caractere biochimice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: sensibilitatea la bilă şi săruri biliare, sensibilitatea la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optochin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, fermentarea </a:t>
            </a:r>
            <a:r>
              <a:rPr lang="ro-RO" sz="1600" b="1" dirty="0" err="1" smtClean="0">
                <a:latin typeface="Arial" pitchFamily="34" charset="0"/>
                <a:cs typeface="Arial" pitchFamily="34" charset="0"/>
              </a:rPr>
              <a:t>inulinei</a:t>
            </a:r>
            <a:endParaRPr lang="ro-RO" sz="1600" b="1" dirty="0" smtClean="0">
              <a:latin typeface="Arial" pitchFamily="34" charset="0"/>
              <a:cs typeface="Arial" pitchFamily="34" charset="0"/>
            </a:endParaRPr>
          </a:p>
          <a:p>
            <a:pPr marL="663575" lvl="1" indent="-342900"/>
            <a:r>
              <a:rPr lang="ro-RO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Caractere antigenice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: reacţia de umflare a capsulei</a:t>
            </a:r>
          </a:p>
          <a:p>
            <a:pPr marL="663575" lvl="1" indent="-342900"/>
            <a:endParaRPr lang="ro-RO" sz="1400" b="1" dirty="0" smtClean="0">
              <a:latin typeface="Arial" pitchFamily="34" charset="0"/>
              <a:cs typeface="Arial" pitchFamily="34" charset="0"/>
            </a:endParaRPr>
          </a:p>
          <a:p>
            <a:pPr marL="663575" lvl="1" indent="-342900"/>
            <a:endParaRPr lang="ro-RO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046585"/>
            <a:ext cx="652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cs typeface="Arial" pitchFamily="34" charset="0"/>
              </a:rPr>
              <a:t>DIAGNOSTIC DE </a:t>
            </a:r>
            <a:r>
              <a:rPr lang="ro-RO" sz="2000" b="1" dirty="0" smtClean="0">
                <a:cs typeface="Arial" pitchFamily="34" charset="0"/>
              </a:rPr>
              <a:t>LABORATOR</a:t>
            </a:r>
            <a:endParaRPr lang="ro-RO" sz="2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7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31850" y="333375"/>
            <a:ext cx="77724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BK - Caractere morfo-tinctoriale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4" name="Picture 4" descr="slid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924" y="1789053"/>
            <a:ext cx="2428892" cy="1500198"/>
          </a:xfrm>
          <a:prstGeom prst="rect">
            <a:avLst/>
          </a:prstGeom>
          <a:noFill/>
        </p:spPr>
      </p:pic>
      <p:pic>
        <p:nvPicPr>
          <p:cNvPr id="5" name="Picture 4" descr="Mycobacterium_tuberculosis_Ziehl-Neelsen_stain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6955" y="1784549"/>
            <a:ext cx="2085955" cy="1629652"/>
          </a:xfrm>
          <a:prstGeom prst="rect">
            <a:avLst/>
          </a:prstGeom>
        </p:spPr>
      </p:pic>
      <p:pic>
        <p:nvPicPr>
          <p:cNvPr id="6" name="Picture 5" descr="Mycobacterium_tuberculosis_Ziehl-Neelsen_stain_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7918" y="1745705"/>
            <a:ext cx="2006209" cy="166849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 r="50819" b="17207"/>
          <a:stretch>
            <a:fillRect/>
          </a:stretch>
        </p:blipFill>
        <p:spPr bwMode="auto">
          <a:xfrm>
            <a:off x="5382122" y="4214818"/>
            <a:ext cx="1980204" cy="155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17918" y="3553271"/>
            <a:ext cx="4434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Examen direct spută. Coloraţie Ziehl-Neelsen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30" y="3445549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Examen direct microscopic</a:t>
            </a:r>
            <a:endParaRPr lang="ro-RO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Imunofluorescenţă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6000768"/>
            <a:ext cx="467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Identificare morfologică</a:t>
            </a:r>
          </a:p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Dispunere în cordoane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303" y="6363846"/>
            <a:ext cx="2892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Examinare la ME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214818"/>
            <a:ext cx="180022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Mycobacterium_tuberculosis_cordes_Ziehl"/>
          <p:cNvPicPr>
            <a:picLocks noChangeAspect="1" noChangeArrowheads="1"/>
          </p:cNvPicPr>
          <p:nvPr/>
        </p:nvPicPr>
        <p:blipFill rotWithShape="1">
          <a:blip r:embed="rId8" cstate="print"/>
          <a:srcRect l="10623" r="18799"/>
          <a:stretch/>
        </p:blipFill>
        <p:spPr bwMode="auto">
          <a:xfrm>
            <a:off x="7561943" y="4254300"/>
            <a:ext cx="1582057" cy="1492672"/>
          </a:xfrm>
          <a:prstGeom prst="rect">
            <a:avLst/>
          </a:prstGeom>
          <a:noFill/>
        </p:spPr>
      </p:pic>
      <p:pic>
        <p:nvPicPr>
          <p:cNvPr id="95234" name="Picture 2" descr="http://textbookofbacteriology.net/MTBCD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3" y="4214818"/>
            <a:ext cx="2768033" cy="18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5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Mycobacterium brom-cresol"/>
          <p:cNvPicPr>
            <a:picLocks noChangeAspect="1" noChangeArrowheads="1"/>
          </p:cNvPicPr>
          <p:nvPr/>
        </p:nvPicPr>
        <p:blipFill>
          <a:blip r:embed="rId3" cstate="print"/>
          <a:srcRect r="34462"/>
          <a:stretch>
            <a:fillRect/>
          </a:stretch>
        </p:blipFill>
        <p:spPr bwMode="auto">
          <a:xfrm>
            <a:off x="5358664" y="1759883"/>
            <a:ext cx="1070724" cy="2042692"/>
          </a:xfrm>
          <a:prstGeom prst="rect">
            <a:avLst/>
          </a:prstGeom>
          <a:noFill/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300192" y="1988840"/>
            <a:ext cx="30956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400" b="1" dirty="0" err="1" smtClean="0">
                <a:latin typeface="Arial" pitchFamily="34" charset="0"/>
                <a:cs typeface="Arial" pitchFamily="34" charset="0"/>
              </a:rPr>
              <a:t>Mycobacterii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400" b="1" dirty="0">
                <a:latin typeface="Arial" pitchFamily="34" charset="0"/>
                <a:cs typeface="Arial" pitchFamily="34" charset="0"/>
              </a:rPr>
              <a:t>atipice (A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o-RO" sz="1400" b="1" dirty="0" err="1">
                <a:latin typeface="Arial" pitchFamily="34" charset="0"/>
                <a:cs typeface="Arial" pitchFamily="34" charset="0"/>
              </a:rPr>
              <a:t>Mycobacterium</a:t>
            </a:r>
            <a:r>
              <a:rPr lang="ro-RO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400" b="1" dirty="0" err="1">
                <a:latin typeface="Arial" pitchFamily="34" charset="0"/>
                <a:cs typeface="Arial" pitchFamily="34" charset="0"/>
              </a:rPr>
              <a:t>tuberculosis</a:t>
            </a:r>
            <a:r>
              <a:rPr lang="ro-RO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uman (</a:t>
            </a:r>
            <a:r>
              <a:rPr lang="ro-RO" sz="1400" b="1" dirty="0">
                <a:latin typeface="Arial" pitchFamily="34" charset="0"/>
                <a:cs typeface="Arial" pitchFamily="34" charset="0"/>
              </a:rPr>
              <a:t>B) </a:t>
            </a:r>
          </a:p>
          <a:p>
            <a:pPr algn="ctr">
              <a:spcBef>
                <a:spcPct val="50000"/>
              </a:spcBef>
            </a:pP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Mediu </a:t>
            </a:r>
            <a:r>
              <a:rPr lang="ro-RO" sz="1400" b="1" dirty="0">
                <a:latin typeface="Arial" pitchFamily="34" charset="0"/>
                <a:cs typeface="Arial" pitchFamily="34" charset="0"/>
              </a:rPr>
              <a:t>albastru brom crezol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11120" y="5416402"/>
            <a:ext cx="471487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400" b="1" dirty="0" smtClean="0"/>
              <a:t>Caractere de cultură pe mediul </a:t>
            </a:r>
          </a:p>
          <a:p>
            <a:pPr algn="ctr">
              <a:spcBef>
                <a:spcPct val="50000"/>
              </a:spcBef>
            </a:pPr>
            <a:r>
              <a:rPr lang="ro-RO" sz="1400" b="1" dirty="0" err="1" smtClean="0"/>
              <a:t>Lowenstein</a:t>
            </a:r>
            <a:r>
              <a:rPr lang="ro-RO" sz="1400" b="1" dirty="0" err="1"/>
              <a:t>-</a:t>
            </a:r>
            <a:r>
              <a:rPr lang="ro-RO" sz="1400" b="1" dirty="0" err="1" smtClean="0"/>
              <a:t>Jensen</a:t>
            </a:r>
            <a:endParaRPr lang="en-US" sz="1400" b="1" dirty="0"/>
          </a:p>
        </p:txBody>
      </p:sp>
      <p:pic>
        <p:nvPicPr>
          <p:cNvPr id="5132" name="Picture 12" descr="Mycobacterium_tuberculosis colonies (zo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18" y="3771995"/>
            <a:ext cx="2143140" cy="1528763"/>
          </a:xfrm>
          <a:prstGeom prst="rect">
            <a:avLst/>
          </a:prstGeom>
          <a:noFill/>
        </p:spPr>
      </p:pic>
      <p:pic>
        <p:nvPicPr>
          <p:cNvPr id="11" name="Picture 5" descr="culturaTB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2988" y="1872825"/>
            <a:ext cx="15176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2107" y="2233799"/>
            <a:ext cx="2214578" cy="147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5369" y="1041756"/>
            <a:ext cx="51435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M</a:t>
            </a:r>
            <a:r>
              <a:rPr lang="en-US" sz="1400" b="1" dirty="0" smtClean="0">
                <a:latin typeface="Bookman Old Style" pitchFamily="18" charset="0"/>
                <a:cs typeface="Times New Roman" pitchFamily="18" charset="0"/>
              </a:rPr>
              <a:t>y</a:t>
            </a: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cobacteriile cresc foarte lent. </a:t>
            </a:r>
            <a:r>
              <a:rPr lang="ro-RO" sz="1400" b="1" i="1" dirty="0" smtClean="0">
                <a:latin typeface="Bookman Old Style" pitchFamily="18" charset="0"/>
                <a:cs typeface="Times New Roman" pitchFamily="18" charset="0"/>
              </a:rPr>
              <a:t>Mycobacterium tuberculosis hominis</a:t>
            </a: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 apare dupã 4-6 sãptãmâni pe medii speciale (Lőwenstein-Jensen). </a:t>
            </a:r>
            <a:endParaRPr lang="ro-RO" sz="1400" b="1" dirty="0" smtClean="0">
              <a:latin typeface="Bookman Old Style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Coloniile </a:t>
            </a: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sunt rugoase, </a:t>
            </a:r>
            <a:r>
              <a:rPr lang="ro-RO" sz="1400" b="1" dirty="0" err="1" smtClean="0">
                <a:latin typeface="Bookman Old Style" pitchFamily="18" charset="0"/>
                <a:cs typeface="Times New Roman" pitchFamily="18" charset="0"/>
              </a:rPr>
              <a:t>conopidiforme</a:t>
            </a:r>
            <a:r>
              <a:rPr lang="ro-RO" sz="1400" b="1" dirty="0" smtClean="0">
                <a:latin typeface="Bookman Old Style" pitchFamily="18" charset="0"/>
                <a:cs typeface="Times New Roman" pitchFamily="18" charset="0"/>
              </a:rPr>
              <a:t>,patogene.</a:t>
            </a:r>
            <a:endParaRPr lang="en-US" sz="14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99" y="3900056"/>
            <a:ext cx="2489249" cy="1272639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0098" y="4176013"/>
            <a:ext cx="2936888" cy="199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670098" y="6381328"/>
            <a:ext cx="29368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400" b="1" dirty="0" smtClean="0"/>
              <a:t>Antibiograma</a:t>
            </a:r>
            <a:endParaRPr lang="en-US" sz="1400" b="1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5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DIAGNOSTICUL DE LABORATOR ÎN TUBERCULOZĂ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5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158" y="1916832"/>
            <a:ext cx="8064896" cy="4145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o-RO" b="1" dirty="0" smtClean="0"/>
              <a:t>Constă în </a:t>
            </a:r>
            <a:r>
              <a:rPr lang="en-US" b="1" dirty="0" smtClean="0"/>
              <a:t> </a:t>
            </a:r>
            <a:r>
              <a:rPr lang="en-US" b="1" dirty="0" err="1" smtClean="0"/>
              <a:t>injectarea</a:t>
            </a:r>
            <a:r>
              <a:rPr lang="en-US" b="1" dirty="0" smtClean="0"/>
              <a:t> strict </a:t>
            </a:r>
            <a:r>
              <a:rPr lang="en-US" b="1" dirty="0" err="1" smtClean="0"/>
              <a:t>intradermica</a:t>
            </a:r>
            <a:r>
              <a:rPr lang="en-US" b="1" dirty="0" smtClean="0"/>
              <a:t> de </a:t>
            </a:r>
            <a:r>
              <a:rPr lang="en-US" b="1" dirty="0" err="1" smtClean="0"/>
              <a:t>antigene</a:t>
            </a:r>
            <a:r>
              <a:rPr lang="en-US" b="1" dirty="0" smtClean="0"/>
              <a:t> din </a:t>
            </a:r>
            <a:r>
              <a:rPr lang="ro-RO" b="1" dirty="0" smtClean="0"/>
              <a:t>BK </a:t>
            </a:r>
            <a:r>
              <a:rPr lang="en-US" b="1" dirty="0" err="1" smtClean="0"/>
              <a:t>denumite</a:t>
            </a:r>
            <a:r>
              <a:rPr lang="en-US" b="1" dirty="0" smtClean="0"/>
              <a:t> PPD = </a:t>
            </a:r>
            <a:r>
              <a:rPr lang="en-US" b="1" dirty="0" err="1" smtClean="0"/>
              <a:t>derivat</a:t>
            </a:r>
            <a:r>
              <a:rPr lang="en-US" b="1" dirty="0" smtClean="0"/>
              <a:t> de </a:t>
            </a:r>
            <a:r>
              <a:rPr lang="en-US" b="1" dirty="0" err="1" smtClean="0"/>
              <a:t>proteina</a:t>
            </a:r>
            <a:r>
              <a:rPr lang="en-US" b="1" dirty="0" smtClean="0"/>
              <a:t> </a:t>
            </a:r>
            <a:r>
              <a:rPr lang="en-US" b="1" dirty="0" err="1" smtClean="0"/>
              <a:t>purificata</a:t>
            </a:r>
            <a:endParaRPr lang="ro-RO" b="1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n-US" b="1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ro-RO" b="1" dirty="0" smtClean="0"/>
              <a:t>P</a:t>
            </a:r>
            <a:r>
              <a:rPr lang="en-US" b="1" dirty="0" err="1" smtClean="0"/>
              <a:t>rovoaca</a:t>
            </a:r>
            <a:r>
              <a:rPr lang="en-US" b="1" dirty="0" smtClean="0"/>
              <a:t> o </a:t>
            </a:r>
            <a:r>
              <a:rPr lang="en-US" b="1" dirty="0" err="1" smtClean="0"/>
              <a:t>reactie</a:t>
            </a:r>
            <a:r>
              <a:rPr lang="en-US" b="1" dirty="0" smtClean="0"/>
              <a:t> de </a:t>
            </a:r>
            <a:r>
              <a:rPr lang="en-US" b="1" dirty="0" err="1" smtClean="0"/>
              <a:t>hipersensibilitate</a:t>
            </a:r>
            <a:r>
              <a:rPr lang="en-US" b="1" dirty="0" smtClean="0"/>
              <a:t> </a:t>
            </a:r>
            <a:r>
              <a:rPr lang="en-US" b="1" dirty="0" err="1" smtClean="0"/>
              <a:t>intarziata</a:t>
            </a:r>
            <a:r>
              <a:rPr lang="en-US" b="1" dirty="0" smtClean="0"/>
              <a:t> </a:t>
            </a:r>
            <a:r>
              <a:rPr lang="ro-RO" b="1" dirty="0" smtClean="0"/>
              <a:t>ce </a:t>
            </a:r>
            <a:r>
              <a:rPr lang="en-US" b="1" dirty="0" err="1" smtClean="0"/>
              <a:t>consta</a:t>
            </a:r>
            <a:r>
              <a:rPr lang="en-US" b="1" dirty="0" smtClean="0"/>
              <a:t> in </a:t>
            </a:r>
            <a:r>
              <a:rPr lang="en-US" b="1" dirty="0" err="1" smtClean="0"/>
              <a:t>acumularea</a:t>
            </a:r>
            <a:r>
              <a:rPr lang="en-US" b="1" dirty="0" smtClean="0"/>
              <a:t> </a:t>
            </a:r>
            <a:r>
              <a:rPr lang="en-US" b="1" dirty="0" err="1" smtClean="0"/>
              <a:t>locala</a:t>
            </a:r>
            <a:r>
              <a:rPr lang="en-US" b="1" dirty="0" smtClean="0"/>
              <a:t> de </a:t>
            </a:r>
            <a:r>
              <a:rPr lang="en-US" b="1" dirty="0" err="1" smtClean="0"/>
              <a:t>limfocite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macrofage</a:t>
            </a:r>
            <a:r>
              <a:rPr lang="en-US" b="1" dirty="0" smtClean="0"/>
              <a:t> </a:t>
            </a:r>
            <a:r>
              <a:rPr lang="en-US" b="1" dirty="0" err="1" smtClean="0"/>
              <a:t>exprimata</a:t>
            </a:r>
            <a:r>
              <a:rPr lang="en-US" b="1" dirty="0" smtClean="0"/>
              <a:t> macroscopic </a:t>
            </a:r>
            <a:r>
              <a:rPr lang="en-US" b="1" dirty="0" err="1" smtClean="0"/>
              <a:t>printr</a:t>
            </a:r>
            <a:r>
              <a:rPr lang="en-US" b="1" dirty="0" smtClean="0"/>
              <a:t>-o </a:t>
            </a:r>
            <a:r>
              <a:rPr lang="en-US" b="1" dirty="0" err="1" smtClean="0"/>
              <a:t>induratie</a:t>
            </a:r>
            <a:r>
              <a:rPr lang="en-US" b="1" dirty="0" smtClean="0"/>
              <a:t> la </a:t>
            </a:r>
            <a:r>
              <a:rPr lang="en-US" b="1" dirty="0" err="1" smtClean="0"/>
              <a:t>locul</a:t>
            </a:r>
            <a:r>
              <a:rPr lang="en-US" b="1" dirty="0" smtClean="0"/>
              <a:t> </a:t>
            </a:r>
            <a:r>
              <a:rPr lang="en-US" b="1" dirty="0" err="1" smtClean="0"/>
              <a:t>injectarii</a:t>
            </a:r>
            <a:endParaRPr lang="ro-RO" b="1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ro-RO" sz="800" b="1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 smtClean="0"/>
              <a:t>Prima </a:t>
            </a:r>
            <a:r>
              <a:rPr lang="en-US" b="1" dirty="0" err="1" smtClean="0"/>
              <a:t>tuberculina</a:t>
            </a:r>
            <a:r>
              <a:rPr lang="en-US" b="1" dirty="0" smtClean="0"/>
              <a:t> a </a:t>
            </a:r>
            <a:r>
              <a:rPr lang="en-US" b="1" dirty="0" err="1" smtClean="0"/>
              <a:t>fost</a:t>
            </a:r>
            <a:r>
              <a:rPr lang="en-US" b="1" dirty="0" smtClean="0"/>
              <a:t> </a:t>
            </a:r>
            <a:r>
              <a:rPr lang="en-US" b="1" dirty="0" err="1" smtClean="0"/>
              <a:t>produsa</a:t>
            </a:r>
            <a:r>
              <a:rPr lang="en-US" b="1" dirty="0" smtClean="0"/>
              <a:t> de Robert Koch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ro-RO" sz="800" b="1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 err="1" smtClean="0"/>
              <a:t>Utilizarea</a:t>
            </a:r>
            <a:r>
              <a:rPr lang="en-US" b="1" dirty="0" smtClean="0"/>
              <a:t> </a:t>
            </a:r>
            <a:r>
              <a:rPr lang="en-US" b="1" dirty="0" err="1" smtClean="0"/>
              <a:t>pentu</a:t>
            </a:r>
            <a:r>
              <a:rPr lang="en-US" b="1" dirty="0" smtClean="0"/>
              <a:t> </a:t>
            </a:r>
            <a:r>
              <a:rPr lang="en-US" b="1" dirty="0" err="1" smtClean="0"/>
              <a:t>detectia</a:t>
            </a:r>
            <a:r>
              <a:rPr lang="en-US" b="1" dirty="0" smtClean="0"/>
              <a:t> </a:t>
            </a:r>
            <a:r>
              <a:rPr lang="en-US" b="1" dirty="0" err="1" smtClean="0"/>
              <a:t>infectiei</a:t>
            </a:r>
            <a:r>
              <a:rPr lang="en-US" b="1" dirty="0" smtClean="0"/>
              <a:t> a </a:t>
            </a:r>
            <a:r>
              <a:rPr lang="en-US" b="1" dirty="0" err="1" smtClean="0"/>
              <a:t>fost</a:t>
            </a:r>
            <a:r>
              <a:rPr lang="en-US" b="1" dirty="0" smtClean="0"/>
              <a:t> </a:t>
            </a:r>
            <a:r>
              <a:rPr lang="en-US" b="1" dirty="0" err="1" smtClean="0"/>
              <a:t>descrisa</a:t>
            </a:r>
            <a:r>
              <a:rPr lang="en-US" b="1" dirty="0" smtClean="0"/>
              <a:t> </a:t>
            </a:r>
            <a:r>
              <a:rPr lang="en-US" b="1" dirty="0" err="1" smtClean="0"/>
              <a:t>pentru</a:t>
            </a:r>
            <a:r>
              <a:rPr lang="en-US" b="1" dirty="0" smtClean="0"/>
              <a:t> prima data de von </a:t>
            </a:r>
            <a:r>
              <a:rPr lang="en-US" b="1" dirty="0" err="1" smtClean="0"/>
              <a:t>Pirquet</a:t>
            </a:r>
            <a:r>
              <a:rPr lang="en-US" b="1" dirty="0" smtClean="0"/>
              <a:t> in 1907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576" y="1188041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dirty="0">
                <a:solidFill>
                  <a:srgbClr val="FFC000"/>
                </a:solidFill>
              </a:rPr>
              <a:t>IDR la </a:t>
            </a:r>
            <a:r>
              <a:rPr lang="en-US" sz="3200" dirty="0">
                <a:solidFill>
                  <a:srgbClr val="FFC000"/>
                </a:solidFill>
              </a:rPr>
              <a:t> tuberculin</a:t>
            </a:r>
            <a:r>
              <a:rPr lang="ro-RO" sz="3200" dirty="0">
                <a:solidFill>
                  <a:srgbClr val="FFC000"/>
                </a:solidFill>
              </a:rPr>
              <a:t>ă</a:t>
            </a:r>
            <a:endParaRPr lang="ro-RO" sz="3200" dirty="0">
              <a:solidFill>
                <a:srgbClr val="FFC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5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DIAGNOSTICUL IMUNOBIOLOGIC ÎN TUBERCULOZĂ</a:t>
            </a:r>
            <a:endParaRPr lang="en-US" sz="27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2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3165" y="4172887"/>
            <a:ext cx="45936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1600" dirty="0" smtClean="0"/>
              <a:t>Reacţie intens p</a:t>
            </a:r>
            <a:r>
              <a:rPr lang="en-US" sz="1600" dirty="0" err="1" smtClean="0"/>
              <a:t>ozitiv</a:t>
            </a:r>
            <a:r>
              <a:rPr lang="ro-RO" sz="1600" dirty="0" smtClean="0"/>
              <a:t>ă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infectie</a:t>
            </a:r>
            <a:r>
              <a:rPr lang="en-US" sz="1600" dirty="0" smtClean="0"/>
              <a:t> </a:t>
            </a:r>
            <a:r>
              <a:rPr lang="ro-RO" sz="1600" dirty="0" smtClean="0"/>
              <a:t>prezentă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 lvl="1" algn="just">
              <a:buFontTx/>
              <a:buChar char="•"/>
            </a:pPr>
            <a:r>
              <a:rPr lang="en-US" sz="1600" dirty="0" smtClean="0">
                <a:sym typeface="Symbol" pitchFamily="18" charset="2"/>
              </a:rPr>
              <a:t></a:t>
            </a:r>
            <a:r>
              <a:rPr lang="en-US" sz="1600" dirty="0" smtClean="0"/>
              <a:t> 10 mm</a:t>
            </a:r>
          </a:p>
          <a:p>
            <a:pPr lvl="1" algn="just">
              <a:buFontTx/>
              <a:buChar char="•"/>
            </a:pPr>
            <a:r>
              <a:rPr lang="en-US" sz="1600" dirty="0" smtClean="0">
                <a:sym typeface="Symbol" pitchFamily="18" charset="2"/>
              </a:rPr>
              <a:t></a:t>
            </a:r>
            <a:r>
              <a:rPr lang="en-US" sz="1600" dirty="0" smtClean="0"/>
              <a:t> 5 mm la </a:t>
            </a:r>
            <a:r>
              <a:rPr lang="en-US" sz="1600" dirty="0" err="1" smtClean="0"/>
              <a:t>cei</a:t>
            </a:r>
            <a:r>
              <a:rPr lang="en-US" sz="1600" dirty="0" smtClean="0"/>
              <a:t> </a:t>
            </a:r>
            <a:r>
              <a:rPr lang="en-US" sz="1600" dirty="0" err="1" smtClean="0"/>
              <a:t>infectati</a:t>
            </a:r>
            <a:r>
              <a:rPr lang="en-US" sz="1600" dirty="0" smtClean="0"/>
              <a:t> </a:t>
            </a:r>
            <a:r>
              <a:rPr lang="en-US" sz="1600" dirty="0" smtClean="0"/>
              <a:t>HIV</a:t>
            </a:r>
            <a:endParaRPr lang="en-US" sz="1600" dirty="0" smtClean="0"/>
          </a:p>
          <a:p>
            <a:pPr lvl="1" algn="just">
              <a:buFontTx/>
              <a:buChar char="•"/>
            </a:pPr>
            <a:endParaRPr lang="ro-RO" sz="1600" dirty="0" smtClean="0"/>
          </a:p>
        </p:txBody>
      </p:sp>
      <p:pic>
        <p:nvPicPr>
          <p:cNvPr id="5" name="Picture 4" descr="Test I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978" y="2074295"/>
            <a:ext cx="2152635" cy="14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DR norm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218688"/>
            <a:ext cx="215263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DR pozitiv Tuberculosis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3164" y="2218688"/>
            <a:ext cx="2143140" cy="1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7978" y="1156084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dirty="0" smtClean="0">
                <a:solidFill>
                  <a:srgbClr val="FFC000"/>
                </a:solidFill>
              </a:rPr>
              <a:t>IDR la </a:t>
            </a:r>
            <a:r>
              <a:rPr lang="en-US" sz="3200" dirty="0" smtClean="0">
                <a:solidFill>
                  <a:srgbClr val="FFC000"/>
                </a:solidFill>
              </a:rPr>
              <a:t> tuberculin</a:t>
            </a:r>
            <a:r>
              <a:rPr lang="ro-RO" sz="3200" dirty="0" smtClean="0">
                <a:solidFill>
                  <a:srgbClr val="FFC000"/>
                </a:solidFill>
              </a:rPr>
              <a:t>ă (testul </a:t>
            </a:r>
            <a:r>
              <a:rPr lang="ro-RO" sz="3200" dirty="0" err="1" smtClean="0">
                <a:solidFill>
                  <a:srgbClr val="FFC000"/>
                </a:solidFill>
              </a:rPr>
              <a:t>Mantoux</a:t>
            </a:r>
            <a:r>
              <a:rPr lang="ro-RO" sz="3200" dirty="0" smtClean="0">
                <a:solidFill>
                  <a:srgbClr val="FFC000"/>
                </a:solidFill>
              </a:rPr>
              <a:t>)</a:t>
            </a:r>
            <a:endParaRPr lang="ro-RO" sz="3200" dirty="0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5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DIAGNOSTICUL IMUNOBIOLOGIC ÎN TUBERCULOZĂ</a:t>
            </a:r>
            <a:endParaRPr lang="en-US" sz="27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3164" y="5373216"/>
            <a:ext cx="4000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o-RO" sz="1600" dirty="0">
                <a:solidFill>
                  <a:srgbClr val="FFFFFF"/>
                </a:solidFill>
              </a:rPr>
              <a:t>Reacţie n</a:t>
            </a:r>
            <a:r>
              <a:rPr lang="en-US" sz="1600" dirty="0" err="1">
                <a:solidFill>
                  <a:srgbClr val="FFFFFF"/>
                </a:solidFill>
              </a:rPr>
              <a:t>egativa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absenta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infectiei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 lvl="1" algn="just"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&lt; 10 mm</a:t>
            </a:r>
          </a:p>
          <a:p>
            <a:pPr lvl="1" algn="just"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&lt; 5 mm la </a:t>
            </a:r>
            <a:r>
              <a:rPr lang="en-US" sz="1600" dirty="0" err="1">
                <a:solidFill>
                  <a:srgbClr val="FFFFFF"/>
                </a:solidFill>
              </a:rPr>
              <a:t>infectati</a:t>
            </a:r>
            <a:r>
              <a:rPr lang="en-US" sz="1600" dirty="0">
                <a:solidFill>
                  <a:srgbClr val="FFFFFF"/>
                </a:solidFill>
              </a:rPr>
              <a:t> HIV</a:t>
            </a:r>
            <a:endParaRPr lang="ro-RO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3165" y="3642926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Reacţie intens pozitivă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7891" y="3718886"/>
            <a:ext cx="177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Reacţie normală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42" y="3718885"/>
            <a:ext cx="269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Inocularea intradermică a tuberculinei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0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706036"/>
            <a:ext cx="6438900" cy="5705475"/>
          </a:xfrm>
          <a:prstGeom prst="rect">
            <a:avLst/>
          </a:prstGeom>
          <a:solidFill>
            <a:srgbClr val="0AC6F2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428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Tuberculoza </a:t>
            </a:r>
            <a:r>
              <a:rPr lang="ro-RO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– Aspecte clinice</a:t>
            </a:r>
            <a:endParaRPr lang="en-US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784" y="6386482"/>
            <a:ext cx="4572032" cy="642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Localizările bacilului Koch</a:t>
            </a:r>
            <a:endParaRPr lang="ro-RO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00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8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Tuberculoza </a:t>
            </a:r>
            <a:r>
              <a:rPr lang="ro-RO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– Aspecte clinice</a:t>
            </a:r>
            <a:endParaRPr lang="en-US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10714" t="11491" r="14285" b="9316"/>
          <a:stretch>
            <a:fillRect/>
          </a:stretch>
        </p:blipFill>
        <p:spPr bwMode="auto">
          <a:xfrm>
            <a:off x="1714480" y="4286256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11864" t="14286" r="11864" b="21428"/>
          <a:stretch>
            <a:fillRect/>
          </a:stretch>
        </p:blipFill>
        <p:spPr bwMode="auto">
          <a:xfrm>
            <a:off x="4143372" y="4429132"/>
            <a:ext cx="200026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142984"/>
            <a:ext cx="3048000" cy="218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3643314"/>
            <a:ext cx="435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Tuberculoza osoasa - Morbul lui Pot</a:t>
            </a:r>
            <a:endParaRPr lang="ro-RO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3042" y="6215082"/>
            <a:ext cx="4572032" cy="642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Tuberculoza ganglionara</a:t>
            </a:r>
            <a:endParaRPr lang="ro-RO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5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4279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779" r="1738" b="5556"/>
          <a:stretch>
            <a:fillRect/>
          </a:stretch>
        </p:blipFill>
        <p:spPr bwMode="auto">
          <a:xfrm>
            <a:off x="0" y="-4554"/>
            <a:ext cx="9144000" cy="68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6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95537" y="306505"/>
            <a:ext cx="8277064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b="1" dirty="0" smtClean="0">
                <a:solidFill>
                  <a:srgbClr val="FFC000"/>
                </a:solidFill>
              </a:rPr>
              <a:t>Diagnosticul de laborator în difterie</a:t>
            </a:r>
            <a:endParaRPr lang="ro-RO" b="1" dirty="0" smtClean="0">
              <a:solidFill>
                <a:srgbClr val="FFC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1916832"/>
            <a:ext cx="7992888" cy="44644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b="1" dirty="0" smtClean="0">
                <a:solidFill>
                  <a:srgbClr val="FFFF00"/>
                </a:solidFill>
              </a:rPr>
              <a:t>Diagnostic</a:t>
            </a:r>
            <a:r>
              <a:rPr lang="vi-VN" b="1" dirty="0" smtClean="0">
                <a:solidFill>
                  <a:srgbClr val="FFFF00"/>
                </a:solidFill>
              </a:rPr>
              <a:t> bacteriologic</a:t>
            </a:r>
            <a:r>
              <a:rPr lang="ro-RO" b="1" dirty="0" smtClean="0">
                <a:solidFill>
                  <a:srgbClr val="FFFF00"/>
                </a:solidFill>
              </a:rPr>
              <a:t>: </a:t>
            </a:r>
          </a:p>
          <a:p>
            <a:pPr lvl="1"/>
            <a:r>
              <a:rPr lang="vi-VN" b="1" dirty="0" smtClean="0"/>
              <a:t>izolarea şi identificarea bacilului difteric din exudatul faringian </a:t>
            </a:r>
            <a:r>
              <a:rPr lang="ro-RO" b="1" dirty="0" smtClean="0"/>
              <a:t>şi alte produse biologice;</a:t>
            </a:r>
          </a:p>
          <a:p>
            <a:pPr lvl="1"/>
            <a:r>
              <a:rPr lang="vi-VN" b="1" dirty="0" smtClean="0"/>
              <a:t>evidenţierea toxi</a:t>
            </a:r>
            <a:r>
              <a:rPr lang="ro-RO" b="1" dirty="0" smtClean="0"/>
              <a:t>no</a:t>
            </a:r>
            <a:r>
              <a:rPr lang="vi-VN" b="1" dirty="0" smtClean="0"/>
              <a:t>genezei</a:t>
            </a:r>
            <a:r>
              <a:rPr lang="ro-RO" b="1" dirty="0" smtClean="0"/>
              <a:t> prin testele de patogenitate in vitro (Elek) şi in vivo (inocularea subcutanată la cobai)</a:t>
            </a:r>
            <a:r>
              <a:rPr lang="vi-VN" b="1" dirty="0" smtClean="0"/>
              <a:t>.</a:t>
            </a:r>
            <a:endParaRPr lang="ro-RO" b="1" dirty="0" smtClean="0"/>
          </a:p>
          <a:p>
            <a:endParaRPr lang="ro-RO" b="1" dirty="0" smtClean="0"/>
          </a:p>
          <a:p>
            <a:r>
              <a:rPr lang="ro-RO" b="1" dirty="0" smtClean="0">
                <a:solidFill>
                  <a:srgbClr val="FFFF00"/>
                </a:solidFill>
              </a:rPr>
              <a:t>Diagnostic imunologic: </a:t>
            </a:r>
          </a:p>
          <a:p>
            <a:pPr lvl="1"/>
            <a:r>
              <a:rPr lang="ro-RO" b="1" dirty="0" smtClean="0"/>
              <a:t>Testarea răspunsului imun umoral prin intradermoreacţia </a:t>
            </a:r>
            <a:r>
              <a:rPr lang="ro-RO" b="1" dirty="0" err="1" smtClean="0"/>
              <a:t>Schick</a:t>
            </a:r>
            <a:endParaRPr lang="vi-VN" b="1" dirty="0" smtClean="0"/>
          </a:p>
          <a:p>
            <a:endParaRPr lang="vi-VN" b="1" dirty="0" smtClean="0"/>
          </a:p>
          <a:p>
            <a:endParaRPr lang="vi-VN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80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7" descr="corynebacter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572008"/>
            <a:ext cx="231020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642909" y="1571612"/>
            <a:ext cx="80296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2800" b="1" dirty="0">
                <a:solidFill>
                  <a:srgbClr val="FFFF00"/>
                </a:solidFill>
              </a:rPr>
              <a:t>Caractere </a:t>
            </a:r>
            <a:r>
              <a:rPr lang="ro-RO" sz="2800" b="1" dirty="0" smtClean="0">
                <a:solidFill>
                  <a:srgbClr val="FFFF00"/>
                </a:solidFill>
              </a:rPr>
              <a:t>morfologice ale C. </a:t>
            </a:r>
            <a:r>
              <a:rPr lang="ro-RO" sz="2800" b="1" dirty="0" err="1" smtClean="0">
                <a:solidFill>
                  <a:srgbClr val="FFFF00"/>
                </a:solidFill>
              </a:rPr>
              <a:t>difteriae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571472" y="6286520"/>
            <a:ext cx="2735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b="1" dirty="0">
                <a:solidFill>
                  <a:schemeClr val="bg1"/>
                </a:solidFill>
              </a:rPr>
              <a:t>Coloraţia Gram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572000" y="6286520"/>
            <a:ext cx="3240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b="1" dirty="0">
                <a:solidFill>
                  <a:schemeClr val="bg1"/>
                </a:solidFill>
              </a:rPr>
              <a:t>Coloraţia Del Vecchio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2214554"/>
            <a:ext cx="785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5113">
              <a:buFont typeface="Wingdings" pitchFamily="2" charset="2"/>
              <a:buChar char="§"/>
            </a:pPr>
            <a:r>
              <a:rPr lang="ro-RO" sz="2000" dirty="0" smtClean="0">
                <a:solidFill>
                  <a:schemeClr val="bg1"/>
                </a:solidFill>
              </a:rPr>
              <a:t>Bacili Gram pozitivi la limita, lungime 2-6 microni, grosime 0,5 microni.  Prezintă pleomorfism accentuat fiind drepţi sau uşor încurbaţi, măciucaţi la unul sau ambele capete, unde se găsesc corpusculii metacromatici Babeş-Ernst. Sunt nesporulati,necapsulati,imobili.</a:t>
            </a:r>
          </a:p>
          <a:p>
            <a:pPr indent="265113">
              <a:buFont typeface="Wingdings" pitchFamily="2" charset="2"/>
              <a:buChar char="§"/>
            </a:pPr>
            <a:r>
              <a:rPr lang="ro-RO" sz="2000" dirty="0" smtClean="0">
                <a:solidFill>
                  <a:schemeClr val="bg1"/>
                </a:solidFill>
              </a:rPr>
              <a:t>În produsul patologic sunt dispuşi în formă de litere chinezeşti, litere latine (L, X, Y, V) sau “în palisadă”.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5537" y="306505"/>
            <a:ext cx="8277064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b="1" dirty="0" smtClean="0">
                <a:solidFill>
                  <a:srgbClr val="FFC000"/>
                </a:solidFill>
              </a:rPr>
              <a:t>Diagnosticul de laborator în difterie</a:t>
            </a:r>
            <a:endParaRPr lang="ro-RO" b="1" dirty="0" smtClean="0">
              <a:solidFill>
                <a:srgbClr val="FFC000"/>
              </a:solidFill>
            </a:endParaRPr>
          </a:p>
        </p:txBody>
      </p:sp>
      <p:pic>
        <p:nvPicPr>
          <p:cNvPr id="96258" name="Picture 2" descr="http://t1.gstatic.com/images?q=tbn:ANd9GcT2tnWSqjgIJtHBXiKhNgJw1IUiszN5_C0ICkRlK80dLZwNrX0SHfeAqST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1" y="4486627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50825" y="817548"/>
            <a:ext cx="86003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2800" b="1" dirty="0">
                <a:solidFill>
                  <a:srgbClr val="FFFF00"/>
                </a:solidFill>
              </a:rPr>
              <a:t>Caractere de </a:t>
            </a:r>
            <a:r>
              <a:rPr lang="ro-RO" sz="2800" b="1" dirty="0" smtClean="0">
                <a:solidFill>
                  <a:srgbClr val="FFFF00"/>
                </a:solidFill>
              </a:rPr>
              <a:t>cultură ale C. </a:t>
            </a:r>
            <a:r>
              <a:rPr lang="ro-RO" sz="2800" b="1" dirty="0" err="1" smtClean="0">
                <a:solidFill>
                  <a:srgbClr val="FFFF00"/>
                </a:solidFill>
              </a:rPr>
              <a:t>dipteriae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3317" name="Picture 9" descr="cdiph_tellurit si agar"/>
          <p:cNvPicPr>
            <a:picLocks noChangeAspect="1" noChangeArrowheads="1"/>
          </p:cNvPicPr>
          <p:nvPr/>
        </p:nvPicPr>
        <p:blipFill>
          <a:blip r:embed="rId3" cstate="print"/>
          <a:srcRect l="48780"/>
          <a:stretch>
            <a:fillRect/>
          </a:stretch>
        </p:blipFill>
        <p:spPr bwMode="auto">
          <a:xfrm>
            <a:off x="714348" y="2655560"/>
            <a:ext cx="1500198" cy="16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 descr="Colonii grav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7" y="4714884"/>
            <a:ext cx="2138580" cy="14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3" descr="tinsd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643182"/>
            <a:ext cx="38592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5786446" y="4429132"/>
            <a:ext cx="2124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600" b="1" dirty="0">
                <a:solidFill>
                  <a:schemeClr val="bg1"/>
                </a:solidFill>
              </a:rPr>
              <a:t>Mediu Tinsdale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322" name="Text Box 15"/>
          <p:cNvSpPr txBox="1">
            <a:spLocks noChangeArrowheads="1"/>
          </p:cNvSpPr>
          <p:nvPr/>
        </p:nvSpPr>
        <p:spPr bwMode="auto">
          <a:xfrm>
            <a:off x="-214346" y="6257860"/>
            <a:ext cx="4643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Colonii tip “</a:t>
            </a:r>
            <a:r>
              <a:rPr lang="ro-RO" sz="1600" b="1" dirty="0" err="1" smtClean="0">
                <a:solidFill>
                  <a:schemeClr val="bg1"/>
                </a:solidFill>
              </a:rPr>
              <a:t>gravis</a:t>
            </a:r>
            <a:r>
              <a:rPr lang="ro-RO" sz="1600" b="1" dirty="0" smtClean="0">
                <a:solidFill>
                  <a:schemeClr val="bg1"/>
                </a:solidFill>
              </a:rPr>
              <a:t>” - mediul cu telurit Gundel-Tietz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6" name="Picture 11" descr="W7917-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786058"/>
            <a:ext cx="1785950" cy="15157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1472" y="1428736"/>
            <a:ext cx="857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o-RO" dirty="0" smtClean="0">
                <a:solidFill>
                  <a:schemeClr val="bg1"/>
                </a:solidFill>
              </a:rPr>
              <a:t> Sunt germeni aerobi, facultativ anaerobi.</a:t>
            </a:r>
          </a:p>
          <a:p>
            <a:pPr>
              <a:buFont typeface="Wingdings" pitchFamily="2" charset="2"/>
              <a:buChar char="§"/>
            </a:pPr>
            <a:r>
              <a:rPr lang="ro-RO" dirty="0" smtClean="0">
                <a:solidFill>
                  <a:schemeClr val="bg1"/>
                </a:solidFill>
              </a:rPr>
              <a:t> Necesită medii de cultură suplimentate cu ser de bou, sânge,  ou, </a:t>
            </a:r>
            <a:r>
              <a:rPr lang="ro-RO" dirty="0" err="1" smtClean="0">
                <a:solidFill>
                  <a:schemeClr val="bg1"/>
                </a:solidFill>
              </a:rPr>
              <a:t>cistină</a:t>
            </a:r>
            <a:r>
              <a:rPr lang="ro-RO" dirty="0" smtClean="0">
                <a:solidFill>
                  <a:schemeClr val="bg1"/>
                </a:solidFill>
              </a:rPr>
              <a:t>, telurit (</a:t>
            </a:r>
            <a:r>
              <a:rPr lang="ro-RO" dirty="0" err="1" smtClean="0">
                <a:solidFill>
                  <a:schemeClr val="bg1"/>
                </a:solidFill>
              </a:rPr>
              <a:t>Loeffler</a:t>
            </a:r>
            <a:r>
              <a:rPr lang="ro-RO" dirty="0" smtClean="0">
                <a:solidFill>
                  <a:schemeClr val="bg1"/>
                </a:solidFill>
              </a:rPr>
              <a:t>, </a:t>
            </a:r>
            <a:r>
              <a:rPr lang="ro-RO" dirty="0" err="1" smtClean="0">
                <a:solidFill>
                  <a:schemeClr val="bg1"/>
                </a:solidFill>
              </a:rPr>
              <a:t>Tinsdale</a:t>
            </a:r>
            <a:r>
              <a:rPr lang="ro-RO" dirty="0" smtClean="0">
                <a:solidFill>
                  <a:schemeClr val="bg1"/>
                </a:solidFill>
              </a:rPr>
              <a:t>, </a:t>
            </a:r>
            <a:r>
              <a:rPr lang="ro-RO" dirty="0" err="1" smtClean="0">
                <a:solidFill>
                  <a:schemeClr val="bg1"/>
                </a:solidFill>
              </a:rPr>
              <a:t>Gundel-Tietz</a:t>
            </a:r>
            <a:r>
              <a:rPr lang="ro-RO" dirty="0" smtClean="0">
                <a:solidFill>
                  <a:schemeClr val="bg1"/>
                </a:solidFill>
              </a:rPr>
              <a:t>, OCST). </a:t>
            </a:r>
          </a:p>
          <a:p>
            <a:pPr>
              <a:buFont typeface="Wingdings" pitchFamily="2" charset="2"/>
              <a:buChar char="§"/>
            </a:pPr>
            <a:r>
              <a:rPr lang="ro-RO" dirty="0" smtClean="0">
                <a:solidFill>
                  <a:schemeClr val="bg1"/>
                </a:solidFill>
              </a:rPr>
              <a:t>Prezenţa oxigenului atmosferic favorizează creşterea şi </a:t>
            </a:r>
            <a:r>
              <a:rPr lang="ro-RO" dirty="0" err="1" smtClean="0">
                <a:solidFill>
                  <a:schemeClr val="bg1"/>
                </a:solidFill>
              </a:rPr>
              <a:t>toxinogeneza</a:t>
            </a:r>
            <a:r>
              <a:rPr lang="ro-RO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Picture 9" descr="cdiph_tellurit si agar"/>
          <p:cNvPicPr>
            <a:picLocks noChangeAspect="1" noChangeArrowheads="1"/>
          </p:cNvPicPr>
          <p:nvPr/>
        </p:nvPicPr>
        <p:blipFill>
          <a:blip r:embed="rId3" cstate="print"/>
          <a:srcRect r="53659"/>
          <a:stretch>
            <a:fillRect/>
          </a:stretch>
        </p:blipFill>
        <p:spPr bwMode="auto">
          <a:xfrm>
            <a:off x="214282" y="4714884"/>
            <a:ext cx="1357322" cy="13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28662" y="4357694"/>
            <a:ext cx="2786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600" b="1" dirty="0" smtClean="0">
                <a:solidFill>
                  <a:schemeClr val="bg1"/>
                </a:solidFill>
              </a:rPr>
              <a:t>Mediul geloză </a:t>
            </a:r>
            <a:r>
              <a:rPr lang="ro-RO" sz="1600" b="1" dirty="0">
                <a:solidFill>
                  <a:schemeClr val="bg1"/>
                </a:solidFill>
              </a:rPr>
              <a:t>sânge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C. diphtheriae growing on Loeffler Medium"/>
          <p:cNvPicPr>
            <a:picLocks noChangeAspect="1" noChangeArrowheads="1"/>
          </p:cNvPicPr>
          <p:nvPr/>
        </p:nvPicPr>
        <p:blipFill>
          <a:blip r:embed="rId7" cstate="print"/>
          <a:srcRect r="32500"/>
          <a:stretch>
            <a:fillRect/>
          </a:stretch>
        </p:blipFill>
        <p:spPr bwMode="auto">
          <a:xfrm>
            <a:off x="7500958" y="4786322"/>
            <a:ext cx="1350174" cy="1500183"/>
          </a:xfrm>
          <a:prstGeom prst="rect">
            <a:avLst/>
          </a:prstGeom>
          <a:noFill/>
        </p:spPr>
      </p:pic>
      <p:pic>
        <p:nvPicPr>
          <p:cNvPr id="38916" name="Picture 4" descr="Loeffler Medium"/>
          <p:cNvPicPr>
            <a:picLocks noChangeAspect="1" noChangeArrowheads="1"/>
          </p:cNvPicPr>
          <p:nvPr/>
        </p:nvPicPr>
        <p:blipFill>
          <a:blip r:embed="rId8" cstate="print"/>
          <a:srcRect r="30000"/>
          <a:stretch>
            <a:fillRect/>
          </a:stretch>
        </p:blipFill>
        <p:spPr bwMode="auto">
          <a:xfrm>
            <a:off x="4857752" y="4929213"/>
            <a:ext cx="1400181" cy="1500183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572000" y="6478809"/>
            <a:ext cx="2714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 smtClean="0">
                <a:solidFill>
                  <a:schemeClr val="bg1"/>
                </a:solidFill>
              </a:rPr>
              <a:t>Mediul </a:t>
            </a:r>
            <a:r>
              <a:rPr lang="en-US" sz="1400" dirty="0" err="1" smtClean="0">
                <a:solidFill>
                  <a:schemeClr val="bg1"/>
                </a:solidFill>
              </a:rPr>
              <a:t>Loeffler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o-RO" sz="1400" dirty="0" smtClean="0">
                <a:solidFill>
                  <a:schemeClr val="bg1"/>
                </a:solidFill>
              </a:rPr>
              <a:t>, neinoculat. </a:t>
            </a:r>
            <a:endParaRPr lang="ro-RO" sz="1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16" y="6334804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dirty="0" smtClean="0">
                <a:solidFill>
                  <a:schemeClr val="bg1"/>
                </a:solidFill>
              </a:rPr>
              <a:t>Mediul </a:t>
            </a:r>
            <a:r>
              <a:rPr lang="en-US" sz="1400" dirty="0" err="1" smtClean="0">
                <a:solidFill>
                  <a:schemeClr val="bg1"/>
                </a:solidFill>
              </a:rPr>
              <a:t>Loeffler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o-RO" sz="14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o-RO" sz="1400" dirty="0" smtClean="0">
                <a:solidFill>
                  <a:schemeClr val="bg1"/>
                </a:solidFill>
              </a:rPr>
              <a:t>Colonii C. </a:t>
            </a:r>
            <a:r>
              <a:rPr lang="ro-RO" sz="1400" dirty="0" err="1" smtClean="0">
                <a:solidFill>
                  <a:schemeClr val="bg1"/>
                </a:solidFill>
              </a:rPr>
              <a:t>diphteriae</a:t>
            </a:r>
            <a:r>
              <a:rPr lang="ro-RO" sz="1400" dirty="0" smtClean="0">
                <a:solidFill>
                  <a:schemeClr val="bg1"/>
                </a:solidFill>
              </a:rPr>
              <a:t>. </a:t>
            </a:r>
            <a:endParaRPr lang="ro-RO" sz="14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44624"/>
            <a:ext cx="906813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b="1" dirty="0" smtClean="0">
                <a:solidFill>
                  <a:srgbClr val="FFC000"/>
                </a:solidFill>
              </a:rPr>
              <a:t>Diagnosticul de laborator în difterie</a:t>
            </a:r>
            <a:endParaRPr lang="ro-RO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err="1" smtClean="0"/>
              <a:t>Streptococcus</a:t>
            </a:r>
            <a:r>
              <a:rPr lang="ro-RO" dirty="0" smtClean="0"/>
              <a:t> </a:t>
            </a:r>
            <a:r>
              <a:rPr lang="ro-RO" dirty="0" err="1" smtClean="0"/>
              <a:t>pneumoniae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1411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o-RO" dirty="0" smtClean="0"/>
              <a:t>Morfologie: </a:t>
            </a:r>
            <a:r>
              <a:rPr lang="ro-RO" sz="2000" dirty="0" smtClean="0"/>
              <a:t>diametru 0,5-1,25 micrometri,forma lanceolata,capsulat (capsula </a:t>
            </a:r>
            <a:r>
              <a:rPr lang="ro-RO" sz="2000" dirty="0" err="1" smtClean="0"/>
              <a:t>polizaharidica</a:t>
            </a:r>
            <a:r>
              <a:rPr lang="ro-RO" sz="2000" dirty="0" smtClean="0"/>
              <a:t>),</a:t>
            </a:r>
            <a:r>
              <a:rPr lang="ro-RO" sz="2000" dirty="0" err="1" smtClean="0"/>
              <a:t>asezare</a:t>
            </a:r>
            <a:r>
              <a:rPr lang="ro-RO" sz="2000" dirty="0" smtClean="0"/>
              <a:t> „in </a:t>
            </a:r>
            <a:r>
              <a:rPr lang="ro-RO" sz="2000" dirty="0" err="1" smtClean="0"/>
              <a:t>diplo</a:t>
            </a:r>
            <a:r>
              <a:rPr lang="ro-RO" sz="2000" dirty="0" smtClean="0"/>
              <a:t>”,</a:t>
            </a:r>
            <a:r>
              <a:rPr lang="en-US" sz="2000" dirty="0" smtClean="0"/>
              <a:t>.</a:t>
            </a:r>
            <a:r>
              <a:rPr lang="ro-RO" sz="2000" dirty="0" err="1" smtClean="0"/>
              <a:t>izolati</a:t>
            </a:r>
            <a:r>
              <a:rPr lang="ro-RO" sz="2000" dirty="0" smtClean="0"/>
              <a:t> sau in </a:t>
            </a:r>
            <a:r>
              <a:rPr lang="ro-RO" sz="2000" dirty="0" err="1" smtClean="0"/>
              <a:t>lanturi</a:t>
            </a:r>
            <a:r>
              <a:rPr lang="ro-RO" sz="2000" dirty="0" smtClean="0"/>
              <a:t> scurte.</a:t>
            </a:r>
            <a:endParaRPr lang="en-US" sz="2000" dirty="0"/>
          </a:p>
          <a:p>
            <a:pPr marL="342900" indent="-342900"/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5949280"/>
            <a:ext cx="5026297" cy="258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Caractere morfologice</a:t>
            </a:r>
            <a:endParaRPr lang="en-US" b="1" dirty="0"/>
          </a:p>
        </p:txBody>
      </p:sp>
      <p:pic>
        <p:nvPicPr>
          <p:cNvPr id="7" name="Picture 4" descr="Pneumococ - Structu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1" y="3052163"/>
            <a:ext cx="2575017" cy="174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http://textbookofbacteriology.net/S.pneumonia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48" y="3052163"/>
            <a:ext cx="2251419" cy="17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" name="Picture 2" descr="streptococcus pneumoni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64" y="2777642"/>
            <a:ext cx="2867537" cy="229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1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063226" cy="41419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951609" cy="236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04163"/>
            <a:ext cx="3005615" cy="24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29013"/>
            <a:ext cx="2132877" cy="170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59706"/>
            <a:ext cx="2103399" cy="168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10" y="3454168"/>
            <a:ext cx="2389227" cy="19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40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704325"/>
            <a:ext cx="7125113" cy="924475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FFFF00"/>
                </a:solidFill>
              </a:rPr>
              <a:t>Aspecte clinice în difterie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77763"/>
            <a:ext cx="8424936" cy="4051437"/>
          </a:xfrm>
        </p:spPr>
        <p:txBody>
          <a:bodyPr/>
          <a:lstStyle/>
          <a:p>
            <a:r>
              <a:rPr lang="vi-VN" b="1" dirty="0" smtClean="0">
                <a:solidFill>
                  <a:schemeClr val="bg1"/>
                </a:solidFill>
              </a:rPr>
              <a:t>Aspectul clinic al bolii este determinat de </a:t>
            </a:r>
            <a:r>
              <a:rPr lang="ro-RO" b="1" dirty="0" smtClean="0">
                <a:solidFill>
                  <a:schemeClr val="bg1"/>
                </a:solidFill>
              </a:rPr>
              <a:t>locul </a:t>
            </a:r>
            <a:r>
              <a:rPr lang="vi-VN" b="1" dirty="0" smtClean="0">
                <a:solidFill>
                  <a:schemeClr val="bg1"/>
                </a:solidFill>
              </a:rPr>
              <a:t>de infecţie, statusul imunitar al pacientului şi de virulenţa microorganismului.</a:t>
            </a:r>
            <a:endParaRPr lang="ro-RO" b="1" dirty="0" smtClean="0">
              <a:solidFill>
                <a:schemeClr val="bg1"/>
              </a:solidFill>
            </a:endParaRPr>
          </a:p>
          <a:p>
            <a:r>
              <a:rPr lang="vi-VN" b="1" dirty="0" smtClean="0">
                <a:solidFill>
                  <a:schemeClr val="bg1"/>
                </a:solidFill>
              </a:rPr>
              <a:t>În cazul difteriei cu poartă de intrare respiratorie, semnele clinice sunt: angina febrilă pseudomembranoasă cu adenopatie cervicală, paliditatea, tulburările de respiraţie până la asfixie, sindromul toxic, paraliziile.</a:t>
            </a:r>
            <a:endParaRPr lang="ro-RO" b="1" dirty="0" smtClean="0">
              <a:solidFill>
                <a:schemeClr val="bg1"/>
              </a:solidFill>
            </a:endParaRPr>
          </a:p>
          <a:p>
            <a:r>
              <a:rPr lang="vi-VN" b="1" dirty="0" smtClean="0">
                <a:solidFill>
                  <a:schemeClr val="bg1"/>
                </a:solidFill>
              </a:rPr>
              <a:t>Simptomele apar după o perioadă de incubaţie de 2-6 zile. 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angina difte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834" y="4164348"/>
            <a:ext cx="2140552" cy="206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287437" y="6491312"/>
            <a:ext cx="444977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b="1" dirty="0">
                <a:solidFill>
                  <a:schemeClr val="bg1"/>
                </a:solidFill>
              </a:rPr>
              <a:t>Angină difterică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/>
          <a:srcRect l="55667" t="21555" r="10292" b="32957"/>
          <a:stretch>
            <a:fillRect/>
          </a:stretch>
        </p:blipFill>
        <p:spPr bwMode="auto">
          <a:xfrm>
            <a:off x="6215074" y="4214818"/>
            <a:ext cx="241253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737215" y="6237312"/>
            <a:ext cx="34782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b="1" dirty="0">
                <a:solidFill>
                  <a:schemeClr val="bg1"/>
                </a:solidFill>
              </a:rPr>
              <a:t>Adenopatie laterocervicală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Pseudomembrane at the back of the throat of a child. The membrane can grow and extend further down the throat, suffocating the child. From the CDC.">
            <a:hlinkClick r:id="rId5" tooltip="&quot;Pseudomembrane at the back of the throat of a child. The membrane can grow and extend further down the throat, suffocating the child. From the CDC.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295" y="4214818"/>
            <a:ext cx="1300024" cy="196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iphtheria"/>
          <p:cNvPicPr>
            <a:picLocks noChangeAspect="1" noChangeArrowheads="1"/>
          </p:cNvPicPr>
          <p:nvPr/>
        </p:nvPicPr>
        <p:blipFill>
          <a:blip r:embed="rId7" cstate="print"/>
          <a:srcRect l="4052" t="6454" r="7348" b="24598"/>
          <a:stretch>
            <a:fillRect/>
          </a:stretch>
        </p:blipFill>
        <p:spPr bwMode="auto">
          <a:xfrm>
            <a:off x="2337779" y="4813747"/>
            <a:ext cx="2428892" cy="1327418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4624"/>
            <a:ext cx="906813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b="1" dirty="0" smtClean="0">
                <a:solidFill>
                  <a:srgbClr val="FFC000"/>
                </a:solidFill>
              </a:rPr>
              <a:t>Diagnosticul de laborator în difterie</a:t>
            </a:r>
            <a:endParaRPr lang="ro-RO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13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K TES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99" y="2420888"/>
            <a:ext cx="2137197" cy="2016224"/>
          </a:xfrm>
          <a:prstGeom prst="rect">
            <a:avLst/>
          </a:prstGeom>
        </p:spPr>
      </p:pic>
      <p:pic>
        <p:nvPicPr>
          <p:cNvPr id="5" name="Picture 4" descr="Patogenitate coba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9215" y="2420888"/>
            <a:ext cx="2998546" cy="201622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47156" y="4714884"/>
            <a:ext cx="27860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600" b="1" dirty="0" smtClean="0">
                <a:solidFill>
                  <a:schemeClr val="bg1"/>
                </a:solidFill>
              </a:rPr>
              <a:t>Testul Elek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721680" y="4705604"/>
            <a:ext cx="27860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o-RO" sz="1600" b="1" dirty="0" smtClean="0">
                <a:solidFill>
                  <a:schemeClr val="bg1"/>
                </a:solidFill>
              </a:rPr>
              <a:t>Patogenitate la cobai.</a:t>
            </a:r>
          </a:p>
          <a:p>
            <a:pPr algn="ctr"/>
            <a:r>
              <a:rPr lang="ro-RO" sz="1600" b="1" dirty="0" smtClean="0">
                <a:solidFill>
                  <a:schemeClr val="bg1"/>
                </a:solidFill>
              </a:rPr>
              <a:t>Inoculare subcutanată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71600" y="704325"/>
            <a:ext cx="7125113" cy="924475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FFFF00"/>
                </a:solidFill>
              </a:rPr>
              <a:t>Caractere de patogenitate </a:t>
            </a:r>
            <a:br>
              <a:rPr lang="ro-RO" b="1" dirty="0" smtClean="0">
                <a:solidFill>
                  <a:srgbClr val="FFFF00"/>
                </a:solidFill>
              </a:rPr>
            </a:br>
            <a:r>
              <a:rPr lang="ro-RO" b="1" dirty="0" smtClean="0">
                <a:solidFill>
                  <a:srgbClr val="FFFF00"/>
                </a:solidFill>
              </a:rPr>
              <a:t>in vitro şi in vivo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4624"/>
            <a:ext cx="9068138" cy="9244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o-RO" b="1" dirty="0" smtClean="0">
                <a:solidFill>
                  <a:srgbClr val="FFC000"/>
                </a:solidFill>
              </a:rPr>
              <a:t>Diagnosticul de laborator în difterie</a:t>
            </a:r>
            <a:endParaRPr lang="ro-RO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91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75724"/>
            <a:ext cx="8712968" cy="924475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chemeClr val="bg1"/>
                </a:solidFill>
              </a:rPr>
              <a:t>Diagnosticul imunobiologic</a:t>
            </a:r>
            <a:endParaRPr lang="ro-RO" b="1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80" y="1556792"/>
            <a:ext cx="8784976" cy="2520280"/>
          </a:xfrm>
        </p:spPr>
        <p:txBody>
          <a:bodyPr>
            <a:noAutofit/>
          </a:bodyPr>
          <a:lstStyle/>
          <a:p>
            <a:r>
              <a:rPr lang="vi-VN" sz="1600" b="1" dirty="0" smtClean="0">
                <a:solidFill>
                  <a:schemeClr val="bg1"/>
                </a:solidFill>
              </a:rPr>
              <a:t>Starea </a:t>
            </a:r>
            <a:r>
              <a:rPr lang="vi-VN" sz="1600" b="1" dirty="0" smtClean="0">
                <a:solidFill>
                  <a:schemeClr val="bg1"/>
                </a:solidFill>
              </a:rPr>
              <a:t>de imunitate a organismului se poate determina prin testul Schick: se inoculează pe faţa antebraţului drept intradermic toxina difterică (0,2ml) iar la cel stâng 0,2 ml toxină inactivată.</a:t>
            </a:r>
          </a:p>
          <a:p>
            <a:pPr lvl="1"/>
            <a:r>
              <a:rPr lang="vi-VN" sz="1400" b="1" dirty="0" smtClean="0">
                <a:solidFill>
                  <a:schemeClr val="bg1"/>
                </a:solidFill>
              </a:rPr>
              <a:t>Reacţia este pozitivă dacă după 48 ore apare o zonă edematoasă, cu necroză şi descuamare numai la locul de inoculare al toxinei = susceptibilitate la difterie.</a:t>
            </a:r>
          </a:p>
          <a:p>
            <a:pPr lvl="1"/>
            <a:r>
              <a:rPr lang="vi-VN" sz="1400" b="1" dirty="0" smtClean="0">
                <a:solidFill>
                  <a:schemeClr val="bg1"/>
                </a:solidFill>
              </a:rPr>
              <a:t>Reacţia este negativă dacă la locul de inoculare al toxinei nu apare nici o modificare = imunitate faţă de difterie, deoarece toxina a fost neutralizată de antitoxinele din ser.</a:t>
            </a:r>
            <a:endParaRPr lang="vi-VN" sz="16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149080"/>
            <a:ext cx="2808312" cy="197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370095" y="6309320"/>
            <a:ext cx="27860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sz="1400" b="1" dirty="0" smtClean="0">
                <a:solidFill>
                  <a:schemeClr val="bg1"/>
                </a:solidFill>
              </a:rPr>
              <a:t>Testul Schick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3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667" t="5000" b="5000"/>
          <a:stretch>
            <a:fillRect/>
          </a:stretch>
        </p:blipFill>
        <p:spPr bwMode="auto">
          <a:xfrm>
            <a:off x="3857620" y="2786058"/>
            <a:ext cx="521497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t="3521" r="1408" b="3169"/>
          <a:stretch>
            <a:fillRect/>
          </a:stretch>
        </p:blipFill>
        <p:spPr bwMode="auto">
          <a:xfrm>
            <a:off x="214282" y="285728"/>
            <a:ext cx="500066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t="6123" b="7142"/>
          <a:stretch>
            <a:fillRect/>
          </a:stretch>
        </p:blipFill>
        <p:spPr bwMode="auto">
          <a:xfrm>
            <a:off x="71406" y="4286256"/>
            <a:ext cx="35004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t="5434" b="7610"/>
          <a:stretch>
            <a:fillRect/>
          </a:stretch>
        </p:blipFill>
        <p:spPr bwMode="auto">
          <a:xfrm>
            <a:off x="5572132" y="142852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760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Flori Hem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8"/>
          <p:cNvSpPr>
            <a:spLocks noChangeArrowheads="1" noChangeShapeType="1" noTextEdit="1"/>
          </p:cNvSpPr>
          <p:nvPr/>
        </p:nvSpPr>
        <p:spPr bwMode="auto">
          <a:xfrm>
            <a:off x="1833563" y="-26988"/>
            <a:ext cx="5259387" cy="1798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VĂ MULŢUMESC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666750" y="263525"/>
            <a:ext cx="781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o-RO" sz="2400" b="1">
                <a:latin typeface="Book Antiqua" pitchFamily="18" charset="0"/>
              </a:rPr>
              <a:t>STREPTOCOCCUS PNEUMONIAE</a:t>
            </a:r>
          </a:p>
        </p:txBody>
      </p:sp>
      <p:pic>
        <p:nvPicPr>
          <p:cNvPr id="25603" name="Picture 3" descr="bil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42" y="2028887"/>
            <a:ext cx="239871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Pneumococ Geloz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3" y="2082799"/>
            <a:ext cx="2460126" cy="159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opto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36" y="1919923"/>
            <a:ext cx="2388514" cy="17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91038"/>
            <a:ext cx="22860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70414" y="3910884"/>
            <a:ext cx="2214562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dirty="0"/>
              <a:t>Biloliza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7192" y="1340768"/>
            <a:ext cx="25003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Caractere de cultura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3028642" y="5929736"/>
            <a:ext cx="3060094" cy="92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sz="1600" b="1" dirty="0" smtClean="0"/>
              <a:t>Identificare serologică</a:t>
            </a:r>
          </a:p>
          <a:p>
            <a:pPr algn="ctr">
              <a:defRPr/>
            </a:pPr>
            <a:r>
              <a:rPr lang="ro-RO" sz="1600" dirty="0" smtClean="0"/>
              <a:t>Reacţia de umflare a capsulei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191250" y="6102934"/>
            <a:ext cx="22860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Antibiograma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939868" y="1340768"/>
            <a:ext cx="25003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b="1" dirty="0"/>
              <a:t>Caractere </a:t>
            </a:r>
            <a:r>
              <a:rPr lang="ro-RO" b="1" dirty="0" smtClean="0"/>
              <a:t>biochimice</a:t>
            </a:r>
            <a:endParaRPr lang="en-US" b="1" dirty="0"/>
          </a:p>
        </p:txBody>
      </p:sp>
      <p:pic>
        <p:nvPicPr>
          <p:cNvPr id="25617" name="Picture 17" descr="http://textbookofbacteriology.net/SpQuellung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70" y="4293096"/>
            <a:ext cx="19240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191250" y="3818016"/>
            <a:ext cx="2214562" cy="37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dirty="0" smtClean="0"/>
              <a:t>Testul la </a:t>
            </a:r>
            <a:r>
              <a:rPr lang="ro-RO" dirty="0" err="1" smtClean="0"/>
              <a:t>optochin</a:t>
            </a:r>
            <a:endParaRPr lang="en-US" dirty="0"/>
          </a:p>
        </p:txBody>
      </p:sp>
      <p:pic>
        <p:nvPicPr>
          <p:cNvPr id="91138" name="Picture 2" descr="streptococcus pneumonia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8" b="88462" l="18615" r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10170" r="16528" b="11883"/>
          <a:stretch/>
        </p:blipFill>
        <p:spPr bwMode="auto">
          <a:xfrm>
            <a:off x="424433" y="3955338"/>
            <a:ext cx="2460802" cy="23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0067" y="6525344"/>
            <a:ext cx="2214562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o-RO" dirty="0" smtClean="0"/>
              <a:t>Geloză sânge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1850" y="44624"/>
            <a:ext cx="7772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b="1" dirty="0" smtClean="0"/>
              <a:t>NEISSERIA MENINGITIDIS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203575" y="980728"/>
            <a:ext cx="3167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pitchFamily="34" charset="0"/>
              </a:rPr>
              <a:t>Caractere</a:t>
            </a:r>
            <a:r>
              <a:rPr lang="en-US" sz="2000" b="1" dirty="0">
                <a:latin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</a:rPr>
              <a:t>morfologice</a:t>
            </a:r>
            <a:r>
              <a:rPr lang="en-US" sz="2000" b="1" dirty="0">
                <a:latin typeface="Arial" pitchFamily="34" charset="0"/>
              </a:rPr>
              <a:t>:</a:t>
            </a:r>
            <a:r>
              <a:rPr lang="en-US" b="1" dirty="0">
                <a:latin typeface="Arial" pitchFamily="34" charset="0"/>
              </a:rPr>
              <a:t> </a:t>
            </a:r>
          </a:p>
        </p:txBody>
      </p:sp>
      <p:pic>
        <p:nvPicPr>
          <p:cNvPr id="5125" name="Picture 7" descr="nf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7" y="1412776"/>
            <a:ext cx="2327602" cy="18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203574" y="3661477"/>
            <a:ext cx="3167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000" b="1" dirty="0" err="1">
                <a:latin typeface="Arial" pitchFamily="34" charset="0"/>
              </a:rPr>
              <a:t>Caractere</a:t>
            </a:r>
            <a:r>
              <a:rPr lang="en-US" sz="2000" b="1" dirty="0">
                <a:latin typeface="Arial" pitchFamily="34" charset="0"/>
              </a:rPr>
              <a:t> de </a:t>
            </a:r>
            <a:r>
              <a:rPr lang="en-US" sz="2000" b="1" dirty="0" err="1">
                <a:latin typeface="Arial" pitchFamily="34" charset="0"/>
              </a:rPr>
              <a:t>cultur</a:t>
            </a:r>
            <a:r>
              <a:rPr lang="ro-RO" sz="2000" b="1" dirty="0" smtClean="0">
                <a:latin typeface="Arial" pitchFamily="34" charset="0"/>
              </a:rPr>
              <a:t>ă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8" b="89231" l="20615" r="8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96" t="9780" r="15773" b="10805"/>
          <a:stretch/>
        </p:blipFill>
        <p:spPr bwMode="auto">
          <a:xfrm>
            <a:off x="432521" y="3933056"/>
            <a:ext cx="2589358" cy="25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59" y="3356993"/>
            <a:ext cx="5699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o-RO" sz="1400" b="1" dirty="0">
                <a:latin typeface="Arial" pitchFamily="34" charset="0"/>
              </a:rPr>
              <a:t>F</a:t>
            </a:r>
            <a:r>
              <a:rPr lang="en-US" sz="1400" b="1" dirty="0" err="1">
                <a:latin typeface="Arial" pitchFamily="34" charset="0"/>
              </a:rPr>
              <a:t>rotiu</a:t>
            </a:r>
            <a:r>
              <a:rPr lang="en-US" sz="1400" b="1" dirty="0">
                <a:latin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</a:rPr>
              <a:t>colorat</a:t>
            </a:r>
            <a:r>
              <a:rPr lang="en-US" sz="1400" b="1" dirty="0">
                <a:latin typeface="Arial" pitchFamily="34" charset="0"/>
              </a:rPr>
              <a:t> Gram </a:t>
            </a:r>
            <a:r>
              <a:rPr lang="ro-RO" sz="1400" b="1" dirty="0" smtClean="0">
                <a:latin typeface="Arial" pitchFamily="34" charset="0"/>
              </a:rPr>
              <a:t> - </a:t>
            </a:r>
            <a:r>
              <a:rPr lang="en-US" sz="1400" b="1" dirty="0" err="1" smtClean="0">
                <a:latin typeface="Arial" pitchFamily="34" charset="0"/>
              </a:rPr>
              <a:t>lichid</a:t>
            </a:r>
            <a:r>
              <a:rPr lang="en-US" sz="1400" b="1" dirty="0" smtClean="0">
                <a:latin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</a:rPr>
              <a:t>cefalorahidian</a:t>
            </a:r>
            <a:r>
              <a:rPr lang="en-US" sz="1400" b="1" dirty="0">
                <a:latin typeface="Arial" pitchFamily="34" charset="0"/>
              </a:rPr>
              <a:t> 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833" y="6484694"/>
            <a:ext cx="6092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o-RO" b="1" dirty="0" smtClean="0">
                <a:latin typeface="Arial" pitchFamily="34" charset="0"/>
              </a:rPr>
              <a:t>Mediul geloză </a:t>
            </a:r>
            <a:r>
              <a:rPr lang="ro-RO" b="1" dirty="0">
                <a:latin typeface="Arial" pitchFamily="34" charset="0"/>
              </a:rPr>
              <a:t>sânge</a:t>
            </a:r>
            <a:r>
              <a:rPr lang="en-US" b="1" dirty="0">
                <a:latin typeface="Arial" pitchFamily="34" charset="0"/>
              </a:rPr>
              <a:t> 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93188" name="Picture 4" descr="neisseria meningitidi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6483" r="8250" b="11810"/>
          <a:stretch/>
        </p:blipFill>
        <p:spPr bwMode="auto">
          <a:xfrm>
            <a:off x="3521298" y="4339607"/>
            <a:ext cx="2274265" cy="17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https://encrypted-tbn3.gstatic.com/images?q=tbn:ANd9GcRGFYOs1LTc3cUhYiO2BIKMWAG5C1RgWhntpFCaq5G9N5bs5-rc6w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2" b="17391"/>
          <a:stretch/>
        </p:blipFill>
        <p:spPr bwMode="auto">
          <a:xfrm rot="5400000">
            <a:off x="4675068" y="1524814"/>
            <a:ext cx="1748077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https://encrypted-tbn3.gstatic.com/images?q=tbn:ANd9GcTKQKJkUtTNqtYr0yjiIGIR7a4esbFaCZUzcN63riCT6XEUeMw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464455"/>
            <a:ext cx="2521842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https://encrypted-tbn0.gstatic.com/images?q=tbn:ANd9GcSOAOzbqeRedqBo0cjfXvQ-6C5VHmcrDeiUIPGk7avPwYJrnfHz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15749" r="13477" b="16102"/>
          <a:stretch/>
        </p:blipFill>
        <p:spPr bwMode="auto">
          <a:xfrm rot="5400000">
            <a:off x="2716109" y="1712125"/>
            <a:ext cx="1857829" cy="12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370638" y="3297405"/>
            <a:ext cx="2527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o-RO" sz="1400" b="1" dirty="0" smtClean="0">
                <a:latin typeface="Arial" pitchFamily="34" charset="0"/>
              </a:rPr>
              <a:t>Schemă structurală</a:t>
            </a:r>
            <a:endParaRPr lang="en-US" sz="1400" b="1" dirty="0">
              <a:latin typeface="Arial" pitchFamily="34" charset="0"/>
            </a:endParaRPr>
          </a:p>
        </p:txBody>
      </p:sp>
      <p:pic>
        <p:nvPicPr>
          <p:cNvPr id="93196" name="Picture 12" descr="https://encrypted-tbn0.gstatic.com/images?q=tbn:ANd9GcT1rvbkq4zhB-M3oY59ezWb3vEftc273o0pYGKh8c_2O95XQYM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96" y="41561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228185" y="6481502"/>
            <a:ext cx="2704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o-RO" b="1" dirty="0" smtClean="0">
                <a:latin typeface="Arial" pitchFamily="34" charset="0"/>
              </a:rPr>
              <a:t>Mediul geloză </a:t>
            </a:r>
            <a:r>
              <a:rPr lang="ro-RO" b="1" dirty="0" err="1" smtClean="0">
                <a:latin typeface="Arial" pitchFamily="34" charset="0"/>
              </a:rPr>
              <a:t>şocolat</a:t>
            </a:r>
            <a:endParaRPr lang="en-US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4428332" y="3120697"/>
            <a:ext cx="3744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2000" b="1" dirty="0" smtClean="0">
                <a:latin typeface="Arial" pitchFamily="34" charset="0"/>
              </a:rPr>
              <a:t>Aspecte clinice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1030" name="Picture 12" descr="080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63" y="3478729"/>
            <a:ext cx="1825760" cy="16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 descr="The image “http://erl.pathology.iupui.edu/C604/IMAGES/ENDO/19FAWF1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67471"/>
            <a:ext cx="1800498" cy="168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-21545" y="5949950"/>
            <a:ext cx="4002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1400" b="1" dirty="0"/>
              <a:t>Sindrom </a:t>
            </a:r>
            <a:r>
              <a:rPr lang="ro-RO" sz="1400" b="1" dirty="0" err="1" smtClean="0"/>
              <a:t>Waterhouse-Friedrichsen</a:t>
            </a:r>
            <a:r>
              <a:rPr lang="ro-RO" sz="1400" b="1" dirty="0" smtClean="0"/>
              <a:t>:</a:t>
            </a:r>
          </a:p>
          <a:p>
            <a:pPr algn="ctr"/>
            <a:r>
              <a:rPr lang="ro-RO" sz="1400" b="1" dirty="0" smtClean="0"/>
              <a:t>Necroză capsulă suprarenale</a:t>
            </a:r>
            <a:endParaRPr lang="en-US" sz="1400" b="1" dirty="0"/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4673383" y="6488314"/>
            <a:ext cx="3600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1400" b="1" dirty="0" err="1"/>
              <a:t>Meningococemie</a:t>
            </a:r>
            <a:endParaRPr lang="en-US" sz="1400" b="1" dirty="0"/>
          </a:p>
        </p:txBody>
      </p:sp>
      <p:graphicFrame>
        <p:nvGraphicFramePr>
          <p:cNvPr id="102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041"/>
              </p:ext>
            </p:extLst>
          </p:nvPr>
        </p:nvGraphicFramePr>
        <p:xfrm>
          <a:off x="3864418" y="3600950"/>
          <a:ext cx="20574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" r:id="rId6" imgW="2057404" imgH="1476759" progId="Photoshop.Image.10">
                  <p:embed/>
                </p:oleObj>
              </mc:Choice>
              <mc:Fallback>
                <p:oleObj name="Image" r:id="rId6" imgW="2057404" imgH="1476759" progId="Photoshop.Image.10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4418" y="3600950"/>
                        <a:ext cx="2057400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60038" y="-5991"/>
            <a:ext cx="8629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o-RO" sz="2400" b="1" dirty="0" smtClean="0">
                <a:latin typeface="Arial" pitchFamily="34" charset="0"/>
              </a:rPr>
              <a:t>NEISSERIA MENINGITIDIS</a:t>
            </a:r>
            <a:endParaRPr lang="en-US" sz="2000" b="1" dirty="0">
              <a:latin typeface="Arial" pitchFamily="34" charset="0"/>
            </a:endParaRPr>
          </a:p>
        </p:txBody>
      </p:sp>
      <p:pic>
        <p:nvPicPr>
          <p:cNvPr id="11" name="Picture 12" descr="MGCox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4875" r="15829" b="49511"/>
          <a:stretch/>
        </p:blipFill>
        <p:spPr bwMode="auto">
          <a:xfrm>
            <a:off x="1115616" y="1264508"/>
            <a:ext cx="12065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48-31-NMS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70" y="1012730"/>
            <a:ext cx="1549838" cy="184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" name="Picture 55" descr="http://textbookofbacteriology.net/meningococcemia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4" b="10461"/>
          <a:stretch/>
        </p:blipFill>
        <p:spPr bwMode="auto">
          <a:xfrm>
            <a:off x="4550569" y="5229200"/>
            <a:ext cx="3622675" cy="115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GCox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47018" r="15829"/>
          <a:stretch/>
        </p:blipFill>
        <p:spPr bwMode="auto">
          <a:xfrm>
            <a:off x="2994684" y="1264508"/>
            <a:ext cx="986087" cy="12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2673206"/>
            <a:ext cx="228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r>
              <a:rPr lang="ro-RO" sz="1400" b="1" dirty="0" err="1" smtClean="0">
                <a:solidFill>
                  <a:srgbClr val="EAEAEA"/>
                </a:solidFill>
                <a:latin typeface="Arial" pitchFamily="34" charset="0"/>
              </a:rPr>
              <a:t>Reactia</a:t>
            </a:r>
            <a:r>
              <a:rPr lang="ro-RO" sz="1400" b="1" dirty="0" smtClean="0">
                <a:solidFill>
                  <a:srgbClr val="EAEAEA"/>
                </a:solidFill>
                <a:latin typeface="Arial" pitchFamily="34" charset="0"/>
              </a:rPr>
              <a:t> </a:t>
            </a:r>
            <a:r>
              <a:rPr lang="ro-RO" sz="1400" b="1" dirty="0">
                <a:solidFill>
                  <a:srgbClr val="EAEAEA"/>
                </a:solidFill>
                <a:latin typeface="Arial" pitchFamily="34" charset="0"/>
              </a:rPr>
              <a:t>oxidazei pozitivă</a:t>
            </a:r>
            <a:endParaRPr lang="ro-RO" sz="1400" b="1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6241" y="1873352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r>
              <a:rPr lang="ro-RO" sz="1400" b="1" dirty="0">
                <a:solidFill>
                  <a:srgbClr val="EAEAEA"/>
                </a:solidFill>
                <a:latin typeface="Arial" pitchFamily="34" charset="0"/>
              </a:rPr>
              <a:t>Fermentează glucoza şi maltoza</a:t>
            </a:r>
            <a:r>
              <a:rPr lang="en-US" sz="1400" b="1" dirty="0">
                <a:solidFill>
                  <a:srgbClr val="EAEAEA"/>
                </a:solidFill>
                <a:latin typeface="Arial" pitchFamily="34" charset="0"/>
              </a:rPr>
              <a:t> </a:t>
            </a:r>
            <a:endParaRPr lang="en-US" sz="1400" b="1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0644" y="587400"/>
            <a:ext cx="3635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sz="2400" b="1" dirty="0" err="1">
                <a:solidFill>
                  <a:srgbClr val="EAEAEA"/>
                </a:solidFill>
                <a:latin typeface="Arial" pitchFamily="34" charset="0"/>
              </a:rPr>
              <a:t>Caractere</a:t>
            </a:r>
            <a:r>
              <a:rPr lang="en-US" sz="2400" b="1" dirty="0">
                <a:solidFill>
                  <a:srgbClr val="EAEAEA"/>
                </a:solidFill>
                <a:latin typeface="Arial" pitchFamily="34" charset="0"/>
              </a:rPr>
              <a:t> </a:t>
            </a:r>
            <a:r>
              <a:rPr lang="ro-RO" sz="2400" b="1" dirty="0">
                <a:solidFill>
                  <a:srgbClr val="EAEAEA"/>
                </a:solidFill>
                <a:latin typeface="Arial" pitchFamily="34" charset="0"/>
              </a:rPr>
              <a:t>biochimice</a:t>
            </a:r>
            <a:endParaRPr lang="en-US" sz="2000" b="1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54169" y="3478729"/>
            <a:ext cx="3744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2000" b="1" dirty="0" smtClean="0">
                <a:latin typeface="Arial" pitchFamily="34" charset="0"/>
              </a:rPr>
              <a:t>Aspecte anatomopatologice</a:t>
            </a:r>
            <a:endParaRPr lang="en-US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31850" y="333375"/>
            <a:ext cx="77724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NEISSERIA </a:t>
            </a:r>
            <a:r>
              <a:rPr lang="ro-RO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GONORRHOEAE</a:t>
            </a:r>
            <a:endParaRPr lang="en-US" sz="3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0510" y="1324005"/>
            <a:ext cx="6057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pitchFamily="34" charset="0"/>
              </a:rPr>
              <a:t>Caractere</a:t>
            </a:r>
            <a:r>
              <a:rPr lang="en-US" sz="2000" b="1" dirty="0">
                <a:latin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</a:rPr>
              <a:t>morfologice</a:t>
            </a:r>
            <a:r>
              <a:rPr lang="en-US" sz="2000" b="1" dirty="0">
                <a:latin typeface="Arial" pitchFamily="34" charset="0"/>
              </a:rPr>
              <a:t>: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ro-RO" b="1" dirty="0" smtClean="0">
                <a:latin typeface="Arial" pitchFamily="34" charset="0"/>
              </a:rPr>
              <a:t>F</a:t>
            </a:r>
            <a:r>
              <a:rPr lang="en-US" b="1" dirty="0" err="1">
                <a:latin typeface="Arial" pitchFamily="34" charset="0"/>
              </a:rPr>
              <a:t>rotiu</a:t>
            </a:r>
            <a:r>
              <a:rPr lang="ro-RO" b="1" dirty="0">
                <a:latin typeface="Arial" pitchFamily="34" charset="0"/>
              </a:rPr>
              <a:t> secreţie uretrală</a:t>
            </a:r>
            <a:r>
              <a:rPr lang="en-US" b="1" dirty="0">
                <a:latin typeface="Arial" pitchFamily="34" charset="0"/>
              </a:rPr>
              <a:t> 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5868144" y="1324005"/>
            <a:ext cx="3167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000" b="1" dirty="0" err="1">
                <a:latin typeface="Arial" pitchFamily="34" charset="0"/>
              </a:rPr>
              <a:t>Caractere</a:t>
            </a:r>
            <a:r>
              <a:rPr lang="en-US" sz="2000" b="1" dirty="0">
                <a:latin typeface="Arial" pitchFamily="34" charset="0"/>
              </a:rPr>
              <a:t> de </a:t>
            </a:r>
            <a:r>
              <a:rPr lang="en-US" sz="2000" b="1" dirty="0" err="1">
                <a:latin typeface="Arial" pitchFamily="34" charset="0"/>
              </a:rPr>
              <a:t>cultur</a:t>
            </a:r>
            <a:r>
              <a:rPr lang="ro-RO" sz="2000" b="1" dirty="0" smtClean="0">
                <a:latin typeface="Arial" pitchFamily="34" charset="0"/>
              </a:rPr>
              <a:t>ă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184232" y="-7937"/>
            <a:ext cx="31670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b="1" dirty="0" err="1">
                <a:latin typeface="Arial" pitchFamily="34" charset="0"/>
              </a:rPr>
              <a:t>Caractere</a:t>
            </a:r>
            <a:r>
              <a:rPr lang="en-US" sz="2000" b="1" dirty="0">
                <a:latin typeface="Arial" pitchFamily="34" charset="0"/>
              </a:rPr>
              <a:t> </a:t>
            </a:r>
            <a:r>
              <a:rPr lang="ro-RO" sz="2000" b="1" dirty="0">
                <a:latin typeface="Arial" pitchFamily="34" charset="0"/>
              </a:rPr>
              <a:t>biochimice</a:t>
            </a:r>
            <a:r>
              <a:rPr lang="en-US" sz="2000" b="1" dirty="0">
                <a:latin typeface="Arial" pitchFamily="34" charset="0"/>
              </a:rPr>
              <a:t>:</a:t>
            </a:r>
            <a:r>
              <a:rPr lang="en-US" b="1" dirty="0">
                <a:latin typeface="Arial" pitchFamily="34" charset="0"/>
              </a:rPr>
              <a:t> </a:t>
            </a:r>
          </a:p>
          <a:p>
            <a:pPr eaLnBrk="1" hangingPunct="1"/>
            <a:r>
              <a:rPr lang="ro-RO" b="1" dirty="0">
                <a:latin typeface="Arial" pitchFamily="34" charset="0"/>
              </a:rPr>
              <a:t>- Oxidaza, catalaza pozitive</a:t>
            </a:r>
          </a:p>
          <a:p>
            <a:pPr eaLnBrk="1" hangingPunct="1"/>
            <a:r>
              <a:rPr lang="ro-RO" b="1" dirty="0">
                <a:latin typeface="Arial" pitchFamily="34" charset="0"/>
              </a:rPr>
              <a:t>- Fermentează glucoza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6151" name="Picture 10" descr="Neisseri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64" y="1924050"/>
            <a:ext cx="20891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edg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1842181"/>
            <a:ext cx="15113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-684212" y="3309031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1400" b="1" dirty="0"/>
              <a:t>Coloraţie albastru</a:t>
            </a:r>
          </a:p>
          <a:p>
            <a:pPr algn="ctr"/>
            <a:r>
              <a:rPr lang="ro-RO" sz="1400" b="1" dirty="0"/>
              <a:t>de metilen</a:t>
            </a:r>
            <a:endParaRPr lang="en-US" sz="1400" b="1" dirty="0"/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2195736" y="3380921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1400" b="1" dirty="0"/>
              <a:t>Coloraţie Gram</a:t>
            </a:r>
            <a:endParaRPr lang="en-US" sz="1400" b="1" dirty="0"/>
          </a:p>
        </p:txBody>
      </p:sp>
      <p:pic>
        <p:nvPicPr>
          <p:cNvPr id="94210" name="Picture 2" descr="Neisseria gonorrhoeae colon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2562" r="5158" b="11474"/>
          <a:stretch/>
        </p:blipFill>
        <p:spPr bwMode="auto">
          <a:xfrm>
            <a:off x="6317394" y="1724115"/>
            <a:ext cx="2268562" cy="16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99956" y="3425403"/>
            <a:ext cx="228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r>
              <a:rPr lang="ro-RO" sz="1400" b="1" dirty="0">
                <a:solidFill>
                  <a:srgbClr val="EAEAEA"/>
                </a:solidFill>
                <a:latin typeface="Arial" pitchFamily="34" charset="0"/>
              </a:rPr>
              <a:t>Colonii pe geloză </a:t>
            </a:r>
            <a:r>
              <a:rPr lang="ro-RO" sz="1400" b="1" dirty="0" smtClean="0">
                <a:solidFill>
                  <a:srgbClr val="EAEAEA"/>
                </a:solidFill>
                <a:latin typeface="Arial" pitchFamily="34" charset="0"/>
              </a:rPr>
              <a:t>sânge</a:t>
            </a:r>
            <a:endParaRPr lang="ro-RO" sz="1400" b="1" dirty="0">
              <a:solidFill>
                <a:srgbClr val="EAEAEA"/>
              </a:solidFill>
              <a:latin typeface="Arial" pitchFamily="34" charset="0"/>
            </a:endParaRPr>
          </a:p>
        </p:txBody>
      </p:sp>
      <p:pic>
        <p:nvPicPr>
          <p:cNvPr id="16" name="Picture 17" descr="etestci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84" y="4580557"/>
            <a:ext cx="14509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gonocoquea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6" y="4509119"/>
            <a:ext cx="20891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9311" y="4007127"/>
            <a:ext cx="3744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2000" b="1" dirty="0" smtClean="0">
                <a:latin typeface="Arial" pitchFamily="34" charset="0"/>
              </a:rPr>
              <a:t>Antibiograma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7075438" y="6338138"/>
            <a:ext cx="1959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1400" b="1" dirty="0">
                <a:latin typeface="+mj-lt"/>
              </a:rPr>
              <a:t>Cervicita gonococică</a:t>
            </a:r>
            <a:endParaRPr lang="en-US" sz="1400" b="1" dirty="0">
              <a:latin typeface="+mj-lt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854223" y="4040237"/>
            <a:ext cx="509669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ro-RO" sz="2000" b="1" dirty="0" smtClean="0">
                <a:latin typeface="Arial" pitchFamily="34" charset="0"/>
              </a:rPr>
              <a:t>Aspecte </a:t>
            </a:r>
            <a:r>
              <a:rPr lang="ro-RO" sz="2000" b="1" dirty="0">
                <a:latin typeface="Arial" pitchFamily="34" charset="0"/>
              </a:rPr>
              <a:t>clinice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26" name="Picture 11" descr="NeoGon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83" y="4500352"/>
            <a:ext cx="1599561" cy="107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Uretrita gonococic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05" y="5718037"/>
            <a:ext cx="1592939" cy="109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GynCervicalColposcopyVaginoCervicit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04" y="4779351"/>
            <a:ext cx="1422400" cy="145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942950" y="4792113"/>
            <a:ext cx="1241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1400" b="1" dirty="0">
                <a:latin typeface="+mj-lt"/>
              </a:rPr>
              <a:t>Oftalmia gonococică</a:t>
            </a:r>
            <a:endParaRPr lang="en-US" sz="1400" b="1" dirty="0">
              <a:latin typeface="+mj-lt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868145" y="6076528"/>
            <a:ext cx="1316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o-RO" sz="1400" b="1" dirty="0"/>
              <a:t>Uretrita gonococică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"/>
            <a:ext cx="9137660" cy="68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314" y="1628800"/>
            <a:ext cx="84281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 smtClean="0"/>
              <a:t>Diagnostic bacteriologic: </a:t>
            </a:r>
            <a:endParaRPr lang="ro-RO" sz="2400" b="1" dirty="0" smtClean="0"/>
          </a:p>
          <a:p>
            <a:endParaRPr lang="ro-RO" sz="2400" b="1" dirty="0" smtClean="0"/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 Recoltarea produselor patologice in functie de localizare</a:t>
            </a:r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 Examenul direct microscopic</a:t>
            </a:r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 Izolare in vitro</a:t>
            </a:r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 Identificare: caractere de cultură ,morfo-tinctoriale, biochimice, de patogenitate</a:t>
            </a:r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 Antibiograma</a:t>
            </a:r>
          </a:p>
          <a:p>
            <a:pPr>
              <a:buFont typeface="Arial" pitchFamily="34" charset="0"/>
              <a:buChar char="•"/>
            </a:pPr>
            <a:endParaRPr lang="ro-RO" b="1" dirty="0" smtClean="0"/>
          </a:p>
          <a:p>
            <a:endParaRPr lang="ro-RO" b="1" dirty="0" smtClean="0"/>
          </a:p>
          <a:p>
            <a:r>
              <a:rPr lang="ro-RO" sz="2400" b="1" dirty="0" smtClean="0"/>
              <a:t>Diagnostic imunologic</a:t>
            </a:r>
            <a:r>
              <a:rPr lang="ro-RO" sz="2400" b="1" dirty="0" smtClean="0"/>
              <a:t>:</a:t>
            </a:r>
          </a:p>
          <a:p>
            <a:endParaRPr lang="ro-RO" sz="2400" b="1" dirty="0" smtClean="0"/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Evidenţierea stării de premuniţie</a:t>
            </a:r>
          </a:p>
          <a:p>
            <a:pPr>
              <a:buFont typeface="Arial" pitchFamily="34" charset="0"/>
              <a:buChar char="•"/>
            </a:pPr>
            <a:r>
              <a:rPr lang="ro-RO" b="1" dirty="0" smtClean="0"/>
              <a:t>IDR la tuberculină</a:t>
            </a:r>
            <a:endParaRPr lang="en-US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5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DIAGNOSTICUL DE LABORATOR ÎN TUBERCULOZĂ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2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5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DIAGNOSTICUL DE LABORATOR ÎN TUBERCULOZĂ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5720" y="1571612"/>
            <a:ext cx="850112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BK </a:t>
            </a:r>
            <a:r>
              <a:rPr lang="en-US" sz="2000" dirty="0" smtClean="0">
                <a:latin typeface="Bookman Old Style" pitchFamily="18" charset="0"/>
                <a:cs typeface="Times New Roman" pitchFamily="18" charset="0"/>
              </a:rPr>
              <a:t>s</a:t>
            </a:r>
            <a:r>
              <a:rPr lang="ro-RO" sz="2000" dirty="0">
                <a:latin typeface="Bookman Old Style" pitchFamily="18" charset="0"/>
                <a:cs typeface="Times New Roman" pitchFamily="18" charset="0"/>
              </a:rPr>
              <a:t>unt bacili acido-rezistenţi </a:t>
            </a: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(BAAR</a:t>
            </a:r>
            <a:r>
              <a:rPr lang="ro-RO" sz="2000" dirty="0">
                <a:latin typeface="Bookman Old Style" pitchFamily="18" charset="0"/>
                <a:cs typeface="Times New Roman" pitchFamily="18" charset="0"/>
              </a:rPr>
              <a:t>), adică au  proprietatea de a se colora la cald cu fuxină şi de a rezista decolorării cu o soluţie de acid sau alcool. </a:t>
            </a: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Peretele celular este bogat în lipide şi conţine factorul cord.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Se colorează prin </a:t>
            </a:r>
            <a:r>
              <a:rPr lang="ro-RO" sz="2000" b="1" dirty="0" smtClean="0">
                <a:latin typeface="Bookman Old Style" pitchFamily="18" charset="0"/>
                <a:cs typeface="Times New Roman" pitchFamily="18" charset="0"/>
              </a:rPr>
              <a:t>metoda Ziehl-Neelsen. </a:t>
            </a:r>
            <a:endParaRPr lang="en-US" sz="2000" b="1" dirty="0">
              <a:latin typeface="Bookman Old Style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Sunt bacili subţiri, ramificaţi, de culoare roşie pe fondul albastru al preparatului, nesporulaţi, necapsulaţi, imobili.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Metoda uzuală de screening este </a:t>
            </a:r>
            <a:r>
              <a:rPr lang="ro-RO" sz="2000" dirty="0" err="1" smtClean="0">
                <a:latin typeface="Bookman Old Style" pitchFamily="18" charset="0"/>
                <a:cs typeface="Times New Roman" pitchFamily="18" charset="0"/>
              </a:rPr>
              <a:t>imunofluorescenţa</a:t>
            </a: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cu </a:t>
            </a:r>
            <a:r>
              <a:rPr lang="ro-RO" sz="2000" dirty="0" err="1" smtClean="0">
                <a:latin typeface="Bookman Old Style" pitchFamily="18" charset="0"/>
                <a:cs typeface="Times New Roman" pitchFamily="18" charset="0"/>
              </a:rPr>
              <a:t>auramină-rhodamină</a:t>
            </a: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. BK apar de culoare galben-strălucitor.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  Se dispun sub forma literelor X, Y, V, Z, K. Pe preparatul microscopic efectuat din cultură, bacilii se dispun sub formă de cordoane răsucite în serpentină (datorită factorului de patogenitate </a:t>
            </a:r>
            <a:r>
              <a:rPr lang="ro-RO" sz="2000" i="1" dirty="0" smtClean="0">
                <a:latin typeface="Bookman Old Style" pitchFamily="18" charset="0"/>
                <a:cs typeface="Times New Roman" pitchFamily="18" charset="0"/>
              </a:rPr>
              <a:t>cord</a:t>
            </a:r>
            <a:r>
              <a:rPr lang="ro-RO" sz="2000" dirty="0" smtClean="0">
                <a:latin typeface="Bookman Old Style" pitchFamily="18" charset="0"/>
                <a:cs typeface="Times New Roman" pitchFamily="18" charset="0"/>
              </a:rPr>
              <a:t>). </a:t>
            </a:r>
            <a:endParaRPr lang="en-US" sz="20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8563" y="836712"/>
            <a:ext cx="8715436" cy="61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1" hangingPunct="1">
              <a:defRPr/>
            </a:pPr>
            <a:r>
              <a:rPr lang="ro-RO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Bacilul Koch - Caractere morfo-tinctoriale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5781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997</TotalTime>
  <Words>1082</Words>
  <Application>Microsoft Office PowerPoint</Application>
  <PresentationFormat>On-screen Show (4:3)</PresentationFormat>
  <Paragraphs>190</Paragraphs>
  <Slides>25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Cliff</vt:lpstr>
      <vt:lpstr>Mylar</vt:lpstr>
      <vt:lpstr>Winter</vt:lpstr>
      <vt:lpstr>Image</vt:lpstr>
      <vt:lpstr>Streptococcus pneumoniae</vt:lpstr>
      <vt:lpstr>Streptococcus pneumoniae</vt:lpstr>
      <vt:lpstr>PowerPoint Presentation</vt:lpstr>
      <vt:lpstr>NEISSERIA MENINGITIDIS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Aspecte clinice în difterie</vt:lpstr>
      <vt:lpstr>Caractere de patogenitate  in vitro şi in vivo</vt:lpstr>
      <vt:lpstr>Diagnosticul imunobiologic</vt:lpstr>
      <vt:lpstr>PowerPoint Presentation</vt:lpstr>
      <vt:lpstr>PowerPoint Presentation</vt:lpstr>
    </vt:vector>
  </TitlesOfParts>
  <Company>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Rosu Lucia</dc:creator>
  <cp:lastModifiedBy>User</cp:lastModifiedBy>
  <cp:revision>352</cp:revision>
  <dcterms:created xsi:type="dcterms:W3CDTF">2007-11-15T14:15:33Z</dcterms:created>
  <dcterms:modified xsi:type="dcterms:W3CDTF">2012-11-04T15:28:32Z</dcterms:modified>
</cp:coreProperties>
</file>