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78"/>
  </p:notesMasterIdLst>
  <p:sldIdLst>
    <p:sldId id="408" r:id="rId2"/>
    <p:sldId id="319" r:id="rId3"/>
    <p:sldId id="320" r:id="rId4"/>
    <p:sldId id="281" r:id="rId5"/>
    <p:sldId id="403" r:id="rId6"/>
    <p:sldId id="307" r:id="rId7"/>
    <p:sldId id="410" r:id="rId8"/>
    <p:sldId id="409" r:id="rId9"/>
    <p:sldId id="314" r:id="rId10"/>
    <p:sldId id="311" r:id="rId11"/>
    <p:sldId id="411" r:id="rId12"/>
    <p:sldId id="396" r:id="rId13"/>
    <p:sldId id="397" r:id="rId14"/>
    <p:sldId id="291" r:id="rId15"/>
    <p:sldId id="351" r:id="rId16"/>
    <p:sldId id="257" r:id="rId17"/>
    <p:sldId id="292" r:id="rId18"/>
    <p:sldId id="342" r:id="rId19"/>
    <p:sldId id="375" r:id="rId20"/>
    <p:sldId id="315" r:id="rId21"/>
    <p:sldId id="316" r:id="rId22"/>
    <p:sldId id="344" r:id="rId23"/>
    <p:sldId id="414" r:id="rId24"/>
    <p:sldId id="323" r:id="rId25"/>
    <p:sldId id="345" r:id="rId26"/>
    <p:sldId id="352" r:id="rId27"/>
    <p:sldId id="376" r:id="rId28"/>
    <p:sldId id="282" r:id="rId29"/>
    <p:sldId id="313" r:id="rId30"/>
    <p:sldId id="355" r:id="rId31"/>
    <p:sldId id="266" r:id="rId32"/>
    <p:sldId id="267" r:id="rId33"/>
    <p:sldId id="404" r:id="rId34"/>
    <p:sldId id="412" r:id="rId35"/>
    <p:sldId id="377" r:id="rId36"/>
    <p:sldId id="283" r:id="rId37"/>
    <p:sldId id="336" r:id="rId38"/>
    <p:sldId id="359" r:id="rId39"/>
    <p:sldId id="360" r:id="rId40"/>
    <p:sldId id="405" r:id="rId41"/>
    <p:sldId id="406" r:id="rId42"/>
    <p:sldId id="337" r:id="rId43"/>
    <p:sldId id="398" r:id="rId44"/>
    <p:sldId id="285" r:id="rId45"/>
    <p:sldId id="284" r:id="rId46"/>
    <p:sldId id="334" r:id="rId47"/>
    <p:sldId id="347" r:id="rId48"/>
    <p:sldId id="361" r:id="rId49"/>
    <p:sldId id="362" r:id="rId50"/>
    <p:sldId id="277" r:id="rId51"/>
    <p:sldId id="366" r:id="rId52"/>
    <p:sldId id="367" r:id="rId53"/>
    <p:sldId id="301" r:id="rId54"/>
    <p:sldId id="302" r:id="rId55"/>
    <p:sldId id="303" r:id="rId56"/>
    <p:sldId id="304" r:id="rId57"/>
    <p:sldId id="262" r:id="rId58"/>
    <p:sldId id="348" r:id="rId59"/>
    <p:sldId id="368" r:id="rId60"/>
    <p:sldId id="297" r:id="rId61"/>
    <p:sldId id="298" r:id="rId62"/>
    <p:sldId id="346" r:id="rId63"/>
    <p:sldId id="326" r:id="rId64"/>
    <p:sldId id="401" r:id="rId65"/>
    <p:sldId id="402" r:id="rId66"/>
    <p:sldId id="335" r:id="rId67"/>
    <p:sldId id="325" r:id="rId68"/>
    <p:sldId id="327" r:id="rId69"/>
    <p:sldId id="331" r:id="rId70"/>
    <p:sldId id="358" r:id="rId71"/>
    <p:sldId id="400" r:id="rId72"/>
    <p:sldId id="413" r:id="rId73"/>
    <p:sldId id="371" r:id="rId74"/>
    <p:sldId id="407" r:id="rId75"/>
    <p:sldId id="280" r:id="rId76"/>
    <p:sldId id="365" r:id="rId7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31" autoAdjust="0"/>
    <p:restoredTop sz="94660"/>
  </p:normalViewPr>
  <p:slideViewPr>
    <p:cSldViewPr>
      <p:cViewPr varScale="1">
        <p:scale>
          <a:sx n="100" d="100"/>
          <a:sy n="100" d="100"/>
        </p:scale>
        <p:origin x="78" y="18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427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ro-RO"/>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4E4509BA-77D7-4C2B-BE34-1FE71DAB9EF3}" type="datetimeFigureOut">
              <a:rPr lang="en-US"/>
              <a:pPr>
                <a:defRPr/>
              </a:pPr>
              <a:t>9/8/2017</a:t>
            </a:fld>
            <a:endParaRPr lang="ro-R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o-RO"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ro-RO"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ro-RO"/>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FC193CBA-2108-4246-908F-53F071460DCC}" type="slidenum">
              <a:rPr lang="ro-RO"/>
              <a:pPr>
                <a:defRPr/>
              </a:pPr>
              <a:t>‹#›</a:t>
            </a:fld>
            <a:endParaRPr lang="ro-RO"/>
          </a:p>
        </p:txBody>
      </p:sp>
    </p:spTree>
    <p:extLst>
      <p:ext uri="{BB962C8B-B14F-4D97-AF65-F5344CB8AC3E}">
        <p14:creationId xmlns:p14="http://schemas.microsoft.com/office/powerpoint/2010/main" val="33417586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208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4990D9-86D1-4B99-9520-DAAE3FA8F66C}" type="slidenum">
              <a:rPr lang="ro-RO"/>
              <a:pPr>
                <a:spcBef>
                  <a:spcPct val="0"/>
                </a:spcBef>
              </a:pPr>
              <a:t>1</a:t>
            </a:fld>
            <a:endParaRPr lang="ro-RO"/>
          </a:p>
        </p:txBody>
      </p:sp>
    </p:spTree>
    <p:extLst>
      <p:ext uri="{BB962C8B-B14F-4D97-AF65-F5344CB8AC3E}">
        <p14:creationId xmlns:p14="http://schemas.microsoft.com/office/powerpoint/2010/main" val="2772169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B0D2D2-0402-4CF9-ADF2-EC64515945B5}" type="slidenum">
              <a:rPr lang="ro-RO"/>
              <a:pPr>
                <a:spcBef>
                  <a:spcPct val="0"/>
                </a:spcBef>
              </a:pPr>
              <a:t>13</a:t>
            </a:fld>
            <a:endParaRPr lang="ro-RO"/>
          </a:p>
        </p:txBody>
      </p:sp>
    </p:spTree>
    <p:extLst>
      <p:ext uri="{BB962C8B-B14F-4D97-AF65-F5344CB8AC3E}">
        <p14:creationId xmlns:p14="http://schemas.microsoft.com/office/powerpoint/2010/main" val="1272573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4A39CA-D4D4-4476-AB70-41327D1EC090}" type="slidenum">
              <a:rPr lang="ro-RO"/>
              <a:pPr>
                <a:spcBef>
                  <a:spcPct val="0"/>
                </a:spcBef>
              </a:pPr>
              <a:t>14</a:t>
            </a:fld>
            <a:endParaRPr lang="ro-RO"/>
          </a:p>
        </p:txBody>
      </p:sp>
    </p:spTree>
    <p:extLst>
      <p:ext uri="{BB962C8B-B14F-4D97-AF65-F5344CB8AC3E}">
        <p14:creationId xmlns:p14="http://schemas.microsoft.com/office/powerpoint/2010/main" val="2924927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7AA9579-B578-46B7-B3F0-4913C5202358}" type="slidenum">
              <a:rPr lang="ro-RO"/>
              <a:pPr>
                <a:spcBef>
                  <a:spcPct val="0"/>
                </a:spcBef>
              </a:pPr>
              <a:t>15</a:t>
            </a:fld>
            <a:endParaRPr lang="ro-RO"/>
          </a:p>
        </p:txBody>
      </p:sp>
    </p:spTree>
    <p:extLst>
      <p:ext uri="{BB962C8B-B14F-4D97-AF65-F5344CB8AC3E}">
        <p14:creationId xmlns:p14="http://schemas.microsoft.com/office/powerpoint/2010/main" val="2475677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FF10D1-B6DD-46D0-B0A4-FE6CB07ECC8A}" type="slidenum">
              <a:rPr lang="ro-RO"/>
              <a:pPr>
                <a:spcBef>
                  <a:spcPct val="0"/>
                </a:spcBef>
              </a:pPr>
              <a:t>16</a:t>
            </a:fld>
            <a:endParaRPr lang="ro-RO"/>
          </a:p>
        </p:txBody>
      </p:sp>
    </p:spTree>
    <p:extLst>
      <p:ext uri="{BB962C8B-B14F-4D97-AF65-F5344CB8AC3E}">
        <p14:creationId xmlns:p14="http://schemas.microsoft.com/office/powerpoint/2010/main" val="767522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B7EBFF-E429-408E-8350-5558170A53FD}" type="slidenum">
              <a:rPr lang="ro-RO"/>
              <a:pPr>
                <a:spcBef>
                  <a:spcPct val="0"/>
                </a:spcBef>
              </a:pPr>
              <a:t>17</a:t>
            </a:fld>
            <a:endParaRPr lang="ro-RO"/>
          </a:p>
        </p:txBody>
      </p:sp>
    </p:spTree>
    <p:extLst>
      <p:ext uri="{BB962C8B-B14F-4D97-AF65-F5344CB8AC3E}">
        <p14:creationId xmlns:p14="http://schemas.microsoft.com/office/powerpoint/2010/main" val="3233037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36CA330-23D5-496E-8BC2-EE89ABCD5C4B}" type="slidenum">
              <a:rPr lang="en-US"/>
              <a:pPr>
                <a:spcBef>
                  <a:spcPct val="0"/>
                </a:spcBef>
              </a:pPr>
              <a:t>18</a:t>
            </a:fld>
            <a:endParaRPr lang="en-US"/>
          </a:p>
        </p:txBody>
      </p:sp>
    </p:spTree>
    <p:extLst>
      <p:ext uri="{BB962C8B-B14F-4D97-AF65-F5344CB8AC3E}">
        <p14:creationId xmlns:p14="http://schemas.microsoft.com/office/powerpoint/2010/main" val="2469894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5163D2-F15C-4FBF-9152-CB9A59727F36}" type="slidenum">
              <a:rPr lang="ro-RO"/>
              <a:pPr>
                <a:spcBef>
                  <a:spcPct val="0"/>
                </a:spcBef>
              </a:pPr>
              <a:t>19</a:t>
            </a:fld>
            <a:endParaRPr lang="ro-RO"/>
          </a:p>
        </p:txBody>
      </p:sp>
    </p:spTree>
    <p:extLst>
      <p:ext uri="{BB962C8B-B14F-4D97-AF65-F5344CB8AC3E}">
        <p14:creationId xmlns:p14="http://schemas.microsoft.com/office/powerpoint/2010/main" val="2823786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8CB9050-4EE0-4181-B901-99C92F9DABC1}" type="slidenum">
              <a:rPr lang="ro-RO"/>
              <a:pPr>
                <a:spcBef>
                  <a:spcPct val="0"/>
                </a:spcBef>
              </a:pPr>
              <a:t>20</a:t>
            </a:fld>
            <a:endParaRPr lang="ro-RO"/>
          </a:p>
        </p:txBody>
      </p:sp>
    </p:spTree>
    <p:extLst>
      <p:ext uri="{BB962C8B-B14F-4D97-AF65-F5344CB8AC3E}">
        <p14:creationId xmlns:p14="http://schemas.microsoft.com/office/powerpoint/2010/main" val="2172761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6C192F9-6687-4138-8F79-C3F5A7994640}" type="slidenum">
              <a:rPr lang="ro-RO"/>
              <a:pPr>
                <a:spcBef>
                  <a:spcPct val="0"/>
                </a:spcBef>
              </a:pPr>
              <a:t>21</a:t>
            </a:fld>
            <a:endParaRPr lang="ro-RO"/>
          </a:p>
        </p:txBody>
      </p:sp>
    </p:spTree>
    <p:extLst>
      <p:ext uri="{BB962C8B-B14F-4D97-AF65-F5344CB8AC3E}">
        <p14:creationId xmlns:p14="http://schemas.microsoft.com/office/powerpoint/2010/main" val="2380130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D784E6-2C59-4725-8985-32B139A763C1}" type="slidenum">
              <a:rPr lang="en-US"/>
              <a:pPr>
                <a:spcBef>
                  <a:spcPct val="0"/>
                </a:spcBef>
              </a:pPr>
              <a:t>22</a:t>
            </a:fld>
            <a:endParaRPr lang="en-US"/>
          </a:p>
        </p:txBody>
      </p:sp>
    </p:spTree>
    <p:extLst>
      <p:ext uri="{BB962C8B-B14F-4D97-AF65-F5344CB8AC3E}">
        <p14:creationId xmlns:p14="http://schemas.microsoft.com/office/powerpoint/2010/main" val="3403328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6D28C9-38DA-4C0F-A7E9-19055ED76128}" type="slidenum">
              <a:rPr lang="en-US"/>
              <a:pPr>
                <a:spcBef>
                  <a:spcPct val="0"/>
                </a:spcBef>
              </a:pPr>
              <a:t>2</a:t>
            </a:fld>
            <a:endParaRPr lang="en-US"/>
          </a:p>
        </p:txBody>
      </p:sp>
      <p:sp>
        <p:nvSpPr>
          <p:cNvPr id="1229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29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459126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350867-5362-4F28-8D2B-327DA16BD625}" type="slidenum">
              <a:rPr lang="ro-RO"/>
              <a:pPr>
                <a:spcBef>
                  <a:spcPct val="0"/>
                </a:spcBef>
              </a:pPr>
              <a:t>24</a:t>
            </a:fld>
            <a:endParaRPr lang="ro-RO"/>
          </a:p>
        </p:txBody>
      </p:sp>
    </p:spTree>
    <p:extLst>
      <p:ext uri="{BB962C8B-B14F-4D97-AF65-F5344CB8AC3E}">
        <p14:creationId xmlns:p14="http://schemas.microsoft.com/office/powerpoint/2010/main" val="726954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A74291-3784-4B91-84BA-9E907D5F6712}" type="slidenum">
              <a:rPr lang="en-US"/>
              <a:pPr>
                <a:spcBef>
                  <a:spcPct val="0"/>
                </a:spcBef>
              </a:pPr>
              <a:t>25</a:t>
            </a:fld>
            <a:endParaRPr lang="en-US"/>
          </a:p>
        </p:txBody>
      </p:sp>
    </p:spTree>
    <p:extLst>
      <p:ext uri="{BB962C8B-B14F-4D97-AF65-F5344CB8AC3E}">
        <p14:creationId xmlns:p14="http://schemas.microsoft.com/office/powerpoint/2010/main" val="494539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0481025-2EE7-42F9-83A3-C261CF5FA132}" type="slidenum">
              <a:rPr lang="ro-RO"/>
              <a:pPr>
                <a:spcBef>
                  <a:spcPct val="0"/>
                </a:spcBef>
              </a:pPr>
              <a:t>26</a:t>
            </a:fld>
            <a:endParaRPr lang="ro-RO"/>
          </a:p>
        </p:txBody>
      </p:sp>
    </p:spTree>
    <p:extLst>
      <p:ext uri="{BB962C8B-B14F-4D97-AF65-F5344CB8AC3E}">
        <p14:creationId xmlns:p14="http://schemas.microsoft.com/office/powerpoint/2010/main" val="688237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572229-4F5D-4C6F-8A88-AAB96B20C8D8}" type="slidenum">
              <a:rPr lang="ro-RO"/>
              <a:pPr>
                <a:spcBef>
                  <a:spcPct val="0"/>
                </a:spcBef>
              </a:pPr>
              <a:t>27</a:t>
            </a:fld>
            <a:endParaRPr lang="ro-RO"/>
          </a:p>
        </p:txBody>
      </p:sp>
    </p:spTree>
    <p:extLst>
      <p:ext uri="{BB962C8B-B14F-4D97-AF65-F5344CB8AC3E}">
        <p14:creationId xmlns:p14="http://schemas.microsoft.com/office/powerpoint/2010/main" val="2117449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61A5FD-6B1A-4A51-996E-720883EB2656}" type="slidenum">
              <a:rPr lang="ro-RO"/>
              <a:pPr>
                <a:spcBef>
                  <a:spcPct val="0"/>
                </a:spcBef>
              </a:pPr>
              <a:t>28</a:t>
            </a:fld>
            <a:endParaRPr lang="ro-RO"/>
          </a:p>
        </p:txBody>
      </p:sp>
    </p:spTree>
    <p:extLst>
      <p:ext uri="{BB962C8B-B14F-4D97-AF65-F5344CB8AC3E}">
        <p14:creationId xmlns:p14="http://schemas.microsoft.com/office/powerpoint/2010/main" val="460024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2BE5729-D1EF-427D-819B-16F7779C145A}" type="slidenum">
              <a:rPr lang="ro-RO"/>
              <a:pPr>
                <a:spcBef>
                  <a:spcPct val="0"/>
                </a:spcBef>
              </a:pPr>
              <a:t>29</a:t>
            </a:fld>
            <a:endParaRPr lang="ro-RO"/>
          </a:p>
        </p:txBody>
      </p:sp>
    </p:spTree>
    <p:extLst>
      <p:ext uri="{BB962C8B-B14F-4D97-AF65-F5344CB8AC3E}">
        <p14:creationId xmlns:p14="http://schemas.microsoft.com/office/powerpoint/2010/main" val="2672458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2112E4-43D6-488A-B617-55ABB7BB7E6B}" type="slidenum">
              <a:rPr lang="ro-RO"/>
              <a:pPr>
                <a:spcBef>
                  <a:spcPct val="0"/>
                </a:spcBef>
              </a:pPr>
              <a:t>30</a:t>
            </a:fld>
            <a:endParaRPr lang="ro-RO"/>
          </a:p>
        </p:txBody>
      </p:sp>
    </p:spTree>
    <p:extLst>
      <p:ext uri="{BB962C8B-B14F-4D97-AF65-F5344CB8AC3E}">
        <p14:creationId xmlns:p14="http://schemas.microsoft.com/office/powerpoint/2010/main" val="2226109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3079C1-4FDA-4C4F-BD2E-85B5B37429C2}" type="slidenum">
              <a:rPr lang="ro-RO"/>
              <a:pPr>
                <a:spcBef>
                  <a:spcPct val="0"/>
                </a:spcBef>
              </a:pPr>
              <a:t>31</a:t>
            </a:fld>
            <a:endParaRPr lang="ro-RO"/>
          </a:p>
        </p:txBody>
      </p:sp>
    </p:spTree>
    <p:extLst>
      <p:ext uri="{BB962C8B-B14F-4D97-AF65-F5344CB8AC3E}">
        <p14:creationId xmlns:p14="http://schemas.microsoft.com/office/powerpoint/2010/main" val="391550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0CEDE8-0C2F-466E-8DD9-627BFD216896}" type="slidenum">
              <a:rPr lang="ro-RO"/>
              <a:pPr>
                <a:spcBef>
                  <a:spcPct val="0"/>
                </a:spcBef>
              </a:pPr>
              <a:t>32</a:t>
            </a:fld>
            <a:endParaRPr lang="ro-RO"/>
          </a:p>
        </p:txBody>
      </p:sp>
    </p:spTree>
    <p:extLst>
      <p:ext uri="{BB962C8B-B14F-4D97-AF65-F5344CB8AC3E}">
        <p14:creationId xmlns:p14="http://schemas.microsoft.com/office/powerpoint/2010/main" val="35898471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0CEDE8-0C2F-466E-8DD9-627BFD216896}" type="slidenum">
              <a:rPr lang="ro-RO"/>
              <a:pPr>
                <a:spcBef>
                  <a:spcPct val="0"/>
                </a:spcBef>
              </a:pPr>
              <a:t>33</a:t>
            </a:fld>
            <a:endParaRPr lang="ro-RO"/>
          </a:p>
        </p:txBody>
      </p:sp>
    </p:spTree>
    <p:extLst>
      <p:ext uri="{BB962C8B-B14F-4D97-AF65-F5344CB8AC3E}">
        <p14:creationId xmlns:p14="http://schemas.microsoft.com/office/powerpoint/2010/main" val="481102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6351B2-F014-4D42-B072-0B8F67F52F6D}" type="slidenum">
              <a:rPr lang="en-US"/>
              <a:pPr>
                <a:spcBef>
                  <a:spcPct val="0"/>
                </a:spcBef>
              </a:pPr>
              <a:t>3</a:t>
            </a:fld>
            <a:endParaRPr lang="en-US"/>
          </a:p>
        </p:txBody>
      </p:sp>
      <p:sp>
        <p:nvSpPr>
          <p:cNvPr id="143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434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388042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7564D1-491C-4064-B5F0-4EB2E6052DE8}" type="slidenum">
              <a:rPr lang="ro-RO"/>
              <a:pPr>
                <a:spcBef>
                  <a:spcPct val="0"/>
                </a:spcBef>
              </a:pPr>
              <a:t>35</a:t>
            </a:fld>
            <a:endParaRPr lang="ro-RO"/>
          </a:p>
        </p:txBody>
      </p:sp>
    </p:spTree>
    <p:extLst>
      <p:ext uri="{BB962C8B-B14F-4D97-AF65-F5344CB8AC3E}">
        <p14:creationId xmlns:p14="http://schemas.microsoft.com/office/powerpoint/2010/main" val="1894055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B37C8B-901D-4850-87E6-88AF17076C6D}" type="slidenum">
              <a:rPr lang="ro-RO"/>
              <a:pPr>
                <a:spcBef>
                  <a:spcPct val="0"/>
                </a:spcBef>
              </a:pPr>
              <a:t>36</a:t>
            </a:fld>
            <a:endParaRPr lang="ro-RO"/>
          </a:p>
        </p:txBody>
      </p:sp>
    </p:spTree>
    <p:extLst>
      <p:ext uri="{BB962C8B-B14F-4D97-AF65-F5344CB8AC3E}">
        <p14:creationId xmlns:p14="http://schemas.microsoft.com/office/powerpoint/2010/main" val="1977056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80FEC0-8D6C-419F-BB74-1965E87BD983}" type="slidenum">
              <a:rPr lang="ro-RO"/>
              <a:pPr>
                <a:spcBef>
                  <a:spcPct val="0"/>
                </a:spcBef>
              </a:pPr>
              <a:t>37</a:t>
            </a:fld>
            <a:endParaRPr lang="ro-RO"/>
          </a:p>
        </p:txBody>
      </p:sp>
    </p:spTree>
    <p:extLst>
      <p:ext uri="{BB962C8B-B14F-4D97-AF65-F5344CB8AC3E}">
        <p14:creationId xmlns:p14="http://schemas.microsoft.com/office/powerpoint/2010/main" val="3781961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214FA0-0160-4C0E-B089-9529D033F8CF}" type="slidenum">
              <a:rPr lang="ro-RO"/>
              <a:pPr>
                <a:spcBef>
                  <a:spcPct val="0"/>
                </a:spcBef>
              </a:pPr>
              <a:t>38</a:t>
            </a:fld>
            <a:endParaRPr lang="ro-RO"/>
          </a:p>
        </p:txBody>
      </p:sp>
    </p:spTree>
    <p:extLst>
      <p:ext uri="{BB962C8B-B14F-4D97-AF65-F5344CB8AC3E}">
        <p14:creationId xmlns:p14="http://schemas.microsoft.com/office/powerpoint/2010/main" val="1406790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00FA78-259E-4CF6-B1D5-9DE44429D153}" type="slidenum">
              <a:rPr lang="ro-RO"/>
              <a:pPr>
                <a:spcBef>
                  <a:spcPct val="0"/>
                </a:spcBef>
              </a:pPr>
              <a:t>39</a:t>
            </a:fld>
            <a:endParaRPr lang="ro-RO"/>
          </a:p>
        </p:txBody>
      </p:sp>
    </p:spTree>
    <p:extLst>
      <p:ext uri="{BB962C8B-B14F-4D97-AF65-F5344CB8AC3E}">
        <p14:creationId xmlns:p14="http://schemas.microsoft.com/office/powerpoint/2010/main" val="394149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68D187-376E-4109-8060-653914865AD4}" type="slidenum">
              <a:rPr lang="ro-RO"/>
              <a:pPr>
                <a:spcBef>
                  <a:spcPct val="0"/>
                </a:spcBef>
              </a:pPr>
              <a:t>41</a:t>
            </a:fld>
            <a:endParaRPr lang="ro-RO"/>
          </a:p>
        </p:txBody>
      </p:sp>
    </p:spTree>
    <p:extLst>
      <p:ext uri="{BB962C8B-B14F-4D97-AF65-F5344CB8AC3E}">
        <p14:creationId xmlns:p14="http://schemas.microsoft.com/office/powerpoint/2010/main" val="1864211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68D187-376E-4109-8060-653914865AD4}" type="slidenum">
              <a:rPr lang="ro-RO"/>
              <a:pPr>
                <a:spcBef>
                  <a:spcPct val="0"/>
                </a:spcBef>
              </a:pPr>
              <a:t>42</a:t>
            </a:fld>
            <a:endParaRPr lang="ro-RO"/>
          </a:p>
        </p:txBody>
      </p:sp>
    </p:spTree>
    <p:extLst>
      <p:ext uri="{BB962C8B-B14F-4D97-AF65-F5344CB8AC3E}">
        <p14:creationId xmlns:p14="http://schemas.microsoft.com/office/powerpoint/2010/main" val="2635282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5060A3-3BD0-4E05-91AD-5E426AA218E6}" type="slidenum">
              <a:rPr lang="ro-RO"/>
              <a:pPr>
                <a:spcBef>
                  <a:spcPct val="0"/>
                </a:spcBef>
              </a:pPr>
              <a:t>43</a:t>
            </a:fld>
            <a:endParaRPr lang="ro-RO"/>
          </a:p>
        </p:txBody>
      </p:sp>
    </p:spTree>
    <p:extLst>
      <p:ext uri="{BB962C8B-B14F-4D97-AF65-F5344CB8AC3E}">
        <p14:creationId xmlns:p14="http://schemas.microsoft.com/office/powerpoint/2010/main" val="3362399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92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7924AD-C03A-47D9-906B-600DF245F811}" type="slidenum">
              <a:rPr lang="ro-RO"/>
              <a:pPr>
                <a:spcBef>
                  <a:spcPct val="0"/>
                </a:spcBef>
              </a:pPr>
              <a:t>44</a:t>
            </a:fld>
            <a:endParaRPr lang="ro-RO"/>
          </a:p>
        </p:txBody>
      </p:sp>
    </p:spTree>
    <p:extLst>
      <p:ext uri="{BB962C8B-B14F-4D97-AF65-F5344CB8AC3E}">
        <p14:creationId xmlns:p14="http://schemas.microsoft.com/office/powerpoint/2010/main" val="13378062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49251B-4562-42D5-A626-601D93078C20}" type="slidenum">
              <a:rPr lang="ro-RO"/>
              <a:pPr>
                <a:spcBef>
                  <a:spcPct val="0"/>
                </a:spcBef>
              </a:pPr>
              <a:t>45</a:t>
            </a:fld>
            <a:endParaRPr lang="ro-RO"/>
          </a:p>
        </p:txBody>
      </p:sp>
    </p:spTree>
    <p:extLst>
      <p:ext uri="{BB962C8B-B14F-4D97-AF65-F5344CB8AC3E}">
        <p14:creationId xmlns:p14="http://schemas.microsoft.com/office/powerpoint/2010/main" val="534137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1EC5F1-4123-4BCF-BFAC-3312D4DAECCF}" type="slidenum">
              <a:rPr lang="ro-RO"/>
              <a:pPr>
                <a:spcBef>
                  <a:spcPct val="0"/>
                </a:spcBef>
              </a:pPr>
              <a:t>4</a:t>
            </a:fld>
            <a:endParaRPr lang="ro-RO"/>
          </a:p>
        </p:txBody>
      </p:sp>
    </p:spTree>
    <p:extLst>
      <p:ext uri="{BB962C8B-B14F-4D97-AF65-F5344CB8AC3E}">
        <p14:creationId xmlns:p14="http://schemas.microsoft.com/office/powerpoint/2010/main" val="21652502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65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145364-47AE-4C96-ADA1-D399CECF7B74}" type="slidenum">
              <a:rPr lang="ro-RO"/>
              <a:pPr>
                <a:spcBef>
                  <a:spcPct val="0"/>
                </a:spcBef>
              </a:pPr>
              <a:t>46</a:t>
            </a:fld>
            <a:endParaRPr lang="ro-RO"/>
          </a:p>
        </p:txBody>
      </p:sp>
    </p:spTree>
    <p:extLst>
      <p:ext uri="{BB962C8B-B14F-4D97-AF65-F5344CB8AC3E}">
        <p14:creationId xmlns:p14="http://schemas.microsoft.com/office/powerpoint/2010/main" val="33884025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67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0DB2D5-EEA9-4C6E-9747-E28B1302E8C1}" type="slidenum">
              <a:rPr lang="en-US"/>
              <a:pPr>
                <a:spcBef>
                  <a:spcPct val="0"/>
                </a:spcBef>
              </a:pPr>
              <a:t>47</a:t>
            </a:fld>
            <a:endParaRPr lang="en-US"/>
          </a:p>
        </p:txBody>
      </p:sp>
    </p:spTree>
    <p:extLst>
      <p:ext uri="{BB962C8B-B14F-4D97-AF65-F5344CB8AC3E}">
        <p14:creationId xmlns:p14="http://schemas.microsoft.com/office/powerpoint/2010/main" val="21390846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DD39BE-33B5-453C-B795-BDFA675D00C3}" type="slidenum">
              <a:rPr lang="ro-RO"/>
              <a:pPr>
                <a:spcBef>
                  <a:spcPct val="0"/>
                </a:spcBef>
              </a:pPr>
              <a:t>48</a:t>
            </a:fld>
            <a:endParaRPr lang="ro-RO"/>
          </a:p>
        </p:txBody>
      </p:sp>
    </p:spTree>
    <p:extLst>
      <p:ext uri="{BB962C8B-B14F-4D97-AF65-F5344CB8AC3E}">
        <p14:creationId xmlns:p14="http://schemas.microsoft.com/office/powerpoint/2010/main" val="38285786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676C18-6FA8-48DE-A8B1-83F9A860FEF7}" type="slidenum">
              <a:rPr lang="ro-RO"/>
              <a:pPr>
                <a:spcBef>
                  <a:spcPct val="0"/>
                </a:spcBef>
              </a:pPr>
              <a:t>49</a:t>
            </a:fld>
            <a:endParaRPr lang="ro-RO"/>
          </a:p>
        </p:txBody>
      </p:sp>
    </p:spTree>
    <p:extLst>
      <p:ext uri="{BB962C8B-B14F-4D97-AF65-F5344CB8AC3E}">
        <p14:creationId xmlns:p14="http://schemas.microsoft.com/office/powerpoint/2010/main" val="6647198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78BD3D-06DA-43D6-AE7D-44EF4E873CB8}" type="slidenum">
              <a:rPr lang="ro-RO"/>
              <a:pPr>
                <a:spcBef>
                  <a:spcPct val="0"/>
                </a:spcBef>
              </a:pPr>
              <a:t>50</a:t>
            </a:fld>
            <a:endParaRPr lang="ro-RO"/>
          </a:p>
        </p:txBody>
      </p:sp>
    </p:spTree>
    <p:extLst>
      <p:ext uri="{BB962C8B-B14F-4D97-AF65-F5344CB8AC3E}">
        <p14:creationId xmlns:p14="http://schemas.microsoft.com/office/powerpoint/2010/main" val="41086847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45997A-0A41-4D9D-820A-F521A9D37A29}" type="slidenum">
              <a:rPr lang="ro-RO"/>
              <a:pPr>
                <a:spcBef>
                  <a:spcPct val="0"/>
                </a:spcBef>
              </a:pPr>
              <a:t>51</a:t>
            </a:fld>
            <a:endParaRPr lang="ro-RO"/>
          </a:p>
        </p:txBody>
      </p:sp>
    </p:spTree>
    <p:extLst>
      <p:ext uri="{BB962C8B-B14F-4D97-AF65-F5344CB8AC3E}">
        <p14:creationId xmlns:p14="http://schemas.microsoft.com/office/powerpoint/2010/main" val="14861139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657FE5-051A-40D3-B1A8-0C4FA0C3A316}" type="slidenum">
              <a:rPr lang="ro-RO"/>
              <a:pPr>
                <a:spcBef>
                  <a:spcPct val="0"/>
                </a:spcBef>
              </a:pPr>
              <a:t>52</a:t>
            </a:fld>
            <a:endParaRPr lang="ro-RO"/>
          </a:p>
        </p:txBody>
      </p:sp>
    </p:spTree>
    <p:extLst>
      <p:ext uri="{BB962C8B-B14F-4D97-AF65-F5344CB8AC3E}">
        <p14:creationId xmlns:p14="http://schemas.microsoft.com/office/powerpoint/2010/main" val="2024707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F62DB6-C193-486C-97D8-7A8635CB83A0}" type="slidenum">
              <a:rPr lang="en-US"/>
              <a:pPr>
                <a:spcBef>
                  <a:spcPct val="0"/>
                </a:spcBef>
              </a:pPr>
              <a:t>53</a:t>
            </a:fld>
            <a:endParaRPr lang="en-US"/>
          </a:p>
        </p:txBody>
      </p:sp>
      <p:sp>
        <p:nvSpPr>
          <p:cNvPr id="13721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3722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6607506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2F7A3A-DD03-4B6E-922F-9BF0D34382C8}" type="slidenum">
              <a:rPr lang="en-US"/>
              <a:pPr>
                <a:spcBef>
                  <a:spcPct val="0"/>
                </a:spcBef>
              </a:pPr>
              <a:t>54</a:t>
            </a:fld>
            <a:endParaRPr lang="en-US"/>
          </a:p>
        </p:txBody>
      </p:sp>
      <p:sp>
        <p:nvSpPr>
          <p:cNvPr id="13926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3926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6949663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E06AAE-46FC-4860-B7CB-ED4114C1E741}" type="slidenum">
              <a:rPr lang="en-US"/>
              <a:pPr>
                <a:spcBef>
                  <a:spcPct val="0"/>
                </a:spcBef>
              </a:pPr>
              <a:t>55</a:t>
            </a:fld>
            <a:endParaRPr lang="en-US"/>
          </a:p>
        </p:txBody>
      </p:sp>
      <p:sp>
        <p:nvSpPr>
          <p:cNvPr id="14131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41316"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98954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1EC5F1-4123-4BCF-BFAC-3312D4DAECCF}" type="slidenum">
              <a:rPr lang="ro-RO"/>
              <a:pPr>
                <a:spcBef>
                  <a:spcPct val="0"/>
                </a:spcBef>
              </a:pPr>
              <a:t>5</a:t>
            </a:fld>
            <a:endParaRPr lang="ro-RO"/>
          </a:p>
        </p:txBody>
      </p:sp>
    </p:spTree>
    <p:extLst>
      <p:ext uri="{BB962C8B-B14F-4D97-AF65-F5344CB8AC3E}">
        <p14:creationId xmlns:p14="http://schemas.microsoft.com/office/powerpoint/2010/main" val="35847541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98FE70-B7D9-4FE6-A146-E634CD49CCDD}" type="slidenum">
              <a:rPr lang="en-US"/>
              <a:pPr>
                <a:spcBef>
                  <a:spcPct val="0"/>
                </a:spcBef>
              </a:pPr>
              <a:t>56</a:t>
            </a:fld>
            <a:endParaRPr lang="en-US"/>
          </a:p>
        </p:txBody>
      </p:sp>
      <p:sp>
        <p:nvSpPr>
          <p:cNvPr id="14336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4336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1320128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A04E5E5-66E0-449C-9072-E1F465772C7C}" type="slidenum">
              <a:rPr lang="ro-RO"/>
              <a:pPr>
                <a:spcBef>
                  <a:spcPct val="0"/>
                </a:spcBef>
              </a:pPr>
              <a:t>57</a:t>
            </a:fld>
            <a:endParaRPr lang="ro-RO"/>
          </a:p>
        </p:txBody>
      </p:sp>
    </p:spTree>
    <p:extLst>
      <p:ext uri="{BB962C8B-B14F-4D97-AF65-F5344CB8AC3E}">
        <p14:creationId xmlns:p14="http://schemas.microsoft.com/office/powerpoint/2010/main" val="8159708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B3A795-598D-4EAF-B611-9867E2D667F3}" type="slidenum">
              <a:rPr lang="en-US"/>
              <a:pPr>
                <a:spcBef>
                  <a:spcPct val="0"/>
                </a:spcBef>
              </a:pPr>
              <a:t>58</a:t>
            </a:fld>
            <a:endParaRPr lang="en-US"/>
          </a:p>
        </p:txBody>
      </p:sp>
    </p:spTree>
    <p:extLst>
      <p:ext uri="{BB962C8B-B14F-4D97-AF65-F5344CB8AC3E}">
        <p14:creationId xmlns:p14="http://schemas.microsoft.com/office/powerpoint/2010/main" val="13290482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9AFA67-6FDC-4F7F-8CEA-4AC54684CAC9}" type="slidenum">
              <a:rPr lang="ro-RO"/>
              <a:pPr>
                <a:spcBef>
                  <a:spcPct val="0"/>
                </a:spcBef>
              </a:pPr>
              <a:t>59</a:t>
            </a:fld>
            <a:endParaRPr lang="ro-RO"/>
          </a:p>
        </p:txBody>
      </p:sp>
    </p:spTree>
    <p:extLst>
      <p:ext uri="{BB962C8B-B14F-4D97-AF65-F5344CB8AC3E}">
        <p14:creationId xmlns:p14="http://schemas.microsoft.com/office/powerpoint/2010/main" val="32669549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E3ABD7-C684-47DF-84A1-DEB4608272F3}" type="slidenum">
              <a:rPr lang="en-US"/>
              <a:pPr>
                <a:spcBef>
                  <a:spcPct val="0"/>
                </a:spcBef>
              </a:pPr>
              <a:t>60</a:t>
            </a:fld>
            <a:endParaRPr lang="en-US"/>
          </a:p>
        </p:txBody>
      </p:sp>
    </p:spTree>
    <p:extLst>
      <p:ext uri="{BB962C8B-B14F-4D97-AF65-F5344CB8AC3E}">
        <p14:creationId xmlns:p14="http://schemas.microsoft.com/office/powerpoint/2010/main" val="32125524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2FF7D6-3E04-4A8E-9F7F-CA2C7C326E93}" type="slidenum">
              <a:rPr lang="en-US"/>
              <a:pPr>
                <a:spcBef>
                  <a:spcPct val="0"/>
                </a:spcBef>
              </a:pPr>
              <a:t>61</a:t>
            </a:fld>
            <a:endParaRPr lang="en-US"/>
          </a:p>
        </p:txBody>
      </p:sp>
    </p:spTree>
    <p:extLst>
      <p:ext uri="{BB962C8B-B14F-4D97-AF65-F5344CB8AC3E}">
        <p14:creationId xmlns:p14="http://schemas.microsoft.com/office/powerpoint/2010/main" val="30352950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63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910372-CA4B-4A93-ABB1-3F9A28795401}" type="slidenum">
              <a:rPr lang="en-US"/>
              <a:pPr>
                <a:spcBef>
                  <a:spcPct val="0"/>
                </a:spcBef>
              </a:pPr>
              <a:t>62</a:t>
            </a:fld>
            <a:endParaRPr lang="en-US"/>
          </a:p>
        </p:txBody>
      </p:sp>
    </p:spTree>
    <p:extLst>
      <p:ext uri="{BB962C8B-B14F-4D97-AF65-F5344CB8AC3E}">
        <p14:creationId xmlns:p14="http://schemas.microsoft.com/office/powerpoint/2010/main" val="12536724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78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157EE5-E922-4FBE-A600-E7972FACB966}" type="slidenum">
              <a:rPr lang="ro-RO"/>
              <a:pPr>
                <a:spcBef>
                  <a:spcPct val="0"/>
                </a:spcBef>
              </a:pPr>
              <a:t>63</a:t>
            </a:fld>
            <a:endParaRPr lang="ro-RO"/>
          </a:p>
        </p:txBody>
      </p:sp>
    </p:spTree>
    <p:extLst>
      <p:ext uri="{BB962C8B-B14F-4D97-AF65-F5344CB8AC3E}">
        <p14:creationId xmlns:p14="http://schemas.microsoft.com/office/powerpoint/2010/main" val="23064475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180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5EAA0F6-7487-4B86-9400-7BFE87D578EA}" type="slidenum">
              <a:rPr lang="en-US"/>
              <a:pPr>
                <a:spcBef>
                  <a:spcPct val="0"/>
                </a:spcBef>
              </a:pPr>
              <a:t>64</a:t>
            </a:fld>
            <a:endParaRPr lang="en-US"/>
          </a:p>
        </p:txBody>
      </p:sp>
    </p:spTree>
    <p:extLst>
      <p:ext uri="{BB962C8B-B14F-4D97-AF65-F5344CB8AC3E}">
        <p14:creationId xmlns:p14="http://schemas.microsoft.com/office/powerpoint/2010/main" val="26658020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182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33DA15-DCBF-4721-9662-E27CE08549BB}" type="slidenum">
              <a:rPr lang="en-US"/>
              <a:pPr>
                <a:spcBef>
                  <a:spcPct val="0"/>
                </a:spcBef>
              </a:pPr>
              <a:t>65</a:t>
            </a:fld>
            <a:endParaRPr lang="en-US"/>
          </a:p>
        </p:txBody>
      </p:sp>
    </p:spTree>
    <p:extLst>
      <p:ext uri="{BB962C8B-B14F-4D97-AF65-F5344CB8AC3E}">
        <p14:creationId xmlns:p14="http://schemas.microsoft.com/office/powerpoint/2010/main" val="903922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C96FC3-CB48-422E-9AFC-E2B9967A8CFC}" type="slidenum">
              <a:rPr lang="ro-RO"/>
              <a:pPr>
                <a:spcBef>
                  <a:spcPct val="0"/>
                </a:spcBef>
              </a:pPr>
              <a:t>6</a:t>
            </a:fld>
            <a:endParaRPr lang="ro-RO"/>
          </a:p>
        </p:txBody>
      </p:sp>
    </p:spTree>
    <p:extLst>
      <p:ext uri="{BB962C8B-B14F-4D97-AF65-F5344CB8AC3E}">
        <p14:creationId xmlns:p14="http://schemas.microsoft.com/office/powerpoint/2010/main" val="8317931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84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BDBE48-36ED-4B69-B347-A09EE6AD5D82}" type="slidenum">
              <a:rPr lang="ro-RO"/>
              <a:pPr>
                <a:spcBef>
                  <a:spcPct val="0"/>
                </a:spcBef>
              </a:pPr>
              <a:t>66</a:t>
            </a:fld>
            <a:endParaRPr lang="ro-RO"/>
          </a:p>
        </p:txBody>
      </p:sp>
    </p:spTree>
    <p:extLst>
      <p:ext uri="{BB962C8B-B14F-4D97-AF65-F5344CB8AC3E}">
        <p14:creationId xmlns:p14="http://schemas.microsoft.com/office/powerpoint/2010/main" val="7308195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86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180678-2659-496D-9AB5-3ADA29632A6D}" type="slidenum">
              <a:rPr lang="ro-RO"/>
              <a:pPr>
                <a:spcBef>
                  <a:spcPct val="0"/>
                </a:spcBef>
              </a:pPr>
              <a:t>67</a:t>
            </a:fld>
            <a:endParaRPr lang="ro-RO"/>
          </a:p>
        </p:txBody>
      </p:sp>
    </p:spTree>
    <p:extLst>
      <p:ext uri="{BB962C8B-B14F-4D97-AF65-F5344CB8AC3E}">
        <p14:creationId xmlns:p14="http://schemas.microsoft.com/office/powerpoint/2010/main" val="42008134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88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D9737A2-AE94-47BC-B12C-A5FC98D1A8FF}" type="slidenum">
              <a:rPr lang="ro-RO"/>
              <a:pPr>
                <a:spcBef>
                  <a:spcPct val="0"/>
                </a:spcBef>
              </a:pPr>
              <a:t>68</a:t>
            </a:fld>
            <a:endParaRPr lang="ro-RO"/>
          </a:p>
        </p:txBody>
      </p:sp>
    </p:spTree>
    <p:extLst>
      <p:ext uri="{BB962C8B-B14F-4D97-AF65-F5344CB8AC3E}">
        <p14:creationId xmlns:p14="http://schemas.microsoft.com/office/powerpoint/2010/main" val="18041060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90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F9A062-6EF8-4589-B60D-B3DE9E5A98BA}" type="slidenum">
              <a:rPr lang="ro-RO"/>
              <a:pPr>
                <a:spcBef>
                  <a:spcPct val="0"/>
                </a:spcBef>
              </a:pPr>
              <a:t>69</a:t>
            </a:fld>
            <a:endParaRPr lang="ro-RO"/>
          </a:p>
        </p:txBody>
      </p:sp>
    </p:spTree>
    <p:extLst>
      <p:ext uri="{BB962C8B-B14F-4D97-AF65-F5344CB8AC3E}">
        <p14:creationId xmlns:p14="http://schemas.microsoft.com/office/powerpoint/2010/main" val="39309036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94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00508F2-2AA5-4F30-AA2B-CD3C1C238474}" type="slidenum">
              <a:rPr lang="ro-RO"/>
              <a:pPr>
                <a:spcBef>
                  <a:spcPct val="0"/>
                </a:spcBef>
              </a:pPr>
              <a:t>70</a:t>
            </a:fld>
            <a:endParaRPr lang="ro-RO"/>
          </a:p>
        </p:txBody>
      </p:sp>
    </p:spTree>
    <p:extLst>
      <p:ext uri="{BB962C8B-B14F-4D97-AF65-F5344CB8AC3E}">
        <p14:creationId xmlns:p14="http://schemas.microsoft.com/office/powerpoint/2010/main" val="13451842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96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3C2023-2134-4B79-8D1E-9C92A2C0AD8B}" type="slidenum">
              <a:rPr lang="ro-RO"/>
              <a:pPr>
                <a:spcBef>
                  <a:spcPct val="0"/>
                </a:spcBef>
              </a:pPr>
              <a:t>71</a:t>
            </a:fld>
            <a:endParaRPr lang="ro-RO"/>
          </a:p>
        </p:txBody>
      </p:sp>
    </p:spTree>
    <p:extLst>
      <p:ext uri="{BB962C8B-B14F-4D97-AF65-F5344CB8AC3E}">
        <p14:creationId xmlns:p14="http://schemas.microsoft.com/office/powerpoint/2010/main" val="29784454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9EA605-5A7E-4067-8C3C-79116460DECE}" type="slidenum">
              <a:rPr lang="en-US"/>
              <a:pPr>
                <a:spcBef>
                  <a:spcPct val="0"/>
                </a:spcBef>
              </a:pPr>
              <a:t>73</a:t>
            </a:fld>
            <a:endParaRPr lang="en-US"/>
          </a:p>
        </p:txBody>
      </p:sp>
      <p:sp>
        <p:nvSpPr>
          <p:cNvPr id="200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latin typeface="Verdana" panose="020B0604030504040204" pitchFamily="34" charset="0"/>
              </a:rPr>
              <a:t>One well in the center of the Petri dish with antitoxin and 6 surrounding wells if positive for specific toxin will produce precipitin lines in possibly 24 hourse. Sometimes paper disks are used rather than wells cut out with a testtube. Small dishes of 4.5 cm take 3 ml of agar, and disks or wells can be 9 mm apart. </a:t>
            </a:r>
          </a:p>
          <a:p>
            <a:pPr eaLnBrk="1" hangingPunct="1">
              <a:spcBef>
                <a:spcPct val="0"/>
              </a:spcBef>
            </a:pPr>
            <a:endParaRPr lang="en-US" smtClean="0"/>
          </a:p>
        </p:txBody>
      </p:sp>
    </p:spTree>
    <p:extLst>
      <p:ext uri="{BB962C8B-B14F-4D97-AF65-F5344CB8AC3E}">
        <p14:creationId xmlns:p14="http://schemas.microsoft.com/office/powerpoint/2010/main" val="41446012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208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4990D9-86D1-4B99-9520-DAAE3FA8F66C}" type="slidenum">
              <a:rPr lang="ro-RO"/>
              <a:pPr>
                <a:spcBef>
                  <a:spcPct val="0"/>
                </a:spcBef>
              </a:pPr>
              <a:t>74</a:t>
            </a:fld>
            <a:endParaRPr lang="ro-RO"/>
          </a:p>
        </p:txBody>
      </p:sp>
    </p:spTree>
    <p:extLst>
      <p:ext uri="{BB962C8B-B14F-4D97-AF65-F5344CB8AC3E}">
        <p14:creationId xmlns:p14="http://schemas.microsoft.com/office/powerpoint/2010/main" val="5711143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215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E9BD8C-97BF-4814-BF90-24BBA5040FC1}" type="slidenum">
              <a:rPr lang="ro-RO"/>
              <a:pPr>
                <a:spcBef>
                  <a:spcPct val="0"/>
                </a:spcBef>
              </a:pPr>
              <a:t>75</a:t>
            </a:fld>
            <a:endParaRPr lang="ro-RO"/>
          </a:p>
        </p:txBody>
      </p:sp>
    </p:spTree>
    <p:extLst>
      <p:ext uri="{BB962C8B-B14F-4D97-AF65-F5344CB8AC3E}">
        <p14:creationId xmlns:p14="http://schemas.microsoft.com/office/powerpoint/2010/main" val="13303983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217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A73E1F-1E9E-42E1-887A-C0146B6D945A}" type="slidenum">
              <a:rPr lang="ro-RO"/>
              <a:pPr>
                <a:spcBef>
                  <a:spcPct val="0"/>
                </a:spcBef>
              </a:pPr>
              <a:t>76</a:t>
            </a:fld>
            <a:endParaRPr lang="ro-RO"/>
          </a:p>
        </p:txBody>
      </p:sp>
    </p:spTree>
    <p:extLst>
      <p:ext uri="{BB962C8B-B14F-4D97-AF65-F5344CB8AC3E}">
        <p14:creationId xmlns:p14="http://schemas.microsoft.com/office/powerpoint/2010/main" val="996923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9146DD-181A-49BA-89DC-ED0AA071E2DB}" type="slidenum">
              <a:rPr lang="ro-RO"/>
              <a:pPr>
                <a:spcBef>
                  <a:spcPct val="0"/>
                </a:spcBef>
              </a:pPr>
              <a:t>9</a:t>
            </a:fld>
            <a:endParaRPr lang="ro-RO"/>
          </a:p>
        </p:txBody>
      </p:sp>
    </p:spTree>
    <p:extLst>
      <p:ext uri="{BB962C8B-B14F-4D97-AF65-F5344CB8AC3E}">
        <p14:creationId xmlns:p14="http://schemas.microsoft.com/office/powerpoint/2010/main" val="2407919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756BF22-A215-4A6F-8601-9CAC0EAA08B9}" type="slidenum">
              <a:rPr lang="ro-RO"/>
              <a:pPr>
                <a:spcBef>
                  <a:spcPct val="0"/>
                </a:spcBef>
              </a:pPr>
              <a:t>10</a:t>
            </a:fld>
            <a:endParaRPr lang="ro-RO"/>
          </a:p>
        </p:txBody>
      </p:sp>
    </p:spTree>
    <p:extLst>
      <p:ext uri="{BB962C8B-B14F-4D97-AF65-F5344CB8AC3E}">
        <p14:creationId xmlns:p14="http://schemas.microsoft.com/office/powerpoint/2010/main" val="3614024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54020C-3BF6-4131-B289-6313B2F6EB3A}" type="slidenum">
              <a:rPr lang="ro-RO"/>
              <a:pPr>
                <a:spcBef>
                  <a:spcPct val="0"/>
                </a:spcBef>
              </a:pPr>
              <a:t>12</a:t>
            </a:fld>
            <a:endParaRPr lang="ro-RO"/>
          </a:p>
        </p:txBody>
      </p:sp>
    </p:spTree>
    <p:extLst>
      <p:ext uri="{BB962C8B-B14F-4D97-AF65-F5344CB8AC3E}">
        <p14:creationId xmlns:p14="http://schemas.microsoft.com/office/powerpoint/2010/main" val="2963779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 Diagonal Corner Rectangle 3"/>
          <p:cNvSpPr/>
          <p:nvPr/>
        </p:nvSpPr>
        <p:spPr>
          <a:xfrm>
            <a:off x="142844" y="0"/>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p>
        </p:txBody>
      </p:sp>
      <p:sp>
        <p:nvSpPr>
          <p:cNvPr id="8" name="Title 7"/>
          <p:cNvSpPr>
            <a:spLocks noGrp="1"/>
          </p:cNvSpPr>
          <p:nvPr>
            <p:ph type="ctrTitle"/>
          </p:nvPr>
        </p:nvSpPr>
        <p:spPr>
          <a:xfrm>
            <a:off x="428596" y="285728"/>
            <a:ext cx="8229600" cy="1571636"/>
          </a:xfrm>
        </p:spPr>
        <p:txBody>
          <a:bodyPr lIns="45720" rIns="228600"/>
          <a:lstStyle>
            <a:lvl1pPr marL="0" algn="ctr">
              <a:defRPr sz="3600"/>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214282" y="1571612"/>
            <a:ext cx="9144000" cy="4929222"/>
          </a:xfrm>
        </p:spPr>
        <p:txBody>
          <a:bodyPr lIns="45720" rIns="246888">
            <a:normAutofit/>
          </a:bodyPr>
          <a:lstStyle>
            <a:lvl1pPr marL="0" indent="0" algn="l">
              <a:spcBef>
                <a:spcPts val="0"/>
              </a:spcBef>
              <a:buClr>
                <a:schemeClr val="tx1"/>
              </a:buClr>
              <a:buSzPct val="100000"/>
              <a:buFont typeface="Wingdings" pitchFamily="2" charset="2"/>
              <a:buChar char="Ø"/>
              <a:defRPr sz="2400">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smtClean="0"/>
              <a:t>Click to edit Master subtitle style</a:t>
            </a:r>
            <a:endParaRPr lang="en-US" dirty="0"/>
          </a:p>
        </p:txBody>
      </p:sp>
      <p:sp>
        <p:nvSpPr>
          <p:cNvPr id="5" name="Date Placeholder 9"/>
          <p:cNvSpPr>
            <a:spLocks noGrp="1"/>
          </p:cNvSpPr>
          <p:nvPr>
            <p:ph type="dt" sz="half" idx="10"/>
          </p:nvPr>
        </p:nvSpPr>
        <p:spPr>
          <a:xfrm>
            <a:off x="5562600" y="6508750"/>
            <a:ext cx="3001963" cy="274638"/>
          </a:xfrm>
        </p:spPr>
        <p:txBody>
          <a:bodyPr vert="horz" rtlCol="0"/>
          <a:lstStyle>
            <a:lvl1pPr>
              <a:defRPr/>
            </a:lvl1pPr>
            <a:extLst/>
          </a:lstStyle>
          <a:p>
            <a:pPr>
              <a:defRPr/>
            </a:pPr>
            <a:fld id="{49135BFF-8CF3-42A9-A9AC-B0B5AC1F5FAF}" type="datetimeFigureOut">
              <a:rPr lang="en-US"/>
              <a:pPr>
                <a:defRPr/>
              </a:pPr>
              <a:t>9/8/2017</a:t>
            </a:fld>
            <a:endParaRPr lang="ro-RO"/>
          </a:p>
        </p:txBody>
      </p:sp>
      <p:sp>
        <p:nvSpPr>
          <p:cNvPr id="6" name="Slide Number Placeholder 10"/>
          <p:cNvSpPr>
            <a:spLocks noGrp="1"/>
          </p:cNvSpPr>
          <p:nvPr>
            <p:ph type="sldNum" sz="quarter" idx="11"/>
          </p:nvPr>
        </p:nvSpPr>
        <p:spPr>
          <a:xfrm>
            <a:off x="8639175" y="6508750"/>
            <a:ext cx="463550" cy="274638"/>
          </a:xfrm>
        </p:spPr>
        <p:txBody>
          <a:bodyPr/>
          <a:lstStyle>
            <a:lvl1pPr>
              <a:defRPr smtClean="0"/>
            </a:lvl1pPr>
          </a:lstStyle>
          <a:p>
            <a:pPr>
              <a:defRPr/>
            </a:pPr>
            <a:fld id="{EF51611D-02E4-4DAD-9F97-7CCA3CB2206E}" type="slidenum">
              <a:rPr lang="ro-RO"/>
              <a:pPr>
                <a:defRPr/>
              </a:pPr>
              <a:t>‹#›</a:t>
            </a:fld>
            <a:endParaRPr lang="ro-RO"/>
          </a:p>
        </p:txBody>
      </p:sp>
      <p:sp>
        <p:nvSpPr>
          <p:cNvPr id="7" name="Footer Placeholder 11"/>
          <p:cNvSpPr>
            <a:spLocks noGrp="1"/>
          </p:cNvSpPr>
          <p:nvPr>
            <p:ph type="ftr" sz="quarter" idx="12"/>
          </p:nvPr>
        </p:nvSpPr>
        <p:spPr>
          <a:xfrm>
            <a:off x="1600200" y="6508750"/>
            <a:ext cx="3906838" cy="274638"/>
          </a:xfrm>
        </p:spPr>
        <p:txBody>
          <a:bodyPr vert="horz" rtlCol="0"/>
          <a:lstStyle>
            <a:lvl1pPr>
              <a:defRPr/>
            </a:lvl1pPr>
            <a:extLst/>
          </a:lstStyle>
          <a:p>
            <a:pPr>
              <a:defRPr/>
            </a:pPr>
            <a:endParaRPr lang="ro-RO"/>
          </a:p>
        </p:txBody>
      </p:sp>
    </p:spTree>
    <p:extLst>
      <p:ext uri="{BB962C8B-B14F-4D97-AF65-F5344CB8AC3E}">
        <p14:creationId xmlns:p14="http://schemas.microsoft.com/office/powerpoint/2010/main" val="1415274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0"/>
          </p:nvPr>
        </p:nvSpPr>
        <p:spPr/>
        <p:txBody>
          <a:bodyPr/>
          <a:lstStyle>
            <a:lvl1pPr>
              <a:defRPr/>
            </a:lvl1pPr>
          </a:lstStyle>
          <a:p>
            <a:pPr>
              <a:defRPr/>
            </a:pPr>
            <a:endParaRPr lang="ro-RO"/>
          </a:p>
        </p:txBody>
      </p:sp>
      <p:sp>
        <p:nvSpPr>
          <p:cNvPr id="5" name="Date Placeholder 13"/>
          <p:cNvSpPr>
            <a:spLocks noGrp="1"/>
          </p:cNvSpPr>
          <p:nvPr>
            <p:ph type="dt" sz="half" idx="11"/>
          </p:nvPr>
        </p:nvSpPr>
        <p:spPr/>
        <p:txBody>
          <a:bodyPr/>
          <a:lstStyle>
            <a:lvl1pPr>
              <a:defRPr/>
            </a:lvl1pPr>
          </a:lstStyle>
          <a:p>
            <a:pPr>
              <a:defRPr/>
            </a:pPr>
            <a:fld id="{9BA5D44B-C64F-4F02-AE46-4F273A40BC59}" type="datetimeFigureOut">
              <a:rPr lang="en-US"/>
              <a:pPr>
                <a:defRPr/>
              </a:pPr>
              <a:t>9/8/2017</a:t>
            </a:fld>
            <a:endParaRPr lang="ro-RO"/>
          </a:p>
        </p:txBody>
      </p:sp>
      <p:sp>
        <p:nvSpPr>
          <p:cNvPr id="6" name="Slide Number Placeholder 22"/>
          <p:cNvSpPr>
            <a:spLocks noGrp="1"/>
          </p:cNvSpPr>
          <p:nvPr>
            <p:ph type="sldNum" sz="quarter" idx="12"/>
          </p:nvPr>
        </p:nvSpPr>
        <p:spPr/>
        <p:txBody>
          <a:bodyPr/>
          <a:lstStyle>
            <a:lvl1pPr>
              <a:defRPr/>
            </a:lvl1pPr>
          </a:lstStyle>
          <a:p>
            <a:pPr>
              <a:defRPr/>
            </a:pPr>
            <a:fld id="{F0FDC6FF-FC79-4B5A-9CEB-EF66E5AAC237}" type="slidenum">
              <a:rPr lang="ro-RO"/>
              <a:pPr>
                <a:defRPr/>
              </a:pPr>
              <a:t>‹#›</a:t>
            </a:fld>
            <a:endParaRPr lang="ro-RO"/>
          </a:p>
        </p:txBody>
      </p:sp>
    </p:spTree>
    <p:extLst>
      <p:ext uri="{BB962C8B-B14F-4D97-AF65-F5344CB8AC3E}">
        <p14:creationId xmlns:p14="http://schemas.microsoft.com/office/powerpoint/2010/main" val="3815848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0"/>
          </p:nvPr>
        </p:nvSpPr>
        <p:spPr/>
        <p:txBody>
          <a:bodyPr/>
          <a:lstStyle>
            <a:lvl1pPr>
              <a:defRPr/>
            </a:lvl1pPr>
          </a:lstStyle>
          <a:p>
            <a:pPr>
              <a:defRPr/>
            </a:pPr>
            <a:endParaRPr lang="ro-RO"/>
          </a:p>
        </p:txBody>
      </p:sp>
      <p:sp>
        <p:nvSpPr>
          <p:cNvPr id="5" name="Date Placeholder 13"/>
          <p:cNvSpPr>
            <a:spLocks noGrp="1"/>
          </p:cNvSpPr>
          <p:nvPr>
            <p:ph type="dt" sz="half" idx="11"/>
          </p:nvPr>
        </p:nvSpPr>
        <p:spPr/>
        <p:txBody>
          <a:bodyPr/>
          <a:lstStyle>
            <a:lvl1pPr>
              <a:defRPr/>
            </a:lvl1pPr>
          </a:lstStyle>
          <a:p>
            <a:pPr>
              <a:defRPr/>
            </a:pPr>
            <a:fld id="{D35A9FC6-CA86-4470-A873-E27753C96721}" type="datetimeFigureOut">
              <a:rPr lang="en-US"/>
              <a:pPr>
                <a:defRPr/>
              </a:pPr>
              <a:t>9/8/2017</a:t>
            </a:fld>
            <a:endParaRPr lang="ro-RO"/>
          </a:p>
        </p:txBody>
      </p:sp>
      <p:sp>
        <p:nvSpPr>
          <p:cNvPr id="6" name="Slide Number Placeholder 22"/>
          <p:cNvSpPr>
            <a:spLocks noGrp="1"/>
          </p:cNvSpPr>
          <p:nvPr>
            <p:ph type="sldNum" sz="quarter" idx="12"/>
          </p:nvPr>
        </p:nvSpPr>
        <p:spPr/>
        <p:txBody>
          <a:bodyPr/>
          <a:lstStyle>
            <a:lvl1pPr>
              <a:defRPr/>
            </a:lvl1pPr>
          </a:lstStyle>
          <a:p>
            <a:pPr>
              <a:defRPr/>
            </a:pPr>
            <a:fld id="{B9A9E983-9E2C-4D5A-AEB7-0FA2B32A80B5}" type="slidenum">
              <a:rPr lang="ro-RO"/>
              <a:pPr>
                <a:defRPr/>
              </a:pPr>
              <a:t>‹#›</a:t>
            </a:fld>
            <a:endParaRPr lang="ro-RO"/>
          </a:p>
        </p:txBody>
      </p:sp>
    </p:spTree>
    <p:extLst>
      <p:ext uri="{BB962C8B-B14F-4D97-AF65-F5344CB8AC3E}">
        <p14:creationId xmlns:p14="http://schemas.microsoft.com/office/powerpoint/2010/main" val="45496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lvl1pPr algn="ctr">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extLst/>
          </a:lstStyle>
          <a:p>
            <a:pPr>
              <a:defRPr/>
            </a:pPr>
            <a:fld id="{DBD19451-211A-40D6-99AF-D5E880C5E781}" type="datetimeFigureOut">
              <a:rPr lang="en-US"/>
              <a:pPr>
                <a:defRPr/>
              </a:pPr>
              <a:t>9/8/2017</a:t>
            </a:fld>
            <a:endParaRPr lang="ro-RO"/>
          </a:p>
        </p:txBody>
      </p:sp>
      <p:sp>
        <p:nvSpPr>
          <p:cNvPr id="6" name="Footer Placeholder 4"/>
          <p:cNvSpPr>
            <a:spLocks noGrp="1"/>
          </p:cNvSpPr>
          <p:nvPr>
            <p:ph type="ftr" sz="quarter" idx="11"/>
          </p:nvPr>
        </p:nvSpPr>
        <p:spPr/>
        <p:txBody>
          <a:bodyPr/>
          <a:lstStyle>
            <a:lvl1pPr>
              <a:defRPr/>
            </a:lvl1pPr>
            <a:extLst/>
          </a:lstStyle>
          <a:p>
            <a:pPr>
              <a:defRPr/>
            </a:pPr>
            <a:endParaRPr lang="ro-RO"/>
          </a:p>
        </p:txBody>
      </p:sp>
      <p:sp>
        <p:nvSpPr>
          <p:cNvPr id="7" name="Slide Number Placeholder 5"/>
          <p:cNvSpPr>
            <a:spLocks noGrp="1"/>
          </p:cNvSpPr>
          <p:nvPr>
            <p:ph type="sldNum" sz="quarter" idx="12"/>
          </p:nvPr>
        </p:nvSpPr>
        <p:spPr/>
        <p:txBody>
          <a:bodyPr/>
          <a:lstStyle>
            <a:lvl1pPr>
              <a:defRPr smtClean="0"/>
            </a:lvl1pPr>
          </a:lstStyle>
          <a:p>
            <a:pPr>
              <a:defRPr/>
            </a:pPr>
            <a:fld id="{724D2F38-B23B-42EF-9075-3C03236C07D7}" type="slidenum">
              <a:rPr lang="ro-RO"/>
              <a:pPr>
                <a:defRPr/>
              </a:pPr>
              <a:t>‹#›</a:t>
            </a:fld>
            <a:endParaRPr lang="ro-RO"/>
          </a:p>
        </p:txBody>
      </p:sp>
    </p:spTree>
    <p:extLst>
      <p:ext uri="{BB962C8B-B14F-4D97-AF65-F5344CB8AC3E}">
        <p14:creationId xmlns:p14="http://schemas.microsoft.com/office/powerpoint/2010/main" val="4066905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3"/>
          <p:cNvSpPr/>
          <p:nvPr/>
        </p:nvSpPr>
        <p:spPr>
          <a:xfrm>
            <a:off x="1000125" y="3267075"/>
            <a:ext cx="74072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en-US" smtClean="0"/>
              <a:t>Click to edit Master title style</a:t>
            </a:r>
            <a:endParaRPr lang="en-US"/>
          </a:p>
        </p:txBody>
      </p:sp>
      <p:sp>
        <p:nvSpPr>
          <p:cNvPr id="3" name="Text Placeholder 2"/>
          <p:cNvSpPr>
            <a:spLocks noGrp="1"/>
          </p:cNvSpPr>
          <p:nvPr>
            <p:ph type="body" idx="1"/>
          </p:nvPr>
        </p:nvSpPr>
        <p:spPr>
          <a:xfrm>
            <a:off x="722313" y="3287713"/>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5" name="Date Placeholder 7"/>
          <p:cNvSpPr>
            <a:spLocks noGrp="1"/>
          </p:cNvSpPr>
          <p:nvPr>
            <p:ph type="dt" sz="half" idx="10"/>
          </p:nvPr>
        </p:nvSpPr>
        <p:spPr>
          <a:xfrm>
            <a:off x="5562600" y="6513513"/>
            <a:ext cx="3001963" cy="274637"/>
          </a:xfrm>
        </p:spPr>
        <p:txBody>
          <a:bodyPr vert="horz" rtlCol="0"/>
          <a:lstStyle>
            <a:lvl1pPr>
              <a:defRPr/>
            </a:lvl1pPr>
            <a:extLst/>
          </a:lstStyle>
          <a:p>
            <a:pPr>
              <a:defRPr/>
            </a:pPr>
            <a:fld id="{94447D0A-2D5E-4122-91D5-DAA767845A38}" type="datetimeFigureOut">
              <a:rPr lang="en-US"/>
              <a:pPr>
                <a:defRPr/>
              </a:pPr>
              <a:t>9/8/2017</a:t>
            </a:fld>
            <a:endParaRPr lang="ro-RO"/>
          </a:p>
        </p:txBody>
      </p:sp>
      <p:sp>
        <p:nvSpPr>
          <p:cNvPr id="6" name="Slide Number Placeholder 8"/>
          <p:cNvSpPr>
            <a:spLocks noGrp="1"/>
          </p:cNvSpPr>
          <p:nvPr>
            <p:ph type="sldNum" sz="quarter" idx="11"/>
          </p:nvPr>
        </p:nvSpPr>
        <p:spPr>
          <a:xfrm>
            <a:off x="8639175" y="6513513"/>
            <a:ext cx="463550" cy="274637"/>
          </a:xfrm>
        </p:spPr>
        <p:txBody>
          <a:bodyPr/>
          <a:lstStyle>
            <a:lvl1pPr>
              <a:defRPr smtClean="0"/>
            </a:lvl1pPr>
          </a:lstStyle>
          <a:p>
            <a:pPr>
              <a:defRPr/>
            </a:pPr>
            <a:fld id="{C625A5F1-CDEB-440D-9B68-E8CE693EAA05}" type="slidenum">
              <a:rPr lang="ro-RO"/>
              <a:pPr>
                <a:defRPr/>
              </a:pPr>
              <a:t>‹#›</a:t>
            </a:fld>
            <a:endParaRPr lang="ro-RO"/>
          </a:p>
        </p:txBody>
      </p:sp>
      <p:sp>
        <p:nvSpPr>
          <p:cNvPr id="7" name="Footer Placeholder 9"/>
          <p:cNvSpPr>
            <a:spLocks noGrp="1"/>
          </p:cNvSpPr>
          <p:nvPr>
            <p:ph type="ftr" sz="quarter" idx="12"/>
          </p:nvPr>
        </p:nvSpPr>
        <p:spPr>
          <a:xfrm>
            <a:off x="1600200" y="6513513"/>
            <a:ext cx="3906838" cy="274637"/>
          </a:xfrm>
        </p:spPr>
        <p:txBody>
          <a:bodyPr vert="horz" rtlCol="0"/>
          <a:lstStyle>
            <a:lvl1pPr>
              <a:defRPr/>
            </a:lvl1pPr>
            <a:extLst/>
          </a:lstStyle>
          <a:p>
            <a:pPr>
              <a:defRPr/>
            </a:pPr>
            <a:endParaRPr lang="ro-RO"/>
          </a:p>
        </p:txBody>
      </p:sp>
    </p:spTree>
    <p:extLst>
      <p:ext uri="{BB962C8B-B14F-4D97-AF65-F5344CB8AC3E}">
        <p14:creationId xmlns:p14="http://schemas.microsoft.com/office/powerpoint/2010/main" val="24929425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extLst/>
          </a:lstStyle>
          <a:p>
            <a:pPr>
              <a:defRPr/>
            </a:pPr>
            <a:fld id="{C038CD6E-7B48-4678-AF79-6A926072BB37}" type="datetimeFigureOut">
              <a:rPr lang="en-US"/>
              <a:pPr>
                <a:defRPr/>
              </a:pPr>
              <a:t>9/8/2017</a:t>
            </a:fld>
            <a:endParaRPr lang="ro-RO"/>
          </a:p>
        </p:txBody>
      </p:sp>
      <p:sp>
        <p:nvSpPr>
          <p:cNvPr id="7" name="Footer Placeholder 5"/>
          <p:cNvSpPr>
            <a:spLocks noGrp="1"/>
          </p:cNvSpPr>
          <p:nvPr>
            <p:ph type="ftr" sz="quarter" idx="11"/>
          </p:nvPr>
        </p:nvSpPr>
        <p:spPr/>
        <p:txBody>
          <a:bodyPr/>
          <a:lstStyle>
            <a:lvl1pPr>
              <a:defRPr/>
            </a:lvl1pPr>
            <a:extLst/>
          </a:lstStyle>
          <a:p>
            <a:pPr>
              <a:defRPr/>
            </a:pPr>
            <a:endParaRPr lang="ro-RO"/>
          </a:p>
        </p:txBody>
      </p:sp>
      <p:sp>
        <p:nvSpPr>
          <p:cNvPr id="8" name="Slide Number Placeholder 6"/>
          <p:cNvSpPr>
            <a:spLocks noGrp="1"/>
          </p:cNvSpPr>
          <p:nvPr>
            <p:ph type="sldNum" sz="quarter" idx="12"/>
          </p:nvPr>
        </p:nvSpPr>
        <p:spPr>
          <a:xfrm>
            <a:off x="8640763" y="6515100"/>
            <a:ext cx="465137" cy="273050"/>
          </a:xfrm>
        </p:spPr>
        <p:txBody>
          <a:bodyPr/>
          <a:lstStyle>
            <a:lvl1pPr>
              <a:defRPr smtClean="0"/>
            </a:lvl1pPr>
          </a:lstStyle>
          <a:p>
            <a:pPr>
              <a:defRPr/>
            </a:pPr>
            <a:fld id="{279D1391-3597-4B42-B0CA-36BA84C644CF}" type="slidenum">
              <a:rPr lang="ro-RO"/>
              <a:pPr>
                <a:defRPr/>
              </a:pPr>
              <a:t>‹#›</a:t>
            </a:fld>
            <a:endParaRPr lang="ro-RO"/>
          </a:p>
        </p:txBody>
      </p:sp>
    </p:spTree>
    <p:extLst>
      <p:ext uri="{BB962C8B-B14F-4D97-AF65-F5344CB8AC3E}">
        <p14:creationId xmlns:p14="http://schemas.microsoft.com/office/powerpoint/2010/main" val="1605572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617538" y="2165350"/>
            <a:ext cx="3748087"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fontAlgn="auto" hangingPunct="1">
              <a:spcBef>
                <a:spcPts val="0"/>
              </a:spcBef>
              <a:spcAft>
                <a:spcPts val="0"/>
              </a:spcAft>
              <a:defRPr/>
            </a:pPr>
            <a:endParaRPr lang="en-US"/>
          </a:p>
        </p:txBody>
      </p:sp>
      <p:sp>
        <p:nvSpPr>
          <p:cNvPr id="8" name="Rectangle 7"/>
          <p:cNvSpPr/>
          <p:nvPr/>
        </p:nvSpPr>
        <p:spPr>
          <a:xfrm>
            <a:off x="4800600" y="2165350"/>
            <a:ext cx="37496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928802"/>
            <a:ext cx="4040188" cy="4375161"/>
          </a:xfrm>
        </p:spPr>
        <p:txBody>
          <a:bodyPr/>
          <a:lstStyle>
            <a:lvl1pPr>
              <a:defRPr sz="2200"/>
            </a:lvl1pPr>
            <a:lvl2pPr>
              <a:defRPr sz="2000"/>
            </a:lvl2pPr>
            <a:lvl3pPr>
              <a:defRPr sz="1800"/>
            </a:lvl3pPr>
            <a:lvl4pPr>
              <a:defRPr sz="1600"/>
            </a:lvl4pPr>
            <a:lvl5pPr>
              <a:defRPr sz="1600"/>
            </a:lvl5pPr>
            <a:extLs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5" y="1928802"/>
            <a:ext cx="4041775" cy="4375161"/>
          </a:xfrm>
        </p:spPr>
        <p:txBody>
          <a:bodyPr/>
          <a:lstStyle>
            <a:lvl1pPr>
              <a:defRPr sz="2200"/>
            </a:lvl1pPr>
            <a:lvl2pPr>
              <a:defRPr sz="2000"/>
            </a:lvl2pPr>
            <a:lvl3pPr>
              <a:defRPr sz="1800"/>
            </a:lvl3pPr>
            <a:lvl4pPr>
              <a:defRPr sz="1600"/>
            </a:lvl4pPr>
            <a:lvl5pPr>
              <a:defRPr sz="1600"/>
            </a:lvl5pPr>
            <a:extLs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6"/>
          <p:cNvSpPr>
            <a:spLocks noGrp="1"/>
          </p:cNvSpPr>
          <p:nvPr>
            <p:ph type="dt" sz="half" idx="10"/>
          </p:nvPr>
        </p:nvSpPr>
        <p:spPr/>
        <p:txBody>
          <a:bodyPr/>
          <a:lstStyle>
            <a:lvl1pPr>
              <a:defRPr/>
            </a:lvl1pPr>
            <a:extLst/>
          </a:lstStyle>
          <a:p>
            <a:pPr>
              <a:defRPr/>
            </a:pPr>
            <a:fld id="{30C60F4F-BDA6-49A0-9603-66B000C192FD}" type="datetimeFigureOut">
              <a:rPr lang="en-US"/>
              <a:pPr>
                <a:defRPr/>
              </a:pPr>
              <a:t>9/8/2017</a:t>
            </a:fld>
            <a:endParaRPr lang="ro-RO"/>
          </a:p>
        </p:txBody>
      </p:sp>
      <p:sp>
        <p:nvSpPr>
          <p:cNvPr id="10" name="Footer Placeholder 7"/>
          <p:cNvSpPr>
            <a:spLocks noGrp="1"/>
          </p:cNvSpPr>
          <p:nvPr>
            <p:ph type="ftr" sz="quarter" idx="11"/>
          </p:nvPr>
        </p:nvSpPr>
        <p:spPr/>
        <p:txBody>
          <a:bodyPr/>
          <a:lstStyle>
            <a:lvl1pPr>
              <a:defRPr/>
            </a:lvl1pPr>
            <a:extLst/>
          </a:lstStyle>
          <a:p>
            <a:pPr>
              <a:defRPr/>
            </a:pPr>
            <a:endParaRPr lang="ro-RO"/>
          </a:p>
        </p:txBody>
      </p:sp>
      <p:sp>
        <p:nvSpPr>
          <p:cNvPr id="11" name="Slide Number Placeholder 8"/>
          <p:cNvSpPr>
            <a:spLocks noGrp="1"/>
          </p:cNvSpPr>
          <p:nvPr>
            <p:ph type="sldNum" sz="quarter" idx="12"/>
          </p:nvPr>
        </p:nvSpPr>
        <p:spPr>
          <a:xfrm>
            <a:off x="8640763" y="6515100"/>
            <a:ext cx="465137" cy="273050"/>
          </a:xfrm>
        </p:spPr>
        <p:txBody>
          <a:bodyPr/>
          <a:lstStyle>
            <a:lvl1pPr>
              <a:defRPr smtClean="0"/>
            </a:lvl1pPr>
          </a:lstStyle>
          <a:p>
            <a:pPr>
              <a:defRPr/>
            </a:pPr>
            <a:fld id="{22AF8FB6-9C57-429B-869D-4D2B0E3D8444}" type="slidenum">
              <a:rPr lang="ro-RO"/>
              <a:pPr>
                <a:defRPr/>
              </a:pPr>
              <a:t>‹#›</a:t>
            </a:fld>
            <a:endParaRPr lang="ro-RO"/>
          </a:p>
        </p:txBody>
      </p:sp>
    </p:spTree>
    <p:extLst>
      <p:ext uri="{BB962C8B-B14F-4D97-AF65-F5344CB8AC3E}">
        <p14:creationId xmlns:p14="http://schemas.microsoft.com/office/powerpoint/2010/main" val="1476655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457200" y="214290"/>
            <a:ext cx="8229600" cy="1214446"/>
          </a:xfrm>
        </p:spPr>
        <p:txBody>
          <a:bodyPr/>
          <a:lstStyle>
            <a:lvl1pPr algn="ctr">
              <a:defRPr sz="3200"/>
            </a:lvl1pPr>
            <a:extLst/>
          </a:lstStyle>
          <a:p>
            <a:r>
              <a:rPr lang="en-US" smtClean="0"/>
              <a:t>Click to edit Master title style</a:t>
            </a:r>
            <a:endParaRPr lang="en-US" dirty="0"/>
          </a:p>
        </p:txBody>
      </p:sp>
      <p:sp>
        <p:nvSpPr>
          <p:cNvPr id="4" name="Date Placeholder 2"/>
          <p:cNvSpPr>
            <a:spLocks noGrp="1"/>
          </p:cNvSpPr>
          <p:nvPr>
            <p:ph type="dt" sz="half" idx="10"/>
          </p:nvPr>
        </p:nvSpPr>
        <p:spPr/>
        <p:txBody>
          <a:bodyPr/>
          <a:lstStyle>
            <a:lvl1pPr>
              <a:defRPr/>
            </a:lvl1pPr>
            <a:extLst/>
          </a:lstStyle>
          <a:p>
            <a:pPr>
              <a:defRPr/>
            </a:pPr>
            <a:fld id="{C3FFD3EE-7919-4BE6-AC56-A71155A918B9}" type="datetimeFigureOut">
              <a:rPr lang="en-US"/>
              <a:pPr>
                <a:defRPr/>
              </a:pPr>
              <a:t>9/8/2017</a:t>
            </a:fld>
            <a:endParaRPr lang="ro-RO"/>
          </a:p>
        </p:txBody>
      </p:sp>
      <p:sp>
        <p:nvSpPr>
          <p:cNvPr id="5" name="Footer Placeholder 3"/>
          <p:cNvSpPr>
            <a:spLocks noGrp="1"/>
          </p:cNvSpPr>
          <p:nvPr>
            <p:ph type="ftr" sz="quarter" idx="11"/>
          </p:nvPr>
        </p:nvSpPr>
        <p:spPr/>
        <p:txBody>
          <a:bodyPr/>
          <a:lstStyle>
            <a:lvl1pPr>
              <a:defRPr/>
            </a:lvl1pPr>
            <a:extLst/>
          </a:lstStyle>
          <a:p>
            <a:pPr>
              <a:defRPr/>
            </a:pPr>
            <a:endParaRPr lang="ro-RO"/>
          </a:p>
        </p:txBody>
      </p:sp>
      <p:sp>
        <p:nvSpPr>
          <p:cNvPr id="6" name="Slide Number Placeholder 4"/>
          <p:cNvSpPr>
            <a:spLocks noGrp="1"/>
          </p:cNvSpPr>
          <p:nvPr>
            <p:ph type="sldNum" sz="quarter" idx="12"/>
          </p:nvPr>
        </p:nvSpPr>
        <p:spPr/>
        <p:txBody>
          <a:bodyPr/>
          <a:lstStyle>
            <a:lvl1pPr>
              <a:defRPr smtClean="0"/>
            </a:lvl1pPr>
          </a:lstStyle>
          <a:p>
            <a:pPr>
              <a:defRPr/>
            </a:pPr>
            <a:fld id="{F76163E4-1D84-46FB-998C-E0A24DF9EE2F}" type="slidenum">
              <a:rPr lang="ro-RO"/>
              <a:pPr>
                <a:defRPr/>
              </a:pPr>
              <a:t>‹#›</a:t>
            </a:fld>
            <a:endParaRPr lang="ro-RO"/>
          </a:p>
        </p:txBody>
      </p:sp>
    </p:spTree>
    <p:extLst>
      <p:ext uri="{BB962C8B-B14F-4D97-AF65-F5344CB8AC3E}">
        <p14:creationId xmlns:p14="http://schemas.microsoft.com/office/powerpoint/2010/main" val="414102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a:defRPr/>
            </a:pPr>
            <a:endParaRPr lang="ro-RO"/>
          </a:p>
        </p:txBody>
      </p:sp>
      <p:sp>
        <p:nvSpPr>
          <p:cNvPr id="3" name="Date Placeholder 13"/>
          <p:cNvSpPr>
            <a:spLocks noGrp="1"/>
          </p:cNvSpPr>
          <p:nvPr>
            <p:ph type="dt" sz="half" idx="11"/>
          </p:nvPr>
        </p:nvSpPr>
        <p:spPr/>
        <p:txBody>
          <a:bodyPr/>
          <a:lstStyle>
            <a:lvl1pPr>
              <a:defRPr/>
            </a:lvl1pPr>
          </a:lstStyle>
          <a:p>
            <a:pPr>
              <a:defRPr/>
            </a:pPr>
            <a:fld id="{5819D75C-9136-4669-91AF-3CAE3A8B6354}" type="datetimeFigureOut">
              <a:rPr lang="en-US"/>
              <a:pPr>
                <a:defRPr/>
              </a:pPr>
              <a:t>9/8/2017</a:t>
            </a:fld>
            <a:endParaRPr lang="ro-RO"/>
          </a:p>
        </p:txBody>
      </p:sp>
      <p:sp>
        <p:nvSpPr>
          <p:cNvPr id="4" name="Slide Number Placeholder 22"/>
          <p:cNvSpPr>
            <a:spLocks noGrp="1"/>
          </p:cNvSpPr>
          <p:nvPr>
            <p:ph type="sldNum" sz="quarter" idx="12"/>
          </p:nvPr>
        </p:nvSpPr>
        <p:spPr/>
        <p:txBody>
          <a:bodyPr/>
          <a:lstStyle>
            <a:lvl1pPr>
              <a:defRPr/>
            </a:lvl1pPr>
          </a:lstStyle>
          <a:p>
            <a:pPr>
              <a:defRPr/>
            </a:pPr>
            <a:fld id="{5687F341-B58C-4B50-AE04-3954E8A0E70B}" type="slidenum">
              <a:rPr lang="ro-RO"/>
              <a:pPr>
                <a:defRPr/>
              </a:pPr>
              <a:t>‹#›</a:t>
            </a:fld>
            <a:endParaRPr lang="ro-RO"/>
          </a:p>
        </p:txBody>
      </p:sp>
    </p:spTree>
    <p:extLst>
      <p:ext uri="{BB962C8B-B14F-4D97-AF65-F5344CB8AC3E}">
        <p14:creationId xmlns:p14="http://schemas.microsoft.com/office/powerpoint/2010/main" val="3712939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5057775" y="1057275"/>
            <a:ext cx="3748088"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lang="en-US" smtClean="0"/>
              <a:t>Click to edit Master title style</a:t>
            </a:r>
            <a:endParaRPr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228600" y="1285860"/>
            <a:ext cx="8666456" cy="490158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8"/>
          <p:cNvSpPr>
            <a:spLocks noGrp="1"/>
          </p:cNvSpPr>
          <p:nvPr>
            <p:ph type="dt" sz="half" idx="10"/>
          </p:nvPr>
        </p:nvSpPr>
        <p:spPr>
          <a:xfrm>
            <a:off x="5562600" y="6513513"/>
            <a:ext cx="3001963" cy="274637"/>
          </a:xfrm>
        </p:spPr>
        <p:txBody>
          <a:bodyPr vert="horz" rtlCol="0"/>
          <a:lstStyle>
            <a:lvl1pPr>
              <a:defRPr/>
            </a:lvl1pPr>
            <a:extLst/>
          </a:lstStyle>
          <a:p>
            <a:pPr>
              <a:defRPr/>
            </a:pPr>
            <a:fld id="{0C4F6137-ABEB-454D-93A7-F26AB398286B}" type="datetimeFigureOut">
              <a:rPr lang="en-US"/>
              <a:pPr>
                <a:defRPr/>
              </a:pPr>
              <a:t>9/8/2017</a:t>
            </a:fld>
            <a:endParaRPr lang="ro-RO"/>
          </a:p>
        </p:txBody>
      </p:sp>
      <p:sp>
        <p:nvSpPr>
          <p:cNvPr id="7" name="Slide Number Placeholder 9"/>
          <p:cNvSpPr>
            <a:spLocks noGrp="1"/>
          </p:cNvSpPr>
          <p:nvPr>
            <p:ph type="sldNum" sz="quarter" idx="11"/>
          </p:nvPr>
        </p:nvSpPr>
        <p:spPr>
          <a:xfrm>
            <a:off x="8639175" y="6513513"/>
            <a:ext cx="463550" cy="274637"/>
          </a:xfrm>
        </p:spPr>
        <p:txBody>
          <a:bodyPr/>
          <a:lstStyle>
            <a:lvl1pPr>
              <a:defRPr smtClean="0"/>
            </a:lvl1pPr>
          </a:lstStyle>
          <a:p>
            <a:pPr>
              <a:defRPr/>
            </a:pPr>
            <a:fld id="{7A2E8984-ECEF-4A9F-B866-BE64815464FC}" type="slidenum">
              <a:rPr lang="ro-RO"/>
              <a:pPr>
                <a:defRPr/>
              </a:pPr>
              <a:t>‹#›</a:t>
            </a:fld>
            <a:endParaRPr lang="ro-RO"/>
          </a:p>
        </p:txBody>
      </p:sp>
      <p:sp>
        <p:nvSpPr>
          <p:cNvPr id="8" name="Footer Placeholder 10"/>
          <p:cNvSpPr>
            <a:spLocks noGrp="1"/>
          </p:cNvSpPr>
          <p:nvPr>
            <p:ph type="ftr" sz="quarter" idx="12"/>
          </p:nvPr>
        </p:nvSpPr>
        <p:spPr>
          <a:xfrm>
            <a:off x="1600200" y="6513513"/>
            <a:ext cx="3906838" cy="274637"/>
          </a:xfrm>
        </p:spPr>
        <p:txBody>
          <a:bodyPr vert="horz" rtlCol="0"/>
          <a:lstStyle>
            <a:lvl1pPr>
              <a:defRPr/>
            </a:lvl1pPr>
            <a:extLst/>
          </a:lstStyle>
          <a:p>
            <a:pPr>
              <a:defRPr/>
            </a:pPr>
            <a:endParaRPr lang="ro-RO"/>
          </a:p>
        </p:txBody>
      </p:sp>
    </p:spTree>
    <p:extLst>
      <p:ext uri="{BB962C8B-B14F-4D97-AF65-F5344CB8AC3E}">
        <p14:creationId xmlns:p14="http://schemas.microsoft.com/office/powerpoint/2010/main" val="355782473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lang="en-US" smtClean="0"/>
              <a:t>Click to edit Master title style</a:t>
            </a:r>
            <a:endParaRPr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smtClean="0"/>
              <a:t>Click icon to add picture</a:t>
            </a:r>
            <a:endParaRPr lang="en-US" noProof="0" dirty="0"/>
          </a:p>
        </p:txBody>
      </p:sp>
      <p:sp>
        <p:nvSpPr>
          <p:cNvPr id="5" name="Date Placeholder 7"/>
          <p:cNvSpPr>
            <a:spLocks noGrp="1"/>
          </p:cNvSpPr>
          <p:nvPr>
            <p:ph type="dt" sz="half" idx="10"/>
          </p:nvPr>
        </p:nvSpPr>
        <p:spPr>
          <a:xfrm>
            <a:off x="5562600" y="6508750"/>
            <a:ext cx="3001963" cy="274638"/>
          </a:xfrm>
        </p:spPr>
        <p:txBody>
          <a:bodyPr vert="horz" rtlCol="0"/>
          <a:lstStyle>
            <a:lvl1pPr>
              <a:defRPr/>
            </a:lvl1pPr>
            <a:extLst/>
          </a:lstStyle>
          <a:p>
            <a:pPr>
              <a:defRPr/>
            </a:pPr>
            <a:fld id="{1535B0FB-1717-4E03-84C5-AB8DCDF2CA8C}" type="datetimeFigureOut">
              <a:rPr lang="en-US"/>
              <a:pPr>
                <a:defRPr/>
              </a:pPr>
              <a:t>9/8/2017</a:t>
            </a:fld>
            <a:endParaRPr lang="ro-RO"/>
          </a:p>
        </p:txBody>
      </p:sp>
      <p:sp>
        <p:nvSpPr>
          <p:cNvPr id="6" name="Slide Number Placeholder 8"/>
          <p:cNvSpPr>
            <a:spLocks noGrp="1"/>
          </p:cNvSpPr>
          <p:nvPr>
            <p:ph type="sldNum" sz="quarter" idx="11"/>
          </p:nvPr>
        </p:nvSpPr>
        <p:spPr>
          <a:xfrm>
            <a:off x="8639175" y="6508750"/>
            <a:ext cx="463550" cy="274638"/>
          </a:xfrm>
        </p:spPr>
        <p:txBody>
          <a:bodyPr/>
          <a:lstStyle>
            <a:lvl1pPr>
              <a:defRPr smtClean="0"/>
            </a:lvl1pPr>
          </a:lstStyle>
          <a:p>
            <a:pPr>
              <a:defRPr/>
            </a:pPr>
            <a:fld id="{3857F10F-345E-4B8A-9A73-AD8F53AEAF66}" type="slidenum">
              <a:rPr lang="ro-RO"/>
              <a:pPr>
                <a:defRPr/>
              </a:pPr>
              <a:t>‹#›</a:t>
            </a:fld>
            <a:endParaRPr lang="ro-RO"/>
          </a:p>
        </p:txBody>
      </p:sp>
      <p:sp>
        <p:nvSpPr>
          <p:cNvPr id="7" name="Footer Placeholder 9"/>
          <p:cNvSpPr>
            <a:spLocks noGrp="1"/>
          </p:cNvSpPr>
          <p:nvPr>
            <p:ph type="ftr" sz="quarter" idx="12"/>
          </p:nvPr>
        </p:nvSpPr>
        <p:spPr>
          <a:xfrm>
            <a:off x="1600200" y="6508750"/>
            <a:ext cx="3906838" cy="274638"/>
          </a:xfrm>
        </p:spPr>
        <p:txBody>
          <a:bodyPr vert="horz" rtlCol="0"/>
          <a:lstStyle>
            <a:lvl1pPr>
              <a:defRPr/>
            </a:lvl1pPr>
            <a:extLst/>
          </a:lstStyle>
          <a:p>
            <a:pPr>
              <a:defRPr/>
            </a:pPr>
            <a:endParaRPr lang="ro-RO"/>
          </a:p>
        </p:txBody>
      </p:sp>
    </p:spTree>
    <p:extLst>
      <p:ext uri="{BB962C8B-B14F-4D97-AF65-F5344CB8AC3E}">
        <p14:creationId xmlns:p14="http://schemas.microsoft.com/office/powerpoint/2010/main" val="2296872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24"/>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b="1" dirty="0"/>
          </a:p>
        </p:txBody>
      </p:sp>
      <p:sp>
        <p:nvSpPr>
          <p:cNvPr id="3" name="Footer Placeholder 2"/>
          <p:cNvSpPr>
            <a:spLocks noGrp="1"/>
          </p:cNvSpPr>
          <p:nvPr>
            <p:ph type="ftr" sz="quarter" idx="3"/>
          </p:nvPr>
        </p:nvSpPr>
        <p:spPr>
          <a:xfrm>
            <a:off x="1295400" y="6400800"/>
            <a:ext cx="4211638" cy="274638"/>
          </a:xfrm>
          <a:prstGeom prst="rect">
            <a:avLst/>
          </a:prstGeom>
        </p:spPr>
        <p:txBody>
          <a:bodyPr/>
          <a:lstStyle>
            <a:lvl1pPr algn="r" eaLnBrk="1" fontAlgn="auto" latinLnBrk="0" hangingPunct="1">
              <a:spcBef>
                <a:spcPts val="0"/>
              </a:spcBef>
              <a:spcAft>
                <a:spcPts val="0"/>
              </a:spcAft>
              <a:defRPr kumimoji="0" sz="1300">
                <a:solidFill>
                  <a:schemeClr val="bg2">
                    <a:tint val="60000"/>
                    <a:satMod val="155000"/>
                  </a:schemeClr>
                </a:solidFill>
                <a:latin typeface="+mn-lt"/>
                <a:cs typeface="+mn-cs"/>
              </a:defRPr>
            </a:lvl1pPr>
            <a:extLst/>
          </a:lstStyle>
          <a:p>
            <a:pPr>
              <a:defRPr/>
            </a:pPr>
            <a:endParaRPr lang="ro-RO"/>
          </a:p>
        </p:txBody>
      </p:sp>
      <p:sp>
        <p:nvSpPr>
          <p:cNvPr id="14" name="Date Placeholder 13"/>
          <p:cNvSpPr>
            <a:spLocks noGrp="1"/>
          </p:cNvSpPr>
          <p:nvPr>
            <p:ph type="dt" sz="half" idx="2"/>
          </p:nvPr>
        </p:nvSpPr>
        <p:spPr>
          <a:xfrm>
            <a:off x="5562600" y="6400800"/>
            <a:ext cx="3001963" cy="274638"/>
          </a:xfrm>
          <a:prstGeom prst="rect">
            <a:avLst/>
          </a:prstGeom>
        </p:spPr>
        <p:txBody>
          <a:bodyPr/>
          <a:lstStyle>
            <a:lvl1pPr algn="l" eaLnBrk="1" fontAlgn="auto" latinLnBrk="0" hangingPunct="1">
              <a:spcBef>
                <a:spcPts val="0"/>
              </a:spcBef>
              <a:spcAft>
                <a:spcPts val="0"/>
              </a:spcAft>
              <a:defRPr kumimoji="0" sz="1300">
                <a:solidFill>
                  <a:schemeClr val="bg2">
                    <a:tint val="60000"/>
                    <a:satMod val="155000"/>
                  </a:schemeClr>
                </a:solidFill>
                <a:latin typeface="+mn-lt"/>
                <a:cs typeface="+mn-cs"/>
              </a:defRPr>
            </a:lvl1pPr>
            <a:extLst/>
          </a:lstStyle>
          <a:p>
            <a:pPr>
              <a:defRPr/>
            </a:pPr>
            <a:fld id="{4EEF268D-9CE9-4948-9F15-52A4D3CD0867}" type="datetimeFigureOut">
              <a:rPr lang="en-US"/>
              <a:pPr>
                <a:defRPr/>
              </a:pPr>
              <a:t>9/8/2017</a:t>
            </a:fld>
            <a:endParaRPr lang="ro-RO"/>
          </a:p>
        </p:txBody>
      </p:sp>
      <p:sp>
        <p:nvSpPr>
          <p:cNvPr id="23" name="Slide Number Placeholder 22"/>
          <p:cNvSpPr>
            <a:spLocks noGrp="1"/>
          </p:cNvSpPr>
          <p:nvPr>
            <p:ph type="sldNum" sz="quarter" idx="4"/>
          </p:nvPr>
        </p:nvSpPr>
        <p:spPr>
          <a:xfrm>
            <a:off x="8639175" y="6515100"/>
            <a:ext cx="463550" cy="2730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smtClean="0">
                <a:solidFill>
                  <a:srgbClr val="C8C8C8"/>
                </a:solidFill>
                <a:latin typeface="Rockwell" panose="02060603020205020403" pitchFamily="18" charset="0"/>
              </a:defRPr>
            </a:lvl1pPr>
          </a:lstStyle>
          <a:p>
            <a:pPr>
              <a:defRPr/>
            </a:pPr>
            <a:fld id="{56C99DDD-B24E-4961-BCA9-393D2AB496E0}" type="slidenum">
              <a:rPr lang="ro-RO"/>
              <a:pPr>
                <a:defRPr/>
              </a:pPr>
              <a:t>‹#›</a:t>
            </a:fld>
            <a:endParaRPr lang="ro-RO"/>
          </a:p>
        </p:txBody>
      </p:sp>
      <p:sp>
        <p:nvSpPr>
          <p:cNvPr id="22" name="Title Placeholder 21"/>
          <p:cNvSpPr>
            <a:spLocks noGrp="1"/>
          </p:cNvSpPr>
          <p:nvPr>
            <p:ph type="title"/>
          </p:nvPr>
        </p:nvSpPr>
        <p:spPr>
          <a:xfrm>
            <a:off x="457200" y="0"/>
            <a:ext cx="8229600" cy="960438"/>
          </a:xfrm>
          <a:prstGeom prst="rect">
            <a:avLst/>
          </a:prstGeom>
        </p:spPr>
        <p:txBody>
          <a:bodyPr rIns="91440" anchor="t">
            <a:normAutofit/>
            <a:scene3d>
              <a:camera prst="orthographicFront"/>
              <a:lightRig rig="soft" dir="t">
                <a:rot lat="0" lon="0" rev="2400000"/>
              </a:lightRig>
            </a:scene3d>
            <a:sp3d>
              <a:bevelT w="19050" h="12700"/>
            </a:sp3d>
          </a:bodyPr>
          <a:lstStyle>
            <a:extLst/>
          </a:lstStyle>
          <a:p>
            <a:r>
              <a:rPr lang="en-US" dirty="0" smtClean="0"/>
              <a:t>CLICK TO EDIT MASTER TITLE STYLE</a:t>
            </a:r>
            <a:endParaRPr lang="en-US" dirty="0"/>
          </a:p>
        </p:txBody>
      </p:sp>
      <p:sp>
        <p:nvSpPr>
          <p:cNvPr id="1033" name="Text Placeholder 12"/>
          <p:cNvSpPr>
            <a:spLocks noGrp="1"/>
          </p:cNvSpPr>
          <p:nvPr>
            <p:ph type="body" idx="1"/>
          </p:nvPr>
        </p:nvSpPr>
        <p:spPr bwMode="auto">
          <a:xfrm>
            <a:off x="457200" y="785813"/>
            <a:ext cx="82296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66" r:id="rId7"/>
    <p:sldLayoutId id="2147483775" r:id="rId8"/>
    <p:sldLayoutId id="2147483776" r:id="rId9"/>
    <p:sldLayoutId id="2147483767" r:id="rId10"/>
    <p:sldLayoutId id="2147483768" r:id="rId11"/>
  </p:sldLayoutIdLst>
  <p:txStyles>
    <p:titleStyle>
      <a:lvl1pPr marL="53975" indent="-53975" algn="ctr" rtl="0" eaLnBrk="0" fontAlgn="base" hangingPunct="0">
        <a:spcBef>
          <a:spcPct val="0"/>
        </a:spcBef>
        <a:spcAft>
          <a:spcPct val="0"/>
        </a:spcAft>
        <a:defRPr sz="3200" b="1" kern="1200">
          <a:solidFill>
            <a:srgbClr val="C8C8C8"/>
          </a:solidFill>
          <a:effectLst>
            <a:outerShdw blurRad="38100" dist="25500" dir="5400000" algn="tl" rotWithShape="0">
              <a:srgbClr val="000000">
                <a:satMod val="180000"/>
                <a:alpha val="75000"/>
              </a:srgbClr>
            </a:outerShdw>
          </a:effectLst>
          <a:latin typeface="+mj-lt"/>
          <a:ea typeface="+mj-ea"/>
          <a:cs typeface="+mj-cs"/>
        </a:defRPr>
      </a:lvl1pPr>
      <a:lvl2pPr marL="53975" indent="-53975" algn="ctr" rtl="0" eaLnBrk="0" fontAlgn="base" hangingPunct="0">
        <a:spcBef>
          <a:spcPct val="0"/>
        </a:spcBef>
        <a:spcAft>
          <a:spcPct val="0"/>
        </a:spcAft>
        <a:defRPr sz="3200" b="1">
          <a:solidFill>
            <a:srgbClr val="C8C8C8"/>
          </a:solidFill>
          <a:latin typeface="Rockwell" pitchFamily="18" charset="0"/>
        </a:defRPr>
      </a:lvl2pPr>
      <a:lvl3pPr marL="53975" indent="-53975" algn="ctr" rtl="0" eaLnBrk="0" fontAlgn="base" hangingPunct="0">
        <a:spcBef>
          <a:spcPct val="0"/>
        </a:spcBef>
        <a:spcAft>
          <a:spcPct val="0"/>
        </a:spcAft>
        <a:defRPr sz="3200" b="1">
          <a:solidFill>
            <a:srgbClr val="C8C8C8"/>
          </a:solidFill>
          <a:latin typeface="Rockwell" pitchFamily="18" charset="0"/>
        </a:defRPr>
      </a:lvl3pPr>
      <a:lvl4pPr marL="53975" indent="-53975" algn="ctr" rtl="0" eaLnBrk="0" fontAlgn="base" hangingPunct="0">
        <a:spcBef>
          <a:spcPct val="0"/>
        </a:spcBef>
        <a:spcAft>
          <a:spcPct val="0"/>
        </a:spcAft>
        <a:defRPr sz="3200" b="1">
          <a:solidFill>
            <a:srgbClr val="C8C8C8"/>
          </a:solidFill>
          <a:latin typeface="Rockwell" pitchFamily="18" charset="0"/>
        </a:defRPr>
      </a:lvl4pPr>
      <a:lvl5pPr marL="53975" indent="-53975" algn="ctr" rtl="0" eaLnBrk="0" fontAlgn="base" hangingPunct="0">
        <a:spcBef>
          <a:spcPct val="0"/>
        </a:spcBef>
        <a:spcAft>
          <a:spcPct val="0"/>
        </a:spcAft>
        <a:defRPr sz="3200" b="1">
          <a:solidFill>
            <a:srgbClr val="C8C8C8"/>
          </a:solidFill>
          <a:latin typeface="Rockwell" pitchFamily="18" charset="0"/>
        </a:defRPr>
      </a:lvl5pPr>
      <a:lvl6pPr marL="511175" indent="-53975" algn="ctr" rtl="0" fontAlgn="base">
        <a:spcBef>
          <a:spcPct val="0"/>
        </a:spcBef>
        <a:spcAft>
          <a:spcPct val="0"/>
        </a:spcAft>
        <a:defRPr sz="3200" b="1">
          <a:solidFill>
            <a:srgbClr val="C8C8C8"/>
          </a:solidFill>
          <a:latin typeface="Rockwell" pitchFamily="18" charset="0"/>
        </a:defRPr>
      </a:lvl6pPr>
      <a:lvl7pPr marL="968375" indent="-53975" algn="ctr" rtl="0" fontAlgn="base">
        <a:spcBef>
          <a:spcPct val="0"/>
        </a:spcBef>
        <a:spcAft>
          <a:spcPct val="0"/>
        </a:spcAft>
        <a:defRPr sz="3200" b="1">
          <a:solidFill>
            <a:srgbClr val="C8C8C8"/>
          </a:solidFill>
          <a:latin typeface="Rockwell" pitchFamily="18" charset="0"/>
        </a:defRPr>
      </a:lvl7pPr>
      <a:lvl8pPr marL="1425575" indent="-53975" algn="ctr" rtl="0" fontAlgn="base">
        <a:spcBef>
          <a:spcPct val="0"/>
        </a:spcBef>
        <a:spcAft>
          <a:spcPct val="0"/>
        </a:spcAft>
        <a:defRPr sz="3200" b="1">
          <a:solidFill>
            <a:srgbClr val="C8C8C8"/>
          </a:solidFill>
          <a:latin typeface="Rockwell" pitchFamily="18" charset="0"/>
        </a:defRPr>
      </a:lvl8pPr>
      <a:lvl9pPr marL="1882775" indent="-53975" algn="ctr" rtl="0" fontAlgn="base">
        <a:spcBef>
          <a:spcPct val="0"/>
        </a:spcBef>
        <a:spcAft>
          <a:spcPct val="0"/>
        </a:spcAft>
        <a:defRPr sz="3200" b="1">
          <a:solidFill>
            <a:srgbClr val="C8C8C8"/>
          </a:solidFill>
          <a:latin typeface="Rockwell" pitchFamily="18" charset="0"/>
        </a:defRPr>
      </a:lvl9pPr>
      <a:extLst/>
    </p:titleStyle>
    <p:bodyStyle>
      <a:lvl1pPr marL="292100" indent="-292100" algn="l" rtl="0" eaLnBrk="0" fontAlgn="base" hangingPunct="0">
        <a:spcBef>
          <a:spcPct val="0"/>
        </a:spcBef>
        <a:spcAft>
          <a:spcPct val="0"/>
        </a:spcAft>
        <a:buClr>
          <a:schemeClr val="accent1"/>
        </a:buClr>
        <a:buSzPct val="70000"/>
        <a:buFont typeface="Wingdings 2" panose="05020102010507070707" pitchFamily="18" charset="2"/>
        <a:buChar char=""/>
        <a:defRPr sz="2800" kern="1200">
          <a:solidFill>
            <a:schemeClr val="tx1"/>
          </a:solidFill>
          <a:latin typeface="Arial" pitchFamily="34" charset="0"/>
          <a:ea typeface="+mn-ea"/>
          <a:cs typeface="Arial" pitchFamily="34" charset="0"/>
        </a:defRPr>
      </a:lvl1pPr>
      <a:lvl2pPr marL="639763" indent="-228600" algn="l" rtl="0" eaLnBrk="0" fontAlgn="base" hangingPunct="0">
        <a:spcBef>
          <a:spcPts val="400"/>
        </a:spcBef>
        <a:spcAft>
          <a:spcPct val="0"/>
        </a:spcAft>
        <a:buClr>
          <a:schemeClr val="accent2"/>
        </a:buClr>
        <a:buSzPct val="90000"/>
        <a:buChar char="•"/>
        <a:defRPr sz="2400" kern="1200">
          <a:solidFill>
            <a:schemeClr val="tx1"/>
          </a:solidFill>
          <a:latin typeface="Arial" pitchFamily="34" charset="0"/>
          <a:ea typeface="+mn-ea"/>
          <a:cs typeface="Arial" pitchFamily="34" charset="0"/>
        </a:defRPr>
      </a:lvl2pPr>
      <a:lvl3pPr marL="822325" indent="-190500" algn="l" rtl="0" eaLnBrk="0" fontAlgn="base" hangingPunct="0">
        <a:spcBef>
          <a:spcPts val="400"/>
        </a:spcBef>
        <a:spcAft>
          <a:spcPct val="0"/>
        </a:spcAft>
        <a:buClr>
          <a:srgbClr val="9C007F"/>
        </a:buClr>
        <a:buSzPct val="100000"/>
        <a:buFont typeface="Wingdings 2" panose="05020102010507070707" pitchFamily="18" charset="2"/>
        <a:buChar char=""/>
        <a:defRPr sz="2000" kern="1200">
          <a:solidFill>
            <a:schemeClr val="tx1"/>
          </a:solidFill>
          <a:latin typeface="Arial" pitchFamily="34" charset="0"/>
          <a:ea typeface="+mn-ea"/>
          <a:cs typeface="Arial" pitchFamily="34" charset="0"/>
        </a:defRPr>
      </a:lvl3pPr>
      <a:lvl4pPr marL="1004888" indent="-182563" algn="l" rtl="0" eaLnBrk="0" fontAlgn="base" hangingPunct="0">
        <a:spcBef>
          <a:spcPts val="400"/>
        </a:spcBef>
        <a:spcAft>
          <a:spcPct val="0"/>
        </a:spcAft>
        <a:buClr>
          <a:srgbClr val="9C007F"/>
        </a:buClr>
        <a:buSzPct val="100000"/>
        <a:buFont typeface="Wingdings 2" panose="05020102010507070707" pitchFamily="18" charset="2"/>
        <a:buChar char=""/>
        <a:defRPr sz="2000" kern="1200">
          <a:solidFill>
            <a:schemeClr val="tx1"/>
          </a:solidFill>
          <a:latin typeface="Arial" pitchFamily="34" charset="0"/>
          <a:ea typeface="+mn-ea"/>
          <a:cs typeface="Arial" pitchFamily="34" charset="0"/>
        </a:defRPr>
      </a:lvl4pPr>
      <a:lvl5pPr marL="1187450" indent="-182563" algn="l" rtl="0" eaLnBrk="0" fontAlgn="base" hangingPunct="0">
        <a:spcBef>
          <a:spcPts val="400"/>
        </a:spcBef>
        <a:spcAft>
          <a:spcPct val="0"/>
        </a:spcAft>
        <a:buClr>
          <a:srgbClr val="9C007F"/>
        </a:buClr>
        <a:buSzPct val="100000"/>
        <a:buFont typeface="Wingdings 2" panose="05020102010507070707" pitchFamily="18" charset="2"/>
        <a:buChar char=""/>
        <a:defRPr sz="2000" kern="1200">
          <a:solidFill>
            <a:schemeClr val="tx1"/>
          </a:solidFill>
          <a:latin typeface="Arial" pitchFamily="34" charset="0"/>
          <a:ea typeface="+mn-ea"/>
          <a:cs typeface="Arial" pitchFamily="34" charset="0"/>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emf"/></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6.png"/><Relationship Id="rId5" Type="http://schemas.openxmlformats.org/officeDocument/2006/relationships/image" Target="../media/image65.wmf"/><Relationship Id="rId4" Type="http://schemas.openxmlformats.org/officeDocument/2006/relationships/oleObject" Target="../embeddings/oleObject1.bin"/></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indent="0" eaLnBrk="1" fontAlgn="auto" hangingPunct="1">
              <a:spcAft>
                <a:spcPts val="0"/>
              </a:spcAft>
              <a:defRPr/>
            </a:pPr>
            <a:r>
              <a:rPr lang="ro-RO" dirty="0" smtClean="0">
                <a:solidFill>
                  <a:schemeClr val="tx2">
                    <a:tint val="100000"/>
                    <a:shade val="90000"/>
                    <a:satMod val="250000"/>
                    <a:alpha val="100000"/>
                  </a:schemeClr>
                </a:solidFill>
              </a:rPr>
              <a:t>TEHNICI DE </a:t>
            </a:r>
            <a:br>
              <a:rPr lang="ro-RO" dirty="0" smtClean="0">
                <a:solidFill>
                  <a:schemeClr val="tx2">
                    <a:tint val="100000"/>
                    <a:shade val="90000"/>
                    <a:satMod val="250000"/>
                    <a:alpha val="100000"/>
                  </a:schemeClr>
                </a:solidFill>
              </a:rPr>
            </a:br>
            <a:r>
              <a:rPr lang="ro-RO" dirty="0" smtClean="0">
                <a:solidFill>
                  <a:schemeClr val="tx2">
                    <a:tint val="100000"/>
                    <a:shade val="90000"/>
                    <a:satMod val="250000"/>
                    <a:alpha val="100000"/>
                  </a:schemeClr>
                </a:solidFill>
              </a:rPr>
              <a:t>IMUNOLOGIE MEDICALĂ</a:t>
            </a:r>
            <a:endParaRPr lang="ro-RO" dirty="0">
              <a:solidFill>
                <a:schemeClr val="tx2">
                  <a:tint val="100000"/>
                  <a:shade val="90000"/>
                  <a:satMod val="250000"/>
                  <a:alpha val="100000"/>
                </a:schemeClr>
              </a:solidFill>
            </a:endParaRPr>
          </a:p>
        </p:txBody>
      </p:sp>
      <p:sp>
        <p:nvSpPr>
          <p:cNvPr id="3" name="Subtitle 2"/>
          <p:cNvSpPr>
            <a:spLocks noGrp="1"/>
          </p:cNvSpPr>
          <p:nvPr>
            <p:ph type="subTitle" idx="1"/>
          </p:nvPr>
        </p:nvSpPr>
        <p:spPr>
          <a:xfrm>
            <a:off x="214313" y="2564903"/>
            <a:ext cx="9144000" cy="3935909"/>
          </a:xfrm>
        </p:spPr>
        <p:txBody>
          <a:bodyPr/>
          <a:lstStyle/>
          <a:p>
            <a:pPr eaLnBrk="1" fontAlgn="auto" hangingPunct="1">
              <a:spcAft>
                <a:spcPts val="0"/>
              </a:spcAft>
              <a:defRPr/>
            </a:pPr>
            <a:r>
              <a:rPr lang="ro-RO" dirty="0" smtClean="0"/>
              <a:t> Sunt </a:t>
            </a:r>
            <a:r>
              <a:rPr lang="ro-RO" dirty="0" err="1" smtClean="0"/>
              <a:t>aplicaţii</a:t>
            </a:r>
            <a:r>
              <a:rPr lang="ro-RO" dirty="0" smtClean="0"/>
              <a:t> practice ale </a:t>
            </a:r>
            <a:r>
              <a:rPr lang="ro-RO" dirty="0" err="1" smtClean="0"/>
              <a:t>reacţiei</a:t>
            </a:r>
            <a:r>
              <a:rPr lang="ro-RO" dirty="0" smtClean="0"/>
              <a:t> antigen-anticorp</a:t>
            </a:r>
          </a:p>
          <a:p>
            <a:pPr eaLnBrk="1" fontAlgn="auto" hangingPunct="1">
              <a:spcAft>
                <a:spcPts val="0"/>
              </a:spcAft>
              <a:defRPr/>
            </a:pPr>
            <a:endParaRPr lang="ro-RO" dirty="0" smtClean="0"/>
          </a:p>
          <a:p>
            <a:pPr eaLnBrk="1" fontAlgn="auto" hangingPunct="1">
              <a:spcAft>
                <a:spcPts val="0"/>
              </a:spcAft>
              <a:defRPr/>
            </a:pPr>
            <a:r>
              <a:rPr lang="ro-RO" dirty="0" smtClean="0"/>
              <a:t> Domenii de aplicabilitate:</a:t>
            </a:r>
          </a:p>
          <a:p>
            <a:pPr lvl="1" algn="l" eaLnBrk="1" fontAlgn="auto" hangingPunct="1">
              <a:spcAft>
                <a:spcPts val="0"/>
              </a:spcAft>
              <a:buClr>
                <a:schemeClr val="tx1"/>
              </a:buClr>
              <a:buFont typeface="Wingdings" pitchFamily="2" charset="2"/>
              <a:buChar char="§"/>
              <a:defRPr/>
            </a:pPr>
            <a:r>
              <a:rPr lang="ro-RO" dirty="0" smtClean="0"/>
              <a:t> Diagnosticul de laborator al bolilor infecțioase</a:t>
            </a:r>
          </a:p>
          <a:p>
            <a:pPr lvl="1" algn="l" eaLnBrk="1" fontAlgn="auto" hangingPunct="1">
              <a:spcAft>
                <a:spcPts val="0"/>
              </a:spcAft>
              <a:buClr>
                <a:schemeClr val="tx1"/>
              </a:buClr>
              <a:buFont typeface="Wingdings" pitchFamily="2" charset="2"/>
              <a:buChar char="§"/>
              <a:defRPr/>
            </a:pPr>
            <a:r>
              <a:rPr lang="ro-RO" dirty="0" smtClean="0"/>
              <a:t> Cercetarea bolilor autoimune</a:t>
            </a:r>
          </a:p>
          <a:p>
            <a:pPr lvl="1" algn="l" eaLnBrk="1" fontAlgn="auto" hangingPunct="1">
              <a:spcAft>
                <a:spcPts val="0"/>
              </a:spcAft>
              <a:buClr>
                <a:schemeClr val="tx1"/>
              </a:buClr>
              <a:buFont typeface="Wingdings" pitchFamily="2" charset="2"/>
              <a:buChar char="§"/>
              <a:defRPr/>
            </a:pPr>
            <a:r>
              <a:rPr lang="ro-RO" dirty="0" smtClean="0"/>
              <a:t> Prepararea de antigene şi seruri imune</a:t>
            </a:r>
          </a:p>
          <a:p>
            <a:pPr marL="714375" lvl="1" indent="-257175" algn="l" eaLnBrk="1" fontAlgn="auto" hangingPunct="1">
              <a:spcAft>
                <a:spcPts val="0"/>
              </a:spcAft>
              <a:buClr>
                <a:schemeClr val="tx1"/>
              </a:buClr>
              <a:buFont typeface="Wingdings" pitchFamily="2" charset="2"/>
              <a:buChar char="§"/>
              <a:defRPr/>
            </a:pPr>
            <a:r>
              <a:rPr lang="ro-RO" dirty="0" smtClean="0"/>
              <a:t>Dozarea hormonilor, detecția </a:t>
            </a:r>
            <a:r>
              <a:rPr lang="ro-RO" dirty="0" err="1" smtClean="0"/>
              <a:t>markerilor</a:t>
            </a:r>
            <a:r>
              <a:rPr lang="ro-RO" dirty="0" smtClean="0"/>
              <a:t> tumorali etc.</a:t>
            </a:r>
          </a:p>
        </p:txBody>
      </p:sp>
    </p:spTree>
    <p:extLst>
      <p:ext uri="{BB962C8B-B14F-4D97-AF65-F5344CB8AC3E}">
        <p14:creationId xmlns:p14="http://schemas.microsoft.com/office/powerpoint/2010/main" val="2923273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indent="0" eaLnBrk="1" fontAlgn="auto" hangingPunct="1">
              <a:spcAft>
                <a:spcPts val="0"/>
              </a:spcAft>
              <a:defRPr/>
            </a:pPr>
            <a:r>
              <a:rPr lang="ro-RO" dirty="0" err="1" smtClean="0">
                <a:solidFill>
                  <a:schemeClr val="tx2">
                    <a:tint val="100000"/>
                    <a:shade val="90000"/>
                    <a:satMod val="250000"/>
                    <a:alpha val="100000"/>
                  </a:schemeClr>
                </a:solidFill>
              </a:rPr>
              <a:t>Reactia</a:t>
            </a:r>
            <a:r>
              <a:rPr lang="ro-RO" dirty="0" smtClean="0">
                <a:solidFill>
                  <a:schemeClr val="tx2">
                    <a:tint val="100000"/>
                    <a:shade val="90000"/>
                    <a:satMod val="250000"/>
                    <a:alpha val="100000"/>
                  </a:schemeClr>
                </a:solidFill>
              </a:rPr>
              <a:t> de aglutinare</a:t>
            </a:r>
            <a:endParaRPr lang="ro-RO" dirty="0">
              <a:solidFill>
                <a:schemeClr val="tx2">
                  <a:tint val="100000"/>
                  <a:shade val="90000"/>
                  <a:satMod val="250000"/>
                  <a:alpha val="100000"/>
                </a:schemeClr>
              </a:solidFill>
            </a:endParaRPr>
          </a:p>
        </p:txBody>
      </p:sp>
      <p:sp>
        <p:nvSpPr>
          <p:cNvPr id="3" name="Content Placeholder 2"/>
          <p:cNvSpPr>
            <a:spLocks noGrp="1"/>
          </p:cNvSpPr>
          <p:nvPr>
            <p:ph idx="1"/>
          </p:nvPr>
        </p:nvSpPr>
        <p:spPr>
          <a:xfrm>
            <a:off x="107504" y="1556792"/>
            <a:ext cx="5076056" cy="5595515"/>
          </a:xfrm>
        </p:spPr>
        <p:txBody>
          <a:bodyPr>
            <a:noAutofit/>
          </a:bodyPr>
          <a:lstStyle/>
          <a:p>
            <a:pPr algn="just" eaLnBrk="1" fontAlgn="auto" hangingPunct="1">
              <a:spcBef>
                <a:spcPts val="0"/>
              </a:spcBef>
              <a:spcAft>
                <a:spcPts val="0"/>
              </a:spcAft>
              <a:buFont typeface="Wingdings 2"/>
              <a:buChar char=""/>
              <a:defRPr/>
            </a:pPr>
            <a:r>
              <a:rPr lang="en-US" sz="2400" b="1" dirty="0" smtClean="0"/>
              <a:t> </a:t>
            </a:r>
            <a:r>
              <a:rPr lang="ro-RO" sz="2400" b="1" dirty="0" smtClean="0"/>
              <a:t>1.3.Co-aglutinare</a:t>
            </a:r>
            <a:endParaRPr lang="en-US" sz="2400" dirty="0" smtClean="0"/>
          </a:p>
          <a:p>
            <a:pPr algn="just" eaLnBrk="1" fontAlgn="auto" hangingPunct="1">
              <a:spcBef>
                <a:spcPts val="0"/>
              </a:spcBef>
              <a:spcAft>
                <a:spcPts val="0"/>
              </a:spcAft>
              <a:buFont typeface="Wingdings 2"/>
              <a:buChar char=""/>
              <a:defRPr/>
            </a:pPr>
            <a:r>
              <a:rPr lang="ro-RO" sz="1600" b="1" dirty="0" smtClean="0"/>
              <a:t>In aceasta varianta se folosesc drept particule </a:t>
            </a:r>
            <a:r>
              <a:rPr lang="ro-RO" sz="1600" b="1" dirty="0" err="1" smtClean="0"/>
              <a:t>purtatoare</a:t>
            </a:r>
            <a:r>
              <a:rPr lang="ro-RO" sz="1600" b="1" dirty="0" smtClean="0"/>
              <a:t> corpi de stafilococi </a:t>
            </a:r>
            <a:r>
              <a:rPr lang="ro-RO" sz="1600" b="1" dirty="0" err="1" smtClean="0"/>
              <a:t>inactivati</a:t>
            </a:r>
            <a:r>
              <a:rPr lang="ro-RO" sz="1600" b="1" dirty="0" smtClean="0"/>
              <a:t> (Staphylococcus aureus, tulpina </a:t>
            </a:r>
            <a:r>
              <a:rPr lang="ro-RO" sz="1600" b="1" dirty="0" err="1" smtClean="0"/>
              <a:t>Cowan</a:t>
            </a:r>
            <a:r>
              <a:rPr lang="ro-RO" sz="1600" b="1" dirty="0"/>
              <a:t> </a:t>
            </a:r>
            <a:r>
              <a:rPr lang="ro-RO" sz="1600" b="1" dirty="0" smtClean="0"/>
              <a:t>I care au pe </a:t>
            </a:r>
            <a:r>
              <a:rPr lang="ro-RO" sz="1600" b="1" dirty="0" err="1" smtClean="0"/>
              <a:t>suprafata</a:t>
            </a:r>
            <a:r>
              <a:rPr lang="ro-RO" sz="1600" b="1" dirty="0" smtClean="0"/>
              <a:t> proteina A) si  care au proprietatea de a fixa imunoglobulinele G (anticorpi standard fata de </a:t>
            </a:r>
            <a:r>
              <a:rPr lang="en-US" sz="1600" i="1" dirty="0"/>
              <a:t>Streptococcus </a:t>
            </a:r>
            <a:r>
              <a:rPr lang="en-US" sz="1600" dirty="0"/>
              <a:t>spp.</a:t>
            </a:r>
            <a:r>
              <a:rPr lang="en-US" sz="1600" i="1" dirty="0"/>
              <a:t>, </a:t>
            </a:r>
            <a:r>
              <a:rPr lang="en-US" sz="1600" i="1" dirty="0" err="1"/>
              <a:t>Haemophilus</a:t>
            </a:r>
            <a:r>
              <a:rPr lang="en-US" sz="1600" i="1" dirty="0"/>
              <a:t> </a:t>
            </a:r>
            <a:r>
              <a:rPr lang="en-US" sz="1600" i="1" dirty="0" err="1"/>
              <a:t>influenzae</a:t>
            </a:r>
            <a:r>
              <a:rPr lang="en-US" sz="1600" i="1" dirty="0"/>
              <a:t>, Neisseria </a:t>
            </a:r>
            <a:r>
              <a:rPr lang="en-US" sz="1600" i="1" dirty="0" err="1"/>
              <a:t>meningitidis</a:t>
            </a:r>
            <a:r>
              <a:rPr lang="ro-RO" sz="1600" b="1" dirty="0" smtClean="0"/>
              <a:t>). </a:t>
            </a:r>
            <a:endParaRPr lang="en-US" sz="1600" dirty="0" smtClean="0"/>
          </a:p>
          <a:p>
            <a:pPr algn="just" eaLnBrk="1" fontAlgn="auto" hangingPunct="1">
              <a:spcBef>
                <a:spcPts val="0"/>
              </a:spcBef>
              <a:spcAft>
                <a:spcPts val="0"/>
              </a:spcAft>
              <a:buFont typeface="Wingdings 2"/>
              <a:buChar char=""/>
              <a:defRPr/>
            </a:pPr>
            <a:endParaRPr lang="ro-RO" sz="1600" dirty="0"/>
          </a:p>
        </p:txBody>
      </p:sp>
      <p:pic>
        <p:nvPicPr>
          <p:cNvPr id="206850" name="Picture 2" descr="http://biology.missouristate.edu/faculty_pages/MyersR/bio%20520%20lectures/Image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1985128"/>
            <a:ext cx="2804007" cy="36078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395536" y="3789040"/>
            <a:ext cx="2499577" cy="1371719"/>
          </a:xfrm>
          <a:prstGeom prst="rect">
            <a:avLst/>
          </a:prstGeom>
        </p:spPr>
      </p:pic>
      <p:pic>
        <p:nvPicPr>
          <p:cNvPr id="6" name="Picture 5"/>
          <p:cNvPicPr>
            <a:picLocks noChangeAspect="1"/>
          </p:cNvPicPr>
          <p:nvPr/>
        </p:nvPicPr>
        <p:blipFill>
          <a:blip r:embed="rId5"/>
          <a:stretch>
            <a:fillRect/>
          </a:stretch>
        </p:blipFill>
        <p:spPr>
          <a:xfrm>
            <a:off x="3021025" y="5013176"/>
            <a:ext cx="1889924" cy="136562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ro-RO" dirty="0" err="1" smtClean="0"/>
              <a:t>Reactia</a:t>
            </a:r>
            <a:r>
              <a:rPr lang="ro-RO" dirty="0" smtClean="0"/>
              <a:t> de aglutinare</a:t>
            </a:r>
            <a:endParaRPr lang="en-US" dirty="0"/>
          </a:p>
        </p:txBody>
      </p:sp>
      <p:sp>
        <p:nvSpPr>
          <p:cNvPr id="5" name="Subtitle 4"/>
          <p:cNvSpPr>
            <a:spLocks noGrp="1"/>
          </p:cNvSpPr>
          <p:nvPr>
            <p:ph type="subTitle" idx="1"/>
          </p:nvPr>
        </p:nvSpPr>
        <p:spPr/>
        <p:txBody>
          <a:bodyPr/>
          <a:lstStyle/>
          <a:p>
            <a:r>
              <a:rPr lang="ro-RO" dirty="0" smtClean="0"/>
              <a:t>1.4. </a:t>
            </a:r>
            <a:r>
              <a:rPr lang="ro-RO" dirty="0" err="1" smtClean="0"/>
              <a:t>Reactia</a:t>
            </a:r>
            <a:r>
              <a:rPr lang="ro-RO" dirty="0" smtClean="0"/>
              <a:t> de aglutinare in tuburi</a:t>
            </a:r>
            <a:endParaRPr lang="en-US" dirty="0"/>
          </a:p>
        </p:txBody>
      </p:sp>
      <p:pic>
        <p:nvPicPr>
          <p:cNvPr id="6" name="Picture 5"/>
          <p:cNvPicPr>
            <a:picLocks noChangeAspect="1"/>
          </p:cNvPicPr>
          <p:nvPr/>
        </p:nvPicPr>
        <p:blipFill>
          <a:blip r:embed="rId2"/>
          <a:stretch>
            <a:fillRect/>
          </a:stretch>
        </p:blipFill>
        <p:spPr>
          <a:xfrm>
            <a:off x="1547664" y="2426029"/>
            <a:ext cx="5342283" cy="4054986"/>
          </a:xfrm>
          <a:prstGeom prst="rect">
            <a:avLst/>
          </a:prstGeom>
        </p:spPr>
      </p:pic>
    </p:spTree>
    <p:extLst>
      <p:ext uri="{BB962C8B-B14F-4D97-AF65-F5344CB8AC3E}">
        <p14:creationId xmlns:p14="http://schemas.microsoft.com/office/powerpoint/2010/main" val="1979251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960886"/>
          </a:xfrm>
        </p:spPr>
        <p:txBody>
          <a:bodyPr/>
          <a:lstStyle/>
          <a:p>
            <a:pPr marL="54864" indent="0" eaLnBrk="1" fontAlgn="auto" hangingPunct="1">
              <a:spcAft>
                <a:spcPts val="0"/>
              </a:spcAft>
              <a:defRPr/>
            </a:pPr>
            <a:r>
              <a:rPr lang="ro-RO" dirty="0" smtClean="0">
                <a:solidFill>
                  <a:schemeClr val="tx1"/>
                </a:solidFill>
              </a:rPr>
              <a:t>2. Reacţii de aglutinare in tuburi</a:t>
            </a:r>
            <a:endParaRPr lang="ro-RO" dirty="0">
              <a:solidFill>
                <a:schemeClr val="tx2">
                  <a:tint val="100000"/>
                  <a:shade val="90000"/>
                  <a:satMod val="250000"/>
                  <a:alpha val="100000"/>
                </a:schemeClr>
              </a:solidFill>
            </a:endParaRPr>
          </a:p>
        </p:txBody>
      </p:sp>
      <p:sp>
        <p:nvSpPr>
          <p:cNvPr id="3" name="Content Placeholder 2"/>
          <p:cNvSpPr>
            <a:spLocks noGrp="1"/>
          </p:cNvSpPr>
          <p:nvPr>
            <p:ph idx="1"/>
          </p:nvPr>
        </p:nvSpPr>
        <p:spPr>
          <a:xfrm>
            <a:off x="71438" y="1500188"/>
            <a:ext cx="3071812" cy="5172075"/>
          </a:xfrm>
        </p:spPr>
        <p:txBody>
          <a:bodyPr>
            <a:normAutofit fontScale="40000" lnSpcReduction="20000"/>
          </a:bodyPr>
          <a:lstStyle/>
          <a:p>
            <a:pPr eaLnBrk="1" fontAlgn="auto" hangingPunct="1">
              <a:spcBef>
                <a:spcPts val="0"/>
              </a:spcBef>
              <a:spcAft>
                <a:spcPts val="0"/>
              </a:spcAft>
              <a:buFont typeface="Wingdings 2"/>
              <a:buChar char=""/>
              <a:defRPr/>
            </a:pPr>
            <a:endParaRPr lang="ro-RO" dirty="0" smtClean="0"/>
          </a:p>
          <a:p>
            <a:pPr eaLnBrk="1" fontAlgn="auto" hangingPunct="1">
              <a:spcBef>
                <a:spcPts val="0"/>
              </a:spcBef>
              <a:spcAft>
                <a:spcPts val="0"/>
              </a:spcAft>
              <a:buFont typeface="Wingdings 2"/>
              <a:buChar char=""/>
              <a:defRPr/>
            </a:pPr>
            <a:endParaRPr lang="ro-RO" dirty="0" smtClean="0"/>
          </a:p>
          <a:p>
            <a:pPr eaLnBrk="1" fontAlgn="auto" hangingPunct="1">
              <a:spcBef>
                <a:spcPts val="0"/>
              </a:spcBef>
              <a:spcAft>
                <a:spcPts val="0"/>
              </a:spcAft>
              <a:buFont typeface="Wingdings 2"/>
              <a:buChar char=""/>
              <a:defRPr/>
            </a:pPr>
            <a:r>
              <a:rPr lang="en-US" dirty="0" smtClean="0"/>
              <a:t>Quantitative precipitin curve. Antibody preparation: antibody-containing serum is usually serially diluted, producing “half” concentrations of antibodies (expressed as 1:2. 1:4, 1:8 … etc.). Antigen-antibody reaction: antigen (containing multiple </a:t>
            </a:r>
            <a:r>
              <a:rPr lang="en-US" dirty="0" err="1" smtClean="0"/>
              <a:t>epitopes</a:t>
            </a:r>
            <a:r>
              <a:rPr lang="en-US" dirty="0" smtClean="0"/>
              <a:t>) in equal concentrations is added to the antibody dilutions resulting in differing degrees of antigen-antibody complex formation. Reaction with soluble antigens: antigen-antibody complexes are formed in three zones. In the equivalence zone, both antigen and antibody are at concentrations that result in maximal lattice formation, causing precipitation of antigen-antibody complexes. In the</a:t>
            </a:r>
            <a:r>
              <a:rPr lang="ro-RO" dirty="0" smtClean="0"/>
              <a:t> </a:t>
            </a:r>
            <a:r>
              <a:rPr lang="en-US" dirty="0" smtClean="0"/>
              <a:t>zone of antibody excess, antibody molecules outnumber available </a:t>
            </a:r>
            <a:r>
              <a:rPr lang="en-US" dirty="0" err="1" smtClean="0"/>
              <a:t>epitopes</a:t>
            </a:r>
            <a:r>
              <a:rPr lang="en-US" dirty="0" smtClean="0"/>
              <a:t>, and precipitating complexes are not formed due to insufficient lattice formation. In the zone of antigen excess, available </a:t>
            </a:r>
            <a:r>
              <a:rPr lang="en-US" dirty="0" err="1" smtClean="0"/>
              <a:t>epitopes</a:t>
            </a:r>
            <a:r>
              <a:rPr lang="en-US" dirty="0" smtClean="0"/>
              <a:t> outnumber antibody-binding sites, and precipitating complexes are not formed due to insufficient lattice formation. Reaction with particulate antigens: maximal clumping or agglutination occurs when </a:t>
            </a:r>
            <a:r>
              <a:rPr lang="en-US" dirty="0" err="1" smtClean="0"/>
              <a:t>epitopes</a:t>
            </a:r>
            <a:r>
              <a:rPr lang="en-US" dirty="0" smtClean="0"/>
              <a:t> on particles or cells are maximally bound by antibody, similar to the equivalence zone for soluble antigens. Excessive amounts of antibody prevent cross-linking between particles; this is called the </a:t>
            </a:r>
            <a:r>
              <a:rPr lang="en-US" dirty="0" err="1" smtClean="0"/>
              <a:t>prozone</a:t>
            </a:r>
            <a:r>
              <a:rPr lang="en-US" dirty="0" smtClean="0"/>
              <a:t>. The point at which cross-linking of the particulate antigen is no longer observed is called the titer.</a:t>
            </a:r>
            <a:endParaRPr lang="ro-RO" dirty="0"/>
          </a:p>
        </p:txBody>
      </p:sp>
      <p:pic>
        <p:nvPicPr>
          <p:cNvPr id="604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0008" y="692696"/>
            <a:ext cx="1934517" cy="2794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descr="ag-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5663" y="3789040"/>
            <a:ext cx="1005447" cy="177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077345" y="1340768"/>
            <a:ext cx="3923928" cy="4031873"/>
          </a:xfrm>
          <a:prstGeom prst="rect">
            <a:avLst/>
          </a:prstGeom>
        </p:spPr>
        <p:txBody>
          <a:bodyPr wrap="square">
            <a:spAutoFit/>
          </a:bodyPr>
          <a:lstStyle/>
          <a:p>
            <a:r>
              <a:rPr lang="en-US" sz="1600" dirty="0" err="1" smtClean="0"/>
              <a:t>Grunjii</a:t>
            </a:r>
            <a:r>
              <a:rPr lang="en-US" sz="1600" dirty="0" smtClean="0"/>
              <a:t> </a:t>
            </a:r>
            <a:r>
              <a:rPr lang="en-US" sz="1600" dirty="0"/>
              <a:t>de </a:t>
            </a:r>
            <a:r>
              <a:rPr lang="en-US" sz="1600" dirty="0" err="1"/>
              <a:t>aglutinare</a:t>
            </a:r>
            <a:r>
              <a:rPr lang="en-US" sz="1600" dirty="0"/>
              <a:t> au </a:t>
            </a:r>
            <a:r>
              <a:rPr lang="en-US" sz="1600" dirty="0" err="1"/>
              <a:t>dimensiune</a:t>
            </a:r>
            <a:r>
              <a:rPr lang="en-US" sz="1600" dirty="0"/>
              <a:t> maxima in </a:t>
            </a:r>
            <a:r>
              <a:rPr lang="en-US" sz="1600" dirty="0" err="1"/>
              <a:t>cazul</a:t>
            </a:r>
            <a:r>
              <a:rPr lang="en-US" sz="1600" dirty="0"/>
              <a:t> in care </a:t>
            </a:r>
            <a:r>
              <a:rPr lang="en-US" sz="1600" dirty="0" err="1"/>
              <a:t>raportul</a:t>
            </a:r>
            <a:r>
              <a:rPr lang="en-US" sz="1600" dirty="0"/>
              <a:t> </a:t>
            </a:r>
            <a:r>
              <a:rPr lang="en-US" sz="1600" dirty="0" err="1"/>
              <a:t>intre</a:t>
            </a:r>
            <a:r>
              <a:rPr lang="en-US" sz="1600" dirty="0"/>
              <a:t> </a:t>
            </a:r>
            <a:r>
              <a:rPr lang="en-US" sz="1600" dirty="0" err="1"/>
              <a:t>concentratia</a:t>
            </a:r>
            <a:r>
              <a:rPr lang="en-US" sz="1600" dirty="0"/>
              <a:t> </a:t>
            </a:r>
            <a:r>
              <a:rPr lang="en-US" sz="1600" dirty="0" err="1"/>
              <a:t>antigenelor</a:t>
            </a:r>
            <a:r>
              <a:rPr lang="en-US" sz="1600" dirty="0"/>
              <a:t> </a:t>
            </a:r>
            <a:r>
              <a:rPr lang="en-US" sz="1600" dirty="0" err="1"/>
              <a:t>si</a:t>
            </a:r>
            <a:r>
              <a:rPr lang="en-US" sz="1600" dirty="0"/>
              <a:t> </a:t>
            </a:r>
            <a:r>
              <a:rPr lang="en-US" sz="1600" dirty="0" err="1"/>
              <a:t>cea</a:t>
            </a:r>
            <a:r>
              <a:rPr lang="en-US" sz="1600" dirty="0"/>
              <a:t> a </a:t>
            </a:r>
            <a:r>
              <a:rPr lang="en-US" sz="1600" dirty="0" err="1"/>
              <a:t>anticorpilor</a:t>
            </a:r>
            <a:r>
              <a:rPr lang="en-US" sz="1600" dirty="0"/>
              <a:t> </a:t>
            </a:r>
            <a:r>
              <a:rPr lang="en-US" sz="1600" dirty="0" err="1"/>
              <a:t>este</a:t>
            </a:r>
            <a:r>
              <a:rPr lang="en-US" sz="1600" dirty="0"/>
              <a:t> </a:t>
            </a:r>
            <a:r>
              <a:rPr lang="en-US" sz="1600" dirty="0" err="1"/>
              <a:t>intr</a:t>
            </a:r>
            <a:r>
              <a:rPr lang="en-US" sz="1600" dirty="0"/>
              <a:t>-un interval </a:t>
            </a:r>
            <a:r>
              <a:rPr lang="en-US" sz="1600" dirty="0" err="1"/>
              <a:t>optim</a:t>
            </a:r>
            <a:r>
              <a:rPr lang="en-US" sz="1600" dirty="0"/>
              <a:t> </a:t>
            </a:r>
            <a:r>
              <a:rPr lang="en-US" sz="1600" dirty="0" err="1"/>
              <a:t>numit</a:t>
            </a:r>
            <a:r>
              <a:rPr lang="en-US" sz="1600" u="sng" dirty="0"/>
              <a:t> </a:t>
            </a:r>
            <a:r>
              <a:rPr lang="en-US" sz="1600" u="sng" dirty="0" err="1"/>
              <a:t>zona</a:t>
            </a:r>
            <a:r>
              <a:rPr lang="en-US" sz="1600" u="sng" dirty="0"/>
              <a:t> de </a:t>
            </a:r>
            <a:r>
              <a:rPr lang="en-US" sz="1600" u="sng" dirty="0" err="1"/>
              <a:t>echivalenta</a:t>
            </a:r>
            <a:r>
              <a:rPr lang="en-US" sz="1600" u="sng" dirty="0"/>
              <a:t>.</a:t>
            </a:r>
          </a:p>
          <a:p>
            <a:r>
              <a:rPr lang="en-US" sz="1600" dirty="0"/>
              <a:t>O </a:t>
            </a:r>
            <a:r>
              <a:rPr lang="en-US" sz="1600" dirty="0" err="1"/>
              <a:t>concentratie</a:t>
            </a:r>
            <a:r>
              <a:rPr lang="en-US" sz="1600" dirty="0"/>
              <a:t> </a:t>
            </a:r>
            <a:r>
              <a:rPr lang="en-US" sz="1600" dirty="0" err="1"/>
              <a:t>prea</a:t>
            </a:r>
            <a:r>
              <a:rPr lang="en-US" sz="1600" dirty="0"/>
              <a:t> mare de </a:t>
            </a:r>
            <a:r>
              <a:rPr lang="en-US" sz="1600" dirty="0" err="1"/>
              <a:t>anticorpi</a:t>
            </a:r>
            <a:r>
              <a:rPr lang="en-US" sz="1600" dirty="0"/>
              <a:t> </a:t>
            </a:r>
            <a:r>
              <a:rPr lang="en-US" sz="1600" dirty="0" err="1"/>
              <a:t>poate</a:t>
            </a:r>
            <a:r>
              <a:rPr lang="en-US" sz="1600" dirty="0"/>
              <a:t> </a:t>
            </a:r>
            <a:r>
              <a:rPr lang="en-US" sz="1600" dirty="0" err="1"/>
              <a:t>inhiba</a:t>
            </a:r>
            <a:r>
              <a:rPr lang="en-US" sz="1600" dirty="0"/>
              <a:t> </a:t>
            </a:r>
            <a:r>
              <a:rPr lang="en-US" sz="1600" dirty="0" err="1"/>
              <a:t>aglutinarea</a:t>
            </a:r>
            <a:r>
              <a:rPr lang="en-US" sz="1600" dirty="0"/>
              <a:t>, </a:t>
            </a:r>
            <a:r>
              <a:rPr lang="en-US" sz="1600" dirty="0" err="1"/>
              <a:t>fenomen</a:t>
            </a:r>
            <a:r>
              <a:rPr lang="en-US" sz="1600" dirty="0"/>
              <a:t> </a:t>
            </a:r>
            <a:r>
              <a:rPr lang="en-US" sz="1600" dirty="0" err="1"/>
              <a:t>cunoscut</a:t>
            </a:r>
            <a:r>
              <a:rPr lang="en-US" sz="1600" dirty="0"/>
              <a:t> sub </a:t>
            </a:r>
            <a:r>
              <a:rPr lang="en-US" sz="1600" dirty="0" err="1"/>
              <a:t>numele</a:t>
            </a:r>
            <a:r>
              <a:rPr lang="en-US" sz="1600" dirty="0"/>
              <a:t> de PROZONA</a:t>
            </a:r>
            <a:r>
              <a:rPr lang="en-US" sz="1600" dirty="0" smtClean="0"/>
              <a:t>.</a:t>
            </a:r>
            <a:endParaRPr lang="ro-RO" sz="1600" dirty="0" smtClean="0"/>
          </a:p>
          <a:p>
            <a:endParaRPr lang="en-US" sz="1600" dirty="0"/>
          </a:p>
          <a:p>
            <a:r>
              <a:rPr lang="en-US" sz="1600" dirty="0" err="1"/>
              <a:t>Reactiile</a:t>
            </a:r>
            <a:r>
              <a:rPr lang="en-US" sz="1600" dirty="0"/>
              <a:t> de </a:t>
            </a:r>
            <a:r>
              <a:rPr lang="en-US" sz="1600" dirty="0" err="1"/>
              <a:t>aglutinare</a:t>
            </a:r>
            <a:r>
              <a:rPr lang="en-US" sz="1600" dirty="0"/>
              <a:t> pot fi </a:t>
            </a:r>
            <a:r>
              <a:rPr lang="en-US" sz="1600" dirty="0" err="1"/>
              <a:t>efectuate</a:t>
            </a:r>
            <a:r>
              <a:rPr lang="en-US" sz="1600" dirty="0"/>
              <a:t> </a:t>
            </a:r>
            <a:r>
              <a:rPr lang="en-US" sz="1600" dirty="0" err="1"/>
              <a:t>într</a:t>
            </a:r>
            <a:r>
              <a:rPr lang="en-US" sz="1600" dirty="0"/>
              <a:t>-o </a:t>
            </a:r>
            <a:r>
              <a:rPr lang="en-US" sz="1600" dirty="0" err="1"/>
              <a:t>variantă</a:t>
            </a:r>
            <a:r>
              <a:rPr lang="en-US" sz="1600" dirty="0"/>
              <a:t> </a:t>
            </a:r>
            <a:r>
              <a:rPr lang="en-US" sz="1600" dirty="0" err="1"/>
              <a:t>semicantitativă</a:t>
            </a:r>
            <a:r>
              <a:rPr lang="en-US" sz="1600" dirty="0"/>
              <a:t> </a:t>
            </a:r>
            <a:r>
              <a:rPr lang="en-US" sz="1600" dirty="0" err="1"/>
              <a:t>prin</a:t>
            </a:r>
            <a:r>
              <a:rPr lang="en-US" sz="1600" dirty="0"/>
              <a:t> </a:t>
            </a:r>
            <a:r>
              <a:rPr lang="en-US" sz="1600" dirty="0" err="1"/>
              <a:t>efectuarea</a:t>
            </a:r>
            <a:r>
              <a:rPr lang="en-US" sz="1600" dirty="0"/>
              <a:t> de </a:t>
            </a:r>
            <a:r>
              <a:rPr lang="en-US" sz="1600" dirty="0" err="1"/>
              <a:t>diluții</a:t>
            </a:r>
            <a:r>
              <a:rPr lang="en-US" sz="1600" dirty="0"/>
              <a:t> </a:t>
            </a:r>
            <a:r>
              <a:rPr lang="en-US" sz="1600" dirty="0" err="1"/>
              <a:t>binare</a:t>
            </a:r>
            <a:r>
              <a:rPr lang="en-US" sz="1600" dirty="0"/>
              <a:t> din </a:t>
            </a:r>
            <a:r>
              <a:rPr lang="en-US" sz="1600" dirty="0" err="1"/>
              <a:t>serul</a:t>
            </a:r>
            <a:r>
              <a:rPr lang="en-US" sz="1600" dirty="0"/>
              <a:t> de </a:t>
            </a:r>
            <a:r>
              <a:rPr lang="en-US" sz="1600" dirty="0" err="1"/>
              <a:t>cercetat</a:t>
            </a:r>
            <a:r>
              <a:rPr lang="en-US" sz="1600" dirty="0" smtClean="0"/>
              <a:t>.</a:t>
            </a:r>
            <a:endParaRPr lang="ro-RO" sz="1600" dirty="0" smtClean="0"/>
          </a:p>
          <a:p>
            <a:r>
              <a:rPr lang="en-US" sz="1600" dirty="0" smtClean="0"/>
              <a:t> </a:t>
            </a:r>
            <a:r>
              <a:rPr lang="en-US" sz="1600" dirty="0" err="1"/>
              <a:t>Cea</a:t>
            </a:r>
            <a:r>
              <a:rPr lang="en-US" sz="1600" dirty="0"/>
              <a:t> </a:t>
            </a:r>
            <a:r>
              <a:rPr lang="en-US" sz="1600" dirty="0" err="1"/>
              <a:t>mai</a:t>
            </a:r>
            <a:r>
              <a:rPr lang="en-US" sz="1600" dirty="0"/>
              <a:t> mare </a:t>
            </a:r>
            <a:r>
              <a:rPr lang="en-US" sz="1600" dirty="0" err="1"/>
              <a:t>dilutie</a:t>
            </a:r>
            <a:r>
              <a:rPr lang="en-US" sz="1600" dirty="0"/>
              <a:t> care </a:t>
            </a:r>
            <a:r>
              <a:rPr lang="en-US" sz="1600" dirty="0" err="1"/>
              <a:t>mai</a:t>
            </a:r>
            <a:r>
              <a:rPr lang="en-US" sz="1600" dirty="0"/>
              <a:t> </a:t>
            </a:r>
            <a:r>
              <a:rPr lang="en-US" sz="1600" dirty="0" err="1"/>
              <a:t>prezinta</a:t>
            </a:r>
            <a:r>
              <a:rPr lang="en-US" sz="1600" dirty="0"/>
              <a:t> </a:t>
            </a:r>
            <a:r>
              <a:rPr lang="en-US" sz="1600" dirty="0" err="1"/>
              <a:t>reactie</a:t>
            </a:r>
            <a:r>
              <a:rPr lang="en-US" sz="1600" dirty="0"/>
              <a:t> </a:t>
            </a:r>
            <a:r>
              <a:rPr lang="en-US" sz="1600" dirty="0" err="1"/>
              <a:t>pozitiva</a:t>
            </a:r>
            <a:r>
              <a:rPr lang="en-US" sz="1600" dirty="0"/>
              <a:t> se </a:t>
            </a:r>
            <a:r>
              <a:rPr lang="en-US" sz="1600" dirty="0" err="1"/>
              <a:t>numeste</a:t>
            </a:r>
            <a:r>
              <a:rPr lang="en-US" sz="1600" dirty="0"/>
              <a:t> TITRUL  </a:t>
            </a:r>
            <a:r>
              <a:rPr lang="en-US" sz="1600" dirty="0" err="1"/>
              <a:t>anticorpilor</a:t>
            </a:r>
            <a:r>
              <a:rPr lang="en-US" sz="1600" dirty="0"/>
              <a:t> </a:t>
            </a:r>
            <a:r>
              <a:rPr lang="en-US" sz="1600" dirty="0" err="1"/>
              <a:t>căutați</a:t>
            </a:r>
            <a:r>
              <a:rPr lang="en-US" sz="1600" dirty="0"/>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indent="0" eaLnBrk="1" fontAlgn="auto" hangingPunct="1">
              <a:spcAft>
                <a:spcPts val="0"/>
              </a:spcAft>
              <a:defRPr/>
            </a:pPr>
            <a:endParaRPr lang="ro-RO">
              <a:solidFill>
                <a:schemeClr val="tx2">
                  <a:tint val="100000"/>
                  <a:shade val="90000"/>
                  <a:satMod val="250000"/>
                  <a:alpha val="100000"/>
                </a:schemeClr>
              </a:solidFill>
            </a:endParaRPr>
          </a:p>
        </p:txBody>
      </p:sp>
      <p:pic>
        <p:nvPicPr>
          <p:cNvPr id="87043" name="Content Placeholder 3" descr="Water lilies.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857250"/>
            <a:ext cx="7620000" cy="57150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indent="0" eaLnBrk="1" fontAlgn="auto" hangingPunct="1">
              <a:spcAft>
                <a:spcPts val="0"/>
              </a:spcAft>
              <a:defRPr/>
            </a:pPr>
            <a:r>
              <a:rPr lang="ro-RO" dirty="0" smtClean="0">
                <a:solidFill>
                  <a:schemeClr val="tx2">
                    <a:tint val="100000"/>
                    <a:shade val="90000"/>
                    <a:satMod val="250000"/>
                    <a:alpha val="100000"/>
                  </a:schemeClr>
                </a:solidFill>
              </a:rPr>
              <a:t>2. REACȚII DE PRECIPITARE</a:t>
            </a:r>
            <a:endParaRPr lang="ro-RO" dirty="0">
              <a:solidFill>
                <a:schemeClr val="tx2">
                  <a:tint val="100000"/>
                  <a:shade val="90000"/>
                  <a:satMod val="250000"/>
                  <a:alpha val="100000"/>
                </a:schemeClr>
              </a:solidFill>
            </a:endParaRPr>
          </a:p>
        </p:txBody>
      </p:sp>
      <p:sp>
        <p:nvSpPr>
          <p:cNvPr id="3" name="Content Placeholder 2"/>
          <p:cNvSpPr>
            <a:spLocks noGrp="1"/>
          </p:cNvSpPr>
          <p:nvPr>
            <p:ph idx="1"/>
          </p:nvPr>
        </p:nvSpPr>
        <p:spPr/>
        <p:txBody>
          <a:bodyPr>
            <a:noAutofit/>
          </a:bodyPr>
          <a:lstStyle/>
          <a:p>
            <a:pPr marL="0" indent="0" eaLnBrk="1" fontAlgn="auto" hangingPunct="1">
              <a:spcBef>
                <a:spcPts val="0"/>
              </a:spcBef>
              <a:spcAft>
                <a:spcPts val="0"/>
              </a:spcAft>
              <a:buNone/>
              <a:defRPr/>
            </a:pPr>
            <a:r>
              <a:rPr lang="en-US" sz="2400" b="1" dirty="0" err="1" smtClean="0"/>
              <a:t>Precipita</a:t>
            </a:r>
            <a:r>
              <a:rPr lang="ro-RO" sz="2400" b="1" dirty="0" smtClean="0"/>
              <a:t>rea</a:t>
            </a:r>
            <a:endParaRPr lang="en-US" sz="2400" dirty="0" smtClean="0"/>
          </a:p>
          <a:p>
            <a:pPr eaLnBrk="1" fontAlgn="auto" hangingPunct="1">
              <a:spcBef>
                <a:spcPts val="0"/>
              </a:spcBef>
              <a:spcAft>
                <a:spcPts val="0"/>
              </a:spcAft>
              <a:buFont typeface="Wingdings 2"/>
              <a:buChar char=""/>
              <a:defRPr/>
            </a:pPr>
            <a:r>
              <a:rPr lang="en-US" sz="2400" dirty="0" err="1"/>
              <a:t>Când</a:t>
            </a:r>
            <a:r>
              <a:rPr lang="en-US" sz="2400" dirty="0"/>
              <a:t> un </a:t>
            </a:r>
            <a:r>
              <a:rPr lang="en-US" sz="2400" dirty="0" err="1"/>
              <a:t>anticorp</a:t>
            </a:r>
            <a:r>
              <a:rPr lang="en-US" sz="2400" dirty="0"/>
              <a:t> specific </a:t>
            </a:r>
            <a:r>
              <a:rPr lang="en-US" sz="2400" b="1" dirty="0"/>
              <a:t>- </a:t>
            </a:r>
            <a:r>
              <a:rPr lang="en-US" sz="2400" b="1" dirty="0" smtClean="0"/>
              <a:t>PRECIPIT</a:t>
            </a:r>
            <a:r>
              <a:rPr lang="ro-RO" sz="2400" b="1" dirty="0" smtClean="0"/>
              <a:t>INA</a:t>
            </a:r>
            <a:r>
              <a:rPr lang="en-US" sz="2400" dirty="0" smtClean="0"/>
              <a:t> </a:t>
            </a:r>
            <a:r>
              <a:rPr lang="ro-RO" sz="2400" dirty="0" smtClean="0"/>
              <a:t>se combina cu </a:t>
            </a:r>
            <a:r>
              <a:rPr lang="en-US" sz="2400" dirty="0" smtClean="0"/>
              <a:t>un </a:t>
            </a:r>
            <a:r>
              <a:rPr lang="ro-RO" sz="2400" dirty="0" smtClean="0"/>
              <a:t>antigen </a:t>
            </a:r>
            <a:r>
              <a:rPr lang="en-US" sz="2400" dirty="0" err="1" smtClean="0"/>
              <a:t>coloidal</a:t>
            </a:r>
            <a:r>
              <a:rPr lang="en-US" sz="2400" dirty="0" smtClean="0"/>
              <a:t> </a:t>
            </a:r>
            <a:r>
              <a:rPr lang="en-US" sz="2400" b="1" dirty="0" smtClean="0"/>
              <a:t>-</a:t>
            </a:r>
            <a:r>
              <a:rPr lang="ro-RO" sz="2400" b="1" dirty="0" smtClean="0"/>
              <a:t> </a:t>
            </a:r>
            <a:r>
              <a:rPr lang="en-US" sz="2400" b="1" dirty="0" smtClean="0"/>
              <a:t>PRECIPITINOGEN</a:t>
            </a:r>
            <a:r>
              <a:rPr lang="en-US" sz="2400" dirty="0" smtClean="0"/>
              <a:t> </a:t>
            </a:r>
            <a:r>
              <a:rPr lang="en-US" sz="2400" dirty="0" err="1" smtClean="0"/>
              <a:t>în</a:t>
            </a:r>
            <a:r>
              <a:rPr lang="en-US" sz="2400" dirty="0" smtClean="0"/>
              <a:t> </a:t>
            </a:r>
            <a:r>
              <a:rPr lang="en-US" sz="2400" dirty="0" err="1"/>
              <a:t>soluție</a:t>
            </a:r>
            <a:r>
              <a:rPr lang="en-US" sz="2400" dirty="0"/>
              <a:t> </a:t>
            </a:r>
            <a:r>
              <a:rPr lang="en-US" sz="2400" dirty="0" err="1"/>
              <a:t>sau</a:t>
            </a:r>
            <a:r>
              <a:rPr lang="en-US" sz="2400" dirty="0"/>
              <a:t> </a:t>
            </a:r>
            <a:r>
              <a:rPr lang="en-US" sz="2400" dirty="0" err="1"/>
              <a:t>în</a:t>
            </a:r>
            <a:r>
              <a:rPr lang="en-US" sz="2400" dirty="0"/>
              <a:t> </a:t>
            </a:r>
            <a:r>
              <a:rPr lang="en-US" sz="2400" dirty="0" smtClean="0"/>
              <a:t>gel</a:t>
            </a:r>
            <a:r>
              <a:rPr lang="ro-RO" sz="2400" dirty="0" smtClean="0"/>
              <a:t>, complexul </a:t>
            </a:r>
            <a:r>
              <a:rPr lang="en-US" sz="2400" dirty="0" smtClean="0"/>
              <a:t>antigen</a:t>
            </a:r>
            <a:r>
              <a:rPr lang="ro-RO" sz="2400" dirty="0" smtClean="0"/>
              <a:t>-</a:t>
            </a:r>
            <a:r>
              <a:rPr lang="en-US" sz="2400" dirty="0" err="1" smtClean="0"/>
              <a:t>anticorp</a:t>
            </a:r>
            <a:r>
              <a:rPr lang="en-US" sz="2400" dirty="0" smtClean="0"/>
              <a:t> </a:t>
            </a:r>
            <a:r>
              <a:rPr lang="en-US" sz="2400" b="1" dirty="0" smtClean="0"/>
              <a:t>PRECIPITA</a:t>
            </a:r>
            <a:r>
              <a:rPr lang="en-US" sz="2400" dirty="0" smtClean="0"/>
              <a:t>. </a:t>
            </a:r>
            <a:endParaRPr lang="ro-RO" sz="2400" dirty="0" smtClean="0"/>
          </a:p>
          <a:p>
            <a:pPr eaLnBrk="1" fontAlgn="auto" hangingPunct="1">
              <a:spcBef>
                <a:spcPts val="0"/>
              </a:spcBef>
              <a:spcAft>
                <a:spcPts val="0"/>
              </a:spcAft>
              <a:buFont typeface="Wingdings 2"/>
              <a:buChar char=""/>
              <a:defRPr/>
            </a:pPr>
            <a:r>
              <a:rPr lang="en-US" sz="2400" dirty="0" err="1" smtClean="0"/>
              <a:t>Precipita</a:t>
            </a:r>
            <a:r>
              <a:rPr lang="ro-RO" sz="2400" dirty="0" smtClean="0"/>
              <a:t>rea este cea mai intensă în </a:t>
            </a:r>
            <a:r>
              <a:rPr lang="en-US" sz="2400" b="1" dirty="0" smtClean="0"/>
              <a:t>ZONA </a:t>
            </a:r>
            <a:r>
              <a:rPr lang="ro-RO" sz="2400" b="1" dirty="0" smtClean="0"/>
              <a:t>DE </a:t>
            </a:r>
            <a:r>
              <a:rPr lang="en-US" sz="2400" b="1" dirty="0" smtClean="0"/>
              <a:t>ECHIVALENȚĂ</a:t>
            </a:r>
            <a:r>
              <a:rPr lang="ro-RO" sz="2400" b="1" dirty="0" smtClean="0"/>
              <a:t>, </a:t>
            </a:r>
            <a:r>
              <a:rPr lang="ro-RO" sz="2400" dirty="0" smtClean="0"/>
              <a:t>când toți </a:t>
            </a:r>
            <a:r>
              <a:rPr lang="en-US" sz="2400" dirty="0" smtClean="0"/>
              <a:t>antigen</a:t>
            </a:r>
            <a:r>
              <a:rPr lang="ro-RO" sz="2400" dirty="0" smtClean="0"/>
              <a:t>ele</a:t>
            </a:r>
            <a:r>
              <a:rPr lang="en-US" sz="2400" dirty="0" smtClean="0"/>
              <a:t> </a:t>
            </a:r>
            <a:r>
              <a:rPr lang="en-US" sz="2400" dirty="0" err="1"/>
              <a:t>și</a:t>
            </a:r>
            <a:r>
              <a:rPr lang="en-US" sz="2400" dirty="0"/>
              <a:t> </a:t>
            </a:r>
            <a:r>
              <a:rPr lang="en-US" sz="2400" dirty="0" err="1" smtClean="0"/>
              <a:t>anticorp</a:t>
            </a:r>
            <a:r>
              <a:rPr lang="ro-RO" sz="2400" dirty="0" smtClean="0"/>
              <a:t>ii</a:t>
            </a:r>
            <a:r>
              <a:rPr lang="en-US" sz="2400" dirty="0" smtClean="0"/>
              <a:t> </a:t>
            </a:r>
            <a:r>
              <a:rPr lang="en-US" sz="2400" dirty="0" err="1"/>
              <a:t>sunt</a:t>
            </a:r>
            <a:r>
              <a:rPr lang="en-US" sz="2400" dirty="0"/>
              <a:t> </a:t>
            </a:r>
            <a:r>
              <a:rPr lang="en-US" sz="2400" dirty="0" err="1"/>
              <a:t>complet</a:t>
            </a:r>
            <a:r>
              <a:rPr lang="en-US" sz="2400" dirty="0"/>
              <a:t> </a:t>
            </a:r>
            <a:r>
              <a:rPr lang="ro-RO" sz="2400" dirty="0" smtClean="0"/>
              <a:t>cuplați</a:t>
            </a:r>
            <a:r>
              <a:rPr lang="en-US" sz="2400" dirty="0" smtClean="0"/>
              <a:t>. </a:t>
            </a:r>
            <a:endParaRPr lang="ro-RO" sz="2400" dirty="0" smtClean="0"/>
          </a:p>
          <a:p>
            <a:pPr eaLnBrk="1" fontAlgn="auto" hangingPunct="1">
              <a:spcBef>
                <a:spcPts val="0"/>
              </a:spcBef>
              <a:spcAft>
                <a:spcPts val="0"/>
              </a:spcAft>
              <a:buFont typeface="Wingdings 2"/>
              <a:buChar char=""/>
              <a:defRPr/>
            </a:pPr>
            <a:r>
              <a:rPr lang="en-US" sz="2400" dirty="0" err="1" smtClean="0"/>
              <a:t>Reacții</a:t>
            </a:r>
            <a:r>
              <a:rPr lang="ro-RO" sz="2400" dirty="0" smtClean="0"/>
              <a:t>le</a:t>
            </a:r>
            <a:r>
              <a:rPr lang="en-US" sz="2400" dirty="0" smtClean="0"/>
              <a:t> </a:t>
            </a:r>
            <a:r>
              <a:rPr lang="en-US" sz="2400" dirty="0"/>
              <a:t>de </a:t>
            </a:r>
            <a:r>
              <a:rPr lang="en-US" sz="2400" dirty="0" err="1"/>
              <a:t>precipitare</a:t>
            </a:r>
            <a:r>
              <a:rPr lang="en-US" sz="2400" dirty="0"/>
              <a:t> </a:t>
            </a:r>
            <a:r>
              <a:rPr lang="en-US" sz="2400" dirty="0" err="1"/>
              <a:t>poate</a:t>
            </a:r>
            <a:r>
              <a:rPr lang="en-US" sz="2400" dirty="0"/>
              <a:t> fi </a:t>
            </a:r>
            <a:r>
              <a:rPr lang="en-US" sz="2400" dirty="0" err="1"/>
              <a:t>realizată</a:t>
            </a:r>
            <a:r>
              <a:rPr lang="en-US" sz="2400" dirty="0"/>
              <a:t> </a:t>
            </a:r>
            <a:r>
              <a:rPr lang="en-US" sz="2400" dirty="0" err="1"/>
              <a:t>în</a:t>
            </a:r>
            <a:r>
              <a:rPr lang="en-US" sz="2400" dirty="0"/>
              <a:t> </a:t>
            </a:r>
            <a:r>
              <a:rPr lang="en-US" sz="2400" dirty="0" err="1"/>
              <a:t>diferite</a:t>
            </a:r>
            <a:r>
              <a:rPr lang="en-US" sz="2400" dirty="0"/>
              <a:t> </a:t>
            </a:r>
            <a:r>
              <a:rPr lang="en-US" sz="2400" dirty="0" err="1"/>
              <a:t>moduri</a:t>
            </a:r>
            <a:r>
              <a:rPr lang="en-US" sz="2400" dirty="0" smtClean="0"/>
              <a:t>:</a:t>
            </a:r>
            <a:endParaRPr lang="ro-RO" sz="2400" dirty="0" smtClean="0"/>
          </a:p>
          <a:p>
            <a:pPr eaLnBrk="1" fontAlgn="auto" hangingPunct="1">
              <a:spcBef>
                <a:spcPts val="0"/>
              </a:spcBef>
              <a:spcAft>
                <a:spcPts val="0"/>
              </a:spcAft>
              <a:buFont typeface="Wingdings 2"/>
              <a:buChar char=""/>
              <a:defRPr/>
            </a:pPr>
            <a:r>
              <a:rPr lang="en-US" sz="2400" dirty="0" smtClean="0"/>
              <a:t>2.1 </a:t>
            </a:r>
            <a:r>
              <a:rPr lang="en-US" sz="2400" dirty="0"/>
              <a:t>in </a:t>
            </a:r>
            <a:r>
              <a:rPr lang="en-US" sz="2400" dirty="0" err="1"/>
              <a:t>mediu</a:t>
            </a:r>
            <a:r>
              <a:rPr lang="en-US" sz="2400" dirty="0"/>
              <a:t> </a:t>
            </a:r>
            <a:r>
              <a:rPr lang="en-US" sz="2400" dirty="0" err="1"/>
              <a:t>lichid-calitativa</a:t>
            </a:r>
            <a:endParaRPr lang="en-US" sz="2400" dirty="0"/>
          </a:p>
          <a:p>
            <a:pPr eaLnBrk="1" fontAlgn="auto" hangingPunct="1">
              <a:spcBef>
                <a:spcPts val="0"/>
              </a:spcBef>
              <a:spcAft>
                <a:spcPts val="0"/>
              </a:spcAft>
              <a:buFont typeface="Wingdings 2"/>
              <a:buChar char=""/>
              <a:defRPr/>
            </a:pPr>
            <a:r>
              <a:rPr lang="en-US" sz="2400" dirty="0"/>
              <a:t>2.2 in </a:t>
            </a:r>
            <a:r>
              <a:rPr lang="en-US" sz="2400" dirty="0" err="1"/>
              <a:t>mediu</a:t>
            </a:r>
            <a:r>
              <a:rPr lang="en-US" sz="2400" dirty="0"/>
              <a:t> </a:t>
            </a:r>
            <a:r>
              <a:rPr lang="en-US" sz="2400" dirty="0" err="1"/>
              <a:t>gelificat</a:t>
            </a:r>
            <a:r>
              <a:rPr lang="en-US" sz="2400" dirty="0"/>
              <a:t> </a:t>
            </a:r>
          </a:p>
          <a:p>
            <a:pPr eaLnBrk="1" fontAlgn="auto" hangingPunct="1">
              <a:spcBef>
                <a:spcPts val="0"/>
              </a:spcBef>
              <a:spcAft>
                <a:spcPts val="0"/>
              </a:spcAft>
              <a:buFont typeface="Wingdings 2"/>
              <a:buChar char=""/>
              <a:defRPr/>
            </a:pPr>
            <a:r>
              <a:rPr lang="en-US" sz="2400" dirty="0"/>
              <a:t>a) imunodifuzia </a:t>
            </a:r>
            <a:r>
              <a:rPr lang="en-US" sz="2400" dirty="0" err="1"/>
              <a:t>radiala</a:t>
            </a:r>
            <a:r>
              <a:rPr lang="en-US" sz="2400" dirty="0"/>
              <a:t> </a:t>
            </a:r>
            <a:r>
              <a:rPr lang="en-US" sz="2400" dirty="0" err="1"/>
              <a:t>simpla</a:t>
            </a:r>
            <a:r>
              <a:rPr lang="en-US" sz="2400" dirty="0"/>
              <a:t>(IDRS)</a:t>
            </a:r>
          </a:p>
          <a:p>
            <a:pPr eaLnBrk="1" fontAlgn="auto" hangingPunct="1">
              <a:spcBef>
                <a:spcPts val="0"/>
              </a:spcBef>
              <a:spcAft>
                <a:spcPts val="0"/>
              </a:spcAft>
              <a:buFont typeface="Wingdings 2"/>
              <a:buChar char=""/>
              <a:defRPr/>
            </a:pPr>
            <a:r>
              <a:rPr lang="en-US" sz="2400" dirty="0"/>
              <a:t>b) imunodifuzia </a:t>
            </a:r>
            <a:r>
              <a:rPr lang="en-US" sz="2400" dirty="0" err="1"/>
              <a:t>radiala</a:t>
            </a:r>
            <a:r>
              <a:rPr lang="en-US" sz="2400" dirty="0"/>
              <a:t> </a:t>
            </a:r>
            <a:r>
              <a:rPr lang="en-US" sz="2400" dirty="0" err="1" smtClean="0"/>
              <a:t>dubla</a:t>
            </a:r>
            <a:r>
              <a:rPr lang="ro-RO" sz="2400" dirty="0" smtClean="0"/>
              <a:t> </a:t>
            </a:r>
            <a:r>
              <a:rPr lang="en-US" sz="2400" dirty="0" smtClean="0"/>
              <a:t>(</a:t>
            </a:r>
            <a:r>
              <a:rPr lang="en-US" sz="2400" dirty="0"/>
              <a:t>IDRD)</a:t>
            </a:r>
          </a:p>
          <a:p>
            <a:pPr eaLnBrk="1" fontAlgn="auto" hangingPunct="1">
              <a:spcBef>
                <a:spcPts val="0"/>
              </a:spcBef>
              <a:spcAft>
                <a:spcPts val="0"/>
              </a:spcAft>
              <a:buFont typeface="Wingdings 2"/>
              <a:buChar char=""/>
              <a:defRPr/>
            </a:pPr>
            <a:r>
              <a:rPr lang="en-US" sz="2400" dirty="0"/>
              <a:t>c) </a:t>
            </a:r>
            <a:r>
              <a:rPr lang="en-US" sz="2400" dirty="0" err="1"/>
              <a:t>imunoelectroforeza</a:t>
            </a:r>
            <a:r>
              <a:rPr lang="en-US" sz="2400" dirty="0"/>
              <a:t>(IE)</a:t>
            </a:r>
          </a:p>
          <a:p>
            <a:pPr eaLnBrk="1" fontAlgn="auto" hangingPunct="1">
              <a:spcBef>
                <a:spcPts val="0"/>
              </a:spcBef>
              <a:spcAft>
                <a:spcPts val="0"/>
              </a:spcAft>
              <a:buFont typeface="Wingdings 2"/>
              <a:buChar char=""/>
              <a:defRPr/>
            </a:pPr>
            <a:r>
              <a:rPr lang="en-US" sz="2400" dirty="0"/>
              <a:t>d) </a:t>
            </a:r>
            <a:r>
              <a:rPr lang="en-US" sz="2400" dirty="0" err="1" smtClean="0"/>
              <a:t>contraimunoelectroforeza</a:t>
            </a:r>
            <a:r>
              <a:rPr lang="en-US" sz="2400" dirty="0" smtClean="0"/>
              <a:t>(CIE</a:t>
            </a:r>
            <a:r>
              <a:rPr lang="ro-RO" sz="2400" dirty="0" smtClean="0"/>
              <a:t>)</a:t>
            </a:r>
            <a:endParaRPr lang="en-US"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7826375" y="6473825"/>
            <a:ext cx="1219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a:buClrTx/>
              <a:buSzTx/>
              <a:buFontTx/>
              <a:buNone/>
            </a:pPr>
            <a:r>
              <a:rPr lang="en-US" sz="1200">
                <a:latin typeface="Rockwell" panose="02060603020205020403" pitchFamily="18" charset="0"/>
              </a:rPr>
              <a:t>Figure 18.3</a:t>
            </a:r>
          </a:p>
        </p:txBody>
      </p:sp>
      <p:sp>
        <p:nvSpPr>
          <p:cNvPr id="72711" name="Rectangle 7"/>
          <p:cNvSpPr>
            <a:spLocks noGrp="1" noChangeArrowheads="1"/>
          </p:cNvSpPr>
          <p:nvPr>
            <p:ph type="title"/>
          </p:nvPr>
        </p:nvSpPr>
        <p:spPr>
          <a:xfrm>
            <a:off x="457200" y="-24"/>
            <a:ext cx="8229600" cy="960886"/>
          </a:xfrm>
        </p:spPr>
        <p:txBody>
          <a:bodyPr/>
          <a:lstStyle/>
          <a:p>
            <a:pPr marL="54864" indent="0" eaLnBrk="1" fontAlgn="auto" hangingPunct="1">
              <a:spcAft>
                <a:spcPts val="0"/>
              </a:spcAft>
              <a:defRPr/>
            </a:pPr>
            <a:r>
              <a:rPr lang="ro-RO" dirty="0" smtClean="0">
                <a:solidFill>
                  <a:schemeClr val="tx2">
                    <a:tint val="100000"/>
                    <a:shade val="90000"/>
                    <a:satMod val="250000"/>
                    <a:alpha val="100000"/>
                  </a:schemeClr>
                </a:solidFill>
              </a:rPr>
              <a:t>Curba de precipitare în suspensie</a:t>
            </a:r>
            <a:endParaRPr lang="en-US" dirty="0">
              <a:solidFill>
                <a:schemeClr val="tx2">
                  <a:tint val="100000"/>
                  <a:shade val="90000"/>
                  <a:satMod val="250000"/>
                  <a:alpha val="100000"/>
                </a:schemeClr>
              </a:solidFill>
            </a:endParaRPr>
          </a:p>
        </p:txBody>
      </p:sp>
      <p:pic>
        <p:nvPicPr>
          <p:cNvPr id="21508" name="Picture 9" descr="figure_18_03_labeled"/>
          <p:cNvPicPr>
            <a:picLocks noChangeAspect="1" noChangeArrowheads="1"/>
          </p:cNvPicPr>
          <p:nvPr/>
        </p:nvPicPr>
        <p:blipFill>
          <a:blip r:embed="rId3">
            <a:extLst>
              <a:ext uri="{28A0092B-C50C-407E-A947-70E740481C1C}">
                <a14:useLocalDpi xmlns:a14="http://schemas.microsoft.com/office/drawing/2010/main" val="0"/>
              </a:ext>
            </a:extLst>
          </a:blip>
          <a:srcRect b="2676"/>
          <a:stretch>
            <a:fillRect/>
          </a:stretch>
        </p:blipFill>
        <p:spPr bwMode="auto">
          <a:xfrm>
            <a:off x="1398588" y="820738"/>
            <a:ext cx="634365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960886"/>
          </a:xfrm>
        </p:spPr>
        <p:txBody>
          <a:bodyPr/>
          <a:lstStyle/>
          <a:p>
            <a:pPr marL="54864" indent="0" eaLnBrk="1" fontAlgn="auto" hangingPunct="1">
              <a:spcAft>
                <a:spcPts val="0"/>
              </a:spcAft>
              <a:defRPr/>
            </a:pPr>
            <a:r>
              <a:rPr lang="ro-RO" dirty="0" smtClean="0">
                <a:solidFill>
                  <a:schemeClr val="tx1"/>
                </a:solidFill>
              </a:rPr>
              <a:t>2. Reacţii de precipitare</a:t>
            </a:r>
            <a:endParaRPr lang="ro-RO" dirty="0">
              <a:solidFill>
                <a:schemeClr val="tx1"/>
              </a:solidFill>
            </a:endParaRPr>
          </a:p>
        </p:txBody>
      </p:sp>
      <p:sp>
        <p:nvSpPr>
          <p:cNvPr id="3" name="Content Placeholder 2"/>
          <p:cNvSpPr>
            <a:spLocks noGrp="1"/>
          </p:cNvSpPr>
          <p:nvPr>
            <p:ph idx="1"/>
          </p:nvPr>
        </p:nvSpPr>
        <p:spPr>
          <a:xfrm>
            <a:off x="457200" y="1428750"/>
            <a:ext cx="8229600" cy="4743450"/>
          </a:xfrm>
        </p:spPr>
        <p:txBody>
          <a:bodyPr>
            <a:normAutofit fontScale="47500" lnSpcReduction="20000"/>
          </a:bodyPr>
          <a:lstStyle/>
          <a:p>
            <a:pPr eaLnBrk="1" fontAlgn="auto" hangingPunct="1">
              <a:spcBef>
                <a:spcPts val="0"/>
              </a:spcBef>
              <a:spcAft>
                <a:spcPts val="0"/>
              </a:spcAft>
              <a:buFont typeface="Wingdings 2"/>
              <a:buNone/>
              <a:defRPr/>
            </a:pPr>
            <a:r>
              <a:rPr lang="ro-RO" sz="4500" b="1" dirty="0" smtClean="0"/>
              <a:t>2.1 </a:t>
            </a:r>
            <a:r>
              <a:rPr lang="ro-RO" sz="4500" b="1" dirty="0" err="1" smtClean="0"/>
              <a:t>Reactii</a:t>
            </a:r>
            <a:r>
              <a:rPr lang="ro-RO" sz="4500" b="1" dirty="0" smtClean="0"/>
              <a:t> de precipitare </a:t>
            </a:r>
            <a:r>
              <a:rPr lang="ro-RO" sz="4500" b="1" u="sng" dirty="0" smtClean="0"/>
              <a:t>in mediu lichid</a:t>
            </a:r>
          </a:p>
          <a:p>
            <a:pPr eaLnBrk="1" fontAlgn="auto" hangingPunct="1">
              <a:spcBef>
                <a:spcPts val="0"/>
              </a:spcBef>
              <a:spcAft>
                <a:spcPts val="0"/>
              </a:spcAft>
              <a:buFont typeface="Wingdings 2"/>
              <a:buChar char=""/>
              <a:defRPr/>
            </a:pPr>
            <a:endParaRPr lang="ro-RO" u="sng" dirty="0" smtClean="0"/>
          </a:p>
          <a:p>
            <a:pPr eaLnBrk="1" fontAlgn="auto" hangingPunct="1">
              <a:spcBef>
                <a:spcPts val="0"/>
              </a:spcBef>
              <a:spcAft>
                <a:spcPts val="0"/>
              </a:spcAft>
              <a:buFont typeface="Wingdings 2"/>
              <a:buChar char=""/>
              <a:defRPr/>
            </a:pPr>
            <a:r>
              <a:rPr lang="ro-RO" sz="3800" dirty="0" smtClean="0"/>
              <a:t>Antigenele libere sau legate de particule (eritrocite, corpi bacterieni sau particule de latex ) sunt dispersate uniform </a:t>
            </a:r>
            <a:r>
              <a:rPr lang="ro-RO" sz="3800" dirty="0" err="1" smtClean="0"/>
              <a:t>intr-o</a:t>
            </a:r>
            <a:r>
              <a:rPr lang="ro-RO" sz="3800" dirty="0" smtClean="0"/>
              <a:t> suspensie. </a:t>
            </a:r>
          </a:p>
          <a:p>
            <a:pPr eaLnBrk="1" fontAlgn="auto" hangingPunct="1">
              <a:spcBef>
                <a:spcPts val="0"/>
              </a:spcBef>
              <a:spcAft>
                <a:spcPts val="0"/>
              </a:spcAft>
              <a:buFont typeface="Wingdings 2"/>
              <a:buChar char=""/>
              <a:defRPr/>
            </a:pPr>
            <a:endParaRPr lang="ro-RO" sz="3800" dirty="0" smtClean="0"/>
          </a:p>
          <a:p>
            <a:pPr eaLnBrk="1" fontAlgn="auto" hangingPunct="1">
              <a:spcBef>
                <a:spcPts val="0"/>
              </a:spcBef>
              <a:spcAft>
                <a:spcPts val="0"/>
              </a:spcAft>
              <a:buFont typeface="Wingdings 2"/>
              <a:buChar char=""/>
              <a:defRPr/>
            </a:pPr>
            <a:r>
              <a:rPr lang="ro-RO" sz="3800" dirty="0" smtClean="0"/>
              <a:t>Anticorpii din serul bolnavului </a:t>
            </a:r>
            <a:r>
              <a:rPr lang="ro-RO" sz="3800" dirty="0" err="1" smtClean="0"/>
              <a:t>leaga</a:t>
            </a:r>
            <a:r>
              <a:rPr lang="ro-RO" sz="3800" dirty="0" smtClean="0"/>
              <a:t> aceste antigene </a:t>
            </a:r>
            <a:r>
              <a:rPr lang="ro-RO" sz="3800" dirty="0" err="1" smtClean="0"/>
              <a:t>producand</a:t>
            </a:r>
            <a:r>
              <a:rPr lang="ro-RO" sz="3800" dirty="0" smtClean="0"/>
              <a:t> aglomerarea lor si implicit a particulelor pe care sunt fixate, astfel </a:t>
            </a:r>
            <a:r>
              <a:rPr lang="ro-RO" sz="3800" dirty="0" err="1" smtClean="0"/>
              <a:t>incat</a:t>
            </a:r>
            <a:r>
              <a:rPr lang="ro-RO" sz="3800" dirty="0" smtClean="0"/>
              <a:t> suspensia devine neomogena</a:t>
            </a:r>
          </a:p>
        </p:txBody>
      </p:sp>
      <p:pic>
        <p:nvPicPr>
          <p:cNvPr id="4" name="Picture 3"/>
          <p:cNvPicPr>
            <a:picLocks noChangeAspect="1"/>
          </p:cNvPicPr>
          <p:nvPr/>
        </p:nvPicPr>
        <p:blipFill>
          <a:blip r:embed="rId3"/>
          <a:stretch>
            <a:fillRect/>
          </a:stretch>
        </p:blipFill>
        <p:spPr>
          <a:xfrm>
            <a:off x="2411760" y="4005064"/>
            <a:ext cx="2024047" cy="125588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indent="0" eaLnBrk="1" fontAlgn="auto" hangingPunct="1">
              <a:spcAft>
                <a:spcPts val="0"/>
              </a:spcAft>
              <a:defRPr/>
            </a:pPr>
            <a:r>
              <a:rPr lang="ro-RO" dirty="0" smtClean="0">
                <a:solidFill>
                  <a:schemeClr val="tx2">
                    <a:tint val="100000"/>
                    <a:shade val="90000"/>
                    <a:satMod val="250000"/>
                    <a:alpha val="100000"/>
                  </a:schemeClr>
                </a:solidFill>
              </a:rPr>
              <a:t>2. REACTII DE PRECIPITARE</a:t>
            </a:r>
            <a:endParaRPr lang="ro-RO" dirty="0">
              <a:solidFill>
                <a:schemeClr val="tx2">
                  <a:tint val="100000"/>
                  <a:shade val="90000"/>
                  <a:satMod val="250000"/>
                  <a:alpha val="100000"/>
                </a:schemeClr>
              </a:solidFill>
            </a:endParaRPr>
          </a:p>
        </p:txBody>
      </p:sp>
      <p:sp>
        <p:nvSpPr>
          <p:cNvPr id="3" name="Content Placeholder 2"/>
          <p:cNvSpPr>
            <a:spLocks noGrp="1"/>
          </p:cNvSpPr>
          <p:nvPr>
            <p:ph idx="1"/>
          </p:nvPr>
        </p:nvSpPr>
        <p:spPr/>
        <p:txBody>
          <a:bodyPr>
            <a:noAutofit/>
          </a:bodyPr>
          <a:lstStyle/>
          <a:p>
            <a:pPr marL="0" indent="0" eaLnBrk="1" fontAlgn="auto" hangingPunct="1">
              <a:spcBef>
                <a:spcPts val="0"/>
              </a:spcBef>
              <a:spcAft>
                <a:spcPts val="0"/>
              </a:spcAft>
              <a:buNone/>
              <a:defRPr/>
            </a:pPr>
            <a:r>
              <a:rPr lang="ro-RO" sz="2000" b="1" dirty="0" smtClean="0"/>
              <a:t>2.2 . REACȚIA DE PRECIPITARE ÎN INEL</a:t>
            </a:r>
            <a:endParaRPr lang="en-US" sz="2000" dirty="0" smtClean="0"/>
          </a:p>
          <a:p>
            <a:pPr eaLnBrk="1" fontAlgn="auto" hangingPunct="1">
              <a:spcBef>
                <a:spcPts val="0"/>
              </a:spcBef>
              <a:spcAft>
                <a:spcPts val="0"/>
              </a:spcAft>
              <a:buFont typeface="Wingdings 2"/>
              <a:buChar char=""/>
              <a:defRPr/>
            </a:pPr>
            <a:r>
              <a:rPr lang="en-US" sz="2000" dirty="0"/>
              <a:t>O </a:t>
            </a:r>
            <a:r>
              <a:rPr lang="en-US" sz="2000" dirty="0" err="1"/>
              <a:t>soluție</a:t>
            </a:r>
            <a:r>
              <a:rPr lang="en-US" sz="2000" dirty="0"/>
              <a:t> de antigen </a:t>
            </a:r>
            <a:r>
              <a:rPr lang="en-US" sz="2000" dirty="0" err="1"/>
              <a:t>este</a:t>
            </a:r>
            <a:r>
              <a:rPr lang="en-US" sz="2000" dirty="0"/>
              <a:t> </a:t>
            </a:r>
            <a:r>
              <a:rPr lang="ro-RO" sz="2000" dirty="0" smtClean="0"/>
              <a:t>depusă într-un strat </a:t>
            </a:r>
            <a:r>
              <a:rPr lang="en-US" sz="2000" dirty="0" err="1" smtClean="0"/>
              <a:t>pe</a:t>
            </a:r>
            <a:r>
              <a:rPr lang="ro-RO" sz="2000" dirty="0" err="1" smtClean="0"/>
              <a:t>ste</a:t>
            </a:r>
            <a:r>
              <a:rPr lang="ro-RO" sz="2000" dirty="0" smtClean="0"/>
              <a:t> soluția cu anticorpi </a:t>
            </a:r>
            <a:r>
              <a:rPr lang="en-US" sz="2000" dirty="0" err="1" smtClean="0"/>
              <a:t>într</a:t>
            </a:r>
            <a:r>
              <a:rPr lang="en-US" sz="2000" dirty="0" smtClean="0"/>
              <a:t>-</a:t>
            </a:r>
            <a:r>
              <a:rPr lang="ro-RO" sz="2000" dirty="0" smtClean="0"/>
              <a:t>o</a:t>
            </a:r>
            <a:r>
              <a:rPr lang="en-US" sz="2000" dirty="0" smtClean="0"/>
              <a:t> </a:t>
            </a:r>
            <a:r>
              <a:rPr lang="ro-RO" sz="2000" dirty="0" smtClean="0"/>
              <a:t>eprubetă</a:t>
            </a:r>
            <a:r>
              <a:rPr lang="en-US" sz="2000" dirty="0" smtClean="0"/>
              <a:t>. </a:t>
            </a:r>
            <a:r>
              <a:rPr lang="ro-RO" sz="2000" dirty="0" smtClean="0"/>
              <a:t>În cazul reacției pozitive apare un </a:t>
            </a:r>
            <a:r>
              <a:rPr lang="en-US" sz="2000" dirty="0" err="1" smtClean="0"/>
              <a:t>inel</a:t>
            </a:r>
            <a:r>
              <a:rPr lang="en-US" sz="2000" dirty="0" smtClean="0"/>
              <a:t> </a:t>
            </a:r>
            <a:r>
              <a:rPr lang="en-US" sz="2000" dirty="0" err="1"/>
              <a:t>îngust</a:t>
            </a:r>
            <a:r>
              <a:rPr lang="en-US" sz="2000" dirty="0"/>
              <a:t> de </a:t>
            </a:r>
            <a:r>
              <a:rPr lang="en-US" sz="2000" dirty="0" err="1"/>
              <a:t>precipitat</a:t>
            </a:r>
            <a:r>
              <a:rPr lang="en-US" sz="2000" dirty="0"/>
              <a:t> </a:t>
            </a:r>
            <a:r>
              <a:rPr lang="ro-RO" sz="2000" dirty="0" smtClean="0"/>
              <a:t>în zona de interfață a celor doi reactanți. </a:t>
            </a:r>
            <a:r>
              <a:rPr lang="en-US" sz="2000" dirty="0" err="1" smtClean="0"/>
              <a:t>Rezultatul</a:t>
            </a:r>
            <a:r>
              <a:rPr lang="en-US" sz="2000" dirty="0" smtClean="0"/>
              <a:t> </a:t>
            </a:r>
            <a:r>
              <a:rPr lang="en-US" sz="2000" dirty="0" err="1"/>
              <a:t>poate</a:t>
            </a:r>
            <a:r>
              <a:rPr lang="en-US" sz="2000" dirty="0"/>
              <a:t> fi </a:t>
            </a:r>
            <a:r>
              <a:rPr lang="en-US" sz="2000" dirty="0" err="1"/>
              <a:t>citit</a:t>
            </a:r>
            <a:r>
              <a:rPr lang="en-US" sz="2000" dirty="0"/>
              <a:t> </a:t>
            </a:r>
            <a:r>
              <a:rPr lang="ro-RO" sz="2000" dirty="0" smtClean="0"/>
              <a:t>cu ochiul liber</a:t>
            </a:r>
            <a:r>
              <a:rPr lang="en-US" sz="2000" dirty="0" smtClean="0"/>
              <a:t>. </a:t>
            </a:r>
            <a:endParaRPr lang="ro-RO" sz="2000" dirty="0" smtClean="0"/>
          </a:p>
          <a:p>
            <a:pPr eaLnBrk="1" fontAlgn="auto" hangingPunct="1">
              <a:spcBef>
                <a:spcPts val="0"/>
              </a:spcBef>
              <a:spcAft>
                <a:spcPts val="0"/>
              </a:spcAft>
              <a:buFont typeface="Wingdings 2"/>
              <a:buChar char=""/>
              <a:defRPr/>
            </a:pPr>
            <a:r>
              <a:rPr lang="ro-RO" sz="2000" dirty="0" smtClean="0"/>
              <a:t>Este posibilă măsurarea concentrației </a:t>
            </a:r>
            <a:r>
              <a:rPr lang="en-US" sz="2000" dirty="0" err="1" smtClean="0"/>
              <a:t>imunoprecipitat</a:t>
            </a:r>
            <a:r>
              <a:rPr lang="ro-RO" sz="2000" dirty="0" smtClean="0"/>
              <a:t>ului</a:t>
            </a:r>
            <a:r>
              <a:rPr lang="en-US" sz="2000" dirty="0" smtClean="0"/>
              <a:t> cu </a:t>
            </a:r>
            <a:r>
              <a:rPr lang="en-US" sz="2000" dirty="0"/>
              <a:t>laser </a:t>
            </a:r>
            <a:r>
              <a:rPr lang="en-US" sz="2000" dirty="0" err="1"/>
              <a:t>nefelometrie</a:t>
            </a:r>
            <a:r>
              <a:rPr lang="en-US" sz="2000" dirty="0" smtClean="0"/>
              <a:t>.</a:t>
            </a:r>
            <a:endParaRPr lang="ro-RO" sz="2000" dirty="0" smtClean="0"/>
          </a:p>
          <a:p>
            <a:pPr eaLnBrk="1" fontAlgn="auto" hangingPunct="1">
              <a:spcBef>
                <a:spcPts val="0"/>
              </a:spcBef>
              <a:spcAft>
                <a:spcPts val="0"/>
              </a:spcAft>
              <a:buFont typeface="Wingdings 2"/>
              <a:buChar char=""/>
              <a:defRPr/>
            </a:pPr>
            <a:r>
              <a:rPr lang="en-US" sz="2000" dirty="0" smtClean="0"/>
              <a:t> </a:t>
            </a:r>
            <a:r>
              <a:rPr lang="en-US" sz="2000" dirty="0" err="1"/>
              <a:t>Acest</a:t>
            </a:r>
            <a:r>
              <a:rPr lang="en-US" sz="2000" dirty="0"/>
              <a:t> tip de </a:t>
            </a:r>
            <a:r>
              <a:rPr lang="ro-RO" sz="2000" dirty="0" err="1" smtClean="0"/>
              <a:t>reactie</a:t>
            </a:r>
            <a:r>
              <a:rPr lang="ro-RO" sz="2000" dirty="0" smtClean="0"/>
              <a:t> </a:t>
            </a:r>
            <a:r>
              <a:rPr lang="en-US" sz="2000" dirty="0" err="1" smtClean="0"/>
              <a:t>este</a:t>
            </a:r>
            <a:r>
              <a:rPr lang="en-US" sz="2000" dirty="0" smtClean="0"/>
              <a:t> </a:t>
            </a:r>
            <a:r>
              <a:rPr lang="en-US" sz="2000" dirty="0" err="1"/>
              <a:t>utilizat</a:t>
            </a:r>
            <a:r>
              <a:rPr lang="en-US" sz="2000" dirty="0"/>
              <a:t> </a:t>
            </a:r>
            <a:r>
              <a:rPr lang="en-US" sz="2000" dirty="0" err="1"/>
              <a:t>pentru</a:t>
            </a:r>
            <a:r>
              <a:rPr lang="en-US" sz="2000" dirty="0"/>
              <a:t> </a:t>
            </a:r>
            <a:r>
              <a:rPr lang="ro-RO" sz="2000" dirty="0" smtClean="0"/>
              <a:t>determinarea grupului </a:t>
            </a:r>
            <a:r>
              <a:rPr lang="en-US" sz="2000" dirty="0" err="1" smtClean="0"/>
              <a:t>streptococi</a:t>
            </a:r>
            <a:r>
              <a:rPr lang="ro-RO" sz="2000" dirty="0" smtClean="0"/>
              <a:t>c</a:t>
            </a:r>
            <a:r>
              <a:rPr lang="en-US" sz="2000" dirty="0" smtClean="0"/>
              <a:t> </a:t>
            </a:r>
            <a:r>
              <a:rPr lang="en-US" sz="2000" dirty="0"/>
              <a:t>(</a:t>
            </a:r>
            <a:r>
              <a:rPr lang="en-US" sz="2000" dirty="0" err="1"/>
              <a:t>în</a:t>
            </a:r>
            <a:r>
              <a:rPr lang="en-US" sz="2000" dirty="0"/>
              <a:t> </a:t>
            </a:r>
            <a:r>
              <a:rPr lang="en-US" sz="2000" dirty="0" err="1"/>
              <a:t>funcție</a:t>
            </a:r>
            <a:r>
              <a:rPr lang="en-US" sz="2000" dirty="0"/>
              <a:t> de </a:t>
            </a:r>
            <a:r>
              <a:rPr lang="en-US" sz="2000" dirty="0" err="1" smtClean="0"/>
              <a:t>polizaharid</a:t>
            </a:r>
            <a:r>
              <a:rPr lang="ro-RO" sz="2000" dirty="0" err="1" smtClean="0"/>
              <a:t>ul</a:t>
            </a:r>
            <a:r>
              <a:rPr lang="ro-RO" sz="2000" dirty="0" smtClean="0"/>
              <a:t> C</a:t>
            </a:r>
            <a:r>
              <a:rPr lang="en-US" sz="2000" dirty="0" smtClean="0"/>
              <a:t>), </a:t>
            </a:r>
            <a:r>
              <a:rPr lang="en-US" sz="2000" dirty="0" err="1"/>
              <a:t>pentru</a:t>
            </a:r>
            <a:r>
              <a:rPr lang="en-US" sz="2000" dirty="0"/>
              <a:t> </a:t>
            </a:r>
            <a:r>
              <a:rPr lang="en-US" sz="2000" dirty="0" err="1"/>
              <a:t>determinarea</a:t>
            </a:r>
            <a:r>
              <a:rPr lang="en-US" sz="2000" dirty="0"/>
              <a:t> </a:t>
            </a:r>
            <a:r>
              <a:rPr lang="en-US" sz="2000" dirty="0" err="1"/>
              <a:t>proteinelor</a:t>
            </a:r>
            <a:r>
              <a:rPr lang="en-US" sz="2000" dirty="0"/>
              <a:t> </a:t>
            </a:r>
            <a:r>
              <a:rPr lang="en-US" sz="2000" dirty="0" err="1"/>
              <a:t>necunoscute</a:t>
            </a:r>
            <a:r>
              <a:rPr lang="en-US" sz="2000" dirty="0"/>
              <a:t> </a:t>
            </a:r>
            <a:r>
              <a:rPr lang="en-US" sz="2000" dirty="0" err="1"/>
              <a:t>în</a:t>
            </a:r>
            <a:r>
              <a:rPr lang="en-US" sz="2000" dirty="0"/>
              <a:t> </a:t>
            </a:r>
            <a:r>
              <a:rPr lang="en-US" sz="2000" dirty="0" err="1"/>
              <a:t>medicină</a:t>
            </a:r>
            <a:r>
              <a:rPr lang="en-US" sz="2000" dirty="0"/>
              <a:t> </a:t>
            </a:r>
            <a:r>
              <a:rPr lang="en-US" sz="2000" dirty="0" err="1"/>
              <a:t>legală</a:t>
            </a:r>
            <a:r>
              <a:rPr lang="en-US" sz="2000" dirty="0" smtClean="0"/>
              <a:t>.</a:t>
            </a:r>
            <a:endParaRPr lang="ro-RO" sz="2000" dirty="0" smtClean="0"/>
          </a:p>
          <a:p>
            <a:pPr eaLnBrk="1" fontAlgn="auto" hangingPunct="1">
              <a:spcBef>
                <a:spcPts val="0"/>
              </a:spcBef>
              <a:spcAft>
                <a:spcPts val="0"/>
              </a:spcAft>
              <a:buFont typeface="Wingdings 2"/>
              <a:buChar char=""/>
              <a:defRPr/>
            </a:pPr>
            <a:endParaRPr lang="ro-RO" sz="2000" dirty="0" smtClean="0"/>
          </a:p>
        </p:txBody>
      </p:sp>
      <p:pic>
        <p:nvPicPr>
          <p:cNvPr id="5" name="Picture 4"/>
          <p:cNvPicPr>
            <a:picLocks noChangeAspect="1"/>
          </p:cNvPicPr>
          <p:nvPr/>
        </p:nvPicPr>
        <p:blipFill>
          <a:blip r:embed="rId3"/>
          <a:stretch>
            <a:fillRect/>
          </a:stretch>
        </p:blipFill>
        <p:spPr>
          <a:xfrm>
            <a:off x="2123728" y="4077072"/>
            <a:ext cx="3657917" cy="189602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a:buClrTx/>
              <a:buSzTx/>
              <a:buFontTx/>
              <a:buNone/>
            </a:pPr>
            <a:fld id="{2930567E-CB47-43BE-A0CA-74ECE3978144}" type="slidenum">
              <a:rPr lang="en-US" sz="1600">
                <a:solidFill>
                  <a:srgbClr val="C8C8C8"/>
                </a:solidFill>
                <a:latin typeface="Rockwell" panose="02060603020205020403" pitchFamily="18" charset="0"/>
              </a:rPr>
              <a:pPr>
                <a:buClrTx/>
                <a:buSzTx/>
                <a:buFontTx/>
                <a:buNone/>
              </a:pPr>
              <a:t>18</a:t>
            </a:fld>
            <a:endParaRPr lang="en-US" sz="1600">
              <a:solidFill>
                <a:srgbClr val="C8C8C8"/>
              </a:solidFill>
              <a:latin typeface="Rockwell" panose="02060603020205020403" pitchFamily="18" charset="0"/>
            </a:endParaRPr>
          </a:p>
        </p:txBody>
      </p:sp>
      <p:pic>
        <p:nvPicPr>
          <p:cNvPr id="27651" name="Picture 3" descr="H:\Tammy_Juran\2004 work\talaro 5e\dcm\jpegs from gts\proof\final\chapt16\art_library\color_art_library\16_05.jpg"/>
          <p:cNvPicPr>
            <a:picLocks noChangeAspect="1" noChangeArrowheads="1"/>
          </p:cNvPicPr>
          <p:nvPr/>
        </p:nvPicPr>
        <p:blipFill rotWithShape="1">
          <a:blip r:embed="rId3">
            <a:extLst>
              <a:ext uri="{28A0092B-C50C-407E-A947-70E740481C1C}">
                <a14:useLocalDpi xmlns:a14="http://schemas.microsoft.com/office/drawing/2010/main" val="0"/>
              </a:ext>
            </a:extLst>
          </a:blip>
          <a:srcRect b="3848"/>
          <a:stretch/>
        </p:blipFill>
        <p:spPr bwMode="auto">
          <a:xfrm>
            <a:off x="35496" y="76200"/>
            <a:ext cx="8839200" cy="644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85875" y="1000125"/>
            <a:ext cx="6643688" cy="5072063"/>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685800" y="1447800"/>
            <a:ext cx="7772400" cy="4572000"/>
          </a:xfrm>
        </p:spPr>
        <p:txBody>
          <a:bodyPr/>
          <a:lstStyle/>
          <a:p>
            <a:pPr eaLnBrk="1" hangingPunct="1">
              <a:lnSpc>
                <a:spcPct val="90000"/>
              </a:lnSpc>
              <a:buFontTx/>
              <a:buNone/>
            </a:pPr>
            <a:endParaRPr lang="en-US" dirty="0" smtClean="0"/>
          </a:p>
          <a:p>
            <a:pPr eaLnBrk="1" hangingPunct="1">
              <a:lnSpc>
                <a:spcPct val="90000"/>
              </a:lnSpc>
            </a:pPr>
            <a:r>
              <a:rPr lang="ro-RO" dirty="0" smtClean="0"/>
              <a:t>Sunt rapide și sensibile</a:t>
            </a:r>
            <a:endParaRPr lang="en-US" dirty="0" smtClean="0"/>
          </a:p>
          <a:p>
            <a:pPr eaLnBrk="1" hangingPunct="1">
              <a:lnSpc>
                <a:spcPct val="90000"/>
              </a:lnSpc>
            </a:pPr>
            <a:r>
              <a:rPr lang="ro-RO" dirty="0" smtClean="0"/>
              <a:t>Exista </a:t>
            </a:r>
            <a:r>
              <a:rPr lang="ro-RO" dirty="0" err="1" smtClean="0"/>
              <a:t>multi</a:t>
            </a:r>
            <a:r>
              <a:rPr lang="ro-RO" dirty="0" smtClean="0"/>
              <a:t> reactivi pe </a:t>
            </a:r>
            <a:r>
              <a:rPr lang="ro-RO" dirty="0" err="1" smtClean="0"/>
              <a:t>piata</a:t>
            </a:r>
            <a:endParaRPr lang="en-US" dirty="0" smtClean="0"/>
          </a:p>
          <a:p>
            <a:pPr eaLnBrk="1" hangingPunct="1">
              <a:lnSpc>
                <a:spcPct val="90000"/>
              </a:lnSpc>
            </a:pPr>
            <a:r>
              <a:rPr lang="ro-RO" dirty="0" smtClean="0"/>
              <a:t>Sunt extrem de specifice</a:t>
            </a:r>
            <a:r>
              <a:rPr lang="en-US" dirty="0" smtClean="0"/>
              <a:t> </a:t>
            </a:r>
          </a:p>
          <a:p>
            <a:pPr eaLnBrk="1" hangingPunct="1">
              <a:lnSpc>
                <a:spcPct val="90000"/>
              </a:lnSpc>
            </a:pPr>
            <a:r>
              <a:rPr lang="ro-RO" dirty="0" smtClean="0"/>
              <a:t>Unele teste pot fi folosite pe teren</a:t>
            </a:r>
            <a:endParaRPr lang="en-US" dirty="0" smtClean="0"/>
          </a:p>
        </p:txBody>
      </p:sp>
      <p:sp>
        <p:nvSpPr>
          <p:cNvPr id="45059" name="Rectangle 3"/>
          <p:cNvSpPr>
            <a:spLocks noGrp="1" noChangeArrowheads="1"/>
          </p:cNvSpPr>
          <p:nvPr>
            <p:ph type="title"/>
          </p:nvPr>
        </p:nvSpPr>
        <p:spPr>
          <a:xfrm>
            <a:off x="685800" y="457200"/>
            <a:ext cx="7772400" cy="1143000"/>
          </a:xfrm>
        </p:spPr>
        <p:txBody>
          <a:bodyPr>
            <a:normAutofit fontScale="90000"/>
          </a:bodyPr>
          <a:lstStyle/>
          <a:p>
            <a:pPr marL="54864" indent="0" eaLnBrk="1" fontAlgn="auto" hangingPunct="1">
              <a:spcAft>
                <a:spcPts val="0"/>
              </a:spcAft>
              <a:defRPr/>
            </a:pPr>
            <a:r>
              <a:rPr lang="ro-RO" sz="3800" dirty="0" smtClean="0">
                <a:solidFill>
                  <a:schemeClr val="tx2">
                    <a:tint val="100000"/>
                    <a:shade val="90000"/>
                    <a:satMod val="250000"/>
                    <a:alpha val="100000"/>
                  </a:schemeClr>
                </a:solidFill>
              </a:rPr>
              <a:t>REACȚII IMUNOLOGICE: AVANTAJE</a:t>
            </a:r>
            <a:endParaRPr lang="en-US" dirty="0">
              <a:solidFill>
                <a:schemeClr val="tx2">
                  <a:tint val="100000"/>
                  <a:shade val="90000"/>
                  <a:satMod val="250000"/>
                  <a:alpha val="100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960886"/>
          </a:xfrm>
        </p:spPr>
        <p:txBody>
          <a:bodyPr/>
          <a:lstStyle/>
          <a:p>
            <a:pPr marL="54864" indent="0" eaLnBrk="1" fontAlgn="auto" hangingPunct="1">
              <a:spcAft>
                <a:spcPts val="0"/>
              </a:spcAft>
              <a:defRPr/>
            </a:pPr>
            <a:r>
              <a:rPr lang="ro-RO" dirty="0" smtClean="0">
                <a:solidFill>
                  <a:schemeClr val="tx2">
                    <a:tint val="100000"/>
                    <a:shade val="90000"/>
                    <a:satMod val="250000"/>
                    <a:alpha val="100000"/>
                  </a:schemeClr>
                </a:solidFill>
              </a:rPr>
              <a:t>2. Reacţii de precipitare</a:t>
            </a:r>
            <a:endParaRPr lang="ro-RO" dirty="0">
              <a:solidFill>
                <a:schemeClr val="tx2">
                  <a:tint val="100000"/>
                  <a:shade val="90000"/>
                  <a:satMod val="250000"/>
                  <a:alpha val="100000"/>
                </a:schemeClr>
              </a:solidFill>
            </a:endParaRPr>
          </a:p>
        </p:txBody>
      </p:sp>
      <p:sp>
        <p:nvSpPr>
          <p:cNvPr id="3" name="Content Placeholder 2"/>
          <p:cNvSpPr>
            <a:spLocks noGrp="1"/>
          </p:cNvSpPr>
          <p:nvPr>
            <p:ph idx="1"/>
          </p:nvPr>
        </p:nvSpPr>
        <p:spPr>
          <a:xfrm>
            <a:off x="107504" y="960862"/>
            <a:ext cx="7272808" cy="5897138"/>
          </a:xfrm>
        </p:spPr>
        <p:txBody>
          <a:bodyPr>
            <a:normAutofit fontScale="92500" lnSpcReduction="10000"/>
          </a:bodyPr>
          <a:lstStyle/>
          <a:p>
            <a:pPr eaLnBrk="1" fontAlgn="auto" hangingPunct="1">
              <a:spcBef>
                <a:spcPts val="0"/>
              </a:spcBef>
              <a:spcAft>
                <a:spcPts val="0"/>
              </a:spcAft>
              <a:buFont typeface="Wingdings 2"/>
              <a:buChar char=""/>
              <a:defRPr/>
            </a:pPr>
            <a:endParaRPr lang="en-US" sz="1600" dirty="0" smtClean="0"/>
          </a:p>
          <a:p>
            <a:pPr eaLnBrk="1" fontAlgn="auto" hangingPunct="1">
              <a:spcBef>
                <a:spcPts val="0"/>
              </a:spcBef>
              <a:spcAft>
                <a:spcPts val="0"/>
              </a:spcAft>
              <a:buFont typeface="Wingdings 2"/>
              <a:buNone/>
              <a:defRPr/>
            </a:pPr>
            <a:r>
              <a:rPr lang="ro-RO" sz="1600" b="1" dirty="0" smtClean="0"/>
              <a:t>1.2 Reacţii de precipitare </a:t>
            </a:r>
            <a:r>
              <a:rPr lang="ro-RO" sz="1600" b="1" u="sng" dirty="0" smtClean="0"/>
              <a:t>în mediu gelificat</a:t>
            </a:r>
          </a:p>
          <a:p>
            <a:pPr eaLnBrk="1" fontAlgn="auto" hangingPunct="1">
              <a:spcBef>
                <a:spcPts val="0"/>
              </a:spcBef>
              <a:spcAft>
                <a:spcPts val="0"/>
              </a:spcAft>
              <a:buFont typeface="Wingdings 2"/>
              <a:buNone/>
              <a:defRPr/>
            </a:pPr>
            <a:endParaRPr lang="ro-RO" sz="1600" b="1" u="sng" dirty="0" smtClean="0"/>
          </a:p>
          <a:p>
            <a:pPr eaLnBrk="1" fontAlgn="auto" hangingPunct="1">
              <a:spcBef>
                <a:spcPts val="0"/>
              </a:spcBef>
              <a:spcAft>
                <a:spcPts val="0"/>
              </a:spcAft>
              <a:buFont typeface="Wingdings 2"/>
              <a:buChar char=""/>
              <a:defRPr/>
            </a:pPr>
            <a:r>
              <a:rPr lang="en-US" sz="1600" dirty="0" smtClean="0"/>
              <a:t>Antigen</a:t>
            </a:r>
            <a:r>
              <a:rPr lang="ro-RO" sz="1600" dirty="0" err="1" smtClean="0"/>
              <a:t>ul</a:t>
            </a:r>
            <a:r>
              <a:rPr lang="ro-RO" sz="1600" dirty="0" smtClean="0"/>
              <a:t> se </a:t>
            </a:r>
            <a:r>
              <a:rPr lang="en-US" sz="1600" dirty="0" err="1" smtClean="0"/>
              <a:t>întâln</a:t>
            </a:r>
            <a:r>
              <a:rPr lang="ro-RO" sz="1600" dirty="0" smtClean="0"/>
              <a:t>este cu anticorpii </a:t>
            </a:r>
            <a:r>
              <a:rPr lang="en-US" sz="1600" dirty="0" err="1" smtClean="0"/>
              <a:t>într</a:t>
            </a:r>
            <a:r>
              <a:rPr lang="en-US" sz="1600" dirty="0" smtClean="0"/>
              <a:t>-un </a:t>
            </a:r>
            <a:r>
              <a:rPr lang="en-US" sz="1600" dirty="0" err="1"/>
              <a:t>mediu</a:t>
            </a:r>
            <a:r>
              <a:rPr lang="en-US" sz="1600" dirty="0"/>
              <a:t> de agar </a:t>
            </a:r>
            <a:r>
              <a:rPr lang="ro-RO" sz="1600" dirty="0" smtClean="0"/>
              <a:t>(gelificat) </a:t>
            </a:r>
            <a:r>
              <a:rPr lang="en-US" sz="1600" dirty="0" err="1" smtClean="0"/>
              <a:t>și</a:t>
            </a:r>
            <a:r>
              <a:rPr lang="en-US" sz="1600" dirty="0" smtClean="0"/>
              <a:t> </a:t>
            </a:r>
            <a:r>
              <a:rPr lang="ro-RO" sz="1600" dirty="0" smtClean="0"/>
              <a:t>se </a:t>
            </a:r>
            <a:r>
              <a:rPr lang="ro-RO" sz="1600" dirty="0" err="1" smtClean="0"/>
              <a:t>formeaza</a:t>
            </a:r>
            <a:r>
              <a:rPr lang="ro-RO" sz="1600" dirty="0" smtClean="0"/>
              <a:t> complexul Ag-Ac care precipita sub forma unei linii </a:t>
            </a:r>
            <a:r>
              <a:rPr lang="ro-RO" sz="1600" dirty="0" err="1" smtClean="0"/>
              <a:t>subtiri</a:t>
            </a:r>
            <a:r>
              <a:rPr lang="ro-RO" sz="1600" dirty="0" smtClean="0"/>
              <a:t>.</a:t>
            </a:r>
          </a:p>
          <a:p>
            <a:pPr eaLnBrk="1" fontAlgn="auto" hangingPunct="1">
              <a:spcBef>
                <a:spcPts val="0"/>
              </a:spcBef>
              <a:spcAft>
                <a:spcPts val="0"/>
              </a:spcAft>
              <a:buFont typeface="Wingdings 2"/>
              <a:buChar char=""/>
              <a:defRPr/>
            </a:pPr>
            <a:r>
              <a:rPr lang="ro-RO" sz="1600" b="1" dirty="0" smtClean="0">
                <a:solidFill>
                  <a:srgbClr val="92D050"/>
                </a:solidFill>
              </a:rPr>
              <a:t>a)</a:t>
            </a:r>
            <a:r>
              <a:rPr lang="en-US" sz="1600" b="1" dirty="0" smtClean="0">
                <a:solidFill>
                  <a:srgbClr val="92D050"/>
                </a:solidFill>
              </a:rPr>
              <a:t> </a:t>
            </a:r>
            <a:r>
              <a:rPr lang="ro-RO" sz="1600" b="1" dirty="0" err="1" smtClean="0">
                <a:solidFill>
                  <a:srgbClr val="92D050"/>
                </a:solidFill>
              </a:rPr>
              <a:t>Imunodifuzie</a:t>
            </a:r>
            <a:r>
              <a:rPr lang="ro-RO" sz="1600" b="1" dirty="0" smtClean="0">
                <a:solidFill>
                  <a:srgbClr val="92D050"/>
                </a:solidFill>
              </a:rPr>
              <a:t> </a:t>
            </a:r>
            <a:r>
              <a:rPr lang="ro-RO" sz="1600" b="1" dirty="0" err="1" smtClean="0">
                <a:solidFill>
                  <a:srgbClr val="92D050"/>
                </a:solidFill>
              </a:rPr>
              <a:t>simpla:Principiu,interpretare</a:t>
            </a:r>
            <a:endParaRPr lang="en-US" sz="1600" dirty="0" smtClean="0">
              <a:solidFill>
                <a:srgbClr val="92D050"/>
              </a:solidFill>
            </a:endParaRPr>
          </a:p>
          <a:p>
            <a:pPr marL="342900" indent="-342900" eaLnBrk="1" fontAlgn="auto" hangingPunct="1">
              <a:spcBef>
                <a:spcPts val="0"/>
              </a:spcBef>
              <a:spcAft>
                <a:spcPts val="0"/>
              </a:spcAft>
              <a:buFont typeface="+mj-lt"/>
              <a:buAutoNum type="alphaLcPeriod"/>
              <a:defRPr/>
            </a:pPr>
            <a:r>
              <a:rPr lang="ro-RO" sz="1600" dirty="0"/>
              <a:t>Antigenul este plasat </a:t>
            </a:r>
            <a:r>
              <a:rPr lang="ro-RO" sz="1600" dirty="0" err="1"/>
              <a:t>intr</a:t>
            </a:r>
            <a:r>
              <a:rPr lang="ro-RO" sz="1600" dirty="0"/>
              <a:t>-un godeu in gelul ce </a:t>
            </a:r>
            <a:r>
              <a:rPr lang="ro-RO" sz="1600" dirty="0" err="1"/>
              <a:t>contine</a:t>
            </a:r>
            <a:r>
              <a:rPr lang="ro-RO" sz="1600" dirty="0"/>
              <a:t> anticorpii </a:t>
            </a:r>
            <a:r>
              <a:rPr lang="ro-RO" sz="1600" dirty="0" err="1"/>
              <a:t>corespunzatori.Antigenul</a:t>
            </a:r>
            <a:r>
              <a:rPr lang="ro-RO" sz="1600" dirty="0"/>
              <a:t> </a:t>
            </a:r>
            <a:r>
              <a:rPr lang="ro-RO" sz="1600" dirty="0" err="1"/>
              <a:t>difuzeaza</a:t>
            </a:r>
            <a:r>
              <a:rPr lang="ro-RO" sz="1600" dirty="0"/>
              <a:t> in gel si  la locul unde </a:t>
            </a:r>
            <a:r>
              <a:rPr lang="ro-RO" sz="1600" dirty="0" err="1"/>
              <a:t>reactantii</a:t>
            </a:r>
            <a:r>
              <a:rPr lang="ro-RO" sz="1600" dirty="0"/>
              <a:t> se </a:t>
            </a:r>
            <a:r>
              <a:rPr lang="ro-RO" sz="1600" dirty="0" err="1"/>
              <a:t>intalnesc</a:t>
            </a:r>
            <a:r>
              <a:rPr lang="ro-RO" sz="1600" dirty="0"/>
              <a:t> in </a:t>
            </a:r>
            <a:r>
              <a:rPr lang="ro-RO" sz="1600" dirty="0" err="1"/>
              <a:t>proportii</a:t>
            </a:r>
            <a:r>
              <a:rPr lang="ro-RO" sz="1600" dirty="0"/>
              <a:t> optime se </a:t>
            </a:r>
            <a:r>
              <a:rPr lang="ro-RO" sz="1600" dirty="0" err="1"/>
              <a:t>formeaza</a:t>
            </a:r>
            <a:r>
              <a:rPr lang="ro-RO" sz="1600" dirty="0"/>
              <a:t> un inel de precipitare, a </a:t>
            </a:r>
            <a:r>
              <a:rPr lang="ro-RO" sz="1600" dirty="0" err="1"/>
              <a:t>carei</a:t>
            </a:r>
            <a:r>
              <a:rPr lang="ro-RO" sz="1600" dirty="0"/>
              <a:t> grosime este </a:t>
            </a:r>
            <a:r>
              <a:rPr lang="ro-RO" sz="1600" dirty="0" err="1"/>
              <a:t>proportionala</a:t>
            </a:r>
            <a:r>
              <a:rPr lang="ro-RO" sz="1600" dirty="0"/>
              <a:t> cu </a:t>
            </a:r>
            <a:r>
              <a:rPr lang="ro-RO" sz="1600" dirty="0" err="1"/>
              <a:t>concentratia</a:t>
            </a:r>
            <a:r>
              <a:rPr lang="ro-RO" sz="1600" dirty="0"/>
              <a:t> antigenului, care se poate determina prin </a:t>
            </a:r>
            <a:r>
              <a:rPr lang="ro-RO" sz="1600" dirty="0" err="1"/>
              <a:t>masurarea</a:t>
            </a:r>
            <a:r>
              <a:rPr lang="ro-RO" sz="1600" dirty="0"/>
              <a:t> grosimii inelului.</a:t>
            </a:r>
          </a:p>
          <a:p>
            <a:pPr marL="342900" indent="-342900" eaLnBrk="1" fontAlgn="auto" hangingPunct="1">
              <a:spcBef>
                <a:spcPts val="0"/>
              </a:spcBef>
              <a:spcAft>
                <a:spcPts val="0"/>
              </a:spcAft>
              <a:buFont typeface="+mj-lt"/>
              <a:buAutoNum type="alphaLcPeriod"/>
              <a:defRPr/>
            </a:pPr>
            <a:r>
              <a:rPr lang="ro-RO" sz="1600" dirty="0" smtClean="0"/>
              <a:t> </a:t>
            </a:r>
          </a:p>
          <a:p>
            <a:pPr marL="342900" indent="-342900" eaLnBrk="1" fontAlgn="auto" hangingPunct="1">
              <a:spcBef>
                <a:spcPts val="0"/>
              </a:spcBef>
              <a:spcAft>
                <a:spcPts val="0"/>
              </a:spcAft>
              <a:buFont typeface="+mj-lt"/>
              <a:buAutoNum type="alphaLcPeriod"/>
              <a:defRPr/>
            </a:pPr>
            <a:r>
              <a:rPr lang="ro-RO" sz="1600" dirty="0" smtClean="0"/>
              <a:t>Pe o lama de sticla se </a:t>
            </a:r>
            <a:r>
              <a:rPr lang="ro-RO" sz="1600" dirty="0" err="1" smtClean="0"/>
              <a:t>toarna</a:t>
            </a:r>
            <a:r>
              <a:rPr lang="ro-RO" sz="1600" dirty="0" smtClean="0"/>
              <a:t> un gel de </a:t>
            </a:r>
            <a:r>
              <a:rPr lang="ro-RO" sz="1600" dirty="0" err="1" smtClean="0"/>
              <a:t>agaroza</a:t>
            </a:r>
            <a:r>
              <a:rPr lang="ro-RO" sz="1600" dirty="0" smtClean="0"/>
              <a:t>. Se fac doua godeuri cu </a:t>
            </a:r>
            <a:r>
              <a:rPr lang="ro-RO" sz="1600" dirty="0" err="1" smtClean="0"/>
              <a:t>stanta</a:t>
            </a:r>
            <a:r>
              <a:rPr lang="ro-RO" sz="1600" dirty="0" smtClean="0"/>
              <a:t>, fata in fata. In unul se pune Serul in care </a:t>
            </a:r>
            <a:r>
              <a:rPr lang="ro-RO" sz="1600" dirty="0" err="1" smtClean="0"/>
              <a:t>cautam</a:t>
            </a:r>
            <a:r>
              <a:rPr lang="ro-RO" sz="1600" dirty="0" smtClean="0"/>
              <a:t> </a:t>
            </a:r>
            <a:r>
              <a:rPr lang="ro-RO" sz="1600" dirty="0" err="1" smtClean="0"/>
              <a:t>Ac,iar</a:t>
            </a:r>
            <a:r>
              <a:rPr lang="ro-RO" sz="1600" dirty="0" smtClean="0"/>
              <a:t> in </a:t>
            </a:r>
            <a:r>
              <a:rPr lang="ro-RO" sz="1600" dirty="0" err="1" smtClean="0"/>
              <a:t>celalalt</a:t>
            </a:r>
            <a:r>
              <a:rPr lang="ro-RO" sz="1600" dirty="0" smtClean="0"/>
              <a:t> un Ag standard fata de care </a:t>
            </a:r>
            <a:r>
              <a:rPr lang="ro-RO" sz="1600" dirty="0" err="1" smtClean="0"/>
              <a:t>cautam</a:t>
            </a:r>
            <a:r>
              <a:rPr lang="ro-RO" sz="1600" dirty="0" smtClean="0"/>
              <a:t> Ac. Cei 2 </a:t>
            </a:r>
            <a:r>
              <a:rPr lang="ro-RO" sz="1600" dirty="0" err="1" smtClean="0"/>
              <a:t>reactanti</a:t>
            </a:r>
            <a:r>
              <a:rPr lang="ro-RO" sz="1600" dirty="0" smtClean="0"/>
              <a:t> </a:t>
            </a:r>
            <a:r>
              <a:rPr lang="ro-RO" sz="1600" dirty="0" err="1" smtClean="0"/>
              <a:t>migreaza</a:t>
            </a:r>
            <a:r>
              <a:rPr lang="ro-RO" sz="1600" dirty="0" smtClean="0"/>
              <a:t> in gel si la locul de </a:t>
            </a:r>
            <a:r>
              <a:rPr lang="ro-RO" sz="1600" dirty="0" err="1" smtClean="0"/>
              <a:t>intalnire</a:t>
            </a:r>
            <a:r>
              <a:rPr lang="ro-RO" sz="1600" dirty="0" smtClean="0"/>
              <a:t> apare o linie de </a:t>
            </a:r>
            <a:r>
              <a:rPr lang="ro-RO" sz="1600" dirty="0" err="1" smtClean="0"/>
              <a:t>precipitare,in</a:t>
            </a:r>
            <a:r>
              <a:rPr lang="ro-RO" sz="1600" dirty="0" smtClean="0"/>
              <a:t> cazul </a:t>
            </a:r>
            <a:r>
              <a:rPr lang="ro-RO" sz="1600" dirty="0" err="1" smtClean="0"/>
              <a:t>reactiei</a:t>
            </a:r>
            <a:r>
              <a:rPr lang="ro-RO" sz="1600" dirty="0" smtClean="0"/>
              <a:t> pozitive</a:t>
            </a:r>
          </a:p>
          <a:p>
            <a:pPr eaLnBrk="1" fontAlgn="auto" hangingPunct="1">
              <a:spcBef>
                <a:spcPts val="0"/>
              </a:spcBef>
              <a:spcAft>
                <a:spcPts val="0"/>
              </a:spcAft>
              <a:buFont typeface="Wingdings 2"/>
              <a:buChar char=""/>
              <a:defRPr/>
            </a:pPr>
            <a:r>
              <a:rPr lang="ro-RO" sz="1600" dirty="0">
                <a:solidFill>
                  <a:srgbClr val="92D050"/>
                </a:solidFill>
              </a:rPr>
              <a:t>b</a:t>
            </a:r>
            <a:r>
              <a:rPr lang="ro-RO" sz="1600" dirty="0" smtClean="0">
                <a:solidFill>
                  <a:srgbClr val="92D050"/>
                </a:solidFill>
              </a:rPr>
              <a:t>)Imunodifuzia radiala (tehnica Mancini)</a:t>
            </a:r>
            <a:endParaRPr lang="en-US" sz="1600" dirty="0" smtClean="0">
              <a:solidFill>
                <a:srgbClr val="92D050"/>
              </a:solidFill>
            </a:endParaRPr>
          </a:p>
          <a:p>
            <a:pPr eaLnBrk="1" fontAlgn="auto" hangingPunct="1">
              <a:spcBef>
                <a:spcPts val="0"/>
              </a:spcBef>
              <a:spcAft>
                <a:spcPts val="0"/>
              </a:spcAft>
              <a:buFont typeface="Wingdings 2"/>
              <a:buChar char=""/>
              <a:defRPr/>
            </a:pPr>
            <a:r>
              <a:rPr lang="ro-RO" sz="1600" dirty="0" smtClean="0"/>
              <a:t>Se bazeaza pe difuzia antigenului solubil intr-un mediu gelificat care contine o concentratie uniforma de anticorpi. Gelul cu anticorpi este turnat in placi Petri. Dupa solidificare se taie  godeuri in care se pipeteaza solutia care contine antigenul de testat. Antigenul </a:t>
            </a:r>
            <a:r>
              <a:rPr lang="ro-RO" sz="1600" dirty="0" err="1" smtClean="0"/>
              <a:t>difuzeaza</a:t>
            </a:r>
            <a:r>
              <a:rPr lang="ro-RO" sz="1600" dirty="0" smtClean="0"/>
              <a:t> radial din godeu </a:t>
            </a:r>
            <a:r>
              <a:rPr lang="ro-RO" sz="1600" dirty="0" err="1" smtClean="0"/>
              <a:t>formand</a:t>
            </a:r>
            <a:r>
              <a:rPr lang="ro-RO" sz="1600" dirty="0" smtClean="0"/>
              <a:t> un inel de precipitare in zona de echivalenta. Diametrul zonei de precipitare este direct </a:t>
            </a:r>
            <a:r>
              <a:rPr lang="ro-RO" sz="1600" dirty="0" err="1" smtClean="0"/>
              <a:t>proportional</a:t>
            </a:r>
            <a:r>
              <a:rPr lang="ro-RO" sz="1600" dirty="0" smtClean="0"/>
              <a:t> cu </a:t>
            </a:r>
            <a:r>
              <a:rPr lang="ro-RO" sz="1600" dirty="0" err="1" smtClean="0"/>
              <a:t>cu</a:t>
            </a:r>
            <a:r>
              <a:rPr lang="ro-RO" sz="1600" dirty="0" smtClean="0"/>
              <a:t> cantitatea de antigen din godeu ( curba de calibrare).  </a:t>
            </a:r>
          </a:p>
          <a:p>
            <a:pPr eaLnBrk="1" fontAlgn="auto" hangingPunct="1">
              <a:spcBef>
                <a:spcPts val="0"/>
              </a:spcBef>
              <a:spcAft>
                <a:spcPts val="0"/>
              </a:spcAft>
              <a:buFont typeface="Wingdings 2"/>
              <a:buChar char=""/>
              <a:defRPr/>
            </a:pPr>
            <a:r>
              <a:rPr lang="ro-RO" sz="1600" dirty="0"/>
              <a:t>Tehnica </a:t>
            </a:r>
            <a:r>
              <a:rPr lang="ro-RO" sz="1600" dirty="0" err="1"/>
              <a:t>imunodifuziei</a:t>
            </a:r>
            <a:r>
              <a:rPr lang="ro-RO" sz="1600" dirty="0"/>
              <a:t> este folosita pentru determinarea cantitativa a imunoglobulinelor (</a:t>
            </a:r>
            <a:r>
              <a:rPr lang="ro-RO" sz="1600" dirty="0" err="1" smtClean="0"/>
              <a:t>IgM</a:t>
            </a:r>
            <a:r>
              <a:rPr lang="ro-RO" sz="1600" dirty="0"/>
              <a:t>, </a:t>
            </a:r>
            <a:r>
              <a:rPr lang="ro-RO" sz="1600" dirty="0" err="1"/>
              <a:t>IgG</a:t>
            </a:r>
            <a:r>
              <a:rPr lang="ro-RO" sz="1600" dirty="0"/>
              <a:t>, </a:t>
            </a:r>
            <a:r>
              <a:rPr lang="ro-RO" sz="1600" dirty="0" err="1"/>
              <a:t>IgA</a:t>
            </a:r>
            <a:r>
              <a:rPr lang="ro-RO" sz="1600" dirty="0"/>
              <a:t> si </a:t>
            </a:r>
            <a:r>
              <a:rPr lang="ro-RO" sz="1600" dirty="0" err="1"/>
              <a:t>IgD</a:t>
            </a:r>
            <a:r>
              <a:rPr lang="ro-RO" sz="1600" dirty="0"/>
              <a:t>), a </a:t>
            </a:r>
            <a:r>
              <a:rPr lang="ro-RO" sz="1600" dirty="0" err="1"/>
              <a:t>fractiunilor</a:t>
            </a:r>
            <a:r>
              <a:rPr lang="ro-RO" sz="1600" dirty="0"/>
              <a:t> complementului si altor proteine serice.</a:t>
            </a:r>
          </a:p>
          <a:p>
            <a:pPr eaLnBrk="1" fontAlgn="auto" hangingPunct="1">
              <a:spcBef>
                <a:spcPts val="0"/>
              </a:spcBef>
              <a:spcAft>
                <a:spcPts val="0"/>
              </a:spcAft>
              <a:buFont typeface="Wingdings 2"/>
              <a:buChar char=""/>
              <a:defRPr/>
            </a:pPr>
            <a:endParaRPr lang="en-US" sz="1600" dirty="0" smtClean="0"/>
          </a:p>
          <a:p>
            <a:pPr eaLnBrk="1" fontAlgn="auto" hangingPunct="1">
              <a:spcBef>
                <a:spcPts val="0"/>
              </a:spcBef>
              <a:spcAft>
                <a:spcPts val="0"/>
              </a:spcAft>
              <a:buFont typeface="Wingdings 2"/>
              <a:buChar char=""/>
              <a:defRPr/>
            </a:pPr>
            <a:endParaRPr lang="ro-RO" sz="16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1044" y="188640"/>
            <a:ext cx="1632041" cy="269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960886"/>
          </a:xfrm>
        </p:spPr>
        <p:txBody>
          <a:bodyPr/>
          <a:lstStyle/>
          <a:p>
            <a:pPr marL="54864" indent="0" eaLnBrk="1" fontAlgn="auto" hangingPunct="1">
              <a:spcAft>
                <a:spcPts val="0"/>
              </a:spcAft>
              <a:defRPr/>
            </a:pPr>
            <a:r>
              <a:rPr lang="ro-RO" dirty="0" smtClean="0">
                <a:solidFill>
                  <a:schemeClr val="tx2">
                    <a:tint val="100000"/>
                    <a:shade val="90000"/>
                    <a:satMod val="250000"/>
                    <a:alpha val="100000"/>
                  </a:schemeClr>
                </a:solidFill>
              </a:rPr>
              <a:t>2. Reacţii de precipitare</a:t>
            </a:r>
            <a:endParaRPr lang="ro-RO" dirty="0">
              <a:solidFill>
                <a:schemeClr val="tx2">
                  <a:tint val="100000"/>
                  <a:shade val="90000"/>
                  <a:satMod val="250000"/>
                  <a:alpha val="100000"/>
                </a:schemeClr>
              </a:solidFill>
            </a:endParaRPr>
          </a:p>
        </p:txBody>
      </p:sp>
      <p:sp>
        <p:nvSpPr>
          <p:cNvPr id="3" name="Content Placeholder 2"/>
          <p:cNvSpPr>
            <a:spLocks noGrp="1"/>
          </p:cNvSpPr>
          <p:nvPr>
            <p:ph idx="1"/>
          </p:nvPr>
        </p:nvSpPr>
        <p:spPr>
          <a:xfrm>
            <a:off x="251520" y="1124744"/>
            <a:ext cx="4608512" cy="5025612"/>
          </a:xfrm>
        </p:spPr>
        <p:txBody>
          <a:bodyPr>
            <a:noAutofit/>
          </a:bodyPr>
          <a:lstStyle/>
          <a:p>
            <a:pPr eaLnBrk="1" fontAlgn="auto" hangingPunct="1">
              <a:spcBef>
                <a:spcPts val="0"/>
              </a:spcBef>
              <a:spcAft>
                <a:spcPts val="0"/>
              </a:spcAft>
              <a:buFont typeface="Wingdings 2"/>
              <a:buChar char=""/>
              <a:defRPr/>
            </a:pPr>
            <a:r>
              <a:rPr lang="ro-RO" sz="2400" b="1" dirty="0" smtClean="0">
                <a:solidFill>
                  <a:srgbClr val="92D050"/>
                </a:solidFill>
              </a:rPr>
              <a:t>b) Dubla </a:t>
            </a:r>
            <a:r>
              <a:rPr lang="ro-RO" sz="2400" b="1" dirty="0" err="1" smtClean="0">
                <a:solidFill>
                  <a:srgbClr val="92D050"/>
                </a:solidFill>
              </a:rPr>
              <a:t>Imunodifuzie</a:t>
            </a:r>
            <a:r>
              <a:rPr lang="ro-RO" sz="2400" b="1" dirty="0" smtClean="0">
                <a:solidFill>
                  <a:srgbClr val="92D050"/>
                </a:solidFill>
              </a:rPr>
              <a:t> radială dublă (IDRD) – </a:t>
            </a:r>
            <a:r>
              <a:rPr lang="en-US" sz="2400" b="1" dirty="0" err="1" smtClean="0">
                <a:solidFill>
                  <a:srgbClr val="92D050"/>
                </a:solidFill>
              </a:rPr>
              <a:t>Ouchterlony</a:t>
            </a:r>
            <a:endParaRPr lang="ro-RO" sz="2400" b="1" dirty="0" smtClean="0">
              <a:solidFill>
                <a:srgbClr val="92D050"/>
              </a:solidFill>
            </a:endParaRPr>
          </a:p>
          <a:p>
            <a:pPr algn="just" eaLnBrk="1" fontAlgn="auto" hangingPunct="1">
              <a:spcBef>
                <a:spcPts val="0"/>
              </a:spcBef>
              <a:spcAft>
                <a:spcPts val="0"/>
              </a:spcAft>
              <a:buFont typeface="Wingdings 2"/>
              <a:buChar char=""/>
              <a:defRPr/>
            </a:pPr>
            <a:r>
              <a:rPr lang="ro-RO" dirty="0"/>
              <a:t> </a:t>
            </a:r>
            <a:r>
              <a:rPr lang="ro-RO" sz="1400" dirty="0"/>
              <a:t>Este o modificare a </a:t>
            </a:r>
            <a:r>
              <a:rPr lang="ro-RO" sz="1400" dirty="0" err="1"/>
              <a:t>imunodifuziei</a:t>
            </a:r>
            <a:r>
              <a:rPr lang="ro-RO" sz="1400" dirty="0"/>
              <a:t> radiale in care cei doi </a:t>
            </a:r>
            <a:r>
              <a:rPr lang="ro-RO" sz="1400" dirty="0" err="1"/>
              <a:t>reactanti</a:t>
            </a:r>
            <a:r>
              <a:rPr lang="ro-RO" sz="1400" dirty="0"/>
              <a:t> </a:t>
            </a:r>
            <a:r>
              <a:rPr lang="ro-RO" sz="1400" dirty="0" smtClean="0"/>
              <a:t>( Ag si Ac) </a:t>
            </a:r>
            <a:r>
              <a:rPr lang="ro-RO" sz="1400" dirty="0" err="1" smtClean="0"/>
              <a:t>migreaza</a:t>
            </a:r>
            <a:r>
              <a:rPr lang="ro-RO" sz="1400" dirty="0" smtClean="0"/>
              <a:t> </a:t>
            </a:r>
            <a:r>
              <a:rPr lang="ro-RO" sz="1400" dirty="0"/>
              <a:t>unul spre altul in mediu gelificat, din godeuri separate. </a:t>
            </a:r>
            <a:endParaRPr lang="ro-RO" sz="1400" dirty="0" smtClean="0"/>
          </a:p>
          <a:p>
            <a:pPr algn="just" eaLnBrk="1" fontAlgn="auto" hangingPunct="1">
              <a:spcBef>
                <a:spcPts val="0"/>
              </a:spcBef>
              <a:spcAft>
                <a:spcPts val="0"/>
              </a:spcAft>
              <a:buFont typeface="Wingdings 2"/>
              <a:buChar char=""/>
              <a:defRPr/>
            </a:pPr>
            <a:r>
              <a:rPr lang="ro-RO" sz="1400" dirty="0" err="1" smtClean="0"/>
              <a:t>Cand</a:t>
            </a:r>
            <a:r>
              <a:rPr lang="ro-RO" sz="1400" dirty="0" smtClean="0"/>
              <a:t> </a:t>
            </a:r>
            <a:r>
              <a:rPr lang="ro-RO" sz="1400" dirty="0"/>
              <a:t>antigenul se </a:t>
            </a:r>
            <a:r>
              <a:rPr lang="ro-RO" sz="1400" dirty="0" err="1"/>
              <a:t>intalneste</a:t>
            </a:r>
            <a:r>
              <a:rPr lang="ro-RO" sz="1400" dirty="0"/>
              <a:t> cu </a:t>
            </a:r>
            <a:r>
              <a:rPr lang="ro-RO" sz="1400" dirty="0" smtClean="0"/>
              <a:t>anticorpul </a:t>
            </a:r>
            <a:r>
              <a:rPr lang="ro-RO" sz="1400" dirty="0" err="1" smtClean="0"/>
              <a:t>corespunzator</a:t>
            </a:r>
            <a:r>
              <a:rPr lang="ro-RO" sz="1400" dirty="0" smtClean="0"/>
              <a:t>, </a:t>
            </a:r>
            <a:r>
              <a:rPr lang="ro-RO" sz="1400" dirty="0"/>
              <a:t>in </a:t>
            </a:r>
            <a:r>
              <a:rPr lang="ro-RO" sz="1400" dirty="0" err="1"/>
              <a:t>concentratii</a:t>
            </a:r>
            <a:r>
              <a:rPr lang="ro-RO" sz="1400" dirty="0"/>
              <a:t> optime se produce o linie de precipitare. </a:t>
            </a:r>
            <a:endParaRPr lang="ro-RO" sz="1400" dirty="0" smtClean="0"/>
          </a:p>
          <a:p>
            <a:pPr algn="just" eaLnBrk="1" fontAlgn="auto" hangingPunct="1">
              <a:spcBef>
                <a:spcPts val="0"/>
              </a:spcBef>
              <a:spcAft>
                <a:spcPts val="0"/>
              </a:spcAft>
              <a:buFont typeface="Wingdings 2"/>
              <a:buChar char=""/>
              <a:defRPr/>
            </a:pPr>
            <a:r>
              <a:rPr lang="ro-RO" sz="1400" dirty="0" err="1" smtClean="0"/>
              <a:t>Pozitia</a:t>
            </a:r>
            <a:r>
              <a:rPr lang="ro-RO" sz="1400" dirty="0" smtClean="0"/>
              <a:t> </a:t>
            </a:r>
            <a:r>
              <a:rPr lang="ro-RO" sz="1400" dirty="0"/>
              <a:t>liniei de precipitare depinde de </a:t>
            </a:r>
            <a:r>
              <a:rPr lang="ro-RO" sz="1400" dirty="0" err="1"/>
              <a:t>concentratiile</a:t>
            </a:r>
            <a:r>
              <a:rPr lang="ro-RO" sz="1400" dirty="0"/>
              <a:t> antigenului si anticorpului si de coeficientul de difuzie.</a:t>
            </a:r>
          </a:p>
          <a:p>
            <a:pPr algn="just" eaLnBrk="1" fontAlgn="auto" hangingPunct="1">
              <a:spcBef>
                <a:spcPts val="0"/>
              </a:spcBef>
              <a:spcAft>
                <a:spcPts val="0"/>
              </a:spcAft>
              <a:buFont typeface="Wingdings 2"/>
              <a:buChar char=""/>
              <a:defRPr/>
            </a:pPr>
            <a:r>
              <a:rPr lang="ro-RO" sz="1400" dirty="0" err="1"/>
              <a:t>Reactia</a:t>
            </a:r>
            <a:r>
              <a:rPr lang="ro-RO" sz="1400" dirty="0"/>
              <a:t> se </a:t>
            </a:r>
            <a:r>
              <a:rPr lang="ro-RO" sz="1400" dirty="0" err="1"/>
              <a:t>foloseste</a:t>
            </a:r>
            <a:r>
              <a:rPr lang="ro-RO" sz="1400" dirty="0"/>
              <a:t> la diagnosticul diverselor boli bacteriene, virale si </a:t>
            </a:r>
            <a:r>
              <a:rPr lang="ro-RO" sz="1400" dirty="0" smtClean="0"/>
              <a:t>autoimune</a:t>
            </a:r>
          </a:p>
          <a:p>
            <a:pPr algn="just" eaLnBrk="1" fontAlgn="auto" hangingPunct="1">
              <a:spcBef>
                <a:spcPts val="0"/>
              </a:spcBef>
              <a:spcAft>
                <a:spcPts val="0"/>
              </a:spcAft>
              <a:buFont typeface="Wingdings 2"/>
              <a:buChar char=""/>
              <a:defRPr/>
            </a:pPr>
            <a:endParaRPr lang="ro-RO" sz="1100" dirty="0"/>
          </a:p>
          <a:p>
            <a:pPr algn="just" eaLnBrk="1" fontAlgn="auto" hangingPunct="1">
              <a:spcBef>
                <a:spcPts val="0"/>
              </a:spcBef>
              <a:spcAft>
                <a:spcPts val="0"/>
              </a:spcAft>
              <a:buFont typeface="Wingdings 2"/>
              <a:buChar char=""/>
              <a:defRPr/>
            </a:pPr>
            <a:r>
              <a:rPr lang="ro-RO" sz="1100" dirty="0" smtClean="0"/>
              <a:t>. </a:t>
            </a:r>
            <a:endParaRPr lang="en-US" sz="1100" dirty="0" smtClean="0"/>
          </a:p>
        </p:txBody>
      </p:sp>
      <p:pic>
        <p:nvPicPr>
          <p:cNvPr id="378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196752"/>
            <a:ext cx="3384376" cy="495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a:buClrTx/>
              <a:buSzTx/>
              <a:buFontTx/>
              <a:buNone/>
            </a:pPr>
            <a:fld id="{A3A4D3E8-7F38-4FAD-B378-CDBFDA1BBA06}" type="slidenum">
              <a:rPr lang="en-US" sz="1600">
                <a:solidFill>
                  <a:srgbClr val="C8C8C8"/>
                </a:solidFill>
                <a:latin typeface="Rockwell" panose="02060603020205020403" pitchFamily="18" charset="0"/>
              </a:rPr>
              <a:pPr>
                <a:buClrTx/>
                <a:buSzTx/>
                <a:buFontTx/>
                <a:buNone/>
              </a:pPr>
              <a:t>22</a:t>
            </a:fld>
            <a:endParaRPr lang="en-US" sz="1600">
              <a:solidFill>
                <a:srgbClr val="C8C8C8"/>
              </a:solidFill>
              <a:latin typeface="Rockwell" panose="02060603020205020403" pitchFamily="18" charset="0"/>
            </a:endParaRPr>
          </a:p>
        </p:txBody>
      </p:sp>
      <p:pic>
        <p:nvPicPr>
          <p:cNvPr id="99331" name="Picture 3" descr="H:\Tammy_Juran\2004 work\talaro 5e\dcm\jpegs from gts\proof\final\chapt16\art_library\color_art_library\16_07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692695"/>
            <a:ext cx="5400600" cy="563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0"/>
            <a:ext cx="8856984" cy="6525344"/>
          </a:xfrm>
          <a:prstGeom prst="rect">
            <a:avLst/>
          </a:prstGeom>
        </p:spPr>
      </p:pic>
      <p:pic>
        <p:nvPicPr>
          <p:cNvPr id="3" name="Picture 2"/>
          <p:cNvPicPr>
            <a:picLocks noChangeAspect="1"/>
          </p:cNvPicPr>
          <p:nvPr/>
        </p:nvPicPr>
        <p:blipFill>
          <a:blip r:embed="rId2"/>
          <a:stretch>
            <a:fillRect/>
          </a:stretch>
        </p:blipFill>
        <p:spPr>
          <a:xfrm>
            <a:off x="259904" y="152400"/>
            <a:ext cx="8856984" cy="6525344"/>
          </a:xfrm>
          <a:prstGeom prst="rect">
            <a:avLst/>
          </a:prstGeom>
        </p:spPr>
      </p:pic>
    </p:spTree>
    <p:extLst>
      <p:ext uri="{BB962C8B-B14F-4D97-AF65-F5344CB8AC3E}">
        <p14:creationId xmlns:p14="http://schemas.microsoft.com/office/powerpoint/2010/main" val="1604739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960886"/>
          </a:xfrm>
        </p:spPr>
        <p:txBody>
          <a:bodyPr/>
          <a:lstStyle/>
          <a:p>
            <a:pPr marL="54864" indent="0" eaLnBrk="1" fontAlgn="auto" hangingPunct="1">
              <a:spcAft>
                <a:spcPts val="0"/>
              </a:spcAft>
              <a:defRPr/>
            </a:pPr>
            <a:r>
              <a:rPr lang="ro-RO" dirty="0" smtClean="0">
                <a:solidFill>
                  <a:schemeClr val="tx2">
                    <a:tint val="100000"/>
                    <a:shade val="90000"/>
                    <a:satMod val="250000"/>
                    <a:alpha val="100000"/>
                  </a:schemeClr>
                </a:solidFill>
              </a:rPr>
              <a:t>2. Reacţii de precipitare</a:t>
            </a:r>
            <a:endParaRPr lang="ro-RO" dirty="0">
              <a:solidFill>
                <a:schemeClr val="tx2">
                  <a:tint val="100000"/>
                  <a:shade val="90000"/>
                  <a:satMod val="250000"/>
                  <a:alpha val="100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440129064"/>
              </p:ext>
            </p:extLst>
          </p:nvPr>
        </p:nvGraphicFramePr>
        <p:xfrm>
          <a:off x="3059832" y="620688"/>
          <a:ext cx="5679356" cy="11468565"/>
        </p:xfrm>
        <a:graphic>
          <a:graphicData uri="http://schemas.openxmlformats.org/drawingml/2006/table">
            <a:tbl>
              <a:tblPr/>
              <a:tblGrid>
                <a:gridCol w="5679356"/>
              </a:tblGrid>
              <a:tr h="6976882">
                <a:tc>
                  <a:txBody>
                    <a:bodyPr/>
                    <a:lstStyle/>
                    <a:p>
                      <a:pPr algn="just" eaLnBrk="1" fontAlgn="auto" hangingPunct="1">
                        <a:spcBef>
                          <a:spcPts val="0"/>
                        </a:spcBef>
                        <a:spcAft>
                          <a:spcPts val="0"/>
                        </a:spcAft>
                        <a:buFont typeface="Wingdings 2"/>
                        <a:buChar char=""/>
                        <a:defRPr/>
                      </a:pPr>
                      <a:r>
                        <a:rPr lang="ro-RO" sz="1800" dirty="0" smtClean="0"/>
                        <a:t>Este o combinatie intre electroforeza si precipitarea in gel. Antigenele (de regula proteine serice) sunt separate in functie de sarcina electrica (albuminele spre anod si globulinele spre catod) pe o lama cu agar. </a:t>
                      </a:r>
                    </a:p>
                    <a:p>
                      <a:pPr algn="just" eaLnBrk="1" fontAlgn="auto" hangingPunct="1">
                        <a:spcBef>
                          <a:spcPts val="0"/>
                        </a:spcBef>
                        <a:spcAft>
                          <a:spcPts val="0"/>
                        </a:spcAft>
                        <a:buFont typeface="Wingdings 2"/>
                        <a:buChar char=""/>
                        <a:defRPr/>
                      </a:pPr>
                      <a:r>
                        <a:rPr lang="ro-RO" sz="1800" dirty="0" smtClean="0"/>
                        <a:t>Se taie un </a:t>
                      </a:r>
                      <a:r>
                        <a:rPr lang="ro-RO" sz="1800" dirty="0" err="1" smtClean="0"/>
                        <a:t>sant</a:t>
                      </a:r>
                      <a:r>
                        <a:rPr lang="ro-RO" sz="1800" dirty="0" smtClean="0"/>
                        <a:t> longitudinal</a:t>
                      </a:r>
                      <a:r>
                        <a:rPr lang="ro-RO" sz="1800" baseline="0" dirty="0" smtClean="0"/>
                        <a:t> </a:t>
                      </a:r>
                      <a:r>
                        <a:rPr lang="ro-RO" sz="1800" dirty="0" smtClean="0"/>
                        <a:t>in care se pune ser cu Ac anti-proteine umane.</a:t>
                      </a:r>
                    </a:p>
                    <a:p>
                      <a:pPr algn="just" eaLnBrk="1" fontAlgn="auto" hangingPunct="1">
                        <a:spcBef>
                          <a:spcPts val="0"/>
                        </a:spcBef>
                        <a:spcAft>
                          <a:spcPts val="0"/>
                        </a:spcAft>
                        <a:buFont typeface="Wingdings 2"/>
                        <a:buChar char=""/>
                        <a:defRPr/>
                      </a:pPr>
                      <a:r>
                        <a:rPr lang="ro-RO" sz="1800" dirty="0" smtClean="0"/>
                        <a:t>Se face un</a:t>
                      </a:r>
                      <a:r>
                        <a:rPr lang="ro-RO" sz="1800" baseline="0" dirty="0" smtClean="0"/>
                        <a:t> godeu lateral in care se pune serul de cercetat (cu Ag proteice)</a:t>
                      </a:r>
                    </a:p>
                    <a:p>
                      <a:pPr algn="just" eaLnBrk="1" fontAlgn="auto" hangingPunct="1">
                        <a:spcBef>
                          <a:spcPts val="0"/>
                        </a:spcBef>
                        <a:spcAft>
                          <a:spcPts val="0"/>
                        </a:spcAft>
                        <a:buFont typeface="Wingdings 2"/>
                        <a:buChar char=""/>
                        <a:defRPr/>
                      </a:pPr>
                      <a:r>
                        <a:rPr lang="ro-RO" sz="1800" dirty="0" smtClean="0"/>
                        <a:t>Se </a:t>
                      </a:r>
                      <a:r>
                        <a:rPr lang="ro-RO" sz="1800" dirty="0" err="1" smtClean="0"/>
                        <a:t>aseaza</a:t>
                      </a:r>
                      <a:r>
                        <a:rPr lang="ro-RO" sz="1800" dirty="0" smtClean="0"/>
                        <a:t> in </a:t>
                      </a:r>
                      <a:r>
                        <a:rPr lang="ro-RO" sz="1800" dirty="0" err="1" smtClean="0"/>
                        <a:t>camp</a:t>
                      </a:r>
                      <a:r>
                        <a:rPr lang="ro-RO" sz="1800" dirty="0" smtClean="0"/>
                        <a:t> electric</a:t>
                      </a:r>
                    </a:p>
                    <a:p>
                      <a:pPr algn="just" eaLnBrk="1" fontAlgn="auto" hangingPunct="1">
                        <a:spcBef>
                          <a:spcPts val="0"/>
                        </a:spcBef>
                        <a:spcAft>
                          <a:spcPts val="0"/>
                        </a:spcAft>
                        <a:buFont typeface="Wingdings 2"/>
                        <a:buChar char=""/>
                        <a:defRPr/>
                      </a:pPr>
                      <a:r>
                        <a:rPr lang="ro-RO" sz="1800" dirty="0" smtClean="0"/>
                        <a:t>Antigenele si anticorpii </a:t>
                      </a:r>
                      <a:r>
                        <a:rPr lang="ro-RO" sz="1800" dirty="0" err="1" smtClean="0"/>
                        <a:t>migraza</a:t>
                      </a:r>
                      <a:r>
                        <a:rPr lang="ro-RO" sz="1800" dirty="0" smtClean="0"/>
                        <a:t> in </a:t>
                      </a:r>
                      <a:r>
                        <a:rPr lang="ro-RO" sz="1800" dirty="0" err="1" smtClean="0"/>
                        <a:t>campul</a:t>
                      </a:r>
                      <a:r>
                        <a:rPr lang="ro-RO" sz="1800" dirty="0" smtClean="0"/>
                        <a:t> electric in </a:t>
                      </a:r>
                      <a:r>
                        <a:rPr lang="ro-RO" sz="1800" dirty="0" err="1" smtClean="0"/>
                        <a:t>functie</a:t>
                      </a:r>
                      <a:r>
                        <a:rPr lang="ro-RO" sz="1800" baseline="0" dirty="0" smtClean="0"/>
                        <a:t> de </a:t>
                      </a:r>
                      <a:r>
                        <a:rPr lang="ro-RO" sz="1800" baseline="0" dirty="0" err="1" smtClean="0"/>
                        <a:t>incarcatura</a:t>
                      </a:r>
                      <a:r>
                        <a:rPr lang="ro-RO" sz="1800" baseline="0" dirty="0" smtClean="0"/>
                        <a:t> electrica si de greutatea moleculara.</a:t>
                      </a:r>
                      <a:endParaRPr lang="ro-RO" sz="1800" dirty="0" smtClean="0"/>
                    </a:p>
                    <a:p>
                      <a:pPr algn="just" eaLnBrk="1" fontAlgn="auto" hangingPunct="1">
                        <a:spcBef>
                          <a:spcPts val="0"/>
                        </a:spcBef>
                        <a:spcAft>
                          <a:spcPts val="0"/>
                        </a:spcAft>
                        <a:buFont typeface="Wingdings 2"/>
                        <a:buChar char=""/>
                        <a:defRPr/>
                      </a:pPr>
                      <a:r>
                        <a:rPr lang="ro-RO" sz="1800" dirty="0" smtClean="0"/>
                        <a:t> Cand se intalneste antigenul cu anticorpul apar linii de precipitare pentru diversele clase de imunoglobuline. </a:t>
                      </a:r>
                    </a:p>
                    <a:p>
                      <a:pPr algn="just" eaLnBrk="1" fontAlgn="auto" hangingPunct="1">
                        <a:spcBef>
                          <a:spcPts val="0"/>
                        </a:spcBef>
                        <a:spcAft>
                          <a:spcPts val="0"/>
                        </a:spcAft>
                        <a:buFont typeface="Wingdings 2"/>
                        <a:buChar char=""/>
                        <a:defRPr/>
                      </a:pPr>
                      <a:r>
                        <a:rPr lang="ro-RO" sz="1800" dirty="0" smtClean="0"/>
                        <a:t> Acestea se evidentiaza prin colorare cu</a:t>
                      </a:r>
                      <a:r>
                        <a:rPr lang="ro-RO" sz="1800" baseline="0" dirty="0" smtClean="0"/>
                        <a:t> un colorant specific </a:t>
                      </a:r>
                    </a:p>
                    <a:p>
                      <a:pPr algn="just" eaLnBrk="1" fontAlgn="auto" hangingPunct="1">
                        <a:spcBef>
                          <a:spcPts val="0"/>
                        </a:spcBef>
                        <a:spcAft>
                          <a:spcPts val="0"/>
                        </a:spcAft>
                        <a:buFont typeface="Wingdings 2"/>
                        <a:buChar char=""/>
                        <a:defRPr/>
                      </a:pPr>
                      <a:r>
                        <a:rPr lang="ro-RO" sz="1800" dirty="0" smtClean="0"/>
                        <a:t>Imunoelectroforeza se foloseste pentru analiza unor amestecuri complexe de antigene sau anticorpi cum ar fi imunoglobulinele serice. </a:t>
                      </a:r>
                    </a:p>
                    <a:p>
                      <a:endParaRPr lang="en-US" sz="1800" dirty="0"/>
                    </a:p>
                  </a:txBody>
                  <a:tcPr marT="45729" marB="45729">
                    <a:lnL>
                      <a:noFill/>
                    </a:lnL>
                    <a:lnR>
                      <a:noFill/>
                    </a:lnR>
                    <a:lnT>
                      <a:noFill/>
                    </a:lnT>
                    <a:lnB>
                      <a:noFill/>
                    </a:lnB>
                  </a:tcPr>
                </a:tc>
              </a:tr>
              <a:tr h="4491683">
                <a:tc>
                  <a:txBody>
                    <a:bodyPr/>
                    <a:lstStyle/>
                    <a:p>
                      <a:pPr eaLnBrk="1" fontAlgn="auto" hangingPunct="1">
                        <a:spcBef>
                          <a:spcPts val="0"/>
                        </a:spcBef>
                        <a:spcAft>
                          <a:spcPts val="0"/>
                        </a:spcAft>
                        <a:buFont typeface="Wingdings 2"/>
                        <a:buChar char=""/>
                        <a:defRPr/>
                      </a:pPr>
                      <a:endParaRPr lang="ro-RO" dirty="0" smtClean="0"/>
                    </a:p>
                  </a:txBody>
                  <a:tcPr marT="45729" marB="45729">
                    <a:lnL>
                      <a:noFill/>
                    </a:lnL>
                    <a:lnR>
                      <a:noFill/>
                    </a:lnR>
                    <a:lnT>
                      <a:noFill/>
                    </a:lnT>
                    <a:lnB>
                      <a:noFill/>
                    </a:lnB>
                  </a:tcPr>
                </a:tc>
              </a:tr>
            </a:tbl>
          </a:graphicData>
        </a:graphic>
      </p:graphicFrame>
      <p:pic>
        <p:nvPicPr>
          <p:cNvPr id="44038" name="Picture 1" descr="D:\LUCICA\_Mari\_Doc\_Carti\Imunologie\LippincottsIllustratedReviews Immunology 1stEdition\20. Measurement of Immune Function_files\DA4C20FF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785938"/>
            <a:ext cx="288032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Box 5"/>
          <p:cNvSpPr txBox="1">
            <a:spLocks noChangeArrowheads="1"/>
          </p:cNvSpPr>
          <p:nvPr/>
        </p:nvSpPr>
        <p:spPr bwMode="auto">
          <a:xfrm>
            <a:off x="179512" y="563516"/>
            <a:ext cx="31683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eaLnBrk="1" hangingPunct="1">
              <a:buClrTx/>
              <a:buSzTx/>
              <a:buFontTx/>
              <a:buNone/>
            </a:pPr>
            <a:r>
              <a:rPr lang="ro-RO" sz="2000" b="1" dirty="0">
                <a:latin typeface="Rockwell" panose="02060603020205020403" pitchFamily="18" charset="0"/>
              </a:rPr>
              <a:t>c) Imunoelectroforeza (IE)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a:buClrTx/>
              <a:buSzTx/>
              <a:buFontTx/>
              <a:buNone/>
            </a:pPr>
            <a:fld id="{2C898659-4866-4933-ACAC-C6C32D610AAA}" type="slidenum">
              <a:rPr lang="en-US" sz="1600">
                <a:solidFill>
                  <a:srgbClr val="C8C8C8"/>
                </a:solidFill>
                <a:latin typeface="Rockwell" panose="02060603020205020403" pitchFamily="18" charset="0"/>
              </a:rPr>
              <a:pPr>
                <a:buClrTx/>
                <a:buSzTx/>
                <a:buFontTx/>
                <a:buNone/>
              </a:pPr>
              <a:t>25</a:t>
            </a:fld>
            <a:endParaRPr lang="en-US" sz="1600">
              <a:solidFill>
                <a:srgbClr val="C8C8C8"/>
              </a:solidFill>
              <a:latin typeface="Rockwell" panose="02060603020205020403" pitchFamily="18" charset="0"/>
            </a:endParaRPr>
          </a:p>
        </p:txBody>
      </p:sp>
      <p:pic>
        <p:nvPicPr>
          <p:cNvPr id="46083" name="Picture 3" descr="H:\Tammy_Juran\2004 work\talaro 5e\dcm\jpegs from gts\proof\final\chapt16\art_library\color_art_library\16_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04788"/>
            <a:ext cx="899160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4"/>
          <p:cNvSpPr txBox="1">
            <a:spLocks noChangeArrowheads="1"/>
          </p:cNvSpPr>
          <p:nvPr/>
        </p:nvSpPr>
        <p:spPr bwMode="auto">
          <a:xfrm>
            <a:off x="7826375" y="6473825"/>
            <a:ext cx="1219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a:buClrTx/>
              <a:buSzTx/>
              <a:buFontTx/>
              <a:buNone/>
            </a:pPr>
            <a:r>
              <a:rPr lang="en-US" sz="1200">
                <a:latin typeface="Rockwell" panose="02060603020205020403" pitchFamily="18" charset="0"/>
              </a:rPr>
              <a:t>Figure 10.12</a:t>
            </a:r>
          </a:p>
        </p:txBody>
      </p:sp>
      <p:sp>
        <p:nvSpPr>
          <p:cNvPr id="73736" name="Rectangle 8"/>
          <p:cNvSpPr>
            <a:spLocks noGrp="1" noChangeArrowheads="1"/>
          </p:cNvSpPr>
          <p:nvPr>
            <p:ph type="title"/>
          </p:nvPr>
        </p:nvSpPr>
        <p:spPr>
          <a:xfrm>
            <a:off x="457200" y="-24"/>
            <a:ext cx="8229600" cy="960886"/>
          </a:xfrm>
        </p:spPr>
        <p:txBody>
          <a:bodyPr/>
          <a:lstStyle/>
          <a:p>
            <a:pPr marL="54864" indent="0" eaLnBrk="1" fontAlgn="auto" hangingPunct="1">
              <a:spcAft>
                <a:spcPts val="0"/>
              </a:spcAft>
              <a:defRPr/>
            </a:pPr>
            <a:r>
              <a:rPr lang="en-US" dirty="0" err="1" smtClean="0">
                <a:solidFill>
                  <a:schemeClr val="tx2">
                    <a:tint val="100000"/>
                    <a:shade val="90000"/>
                    <a:satMod val="250000"/>
                    <a:alpha val="100000"/>
                  </a:schemeClr>
                </a:solidFill>
              </a:rPr>
              <a:t>Immunoelectro</a:t>
            </a:r>
            <a:r>
              <a:rPr lang="ro-RO" dirty="0" smtClean="0">
                <a:solidFill>
                  <a:schemeClr val="tx2">
                    <a:tint val="100000"/>
                    <a:shade val="90000"/>
                    <a:satMod val="250000"/>
                    <a:alpha val="100000"/>
                  </a:schemeClr>
                </a:solidFill>
              </a:rPr>
              <a:t>foreza</a:t>
            </a:r>
            <a:endParaRPr lang="en-US" dirty="0">
              <a:solidFill>
                <a:schemeClr val="tx2">
                  <a:tint val="100000"/>
                  <a:shade val="90000"/>
                  <a:satMod val="250000"/>
                  <a:alpha val="100000"/>
                </a:schemeClr>
              </a:solidFill>
            </a:endParaRPr>
          </a:p>
        </p:txBody>
      </p:sp>
      <p:pic>
        <p:nvPicPr>
          <p:cNvPr id="48132" name="Picture 10" descr="figure_10_12_labeled"/>
          <p:cNvPicPr>
            <a:picLocks noChangeAspect="1" noChangeArrowheads="1"/>
          </p:cNvPicPr>
          <p:nvPr/>
        </p:nvPicPr>
        <p:blipFill>
          <a:blip r:embed="rId3">
            <a:extLst>
              <a:ext uri="{28A0092B-C50C-407E-A947-70E740481C1C}">
                <a14:useLocalDpi xmlns:a14="http://schemas.microsoft.com/office/drawing/2010/main" val="0"/>
              </a:ext>
            </a:extLst>
          </a:blip>
          <a:srcRect l="48227" b="51157"/>
          <a:stretch>
            <a:fillRect/>
          </a:stretch>
        </p:blipFill>
        <p:spPr bwMode="auto">
          <a:xfrm>
            <a:off x="106363" y="1365250"/>
            <a:ext cx="4918075"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11" descr="figure_10_12_labeled"/>
          <p:cNvPicPr>
            <a:picLocks noChangeAspect="1" noChangeArrowheads="1"/>
          </p:cNvPicPr>
          <p:nvPr/>
        </p:nvPicPr>
        <p:blipFill>
          <a:blip r:embed="rId4">
            <a:extLst>
              <a:ext uri="{28A0092B-C50C-407E-A947-70E740481C1C}">
                <a14:useLocalDpi xmlns:a14="http://schemas.microsoft.com/office/drawing/2010/main" val="0"/>
              </a:ext>
            </a:extLst>
          </a:blip>
          <a:srcRect l="56175" t="41899" r="3510"/>
          <a:stretch>
            <a:fillRect/>
          </a:stretch>
        </p:blipFill>
        <p:spPr bwMode="auto">
          <a:xfrm>
            <a:off x="5102225" y="1412875"/>
            <a:ext cx="3889375"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4313" y="1214438"/>
            <a:ext cx="3622675" cy="5014912"/>
          </a:xfrm>
        </p:spPr>
      </p:pic>
      <p:pic>
        <p:nvPicPr>
          <p:cNvPr id="522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9063" y="2000250"/>
            <a:ext cx="2071687"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188" y="4429125"/>
            <a:ext cx="2738437"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2188" y="2286000"/>
            <a:ext cx="2714625"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2188" y="428625"/>
            <a:ext cx="2660650"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indent="0" eaLnBrk="1" fontAlgn="auto" hangingPunct="1">
              <a:spcAft>
                <a:spcPts val="0"/>
              </a:spcAft>
              <a:defRPr/>
            </a:pPr>
            <a:r>
              <a:rPr lang="ro-RO" dirty="0" smtClean="0">
                <a:solidFill>
                  <a:schemeClr val="tx2">
                    <a:tint val="100000"/>
                    <a:shade val="90000"/>
                    <a:satMod val="250000"/>
                    <a:alpha val="100000"/>
                  </a:schemeClr>
                </a:solidFill>
              </a:rPr>
              <a:t>3. REACŢII DE HEMAGLUTINARE</a:t>
            </a:r>
            <a:endParaRPr lang="ro-RO" dirty="0">
              <a:solidFill>
                <a:schemeClr val="tx2">
                  <a:tint val="100000"/>
                  <a:shade val="90000"/>
                  <a:satMod val="250000"/>
                  <a:alpha val="100000"/>
                </a:schemeClr>
              </a:solidFill>
            </a:endParaRPr>
          </a:p>
        </p:txBody>
      </p:sp>
      <p:sp>
        <p:nvSpPr>
          <p:cNvPr id="89091" name="Subtitle 3"/>
          <p:cNvSpPr>
            <a:spLocks noGrp="1"/>
          </p:cNvSpPr>
          <p:nvPr>
            <p:ph type="subTitle" idx="1"/>
          </p:nvPr>
        </p:nvSpPr>
        <p:spPr>
          <a:xfrm>
            <a:off x="214313" y="2819400"/>
            <a:ext cx="8929687" cy="2985864"/>
          </a:xfrm>
        </p:spPr>
        <p:txBody>
          <a:bodyPr/>
          <a:lstStyle/>
          <a:p>
            <a:pPr eaLnBrk="1" hangingPunct="1">
              <a:spcBef>
                <a:spcPct val="0"/>
              </a:spcBef>
            </a:pPr>
            <a:r>
              <a:rPr lang="ro-RO" dirty="0" smtClean="0"/>
              <a:t>3.1 Determinarea grupelor sanguine cu seruri standard</a:t>
            </a:r>
          </a:p>
          <a:p>
            <a:pPr eaLnBrk="1" hangingPunct="1">
              <a:spcBef>
                <a:spcPct val="0"/>
              </a:spcBef>
            </a:pPr>
            <a:endParaRPr lang="ro-RO" dirty="0" smtClean="0"/>
          </a:p>
          <a:p>
            <a:pPr eaLnBrk="1" hangingPunct="1">
              <a:spcBef>
                <a:spcPct val="0"/>
              </a:spcBef>
            </a:pPr>
            <a:r>
              <a:rPr lang="ro-RO" dirty="0" smtClean="0"/>
              <a:t>3.2 Determinarea factorului Rh</a:t>
            </a:r>
          </a:p>
          <a:p>
            <a:pPr eaLnBrk="1" hangingPunct="1">
              <a:spcBef>
                <a:spcPct val="0"/>
              </a:spcBef>
            </a:pPr>
            <a:endParaRPr lang="ro-RO" dirty="0" smtClean="0"/>
          </a:p>
          <a:p>
            <a:pPr eaLnBrk="1" hangingPunct="1">
              <a:spcBef>
                <a:spcPct val="0"/>
              </a:spcBef>
            </a:pPr>
            <a:r>
              <a:rPr lang="ro-RO" dirty="0" smtClean="0"/>
              <a:t>3.3 Identificarea anticorpilor </a:t>
            </a:r>
            <a:r>
              <a:rPr lang="ro-RO" dirty="0" err="1" smtClean="0"/>
              <a:t>incompleţi</a:t>
            </a:r>
            <a:r>
              <a:rPr lang="ro-RO" dirty="0" smtClean="0"/>
              <a:t> imuni în sistemul OAB</a:t>
            </a:r>
          </a:p>
          <a:p>
            <a:pPr eaLnBrk="1" hangingPunct="1">
              <a:spcBef>
                <a:spcPct val="0"/>
              </a:spcBef>
            </a:pPr>
            <a:endParaRPr lang="ro-RO" dirty="0" smtClean="0"/>
          </a:p>
          <a:p>
            <a:pPr eaLnBrk="1" hangingPunct="1">
              <a:spcBef>
                <a:spcPct val="0"/>
              </a:spcBef>
            </a:pPr>
            <a:r>
              <a:rPr lang="ro-RO" dirty="0" smtClean="0"/>
              <a:t>3.4 Testul </a:t>
            </a:r>
            <a:r>
              <a:rPr lang="ro-RO" dirty="0" err="1" smtClean="0"/>
              <a:t>Coombs</a:t>
            </a:r>
            <a:r>
              <a:rPr lang="ro-RO" dirty="0" smtClean="0"/>
              <a:t> (</a:t>
            </a:r>
            <a:r>
              <a:rPr lang="ro-RO" dirty="0" err="1" smtClean="0"/>
              <a:t>antiglobulinic</a:t>
            </a:r>
            <a:r>
              <a:rPr lang="ro-RO" dirty="0" smtClean="0"/>
              <a:t>) direct şi indirect</a:t>
            </a:r>
          </a:p>
          <a:p>
            <a:pPr eaLnBrk="1" hangingPunct="1">
              <a:spcBef>
                <a:spcPct val="0"/>
              </a:spcBef>
            </a:pPr>
            <a:endParaRPr lang="ro-RO" dirty="0" smtClea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960886"/>
          </a:xfrm>
        </p:spPr>
        <p:txBody>
          <a:bodyPr/>
          <a:lstStyle/>
          <a:p>
            <a:pPr marL="54864" indent="0" eaLnBrk="1" fontAlgn="auto" hangingPunct="1">
              <a:spcAft>
                <a:spcPts val="0"/>
              </a:spcAft>
              <a:defRPr/>
            </a:pPr>
            <a:r>
              <a:rPr lang="ro-RO" dirty="0" smtClean="0">
                <a:solidFill>
                  <a:schemeClr val="tx2">
                    <a:tint val="100000"/>
                    <a:shade val="90000"/>
                    <a:satMod val="250000"/>
                    <a:alpha val="100000"/>
                  </a:schemeClr>
                </a:solidFill>
              </a:rPr>
              <a:t>3. Reacţii de </a:t>
            </a:r>
            <a:r>
              <a:rPr lang="ro-RO" dirty="0" err="1" smtClean="0">
                <a:solidFill>
                  <a:schemeClr val="tx2">
                    <a:tint val="100000"/>
                    <a:shade val="90000"/>
                    <a:satMod val="250000"/>
                    <a:alpha val="100000"/>
                  </a:schemeClr>
                </a:solidFill>
              </a:rPr>
              <a:t>hemaglutinare</a:t>
            </a:r>
            <a:endParaRPr lang="ro-RO" dirty="0">
              <a:solidFill>
                <a:schemeClr val="tx2">
                  <a:tint val="100000"/>
                  <a:shade val="90000"/>
                  <a:satMod val="250000"/>
                  <a:alpha val="100000"/>
                </a:schemeClr>
              </a:solidFill>
            </a:endParaRPr>
          </a:p>
        </p:txBody>
      </p:sp>
      <p:sp>
        <p:nvSpPr>
          <p:cNvPr id="91139" name="Content Placeholder 2"/>
          <p:cNvSpPr>
            <a:spLocks noGrp="1"/>
          </p:cNvSpPr>
          <p:nvPr>
            <p:ph idx="1"/>
          </p:nvPr>
        </p:nvSpPr>
        <p:spPr>
          <a:xfrm>
            <a:off x="285750" y="1571625"/>
            <a:ext cx="8229600" cy="571500"/>
          </a:xfrm>
        </p:spPr>
        <p:txBody>
          <a:bodyPr/>
          <a:lstStyle/>
          <a:p>
            <a:pPr eaLnBrk="1" hangingPunct="1"/>
            <a:r>
              <a:rPr lang="ro-RO" dirty="0" smtClean="0"/>
              <a:t>3.1 Determinarea grupelor sanguine</a:t>
            </a:r>
          </a:p>
        </p:txBody>
      </p:sp>
      <p:pic>
        <p:nvPicPr>
          <p:cNvPr id="9114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1965553"/>
            <a:ext cx="2126431" cy="358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539552" y="2159076"/>
            <a:ext cx="5657254" cy="1800200"/>
          </a:xfrm>
          <a:prstGeom prst="rect">
            <a:avLst/>
          </a:prstGeom>
        </p:spPr>
        <p:txBody>
          <a:bodyPr>
            <a:noAutofit/>
          </a:bodyPr>
          <a:lstStyle/>
          <a:p>
            <a:pPr marL="292100" indent="-292100" algn="just" eaLnBrk="1" fontAlgn="auto" hangingPunct="1">
              <a:spcBef>
                <a:spcPts val="0"/>
              </a:spcBef>
              <a:spcAft>
                <a:spcPts val="0"/>
              </a:spcAft>
              <a:buClr>
                <a:schemeClr val="accent1"/>
              </a:buClr>
              <a:buSzPct val="70000"/>
              <a:buFont typeface="Wingdings 2"/>
              <a:buChar char=""/>
              <a:defRPr/>
            </a:pPr>
            <a:r>
              <a:rPr lang="ro-RO" sz="2000" dirty="0" smtClean="0">
                <a:latin typeface="+mn-lt"/>
                <a:cs typeface="+mn-cs"/>
              </a:rPr>
              <a:t>Testul de aglutinare directa este folosit pentru determinarea grupelor sanguine ABO. </a:t>
            </a:r>
          </a:p>
          <a:p>
            <a:pPr marL="292100" indent="-292100" algn="just" eaLnBrk="1" fontAlgn="auto" hangingPunct="1">
              <a:spcBef>
                <a:spcPts val="0"/>
              </a:spcBef>
              <a:spcAft>
                <a:spcPts val="0"/>
              </a:spcAft>
              <a:buClr>
                <a:schemeClr val="accent1"/>
              </a:buClr>
              <a:buSzPct val="70000"/>
              <a:buFont typeface="Wingdings 2"/>
              <a:buChar char=""/>
              <a:defRPr/>
            </a:pPr>
            <a:r>
              <a:rPr lang="ro-RO" sz="2000" dirty="0" smtClean="0">
                <a:latin typeface="+mn-lt"/>
                <a:cs typeface="+mn-cs"/>
              </a:rPr>
              <a:t>Sangele proaspat recoltat este amestecat cu anticorpi monoclonali anti-grupa O(I), A (II) B (III) sau AB (IV). </a:t>
            </a:r>
          </a:p>
          <a:p>
            <a:pPr marL="292100" indent="-292100" algn="just" eaLnBrk="1" fontAlgn="auto" hangingPunct="1">
              <a:spcBef>
                <a:spcPts val="0"/>
              </a:spcBef>
              <a:spcAft>
                <a:spcPts val="0"/>
              </a:spcAft>
              <a:buClr>
                <a:schemeClr val="accent1"/>
              </a:buClr>
              <a:buSzPct val="70000"/>
              <a:buFont typeface="Wingdings 2"/>
              <a:buChar char=""/>
              <a:defRPr/>
            </a:pPr>
            <a:r>
              <a:rPr lang="ro-RO" sz="2000" dirty="0" smtClean="0">
                <a:latin typeface="+mn-lt"/>
                <a:cs typeface="+mn-cs"/>
              </a:rPr>
              <a:t>Reactia de aglutinare  are loc in 15-30 secunde. </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75" y="4617278"/>
            <a:ext cx="27622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685800" y="1524000"/>
            <a:ext cx="7772400" cy="4572000"/>
          </a:xfrm>
        </p:spPr>
        <p:txBody>
          <a:bodyPr/>
          <a:lstStyle/>
          <a:p>
            <a:pPr eaLnBrk="1" hangingPunct="1">
              <a:lnSpc>
                <a:spcPct val="90000"/>
              </a:lnSpc>
              <a:buFontTx/>
              <a:buNone/>
            </a:pPr>
            <a:endParaRPr lang="en-US" dirty="0" smtClean="0"/>
          </a:p>
          <a:p>
            <a:pPr eaLnBrk="1" hangingPunct="1">
              <a:lnSpc>
                <a:spcPct val="90000"/>
              </a:lnSpc>
            </a:pPr>
            <a:r>
              <a:rPr lang="ro-RO" sz="2400" dirty="0" smtClean="0"/>
              <a:t>Unele protocoale au o durată mare</a:t>
            </a:r>
          </a:p>
          <a:p>
            <a:pPr eaLnBrk="1" hangingPunct="1">
              <a:lnSpc>
                <a:spcPct val="90000"/>
              </a:lnSpc>
            </a:pPr>
            <a:r>
              <a:rPr lang="ro-RO" sz="2400" dirty="0" smtClean="0"/>
              <a:t>Echipamentele automate sunt scumpe</a:t>
            </a:r>
            <a:endParaRPr lang="en-US" sz="2400" dirty="0" smtClean="0"/>
          </a:p>
          <a:p>
            <a:pPr eaLnBrk="1" hangingPunct="1">
              <a:lnSpc>
                <a:spcPct val="90000"/>
              </a:lnSpc>
            </a:pPr>
            <a:r>
              <a:rPr lang="ro-RO" sz="2400" dirty="0" smtClean="0"/>
              <a:t>Kiturile comerciale sunt scumpe</a:t>
            </a:r>
            <a:endParaRPr lang="en-US" sz="2400" dirty="0" smtClean="0"/>
          </a:p>
          <a:p>
            <a:pPr eaLnBrk="1" hangingPunct="1">
              <a:lnSpc>
                <a:spcPct val="90000"/>
              </a:lnSpc>
            </a:pPr>
            <a:r>
              <a:rPr lang="ro-RO" sz="2400" dirty="0" smtClean="0"/>
              <a:t>Unele </a:t>
            </a:r>
            <a:r>
              <a:rPr lang="ro-RO" sz="2400" dirty="0" err="1" smtClean="0"/>
              <a:t>reactii</a:t>
            </a:r>
            <a:r>
              <a:rPr lang="ro-RO" sz="2400" dirty="0" smtClean="0"/>
              <a:t> necesita microscop cu fluorescenta</a:t>
            </a:r>
            <a:endParaRPr lang="en-US" sz="2400" dirty="0" smtClean="0"/>
          </a:p>
          <a:p>
            <a:pPr eaLnBrk="1" hangingPunct="1">
              <a:lnSpc>
                <a:spcPct val="90000"/>
              </a:lnSpc>
            </a:pPr>
            <a:r>
              <a:rPr lang="ro-RO" sz="2400" dirty="0" smtClean="0"/>
              <a:t>Sunt foarte specifice unui antigen, astfel </a:t>
            </a:r>
            <a:r>
              <a:rPr lang="ro-RO" sz="2400" dirty="0" err="1" smtClean="0"/>
              <a:t>incât</a:t>
            </a:r>
            <a:r>
              <a:rPr lang="ro-RO" sz="2400" dirty="0" smtClean="0"/>
              <a:t> nu pot fi utilizate pentru antigene </a:t>
            </a:r>
            <a:r>
              <a:rPr lang="ro-RO" sz="2400" dirty="0" err="1" smtClean="0"/>
              <a:t>inrudite</a:t>
            </a:r>
            <a:r>
              <a:rPr lang="ro-RO" sz="2400" dirty="0" smtClean="0"/>
              <a:t> </a:t>
            </a:r>
          </a:p>
          <a:p>
            <a:pPr eaLnBrk="1" hangingPunct="1">
              <a:lnSpc>
                <a:spcPct val="90000"/>
              </a:lnSpc>
            </a:pPr>
            <a:r>
              <a:rPr lang="ro-RO" sz="2400" dirty="0" smtClean="0"/>
              <a:t>Pot da </a:t>
            </a:r>
            <a:r>
              <a:rPr lang="ro-RO" sz="2400" dirty="0" err="1" smtClean="0"/>
              <a:t>reactii</a:t>
            </a:r>
            <a:r>
              <a:rPr lang="ro-RO" sz="2400" dirty="0" smtClean="0"/>
              <a:t> fals pozitive sau fals negative</a:t>
            </a:r>
            <a:endParaRPr lang="en-US" sz="2400" dirty="0" smtClean="0"/>
          </a:p>
        </p:txBody>
      </p:sp>
      <p:sp>
        <p:nvSpPr>
          <p:cNvPr id="47107" name="Rectangle 3"/>
          <p:cNvSpPr>
            <a:spLocks noGrp="1" noChangeArrowheads="1"/>
          </p:cNvSpPr>
          <p:nvPr>
            <p:ph type="title"/>
          </p:nvPr>
        </p:nvSpPr>
        <p:spPr>
          <a:xfrm>
            <a:off x="685800" y="457200"/>
            <a:ext cx="7772400" cy="1143000"/>
          </a:xfrm>
        </p:spPr>
        <p:txBody>
          <a:bodyPr>
            <a:normAutofit fontScale="90000"/>
          </a:bodyPr>
          <a:lstStyle/>
          <a:p>
            <a:pPr marL="54864" indent="0" eaLnBrk="1" fontAlgn="auto" hangingPunct="1">
              <a:spcAft>
                <a:spcPts val="0"/>
              </a:spcAft>
              <a:defRPr/>
            </a:pPr>
            <a:r>
              <a:rPr lang="ro-RO" sz="3800" dirty="0">
                <a:solidFill>
                  <a:schemeClr val="tx2">
                    <a:tint val="100000"/>
                    <a:shade val="90000"/>
                    <a:satMod val="250000"/>
                    <a:alpha val="100000"/>
                  </a:schemeClr>
                </a:solidFill>
              </a:rPr>
              <a:t>REACȚII IMUNOLOGICE: </a:t>
            </a:r>
            <a:r>
              <a:rPr lang="ro-RO" sz="3800" dirty="0" smtClean="0">
                <a:solidFill>
                  <a:schemeClr val="tx2">
                    <a:tint val="100000"/>
                    <a:shade val="90000"/>
                    <a:satMod val="250000"/>
                    <a:alpha val="100000"/>
                  </a:schemeClr>
                </a:solidFill>
              </a:rPr>
              <a:t>DEZAVANTAJE</a:t>
            </a:r>
            <a:endParaRPr lang="en-US" dirty="0">
              <a:solidFill>
                <a:schemeClr val="tx2">
                  <a:tint val="100000"/>
                  <a:shade val="90000"/>
                  <a:satMod val="250000"/>
                  <a:alpha val="100000"/>
                </a:schemeClr>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8"/>
          <p:cNvSpPr>
            <a:spLocks noGrp="1" noChangeArrowheads="1"/>
          </p:cNvSpPr>
          <p:nvPr>
            <p:ph type="title"/>
          </p:nvPr>
        </p:nvSpPr>
        <p:spPr>
          <a:xfrm>
            <a:off x="152400" y="87313"/>
            <a:ext cx="8683625" cy="760412"/>
          </a:xfrm>
        </p:spPr>
        <p:txBody>
          <a:bodyPr lIns="91440" tIns="45720" bIns="45720" anchor="ctr"/>
          <a:lstStyle/>
          <a:p>
            <a:pPr marL="54864" indent="0" eaLnBrk="1" fontAlgn="auto" hangingPunct="1">
              <a:spcAft>
                <a:spcPts val="0"/>
              </a:spcAft>
              <a:defRPr/>
            </a:pPr>
            <a:r>
              <a:rPr lang="ro-RO" dirty="0" smtClean="0">
                <a:solidFill>
                  <a:schemeClr val="tx2">
                    <a:tint val="100000"/>
                    <a:shade val="90000"/>
                    <a:satMod val="250000"/>
                    <a:alpha val="100000"/>
                  </a:schemeClr>
                </a:solidFill>
              </a:rPr>
              <a:t>Titrarea anticorpilor anti Rh</a:t>
            </a:r>
            <a:endParaRPr lang="en-US" dirty="0">
              <a:solidFill>
                <a:schemeClr val="tx2">
                  <a:tint val="100000"/>
                  <a:shade val="90000"/>
                  <a:satMod val="250000"/>
                  <a:alpha val="100000"/>
                </a:schemeClr>
              </a:solidFill>
            </a:endParaRPr>
          </a:p>
        </p:txBody>
      </p:sp>
      <p:sp>
        <p:nvSpPr>
          <p:cNvPr id="103427" name="Rectangle 9"/>
          <p:cNvSpPr>
            <a:spLocks noGrp="1" noChangeArrowheads="1"/>
          </p:cNvSpPr>
          <p:nvPr>
            <p:ph type="body" idx="1"/>
          </p:nvPr>
        </p:nvSpPr>
        <p:spPr>
          <a:xfrm>
            <a:off x="119063" y="1279525"/>
            <a:ext cx="3582987" cy="5210175"/>
          </a:xfrm>
        </p:spPr>
        <p:txBody>
          <a:bodyPr/>
          <a:lstStyle/>
          <a:p>
            <a:pPr eaLnBrk="1" hangingPunct="1"/>
            <a:r>
              <a:rPr lang="ro-RO" dirty="0" smtClean="0"/>
              <a:t>Serul in care sunt anticorpi este diluat</a:t>
            </a:r>
          </a:p>
          <a:p>
            <a:pPr eaLnBrk="1" hangingPunct="1"/>
            <a:r>
              <a:rPr lang="ro-RO" dirty="0" smtClean="0"/>
              <a:t>Antigenul este standard si titrat (</a:t>
            </a:r>
            <a:r>
              <a:rPr lang="ro-RO" dirty="0" err="1" smtClean="0"/>
              <a:t>concentratie</a:t>
            </a:r>
            <a:r>
              <a:rPr lang="ro-RO" dirty="0" smtClean="0"/>
              <a:t> stabilita conform </a:t>
            </a:r>
            <a:r>
              <a:rPr lang="ro-RO" dirty="0" err="1" smtClean="0"/>
              <a:t>instructiunilor</a:t>
            </a:r>
            <a:r>
              <a:rPr lang="ro-RO" dirty="0" smtClean="0"/>
              <a:t>)</a:t>
            </a:r>
            <a:endParaRPr lang="en-US" dirty="0" smtClean="0"/>
          </a:p>
        </p:txBody>
      </p:sp>
      <p:pic>
        <p:nvPicPr>
          <p:cNvPr id="103429" name="Picture 8" descr="figure_18_06_labeled"/>
          <p:cNvPicPr>
            <a:picLocks noChangeAspect="1" noChangeArrowheads="1"/>
          </p:cNvPicPr>
          <p:nvPr/>
        </p:nvPicPr>
        <p:blipFill>
          <a:blip r:embed="rId3">
            <a:extLst>
              <a:ext uri="{28A0092B-C50C-407E-A947-70E740481C1C}">
                <a14:useLocalDpi xmlns:a14="http://schemas.microsoft.com/office/drawing/2010/main" val="0"/>
              </a:ext>
            </a:extLst>
          </a:blip>
          <a:srcRect r="54764" b="4350"/>
          <a:stretch>
            <a:fillRect/>
          </a:stretch>
        </p:blipFill>
        <p:spPr bwMode="auto">
          <a:xfrm>
            <a:off x="4029075" y="725488"/>
            <a:ext cx="4886325"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indent="0" eaLnBrk="1" fontAlgn="auto" hangingPunct="1">
              <a:spcAft>
                <a:spcPts val="0"/>
              </a:spcAft>
              <a:defRPr/>
            </a:pPr>
            <a:r>
              <a:rPr lang="ro-RO" dirty="0" smtClean="0">
                <a:solidFill>
                  <a:schemeClr val="tx2">
                    <a:tint val="100000"/>
                    <a:shade val="90000"/>
                    <a:satMod val="250000"/>
                    <a:alpha val="100000"/>
                  </a:schemeClr>
                </a:solidFill>
              </a:rPr>
              <a:t>REACȚIA DE HEMAGLUTINARE</a:t>
            </a:r>
            <a:endParaRPr lang="ro-RO" dirty="0">
              <a:solidFill>
                <a:schemeClr val="tx2">
                  <a:tint val="100000"/>
                  <a:shade val="90000"/>
                  <a:satMod val="250000"/>
                  <a:alpha val="100000"/>
                </a:schemeClr>
              </a:solidFill>
            </a:endParaRPr>
          </a:p>
        </p:txBody>
      </p:sp>
      <p:sp>
        <p:nvSpPr>
          <p:cNvPr id="3" name="Content Placeholder 2"/>
          <p:cNvSpPr>
            <a:spLocks noGrp="1"/>
          </p:cNvSpPr>
          <p:nvPr>
            <p:ph idx="1"/>
          </p:nvPr>
        </p:nvSpPr>
        <p:spPr/>
        <p:txBody>
          <a:bodyPr>
            <a:noAutofit/>
          </a:bodyPr>
          <a:lstStyle/>
          <a:p>
            <a:pPr eaLnBrk="1" fontAlgn="auto" hangingPunct="1">
              <a:spcBef>
                <a:spcPts val="0"/>
              </a:spcBef>
              <a:spcAft>
                <a:spcPts val="0"/>
              </a:spcAft>
              <a:buFont typeface="Wingdings 2"/>
              <a:buChar char=""/>
              <a:defRPr/>
            </a:pPr>
            <a:r>
              <a:rPr lang="ro-RO" sz="1800" b="1" u="sng" dirty="0" smtClean="0"/>
              <a:t>Hemaglutinarea directă</a:t>
            </a:r>
            <a:endParaRPr lang="en-US" sz="1800" u="sng" dirty="0" smtClean="0"/>
          </a:p>
          <a:p>
            <a:pPr eaLnBrk="1" fontAlgn="auto" hangingPunct="1">
              <a:spcBef>
                <a:spcPts val="0"/>
              </a:spcBef>
              <a:spcAft>
                <a:spcPts val="0"/>
              </a:spcAft>
              <a:buFont typeface="Wingdings 2"/>
              <a:buChar char=""/>
              <a:defRPr/>
            </a:pPr>
            <a:r>
              <a:rPr lang="en-US" sz="1800" dirty="0" err="1" smtClean="0"/>
              <a:t>Haemaglutina</a:t>
            </a:r>
            <a:r>
              <a:rPr lang="ro-RO" sz="1800" dirty="0" smtClean="0"/>
              <a:t>rea este cauzată </a:t>
            </a:r>
            <a:r>
              <a:rPr lang="en-US" sz="1800" dirty="0" smtClean="0"/>
              <a:t>de</a:t>
            </a:r>
            <a:r>
              <a:rPr lang="ro-RO" sz="1800" dirty="0" smtClean="0"/>
              <a:t> un </a:t>
            </a:r>
            <a:r>
              <a:rPr lang="en-US" sz="1800" dirty="0"/>
              <a:t>antigen </a:t>
            </a:r>
            <a:r>
              <a:rPr lang="en-US" sz="1800" dirty="0" err="1"/>
              <a:t>numit</a:t>
            </a:r>
            <a:r>
              <a:rPr lang="en-US" sz="1800" b="1" dirty="0"/>
              <a:t> hemaglutinină</a:t>
            </a:r>
            <a:r>
              <a:rPr lang="en-US" sz="1800" dirty="0" smtClean="0"/>
              <a:t> </a:t>
            </a:r>
            <a:r>
              <a:rPr lang="ro-RO" sz="1800" dirty="0" smtClean="0"/>
              <a:t>prezent pe </a:t>
            </a:r>
            <a:r>
              <a:rPr lang="en-US" sz="1800" dirty="0" err="1" smtClean="0"/>
              <a:t>multe</a:t>
            </a:r>
            <a:r>
              <a:rPr lang="en-US" sz="1800" dirty="0" smtClean="0"/>
              <a:t> </a:t>
            </a:r>
            <a:r>
              <a:rPr lang="en-US" sz="1800" dirty="0" err="1"/>
              <a:t>virusuri</a:t>
            </a:r>
            <a:r>
              <a:rPr lang="en-US" sz="1800" dirty="0"/>
              <a:t> </a:t>
            </a:r>
            <a:r>
              <a:rPr lang="en-US" sz="1800" dirty="0" smtClean="0"/>
              <a:t>(</a:t>
            </a:r>
            <a:r>
              <a:rPr lang="ro-RO" sz="1800" dirty="0" smtClean="0"/>
              <a:t>ex. </a:t>
            </a:r>
            <a:r>
              <a:rPr lang="en-US" sz="1800" dirty="0" smtClean="0"/>
              <a:t>m</a:t>
            </a:r>
            <a:r>
              <a:rPr lang="ro-RO" sz="1800" dirty="0" smtClean="0"/>
              <a:t>i</a:t>
            </a:r>
            <a:r>
              <a:rPr lang="en-US" sz="1800" dirty="0" err="1" smtClean="0"/>
              <a:t>xovirus</a:t>
            </a:r>
            <a:r>
              <a:rPr lang="ro-RO" sz="1800" dirty="0" smtClean="0"/>
              <a:t>uri, </a:t>
            </a:r>
            <a:r>
              <a:rPr lang="en-US" sz="1800" dirty="0" err="1" smtClean="0"/>
              <a:t>paramixovirus</a:t>
            </a:r>
            <a:r>
              <a:rPr lang="ro-RO" sz="1800" dirty="0" smtClean="0"/>
              <a:t>uri</a:t>
            </a:r>
            <a:r>
              <a:rPr lang="en-US" sz="1800" dirty="0" smtClean="0"/>
              <a:t>) </a:t>
            </a:r>
            <a:r>
              <a:rPr lang="ro-RO" sz="1800" dirty="0" smtClean="0"/>
              <a:t>ș</a:t>
            </a:r>
            <a:r>
              <a:rPr lang="en-US" sz="1800" dirty="0" err="1" smtClean="0"/>
              <a:t>i</a:t>
            </a:r>
            <a:r>
              <a:rPr lang="en-US" sz="1800" dirty="0" smtClean="0"/>
              <a:t> </a:t>
            </a:r>
            <a:r>
              <a:rPr lang="en-US" sz="1800" dirty="0" err="1"/>
              <a:t>bacterii</a:t>
            </a:r>
            <a:r>
              <a:rPr lang="en-US" sz="1800" dirty="0"/>
              <a:t> (</a:t>
            </a:r>
            <a:r>
              <a:rPr lang="en-US" sz="1800" i="1" dirty="0" err="1"/>
              <a:t>Bordetella</a:t>
            </a:r>
            <a:r>
              <a:rPr lang="en-US" sz="1800" i="1" dirty="0"/>
              <a:t> </a:t>
            </a:r>
            <a:r>
              <a:rPr lang="en-US" sz="1800" i="1" dirty="0" err="1"/>
              <a:t>tuse</a:t>
            </a:r>
            <a:r>
              <a:rPr lang="en-US" sz="1800" i="1" dirty="0"/>
              <a:t> </a:t>
            </a:r>
            <a:r>
              <a:rPr lang="en-US" sz="1800" i="1" dirty="0" err="1"/>
              <a:t>convulsivă</a:t>
            </a:r>
            <a:r>
              <a:rPr lang="en-US" sz="1800" dirty="0" smtClean="0"/>
              <a:t>).</a:t>
            </a:r>
            <a:r>
              <a:rPr lang="ro-RO" sz="1800" dirty="0" smtClean="0"/>
              <a:t> </a:t>
            </a:r>
            <a:r>
              <a:rPr lang="en-US" sz="1800" dirty="0" err="1" smtClean="0"/>
              <a:t>Hemaglutin</a:t>
            </a:r>
            <a:r>
              <a:rPr lang="ro-RO" sz="1800" dirty="0" err="1" smtClean="0"/>
              <a:t>area</a:t>
            </a:r>
            <a:r>
              <a:rPr lang="en-US" sz="1800" dirty="0" smtClean="0"/>
              <a:t> </a:t>
            </a:r>
            <a:r>
              <a:rPr lang="en-US" sz="1800" dirty="0" err="1"/>
              <a:t>este</a:t>
            </a:r>
            <a:r>
              <a:rPr lang="en-US" sz="1800" dirty="0"/>
              <a:t> </a:t>
            </a:r>
            <a:r>
              <a:rPr lang="en-US" sz="1800" dirty="0" err="1" smtClean="0"/>
              <a:t>cauzat</a:t>
            </a:r>
            <a:r>
              <a:rPr lang="ro-RO" sz="1800" dirty="0" smtClean="0"/>
              <a:t>ă</a:t>
            </a:r>
            <a:r>
              <a:rPr lang="en-US" sz="1800" dirty="0" smtClean="0"/>
              <a:t> </a:t>
            </a:r>
            <a:r>
              <a:rPr lang="ro-RO" sz="1800" dirty="0" smtClean="0"/>
              <a:t>de legarea </a:t>
            </a:r>
            <a:r>
              <a:rPr lang="ro-RO" sz="1800" dirty="0" err="1" smtClean="0"/>
              <a:t>hemaglutininei</a:t>
            </a:r>
            <a:r>
              <a:rPr lang="ro-RO" sz="1800" dirty="0" smtClean="0"/>
              <a:t> de </a:t>
            </a:r>
            <a:r>
              <a:rPr lang="en-US" sz="1800" dirty="0" err="1" smtClean="0"/>
              <a:t>receptori</a:t>
            </a:r>
            <a:r>
              <a:rPr lang="ro-RO" sz="1800" dirty="0" smtClean="0"/>
              <a:t>i</a:t>
            </a:r>
            <a:r>
              <a:rPr lang="en-US" sz="1800" dirty="0" smtClean="0"/>
              <a:t> </a:t>
            </a:r>
            <a:r>
              <a:rPr lang="en-US" sz="1800" dirty="0" err="1"/>
              <a:t>prezente</a:t>
            </a:r>
            <a:r>
              <a:rPr lang="en-US" sz="1800" dirty="0"/>
              <a:t> </a:t>
            </a:r>
            <a:r>
              <a:rPr lang="en-US" sz="1800" dirty="0" err="1"/>
              <a:t>pe</a:t>
            </a:r>
            <a:r>
              <a:rPr lang="en-US" sz="1800" dirty="0"/>
              <a:t> de </a:t>
            </a:r>
            <a:r>
              <a:rPr lang="en-US" sz="1800" dirty="0" err="1" smtClean="0"/>
              <a:t>er</a:t>
            </a:r>
            <a:r>
              <a:rPr lang="ro-RO" sz="1800" dirty="0" err="1" smtClean="0"/>
              <a:t>itrocitele</a:t>
            </a:r>
            <a:r>
              <a:rPr lang="ro-RO" sz="1800" dirty="0" smtClean="0"/>
              <a:t> de</a:t>
            </a:r>
            <a:r>
              <a:rPr lang="en-US" sz="1800" dirty="0" smtClean="0"/>
              <a:t> </a:t>
            </a:r>
            <a:r>
              <a:rPr lang="en-US" sz="1800" dirty="0" err="1"/>
              <a:t>suprafață</a:t>
            </a:r>
            <a:r>
              <a:rPr lang="en-US" sz="1800" dirty="0"/>
              <a:t>.</a:t>
            </a:r>
          </a:p>
          <a:p>
            <a:pPr eaLnBrk="1" fontAlgn="auto" hangingPunct="1">
              <a:spcBef>
                <a:spcPts val="0"/>
              </a:spcBef>
              <a:spcAft>
                <a:spcPts val="0"/>
              </a:spcAft>
              <a:buFont typeface="Wingdings 2"/>
              <a:buChar char=""/>
              <a:defRPr/>
            </a:pPr>
            <a:r>
              <a:rPr lang="en-US" sz="1800" dirty="0"/>
              <a:t> </a:t>
            </a:r>
            <a:r>
              <a:rPr lang="ro-RO" sz="1800" dirty="0" smtClean="0"/>
              <a:t>Hemaglutinarea d</a:t>
            </a:r>
            <a:r>
              <a:rPr lang="en-US" sz="1800" dirty="0" err="1" smtClean="0"/>
              <a:t>irect</a:t>
            </a:r>
            <a:r>
              <a:rPr lang="ro-RO" sz="1800" dirty="0" smtClean="0"/>
              <a:t>ă</a:t>
            </a:r>
            <a:r>
              <a:rPr lang="en-US" sz="1800" dirty="0" smtClean="0"/>
              <a:t> </a:t>
            </a:r>
            <a:r>
              <a:rPr lang="en-US" sz="1800" dirty="0" err="1"/>
              <a:t>este</a:t>
            </a:r>
            <a:r>
              <a:rPr lang="en-US" sz="1800" dirty="0"/>
              <a:t> </a:t>
            </a:r>
            <a:r>
              <a:rPr lang="en-US" sz="1800" dirty="0" err="1" smtClean="0"/>
              <a:t>utilizat</a:t>
            </a:r>
            <a:r>
              <a:rPr lang="ro-RO" sz="1800" dirty="0" smtClean="0"/>
              <a:t>ă</a:t>
            </a:r>
            <a:r>
              <a:rPr lang="en-US" sz="1800" dirty="0" smtClean="0"/>
              <a:t> </a:t>
            </a:r>
            <a:r>
              <a:rPr lang="en-US" sz="1800" dirty="0" err="1"/>
              <a:t>pentru</a:t>
            </a:r>
            <a:r>
              <a:rPr lang="en-US" sz="1800" dirty="0"/>
              <a:t> </a:t>
            </a:r>
            <a:r>
              <a:rPr lang="en-US" sz="1800" dirty="0" smtClean="0"/>
              <a:t>diagnostic</a:t>
            </a:r>
            <a:r>
              <a:rPr lang="ro-RO" sz="1800" dirty="0" err="1" smtClean="0"/>
              <a:t>ul</a:t>
            </a:r>
            <a:r>
              <a:rPr lang="en-US" sz="1800" dirty="0" smtClean="0"/>
              <a:t> </a:t>
            </a:r>
            <a:r>
              <a:rPr lang="en-US" sz="1800" dirty="0"/>
              <a:t>de </a:t>
            </a:r>
            <a:r>
              <a:rPr lang="en-US" sz="1800" dirty="0" err="1" smtClean="0"/>
              <a:t>mononucleoz</a:t>
            </a:r>
            <a:r>
              <a:rPr lang="ro-RO" sz="1800" dirty="0" smtClean="0"/>
              <a:t>ă</a:t>
            </a:r>
            <a:r>
              <a:rPr lang="en-US" sz="1800" dirty="0" smtClean="0"/>
              <a:t> </a:t>
            </a:r>
            <a:r>
              <a:rPr lang="en-US" sz="1800" dirty="0" err="1" smtClean="0"/>
              <a:t>infectioas</a:t>
            </a:r>
            <a:r>
              <a:rPr lang="ro-RO" sz="1800" dirty="0" smtClean="0"/>
              <a:t>ă</a:t>
            </a:r>
            <a:r>
              <a:rPr lang="en-US" sz="1800" dirty="0" smtClean="0"/>
              <a:t> (</a:t>
            </a:r>
            <a:r>
              <a:rPr lang="ro-RO" sz="1800" b="1" dirty="0" smtClean="0"/>
              <a:t>reacția </a:t>
            </a:r>
            <a:r>
              <a:rPr lang="en-US" sz="1800" b="1" dirty="0" smtClean="0"/>
              <a:t>Paul-</a:t>
            </a:r>
            <a:r>
              <a:rPr lang="en-US" sz="1800" b="1" dirty="0" err="1" smtClean="0"/>
              <a:t>Bunnel</a:t>
            </a:r>
            <a:r>
              <a:rPr lang="en-US" sz="1800" dirty="0" smtClean="0"/>
              <a:t>), </a:t>
            </a:r>
            <a:r>
              <a:rPr lang="ro-RO" sz="1800" dirty="0" smtClean="0"/>
              <a:t>p</a:t>
            </a:r>
            <a:r>
              <a:rPr lang="en-US" sz="1800" dirty="0" err="1" smtClean="0"/>
              <a:t>entru</a:t>
            </a:r>
            <a:r>
              <a:rPr lang="en-US" sz="1800" dirty="0" smtClean="0"/>
              <a:t> </a:t>
            </a:r>
            <a:r>
              <a:rPr lang="en-US" sz="1800" dirty="0" err="1"/>
              <a:t>detectarea</a:t>
            </a:r>
            <a:r>
              <a:rPr lang="en-US" sz="1800" dirty="0"/>
              <a:t> de </a:t>
            </a:r>
            <a:r>
              <a:rPr lang="en-US" sz="1800" dirty="0" err="1"/>
              <a:t>aglutinine</a:t>
            </a:r>
            <a:r>
              <a:rPr lang="en-US" sz="1800" dirty="0"/>
              <a:t> </a:t>
            </a:r>
            <a:r>
              <a:rPr lang="ro-RO" sz="1800" dirty="0" smtClean="0"/>
              <a:t>la </a:t>
            </a:r>
            <a:r>
              <a:rPr lang="en-US" sz="1800" dirty="0" smtClean="0"/>
              <a:t>rec</a:t>
            </a:r>
            <a:r>
              <a:rPr lang="ro-RO" sz="1800" dirty="0"/>
              <a:t>e</a:t>
            </a:r>
            <a:r>
              <a:rPr lang="en-US" sz="1800" dirty="0" smtClean="0"/>
              <a:t> </a:t>
            </a:r>
            <a:r>
              <a:rPr lang="en-US" sz="1800" dirty="0" err="1"/>
              <a:t>în</a:t>
            </a:r>
            <a:r>
              <a:rPr lang="en-US" sz="1800" dirty="0"/>
              <a:t> </a:t>
            </a:r>
            <a:r>
              <a:rPr lang="en-US" sz="1800" dirty="0" err="1" smtClean="0"/>
              <a:t>pneumoni</a:t>
            </a:r>
            <a:r>
              <a:rPr lang="ro-RO" sz="1800" dirty="0" smtClean="0"/>
              <a:t>a</a:t>
            </a:r>
            <a:r>
              <a:rPr lang="en-US" sz="1800" dirty="0" smtClean="0"/>
              <a:t> </a:t>
            </a:r>
            <a:r>
              <a:rPr lang="en-US" sz="1800" dirty="0" err="1" smtClean="0"/>
              <a:t>atipic</a:t>
            </a:r>
            <a:r>
              <a:rPr lang="ro-RO" sz="1800" dirty="0" smtClean="0"/>
              <a:t>ă</a:t>
            </a:r>
            <a:r>
              <a:rPr lang="en-US" sz="1800" dirty="0" smtClean="0"/>
              <a:t> </a:t>
            </a:r>
            <a:r>
              <a:rPr lang="en-US" sz="1800" dirty="0" err="1" smtClean="0"/>
              <a:t>cauzat</a:t>
            </a:r>
            <a:r>
              <a:rPr lang="ro-RO" sz="1800" dirty="0" smtClean="0"/>
              <a:t>ă</a:t>
            </a:r>
            <a:r>
              <a:rPr lang="en-US" sz="1800" dirty="0" smtClean="0"/>
              <a:t> </a:t>
            </a:r>
            <a:r>
              <a:rPr lang="en-US" sz="1800" dirty="0"/>
              <a:t>de </a:t>
            </a:r>
            <a:r>
              <a:rPr lang="en-US" sz="1800" i="1" dirty="0"/>
              <a:t>Mycoplasma pneumoniae</a:t>
            </a:r>
            <a:r>
              <a:rPr lang="en-US" sz="1800" dirty="0"/>
              <a:t> </a:t>
            </a:r>
            <a:r>
              <a:rPr lang="en-US" sz="1800" dirty="0" smtClean="0"/>
              <a:t>(</a:t>
            </a:r>
            <a:r>
              <a:rPr lang="ro-RO" sz="1800" dirty="0" smtClean="0"/>
              <a:t>a</a:t>
            </a:r>
            <a:r>
              <a:rPr lang="en-US" sz="1800" dirty="0" err="1" smtClean="0"/>
              <a:t>glutinare</a:t>
            </a:r>
            <a:r>
              <a:rPr lang="en-US" sz="1800" dirty="0" smtClean="0"/>
              <a:t> </a:t>
            </a:r>
            <a:r>
              <a:rPr lang="ro-RO" sz="1800" dirty="0" smtClean="0"/>
              <a:t>cu eritrocite din sânge uman de grup 0 </a:t>
            </a:r>
            <a:r>
              <a:rPr lang="en-US" sz="1800" dirty="0" smtClean="0"/>
              <a:t>la </a:t>
            </a:r>
            <a:r>
              <a:rPr lang="en-US" sz="1800" dirty="0" err="1"/>
              <a:t>temperaturi</a:t>
            </a:r>
            <a:r>
              <a:rPr lang="en-US" sz="1800" dirty="0"/>
              <a:t> </a:t>
            </a:r>
            <a:r>
              <a:rPr lang="en-US" sz="1800" dirty="0" err="1"/>
              <a:t>joase</a:t>
            </a:r>
            <a:r>
              <a:rPr lang="en-US" sz="1800" dirty="0" smtClean="0"/>
              <a:t>).</a:t>
            </a:r>
            <a:endParaRPr lang="ro-RO" sz="1800" dirty="0" smtClean="0"/>
          </a:p>
          <a:p>
            <a:pPr eaLnBrk="1" fontAlgn="auto" hangingPunct="1">
              <a:spcBef>
                <a:spcPts val="0"/>
              </a:spcBef>
              <a:spcAft>
                <a:spcPts val="0"/>
              </a:spcAft>
              <a:buFont typeface="Wingdings 2"/>
              <a:buChar char=""/>
              <a:defRPr/>
            </a:pPr>
            <a:endParaRPr lang="ro-RO" sz="1800" dirty="0" smtClean="0"/>
          </a:p>
          <a:p>
            <a:pPr eaLnBrk="1" fontAlgn="auto" hangingPunct="1">
              <a:spcBef>
                <a:spcPts val="0"/>
              </a:spcBef>
              <a:spcAft>
                <a:spcPts val="0"/>
              </a:spcAft>
              <a:buFont typeface="Wingdings 2"/>
              <a:buChar char=""/>
              <a:defRPr/>
            </a:pPr>
            <a:r>
              <a:rPr lang="en-US" sz="1800" b="1" dirty="0" smtClean="0"/>
              <a:t> </a:t>
            </a:r>
            <a:endParaRPr lang="en-US" sz="1800" dirty="0" smtClean="0"/>
          </a:p>
          <a:p>
            <a:pPr eaLnBrk="1" fontAlgn="auto" hangingPunct="1">
              <a:spcBef>
                <a:spcPts val="0"/>
              </a:spcBef>
              <a:spcAft>
                <a:spcPts val="0"/>
              </a:spcAft>
              <a:buFont typeface="Wingdings 2"/>
              <a:buChar char=""/>
              <a:defRPr/>
            </a:pPr>
            <a:endParaRPr lang="ro-RO" sz="1800" dirty="0"/>
          </a:p>
        </p:txBody>
      </p:sp>
      <p:pic>
        <p:nvPicPr>
          <p:cNvPr id="4" name="Picture 3"/>
          <p:cNvPicPr>
            <a:picLocks noChangeAspect="1"/>
          </p:cNvPicPr>
          <p:nvPr/>
        </p:nvPicPr>
        <p:blipFill>
          <a:blip r:embed="rId3"/>
          <a:stretch>
            <a:fillRect/>
          </a:stretch>
        </p:blipFill>
        <p:spPr>
          <a:xfrm>
            <a:off x="6580213" y="4862885"/>
            <a:ext cx="1755800" cy="1499746"/>
          </a:xfrm>
          <a:prstGeom prst="rect">
            <a:avLst/>
          </a:prstGeom>
        </p:spPr>
      </p:pic>
      <p:pic>
        <p:nvPicPr>
          <p:cNvPr id="5" name="Picture 4"/>
          <p:cNvPicPr>
            <a:picLocks noChangeAspect="1"/>
          </p:cNvPicPr>
          <p:nvPr/>
        </p:nvPicPr>
        <p:blipFill>
          <a:blip r:embed="rId4"/>
          <a:stretch>
            <a:fillRect/>
          </a:stretch>
        </p:blipFill>
        <p:spPr>
          <a:xfrm>
            <a:off x="6216503" y="3612693"/>
            <a:ext cx="2483220" cy="1214252"/>
          </a:xfrm>
          <a:prstGeom prst="rect">
            <a:avLst/>
          </a:prstGeom>
        </p:spPr>
      </p:pic>
      <p:pic>
        <p:nvPicPr>
          <p:cNvPr id="6" name="Picture 5"/>
          <p:cNvPicPr>
            <a:picLocks noChangeAspect="1"/>
          </p:cNvPicPr>
          <p:nvPr/>
        </p:nvPicPr>
        <p:blipFill>
          <a:blip r:embed="rId5"/>
          <a:stretch>
            <a:fillRect/>
          </a:stretch>
        </p:blipFill>
        <p:spPr>
          <a:xfrm>
            <a:off x="1420534" y="4436938"/>
            <a:ext cx="3468925" cy="120711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54864" indent="0" eaLnBrk="1" fontAlgn="auto" hangingPunct="1">
              <a:spcAft>
                <a:spcPts val="0"/>
              </a:spcAft>
              <a:defRPr/>
            </a:pPr>
            <a:r>
              <a:rPr lang="ro-RO" dirty="0" smtClean="0">
                <a:solidFill>
                  <a:schemeClr val="tx2">
                    <a:tint val="100000"/>
                    <a:shade val="90000"/>
                    <a:satMod val="250000"/>
                    <a:alpha val="100000"/>
                  </a:schemeClr>
                </a:solidFill>
              </a:rPr>
              <a:t>REACȚIA DE INHIBARE A HEMAGLUTINĂRII</a:t>
            </a:r>
            <a:endParaRPr lang="ro-RO" dirty="0">
              <a:solidFill>
                <a:schemeClr val="tx2">
                  <a:tint val="100000"/>
                  <a:shade val="90000"/>
                  <a:satMod val="250000"/>
                  <a:alpha val="100000"/>
                </a:schemeClr>
              </a:solidFill>
            </a:endParaRPr>
          </a:p>
        </p:txBody>
      </p:sp>
      <p:sp>
        <p:nvSpPr>
          <p:cNvPr id="111619" name="Content Placeholder 2"/>
          <p:cNvSpPr>
            <a:spLocks noGrp="1"/>
          </p:cNvSpPr>
          <p:nvPr>
            <p:ph idx="1"/>
          </p:nvPr>
        </p:nvSpPr>
        <p:spPr>
          <a:xfrm>
            <a:off x="457200" y="960438"/>
            <a:ext cx="8229600" cy="5683250"/>
          </a:xfrm>
        </p:spPr>
        <p:txBody>
          <a:bodyPr/>
          <a:lstStyle/>
          <a:p>
            <a:pPr eaLnBrk="1" fontAlgn="auto" hangingPunct="1">
              <a:spcBef>
                <a:spcPts val="0"/>
              </a:spcBef>
              <a:spcAft>
                <a:spcPts val="0"/>
              </a:spcAft>
              <a:buFont typeface="Wingdings 2"/>
              <a:buChar char=""/>
              <a:defRPr/>
            </a:pPr>
            <a:r>
              <a:rPr lang="ro-RO" sz="2000" u="sng" dirty="0" smtClean="0"/>
              <a:t>Reacția de inhibare a hemaglutinării </a:t>
            </a:r>
            <a:r>
              <a:rPr lang="ro-RO" sz="2000" dirty="0" smtClean="0"/>
              <a:t>este folosită în virusologie. </a:t>
            </a:r>
          </a:p>
          <a:p>
            <a:pPr eaLnBrk="1" fontAlgn="auto" hangingPunct="1">
              <a:spcBef>
                <a:spcPts val="0"/>
              </a:spcBef>
              <a:spcAft>
                <a:spcPts val="0"/>
              </a:spcAft>
              <a:buFont typeface="Wingdings 2"/>
              <a:buChar char=""/>
              <a:defRPr/>
            </a:pPr>
            <a:endParaRPr lang="ro-RO" sz="2000" dirty="0"/>
          </a:p>
          <a:p>
            <a:pPr eaLnBrk="1" fontAlgn="auto" hangingPunct="1">
              <a:spcBef>
                <a:spcPts val="0"/>
              </a:spcBef>
              <a:spcAft>
                <a:spcPts val="0"/>
              </a:spcAft>
              <a:buFont typeface="Wingdings 2"/>
              <a:buChar char=""/>
              <a:defRPr/>
            </a:pPr>
            <a:r>
              <a:rPr lang="ro-RO" sz="2000" dirty="0" smtClean="0"/>
              <a:t>Multe virusuri pot aglutina eritrocitele datorită prezenței </a:t>
            </a:r>
            <a:r>
              <a:rPr lang="ro-RO" sz="2000" dirty="0" err="1" smtClean="0"/>
              <a:t>hemaglutininelor</a:t>
            </a:r>
            <a:r>
              <a:rPr lang="ro-RO" sz="2000" dirty="0" smtClean="0"/>
              <a:t> pe suprafață unor virusuri ( ex virusurile gripale).</a:t>
            </a:r>
          </a:p>
          <a:p>
            <a:pPr eaLnBrk="1" fontAlgn="auto" hangingPunct="1">
              <a:spcBef>
                <a:spcPts val="0"/>
              </a:spcBef>
              <a:spcAft>
                <a:spcPts val="0"/>
              </a:spcAft>
              <a:buFont typeface="Wingdings 2"/>
              <a:buChar char=""/>
              <a:defRPr/>
            </a:pPr>
            <a:r>
              <a:rPr lang="en-US" sz="2000" dirty="0" err="1" smtClean="0"/>
              <a:t>Deoarece</a:t>
            </a:r>
            <a:r>
              <a:rPr lang="en-US" sz="2000" dirty="0" smtClean="0"/>
              <a:t> </a:t>
            </a:r>
            <a:r>
              <a:rPr lang="en-US" sz="2000" dirty="0" err="1"/>
              <a:t>procesul</a:t>
            </a:r>
            <a:r>
              <a:rPr lang="en-US" sz="2000" dirty="0"/>
              <a:t> </a:t>
            </a:r>
            <a:r>
              <a:rPr lang="en-US" sz="2000" dirty="0" err="1"/>
              <a:t>este</a:t>
            </a:r>
            <a:r>
              <a:rPr lang="en-US" sz="2000" dirty="0"/>
              <a:t> </a:t>
            </a:r>
            <a:r>
              <a:rPr lang="en-US" sz="2000" dirty="0" err="1" smtClean="0"/>
              <a:t>inhibat</a:t>
            </a:r>
            <a:r>
              <a:rPr lang="en-US" sz="2000" dirty="0" smtClean="0"/>
              <a:t> </a:t>
            </a:r>
            <a:r>
              <a:rPr lang="en-US" sz="2000" dirty="0" err="1"/>
              <a:t>în</a:t>
            </a:r>
            <a:r>
              <a:rPr lang="en-US" sz="2000" dirty="0"/>
              <a:t> mod specific de </a:t>
            </a:r>
            <a:r>
              <a:rPr lang="en-US" sz="2000" dirty="0" err="1" smtClean="0"/>
              <a:t>anticorpi</a:t>
            </a:r>
            <a:r>
              <a:rPr lang="ro-RO" sz="2000" dirty="0" smtClean="0"/>
              <a:t>i</a:t>
            </a:r>
            <a:r>
              <a:rPr lang="en-US" sz="2000" dirty="0" smtClean="0"/>
              <a:t> </a:t>
            </a:r>
            <a:r>
              <a:rPr lang="ro-RO" sz="2000" dirty="0" smtClean="0"/>
              <a:t>anti-</a:t>
            </a:r>
            <a:r>
              <a:rPr lang="en-US" sz="2000" dirty="0" smtClean="0"/>
              <a:t>vi</a:t>
            </a:r>
            <a:r>
              <a:rPr lang="ro-RO" sz="2000" dirty="0" err="1" smtClean="0"/>
              <a:t>rali</a:t>
            </a:r>
            <a:r>
              <a:rPr lang="en-US" sz="2000" dirty="0" smtClean="0"/>
              <a:t>, </a:t>
            </a:r>
            <a:r>
              <a:rPr lang="ro-RO" sz="2000" dirty="0" smtClean="0"/>
              <a:t>inhibarea hemaglutinării </a:t>
            </a:r>
            <a:r>
              <a:rPr lang="en-US" sz="2000" dirty="0" err="1" smtClean="0"/>
              <a:t>poate</a:t>
            </a:r>
            <a:r>
              <a:rPr lang="en-US" sz="2000" dirty="0" smtClean="0"/>
              <a:t> </a:t>
            </a:r>
            <a:r>
              <a:rPr lang="en-US" sz="2000" dirty="0"/>
              <a:t>fi </a:t>
            </a:r>
            <a:r>
              <a:rPr lang="en-US" sz="2000" dirty="0" err="1" smtClean="0"/>
              <a:t>folosit</a:t>
            </a:r>
            <a:r>
              <a:rPr lang="ro-RO" sz="2000" dirty="0" smtClean="0"/>
              <a:t>ă</a:t>
            </a:r>
            <a:r>
              <a:rPr lang="en-US" sz="2000" dirty="0" smtClean="0"/>
              <a:t> </a:t>
            </a:r>
            <a:r>
              <a:rPr lang="en-US" sz="2000" dirty="0" err="1"/>
              <a:t>ca</a:t>
            </a:r>
            <a:r>
              <a:rPr lang="en-US" sz="2000" dirty="0"/>
              <a:t> un test </a:t>
            </a:r>
            <a:r>
              <a:rPr lang="en-US" sz="2000" dirty="0" err="1"/>
              <a:t>pentru</a:t>
            </a:r>
            <a:r>
              <a:rPr lang="en-US" sz="2000" dirty="0"/>
              <a:t> </a:t>
            </a:r>
            <a:r>
              <a:rPr lang="ro-RO" sz="2000" dirty="0" smtClean="0"/>
              <a:t>determinarea în sânge a anticorpilor antivirali</a:t>
            </a:r>
            <a:r>
              <a:rPr lang="ro-RO" sz="2000" dirty="0"/>
              <a:t> </a:t>
            </a:r>
            <a:r>
              <a:rPr lang="ro-RO" sz="2000" dirty="0" smtClean="0"/>
              <a:t>(</a:t>
            </a:r>
            <a:r>
              <a:rPr lang="ro-RO" sz="2000" dirty="0" err="1" smtClean="0"/>
              <a:t>hemaglutinoinhibanti</a:t>
            </a:r>
            <a:r>
              <a:rPr lang="ro-RO" sz="2000" dirty="0" smtClean="0"/>
              <a:t>).</a:t>
            </a:r>
            <a:endParaRPr lang="en-US" sz="2000" dirty="0"/>
          </a:p>
          <a:p>
            <a:pPr eaLnBrk="1" fontAlgn="auto" hangingPunct="1">
              <a:spcBef>
                <a:spcPts val="0"/>
              </a:spcBef>
              <a:spcAft>
                <a:spcPts val="0"/>
              </a:spcAft>
              <a:buFont typeface="Wingdings 2"/>
              <a:buChar char=""/>
              <a:defRPr/>
            </a:pPr>
            <a:endParaRPr lang="en-US" sz="2000" dirty="0" smtClean="0"/>
          </a:p>
          <a:p>
            <a:pPr eaLnBrk="1" hangingPunct="1"/>
            <a:r>
              <a:rPr lang="en-US" sz="2000" b="1" dirty="0" smtClean="0"/>
              <a:t> </a:t>
            </a:r>
            <a:endParaRPr lang="en-US" sz="2000" dirty="0" smtClean="0"/>
          </a:p>
          <a:p>
            <a:pPr eaLnBrk="1" hangingPunct="1"/>
            <a:endParaRPr lang="en-US" sz="2000" dirty="0" smtClean="0"/>
          </a:p>
          <a:p>
            <a:pPr eaLnBrk="1" hangingPunct="1"/>
            <a:endParaRPr lang="ro-RO" sz="2000" dirty="0" smtClean="0"/>
          </a:p>
        </p:txBody>
      </p:sp>
      <p:pic>
        <p:nvPicPr>
          <p:cNvPr id="3" name="Picture 2"/>
          <p:cNvPicPr>
            <a:picLocks noChangeAspect="1"/>
          </p:cNvPicPr>
          <p:nvPr/>
        </p:nvPicPr>
        <p:blipFill>
          <a:blip r:embed="rId3"/>
          <a:stretch>
            <a:fillRect/>
          </a:stretch>
        </p:blipFill>
        <p:spPr>
          <a:xfrm>
            <a:off x="457201" y="3342301"/>
            <a:ext cx="2098576" cy="730260"/>
          </a:xfrm>
          <a:prstGeom prst="rect">
            <a:avLst/>
          </a:prstGeom>
        </p:spPr>
      </p:pic>
      <p:pic>
        <p:nvPicPr>
          <p:cNvPr id="5" name="Picture 4"/>
          <p:cNvPicPr>
            <a:picLocks noChangeAspect="1"/>
          </p:cNvPicPr>
          <p:nvPr/>
        </p:nvPicPr>
        <p:blipFill>
          <a:blip r:embed="rId4"/>
          <a:stretch>
            <a:fillRect/>
          </a:stretch>
        </p:blipFill>
        <p:spPr>
          <a:xfrm>
            <a:off x="611560" y="4703409"/>
            <a:ext cx="7559695" cy="1786283"/>
          </a:xfrm>
          <a:prstGeom prst="rect">
            <a:avLst/>
          </a:prstGeom>
        </p:spPr>
      </p:pic>
      <p:pic>
        <p:nvPicPr>
          <p:cNvPr id="6" name="Picture 5"/>
          <p:cNvPicPr>
            <a:picLocks noChangeAspect="1"/>
          </p:cNvPicPr>
          <p:nvPr/>
        </p:nvPicPr>
        <p:blipFill>
          <a:blip r:embed="rId5"/>
          <a:stretch>
            <a:fillRect/>
          </a:stretch>
        </p:blipFill>
        <p:spPr>
          <a:xfrm>
            <a:off x="4067944" y="3282342"/>
            <a:ext cx="4076621" cy="118611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54864" indent="0" eaLnBrk="1" fontAlgn="auto" hangingPunct="1">
              <a:spcAft>
                <a:spcPts val="0"/>
              </a:spcAft>
              <a:defRPr/>
            </a:pPr>
            <a:r>
              <a:rPr lang="ro-RO" dirty="0" smtClean="0">
                <a:solidFill>
                  <a:schemeClr val="tx2">
                    <a:tint val="100000"/>
                    <a:shade val="90000"/>
                    <a:satMod val="250000"/>
                    <a:alpha val="100000"/>
                  </a:schemeClr>
                </a:solidFill>
              </a:rPr>
              <a:t>REACȚIA DE HEMAGLUTINARE PASIVĂ</a:t>
            </a:r>
            <a:endParaRPr lang="ro-RO" dirty="0">
              <a:solidFill>
                <a:schemeClr val="tx2">
                  <a:tint val="100000"/>
                  <a:shade val="90000"/>
                  <a:satMod val="250000"/>
                  <a:alpha val="100000"/>
                </a:schemeClr>
              </a:solidFill>
            </a:endParaRPr>
          </a:p>
        </p:txBody>
      </p:sp>
      <p:sp>
        <p:nvSpPr>
          <p:cNvPr id="111619" name="Content Placeholder 2"/>
          <p:cNvSpPr>
            <a:spLocks noGrp="1"/>
          </p:cNvSpPr>
          <p:nvPr>
            <p:ph idx="1"/>
          </p:nvPr>
        </p:nvSpPr>
        <p:spPr>
          <a:xfrm>
            <a:off x="457200" y="960438"/>
            <a:ext cx="8229600" cy="5683250"/>
          </a:xfrm>
        </p:spPr>
        <p:txBody>
          <a:bodyPr/>
          <a:lstStyle/>
          <a:p>
            <a:pPr eaLnBrk="1" hangingPunct="1"/>
            <a:endParaRPr lang="ro-RO" sz="2000" b="1" dirty="0" smtClean="0"/>
          </a:p>
          <a:p>
            <a:pPr eaLnBrk="1" hangingPunct="1"/>
            <a:r>
              <a:rPr lang="ro-RO" sz="2000" dirty="0" smtClean="0"/>
              <a:t>Eritrocitele </a:t>
            </a:r>
            <a:r>
              <a:rPr lang="en-US" sz="2000" dirty="0" err="1" smtClean="0"/>
              <a:t>sunt</a:t>
            </a:r>
            <a:r>
              <a:rPr lang="en-US" sz="2000" dirty="0" smtClean="0"/>
              <a:t> </a:t>
            </a:r>
            <a:r>
              <a:rPr lang="en-US" sz="2000" dirty="0" err="1"/>
              <a:t>mai</a:t>
            </a:r>
            <a:r>
              <a:rPr lang="en-US" sz="2000" dirty="0"/>
              <a:t> </a:t>
            </a:r>
            <a:r>
              <a:rPr lang="en-US" sz="2000" dirty="0" err="1"/>
              <a:t>întâi</a:t>
            </a:r>
            <a:r>
              <a:rPr lang="en-US" sz="2000" dirty="0"/>
              <a:t> </a:t>
            </a:r>
            <a:r>
              <a:rPr lang="en-US" sz="2000" dirty="0" err="1"/>
              <a:t>tratate</a:t>
            </a:r>
            <a:r>
              <a:rPr lang="en-US" sz="2000" dirty="0"/>
              <a:t> cu acid </a:t>
            </a:r>
            <a:r>
              <a:rPr lang="en-US" sz="2000" dirty="0" err="1"/>
              <a:t>tanic</a:t>
            </a:r>
            <a:r>
              <a:rPr lang="en-US" sz="2000" dirty="0"/>
              <a:t> </a:t>
            </a:r>
            <a:r>
              <a:rPr lang="en-US" sz="2000" dirty="0" err="1"/>
              <a:t>sau</a:t>
            </a:r>
            <a:r>
              <a:rPr lang="en-US" sz="2000" dirty="0"/>
              <a:t> </a:t>
            </a:r>
            <a:r>
              <a:rPr lang="en-US" sz="2000" dirty="0" err="1"/>
              <a:t>formol</a:t>
            </a:r>
            <a:r>
              <a:rPr lang="en-US" sz="2000" dirty="0"/>
              <a:t> </a:t>
            </a:r>
            <a:r>
              <a:rPr lang="ro-RO" sz="2000" dirty="0" smtClean="0"/>
              <a:t>și sunt acoperite cu </a:t>
            </a:r>
            <a:r>
              <a:rPr lang="en-US" sz="2000" dirty="0" err="1" smtClean="0"/>
              <a:t>antigene</a:t>
            </a:r>
            <a:r>
              <a:rPr lang="en-US" sz="2000" dirty="0" smtClean="0"/>
              <a:t> </a:t>
            </a:r>
            <a:r>
              <a:rPr lang="en-US" sz="2000" dirty="0" err="1"/>
              <a:t>solubile</a:t>
            </a:r>
            <a:r>
              <a:rPr lang="en-US" sz="2000" dirty="0"/>
              <a:t>. </a:t>
            </a:r>
            <a:endParaRPr lang="ro-RO" sz="2000" dirty="0" smtClean="0"/>
          </a:p>
          <a:p>
            <a:pPr eaLnBrk="1" hangingPunct="1"/>
            <a:r>
              <a:rPr lang="ro-RO" sz="2000" dirty="0" smtClean="0"/>
              <a:t>Anticorpii specifici antigenelor imobilizate pe </a:t>
            </a:r>
            <a:r>
              <a:rPr lang="ro-RO" sz="2000" dirty="0" err="1" smtClean="0"/>
              <a:t>suprafata</a:t>
            </a:r>
            <a:r>
              <a:rPr lang="ro-RO" sz="2000" dirty="0" smtClean="0"/>
              <a:t> hematiilor, vor forma complexele Ag-Ac si se va  produce hemaglutinarea.</a:t>
            </a:r>
          </a:p>
          <a:p>
            <a:pPr eaLnBrk="1" hangingPunct="1"/>
            <a:endParaRPr lang="en-US" sz="2000" dirty="0"/>
          </a:p>
          <a:p>
            <a:pPr eaLnBrk="1" hangingPunct="1"/>
            <a:r>
              <a:rPr lang="en-US" sz="2000" dirty="0" err="1" smtClean="0"/>
              <a:t>Metoda</a:t>
            </a:r>
            <a:r>
              <a:rPr lang="en-US" sz="2000" dirty="0" smtClean="0"/>
              <a:t> </a:t>
            </a:r>
            <a:r>
              <a:rPr lang="en-US" sz="2000" dirty="0" err="1"/>
              <a:t>este</a:t>
            </a:r>
            <a:r>
              <a:rPr lang="en-US" sz="2000" dirty="0"/>
              <a:t> </a:t>
            </a:r>
            <a:r>
              <a:rPr lang="en-US" sz="2000" dirty="0" err="1"/>
              <a:t>sensibilă</a:t>
            </a:r>
            <a:r>
              <a:rPr lang="en-US" sz="2000" dirty="0"/>
              <a:t> </a:t>
            </a:r>
            <a:r>
              <a:rPr lang="en-US" sz="2000" dirty="0" err="1"/>
              <a:t>și</a:t>
            </a:r>
            <a:r>
              <a:rPr lang="en-US" sz="2000" dirty="0"/>
              <a:t> </a:t>
            </a:r>
            <a:r>
              <a:rPr lang="en-US" sz="2000" dirty="0" err="1"/>
              <a:t>este</a:t>
            </a:r>
            <a:r>
              <a:rPr lang="en-US" sz="2000" dirty="0"/>
              <a:t> </a:t>
            </a:r>
            <a:r>
              <a:rPr lang="en-US" sz="2000" dirty="0" err="1" smtClean="0"/>
              <a:t>utilizat</a:t>
            </a:r>
            <a:r>
              <a:rPr lang="ro-RO" sz="2000" dirty="0" smtClean="0"/>
              <a:t>ă</a:t>
            </a:r>
            <a:r>
              <a:rPr lang="en-US" sz="2000" dirty="0" smtClean="0"/>
              <a:t> </a:t>
            </a:r>
            <a:r>
              <a:rPr lang="en-US" sz="2000" dirty="0" err="1"/>
              <a:t>pentru</a:t>
            </a:r>
            <a:r>
              <a:rPr lang="en-US" sz="2000" dirty="0"/>
              <a:t> </a:t>
            </a:r>
            <a:r>
              <a:rPr lang="en-US" sz="2000" dirty="0" err="1"/>
              <a:t>detectarea</a:t>
            </a:r>
            <a:r>
              <a:rPr lang="en-US" sz="2000" dirty="0"/>
              <a:t> </a:t>
            </a:r>
            <a:r>
              <a:rPr lang="en-US" sz="2000" dirty="0" err="1"/>
              <a:t>anticorpilor</a:t>
            </a:r>
            <a:r>
              <a:rPr lang="en-US" sz="2000" dirty="0"/>
              <a:t> </a:t>
            </a:r>
            <a:r>
              <a:rPr lang="ro-RO" sz="2000" dirty="0" smtClean="0"/>
              <a:t>anti </a:t>
            </a:r>
            <a:r>
              <a:rPr lang="en-US" sz="2000" i="1" dirty="0" err="1"/>
              <a:t>Treponema</a:t>
            </a:r>
            <a:r>
              <a:rPr lang="en-US" sz="2000" i="1" dirty="0"/>
              <a:t> </a:t>
            </a:r>
            <a:r>
              <a:rPr lang="en-US" sz="2000" i="1" dirty="0" err="1"/>
              <a:t>pallidum</a:t>
            </a:r>
            <a:r>
              <a:rPr lang="en-US" sz="2000" b="1" dirty="0"/>
              <a:t> (</a:t>
            </a:r>
            <a:r>
              <a:rPr lang="en-US" sz="2000" b="1" dirty="0" smtClean="0"/>
              <a:t>TPHA</a:t>
            </a:r>
            <a:r>
              <a:rPr lang="ro-RO" sz="2000" b="1" dirty="0" smtClean="0"/>
              <a:t>)</a:t>
            </a:r>
            <a:r>
              <a:rPr lang="en-US" sz="2000" dirty="0" smtClean="0"/>
              <a:t>, </a:t>
            </a:r>
            <a:r>
              <a:rPr lang="en-US" sz="2000" i="1" dirty="0"/>
              <a:t>Clostridium </a:t>
            </a:r>
            <a:r>
              <a:rPr lang="en-US" sz="2000" i="1" dirty="0" err="1" smtClean="0"/>
              <a:t>tetani</a:t>
            </a:r>
            <a:r>
              <a:rPr lang="en-US" sz="2000" dirty="0" smtClean="0"/>
              <a:t> </a:t>
            </a:r>
            <a:r>
              <a:rPr lang="ro-RO" sz="2000" dirty="0" smtClean="0"/>
              <a:t>dar </a:t>
            </a:r>
            <a:r>
              <a:rPr lang="en-US" sz="2000" dirty="0" err="1" smtClean="0"/>
              <a:t>și</a:t>
            </a:r>
            <a:r>
              <a:rPr lang="en-US" sz="2000" dirty="0" smtClean="0"/>
              <a:t> </a:t>
            </a:r>
            <a:r>
              <a:rPr lang="en-US" sz="2000" dirty="0" err="1"/>
              <a:t>împotriva</a:t>
            </a:r>
            <a:r>
              <a:rPr lang="en-US" sz="2000" dirty="0"/>
              <a:t> </a:t>
            </a:r>
            <a:r>
              <a:rPr lang="en-US" sz="2000" dirty="0" err="1"/>
              <a:t>unor</a:t>
            </a:r>
            <a:r>
              <a:rPr lang="en-US" sz="2000" dirty="0"/>
              <a:t> </a:t>
            </a:r>
            <a:r>
              <a:rPr lang="en-US" sz="2000" dirty="0" err="1"/>
              <a:t>antigene</a:t>
            </a:r>
            <a:r>
              <a:rPr lang="en-US" sz="2000" dirty="0"/>
              <a:t> </a:t>
            </a:r>
            <a:r>
              <a:rPr lang="en-US" sz="2000" dirty="0" err="1"/>
              <a:t>tisulare</a:t>
            </a:r>
            <a:r>
              <a:rPr lang="en-US" sz="2000" dirty="0"/>
              <a:t> (de </a:t>
            </a:r>
            <a:r>
              <a:rPr lang="en-US" sz="2000" dirty="0" err="1"/>
              <a:t>exemplu</a:t>
            </a:r>
            <a:r>
              <a:rPr lang="en-US" sz="2000" dirty="0"/>
              <a:t> </a:t>
            </a:r>
            <a:r>
              <a:rPr lang="en-US" sz="2000" dirty="0" smtClean="0"/>
              <a:t>antigen</a:t>
            </a:r>
            <a:r>
              <a:rPr lang="ro-RO" sz="2000" dirty="0" smtClean="0"/>
              <a:t>e</a:t>
            </a:r>
            <a:r>
              <a:rPr lang="en-US" sz="2000" dirty="0" smtClean="0"/>
              <a:t> </a:t>
            </a:r>
            <a:r>
              <a:rPr lang="ro-RO" sz="2000" dirty="0" smtClean="0"/>
              <a:t>ale </a:t>
            </a:r>
            <a:r>
              <a:rPr lang="en-US" sz="2000" dirty="0" err="1" smtClean="0"/>
              <a:t>glandei</a:t>
            </a:r>
            <a:r>
              <a:rPr lang="en-US" sz="2000" dirty="0" smtClean="0"/>
              <a:t> </a:t>
            </a:r>
            <a:r>
              <a:rPr lang="en-US" sz="2000" dirty="0" err="1"/>
              <a:t>tiroide</a:t>
            </a:r>
            <a:r>
              <a:rPr lang="en-US" sz="2000" dirty="0"/>
              <a:t>).</a:t>
            </a:r>
          </a:p>
          <a:p>
            <a:pPr eaLnBrk="1" hangingPunct="1"/>
            <a:r>
              <a:rPr lang="en-US" sz="2000" b="1" dirty="0" smtClean="0"/>
              <a:t> </a:t>
            </a:r>
            <a:endParaRPr lang="en-US" sz="2000" dirty="0" smtClean="0"/>
          </a:p>
          <a:p>
            <a:pPr eaLnBrk="1" hangingPunct="1"/>
            <a:endParaRPr lang="en-US" sz="2000" dirty="0" smtClean="0"/>
          </a:p>
          <a:p>
            <a:pPr eaLnBrk="1" hangingPunct="1"/>
            <a:endParaRPr lang="ro-RO" sz="2000" dirty="0" smtClean="0"/>
          </a:p>
        </p:txBody>
      </p:sp>
      <p:pic>
        <p:nvPicPr>
          <p:cNvPr id="3" name="Picture 2"/>
          <p:cNvPicPr>
            <a:picLocks noChangeAspect="1"/>
          </p:cNvPicPr>
          <p:nvPr/>
        </p:nvPicPr>
        <p:blipFill>
          <a:blip r:embed="rId3"/>
          <a:stretch>
            <a:fillRect/>
          </a:stretch>
        </p:blipFill>
        <p:spPr>
          <a:xfrm>
            <a:off x="1259632" y="3933056"/>
            <a:ext cx="5938019" cy="1572904"/>
          </a:xfrm>
          <a:prstGeom prst="rect">
            <a:avLst/>
          </a:prstGeom>
        </p:spPr>
      </p:pic>
    </p:spTree>
    <p:extLst>
      <p:ext uri="{BB962C8B-B14F-4D97-AF65-F5344CB8AC3E}">
        <p14:creationId xmlns:p14="http://schemas.microsoft.com/office/powerpoint/2010/main" val="4214785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ro-RO" dirty="0" err="1" smtClean="0"/>
              <a:t>Reactia</a:t>
            </a:r>
            <a:r>
              <a:rPr lang="ro-RO" dirty="0" smtClean="0"/>
              <a:t> HAP pentru dg. serologic</a:t>
            </a:r>
            <a:br>
              <a:rPr lang="ro-RO" dirty="0" smtClean="0"/>
            </a:br>
            <a:r>
              <a:rPr lang="ro-RO" dirty="0" smtClean="0"/>
              <a:t> in rujeola</a:t>
            </a:r>
            <a:endParaRPr lang="en-US" dirty="0"/>
          </a:p>
        </p:txBody>
      </p:sp>
      <p:pic>
        <p:nvPicPr>
          <p:cNvPr id="6" name="Picture 5"/>
          <p:cNvPicPr>
            <a:picLocks noChangeAspect="1"/>
          </p:cNvPicPr>
          <p:nvPr/>
        </p:nvPicPr>
        <p:blipFill>
          <a:blip r:embed="rId2"/>
          <a:stretch>
            <a:fillRect/>
          </a:stretch>
        </p:blipFill>
        <p:spPr>
          <a:xfrm>
            <a:off x="47206" y="1554497"/>
            <a:ext cx="8992379" cy="4889416"/>
          </a:xfrm>
          <a:prstGeom prst="rect">
            <a:avLst/>
          </a:prstGeom>
        </p:spPr>
      </p:pic>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18324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85875" y="1357313"/>
            <a:ext cx="5857875" cy="4643437"/>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51520" y="285728"/>
            <a:ext cx="8583752" cy="1571636"/>
          </a:xfrm>
        </p:spPr>
        <p:txBody>
          <a:bodyPr/>
          <a:lstStyle/>
          <a:p>
            <a:pPr indent="0" eaLnBrk="1" fontAlgn="auto" hangingPunct="1">
              <a:spcAft>
                <a:spcPts val="0"/>
              </a:spcAft>
              <a:defRPr/>
            </a:pPr>
            <a:r>
              <a:rPr lang="ro-RO" dirty="0" smtClean="0">
                <a:solidFill>
                  <a:schemeClr val="tx2">
                    <a:tint val="100000"/>
                    <a:shade val="90000"/>
                    <a:satMod val="250000"/>
                    <a:alpha val="100000"/>
                  </a:schemeClr>
                </a:solidFill>
              </a:rPr>
              <a:t>REACŢIA DE FIXARE A COMPLEMENTULUI</a:t>
            </a:r>
            <a:endParaRPr lang="ro-RO" dirty="0">
              <a:solidFill>
                <a:schemeClr val="tx2">
                  <a:tint val="100000"/>
                  <a:shade val="90000"/>
                  <a:satMod val="250000"/>
                  <a:alpha val="100000"/>
                </a:schemeClr>
              </a:solidFill>
            </a:endParaRPr>
          </a:p>
        </p:txBody>
      </p:sp>
      <p:sp>
        <p:nvSpPr>
          <p:cNvPr id="119811" name="Subtitle 4"/>
          <p:cNvSpPr>
            <a:spLocks noGrp="1"/>
          </p:cNvSpPr>
          <p:nvPr>
            <p:ph type="subTitle" idx="1"/>
          </p:nvPr>
        </p:nvSpPr>
        <p:spPr>
          <a:xfrm>
            <a:off x="214313" y="2564903"/>
            <a:ext cx="9144000" cy="3935909"/>
          </a:xfrm>
        </p:spPr>
        <p:txBody>
          <a:bodyPr/>
          <a:lstStyle/>
          <a:p>
            <a:pPr eaLnBrk="1" hangingPunct="1">
              <a:spcBef>
                <a:spcPct val="0"/>
              </a:spcBef>
            </a:pPr>
            <a:r>
              <a:rPr lang="ro-RO" dirty="0" smtClean="0"/>
              <a:t> Principiu</a:t>
            </a:r>
          </a:p>
          <a:p>
            <a:pPr eaLnBrk="1" hangingPunct="1">
              <a:spcBef>
                <a:spcPct val="0"/>
              </a:spcBef>
            </a:pPr>
            <a:r>
              <a:rPr lang="ro-RO" dirty="0" smtClean="0"/>
              <a:t> Tehnica</a:t>
            </a:r>
          </a:p>
          <a:p>
            <a:pPr eaLnBrk="1" hangingPunct="1">
              <a:spcBef>
                <a:spcPct val="0"/>
              </a:spcBef>
            </a:pPr>
            <a:r>
              <a:rPr lang="ro-RO" dirty="0" smtClean="0"/>
              <a:t> Controlul rezultatelor</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051720" y="4149080"/>
            <a:ext cx="5400600" cy="1913061"/>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4"/>
            <a:ext cx="8928992" cy="960886"/>
          </a:xfrm>
        </p:spPr>
        <p:txBody>
          <a:bodyPr>
            <a:normAutofit fontScale="90000"/>
          </a:bodyPr>
          <a:lstStyle/>
          <a:p>
            <a:pPr marL="54864" indent="0" eaLnBrk="1" fontAlgn="auto" hangingPunct="1">
              <a:spcAft>
                <a:spcPts val="0"/>
              </a:spcAft>
              <a:defRPr/>
            </a:pPr>
            <a:r>
              <a:rPr lang="ro-RO" dirty="0"/>
              <a:t>REACȚIA DE FIXARE A COMPLEMENTULUI</a:t>
            </a:r>
            <a:endParaRPr lang="ro-RO" dirty="0">
              <a:solidFill>
                <a:schemeClr val="tx2">
                  <a:tint val="100000"/>
                  <a:shade val="90000"/>
                  <a:satMod val="250000"/>
                  <a:alpha val="100000"/>
                </a:schemeClr>
              </a:solidFill>
            </a:endParaRPr>
          </a:p>
        </p:txBody>
      </p:sp>
      <p:sp>
        <p:nvSpPr>
          <p:cNvPr id="3" name="Content Placeholder 2"/>
          <p:cNvSpPr>
            <a:spLocks noGrp="1"/>
          </p:cNvSpPr>
          <p:nvPr>
            <p:ph idx="1"/>
          </p:nvPr>
        </p:nvSpPr>
        <p:spPr>
          <a:xfrm>
            <a:off x="457200" y="1500188"/>
            <a:ext cx="8229600" cy="5143500"/>
          </a:xfrm>
        </p:spPr>
        <p:txBody>
          <a:bodyPr>
            <a:normAutofit fontScale="70000" lnSpcReduction="20000"/>
          </a:bodyPr>
          <a:lstStyle/>
          <a:p>
            <a:pPr eaLnBrk="1" fontAlgn="auto" hangingPunct="1">
              <a:spcBef>
                <a:spcPts val="0"/>
              </a:spcBef>
              <a:spcAft>
                <a:spcPts val="0"/>
              </a:spcAft>
              <a:buFont typeface="Wingdings 2"/>
              <a:buChar char=""/>
              <a:defRPr/>
            </a:pPr>
            <a:r>
              <a:rPr lang="ro-RO" dirty="0" smtClean="0"/>
              <a:t>Reacția </a:t>
            </a:r>
            <a:r>
              <a:rPr lang="en-US" dirty="0" smtClean="0"/>
              <a:t>de </a:t>
            </a:r>
            <a:r>
              <a:rPr lang="en-US" dirty="0" err="1"/>
              <a:t>fixare</a:t>
            </a:r>
            <a:r>
              <a:rPr lang="en-US" dirty="0"/>
              <a:t> a </a:t>
            </a:r>
            <a:r>
              <a:rPr lang="en-US" dirty="0" err="1"/>
              <a:t>complementului</a:t>
            </a:r>
            <a:r>
              <a:rPr lang="en-US" dirty="0"/>
              <a:t> </a:t>
            </a:r>
            <a:r>
              <a:rPr lang="ro-RO" dirty="0" smtClean="0"/>
              <a:t>poate </a:t>
            </a:r>
            <a:r>
              <a:rPr lang="en-US" dirty="0" err="1" smtClean="0"/>
              <a:t>detecta</a:t>
            </a:r>
            <a:r>
              <a:rPr lang="en-US" dirty="0" smtClean="0"/>
              <a:t> </a:t>
            </a:r>
            <a:r>
              <a:rPr lang="en-US" dirty="0" err="1"/>
              <a:t>prezenta</a:t>
            </a:r>
            <a:r>
              <a:rPr lang="en-US" dirty="0"/>
              <a:t> </a:t>
            </a:r>
            <a:r>
              <a:rPr lang="ro-RO" dirty="0" smtClean="0"/>
              <a:t>antigenelor</a:t>
            </a:r>
            <a:r>
              <a:rPr lang="ro-RO" dirty="0" smtClean="0"/>
              <a:t>, anticorpilor sau a complexelor </a:t>
            </a:r>
            <a:r>
              <a:rPr lang="en-US" dirty="0" smtClean="0"/>
              <a:t>antigen-</a:t>
            </a:r>
            <a:r>
              <a:rPr lang="en-US" dirty="0" err="1" smtClean="0"/>
              <a:t>anticorp</a:t>
            </a:r>
            <a:r>
              <a:rPr lang="en-US" dirty="0" smtClean="0"/>
              <a:t>. </a:t>
            </a:r>
            <a:endParaRPr lang="ro-RO" dirty="0"/>
          </a:p>
          <a:p>
            <a:pPr eaLnBrk="1" fontAlgn="auto" hangingPunct="1">
              <a:spcBef>
                <a:spcPts val="0"/>
              </a:spcBef>
              <a:spcAft>
                <a:spcPts val="0"/>
              </a:spcAft>
              <a:buFont typeface="Wingdings 2"/>
              <a:buChar char=""/>
              <a:defRPr/>
            </a:pPr>
            <a:r>
              <a:rPr lang="ro-RO" dirty="0" smtClean="0"/>
              <a:t>Reacția conține două sisteme antigen-anticorp</a:t>
            </a:r>
            <a:r>
              <a:rPr lang="en-US" dirty="0" smtClean="0"/>
              <a:t>: </a:t>
            </a:r>
            <a:r>
              <a:rPr lang="en-US" b="1" dirty="0" err="1"/>
              <a:t>sistemul</a:t>
            </a:r>
            <a:r>
              <a:rPr lang="en-US" b="1" dirty="0"/>
              <a:t> </a:t>
            </a:r>
            <a:r>
              <a:rPr lang="en-US" b="1" dirty="0" smtClean="0"/>
              <a:t>indicator </a:t>
            </a:r>
            <a:r>
              <a:rPr lang="en-US" dirty="0" err="1"/>
              <a:t>și</a:t>
            </a:r>
            <a:r>
              <a:rPr lang="en-US" dirty="0"/>
              <a:t> </a:t>
            </a:r>
            <a:r>
              <a:rPr lang="ro-RO" b="1" dirty="0" smtClean="0"/>
              <a:t>sistemul</a:t>
            </a:r>
            <a:r>
              <a:rPr lang="ro-RO" dirty="0" smtClean="0"/>
              <a:t> </a:t>
            </a:r>
            <a:r>
              <a:rPr lang="en-US" b="1" dirty="0" smtClean="0"/>
              <a:t>test</a:t>
            </a:r>
            <a:r>
              <a:rPr lang="en-US" dirty="0" smtClean="0"/>
              <a:t>.</a:t>
            </a:r>
            <a:endParaRPr lang="ro-RO" dirty="0"/>
          </a:p>
          <a:p>
            <a:pPr eaLnBrk="1" fontAlgn="auto" hangingPunct="1">
              <a:spcBef>
                <a:spcPts val="0"/>
              </a:spcBef>
              <a:spcAft>
                <a:spcPts val="0"/>
              </a:spcAft>
              <a:buFont typeface="Wingdings 2"/>
              <a:buChar char=""/>
              <a:defRPr/>
            </a:pPr>
            <a:r>
              <a:rPr lang="en-US" b="1" dirty="0" err="1"/>
              <a:t>Sistemul</a:t>
            </a:r>
            <a:r>
              <a:rPr lang="en-US" b="1" dirty="0"/>
              <a:t> </a:t>
            </a:r>
            <a:r>
              <a:rPr lang="en-US" b="1" dirty="0" smtClean="0"/>
              <a:t>indicator </a:t>
            </a:r>
            <a:r>
              <a:rPr lang="en-US" dirty="0" err="1"/>
              <a:t>conține</a:t>
            </a:r>
            <a:r>
              <a:rPr lang="en-US" dirty="0"/>
              <a:t> </a:t>
            </a:r>
            <a:r>
              <a:rPr lang="en-US" u="sng" dirty="0" err="1" smtClean="0"/>
              <a:t>eritrocite</a:t>
            </a:r>
            <a:r>
              <a:rPr lang="en-US" u="sng" dirty="0" smtClean="0"/>
              <a:t> </a:t>
            </a:r>
            <a:r>
              <a:rPr lang="en-US" u="sng" dirty="0"/>
              <a:t>de </a:t>
            </a:r>
            <a:r>
              <a:rPr lang="en-US" u="sng" dirty="0" err="1" smtClean="0"/>
              <a:t>oaie</a:t>
            </a:r>
            <a:r>
              <a:rPr lang="ro-RO" u="sng" dirty="0" smtClean="0"/>
              <a:t> ș</a:t>
            </a:r>
            <a:r>
              <a:rPr lang="en-US" dirty="0" err="1" smtClean="0"/>
              <a:t>i</a:t>
            </a:r>
            <a:r>
              <a:rPr lang="en-US" dirty="0" smtClean="0"/>
              <a:t> </a:t>
            </a:r>
            <a:r>
              <a:rPr lang="en-US" u="sng" dirty="0" err="1"/>
              <a:t>anticorpi</a:t>
            </a:r>
            <a:r>
              <a:rPr lang="en-US" u="sng" dirty="0"/>
              <a:t> </a:t>
            </a:r>
            <a:r>
              <a:rPr lang="en-US" u="sng" dirty="0" err="1"/>
              <a:t>specifici</a:t>
            </a:r>
            <a:r>
              <a:rPr lang="en-US" u="sng" dirty="0"/>
              <a:t> </a:t>
            </a:r>
            <a:r>
              <a:rPr lang="en-US" u="sng" dirty="0" err="1"/>
              <a:t>pentru</a:t>
            </a:r>
            <a:r>
              <a:rPr lang="en-US" u="sng" dirty="0"/>
              <a:t> </a:t>
            </a:r>
            <a:r>
              <a:rPr lang="en-US" u="sng" dirty="0" err="1"/>
              <a:t>eritrocite</a:t>
            </a:r>
            <a:r>
              <a:rPr lang="en-US" u="sng" dirty="0"/>
              <a:t> de </a:t>
            </a:r>
            <a:r>
              <a:rPr lang="en-US" u="sng" dirty="0" err="1"/>
              <a:t>oaie</a:t>
            </a:r>
            <a:r>
              <a:rPr lang="en-US" dirty="0"/>
              <a:t>. </a:t>
            </a:r>
            <a:endParaRPr lang="ro-RO" dirty="0" smtClean="0"/>
          </a:p>
          <a:p>
            <a:pPr eaLnBrk="1" fontAlgn="auto" hangingPunct="1">
              <a:spcBef>
                <a:spcPts val="0"/>
              </a:spcBef>
              <a:spcAft>
                <a:spcPts val="0"/>
              </a:spcAft>
              <a:buFont typeface="Wingdings 2"/>
              <a:buChar char=""/>
              <a:defRPr/>
            </a:pPr>
            <a:endParaRPr lang="ro-RO" dirty="0" smtClean="0"/>
          </a:p>
          <a:p>
            <a:pPr eaLnBrk="1" fontAlgn="auto" hangingPunct="1">
              <a:spcBef>
                <a:spcPts val="0"/>
              </a:spcBef>
              <a:spcAft>
                <a:spcPts val="0"/>
              </a:spcAft>
              <a:buFont typeface="Wingdings 2"/>
              <a:buChar char=""/>
              <a:defRPr/>
            </a:pPr>
            <a:r>
              <a:rPr lang="ro-RO" dirty="0" smtClean="0"/>
              <a:t>În </a:t>
            </a:r>
            <a:r>
              <a:rPr lang="ro-RO" dirty="0" err="1" smtClean="0"/>
              <a:t>reactia</a:t>
            </a:r>
            <a:r>
              <a:rPr lang="ro-RO" dirty="0" smtClean="0"/>
              <a:t> pozitivă se formează complexe antigen-anticorp între antigenul standard și anticorpii din serul de testat. </a:t>
            </a:r>
          </a:p>
          <a:p>
            <a:pPr eaLnBrk="1" fontAlgn="auto" hangingPunct="1">
              <a:spcBef>
                <a:spcPts val="0"/>
              </a:spcBef>
              <a:spcAft>
                <a:spcPts val="0"/>
              </a:spcAft>
              <a:buFont typeface="Wingdings 2"/>
              <a:buChar char=""/>
              <a:defRPr/>
            </a:pPr>
            <a:r>
              <a:rPr lang="ro-RO" dirty="0" smtClean="0"/>
              <a:t>Complementul se va fixa pe aceste complexe antigen-anticorp, </a:t>
            </a:r>
            <a:r>
              <a:rPr lang="en-US" dirty="0" err="1"/>
              <a:t>astfel</a:t>
            </a:r>
            <a:r>
              <a:rPr lang="en-US" dirty="0"/>
              <a:t> </a:t>
            </a:r>
            <a:r>
              <a:rPr lang="en-US" dirty="0" err="1"/>
              <a:t>încât</a:t>
            </a:r>
            <a:r>
              <a:rPr lang="en-US" dirty="0"/>
              <a:t> </a:t>
            </a:r>
            <a:r>
              <a:rPr lang="en-US" dirty="0" err="1" smtClean="0"/>
              <a:t>eritrocite</a:t>
            </a:r>
            <a:r>
              <a:rPr lang="ro-RO" dirty="0" smtClean="0"/>
              <a:t>le</a:t>
            </a:r>
            <a:r>
              <a:rPr lang="en-US" dirty="0" smtClean="0"/>
              <a:t> </a:t>
            </a:r>
            <a:r>
              <a:rPr lang="en-US" dirty="0" err="1"/>
              <a:t>acoperite</a:t>
            </a:r>
            <a:r>
              <a:rPr lang="en-US" dirty="0"/>
              <a:t> cu </a:t>
            </a:r>
            <a:r>
              <a:rPr lang="en-US" dirty="0" err="1" smtClean="0"/>
              <a:t>anticorp</a:t>
            </a:r>
            <a:r>
              <a:rPr lang="ro-RO" dirty="0" smtClean="0"/>
              <a:t>i</a:t>
            </a:r>
            <a:r>
              <a:rPr lang="en-US" dirty="0" smtClean="0"/>
              <a:t>, </a:t>
            </a:r>
            <a:r>
              <a:rPr lang="en-US" dirty="0" err="1"/>
              <a:t>atunci</a:t>
            </a:r>
            <a:r>
              <a:rPr lang="en-US" dirty="0"/>
              <a:t> </a:t>
            </a:r>
            <a:r>
              <a:rPr lang="en-US" dirty="0" err="1"/>
              <a:t>când</a:t>
            </a:r>
            <a:r>
              <a:rPr lang="en-US" dirty="0"/>
              <a:t> </a:t>
            </a:r>
            <a:r>
              <a:rPr lang="en-US" dirty="0" err="1"/>
              <a:t>adăugate</a:t>
            </a:r>
            <a:r>
              <a:rPr lang="en-US" dirty="0"/>
              <a:t> la </a:t>
            </a:r>
            <a:r>
              <a:rPr lang="en-US" dirty="0" err="1"/>
              <a:t>amestecul</a:t>
            </a:r>
            <a:r>
              <a:rPr lang="en-US" dirty="0"/>
              <a:t> de </a:t>
            </a:r>
            <a:r>
              <a:rPr lang="en-US" dirty="0" err="1"/>
              <a:t>reacție</a:t>
            </a:r>
            <a:r>
              <a:rPr lang="en-US" dirty="0"/>
              <a:t>, nu </a:t>
            </a:r>
            <a:r>
              <a:rPr lang="en-US" dirty="0" err="1"/>
              <a:t>sunt</a:t>
            </a:r>
            <a:r>
              <a:rPr lang="en-US" dirty="0"/>
              <a:t> </a:t>
            </a:r>
            <a:r>
              <a:rPr lang="en-US" dirty="0" err="1"/>
              <a:t>lizate</a:t>
            </a:r>
            <a:r>
              <a:rPr lang="en-US" dirty="0"/>
              <a:t>, </a:t>
            </a:r>
            <a:r>
              <a:rPr lang="ro-RO" dirty="0" smtClean="0"/>
              <a:t>ș</a:t>
            </a:r>
            <a:r>
              <a:rPr lang="en-US" dirty="0" err="1" smtClean="0"/>
              <a:t>i</a:t>
            </a:r>
            <a:r>
              <a:rPr lang="en-US" dirty="0" smtClean="0"/>
              <a:t> </a:t>
            </a:r>
            <a:r>
              <a:rPr lang="en-US" dirty="0" err="1" smtClean="0"/>
              <a:t>hemoglob</a:t>
            </a:r>
            <a:r>
              <a:rPr lang="ro-RO" dirty="0" err="1" smtClean="0"/>
              <a:t>ina</a:t>
            </a:r>
            <a:r>
              <a:rPr lang="en-US" dirty="0" smtClean="0"/>
              <a:t> </a:t>
            </a:r>
            <a:r>
              <a:rPr lang="en-US" dirty="0"/>
              <a:t>nu </a:t>
            </a:r>
            <a:r>
              <a:rPr lang="en-US" dirty="0" err="1"/>
              <a:t>este</a:t>
            </a:r>
            <a:r>
              <a:rPr lang="en-US" dirty="0"/>
              <a:t> </a:t>
            </a:r>
            <a:r>
              <a:rPr lang="en-US" dirty="0" err="1" smtClean="0"/>
              <a:t>eliberat</a:t>
            </a:r>
            <a:r>
              <a:rPr lang="ro-RO" dirty="0" smtClean="0"/>
              <a:t>ă(Hemoliza absenta)</a:t>
            </a:r>
            <a:r>
              <a:rPr lang="en-US" dirty="0" smtClean="0"/>
              <a:t>.</a:t>
            </a:r>
            <a:endParaRPr lang="ro-RO" dirty="0" smtClean="0"/>
          </a:p>
          <a:p>
            <a:pPr eaLnBrk="1" fontAlgn="auto" hangingPunct="1">
              <a:spcBef>
                <a:spcPts val="0"/>
              </a:spcBef>
              <a:spcAft>
                <a:spcPts val="0"/>
              </a:spcAft>
              <a:buFont typeface="Wingdings 2"/>
              <a:buChar char=""/>
              <a:defRPr/>
            </a:pPr>
            <a:endParaRPr lang="ro-RO" dirty="0"/>
          </a:p>
          <a:p>
            <a:pPr eaLnBrk="1" fontAlgn="auto" hangingPunct="1">
              <a:spcBef>
                <a:spcPts val="0"/>
              </a:spcBef>
              <a:spcAft>
                <a:spcPts val="0"/>
              </a:spcAft>
              <a:buFont typeface="Wingdings 2"/>
              <a:buChar char=""/>
              <a:defRPr/>
            </a:pPr>
            <a:r>
              <a:rPr lang="ro-RO" dirty="0" smtClean="0"/>
              <a:t> </a:t>
            </a:r>
            <a:r>
              <a:rPr lang="ro-RO" dirty="0" smtClean="0"/>
              <a:t>In </a:t>
            </a:r>
            <a:r>
              <a:rPr lang="ro-RO" dirty="0" smtClean="0"/>
              <a:t>reacția negativă </a:t>
            </a:r>
            <a:r>
              <a:rPr lang="en-US" dirty="0" smtClean="0"/>
              <a:t>complement</a:t>
            </a:r>
            <a:r>
              <a:rPr lang="ro-RO" dirty="0" err="1" smtClean="0"/>
              <a:t>ul</a:t>
            </a:r>
            <a:r>
              <a:rPr lang="en-US" dirty="0" smtClean="0"/>
              <a:t> </a:t>
            </a:r>
            <a:r>
              <a:rPr lang="ro-RO" dirty="0" smtClean="0"/>
              <a:t>nu este fixat, </a:t>
            </a:r>
            <a:r>
              <a:rPr lang="en-US" dirty="0" err="1" smtClean="0"/>
              <a:t>este</a:t>
            </a:r>
            <a:r>
              <a:rPr lang="en-US" dirty="0" smtClean="0"/>
              <a:t> </a:t>
            </a:r>
            <a:r>
              <a:rPr lang="en-US" dirty="0" err="1"/>
              <a:t>activat</a:t>
            </a:r>
            <a:r>
              <a:rPr lang="en-US" dirty="0"/>
              <a:t> </a:t>
            </a:r>
            <a:r>
              <a:rPr lang="ro-RO" dirty="0" smtClean="0"/>
              <a:t>de complexele imune de pe suprafața eritrocitelor </a:t>
            </a:r>
            <a:r>
              <a:rPr lang="en-US" dirty="0" err="1" smtClean="0"/>
              <a:t>cauzând</a:t>
            </a:r>
            <a:r>
              <a:rPr lang="en-US" dirty="0" smtClean="0"/>
              <a:t> </a:t>
            </a:r>
            <a:r>
              <a:rPr lang="ro-RO" dirty="0" smtClean="0"/>
              <a:t>liza acestora </a:t>
            </a:r>
            <a:r>
              <a:rPr lang="en-US" dirty="0" err="1" smtClean="0"/>
              <a:t>și</a:t>
            </a:r>
            <a:r>
              <a:rPr lang="en-US" dirty="0" smtClean="0"/>
              <a:t> </a:t>
            </a:r>
            <a:r>
              <a:rPr lang="en-US" dirty="0" err="1"/>
              <a:t>eliberarea</a:t>
            </a:r>
            <a:r>
              <a:rPr lang="en-US" dirty="0"/>
              <a:t> de </a:t>
            </a:r>
            <a:r>
              <a:rPr lang="en-US" dirty="0" smtClean="0"/>
              <a:t>hemoglobin</a:t>
            </a:r>
            <a:r>
              <a:rPr lang="ro-RO" dirty="0" smtClean="0"/>
              <a:t>ă(Hemoliza prezenta)</a:t>
            </a:r>
            <a:r>
              <a:rPr lang="en-US" dirty="0" smtClean="0"/>
              <a:t>. </a:t>
            </a:r>
            <a:endParaRPr lang="ro-RO" dirty="0" smtClean="0"/>
          </a:p>
          <a:p>
            <a:pPr eaLnBrk="1" fontAlgn="auto" hangingPunct="1">
              <a:spcBef>
                <a:spcPts val="0"/>
              </a:spcBef>
              <a:spcAft>
                <a:spcPts val="0"/>
              </a:spcAft>
              <a:buFont typeface="Wingdings 2"/>
              <a:buChar char=""/>
              <a:defRPr/>
            </a:pPr>
            <a:r>
              <a:rPr lang="en-US" dirty="0" err="1" smtClean="0"/>
              <a:t>Cantitatea</a:t>
            </a:r>
            <a:r>
              <a:rPr lang="en-US" dirty="0" smtClean="0"/>
              <a:t> </a:t>
            </a:r>
            <a:r>
              <a:rPr lang="en-US" dirty="0"/>
              <a:t>de </a:t>
            </a:r>
            <a:r>
              <a:rPr lang="en-US" dirty="0" err="1"/>
              <a:t>hemoglobină</a:t>
            </a:r>
            <a:r>
              <a:rPr lang="en-US" dirty="0"/>
              <a:t> </a:t>
            </a:r>
            <a:r>
              <a:rPr lang="en-US" dirty="0" err="1"/>
              <a:t>este</a:t>
            </a:r>
            <a:r>
              <a:rPr lang="en-US" dirty="0"/>
              <a:t> </a:t>
            </a:r>
            <a:r>
              <a:rPr lang="en-US" dirty="0" err="1"/>
              <a:t>determinată</a:t>
            </a:r>
            <a:r>
              <a:rPr lang="en-US" dirty="0"/>
              <a:t> </a:t>
            </a:r>
            <a:r>
              <a:rPr lang="ro-RO" dirty="0" smtClean="0"/>
              <a:t>vizual sau </a:t>
            </a:r>
            <a:r>
              <a:rPr lang="en-US" dirty="0" err="1" smtClean="0"/>
              <a:t>spectrofotometric</a:t>
            </a:r>
            <a:r>
              <a:rPr lang="en-US" dirty="0" smtClean="0"/>
              <a:t>.</a:t>
            </a:r>
            <a:endParaRPr lang="ro-RO"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8"/>
          <p:cNvSpPr>
            <a:spLocks noGrp="1" noChangeArrowheads="1"/>
          </p:cNvSpPr>
          <p:nvPr>
            <p:ph type="title"/>
          </p:nvPr>
        </p:nvSpPr>
        <p:spPr>
          <a:xfrm>
            <a:off x="127000" y="163513"/>
            <a:ext cx="8683625" cy="617537"/>
          </a:xfrm>
        </p:spPr>
        <p:txBody>
          <a:bodyPr lIns="91440" tIns="45720" bIns="45720" anchor="ctr">
            <a:normAutofit fontScale="90000"/>
          </a:bodyPr>
          <a:lstStyle/>
          <a:p>
            <a:pPr marL="54864" indent="0" eaLnBrk="1" fontAlgn="auto" hangingPunct="1">
              <a:spcAft>
                <a:spcPts val="0"/>
              </a:spcAft>
              <a:defRPr/>
            </a:pPr>
            <a:r>
              <a:rPr lang="ro-RO" dirty="0"/>
              <a:t>REACȚIA DE FIXARE A COMPLEMENTULUI</a:t>
            </a:r>
            <a:endParaRPr lang="en-US" dirty="0">
              <a:solidFill>
                <a:schemeClr val="tx2">
                  <a:tint val="100000"/>
                  <a:shade val="90000"/>
                  <a:satMod val="250000"/>
                  <a:alpha val="100000"/>
                </a:schemeClr>
              </a:solidFill>
            </a:endParaRPr>
          </a:p>
        </p:txBody>
      </p:sp>
      <p:sp>
        <p:nvSpPr>
          <p:cNvPr id="125955" name="Text Box 4"/>
          <p:cNvSpPr txBox="1">
            <a:spLocks noChangeArrowheads="1"/>
          </p:cNvSpPr>
          <p:nvPr/>
        </p:nvSpPr>
        <p:spPr bwMode="auto">
          <a:xfrm>
            <a:off x="7827963" y="6473825"/>
            <a:ext cx="1219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a:buClrTx/>
              <a:buSzTx/>
              <a:buFontTx/>
              <a:buNone/>
            </a:pPr>
            <a:r>
              <a:rPr lang="en-US" sz="1200">
                <a:latin typeface="Rockwell" panose="02060603020205020403" pitchFamily="18" charset="0"/>
              </a:rPr>
              <a:t>Figure 18.10</a:t>
            </a:r>
          </a:p>
        </p:txBody>
      </p:sp>
      <p:pic>
        <p:nvPicPr>
          <p:cNvPr id="125956" name="Picture 9" descr="figure_18_10_labeled"/>
          <p:cNvPicPr>
            <a:picLocks noChangeAspect="1" noChangeArrowheads="1"/>
          </p:cNvPicPr>
          <p:nvPr/>
        </p:nvPicPr>
        <p:blipFill>
          <a:blip r:embed="rId3">
            <a:extLst>
              <a:ext uri="{28A0092B-C50C-407E-A947-70E740481C1C}">
                <a14:useLocalDpi xmlns:a14="http://schemas.microsoft.com/office/drawing/2010/main" val="0"/>
              </a:ext>
            </a:extLst>
          </a:blip>
          <a:srcRect b="52339"/>
          <a:stretch>
            <a:fillRect/>
          </a:stretch>
        </p:blipFill>
        <p:spPr bwMode="auto">
          <a:xfrm>
            <a:off x="981075" y="836613"/>
            <a:ext cx="7191375"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5" name="Rectangle 8"/>
          <p:cNvSpPr>
            <a:spLocks noGrp="1" noChangeArrowheads="1"/>
          </p:cNvSpPr>
          <p:nvPr>
            <p:ph type="title"/>
          </p:nvPr>
        </p:nvSpPr>
        <p:spPr>
          <a:xfrm>
            <a:off x="127000" y="163513"/>
            <a:ext cx="8683625" cy="617537"/>
          </a:xfrm>
        </p:spPr>
        <p:txBody>
          <a:bodyPr lIns="91440" tIns="45720" bIns="45720" anchor="ctr">
            <a:normAutofit fontScale="90000"/>
          </a:bodyPr>
          <a:lstStyle/>
          <a:p>
            <a:pPr marL="54864" indent="0" eaLnBrk="1" fontAlgn="auto" hangingPunct="1">
              <a:spcAft>
                <a:spcPts val="0"/>
              </a:spcAft>
              <a:defRPr/>
            </a:pPr>
            <a:r>
              <a:rPr lang="ro-RO" dirty="0"/>
              <a:t>REACȚIA DE FIXARE A COMPLEMENTULUI</a:t>
            </a:r>
            <a:endParaRPr lang="en-US" dirty="0">
              <a:solidFill>
                <a:schemeClr val="tx2">
                  <a:tint val="100000"/>
                  <a:shade val="90000"/>
                  <a:satMod val="250000"/>
                  <a:alpha val="100000"/>
                </a:schemeClr>
              </a:solidFill>
            </a:endParaRPr>
          </a:p>
        </p:txBody>
      </p:sp>
      <p:sp>
        <p:nvSpPr>
          <p:cNvPr id="128003" name="Text Box 4"/>
          <p:cNvSpPr txBox="1">
            <a:spLocks noChangeArrowheads="1"/>
          </p:cNvSpPr>
          <p:nvPr/>
        </p:nvSpPr>
        <p:spPr bwMode="auto">
          <a:xfrm>
            <a:off x="7827963" y="6473825"/>
            <a:ext cx="1219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a:buClrTx/>
              <a:buSzTx/>
              <a:buFontTx/>
              <a:buNone/>
            </a:pPr>
            <a:r>
              <a:rPr lang="en-US" sz="1200">
                <a:latin typeface="Rockwell" panose="02060603020205020403" pitchFamily="18" charset="0"/>
              </a:rPr>
              <a:t>Figure 18.10</a:t>
            </a:r>
          </a:p>
        </p:txBody>
      </p:sp>
      <p:pic>
        <p:nvPicPr>
          <p:cNvPr id="128004" name="Picture 9" descr="figure_18_10_labeled"/>
          <p:cNvPicPr>
            <a:picLocks noChangeAspect="1" noChangeArrowheads="1"/>
          </p:cNvPicPr>
          <p:nvPr/>
        </p:nvPicPr>
        <p:blipFill>
          <a:blip r:embed="rId3">
            <a:extLst>
              <a:ext uri="{28A0092B-C50C-407E-A947-70E740481C1C}">
                <a14:useLocalDpi xmlns:a14="http://schemas.microsoft.com/office/drawing/2010/main" val="0"/>
              </a:ext>
            </a:extLst>
          </a:blip>
          <a:srcRect t="51950" b="15819"/>
          <a:stretch>
            <a:fillRect/>
          </a:stretch>
        </p:blipFill>
        <p:spPr bwMode="auto">
          <a:xfrm>
            <a:off x="504825" y="1162050"/>
            <a:ext cx="8143875"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596" y="285728"/>
            <a:ext cx="8229600" cy="695000"/>
          </a:xfrm>
        </p:spPr>
        <p:txBody>
          <a:bodyPr>
            <a:normAutofit/>
          </a:bodyPr>
          <a:lstStyle/>
          <a:p>
            <a:r>
              <a:rPr lang="ro-RO" sz="3200" dirty="0" smtClean="0"/>
              <a:t>TIPURI DE REACȚII IMUNOLOGICE</a:t>
            </a:r>
            <a:endParaRPr lang="ro-RO" sz="3200" dirty="0"/>
          </a:p>
        </p:txBody>
      </p:sp>
      <p:sp>
        <p:nvSpPr>
          <p:cNvPr id="4" name="Subtitle 3"/>
          <p:cNvSpPr>
            <a:spLocks noGrp="1"/>
          </p:cNvSpPr>
          <p:nvPr>
            <p:ph type="subTitle" idx="1"/>
          </p:nvPr>
        </p:nvSpPr>
        <p:spPr>
          <a:xfrm>
            <a:off x="179512" y="1268760"/>
            <a:ext cx="9144000" cy="4929222"/>
          </a:xfrm>
        </p:spPr>
        <p:txBody>
          <a:bodyPr>
            <a:normAutofit/>
          </a:bodyPr>
          <a:lstStyle/>
          <a:p>
            <a:pPr>
              <a:buNone/>
            </a:pPr>
            <a:r>
              <a:rPr lang="ro-RO" sz="2000" b="1" dirty="0" smtClean="0">
                <a:solidFill>
                  <a:srgbClr val="FFFF00"/>
                </a:solidFill>
              </a:rPr>
              <a:t>TESTE DE IMUNITATE UMORALĂ:</a:t>
            </a:r>
          </a:p>
          <a:p>
            <a:pPr>
              <a:buNone/>
            </a:pPr>
            <a:endParaRPr lang="ro-RO" sz="2000" b="1" dirty="0" smtClean="0">
              <a:solidFill>
                <a:schemeClr val="tx2">
                  <a:tint val="100000"/>
                  <a:shade val="90000"/>
                  <a:satMod val="250000"/>
                  <a:alpha val="100000"/>
                </a:schemeClr>
              </a:solidFill>
            </a:endParaRPr>
          </a:p>
          <a:p>
            <a:r>
              <a:rPr lang="ro-RO" sz="2000" dirty="0" smtClean="0">
                <a:solidFill>
                  <a:schemeClr val="tx2">
                    <a:tint val="100000"/>
                    <a:shade val="90000"/>
                    <a:satMod val="250000"/>
                    <a:alpha val="100000"/>
                  </a:schemeClr>
                </a:solidFill>
              </a:rPr>
              <a:t>1</a:t>
            </a:r>
            <a:r>
              <a:rPr lang="ro-RO" sz="2000" dirty="0">
                <a:solidFill>
                  <a:schemeClr val="tx2">
                    <a:tint val="100000"/>
                    <a:shade val="90000"/>
                    <a:satMod val="250000"/>
                    <a:alpha val="100000"/>
                  </a:schemeClr>
                </a:solidFill>
              </a:rPr>
              <a:t>. REACŢII DE </a:t>
            </a:r>
            <a:r>
              <a:rPr lang="ro-RO" sz="2000" dirty="0" smtClean="0">
                <a:solidFill>
                  <a:schemeClr val="tx2">
                    <a:tint val="100000"/>
                    <a:shade val="90000"/>
                    <a:satMod val="250000"/>
                    <a:alpha val="100000"/>
                  </a:schemeClr>
                </a:solidFill>
              </a:rPr>
              <a:t>AGLUTINARE</a:t>
            </a:r>
          </a:p>
          <a:p>
            <a:endParaRPr lang="ro-RO" sz="2000" dirty="0" smtClean="0">
              <a:solidFill>
                <a:schemeClr val="tx2">
                  <a:tint val="100000"/>
                  <a:shade val="90000"/>
                  <a:satMod val="250000"/>
                  <a:alpha val="100000"/>
                </a:schemeClr>
              </a:solidFill>
            </a:endParaRPr>
          </a:p>
          <a:p>
            <a:r>
              <a:rPr lang="ro-RO" sz="2000" dirty="0" smtClean="0">
                <a:solidFill>
                  <a:schemeClr val="tx2">
                    <a:tint val="100000"/>
                    <a:shade val="90000"/>
                    <a:satMod val="250000"/>
                    <a:alpha val="100000"/>
                  </a:schemeClr>
                </a:solidFill>
              </a:rPr>
              <a:t>2</a:t>
            </a:r>
            <a:r>
              <a:rPr lang="ro-RO" sz="2000" dirty="0">
                <a:solidFill>
                  <a:schemeClr val="tx2">
                    <a:tint val="100000"/>
                    <a:shade val="90000"/>
                    <a:satMod val="250000"/>
                    <a:alpha val="100000"/>
                  </a:schemeClr>
                </a:solidFill>
              </a:rPr>
              <a:t>. REACȚIA DE </a:t>
            </a:r>
            <a:r>
              <a:rPr lang="ro-RO" sz="2000" dirty="0" smtClean="0">
                <a:solidFill>
                  <a:schemeClr val="tx2">
                    <a:tint val="100000"/>
                    <a:shade val="90000"/>
                    <a:satMod val="250000"/>
                    <a:alpha val="100000"/>
                  </a:schemeClr>
                </a:solidFill>
              </a:rPr>
              <a:t>HEMAGLUTINARE</a:t>
            </a:r>
          </a:p>
          <a:p>
            <a:endParaRPr lang="ro-RO" sz="2000" dirty="0" smtClean="0">
              <a:solidFill>
                <a:schemeClr val="tx2">
                  <a:tint val="100000"/>
                  <a:shade val="90000"/>
                  <a:satMod val="250000"/>
                  <a:alpha val="100000"/>
                </a:schemeClr>
              </a:solidFill>
            </a:endParaRPr>
          </a:p>
          <a:p>
            <a:r>
              <a:rPr lang="ro-RO" sz="2000" dirty="0" smtClean="0">
                <a:solidFill>
                  <a:schemeClr val="tx2">
                    <a:tint val="100000"/>
                    <a:shade val="90000"/>
                    <a:satMod val="250000"/>
                    <a:alpha val="100000"/>
                  </a:schemeClr>
                </a:solidFill>
              </a:rPr>
              <a:t>3. REACȚII DE NEUTRALIZARE</a:t>
            </a:r>
          </a:p>
          <a:p>
            <a:endParaRPr lang="ro-RO" sz="2000" dirty="0" smtClean="0">
              <a:solidFill>
                <a:schemeClr val="tx2">
                  <a:tint val="100000"/>
                  <a:shade val="90000"/>
                  <a:satMod val="250000"/>
                  <a:alpha val="100000"/>
                </a:schemeClr>
              </a:solidFill>
            </a:endParaRPr>
          </a:p>
          <a:p>
            <a:r>
              <a:rPr lang="ro-RO" sz="2000" dirty="0" smtClean="0">
                <a:solidFill>
                  <a:schemeClr val="tx2">
                    <a:tint val="100000"/>
                    <a:shade val="90000"/>
                    <a:satMod val="250000"/>
                    <a:alpha val="100000"/>
                  </a:schemeClr>
                </a:solidFill>
              </a:rPr>
              <a:t>3</a:t>
            </a:r>
            <a:r>
              <a:rPr lang="ro-RO" sz="2000" dirty="0">
                <a:solidFill>
                  <a:schemeClr val="tx2">
                    <a:tint val="100000"/>
                    <a:shade val="90000"/>
                    <a:satMod val="250000"/>
                    <a:alpha val="100000"/>
                  </a:schemeClr>
                </a:solidFill>
              </a:rPr>
              <a:t>. REACȚII DE </a:t>
            </a:r>
            <a:r>
              <a:rPr lang="ro-RO" sz="2000" dirty="0" smtClean="0">
                <a:solidFill>
                  <a:schemeClr val="tx2">
                    <a:tint val="100000"/>
                    <a:shade val="90000"/>
                    <a:satMod val="250000"/>
                    <a:alpha val="100000"/>
                  </a:schemeClr>
                </a:solidFill>
              </a:rPr>
              <a:t>PRECIPITARE</a:t>
            </a:r>
          </a:p>
          <a:p>
            <a:endParaRPr lang="ro-RO" sz="2000" dirty="0" smtClean="0">
              <a:solidFill>
                <a:schemeClr val="tx2">
                  <a:tint val="100000"/>
                  <a:shade val="90000"/>
                  <a:satMod val="250000"/>
                  <a:alpha val="100000"/>
                </a:schemeClr>
              </a:solidFill>
            </a:endParaRPr>
          </a:p>
          <a:p>
            <a:r>
              <a:rPr lang="ro-RO" sz="2000" dirty="0" smtClean="0">
                <a:solidFill>
                  <a:schemeClr val="tx2">
                    <a:tint val="100000"/>
                    <a:shade val="90000"/>
                    <a:satMod val="250000"/>
                    <a:alpha val="100000"/>
                  </a:schemeClr>
                </a:solidFill>
              </a:rPr>
              <a:t>4</a:t>
            </a:r>
            <a:r>
              <a:rPr lang="ro-RO" sz="2000" dirty="0">
                <a:solidFill>
                  <a:schemeClr val="tx2">
                    <a:tint val="100000"/>
                    <a:shade val="90000"/>
                    <a:satMod val="250000"/>
                    <a:alpha val="100000"/>
                  </a:schemeClr>
                </a:solidFill>
              </a:rPr>
              <a:t>. REACȚIA DE FIXARE A </a:t>
            </a:r>
            <a:r>
              <a:rPr lang="ro-RO" sz="2000" dirty="0" smtClean="0">
                <a:solidFill>
                  <a:schemeClr val="tx2">
                    <a:tint val="100000"/>
                    <a:shade val="90000"/>
                    <a:satMod val="250000"/>
                    <a:alpha val="100000"/>
                  </a:schemeClr>
                </a:solidFill>
              </a:rPr>
              <a:t>COMPLEMENTULUI</a:t>
            </a:r>
          </a:p>
          <a:p>
            <a:endParaRPr lang="ro-RO" sz="2000" dirty="0" smtClean="0">
              <a:solidFill>
                <a:schemeClr val="tx2">
                  <a:tint val="100000"/>
                  <a:shade val="90000"/>
                  <a:satMod val="250000"/>
                  <a:alpha val="100000"/>
                </a:schemeClr>
              </a:solidFill>
            </a:endParaRPr>
          </a:p>
          <a:p>
            <a:r>
              <a:rPr lang="ro-RO" sz="2000" dirty="0" smtClean="0">
                <a:solidFill>
                  <a:schemeClr val="tx2">
                    <a:tint val="100000"/>
                    <a:shade val="90000"/>
                    <a:satMod val="250000"/>
                    <a:alpha val="100000"/>
                  </a:schemeClr>
                </a:solidFill>
              </a:rPr>
              <a:t>5. </a:t>
            </a:r>
            <a:r>
              <a:rPr lang="ro-RO" sz="2000" dirty="0">
                <a:solidFill>
                  <a:schemeClr val="tx2">
                    <a:tint val="100000"/>
                    <a:shade val="90000"/>
                    <a:satMod val="250000"/>
                    <a:alpha val="100000"/>
                  </a:schemeClr>
                </a:solidFill>
              </a:rPr>
              <a:t>REACȚII CU MARKERI: IMUNOFLUORESCENȚĂ (IF), REACȚII IMUNOENZIMATICE (ELISA), REACȚII </a:t>
            </a:r>
            <a:r>
              <a:rPr lang="ro-RO" sz="2000" dirty="0" smtClean="0">
                <a:solidFill>
                  <a:schemeClr val="tx2">
                    <a:tint val="100000"/>
                    <a:shade val="90000"/>
                    <a:satMod val="250000"/>
                    <a:alpha val="100000"/>
                  </a:schemeClr>
                </a:solidFill>
              </a:rPr>
              <a:t>RADIOIMUNOLOGICE </a:t>
            </a:r>
            <a:r>
              <a:rPr lang="ro-RO" sz="2000" dirty="0">
                <a:solidFill>
                  <a:schemeClr val="tx2">
                    <a:tint val="100000"/>
                    <a:shade val="90000"/>
                    <a:satMod val="250000"/>
                    <a:alpha val="100000"/>
                  </a:schemeClr>
                </a:solidFill>
              </a:rPr>
              <a:t>(</a:t>
            </a:r>
            <a:r>
              <a:rPr lang="ro-RO" sz="2000" dirty="0" smtClean="0">
                <a:solidFill>
                  <a:schemeClr val="tx2">
                    <a:tint val="100000"/>
                    <a:shade val="90000"/>
                    <a:satMod val="250000"/>
                    <a:alpha val="100000"/>
                  </a:schemeClr>
                </a:solidFill>
              </a:rPr>
              <a:t>RIA)</a:t>
            </a:r>
          </a:p>
          <a:p>
            <a:endParaRPr lang="ro-RO" sz="2000" dirty="0" smtClean="0">
              <a:solidFill>
                <a:schemeClr val="tx2">
                  <a:tint val="100000"/>
                  <a:shade val="90000"/>
                  <a:satMod val="250000"/>
                  <a:alpha val="100000"/>
                </a:schemeClr>
              </a:solidFill>
            </a:endParaRPr>
          </a:p>
          <a:p>
            <a:r>
              <a:rPr lang="ro-RO" sz="2000" b="1" dirty="0" smtClean="0">
                <a:solidFill>
                  <a:srgbClr val="FFFF00"/>
                </a:solidFill>
              </a:rPr>
              <a:t>TESTE </a:t>
            </a:r>
            <a:r>
              <a:rPr lang="ro-RO" sz="2000" b="1" dirty="0">
                <a:solidFill>
                  <a:srgbClr val="FFFF00"/>
                </a:solidFill>
              </a:rPr>
              <a:t>DE IMUNITATE CELULARĂ</a:t>
            </a:r>
            <a:endParaRPr lang="en-US" sz="2000" b="1" dirty="0">
              <a:solidFill>
                <a:srgbClr val="FFFF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19" y="260648"/>
            <a:ext cx="8640960" cy="960438"/>
          </a:xfrm>
        </p:spPr>
        <p:txBody>
          <a:bodyPr>
            <a:normAutofit fontScale="90000"/>
          </a:bodyPr>
          <a:lstStyle/>
          <a:p>
            <a:r>
              <a:rPr lang="ro-RO" dirty="0" smtClean="0"/>
              <a:t>REACȚIA DE FIXARE A COMPLEMENTULUI</a:t>
            </a:r>
            <a:endParaRPr lang="en-US" dirty="0"/>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6347" y="1484784"/>
            <a:ext cx="6631305" cy="4169723"/>
          </a:xfrm>
          <a:prstGeom prst="rect">
            <a:avLst/>
          </a:prstGeom>
        </p:spPr>
      </p:pic>
    </p:spTree>
    <p:extLst>
      <p:ext uri="{BB962C8B-B14F-4D97-AF65-F5344CB8AC3E}">
        <p14:creationId xmlns:p14="http://schemas.microsoft.com/office/powerpoint/2010/main" val="2833236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4"/>
            <a:ext cx="8928992" cy="960886"/>
          </a:xfrm>
        </p:spPr>
        <p:txBody>
          <a:bodyPr>
            <a:normAutofit fontScale="90000"/>
          </a:bodyPr>
          <a:lstStyle/>
          <a:p>
            <a:pPr marL="54864" indent="0" eaLnBrk="1" fontAlgn="auto" hangingPunct="1">
              <a:spcAft>
                <a:spcPts val="0"/>
              </a:spcAft>
              <a:defRPr/>
            </a:pPr>
            <a:r>
              <a:rPr lang="ro-RO" dirty="0"/>
              <a:t>REACȚIA DE FIXARE A COMPLEMENTULUI</a:t>
            </a:r>
            <a:endParaRPr lang="ro-RO" dirty="0">
              <a:solidFill>
                <a:schemeClr val="tx2">
                  <a:tint val="100000"/>
                  <a:shade val="90000"/>
                  <a:satMod val="250000"/>
                  <a:alpha val="100000"/>
                </a:schemeClr>
              </a:solidFill>
            </a:endParaRPr>
          </a:p>
        </p:txBody>
      </p:sp>
      <p:sp>
        <p:nvSpPr>
          <p:cNvPr id="123907" name="Content Placeholder 2"/>
          <p:cNvSpPr>
            <a:spLocks noGrp="1"/>
          </p:cNvSpPr>
          <p:nvPr>
            <p:ph idx="1"/>
          </p:nvPr>
        </p:nvSpPr>
        <p:spPr>
          <a:xfrm>
            <a:off x="4214813" y="1428750"/>
            <a:ext cx="4471987" cy="5429250"/>
          </a:xfrm>
        </p:spPr>
        <p:txBody>
          <a:bodyPr/>
          <a:lstStyle/>
          <a:p>
            <a:pPr eaLnBrk="1" hangingPunct="1"/>
            <a:r>
              <a:rPr lang="en-US" sz="1400" dirty="0" smtClean="0"/>
              <a:t>A. In the indicator system, antibodies to sheep red blood cells (SRBC), complement, and SRBC are combined in a test tube</a:t>
            </a:r>
            <a:r>
              <a:rPr lang="ro-RO" sz="1400" dirty="0" smtClean="0"/>
              <a:t>.</a:t>
            </a:r>
            <a:r>
              <a:rPr lang="en-US" sz="1400" dirty="0" smtClean="0"/>
              <a:t> </a:t>
            </a:r>
            <a:endParaRPr lang="ro-RO" sz="1400" dirty="0" smtClean="0"/>
          </a:p>
          <a:p>
            <a:pPr eaLnBrk="1" hangingPunct="1"/>
            <a:r>
              <a:rPr lang="en-US" sz="1400" dirty="0" smtClean="0"/>
              <a:t>1. SRBC are bound by anti-SRBC antibodies (2). </a:t>
            </a:r>
            <a:endParaRPr lang="ro-RO" sz="1400" dirty="0" smtClean="0"/>
          </a:p>
          <a:p>
            <a:pPr eaLnBrk="1" hangingPunct="1"/>
            <a:r>
              <a:rPr lang="en-US" sz="1400" dirty="0" smtClean="0"/>
              <a:t>The antigen-antibody complex binds and activates the classical complement pathway (3), resulting in indicator cell (SRBC) </a:t>
            </a:r>
            <a:r>
              <a:rPr lang="en-US" sz="1400" dirty="0" err="1" smtClean="0"/>
              <a:t>lysis</a:t>
            </a:r>
            <a:r>
              <a:rPr lang="en-US" sz="1400" dirty="0" smtClean="0"/>
              <a:t> (4). </a:t>
            </a:r>
            <a:endParaRPr lang="ro-RO" sz="1400" dirty="0" smtClean="0"/>
          </a:p>
          <a:p>
            <a:pPr eaLnBrk="1" hangingPunct="1"/>
            <a:r>
              <a:rPr lang="en-US" sz="1400" dirty="0" smtClean="0"/>
              <a:t>B. In the assay, serum is collected from an individual (5) and heated to 56° C for 30 minutes to inactivate endogenous complement, and a predetermined amount of complement (same amount as used in the indicator system) is added (6). </a:t>
            </a:r>
            <a:endParaRPr lang="ro-RO" sz="1400" dirty="0" smtClean="0"/>
          </a:p>
          <a:p>
            <a:pPr eaLnBrk="1" hangingPunct="1"/>
            <a:r>
              <a:rPr lang="en-US" sz="1400" dirty="0" smtClean="0"/>
              <a:t>The mixture is incubated to allow complement to bind to antigen-antibody complexes, if present (7). </a:t>
            </a:r>
            <a:endParaRPr lang="ro-RO" sz="1400" dirty="0" smtClean="0"/>
          </a:p>
          <a:p>
            <a:pPr eaLnBrk="1" hangingPunct="1"/>
            <a:r>
              <a:rPr lang="en-US" sz="1400" dirty="0" smtClean="0"/>
              <a:t>SRBC and anti-SRBC antibodies are added and allowed to incubate (8). </a:t>
            </a:r>
            <a:endParaRPr lang="ro-RO" sz="1400" dirty="0" smtClean="0"/>
          </a:p>
          <a:p>
            <a:pPr eaLnBrk="1" hangingPunct="1"/>
            <a:r>
              <a:rPr lang="en-US" sz="1400" dirty="0" smtClean="0"/>
              <a:t>The presence of antigen-antibody complexes in the test serum will have depleted the added complement, and the SRBC will not be lysed (9). </a:t>
            </a:r>
            <a:endParaRPr lang="ro-RO" sz="1400" dirty="0" smtClean="0"/>
          </a:p>
          <a:p>
            <a:pPr eaLnBrk="1" hangingPunct="1"/>
            <a:r>
              <a:rPr lang="en-US" sz="1400" dirty="0" smtClean="0"/>
              <a:t>Absence of antigen-antibody complexes in the test serum will result in a failure to deplete complement, and the indicator cells (SRBC) will be lysed, releasing </a:t>
            </a:r>
            <a:r>
              <a:rPr lang="en-US" sz="1400" dirty="0" err="1" smtClean="0"/>
              <a:t>hemoglobulin</a:t>
            </a:r>
            <a:r>
              <a:rPr lang="en-US" sz="1400" dirty="0" smtClean="0"/>
              <a:t> into the supernatant that can be measured in a spectrophotometer.</a:t>
            </a:r>
            <a:endParaRPr lang="ro-RO" sz="1400" dirty="0" smtClean="0"/>
          </a:p>
        </p:txBody>
      </p:sp>
      <p:pic>
        <p:nvPicPr>
          <p:cNvPr id="1239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500188"/>
            <a:ext cx="3571875"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0459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4"/>
            <a:ext cx="8928992" cy="960886"/>
          </a:xfrm>
        </p:spPr>
        <p:txBody>
          <a:bodyPr>
            <a:normAutofit fontScale="90000"/>
          </a:bodyPr>
          <a:lstStyle/>
          <a:p>
            <a:pPr marL="54864" indent="0" eaLnBrk="1" fontAlgn="auto" hangingPunct="1">
              <a:spcAft>
                <a:spcPts val="0"/>
              </a:spcAft>
              <a:defRPr/>
            </a:pPr>
            <a:r>
              <a:rPr lang="ro-RO" dirty="0"/>
              <a:t>REACȚIA DE FIXARE A COMPLEMENTULUI</a:t>
            </a:r>
            <a:endParaRPr lang="ro-RO" dirty="0">
              <a:solidFill>
                <a:schemeClr val="tx2">
                  <a:tint val="100000"/>
                  <a:shade val="90000"/>
                  <a:satMod val="250000"/>
                  <a:alpha val="100000"/>
                </a:schemeClr>
              </a:solidFill>
            </a:endParaRPr>
          </a:p>
        </p:txBody>
      </p:sp>
      <p:sp>
        <p:nvSpPr>
          <p:cNvPr id="123907" name="Content Placeholder 2"/>
          <p:cNvSpPr>
            <a:spLocks noGrp="1"/>
          </p:cNvSpPr>
          <p:nvPr>
            <p:ph idx="1"/>
          </p:nvPr>
        </p:nvSpPr>
        <p:spPr>
          <a:xfrm>
            <a:off x="3923929" y="980728"/>
            <a:ext cx="4762872" cy="5429250"/>
          </a:xfrm>
        </p:spPr>
        <p:txBody>
          <a:bodyPr/>
          <a:lstStyle/>
          <a:p>
            <a:pPr eaLnBrk="1" fontAlgn="auto" hangingPunct="1">
              <a:spcBef>
                <a:spcPts val="0"/>
              </a:spcBef>
              <a:spcAft>
                <a:spcPts val="0"/>
              </a:spcAft>
              <a:buFont typeface="Wingdings 2"/>
              <a:buChar char=""/>
              <a:defRPr/>
            </a:pPr>
            <a:r>
              <a:rPr lang="ro-RO" sz="1600" dirty="0"/>
              <a:t>Reacția </a:t>
            </a:r>
            <a:r>
              <a:rPr lang="en-US" sz="1600" dirty="0"/>
              <a:t>de </a:t>
            </a:r>
            <a:r>
              <a:rPr lang="en-US" sz="1600" dirty="0" err="1"/>
              <a:t>fixare</a:t>
            </a:r>
            <a:r>
              <a:rPr lang="en-US" sz="1600" dirty="0"/>
              <a:t> a </a:t>
            </a:r>
            <a:r>
              <a:rPr lang="en-US" sz="1600" dirty="0" err="1"/>
              <a:t>complementului</a:t>
            </a:r>
            <a:r>
              <a:rPr lang="en-US" sz="1600" dirty="0"/>
              <a:t> </a:t>
            </a:r>
            <a:r>
              <a:rPr lang="ro-RO" sz="1600" dirty="0"/>
              <a:t>poate </a:t>
            </a:r>
            <a:r>
              <a:rPr lang="en-US" sz="1600" dirty="0" err="1"/>
              <a:t>detecta</a:t>
            </a:r>
            <a:r>
              <a:rPr lang="en-US" sz="1600" dirty="0"/>
              <a:t> </a:t>
            </a:r>
            <a:r>
              <a:rPr lang="en-US" sz="1600" dirty="0" err="1"/>
              <a:t>prezenta</a:t>
            </a:r>
            <a:r>
              <a:rPr lang="en-US" sz="1600" dirty="0"/>
              <a:t> </a:t>
            </a:r>
            <a:r>
              <a:rPr lang="en-US" sz="1600" dirty="0" err="1"/>
              <a:t>complexelor</a:t>
            </a:r>
            <a:r>
              <a:rPr lang="en-US" sz="1600" dirty="0"/>
              <a:t> </a:t>
            </a:r>
            <a:r>
              <a:rPr lang="ro-RO" sz="1600" dirty="0"/>
              <a:t>antigenelor, anticorpilor sau a complexelor </a:t>
            </a:r>
            <a:r>
              <a:rPr lang="en-US" sz="1600" dirty="0"/>
              <a:t>antigen-</a:t>
            </a:r>
            <a:r>
              <a:rPr lang="en-US" sz="1600" dirty="0" err="1"/>
              <a:t>anticorp</a:t>
            </a:r>
            <a:r>
              <a:rPr lang="en-US" sz="1600" dirty="0"/>
              <a:t>. </a:t>
            </a:r>
            <a:endParaRPr lang="ro-RO" sz="1600" dirty="0"/>
          </a:p>
          <a:p>
            <a:pPr eaLnBrk="1" fontAlgn="auto" hangingPunct="1">
              <a:spcBef>
                <a:spcPts val="0"/>
              </a:spcBef>
              <a:spcAft>
                <a:spcPts val="0"/>
              </a:spcAft>
              <a:buFont typeface="Wingdings 2"/>
              <a:buChar char=""/>
              <a:defRPr/>
            </a:pPr>
            <a:r>
              <a:rPr lang="ro-RO" sz="1600" dirty="0"/>
              <a:t>Reacția conține două sisteme antigen-anticorp</a:t>
            </a:r>
            <a:r>
              <a:rPr lang="en-US" sz="1600" dirty="0"/>
              <a:t>: </a:t>
            </a:r>
            <a:r>
              <a:rPr lang="en-US" sz="1600" b="1" dirty="0" err="1"/>
              <a:t>sistemul</a:t>
            </a:r>
            <a:r>
              <a:rPr lang="en-US" sz="1600" b="1" dirty="0"/>
              <a:t> indicator </a:t>
            </a:r>
            <a:r>
              <a:rPr lang="en-US" sz="1600" dirty="0" err="1"/>
              <a:t>și</a:t>
            </a:r>
            <a:r>
              <a:rPr lang="en-US" sz="1600" dirty="0"/>
              <a:t> </a:t>
            </a:r>
            <a:r>
              <a:rPr lang="ro-RO" sz="1600" b="1" dirty="0"/>
              <a:t>sistemul</a:t>
            </a:r>
            <a:r>
              <a:rPr lang="ro-RO" sz="1600" dirty="0"/>
              <a:t> </a:t>
            </a:r>
            <a:r>
              <a:rPr lang="en-US" sz="1600" b="1" dirty="0"/>
              <a:t>test</a:t>
            </a:r>
            <a:r>
              <a:rPr lang="en-US" sz="1600" dirty="0"/>
              <a:t>.</a:t>
            </a:r>
            <a:endParaRPr lang="ro-RO" sz="1600" dirty="0"/>
          </a:p>
          <a:p>
            <a:pPr eaLnBrk="1" fontAlgn="auto" hangingPunct="1">
              <a:spcBef>
                <a:spcPts val="0"/>
              </a:spcBef>
              <a:spcAft>
                <a:spcPts val="0"/>
              </a:spcAft>
              <a:buFont typeface="Wingdings 2"/>
              <a:buChar char=""/>
              <a:defRPr/>
            </a:pPr>
            <a:r>
              <a:rPr lang="en-US" sz="1600" b="1" dirty="0" err="1"/>
              <a:t>Sistemul</a:t>
            </a:r>
            <a:r>
              <a:rPr lang="en-US" sz="1600" b="1" dirty="0"/>
              <a:t> indicator </a:t>
            </a:r>
            <a:r>
              <a:rPr lang="en-US" sz="1600" dirty="0" err="1"/>
              <a:t>conține</a:t>
            </a:r>
            <a:r>
              <a:rPr lang="en-US" sz="1600" dirty="0"/>
              <a:t> </a:t>
            </a:r>
            <a:r>
              <a:rPr lang="en-US" sz="1600" u="sng" dirty="0" err="1"/>
              <a:t>eritrocite</a:t>
            </a:r>
            <a:r>
              <a:rPr lang="en-US" sz="1600" u="sng" dirty="0"/>
              <a:t> de </a:t>
            </a:r>
            <a:r>
              <a:rPr lang="en-US" sz="1600" u="sng" dirty="0" err="1"/>
              <a:t>oaie</a:t>
            </a:r>
            <a:r>
              <a:rPr lang="ro-RO" sz="1600" u="sng" dirty="0"/>
              <a:t> ș</a:t>
            </a:r>
            <a:r>
              <a:rPr lang="en-US" sz="1600" dirty="0" err="1"/>
              <a:t>i</a:t>
            </a:r>
            <a:r>
              <a:rPr lang="en-US" sz="1600" dirty="0"/>
              <a:t> </a:t>
            </a:r>
            <a:r>
              <a:rPr lang="en-US" sz="1600" u="sng" dirty="0" err="1"/>
              <a:t>anticorpi</a:t>
            </a:r>
            <a:r>
              <a:rPr lang="en-US" sz="1600" u="sng" dirty="0"/>
              <a:t> </a:t>
            </a:r>
            <a:r>
              <a:rPr lang="en-US" sz="1600" u="sng" dirty="0" err="1"/>
              <a:t>specifici</a:t>
            </a:r>
            <a:r>
              <a:rPr lang="en-US" sz="1600" u="sng" dirty="0"/>
              <a:t> </a:t>
            </a:r>
            <a:r>
              <a:rPr lang="en-US" sz="1600" u="sng" dirty="0" err="1"/>
              <a:t>pentru</a:t>
            </a:r>
            <a:r>
              <a:rPr lang="en-US" sz="1600" u="sng" dirty="0"/>
              <a:t> </a:t>
            </a:r>
            <a:r>
              <a:rPr lang="en-US" sz="1600" u="sng" dirty="0" err="1"/>
              <a:t>eritrocite</a:t>
            </a:r>
            <a:r>
              <a:rPr lang="en-US" sz="1600" u="sng" dirty="0"/>
              <a:t> de </a:t>
            </a:r>
            <a:r>
              <a:rPr lang="en-US" sz="1600" u="sng" dirty="0" err="1"/>
              <a:t>oaie</a:t>
            </a:r>
            <a:r>
              <a:rPr lang="en-US" sz="1600" dirty="0"/>
              <a:t>. </a:t>
            </a:r>
            <a:endParaRPr lang="ro-RO" sz="1600" dirty="0"/>
          </a:p>
          <a:p>
            <a:pPr eaLnBrk="1" fontAlgn="auto" hangingPunct="1">
              <a:spcBef>
                <a:spcPts val="0"/>
              </a:spcBef>
              <a:spcAft>
                <a:spcPts val="0"/>
              </a:spcAft>
              <a:buFont typeface="Wingdings 2"/>
              <a:buChar char=""/>
              <a:defRPr/>
            </a:pPr>
            <a:endParaRPr lang="ro-RO" sz="1600" dirty="0"/>
          </a:p>
          <a:p>
            <a:pPr eaLnBrk="1" fontAlgn="auto" hangingPunct="1">
              <a:spcBef>
                <a:spcPts val="0"/>
              </a:spcBef>
              <a:spcAft>
                <a:spcPts val="0"/>
              </a:spcAft>
              <a:buFont typeface="Wingdings 2"/>
              <a:buChar char=""/>
              <a:defRPr/>
            </a:pPr>
            <a:r>
              <a:rPr lang="ro-RO" sz="1600" dirty="0"/>
              <a:t>În </a:t>
            </a:r>
            <a:r>
              <a:rPr lang="ro-RO" sz="1600" dirty="0" err="1"/>
              <a:t>reactia</a:t>
            </a:r>
            <a:r>
              <a:rPr lang="ro-RO" sz="1600" dirty="0"/>
              <a:t> pozitivă se formează complexe antigen-anticorp între antigenul standard și anticorpii din serul de testat. </a:t>
            </a:r>
          </a:p>
          <a:p>
            <a:pPr eaLnBrk="1" fontAlgn="auto" hangingPunct="1">
              <a:spcBef>
                <a:spcPts val="0"/>
              </a:spcBef>
              <a:spcAft>
                <a:spcPts val="0"/>
              </a:spcAft>
              <a:buFont typeface="Wingdings 2"/>
              <a:buChar char=""/>
              <a:defRPr/>
            </a:pPr>
            <a:r>
              <a:rPr lang="ro-RO" sz="1600" dirty="0"/>
              <a:t>Complementul se va fixa pe aceste complexe antigen-anticorp, </a:t>
            </a:r>
            <a:r>
              <a:rPr lang="en-US" sz="1600" dirty="0" err="1"/>
              <a:t>astfel</a:t>
            </a:r>
            <a:r>
              <a:rPr lang="en-US" sz="1600" dirty="0"/>
              <a:t> </a:t>
            </a:r>
            <a:r>
              <a:rPr lang="en-US" sz="1600" dirty="0" err="1"/>
              <a:t>încât</a:t>
            </a:r>
            <a:r>
              <a:rPr lang="en-US" sz="1600" dirty="0"/>
              <a:t> </a:t>
            </a:r>
            <a:r>
              <a:rPr lang="en-US" sz="1600" dirty="0" err="1"/>
              <a:t>eritrocite</a:t>
            </a:r>
            <a:r>
              <a:rPr lang="ro-RO" sz="1600" dirty="0"/>
              <a:t>le</a:t>
            </a:r>
            <a:r>
              <a:rPr lang="en-US" sz="1600" dirty="0"/>
              <a:t> </a:t>
            </a:r>
            <a:r>
              <a:rPr lang="en-US" sz="1600" dirty="0" err="1"/>
              <a:t>acoperite</a:t>
            </a:r>
            <a:r>
              <a:rPr lang="en-US" sz="1600" dirty="0"/>
              <a:t> cu </a:t>
            </a:r>
            <a:r>
              <a:rPr lang="en-US" sz="1600" dirty="0" err="1"/>
              <a:t>anticorp</a:t>
            </a:r>
            <a:r>
              <a:rPr lang="ro-RO" sz="1600" dirty="0"/>
              <a:t>i</a:t>
            </a:r>
            <a:r>
              <a:rPr lang="en-US" sz="1600" dirty="0"/>
              <a:t>, </a:t>
            </a:r>
            <a:r>
              <a:rPr lang="en-US" sz="1600" dirty="0" err="1"/>
              <a:t>atunci</a:t>
            </a:r>
            <a:r>
              <a:rPr lang="en-US" sz="1600" dirty="0"/>
              <a:t> </a:t>
            </a:r>
            <a:r>
              <a:rPr lang="en-US" sz="1600" dirty="0" err="1"/>
              <a:t>când</a:t>
            </a:r>
            <a:r>
              <a:rPr lang="en-US" sz="1600" dirty="0"/>
              <a:t> </a:t>
            </a:r>
            <a:r>
              <a:rPr lang="en-US" sz="1600" dirty="0" err="1"/>
              <a:t>adăugate</a:t>
            </a:r>
            <a:r>
              <a:rPr lang="en-US" sz="1600" dirty="0"/>
              <a:t> la </a:t>
            </a:r>
            <a:r>
              <a:rPr lang="en-US" sz="1600" dirty="0" err="1"/>
              <a:t>amestecul</a:t>
            </a:r>
            <a:r>
              <a:rPr lang="en-US" sz="1600" dirty="0"/>
              <a:t> de </a:t>
            </a:r>
            <a:r>
              <a:rPr lang="en-US" sz="1600" dirty="0" err="1"/>
              <a:t>reacție</a:t>
            </a:r>
            <a:r>
              <a:rPr lang="en-US" sz="1600" dirty="0"/>
              <a:t>, nu </a:t>
            </a:r>
            <a:r>
              <a:rPr lang="en-US" sz="1600" dirty="0" err="1"/>
              <a:t>sunt</a:t>
            </a:r>
            <a:r>
              <a:rPr lang="en-US" sz="1600" dirty="0"/>
              <a:t> </a:t>
            </a:r>
            <a:r>
              <a:rPr lang="en-US" sz="1600" dirty="0" err="1"/>
              <a:t>lizate</a:t>
            </a:r>
            <a:r>
              <a:rPr lang="en-US" sz="1600" dirty="0"/>
              <a:t>, </a:t>
            </a:r>
            <a:r>
              <a:rPr lang="ro-RO" sz="1600" dirty="0"/>
              <a:t>ș</a:t>
            </a:r>
            <a:r>
              <a:rPr lang="en-US" sz="1600" dirty="0" err="1"/>
              <a:t>i</a:t>
            </a:r>
            <a:r>
              <a:rPr lang="en-US" sz="1600" dirty="0"/>
              <a:t> </a:t>
            </a:r>
            <a:r>
              <a:rPr lang="en-US" sz="1600" dirty="0" err="1"/>
              <a:t>hemoglob</a:t>
            </a:r>
            <a:r>
              <a:rPr lang="ro-RO" sz="1600" dirty="0" err="1"/>
              <a:t>ina</a:t>
            </a:r>
            <a:r>
              <a:rPr lang="en-US" sz="1600" dirty="0"/>
              <a:t> nu </a:t>
            </a:r>
            <a:r>
              <a:rPr lang="en-US" sz="1600" dirty="0" err="1"/>
              <a:t>este</a:t>
            </a:r>
            <a:r>
              <a:rPr lang="en-US" sz="1600" dirty="0"/>
              <a:t> </a:t>
            </a:r>
            <a:r>
              <a:rPr lang="en-US" sz="1600" dirty="0" err="1"/>
              <a:t>eliberat</a:t>
            </a:r>
            <a:r>
              <a:rPr lang="ro-RO" sz="1600" dirty="0"/>
              <a:t>ă</a:t>
            </a:r>
            <a:r>
              <a:rPr lang="en-US" sz="1600" dirty="0"/>
              <a:t>.</a:t>
            </a:r>
            <a:endParaRPr lang="ro-RO" sz="1600" dirty="0"/>
          </a:p>
          <a:p>
            <a:pPr eaLnBrk="1" fontAlgn="auto" hangingPunct="1">
              <a:spcBef>
                <a:spcPts val="0"/>
              </a:spcBef>
              <a:spcAft>
                <a:spcPts val="0"/>
              </a:spcAft>
              <a:buFont typeface="Wingdings 2"/>
              <a:buChar char=""/>
              <a:defRPr/>
            </a:pPr>
            <a:r>
              <a:rPr lang="ro-RO" sz="1600" dirty="0"/>
              <a:t> în reacția negativă </a:t>
            </a:r>
            <a:r>
              <a:rPr lang="en-US" sz="1600" dirty="0"/>
              <a:t>complement</a:t>
            </a:r>
            <a:r>
              <a:rPr lang="ro-RO" sz="1600" dirty="0" err="1"/>
              <a:t>ul</a:t>
            </a:r>
            <a:r>
              <a:rPr lang="en-US" sz="1600" dirty="0"/>
              <a:t> </a:t>
            </a:r>
            <a:r>
              <a:rPr lang="ro-RO" sz="1600" dirty="0"/>
              <a:t>nu este fixat, </a:t>
            </a:r>
            <a:r>
              <a:rPr lang="en-US" sz="1600" dirty="0" err="1"/>
              <a:t>este</a:t>
            </a:r>
            <a:r>
              <a:rPr lang="en-US" sz="1600" dirty="0"/>
              <a:t> </a:t>
            </a:r>
            <a:r>
              <a:rPr lang="en-US" sz="1600" dirty="0" err="1"/>
              <a:t>activat</a:t>
            </a:r>
            <a:r>
              <a:rPr lang="en-US" sz="1600" dirty="0"/>
              <a:t> </a:t>
            </a:r>
            <a:r>
              <a:rPr lang="ro-RO" sz="1600" dirty="0"/>
              <a:t>de complexele imune de pe suprafața eritrocitelor </a:t>
            </a:r>
            <a:r>
              <a:rPr lang="en-US" sz="1600" dirty="0" err="1"/>
              <a:t>cauzând</a:t>
            </a:r>
            <a:r>
              <a:rPr lang="en-US" sz="1600" dirty="0"/>
              <a:t> </a:t>
            </a:r>
            <a:r>
              <a:rPr lang="ro-RO" sz="1600" dirty="0"/>
              <a:t>liza acestora </a:t>
            </a:r>
            <a:r>
              <a:rPr lang="en-US" sz="1600" dirty="0" err="1"/>
              <a:t>și</a:t>
            </a:r>
            <a:r>
              <a:rPr lang="en-US" sz="1600" dirty="0"/>
              <a:t> </a:t>
            </a:r>
            <a:r>
              <a:rPr lang="en-US" sz="1600" dirty="0" err="1"/>
              <a:t>eliberarea</a:t>
            </a:r>
            <a:r>
              <a:rPr lang="en-US" sz="1600" dirty="0"/>
              <a:t> de hemoglobin</a:t>
            </a:r>
            <a:r>
              <a:rPr lang="ro-RO" sz="1600" dirty="0"/>
              <a:t>ă</a:t>
            </a:r>
            <a:r>
              <a:rPr lang="en-US" sz="1600" dirty="0"/>
              <a:t>. </a:t>
            </a:r>
            <a:r>
              <a:rPr lang="en-US" sz="1600" dirty="0" err="1"/>
              <a:t>Cantitatea</a:t>
            </a:r>
            <a:r>
              <a:rPr lang="en-US" sz="1600" dirty="0"/>
              <a:t> de </a:t>
            </a:r>
            <a:r>
              <a:rPr lang="en-US" sz="1600" dirty="0" err="1"/>
              <a:t>hemoglobină</a:t>
            </a:r>
            <a:r>
              <a:rPr lang="en-US" sz="1600" dirty="0"/>
              <a:t> </a:t>
            </a:r>
            <a:r>
              <a:rPr lang="en-US" sz="1600" dirty="0" err="1"/>
              <a:t>este</a:t>
            </a:r>
            <a:r>
              <a:rPr lang="en-US" sz="1600" dirty="0"/>
              <a:t> </a:t>
            </a:r>
            <a:r>
              <a:rPr lang="en-US" sz="1600" dirty="0" err="1"/>
              <a:t>determinată</a:t>
            </a:r>
            <a:r>
              <a:rPr lang="en-US" sz="1600" dirty="0"/>
              <a:t> </a:t>
            </a:r>
            <a:r>
              <a:rPr lang="ro-RO" sz="1600" dirty="0"/>
              <a:t>vizual sau </a:t>
            </a:r>
            <a:r>
              <a:rPr lang="en-US" sz="1600" dirty="0" err="1"/>
              <a:t>spectrofotometric</a:t>
            </a:r>
            <a:r>
              <a:rPr lang="en-US" sz="1600" dirty="0"/>
              <a:t>.</a:t>
            </a:r>
            <a:endParaRPr lang="ro-RO" sz="1600" dirty="0"/>
          </a:p>
        </p:txBody>
      </p:sp>
      <p:pic>
        <p:nvPicPr>
          <p:cNvPr id="1239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045" y="1104354"/>
            <a:ext cx="3571875"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indent="0" eaLnBrk="1" fontAlgn="auto" hangingPunct="1">
              <a:spcAft>
                <a:spcPts val="0"/>
              </a:spcAft>
              <a:defRPr/>
            </a:pPr>
            <a:endParaRPr lang="ro-RO">
              <a:solidFill>
                <a:schemeClr val="tx2">
                  <a:tint val="100000"/>
                  <a:shade val="90000"/>
                  <a:satMod val="250000"/>
                  <a:alpha val="100000"/>
                </a:schemeClr>
              </a:solidFill>
            </a:endParaRPr>
          </a:p>
        </p:txBody>
      </p:sp>
      <p:pic>
        <p:nvPicPr>
          <p:cNvPr id="130051" name="Content Placeholder 3" descr="lalele 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73100" y="785813"/>
            <a:ext cx="7797800" cy="5857875"/>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indent="0" eaLnBrk="1" fontAlgn="auto" hangingPunct="1">
              <a:spcAft>
                <a:spcPts val="0"/>
              </a:spcAft>
              <a:defRPr/>
            </a:pPr>
            <a:r>
              <a:rPr lang="ro-RO" dirty="0" smtClean="0">
                <a:solidFill>
                  <a:schemeClr val="tx2">
                    <a:tint val="100000"/>
                    <a:shade val="90000"/>
                    <a:satMod val="250000"/>
                    <a:alpha val="100000"/>
                  </a:schemeClr>
                </a:solidFill>
              </a:rPr>
              <a:t>6. REACŢII DE NEUTRALIZARE</a:t>
            </a:r>
            <a:endParaRPr lang="ro-RO" dirty="0">
              <a:solidFill>
                <a:schemeClr val="tx2">
                  <a:tint val="100000"/>
                  <a:shade val="90000"/>
                  <a:satMod val="250000"/>
                  <a:alpha val="100000"/>
                </a:schemeClr>
              </a:solidFill>
            </a:endParaRPr>
          </a:p>
        </p:txBody>
      </p:sp>
      <p:pic>
        <p:nvPicPr>
          <p:cNvPr id="1914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2000250"/>
            <a:ext cx="7620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Rectangle 4"/>
          <p:cNvSpPr>
            <a:spLocks noChangeArrowheads="1"/>
          </p:cNvSpPr>
          <p:nvPr/>
        </p:nvSpPr>
        <p:spPr bwMode="auto">
          <a:xfrm>
            <a:off x="500063" y="4857750"/>
            <a:ext cx="83581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eaLnBrk="1" hangingPunct="1">
              <a:buClrTx/>
              <a:buSzTx/>
              <a:buFontTx/>
              <a:buNone/>
            </a:pPr>
            <a:endParaRPr lang="ro-RO" sz="1800">
              <a:latin typeface="Rockwell" panose="02060603020205020403" pitchFamily="18" charset="0"/>
            </a:endParaRPr>
          </a:p>
          <a:p>
            <a:pPr eaLnBrk="1" hangingPunct="1">
              <a:buClrTx/>
              <a:buSzTx/>
              <a:buFontTx/>
              <a:buNone/>
            </a:pPr>
            <a:endParaRPr lang="ro-RO" sz="1800">
              <a:latin typeface="Rockwell" panose="02060603020205020403" pitchFamily="18" charset="0"/>
            </a:endParaRPr>
          </a:p>
          <a:p>
            <a:pPr eaLnBrk="1" hangingPunct="1">
              <a:buClrTx/>
              <a:buSzTx/>
              <a:buFontTx/>
              <a:buNone/>
            </a:pPr>
            <a:r>
              <a:rPr lang="en-US" sz="1800" b="1">
                <a:latin typeface="Rockwell" panose="02060603020205020403" pitchFamily="18" charset="0"/>
              </a:rPr>
              <a:t>Virus A</a:t>
            </a:r>
            <a:r>
              <a:rPr lang="ro-RO" sz="1800" b="1">
                <a:latin typeface="Rockwell" panose="02060603020205020403" pitchFamily="18" charset="0"/>
              </a:rPr>
              <a:t> </a:t>
            </a:r>
            <a:r>
              <a:rPr lang="en-US" sz="1800" b="1">
                <a:latin typeface="Rockwell" panose="02060603020205020403" pitchFamily="18" charset="0"/>
              </a:rPr>
              <a:t>loses its infectivity after combining with A-specific antibody </a:t>
            </a:r>
          </a:p>
          <a:p>
            <a:pPr eaLnBrk="1" hangingPunct="1">
              <a:buClrTx/>
              <a:buSzTx/>
              <a:buFontTx/>
              <a:buNone/>
            </a:pPr>
            <a:r>
              <a:rPr lang="en-US" sz="1800" b="1">
                <a:latin typeface="Rockwell" panose="02060603020205020403" pitchFamily="18" charset="0"/>
              </a:rPr>
              <a:t>(it is neutralized). A-specific antibody does not bind to virus</a:t>
            </a:r>
            <a:r>
              <a:rPr lang="ro-RO" sz="1800" b="1">
                <a:latin typeface="Rockwell" panose="02060603020205020403" pitchFamily="18" charset="0"/>
              </a:rPr>
              <a:t> </a:t>
            </a:r>
            <a:r>
              <a:rPr lang="en-US" sz="1800" b="1">
                <a:latin typeface="Rockwell" panose="02060603020205020403" pitchFamily="18" charset="0"/>
              </a:rPr>
              <a:t>B, so infectivity of virus B</a:t>
            </a:r>
            <a:r>
              <a:rPr lang="ro-RO" sz="1800" b="1">
                <a:latin typeface="Rockwell" panose="02060603020205020403" pitchFamily="18" charset="0"/>
              </a:rPr>
              <a:t> </a:t>
            </a:r>
            <a:r>
              <a:rPr lang="en-US" sz="1800" b="1">
                <a:latin typeface="Rockwell" panose="02060603020205020403" pitchFamily="18" charset="0"/>
              </a:rPr>
              <a:t>is unaffected. </a:t>
            </a:r>
            <a:endParaRPr lang="ro-RO" sz="1800">
              <a:latin typeface="Rockwell" panose="02060603020205020403"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indent="0" eaLnBrk="1" fontAlgn="auto" hangingPunct="1">
              <a:spcAft>
                <a:spcPts val="0"/>
              </a:spcAft>
              <a:defRPr/>
            </a:pPr>
            <a:r>
              <a:rPr lang="ro-RO" dirty="0" smtClean="0">
                <a:solidFill>
                  <a:schemeClr val="tx2">
                    <a:tint val="100000"/>
                    <a:shade val="90000"/>
                    <a:satMod val="250000"/>
                    <a:alpha val="100000"/>
                  </a:schemeClr>
                </a:solidFill>
              </a:rPr>
              <a:t>5. REACŢII CU MARKERI</a:t>
            </a:r>
            <a:endParaRPr lang="ro-RO" dirty="0">
              <a:solidFill>
                <a:schemeClr val="tx2">
                  <a:tint val="100000"/>
                  <a:shade val="90000"/>
                  <a:satMod val="250000"/>
                  <a:alpha val="100000"/>
                </a:schemeClr>
              </a:solidFill>
            </a:endParaRPr>
          </a:p>
        </p:txBody>
      </p:sp>
      <p:sp>
        <p:nvSpPr>
          <p:cNvPr id="132099" name="Subtitle 2"/>
          <p:cNvSpPr>
            <a:spLocks noGrp="1"/>
          </p:cNvSpPr>
          <p:nvPr>
            <p:ph type="subTitle" idx="1"/>
          </p:nvPr>
        </p:nvSpPr>
        <p:spPr>
          <a:xfrm>
            <a:off x="214313" y="1571625"/>
            <a:ext cx="9144000" cy="4929188"/>
          </a:xfrm>
        </p:spPr>
        <p:txBody>
          <a:bodyPr/>
          <a:lstStyle/>
          <a:p>
            <a:pPr eaLnBrk="1" hangingPunct="1">
              <a:spcBef>
                <a:spcPct val="0"/>
              </a:spcBef>
            </a:pPr>
            <a:r>
              <a:rPr lang="ro-RO" smtClean="0"/>
              <a:t> 5.1 Imunofluorescenţa</a:t>
            </a:r>
          </a:p>
          <a:p>
            <a:pPr eaLnBrk="1" hangingPunct="1">
              <a:spcBef>
                <a:spcPct val="0"/>
              </a:spcBef>
            </a:pPr>
            <a:r>
              <a:rPr lang="ro-RO" smtClean="0"/>
              <a:t> 5.2 Metode imunoenzimatice (ELISA)</a:t>
            </a:r>
          </a:p>
          <a:p>
            <a:pPr eaLnBrk="1" hangingPunct="1">
              <a:spcBef>
                <a:spcPct val="0"/>
              </a:spcBef>
            </a:pPr>
            <a:r>
              <a:rPr lang="ro-RO" smtClean="0"/>
              <a:t> 5.3 Metoda radioimunologică (RIA)</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4563" y="3933057"/>
            <a:ext cx="5114925" cy="157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indent="0" eaLnBrk="1" fontAlgn="auto" hangingPunct="1">
              <a:spcAft>
                <a:spcPts val="0"/>
              </a:spcAft>
              <a:defRPr/>
            </a:pPr>
            <a:r>
              <a:rPr lang="ro-RO" dirty="0" smtClean="0">
                <a:solidFill>
                  <a:schemeClr val="tx2">
                    <a:tint val="100000"/>
                    <a:shade val="90000"/>
                    <a:satMod val="250000"/>
                    <a:alpha val="100000"/>
                  </a:schemeClr>
                </a:solidFill>
              </a:rPr>
              <a:t>5.REACTII CU MARKERI</a:t>
            </a:r>
            <a:endParaRPr lang="ro-RO" dirty="0">
              <a:solidFill>
                <a:schemeClr val="tx2">
                  <a:tint val="100000"/>
                  <a:shade val="90000"/>
                  <a:satMod val="250000"/>
                  <a:alpha val="100000"/>
                </a:schemeClr>
              </a:solidFill>
            </a:endParaRPr>
          </a:p>
        </p:txBody>
      </p:sp>
      <p:pic>
        <p:nvPicPr>
          <p:cNvPr id="1648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3500438"/>
            <a:ext cx="4695825"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14313" y="928688"/>
            <a:ext cx="8572500" cy="2246312"/>
          </a:xfrm>
          <a:prstGeom prst="rect">
            <a:avLst/>
          </a:prstGeom>
        </p:spPr>
        <p:txBody>
          <a:bodyPr>
            <a:spAutoFit/>
          </a:bodyPr>
          <a:lstStyle/>
          <a:p>
            <a:pPr eaLnBrk="1" fontAlgn="auto" hangingPunct="1">
              <a:spcBef>
                <a:spcPts val="0"/>
              </a:spcBef>
              <a:spcAft>
                <a:spcPts val="0"/>
              </a:spcAft>
              <a:defRPr/>
            </a:pPr>
            <a:r>
              <a:rPr lang="ro-RO" sz="1400" b="1" dirty="0"/>
              <a:t>5.1.I</a:t>
            </a:r>
            <a:r>
              <a:rPr lang="en-US" sz="1400" b="1" dirty="0" err="1"/>
              <a:t>mmunofluorescence</a:t>
            </a:r>
            <a:r>
              <a:rPr lang="en-US" sz="1400" b="1" dirty="0"/>
              <a:t> (IF</a:t>
            </a:r>
            <a:r>
              <a:rPr lang="en-US" sz="1400" dirty="0"/>
              <a:t>). </a:t>
            </a:r>
            <a:r>
              <a:rPr lang="en-US" sz="1400" dirty="0" err="1"/>
              <a:t>Fluorochrome</a:t>
            </a:r>
            <a:r>
              <a:rPr lang="en-US" sz="1400" dirty="0"/>
              <a:t>-labeled antibodies are used to visualize </a:t>
            </a:r>
            <a:r>
              <a:rPr lang="en-US" sz="1400" dirty="0" err="1"/>
              <a:t>epitopes</a:t>
            </a:r>
            <a:r>
              <a:rPr lang="en-US" sz="1400" dirty="0"/>
              <a:t> on cells and tissues by microscopy. Tissue sections or cells are affixed to glass microscope slides. </a:t>
            </a:r>
            <a:endParaRPr lang="ro-RO" sz="1400" dirty="0"/>
          </a:p>
          <a:p>
            <a:pPr marL="228600" indent="-228600" eaLnBrk="1" fontAlgn="auto" hangingPunct="1">
              <a:spcBef>
                <a:spcPts val="0"/>
              </a:spcBef>
              <a:spcAft>
                <a:spcPts val="0"/>
              </a:spcAft>
              <a:buFontTx/>
              <a:buAutoNum type="alphaUcPeriod"/>
              <a:defRPr/>
            </a:pPr>
            <a:r>
              <a:rPr lang="en-US" sz="1400" b="1" dirty="0"/>
              <a:t>In indirect IF</a:t>
            </a:r>
            <a:r>
              <a:rPr lang="en-US" sz="1400" dirty="0"/>
              <a:t>, slide-mounted tissues or cells are bathed with an unlabeled primary antibody, then unbound antibody is washed from the slide. A </a:t>
            </a:r>
            <a:r>
              <a:rPr lang="en-US" sz="1400" dirty="0" err="1"/>
              <a:t>fluorochrome</a:t>
            </a:r>
            <a:r>
              <a:rPr lang="en-US" sz="1400" dirty="0"/>
              <a:t>-labeled secondary antibody is then incubated with the preparation, unbound secondary antibodies are washed from the slide, and the </a:t>
            </a:r>
            <a:r>
              <a:rPr lang="en-US" sz="1400" dirty="0" err="1"/>
              <a:t>epitopes</a:t>
            </a:r>
            <a:r>
              <a:rPr lang="en-US" sz="1400" dirty="0"/>
              <a:t>, marked by fluorescence, are visualized in a fluorescent microscope. </a:t>
            </a:r>
            <a:endParaRPr lang="ro-RO" sz="1400" dirty="0"/>
          </a:p>
          <a:p>
            <a:pPr marL="228600" indent="-228600" eaLnBrk="1" fontAlgn="auto" hangingPunct="1">
              <a:spcBef>
                <a:spcPts val="0"/>
              </a:spcBef>
              <a:spcAft>
                <a:spcPts val="0"/>
              </a:spcAft>
              <a:buFontTx/>
              <a:buAutoNum type="alphaUcPeriod"/>
              <a:defRPr/>
            </a:pPr>
            <a:endParaRPr lang="ro-RO" sz="1400" dirty="0"/>
          </a:p>
          <a:p>
            <a:pPr marL="228600" indent="-228600" eaLnBrk="1" fontAlgn="auto" hangingPunct="1">
              <a:spcBef>
                <a:spcPts val="0"/>
              </a:spcBef>
              <a:spcAft>
                <a:spcPts val="0"/>
              </a:spcAft>
              <a:buFontTx/>
              <a:buAutoNum type="alphaUcPeriod"/>
              <a:defRPr/>
            </a:pPr>
            <a:r>
              <a:rPr lang="en-US" sz="1400" b="1" dirty="0"/>
              <a:t>In direct IF</a:t>
            </a:r>
            <a:r>
              <a:rPr lang="en-US" sz="1400" dirty="0"/>
              <a:t>, </a:t>
            </a:r>
            <a:r>
              <a:rPr lang="en-US" sz="1400" dirty="0" err="1"/>
              <a:t>fluorochrome</a:t>
            </a:r>
            <a:r>
              <a:rPr lang="en-US" sz="1400" dirty="0"/>
              <a:t>-labeled primary antibodies are incubated with the slide-mounted tissues, unbound antibodies are washed from the slide, and </a:t>
            </a:r>
            <a:r>
              <a:rPr lang="en-US" sz="1400" dirty="0" err="1"/>
              <a:t>epitopes</a:t>
            </a:r>
            <a:r>
              <a:rPr lang="en-US" sz="1400" dirty="0"/>
              <a:t> are identified with a fluorescent microscope.</a:t>
            </a:r>
            <a:endParaRPr lang="ro-RO" sz="1400" dirty="0"/>
          </a:p>
        </p:txBody>
      </p:sp>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3" y="3500438"/>
            <a:ext cx="2428875"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a:buClrTx/>
              <a:buSzTx/>
              <a:buFontTx/>
              <a:buNone/>
            </a:pPr>
            <a:fld id="{82DD53AF-8AE8-4668-9EFD-6FD37B8CB95C}" type="slidenum">
              <a:rPr lang="en-US" sz="1600">
                <a:solidFill>
                  <a:srgbClr val="C8C8C8"/>
                </a:solidFill>
                <a:latin typeface="Rockwell" panose="02060603020205020403" pitchFamily="18" charset="0"/>
              </a:rPr>
              <a:pPr>
                <a:buClrTx/>
                <a:buSzTx/>
                <a:buFontTx/>
                <a:buNone/>
              </a:pPr>
              <a:t>47</a:t>
            </a:fld>
            <a:endParaRPr lang="en-US" sz="1600">
              <a:solidFill>
                <a:srgbClr val="C8C8C8"/>
              </a:solidFill>
              <a:latin typeface="Rockwell" panose="02060603020205020403" pitchFamily="18" charset="0"/>
            </a:endParaRPr>
          </a:p>
        </p:txBody>
      </p:sp>
      <p:pic>
        <p:nvPicPr>
          <p:cNvPr id="166915" name="Picture 3" descr="H:\Tammy_Juran\2004 work\talaro 5e\dcm\jpegs from gts\proof\final\chapt16\photo_library\text_photo_library\16_11.jpg"/>
          <p:cNvPicPr>
            <a:picLocks noChangeAspect="1" noChangeArrowheads="1"/>
          </p:cNvPicPr>
          <p:nvPr/>
        </p:nvPicPr>
        <p:blipFill>
          <a:blip r:embed="rId3">
            <a:extLst>
              <a:ext uri="{28A0092B-C50C-407E-A947-70E740481C1C}">
                <a14:useLocalDpi xmlns:a14="http://schemas.microsoft.com/office/drawing/2010/main" val="0"/>
              </a:ext>
            </a:extLst>
          </a:blip>
          <a:srcRect t="63850" r="21941"/>
          <a:stretch>
            <a:fillRect/>
          </a:stretch>
        </p:blipFill>
        <p:spPr bwMode="auto">
          <a:xfrm>
            <a:off x="5214938" y="1500188"/>
            <a:ext cx="3524250"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6" name="Picture 3" descr="H:\Tammy_Juran\2004 work\talaro 5e\dcm\jpegs from gts\proof\final\chapt16\photo_library\text_photo_library\16_11.jpg"/>
          <p:cNvPicPr>
            <a:picLocks noChangeAspect="1" noChangeArrowheads="1"/>
          </p:cNvPicPr>
          <p:nvPr/>
        </p:nvPicPr>
        <p:blipFill>
          <a:blip r:embed="rId3">
            <a:extLst>
              <a:ext uri="{28A0092B-C50C-407E-A947-70E740481C1C}">
                <a14:useLocalDpi xmlns:a14="http://schemas.microsoft.com/office/drawing/2010/main" val="0"/>
              </a:ext>
            </a:extLst>
          </a:blip>
          <a:srcRect b="37286"/>
          <a:stretch>
            <a:fillRect/>
          </a:stretch>
        </p:blipFill>
        <p:spPr bwMode="auto">
          <a:xfrm>
            <a:off x="357188" y="1571625"/>
            <a:ext cx="451485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3" descr="Legionel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3625" y="4143375"/>
            <a:ext cx="20574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8" name="Rectangle 4"/>
          <p:cNvSpPr>
            <a:spLocks noChangeArrowheads="1"/>
          </p:cNvSpPr>
          <p:nvPr/>
        </p:nvSpPr>
        <p:spPr bwMode="auto">
          <a:xfrm>
            <a:off x="6000750" y="5715000"/>
            <a:ext cx="2127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buClrTx/>
              <a:buSzTx/>
              <a:buFontTx/>
              <a:buNone/>
            </a:pPr>
            <a:r>
              <a:rPr lang="en-US" sz="1200">
                <a:latin typeface="Rockwell" panose="02060603020205020403" pitchFamily="18" charset="0"/>
              </a:rPr>
              <a:t>fluorescently labeled </a:t>
            </a:r>
            <a:r>
              <a:rPr lang="en-US" sz="1200" i="1">
                <a:latin typeface="Rockwell" panose="02060603020205020403" pitchFamily="18" charset="0"/>
              </a:rPr>
              <a:t>Legionella</a:t>
            </a:r>
            <a:r>
              <a:rPr lang="ro-RO" sz="1200" i="1">
                <a:latin typeface="Rockwell" panose="02060603020205020403" pitchFamily="18" charset="0"/>
              </a:rPr>
              <a:t> </a:t>
            </a:r>
            <a:r>
              <a:rPr lang="en-US" sz="1200">
                <a:latin typeface="Rockwell" panose="02060603020205020403" pitchFamily="18" charset="0"/>
              </a:rPr>
              <a:t>cells</a:t>
            </a:r>
          </a:p>
        </p:txBody>
      </p:sp>
      <p:sp>
        <p:nvSpPr>
          <p:cNvPr id="7" name="Title 1"/>
          <p:cNvSpPr txBox="1">
            <a:spLocks/>
          </p:cNvSpPr>
          <p:nvPr/>
        </p:nvSpPr>
        <p:spPr>
          <a:xfrm>
            <a:off x="457200" y="214313"/>
            <a:ext cx="8229600" cy="1214437"/>
          </a:xfrm>
          <a:prstGeom prst="rect">
            <a:avLst/>
          </a:prstGeom>
        </p:spPr>
        <p:txBody>
          <a:bodyPr/>
          <a:lstStyle/>
          <a:p>
            <a:pPr marL="54864" algn="ctr" eaLnBrk="1" fontAlgn="auto" hangingPunct="1">
              <a:spcAft>
                <a:spcPts val="0"/>
              </a:spcAft>
              <a:defRPr/>
            </a:pPr>
            <a:r>
              <a:rPr lang="ro-RO" sz="3200" b="1">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rPr>
              <a:t>5.REACTII CU MARKERI</a:t>
            </a:r>
            <a:endParaRPr lang="ro-RO" sz="3200" b="1" dirty="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endParaRPr>
          </a:p>
        </p:txBody>
      </p:sp>
      <p:sp>
        <p:nvSpPr>
          <p:cNvPr id="166920" name="Rectangle 7"/>
          <p:cNvSpPr>
            <a:spLocks noChangeArrowheads="1"/>
          </p:cNvSpPr>
          <p:nvPr/>
        </p:nvSpPr>
        <p:spPr bwMode="auto">
          <a:xfrm>
            <a:off x="214313" y="928688"/>
            <a:ext cx="8572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eaLnBrk="1" hangingPunct="1">
              <a:buClrTx/>
              <a:buSzTx/>
              <a:buFontTx/>
              <a:buNone/>
            </a:pPr>
            <a:r>
              <a:rPr lang="ro-RO" sz="1600" b="1"/>
              <a:t>5.3 IMUNOFLUORESCENŢA</a:t>
            </a:r>
            <a:endParaRPr lang="ro-RO" sz="16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4"/>
          <p:cNvSpPr txBox="1">
            <a:spLocks noChangeArrowheads="1"/>
          </p:cNvSpPr>
          <p:nvPr/>
        </p:nvSpPr>
        <p:spPr bwMode="auto">
          <a:xfrm>
            <a:off x="7827963" y="6475413"/>
            <a:ext cx="1219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a:buClrTx/>
              <a:buSzTx/>
              <a:buFontTx/>
              <a:buNone/>
            </a:pPr>
            <a:r>
              <a:rPr lang="en-US" sz="1200">
                <a:latin typeface="Rockwell" panose="02060603020205020403" pitchFamily="18" charset="0"/>
              </a:rPr>
              <a:t>Figure 18.11a</a:t>
            </a:r>
          </a:p>
        </p:txBody>
      </p:sp>
      <p:sp>
        <p:nvSpPr>
          <p:cNvPr id="45064" name="Rectangle 8"/>
          <p:cNvSpPr>
            <a:spLocks noGrp="1" noChangeArrowheads="1"/>
          </p:cNvSpPr>
          <p:nvPr>
            <p:ph type="title"/>
          </p:nvPr>
        </p:nvSpPr>
        <p:spPr>
          <a:xfrm>
            <a:off x="457200" y="-24"/>
            <a:ext cx="8229600" cy="960886"/>
          </a:xfrm>
        </p:spPr>
        <p:txBody>
          <a:bodyPr/>
          <a:lstStyle/>
          <a:p>
            <a:pPr marL="54864" indent="0" eaLnBrk="1" fontAlgn="auto" hangingPunct="1">
              <a:spcAft>
                <a:spcPts val="0"/>
              </a:spcAft>
              <a:defRPr/>
            </a:pPr>
            <a:r>
              <a:rPr lang="en-US">
                <a:solidFill>
                  <a:schemeClr val="tx2">
                    <a:tint val="100000"/>
                    <a:shade val="90000"/>
                    <a:satMod val="250000"/>
                    <a:alpha val="100000"/>
                  </a:schemeClr>
                </a:solidFill>
              </a:rPr>
              <a:t>Fluorescent-Antibody (FA) Techniques</a:t>
            </a:r>
          </a:p>
        </p:txBody>
      </p:sp>
      <p:sp>
        <p:nvSpPr>
          <p:cNvPr id="168964" name="Rectangle 9"/>
          <p:cNvSpPr>
            <a:spLocks noGrp="1" noChangeArrowheads="1"/>
          </p:cNvSpPr>
          <p:nvPr>
            <p:ph type="body" idx="1"/>
          </p:nvPr>
        </p:nvSpPr>
        <p:spPr>
          <a:xfrm>
            <a:off x="215900" y="1279525"/>
            <a:ext cx="8683625" cy="5210175"/>
          </a:xfrm>
        </p:spPr>
        <p:txBody>
          <a:bodyPr/>
          <a:lstStyle/>
          <a:p>
            <a:pPr eaLnBrk="1" hangingPunct="1"/>
            <a:r>
              <a:rPr lang="ro-RO" dirty="0" smtClean="0"/>
              <a:t>IF Directa</a:t>
            </a:r>
            <a:endParaRPr lang="en-US" dirty="0" smtClean="0"/>
          </a:p>
        </p:txBody>
      </p:sp>
      <p:pic>
        <p:nvPicPr>
          <p:cNvPr id="168965" name="Picture 10" descr="figure_18_11a_labeled"/>
          <p:cNvPicPr>
            <a:picLocks noChangeAspect="1" noChangeArrowheads="1"/>
          </p:cNvPicPr>
          <p:nvPr/>
        </p:nvPicPr>
        <p:blipFill>
          <a:blip r:embed="rId3">
            <a:extLst>
              <a:ext uri="{28A0092B-C50C-407E-A947-70E740481C1C}">
                <a14:useLocalDpi xmlns:a14="http://schemas.microsoft.com/office/drawing/2010/main" val="0"/>
              </a:ext>
            </a:extLst>
          </a:blip>
          <a:srcRect b="4759"/>
          <a:stretch>
            <a:fillRect/>
          </a:stretch>
        </p:blipFill>
        <p:spPr bwMode="auto">
          <a:xfrm>
            <a:off x="153988" y="2103438"/>
            <a:ext cx="883285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ext Box 4"/>
          <p:cNvSpPr txBox="1">
            <a:spLocks noChangeArrowheads="1"/>
          </p:cNvSpPr>
          <p:nvPr/>
        </p:nvSpPr>
        <p:spPr bwMode="auto">
          <a:xfrm>
            <a:off x="7826375" y="6475413"/>
            <a:ext cx="1219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a:buClrTx/>
              <a:buSzTx/>
              <a:buFontTx/>
              <a:buNone/>
            </a:pPr>
            <a:r>
              <a:rPr lang="en-US" sz="1200">
                <a:latin typeface="Rockwell" panose="02060603020205020403" pitchFamily="18" charset="0"/>
              </a:rPr>
              <a:t>Figure 18.11b</a:t>
            </a:r>
          </a:p>
        </p:txBody>
      </p:sp>
      <p:sp>
        <p:nvSpPr>
          <p:cNvPr id="80903" name="Rectangle 7"/>
          <p:cNvSpPr>
            <a:spLocks noGrp="1" noChangeArrowheads="1"/>
          </p:cNvSpPr>
          <p:nvPr>
            <p:ph type="title"/>
          </p:nvPr>
        </p:nvSpPr>
        <p:spPr>
          <a:xfrm>
            <a:off x="457200" y="-24"/>
            <a:ext cx="8229600" cy="960886"/>
          </a:xfrm>
        </p:spPr>
        <p:txBody>
          <a:bodyPr>
            <a:normAutofit fontScale="90000"/>
          </a:bodyPr>
          <a:lstStyle/>
          <a:p>
            <a:pPr marL="54864" indent="0" eaLnBrk="1" fontAlgn="auto" hangingPunct="1">
              <a:spcAft>
                <a:spcPts val="0"/>
              </a:spcAft>
              <a:defRPr/>
            </a:pPr>
            <a:r>
              <a:rPr lang="en-US" dirty="0">
                <a:solidFill>
                  <a:schemeClr val="tx2">
                    <a:tint val="100000"/>
                    <a:shade val="90000"/>
                    <a:satMod val="250000"/>
                    <a:alpha val="100000"/>
                  </a:schemeClr>
                </a:solidFill>
              </a:rPr>
              <a:t>Indirect Fluorescent-Antibody </a:t>
            </a:r>
            <a:r>
              <a:rPr lang="en-US" dirty="0" smtClean="0">
                <a:solidFill>
                  <a:schemeClr val="tx2">
                    <a:tint val="100000"/>
                    <a:shade val="90000"/>
                    <a:satMod val="250000"/>
                    <a:alpha val="100000"/>
                  </a:schemeClr>
                </a:solidFill>
              </a:rPr>
              <a:t>Test</a:t>
            </a:r>
            <a:r>
              <a:rPr lang="ro-RO" dirty="0" smtClean="0">
                <a:solidFill>
                  <a:schemeClr val="tx2">
                    <a:tint val="100000"/>
                    <a:shade val="90000"/>
                    <a:satMod val="250000"/>
                    <a:alpha val="100000"/>
                  </a:schemeClr>
                </a:solidFill>
              </a:rPr>
              <a:t/>
            </a:r>
            <a:br>
              <a:rPr lang="ro-RO" dirty="0" smtClean="0">
                <a:solidFill>
                  <a:schemeClr val="tx2">
                    <a:tint val="100000"/>
                    <a:shade val="90000"/>
                    <a:satMod val="250000"/>
                    <a:alpha val="100000"/>
                  </a:schemeClr>
                </a:solidFill>
              </a:rPr>
            </a:br>
            <a:r>
              <a:rPr lang="ro-RO" dirty="0" smtClean="0">
                <a:solidFill>
                  <a:schemeClr val="tx2">
                    <a:tint val="100000"/>
                    <a:shade val="90000"/>
                    <a:satMod val="250000"/>
                    <a:alpha val="100000"/>
                  </a:schemeClr>
                </a:solidFill>
              </a:rPr>
              <a:t>IF Indirecta</a:t>
            </a:r>
            <a:endParaRPr lang="en-US" dirty="0">
              <a:solidFill>
                <a:schemeClr val="tx2">
                  <a:tint val="100000"/>
                  <a:shade val="90000"/>
                  <a:satMod val="250000"/>
                  <a:alpha val="100000"/>
                </a:schemeClr>
              </a:solidFill>
            </a:endParaRPr>
          </a:p>
        </p:txBody>
      </p:sp>
      <p:pic>
        <p:nvPicPr>
          <p:cNvPr id="171012" name="Picture 9" descr="figure_18_11b_labeled"/>
          <p:cNvPicPr>
            <a:picLocks noChangeAspect="1" noChangeArrowheads="1"/>
          </p:cNvPicPr>
          <p:nvPr/>
        </p:nvPicPr>
        <p:blipFill>
          <a:blip r:embed="rId3">
            <a:extLst>
              <a:ext uri="{28A0092B-C50C-407E-A947-70E740481C1C}">
                <a14:useLocalDpi xmlns:a14="http://schemas.microsoft.com/office/drawing/2010/main" val="0"/>
              </a:ext>
            </a:extLst>
          </a:blip>
          <a:srcRect b="5055"/>
          <a:stretch>
            <a:fillRect/>
          </a:stretch>
        </p:blipFill>
        <p:spPr bwMode="auto">
          <a:xfrm>
            <a:off x="144463" y="1919288"/>
            <a:ext cx="88519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indent="0" eaLnBrk="1" fontAlgn="auto" hangingPunct="1">
              <a:spcAft>
                <a:spcPts val="0"/>
              </a:spcAft>
              <a:defRPr/>
            </a:pPr>
            <a:r>
              <a:rPr lang="ro-RO" dirty="0" smtClean="0">
                <a:solidFill>
                  <a:schemeClr val="tx2">
                    <a:tint val="100000"/>
                    <a:shade val="90000"/>
                    <a:satMod val="250000"/>
                    <a:alpha val="100000"/>
                  </a:schemeClr>
                </a:solidFill>
              </a:rPr>
              <a:t>1. REACŢII DE AGLUTINARE</a:t>
            </a:r>
            <a:endParaRPr lang="ro-RO" dirty="0">
              <a:solidFill>
                <a:schemeClr val="tx2">
                  <a:tint val="100000"/>
                  <a:shade val="90000"/>
                  <a:satMod val="250000"/>
                  <a:alpha val="100000"/>
                </a:schemeClr>
              </a:solidFill>
            </a:endParaRPr>
          </a:p>
        </p:txBody>
      </p:sp>
      <p:sp>
        <p:nvSpPr>
          <p:cNvPr id="54275" name="Subtitle 3"/>
          <p:cNvSpPr>
            <a:spLocks noGrp="1"/>
          </p:cNvSpPr>
          <p:nvPr>
            <p:ph type="subTitle" idx="1"/>
          </p:nvPr>
        </p:nvSpPr>
        <p:spPr>
          <a:xfrm>
            <a:off x="179359" y="2852936"/>
            <a:ext cx="8478837" cy="1752600"/>
          </a:xfrm>
        </p:spPr>
        <p:txBody>
          <a:bodyPr/>
          <a:lstStyle/>
          <a:p>
            <a:pPr eaLnBrk="1" hangingPunct="1">
              <a:spcBef>
                <a:spcPct val="0"/>
              </a:spcBef>
              <a:buNone/>
            </a:pPr>
            <a:r>
              <a:rPr lang="ro-RO" dirty="0" smtClean="0"/>
              <a:t>Aglutinare directă</a:t>
            </a:r>
          </a:p>
          <a:p>
            <a:pPr eaLnBrk="1" hangingPunct="1">
              <a:spcBef>
                <a:spcPct val="0"/>
              </a:spcBef>
            </a:pPr>
            <a:r>
              <a:rPr lang="ro-RO" dirty="0" smtClean="0"/>
              <a:t> 1.1. Aglutinare simpla pe lamă (calitativă)</a:t>
            </a:r>
          </a:p>
          <a:p>
            <a:pPr eaLnBrk="1" hangingPunct="1">
              <a:spcBef>
                <a:spcPct val="0"/>
              </a:spcBef>
            </a:pPr>
            <a:r>
              <a:rPr lang="ro-RO" dirty="0" smtClean="0"/>
              <a:t> 1.2.Latex-aglutinare</a:t>
            </a:r>
            <a:endParaRPr lang="ro-RO" dirty="0"/>
          </a:p>
          <a:p>
            <a:pPr eaLnBrk="1" hangingPunct="1">
              <a:spcBef>
                <a:spcPct val="0"/>
              </a:spcBef>
            </a:pPr>
            <a:r>
              <a:rPr lang="ro-RO" dirty="0" smtClean="0"/>
              <a:t> 1.3. </a:t>
            </a:r>
            <a:r>
              <a:rPr lang="ro-RO" dirty="0"/>
              <a:t>Co-aglutinare</a:t>
            </a:r>
          </a:p>
          <a:p>
            <a:pPr eaLnBrk="1" hangingPunct="1">
              <a:spcBef>
                <a:spcPct val="0"/>
              </a:spcBef>
            </a:pPr>
            <a:r>
              <a:rPr lang="ro-RO" dirty="0" smtClean="0"/>
              <a:t> 1.4.Aglutinare în tuburi (cantitativă)</a:t>
            </a:r>
          </a:p>
          <a:p>
            <a:pPr eaLnBrk="1" hangingPunct="1">
              <a:spcBef>
                <a:spcPct val="0"/>
              </a:spcBef>
              <a:buNone/>
            </a:pPr>
            <a:r>
              <a:rPr lang="ro-RO" dirty="0" smtClean="0"/>
              <a:t> </a:t>
            </a:r>
            <a:endParaRPr lang="ro-RO" dirty="0"/>
          </a:p>
          <a:p>
            <a:pPr eaLnBrk="1" hangingPunct="1">
              <a:spcBef>
                <a:spcPct val="0"/>
              </a:spcBef>
            </a:pPr>
            <a:endParaRPr lang="ro-RO" dirty="0" smtClean="0"/>
          </a:p>
        </p:txBody>
      </p:sp>
    </p:spTree>
    <p:extLst>
      <p:ext uri="{BB962C8B-B14F-4D97-AF65-F5344CB8AC3E}">
        <p14:creationId xmlns:p14="http://schemas.microsoft.com/office/powerpoint/2010/main" val="18909034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8229600" cy="1253684"/>
          </a:xfrm>
        </p:spPr>
        <p:txBody>
          <a:bodyPr>
            <a:normAutofit fontScale="90000"/>
          </a:bodyPr>
          <a:lstStyle/>
          <a:p>
            <a:pPr marL="54864" indent="0" eaLnBrk="1" fontAlgn="auto" hangingPunct="1">
              <a:spcAft>
                <a:spcPts val="0"/>
              </a:spcAft>
              <a:defRPr/>
            </a:pPr>
            <a:r>
              <a:rPr lang="ro-RO" dirty="0" smtClean="0">
                <a:solidFill>
                  <a:schemeClr val="tx2">
                    <a:tint val="100000"/>
                    <a:shade val="90000"/>
                    <a:satMod val="250000"/>
                    <a:alpha val="100000"/>
                  </a:schemeClr>
                </a:solidFill>
              </a:rPr>
              <a:t/>
            </a:r>
            <a:br>
              <a:rPr lang="ro-RO" dirty="0" smtClean="0">
                <a:solidFill>
                  <a:schemeClr val="tx2">
                    <a:tint val="100000"/>
                    <a:shade val="90000"/>
                    <a:satMod val="250000"/>
                    <a:alpha val="100000"/>
                  </a:schemeClr>
                </a:solidFill>
              </a:rPr>
            </a:br>
            <a:r>
              <a:rPr lang="ro-RO" dirty="0" err="1" smtClean="0">
                <a:solidFill>
                  <a:schemeClr val="tx2">
                    <a:tint val="100000"/>
                    <a:shade val="90000"/>
                    <a:satMod val="250000"/>
                    <a:alpha val="100000"/>
                  </a:schemeClr>
                </a:solidFill>
              </a:rPr>
              <a:t>Reactia</a:t>
            </a:r>
            <a:r>
              <a:rPr lang="ro-RO" dirty="0" smtClean="0">
                <a:solidFill>
                  <a:schemeClr val="tx2">
                    <a:tint val="100000"/>
                    <a:shade val="90000"/>
                    <a:satMod val="250000"/>
                    <a:alpha val="100000"/>
                  </a:schemeClr>
                </a:solidFill>
              </a:rPr>
              <a:t> </a:t>
            </a:r>
            <a:r>
              <a:rPr lang="ro-RO" dirty="0" err="1" smtClean="0">
                <a:solidFill>
                  <a:schemeClr val="tx2">
                    <a:tint val="100000"/>
                    <a:shade val="90000"/>
                    <a:satMod val="250000"/>
                    <a:alpha val="100000"/>
                  </a:schemeClr>
                </a:solidFill>
              </a:rPr>
              <a:t>Imuno</a:t>
            </a:r>
            <a:r>
              <a:rPr lang="ro-RO" dirty="0" smtClean="0">
                <a:solidFill>
                  <a:schemeClr val="tx2">
                    <a:tint val="100000"/>
                    <a:shade val="90000"/>
                    <a:satMod val="250000"/>
                    <a:alpha val="100000"/>
                  </a:schemeClr>
                </a:solidFill>
              </a:rPr>
              <a:t> Enzimatica </a:t>
            </a:r>
            <a:r>
              <a:rPr lang="ro-RO" sz="3600" i="1" smtClean="0">
                <a:solidFill>
                  <a:schemeClr val="tx2">
                    <a:tint val="100000"/>
                    <a:shade val="90000"/>
                    <a:satMod val="250000"/>
                    <a:alpha val="100000"/>
                  </a:schemeClr>
                </a:solidFill>
              </a:rPr>
              <a:t>ELISA                  </a:t>
            </a:r>
            <a:r>
              <a:rPr lang="ro-RO" sz="3100" i="1" smtClean="0">
                <a:solidFill>
                  <a:schemeClr val="tx2">
                    <a:tint val="100000"/>
                    <a:shade val="90000"/>
                    <a:satMod val="250000"/>
                    <a:alpha val="100000"/>
                  </a:schemeClr>
                </a:solidFill>
              </a:rPr>
              <a:t>(  </a:t>
            </a:r>
            <a:r>
              <a:rPr lang="ro-RO" sz="3100" i="1" dirty="0" smtClean="0">
                <a:solidFill>
                  <a:schemeClr val="tx2">
                    <a:tint val="100000"/>
                    <a:shade val="90000"/>
                    <a:satMod val="250000"/>
                    <a:alpha val="100000"/>
                  </a:schemeClr>
                </a:solidFill>
              </a:rPr>
              <a:t>(</a:t>
            </a:r>
            <a:r>
              <a:rPr lang="ro-RO" sz="3100" i="1" dirty="0" err="1" smtClean="0">
                <a:solidFill>
                  <a:schemeClr val="tx2">
                    <a:tint val="100000"/>
                    <a:shade val="90000"/>
                    <a:satMod val="250000"/>
                    <a:alpha val="100000"/>
                  </a:schemeClr>
                </a:solidFill>
              </a:rPr>
              <a:t>Enzyme-Linked</a:t>
            </a:r>
            <a:r>
              <a:rPr lang="ro-RO" sz="3100" i="1" dirty="0" smtClean="0">
                <a:solidFill>
                  <a:schemeClr val="tx2">
                    <a:tint val="100000"/>
                    <a:shade val="90000"/>
                    <a:satMod val="250000"/>
                    <a:alpha val="100000"/>
                  </a:schemeClr>
                </a:solidFill>
              </a:rPr>
              <a:t> </a:t>
            </a:r>
            <a:r>
              <a:rPr lang="ro-RO" sz="3100" i="1" dirty="0" err="1">
                <a:solidFill>
                  <a:schemeClr val="tx2">
                    <a:tint val="100000"/>
                    <a:shade val="90000"/>
                    <a:satMod val="250000"/>
                    <a:alpha val="100000"/>
                  </a:schemeClr>
                </a:solidFill>
              </a:rPr>
              <a:t>I</a:t>
            </a:r>
            <a:r>
              <a:rPr lang="ro-RO" sz="3100" i="1" dirty="0" err="1" smtClean="0">
                <a:solidFill>
                  <a:schemeClr val="tx2">
                    <a:tint val="100000"/>
                    <a:shade val="90000"/>
                    <a:satMod val="250000"/>
                    <a:alpha val="100000"/>
                  </a:schemeClr>
                </a:solidFill>
              </a:rPr>
              <a:t>mmunosorbentassays</a:t>
            </a:r>
            <a:r>
              <a:rPr lang="ro-RO" sz="3100" i="1" dirty="0" smtClean="0">
                <a:solidFill>
                  <a:schemeClr val="tx2">
                    <a:tint val="100000"/>
                    <a:shade val="90000"/>
                    <a:satMod val="250000"/>
                    <a:alpha val="100000"/>
                  </a:schemeClr>
                </a:solidFill>
              </a:rPr>
              <a:t> </a:t>
            </a:r>
            <a:r>
              <a:rPr lang="ro-RO" sz="3100" i="1" dirty="0" err="1" smtClean="0">
                <a:solidFill>
                  <a:schemeClr val="tx2">
                    <a:tint val="100000"/>
                    <a:shade val="90000"/>
                    <a:satMod val="250000"/>
                    <a:alpha val="100000"/>
                  </a:schemeClr>
                </a:solidFill>
              </a:rPr>
              <a:t>A</a:t>
            </a:r>
            <a:r>
              <a:rPr lang="ro-RO" sz="3100" i="1" dirty="0" err="1" smtClean="0">
                <a:solidFill>
                  <a:schemeClr val="tx2">
                    <a:tint val="100000"/>
                    <a:shade val="90000"/>
                    <a:satMod val="250000"/>
                    <a:alpha val="100000"/>
                  </a:schemeClr>
                </a:solidFill>
              </a:rPr>
              <a:t>ssay</a:t>
            </a:r>
            <a:r>
              <a:rPr lang="ro-RO" sz="3100" i="1" dirty="0" smtClean="0">
                <a:solidFill>
                  <a:schemeClr val="tx2">
                    <a:tint val="100000"/>
                    <a:shade val="90000"/>
                    <a:satMod val="250000"/>
                    <a:alpha val="100000"/>
                  </a:schemeClr>
                </a:solidFill>
              </a:rPr>
              <a:t>)</a:t>
            </a:r>
            <a:endParaRPr lang="ro-RO" sz="3100" dirty="0">
              <a:solidFill>
                <a:schemeClr val="tx2">
                  <a:tint val="100000"/>
                  <a:shade val="90000"/>
                  <a:satMod val="250000"/>
                  <a:alpha val="100000"/>
                </a:schemeClr>
              </a:solidFill>
            </a:endParaRPr>
          </a:p>
        </p:txBody>
      </p:sp>
      <p:pic>
        <p:nvPicPr>
          <p:cNvPr id="14438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11560" y="3068960"/>
            <a:ext cx="7620000" cy="2714625"/>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1"/>
          <p:cNvSpPr>
            <a:spLocks noGrp="1" noChangeArrowheads="1"/>
          </p:cNvSpPr>
          <p:nvPr>
            <p:ph type="title"/>
          </p:nvPr>
        </p:nvSpPr>
        <p:spPr>
          <a:xfrm>
            <a:off x="119063" y="87313"/>
            <a:ext cx="8683625" cy="760412"/>
          </a:xfrm>
        </p:spPr>
        <p:txBody>
          <a:bodyPr lIns="91440" tIns="45720" bIns="45720" anchor="ctr"/>
          <a:lstStyle/>
          <a:p>
            <a:pPr marL="54864" indent="0" eaLnBrk="1" fontAlgn="auto" hangingPunct="1">
              <a:spcAft>
                <a:spcPts val="0"/>
              </a:spcAft>
              <a:defRPr/>
            </a:pPr>
            <a:r>
              <a:rPr lang="en-US" dirty="0" smtClean="0">
                <a:solidFill>
                  <a:schemeClr val="tx2">
                    <a:tint val="100000"/>
                    <a:shade val="90000"/>
                    <a:satMod val="250000"/>
                    <a:alpha val="100000"/>
                  </a:schemeClr>
                </a:solidFill>
              </a:rPr>
              <a:t>ELISA</a:t>
            </a:r>
            <a:r>
              <a:rPr lang="ro-RO" dirty="0" smtClean="0">
                <a:solidFill>
                  <a:schemeClr val="tx2">
                    <a:tint val="100000"/>
                    <a:shade val="90000"/>
                    <a:satMod val="250000"/>
                    <a:alpha val="100000"/>
                  </a:schemeClr>
                </a:solidFill>
              </a:rPr>
              <a:t> directa</a:t>
            </a:r>
            <a:endParaRPr lang="en-US" dirty="0">
              <a:solidFill>
                <a:schemeClr val="tx2">
                  <a:tint val="100000"/>
                  <a:shade val="90000"/>
                  <a:satMod val="250000"/>
                  <a:alpha val="100000"/>
                </a:schemeClr>
              </a:solidFill>
            </a:endParaRPr>
          </a:p>
        </p:txBody>
      </p:sp>
      <p:sp>
        <p:nvSpPr>
          <p:cNvPr id="148483" name="Text Box 4"/>
          <p:cNvSpPr txBox="1">
            <a:spLocks noChangeArrowheads="1"/>
          </p:cNvSpPr>
          <p:nvPr/>
        </p:nvSpPr>
        <p:spPr bwMode="auto">
          <a:xfrm>
            <a:off x="7826375" y="6477000"/>
            <a:ext cx="1219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a:buClrTx/>
              <a:buSzTx/>
              <a:buFontTx/>
              <a:buNone/>
            </a:pPr>
            <a:r>
              <a:rPr lang="en-US" sz="1200">
                <a:latin typeface="Rockwell" panose="02060603020205020403" pitchFamily="18" charset="0"/>
              </a:rPr>
              <a:t>Figure 18.14a</a:t>
            </a:r>
          </a:p>
        </p:txBody>
      </p:sp>
      <p:pic>
        <p:nvPicPr>
          <p:cNvPr id="148484" name="Picture 9" descr="figure_18_14a_labeled"/>
          <p:cNvPicPr>
            <a:picLocks noChangeAspect="1" noChangeArrowheads="1"/>
          </p:cNvPicPr>
          <p:nvPr/>
        </p:nvPicPr>
        <p:blipFill>
          <a:blip r:embed="rId3">
            <a:extLst>
              <a:ext uri="{28A0092B-C50C-407E-A947-70E740481C1C}">
                <a14:useLocalDpi xmlns:a14="http://schemas.microsoft.com/office/drawing/2010/main" val="0"/>
              </a:ext>
            </a:extLst>
          </a:blip>
          <a:srcRect b="55931"/>
          <a:stretch>
            <a:fillRect/>
          </a:stretch>
        </p:blipFill>
        <p:spPr bwMode="auto">
          <a:xfrm>
            <a:off x="579438" y="836613"/>
            <a:ext cx="3687762"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5" name="Picture 10" descr="figure_18_14a_labeled"/>
          <p:cNvPicPr>
            <a:picLocks noChangeAspect="1" noChangeArrowheads="1"/>
          </p:cNvPicPr>
          <p:nvPr/>
        </p:nvPicPr>
        <p:blipFill>
          <a:blip r:embed="rId3">
            <a:extLst>
              <a:ext uri="{28A0092B-C50C-407E-A947-70E740481C1C}">
                <a14:useLocalDpi xmlns:a14="http://schemas.microsoft.com/office/drawing/2010/main" val="0"/>
              </a:ext>
            </a:extLst>
          </a:blip>
          <a:srcRect t="47517" b="5135"/>
          <a:stretch>
            <a:fillRect/>
          </a:stretch>
        </p:blipFill>
        <p:spPr bwMode="auto">
          <a:xfrm>
            <a:off x="4922838" y="820738"/>
            <a:ext cx="3687762"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8"/>
          <p:cNvSpPr>
            <a:spLocks noGrp="1" noChangeArrowheads="1"/>
          </p:cNvSpPr>
          <p:nvPr>
            <p:ph type="title"/>
          </p:nvPr>
        </p:nvSpPr>
        <p:spPr>
          <a:xfrm>
            <a:off x="107950" y="87313"/>
            <a:ext cx="8683625" cy="760412"/>
          </a:xfrm>
        </p:spPr>
        <p:txBody>
          <a:bodyPr lIns="91440" tIns="45720" bIns="45720" anchor="ctr"/>
          <a:lstStyle/>
          <a:p>
            <a:pPr marL="54864" indent="0" eaLnBrk="1" fontAlgn="auto" hangingPunct="1">
              <a:spcAft>
                <a:spcPts val="0"/>
              </a:spcAft>
              <a:defRPr/>
            </a:pPr>
            <a:r>
              <a:rPr lang="en-US" dirty="0" smtClean="0">
                <a:solidFill>
                  <a:schemeClr val="tx2">
                    <a:tint val="100000"/>
                    <a:shade val="90000"/>
                    <a:satMod val="250000"/>
                    <a:alpha val="100000"/>
                  </a:schemeClr>
                </a:solidFill>
              </a:rPr>
              <a:t>ELISA</a:t>
            </a:r>
            <a:r>
              <a:rPr lang="ro-RO" dirty="0" smtClean="0">
                <a:solidFill>
                  <a:schemeClr val="tx2">
                    <a:tint val="100000"/>
                    <a:shade val="90000"/>
                    <a:satMod val="250000"/>
                    <a:alpha val="100000"/>
                  </a:schemeClr>
                </a:solidFill>
              </a:rPr>
              <a:t> i</a:t>
            </a:r>
            <a:r>
              <a:rPr lang="en-US" dirty="0" err="1" smtClean="0">
                <a:solidFill>
                  <a:schemeClr val="tx2">
                    <a:tint val="100000"/>
                    <a:shade val="90000"/>
                    <a:satMod val="250000"/>
                    <a:alpha val="100000"/>
                  </a:schemeClr>
                </a:solidFill>
              </a:rPr>
              <a:t>ndirect</a:t>
            </a:r>
            <a:r>
              <a:rPr lang="ro-RO" dirty="0" smtClean="0">
                <a:solidFill>
                  <a:schemeClr val="tx2">
                    <a:tint val="100000"/>
                    <a:shade val="90000"/>
                    <a:satMod val="250000"/>
                    <a:alpha val="100000"/>
                  </a:schemeClr>
                </a:solidFill>
              </a:rPr>
              <a:t>a</a:t>
            </a:r>
            <a:r>
              <a:rPr lang="en-US" dirty="0" smtClean="0">
                <a:solidFill>
                  <a:schemeClr val="tx2">
                    <a:tint val="100000"/>
                    <a:shade val="90000"/>
                    <a:satMod val="250000"/>
                    <a:alpha val="100000"/>
                  </a:schemeClr>
                </a:solidFill>
              </a:rPr>
              <a:t> </a:t>
            </a:r>
            <a:endParaRPr lang="en-US" dirty="0">
              <a:solidFill>
                <a:schemeClr val="tx2">
                  <a:tint val="100000"/>
                  <a:shade val="90000"/>
                  <a:satMod val="250000"/>
                  <a:alpha val="100000"/>
                </a:schemeClr>
              </a:solidFill>
            </a:endParaRPr>
          </a:p>
        </p:txBody>
      </p:sp>
      <p:pic>
        <p:nvPicPr>
          <p:cNvPr id="150532" name="Picture 9" descr="figure_18_14b_labeled"/>
          <p:cNvPicPr>
            <a:picLocks noChangeAspect="1" noChangeArrowheads="1"/>
          </p:cNvPicPr>
          <p:nvPr/>
        </p:nvPicPr>
        <p:blipFill>
          <a:blip r:embed="rId3">
            <a:extLst>
              <a:ext uri="{28A0092B-C50C-407E-A947-70E740481C1C}">
                <a14:useLocalDpi xmlns:a14="http://schemas.microsoft.com/office/drawing/2010/main" val="0"/>
              </a:ext>
            </a:extLst>
          </a:blip>
          <a:srcRect b="55882"/>
          <a:stretch>
            <a:fillRect/>
          </a:stretch>
        </p:blipFill>
        <p:spPr bwMode="auto">
          <a:xfrm>
            <a:off x="228600" y="839788"/>
            <a:ext cx="4225925"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3" name="Picture 10" descr="figure_18_14b_labeled"/>
          <p:cNvPicPr>
            <a:picLocks noChangeAspect="1" noChangeArrowheads="1"/>
          </p:cNvPicPr>
          <p:nvPr/>
        </p:nvPicPr>
        <p:blipFill>
          <a:blip r:embed="rId3">
            <a:extLst>
              <a:ext uri="{28A0092B-C50C-407E-A947-70E740481C1C}">
                <a14:useLocalDpi xmlns:a14="http://schemas.microsoft.com/office/drawing/2010/main" val="0"/>
              </a:ext>
            </a:extLst>
          </a:blip>
          <a:srcRect t="47517" b="4942"/>
          <a:stretch>
            <a:fillRect/>
          </a:stretch>
        </p:blipFill>
        <p:spPr bwMode="auto">
          <a:xfrm>
            <a:off x="4689475" y="823913"/>
            <a:ext cx="4225925"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1200"/>
            <a:ext cx="28717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Rectangle 3"/>
          <p:cNvSpPr>
            <a:spLocks noChangeArrowheads="1"/>
          </p:cNvSpPr>
          <p:nvPr/>
        </p:nvSpPr>
        <p:spPr bwMode="auto">
          <a:xfrm>
            <a:off x="228600" y="1524000"/>
            <a:ext cx="3165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eaLnBrk="1" hangingPunct="1">
              <a:buClrTx/>
              <a:buSzTx/>
              <a:buFontTx/>
              <a:buNone/>
            </a:pPr>
            <a:r>
              <a:rPr lang="en-US" sz="1800">
                <a:latin typeface="Rockwell" panose="02060603020205020403" pitchFamily="18" charset="0"/>
              </a:rPr>
              <a:t>Direct              Indirect</a:t>
            </a:r>
          </a:p>
        </p:txBody>
      </p:sp>
      <p:sp>
        <p:nvSpPr>
          <p:cNvPr id="136196" name="Rectangle 4"/>
          <p:cNvSpPr>
            <a:spLocks noChangeArrowheads="1"/>
          </p:cNvSpPr>
          <p:nvPr/>
        </p:nvSpPr>
        <p:spPr bwMode="auto">
          <a:xfrm>
            <a:off x="458788" y="2827338"/>
            <a:ext cx="2527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eaLnBrk="1" hangingPunct="1">
              <a:buClrTx/>
              <a:buSzTx/>
              <a:buFontTx/>
              <a:buNone/>
            </a:pPr>
            <a:r>
              <a:rPr lang="en-US" sz="2000">
                <a:solidFill>
                  <a:srgbClr val="000000"/>
                </a:solidFill>
                <a:latin typeface="Rockwell" panose="02060603020205020403" pitchFamily="18" charset="0"/>
              </a:rPr>
              <a:t>Antibody       Antigen</a:t>
            </a:r>
            <a:endParaRPr lang="en-US" sz="1800">
              <a:latin typeface="Rockwell" panose="02060603020205020403" pitchFamily="18" charset="0"/>
            </a:endParaRPr>
          </a:p>
        </p:txBody>
      </p:sp>
      <p:sp>
        <p:nvSpPr>
          <p:cNvPr id="28677" name="Rectangle 5"/>
          <p:cNvSpPr>
            <a:spLocks noGrp="1" noChangeArrowheads="1"/>
          </p:cNvSpPr>
          <p:nvPr>
            <p:ph type="title"/>
          </p:nvPr>
        </p:nvSpPr>
        <p:spPr>
          <a:xfrm>
            <a:off x="685800" y="304800"/>
            <a:ext cx="7772400" cy="1143000"/>
          </a:xfrm>
        </p:spPr>
        <p:txBody>
          <a:bodyPr>
            <a:normAutofit fontScale="90000"/>
          </a:bodyPr>
          <a:lstStyle/>
          <a:p>
            <a:pPr marL="54864" indent="0" eaLnBrk="1" fontAlgn="auto" hangingPunct="1">
              <a:spcAft>
                <a:spcPts val="0"/>
              </a:spcAft>
              <a:defRPr/>
            </a:pPr>
            <a:r>
              <a:rPr lang="en-US" sz="3800">
                <a:solidFill>
                  <a:schemeClr val="tx2">
                    <a:tint val="100000"/>
                    <a:shade val="90000"/>
                    <a:satMod val="250000"/>
                    <a:alpha val="100000"/>
                  </a:schemeClr>
                </a:solidFill>
              </a:rPr>
              <a:t>Immunological Techniques:</a:t>
            </a:r>
            <a:r>
              <a:rPr lang="en-US">
                <a:solidFill>
                  <a:schemeClr val="tx2">
                    <a:tint val="100000"/>
                    <a:shade val="90000"/>
                    <a:satMod val="250000"/>
                    <a:alpha val="100000"/>
                  </a:schemeClr>
                </a:solidFill>
              </a:rPr>
              <a:t/>
            </a:r>
            <a:br>
              <a:rPr lang="en-US">
                <a:solidFill>
                  <a:schemeClr val="tx2">
                    <a:tint val="100000"/>
                    <a:shade val="90000"/>
                    <a:satMod val="250000"/>
                    <a:alpha val="100000"/>
                  </a:schemeClr>
                </a:solidFill>
              </a:rPr>
            </a:br>
            <a:r>
              <a:rPr lang="en-US">
                <a:solidFill>
                  <a:schemeClr val="tx2">
                    <a:tint val="100000"/>
                    <a:shade val="90000"/>
                    <a:satMod val="250000"/>
                    <a:alpha val="100000"/>
                  </a:schemeClr>
                </a:solidFill>
              </a:rPr>
              <a:t>ELISA</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1200"/>
            <a:ext cx="28717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3"/>
          <p:cNvSpPr>
            <a:spLocks noChangeArrowheads="1"/>
          </p:cNvSpPr>
          <p:nvPr/>
        </p:nvSpPr>
        <p:spPr bwMode="auto">
          <a:xfrm>
            <a:off x="228600" y="1524000"/>
            <a:ext cx="3165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eaLnBrk="1" hangingPunct="1">
              <a:buClrTx/>
              <a:buSzTx/>
              <a:buFontTx/>
              <a:buNone/>
            </a:pPr>
            <a:r>
              <a:rPr lang="en-US" sz="1800">
                <a:latin typeface="Rockwell" panose="02060603020205020403" pitchFamily="18" charset="0"/>
              </a:rPr>
              <a:t>Direct              Indirect</a:t>
            </a:r>
          </a:p>
        </p:txBody>
      </p:sp>
      <p:sp>
        <p:nvSpPr>
          <p:cNvPr id="138244" name="Rectangle 4"/>
          <p:cNvSpPr>
            <a:spLocks noChangeArrowheads="1"/>
          </p:cNvSpPr>
          <p:nvPr/>
        </p:nvSpPr>
        <p:spPr bwMode="auto">
          <a:xfrm>
            <a:off x="458788" y="2827338"/>
            <a:ext cx="27867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eaLnBrk="1" hangingPunct="1">
              <a:buClrTx/>
              <a:buSzTx/>
              <a:buFontTx/>
              <a:buNone/>
            </a:pPr>
            <a:r>
              <a:rPr lang="ro-RO" sz="2000" dirty="0" smtClean="0">
                <a:solidFill>
                  <a:srgbClr val="000000"/>
                </a:solidFill>
                <a:latin typeface="Rockwell" panose="02060603020205020403" pitchFamily="18" charset="0"/>
              </a:rPr>
              <a:t>Anticorp</a:t>
            </a:r>
            <a:r>
              <a:rPr lang="en-US" sz="2000" dirty="0" smtClean="0">
                <a:solidFill>
                  <a:srgbClr val="000000"/>
                </a:solidFill>
                <a:latin typeface="Rockwell" panose="02060603020205020403" pitchFamily="18" charset="0"/>
              </a:rPr>
              <a:t>       </a:t>
            </a:r>
            <a:r>
              <a:rPr lang="ro-RO" sz="2000" dirty="0" smtClean="0">
                <a:solidFill>
                  <a:srgbClr val="000000"/>
                </a:solidFill>
                <a:latin typeface="Rockwell" panose="02060603020205020403" pitchFamily="18" charset="0"/>
              </a:rPr>
              <a:t>   </a:t>
            </a:r>
            <a:r>
              <a:rPr lang="en-US" sz="2000" dirty="0" smtClean="0">
                <a:solidFill>
                  <a:srgbClr val="000000"/>
                </a:solidFill>
                <a:latin typeface="Rockwell" panose="02060603020205020403" pitchFamily="18" charset="0"/>
              </a:rPr>
              <a:t>Antigen</a:t>
            </a:r>
            <a:endParaRPr lang="en-US" sz="1800" dirty="0">
              <a:latin typeface="Rockwell" panose="02060603020205020403" pitchFamily="18" charset="0"/>
            </a:endParaRPr>
          </a:p>
        </p:txBody>
      </p:sp>
      <p:pic>
        <p:nvPicPr>
          <p:cNvPr id="138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429000"/>
            <a:ext cx="28670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Rectangle 6"/>
          <p:cNvSpPr>
            <a:spLocks noChangeArrowheads="1"/>
          </p:cNvSpPr>
          <p:nvPr/>
        </p:nvSpPr>
        <p:spPr bwMode="auto">
          <a:xfrm>
            <a:off x="304800" y="4419600"/>
            <a:ext cx="304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eaLnBrk="1" hangingPunct="1">
              <a:buClrTx/>
              <a:buSzTx/>
              <a:buFontTx/>
              <a:buNone/>
            </a:pPr>
            <a:r>
              <a:rPr lang="ro-RO" sz="2000" dirty="0" smtClean="0">
                <a:solidFill>
                  <a:srgbClr val="000000"/>
                </a:solidFill>
                <a:latin typeface="Rockwell" panose="02060603020205020403" pitchFamily="18" charset="0"/>
              </a:rPr>
              <a:t>  </a:t>
            </a:r>
            <a:r>
              <a:rPr lang="en-US" sz="2000" dirty="0" smtClean="0">
                <a:solidFill>
                  <a:srgbClr val="000000"/>
                </a:solidFill>
                <a:latin typeface="Rockwell" panose="02060603020205020403" pitchFamily="18" charset="0"/>
              </a:rPr>
              <a:t>antigen     </a:t>
            </a:r>
            <a:r>
              <a:rPr lang="en-US" sz="2000" dirty="0">
                <a:solidFill>
                  <a:srgbClr val="000000"/>
                </a:solidFill>
                <a:latin typeface="Rockwell" panose="02060603020205020403" pitchFamily="18" charset="0"/>
              </a:rPr>
              <a:t>+ </a:t>
            </a:r>
            <a:r>
              <a:rPr lang="ro-RO" sz="2000" dirty="0" smtClean="0">
                <a:solidFill>
                  <a:srgbClr val="000000"/>
                </a:solidFill>
                <a:latin typeface="Rockwell" panose="02060603020205020403" pitchFamily="18" charset="0"/>
              </a:rPr>
              <a:t>  </a:t>
            </a:r>
            <a:r>
              <a:rPr lang="en-US" sz="2000" dirty="0" smtClean="0">
                <a:solidFill>
                  <a:srgbClr val="000000"/>
                </a:solidFill>
                <a:latin typeface="Rockwell" panose="02060603020205020403" pitchFamily="18" charset="0"/>
              </a:rPr>
              <a:t>anti</a:t>
            </a:r>
            <a:r>
              <a:rPr lang="ro-RO" sz="2000" dirty="0" smtClean="0">
                <a:solidFill>
                  <a:srgbClr val="000000"/>
                </a:solidFill>
                <a:latin typeface="Rockwell" panose="02060603020205020403" pitchFamily="18" charset="0"/>
              </a:rPr>
              <a:t>corp</a:t>
            </a:r>
            <a:endParaRPr lang="en-US" sz="2000" dirty="0">
              <a:solidFill>
                <a:srgbClr val="000000"/>
              </a:solidFill>
              <a:latin typeface="Rockwell" panose="02060603020205020403" pitchFamily="18" charset="0"/>
            </a:endParaRPr>
          </a:p>
        </p:txBody>
      </p:sp>
      <p:sp>
        <p:nvSpPr>
          <p:cNvPr id="30727" name="Rectangle 7"/>
          <p:cNvSpPr>
            <a:spLocks noGrp="1" noChangeArrowheads="1"/>
          </p:cNvSpPr>
          <p:nvPr>
            <p:ph type="title"/>
          </p:nvPr>
        </p:nvSpPr>
        <p:spPr>
          <a:xfrm>
            <a:off x="685800" y="304800"/>
            <a:ext cx="7772400" cy="1143000"/>
          </a:xfrm>
        </p:spPr>
        <p:txBody>
          <a:bodyPr>
            <a:normAutofit fontScale="90000"/>
          </a:bodyPr>
          <a:lstStyle/>
          <a:p>
            <a:pPr marL="54864" indent="0" eaLnBrk="1" fontAlgn="auto" hangingPunct="1">
              <a:spcAft>
                <a:spcPts val="0"/>
              </a:spcAft>
              <a:defRPr/>
            </a:pPr>
            <a:r>
              <a:rPr lang="en-US" sz="3800">
                <a:solidFill>
                  <a:schemeClr val="tx2">
                    <a:tint val="100000"/>
                    <a:shade val="90000"/>
                    <a:satMod val="250000"/>
                    <a:alpha val="100000"/>
                  </a:schemeClr>
                </a:solidFill>
              </a:rPr>
              <a:t>Immunological Techniques:</a:t>
            </a:r>
            <a:r>
              <a:rPr lang="en-US">
                <a:solidFill>
                  <a:schemeClr val="tx2">
                    <a:tint val="100000"/>
                    <a:shade val="90000"/>
                    <a:satMod val="250000"/>
                    <a:alpha val="100000"/>
                  </a:schemeClr>
                </a:solidFill>
              </a:rPr>
              <a:t/>
            </a:r>
            <a:br>
              <a:rPr lang="en-US">
                <a:solidFill>
                  <a:schemeClr val="tx2">
                    <a:tint val="100000"/>
                    <a:shade val="90000"/>
                    <a:satMod val="250000"/>
                    <a:alpha val="100000"/>
                  </a:schemeClr>
                </a:solidFill>
              </a:rPr>
            </a:br>
            <a:r>
              <a:rPr lang="en-US">
                <a:solidFill>
                  <a:schemeClr val="tx2">
                    <a:tint val="100000"/>
                    <a:shade val="90000"/>
                    <a:satMod val="250000"/>
                    <a:alpha val="100000"/>
                  </a:schemeClr>
                </a:solidFill>
              </a:rPr>
              <a:t>ELISA</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1200"/>
            <a:ext cx="28717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Rectangle 3"/>
          <p:cNvSpPr>
            <a:spLocks noChangeArrowheads="1"/>
          </p:cNvSpPr>
          <p:nvPr/>
        </p:nvSpPr>
        <p:spPr bwMode="auto">
          <a:xfrm>
            <a:off x="228600" y="1524000"/>
            <a:ext cx="3165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eaLnBrk="1" hangingPunct="1">
              <a:buClrTx/>
              <a:buSzTx/>
              <a:buFontTx/>
              <a:buNone/>
            </a:pPr>
            <a:r>
              <a:rPr lang="en-US" sz="1800">
                <a:latin typeface="Rockwell" panose="02060603020205020403" pitchFamily="18" charset="0"/>
              </a:rPr>
              <a:t>Direct              Indirect</a:t>
            </a:r>
          </a:p>
        </p:txBody>
      </p:sp>
      <p:sp>
        <p:nvSpPr>
          <p:cNvPr id="140292" name="Rectangle 4"/>
          <p:cNvSpPr>
            <a:spLocks noChangeArrowheads="1"/>
          </p:cNvSpPr>
          <p:nvPr/>
        </p:nvSpPr>
        <p:spPr bwMode="auto">
          <a:xfrm>
            <a:off x="458788" y="2827338"/>
            <a:ext cx="27867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eaLnBrk="1" hangingPunct="1">
              <a:buClrTx/>
              <a:buSzTx/>
              <a:buFontTx/>
              <a:buNone/>
            </a:pPr>
            <a:r>
              <a:rPr lang="ro-RO" sz="2000" dirty="0">
                <a:solidFill>
                  <a:srgbClr val="000000"/>
                </a:solidFill>
                <a:latin typeface="Rockwell" panose="02060603020205020403" pitchFamily="18" charset="0"/>
              </a:rPr>
              <a:t>Anticorp</a:t>
            </a:r>
            <a:r>
              <a:rPr lang="en-US" sz="2000" dirty="0">
                <a:solidFill>
                  <a:srgbClr val="000000"/>
                </a:solidFill>
                <a:latin typeface="Rockwell" panose="02060603020205020403" pitchFamily="18" charset="0"/>
              </a:rPr>
              <a:t>       </a:t>
            </a:r>
            <a:r>
              <a:rPr lang="ro-RO" sz="2000" dirty="0">
                <a:solidFill>
                  <a:srgbClr val="000000"/>
                </a:solidFill>
                <a:latin typeface="Rockwell" panose="02060603020205020403" pitchFamily="18" charset="0"/>
              </a:rPr>
              <a:t>   </a:t>
            </a:r>
            <a:r>
              <a:rPr lang="en-US" sz="2000" dirty="0">
                <a:solidFill>
                  <a:srgbClr val="000000"/>
                </a:solidFill>
                <a:latin typeface="Rockwell" panose="02060603020205020403" pitchFamily="18" charset="0"/>
              </a:rPr>
              <a:t>Antigen</a:t>
            </a:r>
            <a:endParaRPr lang="en-US" sz="1800" dirty="0">
              <a:latin typeface="Rockwell" panose="02060603020205020403" pitchFamily="18" charset="0"/>
            </a:endParaRPr>
          </a:p>
        </p:txBody>
      </p:sp>
      <p:pic>
        <p:nvPicPr>
          <p:cNvPr id="140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429000"/>
            <a:ext cx="28670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Rectangle 6"/>
          <p:cNvSpPr>
            <a:spLocks noChangeArrowheads="1"/>
          </p:cNvSpPr>
          <p:nvPr/>
        </p:nvSpPr>
        <p:spPr bwMode="auto">
          <a:xfrm>
            <a:off x="304800" y="4419600"/>
            <a:ext cx="304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eaLnBrk="1" hangingPunct="1">
              <a:buClrTx/>
              <a:buSzTx/>
              <a:buFontTx/>
              <a:buNone/>
            </a:pPr>
            <a:r>
              <a:rPr lang="ro-RO" sz="2000" dirty="0">
                <a:solidFill>
                  <a:srgbClr val="000000"/>
                </a:solidFill>
                <a:latin typeface="Rockwell" panose="02060603020205020403" pitchFamily="18" charset="0"/>
              </a:rPr>
              <a:t> </a:t>
            </a:r>
            <a:r>
              <a:rPr lang="en-US" sz="2000" dirty="0">
                <a:solidFill>
                  <a:srgbClr val="000000"/>
                </a:solidFill>
                <a:latin typeface="Rockwell" panose="02060603020205020403" pitchFamily="18" charset="0"/>
              </a:rPr>
              <a:t>antigen     + </a:t>
            </a:r>
            <a:r>
              <a:rPr lang="ro-RO" sz="2000" dirty="0">
                <a:solidFill>
                  <a:srgbClr val="000000"/>
                </a:solidFill>
                <a:latin typeface="Rockwell" panose="02060603020205020403" pitchFamily="18" charset="0"/>
              </a:rPr>
              <a:t>  </a:t>
            </a:r>
            <a:r>
              <a:rPr lang="en-US" sz="2000" dirty="0">
                <a:solidFill>
                  <a:srgbClr val="000000"/>
                </a:solidFill>
                <a:latin typeface="Rockwell" panose="02060603020205020403" pitchFamily="18" charset="0"/>
              </a:rPr>
              <a:t>anti</a:t>
            </a:r>
            <a:r>
              <a:rPr lang="ro-RO" sz="2000" dirty="0">
                <a:solidFill>
                  <a:srgbClr val="000000"/>
                </a:solidFill>
                <a:latin typeface="Rockwell" panose="02060603020205020403" pitchFamily="18" charset="0"/>
              </a:rPr>
              <a:t>corp</a:t>
            </a:r>
            <a:endParaRPr lang="en-US" sz="1800" dirty="0">
              <a:latin typeface="Rockwell" panose="02060603020205020403" pitchFamily="18" charset="0"/>
            </a:endParaRPr>
          </a:p>
        </p:txBody>
      </p:sp>
      <p:pic>
        <p:nvPicPr>
          <p:cNvPr id="1402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741613"/>
            <a:ext cx="2862263"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6" name="Rectangle 8"/>
          <p:cNvSpPr>
            <a:spLocks noChangeArrowheads="1"/>
          </p:cNvSpPr>
          <p:nvPr/>
        </p:nvSpPr>
        <p:spPr bwMode="auto">
          <a:xfrm>
            <a:off x="5029200" y="3864114"/>
            <a:ext cx="28622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buClrTx/>
              <a:buSzTx/>
              <a:buFontTx/>
              <a:buNone/>
            </a:pPr>
            <a:r>
              <a:rPr lang="ro-RO" sz="1800" dirty="0" smtClean="0">
                <a:solidFill>
                  <a:srgbClr val="000000"/>
                </a:solidFill>
                <a:latin typeface="Rockwell" panose="02060603020205020403" pitchFamily="18" charset="0"/>
              </a:rPr>
              <a:t>Se </a:t>
            </a:r>
            <a:r>
              <a:rPr lang="ro-RO" sz="1800" dirty="0" err="1" smtClean="0">
                <a:solidFill>
                  <a:srgbClr val="000000"/>
                </a:solidFill>
                <a:latin typeface="Rockwell" panose="02060603020205020403" pitchFamily="18" charset="0"/>
              </a:rPr>
              <a:t>adauga</a:t>
            </a:r>
            <a:r>
              <a:rPr lang="ro-RO" sz="1800" dirty="0" smtClean="0">
                <a:solidFill>
                  <a:srgbClr val="000000"/>
                </a:solidFill>
                <a:latin typeface="Rockwell" panose="02060603020205020403" pitchFamily="18" charset="0"/>
              </a:rPr>
              <a:t> anticorpii </a:t>
            </a:r>
          </a:p>
          <a:p>
            <a:pPr algn="ctr" eaLnBrk="1" hangingPunct="1">
              <a:buClrTx/>
              <a:buSzTx/>
              <a:buFontTx/>
              <a:buNone/>
            </a:pPr>
            <a:r>
              <a:rPr lang="ro-RO" sz="1800" dirty="0" err="1" smtClean="0">
                <a:solidFill>
                  <a:srgbClr val="000000"/>
                </a:solidFill>
                <a:latin typeface="Rockwell" panose="02060603020205020403" pitchFamily="18" charset="0"/>
              </a:rPr>
              <a:t>cuplati</a:t>
            </a:r>
            <a:r>
              <a:rPr lang="ro-RO" sz="1800" dirty="0" smtClean="0">
                <a:solidFill>
                  <a:srgbClr val="000000"/>
                </a:solidFill>
                <a:latin typeface="Rockwell" panose="02060603020205020403" pitchFamily="18" charset="0"/>
              </a:rPr>
              <a:t> cu enzima</a:t>
            </a:r>
            <a:endParaRPr lang="en-US" sz="1600" dirty="0">
              <a:latin typeface="Rockwell" panose="02060603020205020403" pitchFamily="18" charset="0"/>
            </a:endParaRPr>
          </a:p>
        </p:txBody>
      </p:sp>
      <p:sp>
        <p:nvSpPr>
          <p:cNvPr id="32778" name="Rectangle 10"/>
          <p:cNvSpPr>
            <a:spLocks noGrp="1" noChangeArrowheads="1"/>
          </p:cNvSpPr>
          <p:nvPr>
            <p:ph type="title"/>
          </p:nvPr>
        </p:nvSpPr>
        <p:spPr>
          <a:xfrm>
            <a:off x="685800" y="304800"/>
            <a:ext cx="7772400" cy="1143000"/>
          </a:xfrm>
        </p:spPr>
        <p:txBody>
          <a:bodyPr>
            <a:normAutofit fontScale="90000"/>
          </a:bodyPr>
          <a:lstStyle/>
          <a:p>
            <a:pPr marL="54864" indent="0" eaLnBrk="1" fontAlgn="auto" hangingPunct="1">
              <a:spcAft>
                <a:spcPts val="0"/>
              </a:spcAft>
              <a:defRPr/>
            </a:pPr>
            <a:r>
              <a:rPr lang="en-US" sz="3800">
                <a:solidFill>
                  <a:schemeClr val="tx2">
                    <a:tint val="100000"/>
                    <a:shade val="90000"/>
                    <a:satMod val="250000"/>
                    <a:alpha val="100000"/>
                  </a:schemeClr>
                </a:solidFill>
              </a:rPr>
              <a:t>Immunological Techniques:</a:t>
            </a:r>
            <a:r>
              <a:rPr lang="en-US">
                <a:solidFill>
                  <a:schemeClr val="tx2">
                    <a:tint val="100000"/>
                    <a:shade val="90000"/>
                    <a:satMod val="250000"/>
                    <a:alpha val="100000"/>
                  </a:schemeClr>
                </a:solidFill>
              </a:rPr>
              <a:t/>
            </a:r>
            <a:br>
              <a:rPr lang="en-US">
                <a:solidFill>
                  <a:schemeClr val="tx2">
                    <a:tint val="100000"/>
                    <a:shade val="90000"/>
                    <a:satMod val="250000"/>
                    <a:alpha val="100000"/>
                  </a:schemeClr>
                </a:solidFill>
              </a:rPr>
            </a:br>
            <a:r>
              <a:rPr lang="en-US">
                <a:solidFill>
                  <a:schemeClr val="tx2">
                    <a:tint val="100000"/>
                    <a:shade val="90000"/>
                    <a:satMod val="250000"/>
                    <a:alpha val="100000"/>
                  </a:schemeClr>
                </a:solidFill>
              </a:rPr>
              <a:t>ELISA</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1200"/>
            <a:ext cx="28717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Rectangle 4"/>
          <p:cNvSpPr>
            <a:spLocks noChangeArrowheads="1"/>
          </p:cNvSpPr>
          <p:nvPr/>
        </p:nvSpPr>
        <p:spPr bwMode="auto">
          <a:xfrm>
            <a:off x="458788" y="2827338"/>
            <a:ext cx="27867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eaLnBrk="1" hangingPunct="1">
              <a:buClrTx/>
              <a:buSzTx/>
              <a:buFontTx/>
              <a:buNone/>
            </a:pPr>
            <a:r>
              <a:rPr lang="ro-RO" sz="2000" dirty="0">
                <a:solidFill>
                  <a:srgbClr val="000000"/>
                </a:solidFill>
                <a:latin typeface="Rockwell" panose="02060603020205020403" pitchFamily="18" charset="0"/>
              </a:rPr>
              <a:t>Anticorp</a:t>
            </a:r>
            <a:r>
              <a:rPr lang="en-US" sz="2000" dirty="0">
                <a:solidFill>
                  <a:srgbClr val="000000"/>
                </a:solidFill>
                <a:latin typeface="Rockwell" panose="02060603020205020403" pitchFamily="18" charset="0"/>
              </a:rPr>
              <a:t>       </a:t>
            </a:r>
            <a:r>
              <a:rPr lang="ro-RO" sz="2000" dirty="0">
                <a:solidFill>
                  <a:srgbClr val="000000"/>
                </a:solidFill>
                <a:latin typeface="Rockwell" panose="02060603020205020403" pitchFamily="18" charset="0"/>
              </a:rPr>
              <a:t>   </a:t>
            </a:r>
            <a:r>
              <a:rPr lang="en-US" sz="2000" dirty="0">
                <a:solidFill>
                  <a:srgbClr val="000000"/>
                </a:solidFill>
                <a:latin typeface="Rockwell" panose="02060603020205020403" pitchFamily="18" charset="0"/>
              </a:rPr>
              <a:t>Antigen</a:t>
            </a:r>
            <a:endParaRPr lang="en-US" sz="1800" dirty="0">
              <a:latin typeface="Rockwell" panose="02060603020205020403" pitchFamily="18" charset="0"/>
            </a:endParaRPr>
          </a:p>
        </p:txBody>
      </p:sp>
      <p:pic>
        <p:nvPicPr>
          <p:cNvPr id="14234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429000"/>
            <a:ext cx="28670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Rectangle 6"/>
          <p:cNvSpPr>
            <a:spLocks noChangeArrowheads="1"/>
          </p:cNvSpPr>
          <p:nvPr/>
        </p:nvSpPr>
        <p:spPr bwMode="auto">
          <a:xfrm>
            <a:off x="304800" y="4419600"/>
            <a:ext cx="304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eaLnBrk="1" hangingPunct="1">
              <a:buClrTx/>
              <a:buSzTx/>
              <a:buFontTx/>
              <a:buNone/>
            </a:pPr>
            <a:r>
              <a:rPr lang="ro-RO" sz="2000" dirty="0">
                <a:solidFill>
                  <a:srgbClr val="000000"/>
                </a:solidFill>
                <a:latin typeface="Rockwell" panose="02060603020205020403" pitchFamily="18" charset="0"/>
              </a:rPr>
              <a:t> </a:t>
            </a:r>
            <a:r>
              <a:rPr lang="en-US" sz="2000" dirty="0">
                <a:solidFill>
                  <a:srgbClr val="000000"/>
                </a:solidFill>
                <a:latin typeface="Rockwell" panose="02060603020205020403" pitchFamily="18" charset="0"/>
              </a:rPr>
              <a:t>antigen     + </a:t>
            </a:r>
            <a:r>
              <a:rPr lang="ro-RO" sz="2000" dirty="0">
                <a:solidFill>
                  <a:srgbClr val="000000"/>
                </a:solidFill>
                <a:latin typeface="Rockwell" panose="02060603020205020403" pitchFamily="18" charset="0"/>
              </a:rPr>
              <a:t>  </a:t>
            </a:r>
            <a:r>
              <a:rPr lang="en-US" sz="2000" dirty="0">
                <a:solidFill>
                  <a:srgbClr val="000000"/>
                </a:solidFill>
                <a:latin typeface="Rockwell" panose="02060603020205020403" pitchFamily="18" charset="0"/>
              </a:rPr>
              <a:t>anti</a:t>
            </a:r>
            <a:r>
              <a:rPr lang="ro-RO" sz="2000" dirty="0">
                <a:solidFill>
                  <a:srgbClr val="000000"/>
                </a:solidFill>
                <a:latin typeface="Rockwell" panose="02060603020205020403" pitchFamily="18" charset="0"/>
              </a:rPr>
              <a:t>corp</a:t>
            </a:r>
            <a:endParaRPr lang="en-US" sz="1800" dirty="0">
              <a:latin typeface="Rockwell" panose="02060603020205020403" pitchFamily="18" charset="0"/>
            </a:endParaRPr>
          </a:p>
        </p:txBody>
      </p:sp>
      <p:pic>
        <p:nvPicPr>
          <p:cNvPr id="14234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741613"/>
            <a:ext cx="2862263"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9525" y="4800600"/>
            <a:ext cx="2835275"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6" name="Rectangle 11"/>
          <p:cNvSpPr>
            <a:spLocks noChangeArrowheads="1"/>
          </p:cNvSpPr>
          <p:nvPr/>
        </p:nvSpPr>
        <p:spPr bwMode="auto">
          <a:xfrm>
            <a:off x="4779666" y="5907088"/>
            <a:ext cx="36808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eaLnBrk="1" hangingPunct="1">
              <a:buClrTx/>
              <a:buSzTx/>
              <a:buFontTx/>
              <a:buNone/>
            </a:pPr>
            <a:r>
              <a:rPr lang="ro-RO" sz="2000" dirty="0" smtClean="0">
                <a:solidFill>
                  <a:srgbClr val="000000"/>
                </a:solidFill>
                <a:latin typeface="Rockwell" panose="02060603020205020403" pitchFamily="18" charset="0"/>
              </a:rPr>
              <a:t>Se adaug substratul enzimatic</a:t>
            </a:r>
            <a:endParaRPr lang="en-US" sz="1800" dirty="0">
              <a:latin typeface="Rockwell" panose="02060603020205020403" pitchFamily="18" charset="0"/>
            </a:endParaRPr>
          </a:p>
        </p:txBody>
      </p:sp>
      <p:sp>
        <p:nvSpPr>
          <p:cNvPr id="34828" name="Rectangle 12"/>
          <p:cNvSpPr>
            <a:spLocks noGrp="1" noChangeArrowheads="1"/>
          </p:cNvSpPr>
          <p:nvPr>
            <p:ph type="title"/>
          </p:nvPr>
        </p:nvSpPr>
        <p:spPr>
          <a:xfrm>
            <a:off x="685800" y="304800"/>
            <a:ext cx="7772400" cy="1143000"/>
          </a:xfrm>
        </p:spPr>
        <p:txBody>
          <a:bodyPr>
            <a:normAutofit fontScale="90000"/>
          </a:bodyPr>
          <a:lstStyle/>
          <a:p>
            <a:pPr marL="54864" indent="0" eaLnBrk="1" fontAlgn="auto" hangingPunct="1">
              <a:spcAft>
                <a:spcPts val="0"/>
              </a:spcAft>
              <a:defRPr/>
            </a:pPr>
            <a:r>
              <a:rPr lang="en-US" sz="3800">
                <a:solidFill>
                  <a:schemeClr val="tx2">
                    <a:tint val="100000"/>
                    <a:shade val="90000"/>
                    <a:satMod val="250000"/>
                    <a:alpha val="100000"/>
                  </a:schemeClr>
                </a:solidFill>
              </a:rPr>
              <a:t>Immunological Techniques:</a:t>
            </a:r>
            <a:r>
              <a:rPr lang="en-US">
                <a:solidFill>
                  <a:schemeClr val="tx2">
                    <a:tint val="100000"/>
                    <a:shade val="90000"/>
                    <a:satMod val="250000"/>
                    <a:alpha val="100000"/>
                  </a:schemeClr>
                </a:solidFill>
              </a:rPr>
              <a:t/>
            </a:r>
            <a:br>
              <a:rPr lang="en-US">
                <a:solidFill>
                  <a:schemeClr val="tx2">
                    <a:tint val="100000"/>
                    <a:shade val="90000"/>
                    <a:satMod val="250000"/>
                    <a:alpha val="100000"/>
                  </a:schemeClr>
                </a:solidFill>
              </a:rPr>
            </a:br>
            <a:r>
              <a:rPr lang="en-US">
                <a:solidFill>
                  <a:schemeClr val="tx2">
                    <a:tint val="100000"/>
                    <a:shade val="90000"/>
                    <a:satMod val="250000"/>
                    <a:alpha val="100000"/>
                  </a:schemeClr>
                </a:solidFill>
              </a:rPr>
              <a:t>ELISA</a:t>
            </a:r>
          </a:p>
        </p:txBody>
      </p:sp>
      <p:sp>
        <p:nvSpPr>
          <p:cNvPr id="13" name="Rectangle 8"/>
          <p:cNvSpPr>
            <a:spLocks noChangeArrowheads="1"/>
          </p:cNvSpPr>
          <p:nvPr/>
        </p:nvSpPr>
        <p:spPr bwMode="auto">
          <a:xfrm>
            <a:off x="5029200" y="3864114"/>
            <a:ext cx="28622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buClrTx/>
              <a:buSzTx/>
              <a:buFontTx/>
              <a:buNone/>
            </a:pPr>
            <a:r>
              <a:rPr lang="ro-RO" sz="1800" dirty="0" smtClean="0">
                <a:solidFill>
                  <a:srgbClr val="000000"/>
                </a:solidFill>
                <a:latin typeface="Rockwell" panose="02060603020205020403" pitchFamily="18" charset="0"/>
              </a:rPr>
              <a:t>Se </a:t>
            </a:r>
            <a:r>
              <a:rPr lang="ro-RO" sz="1800" dirty="0" err="1" smtClean="0">
                <a:solidFill>
                  <a:srgbClr val="000000"/>
                </a:solidFill>
                <a:latin typeface="Rockwell" panose="02060603020205020403" pitchFamily="18" charset="0"/>
              </a:rPr>
              <a:t>adauga</a:t>
            </a:r>
            <a:r>
              <a:rPr lang="ro-RO" sz="1800" dirty="0" smtClean="0">
                <a:solidFill>
                  <a:srgbClr val="000000"/>
                </a:solidFill>
                <a:latin typeface="Rockwell" panose="02060603020205020403" pitchFamily="18" charset="0"/>
              </a:rPr>
              <a:t> anticorpii </a:t>
            </a:r>
          </a:p>
          <a:p>
            <a:pPr algn="ctr" eaLnBrk="1" hangingPunct="1">
              <a:buClrTx/>
              <a:buSzTx/>
              <a:buFontTx/>
              <a:buNone/>
            </a:pPr>
            <a:r>
              <a:rPr lang="ro-RO" sz="1800" dirty="0" err="1" smtClean="0">
                <a:solidFill>
                  <a:srgbClr val="000000"/>
                </a:solidFill>
                <a:latin typeface="Rockwell" panose="02060603020205020403" pitchFamily="18" charset="0"/>
              </a:rPr>
              <a:t>cuplati</a:t>
            </a:r>
            <a:r>
              <a:rPr lang="ro-RO" sz="1800" dirty="0" smtClean="0">
                <a:solidFill>
                  <a:srgbClr val="000000"/>
                </a:solidFill>
                <a:latin typeface="Rockwell" panose="02060603020205020403" pitchFamily="18" charset="0"/>
              </a:rPr>
              <a:t> cu enzima</a:t>
            </a:r>
            <a:endParaRPr lang="en-US" sz="1600" dirty="0">
              <a:latin typeface="Rockwell" panose="02060603020205020403"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indent="0" eaLnBrk="1" fontAlgn="auto" hangingPunct="1">
              <a:spcAft>
                <a:spcPts val="0"/>
              </a:spcAft>
              <a:defRPr/>
            </a:pPr>
            <a:endParaRPr lang="ro-RO">
              <a:solidFill>
                <a:schemeClr val="tx2">
                  <a:tint val="100000"/>
                  <a:shade val="90000"/>
                  <a:satMod val="250000"/>
                  <a:alpha val="100000"/>
                </a:schemeClr>
              </a:solidFill>
            </a:endParaRPr>
          </a:p>
        </p:txBody>
      </p:sp>
      <p:graphicFrame>
        <p:nvGraphicFramePr>
          <p:cNvPr id="156675" name="Object 2"/>
          <p:cNvGraphicFramePr>
            <a:graphicFrameLocks noGrp="1" noChangeAspect="1"/>
          </p:cNvGraphicFramePr>
          <p:nvPr>
            <p:ph idx="1"/>
          </p:nvPr>
        </p:nvGraphicFramePr>
        <p:xfrm>
          <a:off x="1000125" y="1285875"/>
          <a:ext cx="3714750" cy="2533650"/>
        </p:xfrm>
        <a:graphic>
          <a:graphicData uri="http://schemas.openxmlformats.org/presentationml/2006/ole">
            <mc:AlternateContent xmlns:mc="http://schemas.openxmlformats.org/markup-compatibility/2006">
              <mc:Choice xmlns:v="urn:schemas-microsoft-com:vml" Requires="v">
                <p:oleObj spid="_x0000_s156786" name="PhotoSuite Image" r:id="rId4" imgW="3714750" imgH="2533650" progId="">
                  <p:embed/>
                </p:oleObj>
              </mc:Choice>
              <mc:Fallback>
                <p:oleObj name="PhotoSuite Image" r:id="rId4" imgW="3714750" imgH="253365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125" y="1285875"/>
                        <a:ext cx="37147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6676" name="Rectangle 4"/>
          <p:cNvSpPr>
            <a:spLocks noChangeArrowheads="1"/>
          </p:cNvSpPr>
          <p:nvPr/>
        </p:nvSpPr>
        <p:spPr bwMode="auto">
          <a:xfrm>
            <a:off x="1000125" y="3929063"/>
            <a:ext cx="53578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eaLnBrk="1" hangingPunct="1">
              <a:buClrTx/>
              <a:buSzTx/>
              <a:buFontTx/>
              <a:buNone/>
            </a:pPr>
            <a:r>
              <a:rPr lang="en-US" altLang="zh-TW" sz="1800">
                <a:latin typeface="Rockwell" panose="02060603020205020403" pitchFamily="18" charset="0"/>
                <a:ea typeface="新細明體" panose="02020500000000000000" pitchFamily="18" charset="-120"/>
              </a:rPr>
              <a:t>Microplate ELISA for HIV antibody: colored wells indicate reactivity</a:t>
            </a:r>
            <a:endParaRPr lang="en-US" altLang="zh-TW" sz="2000">
              <a:latin typeface="Rockwell" panose="02060603020205020403" pitchFamily="18" charset="0"/>
              <a:ea typeface="新細明體" panose="02020500000000000000" pitchFamily="18" charset="-120"/>
            </a:endParaRPr>
          </a:p>
        </p:txBody>
      </p:sp>
      <p:pic>
        <p:nvPicPr>
          <p:cNvPr id="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2125" y="1500188"/>
            <a:ext cx="2925763"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a:buClrTx/>
              <a:buSzTx/>
              <a:buFontTx/>
              <a:buNone/>
            </a:pPr>
            <a:fld id="{CA379638-A28D-49AB-A6DF-1C60E33A69D8}" type="slidenum">
              <a:rPr lang="en-US" sz="1600">
                <a:solidFill>
                  <a:srgbClr val="C8C8C8"/>
                </a:solidFill>
                <a:latin typeface="Rockwell" panose="02060603020205020403" pitchFamily="18" charset="0"/>
              </a:rPr>
              <a:pPr>
                <a:buClrTx/>
                <a:buSzTx/>
                <a:buFontTx/>
                <a:buNone/>
              </a:pPr>
              <a:t>58</a:t>
            </a:fld>
            <a:endParaRPr lang="en-US" sz="1600">
              <a:solidFill>
                <a:srgbClr val="C8C8C8"/>
              </a:solidFill>
              <a:latin typeface="Rockwell" panose="02060603020205020403" pitchFamily="18" charset="0"/>
            </a:endParaRPr>
          </a:p>
        </p:txBody>
      </p:sp>
      <p:pic>
        <p:nvPicPr>
          <p:cNvPr id="146435" name="Picture 3" descr="H:\Tammy_Juran\2004 work\talaro 5e\dcm\jpegs from gts\proof\final\chapt16\photo_library\text_photo_library\16_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613" y="76200"/>
            <a:ext cx="55657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title"/>
          </p:nvPr>
        </p:nvSpPr>
        <p:spPr>
          <a:xfrm>
            <a:off x="130175" y="53975"/>
            <a:ext cx="8683625" cy="836613"/>
          </a:xfrm>
        </p:spPr>
        <p:txBody>
          <a:bodyPr lIns="91440" tIns="45720" bIns="45720" anchor="ctr"/>
          <a:lstStyle/>
          <a:p>
            <a:pPr marL="54864" indent="0" eaLnBrk="1" fontAlgn="auto" hangingPunct="1">
              <a:spcAft>
                <a:spcPts val="0"/>
              </a:spcAft>
              <a:defRPr/>
            </a:pPr>
            <a:r>
              <a:rPr lang="en-US">
                <a:solidFill>
                  <a:schemeClr val="tx2">
                    <a:tint val="100000"/>
                    <a:shade val="90000"/>
                    <a:satMod val="250000"/>
                    <a:alpha val="100000"/>
                  </a:schemeClr>
                </a:solidFill>
              </a:rPr>
              <a:t>Serological Tests</a:t>
            </a:r>
          </a:p>
        </p:txBody>
      </p:sp>
      <p:sp>
        <p:nvSpPr>
          <p:cNvPr id="152579" name="Text Box 4"/>
          <p:cNvSpPr txBox="1">
            <a:spLocks noChangeArrowheads="1"/>
          </p:cNvSpPr>
          <p:nvPr/>
        </p:nvSpPr>
        <p:spPr bwMode="auto">
          <a:xfrm>
            <a:off x="7826375" y="6473825"/>
            <a:ext cx="1219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a:buClrTx/>
              <a:buSzTx/>
              <a:buFontTx/>
              <a:buNone/>
            </a:pPr>
            <a:r>
              <a:rPr lang="en-US" sz="1200">
                <a:latin typeface="Rockwell" panose="02060603020205020403" pitchFamily="18" charset="0"/>
              </a:rPr>
              <a:t>Figure 18.13</a:t>
            </a:r>
          </a:p>
        </p:txBody>
      </p:sp>
      <p:pic>
        <p:nvPicPr>
          <p:cNvPr id="152580" name="Picture 8" descr="figure_18_13_labeled"/>
          <p:cNvPicPr>
            <a:picLocks noChangeAspect="1" noChangeArrowheads="1"/>
          </p:cNvPicPr>
          <p:nvPr/>
        </p:nvPicPr>
        <p:blipFill>
          <a:blip r:embed="rId3">
            <a:extLst>
              <a:ext uri="{28A0092B-C50C-407E-A947-70E740481C1C}">
                <a14:useLocalDpi xmlns:a14="http://schemas.microsoft.com/office/drawing/2010/main" val="0"/>
              </a:ext>
            </a:extLst>
          </a:blip>
          <a:srcRect b="4950"/>
          <a:stretch>
            <a:fillRect/>
          </a:stretch>
        </p:blipFill>
        <p:spPr bwMode="auto">
          <a:xfrm>
            <a:off x="149225" y="1773238"/>
            <a:ext cx="884237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960886"/>
          </a:xfrm>
        </p:spPr>
        <p:txBody>
          <a:bodyPr/>
          <a:lstStyle/>
          <a:p>
            <a:pPr marL="54864" indent="0" eaLnBrk="1" fontAlgn="auto" hangingPunct="1">
              <a:spcAft>
                <a:spcPts val="0"/>
              </a:spcAft>
              <a:defRPr/>
            </a:pPr>
            <a:r>
              <a:rPr lang="ro-RO" dirty="0" smtClean="0">
                <a:solidFill>
                  <a:schemeClr val="tx2">
                    <a:tint val="100000"/>
                    <a:shade val="90000"/>
                    <a:satMod val="250000"/>
                    <a:alpha val="100000"/>
                  </a:schemeClr>
                </a:solidFill>
              </a:rPr>
              <a:t>1. Reacţii de aglutinare</a:t>
            </a:r>
            <a:endParaRPr lang="ro-RO" dirty="0">
              <a:solidFill>
                <a:schemeClr val="tx2">
                  <a:tint val="100000"/>
                  <a:shade val="90000"/>
                  <a:satMod val="250000"/>
                  <a:alpha val="100000"/>
                </a:schemeClr>
              </a:solidFill>
            </a:endParaRPr>
          </a:p>
        </p:txBody>
      </p:sp>
      <p:sp>
        <p:nvSpPr>
          <p:cNvPr id="3" name="Content Placeholder 2"/>
          <p:cNvSpPr>
            <a:spLocks noGrp="1"/>
          </p:cNvSpPr>
          <p:nvPr>
            <p:ph idx="1"/>
          </p:nvPr>
        </p:nvSpPr>
        <p:spPr>
          <a:xfrm>
            <a:off x="457200" y="785813"/>
            <a:ext cx="8229600" cy="3219251"/>
          </a:xfrm>
        </p:spPr>
        <p:txBody>
          <a:bodyPr>
            <a:noAutofit/>
          </a:bodyPr>
          <a:lstStyle/>
          <a:p>
            <a:pPr eaLnBrk="1" fontAlgn="auto" hangingPunct="1">
              <a:spcBef>
                <a:spcPts val="0"/>
              </a:spcBef>
              <a:spcAft>
                <a:spcPts val="0"/>
              </a:spcAft>
              <a:buFont typeface="Wingdings 2"/>
              <a:buChar char=""/>
              <a:defRPr/>
            </a:pPr>
            <a:r>
              <a:rPr lang="ro-RO" sz="2400" b="1" dirty="0" smtClean="0"/>
              <a:t>Principiu</a:t>
            </a:r>
          </a:p>
          <a:p>
            <a:pPr eaLnBrk="1" fontAlgn="auto" hangingPunct="1">
              <a:spcBef>
                <a:spcPts val="0"/>
              </a:spcBef>
              <a:spcAft>
                <a:spcPts val="0"/>
              </a:spcAft>
              <a:buFont typeface="Wingdings 2"/>
              <a:buChar char=""/>
              <a:defRPr/>
            </a:pPr>
            <a:endParaRPr lang="en-US" sz="2400" dirty="0" smtClean="0"/>
          </a:p>
          <a:p>
            <a:pPr eaLnBrk="1" fontAlgn="auto" hangingPunct="1">
              <a:spcBef>
                <a:spcPts val="0"/>
              </a:spcBef>
              <a:spcAft>
                <a:spcPts val="0"/>
              </a:spcAft>
              <a:buFont typeface="Wingdings 2"/>
              <a:buChar char=""/>
              <a:defRPr/>
            </a:pPr>
            <a:r>
              <a:rPr lang="ro-RO" sz="2400" dirty="0" smtClean="0"/>
              <a:t>Antigenul corpuscular (aglutinogen) este aglutinat de catre anticorpul specific (aglutinina). </a:t>
            </a:r>
          </a:p>
          <a:p>
            <a:pPr eaLnBrk="1" fontAlgn="auto" hangingPunct="1">
              <a:spcBef>
                <a:spcPts val="0"/>
              </a:spcBef>
              <a:spcAft>
                <a:spcPts val="0"/>
              </a:spcAft>
              <a:buFont typeface="Wingdings 2"/>
              <a:buChar char=""/>
              <a:defRPr/>
            </a:pPr>
            <a:r>
              <a:rPr lang="ro-RO" sz="2400" dirty="0" err="1" smtClean="0"/>
              <a:t>Reactia</a:t>
            </a:r>
            <a:r>
              <a:rPr lang="ro-RO" sz="2400" dirty="0" smtClean="0"/>
              <a:t> de aglutinare poate fi citita cu ochiul liber sau la  microscop.</a:t>
            </a:r>
          </a:p>
          <a:p>
            <a:pPr eaLnBrk="1" fontAlgn="auto" hangingPunct="1">
              <a:spcBef>
                <a:spcPts val="0"/>
              </a:spcBef>
              <a:spcAft>
                <a:spcPts val="0"/>
              </a:spcAft>
              <a:buFont typeface="Wingdings 2"/>
              <a:buChar char=""/>
              <a:defRPr/>
            </a:pPr>
            <a:r>
              <a:rPr lang="ro-RO" sz="2400" dirty="0" smtClean="0"/>
              <a:t> Se noteaza prezenta sau absenta grunjilor. </a:t>
            </a:r>
            <a:endParaRPr lang="en-US" sz="2400" dirty="0" smtClean="0"/>
          </a:p>
          <a:p>
            <a:pPr eaLnBrk="1" fontAlgn="auto" hangingPunct="1">
              <a:spcBef>
                <a:spcPts val="0"/>
              </a:spcBef>
              <a:spcAft>
                <a:spcPts val="0"/>
              </a:spcAft>
              <a:buFont typeface="Wingdings 2"/>
              <a:buChar char=""/>
              <a:defRPr/>
            </a:pPr>
            <a:r>
              <a:rPr lang="ro-RO" sz="2400" b="1" dirty="0" smtClean="0"/>
              <a:t>Testul se poate realiza pe lama sau in tuburi</a:t>
            </a:r>
            <a:r>
              <a:rPr lang="en-US" sz="2400" b="1" dirty="0" smtClean="0"/>
              <a:t> </a:t>
            </a:r>
            <a:endParaRPr lang="en-US" sz="2400" dirty="0" smtClean="0"/>
          </a:p>
          <a:p>
            <a:pPr eaLnBrk="1" fontAlgn="auto" hangingPunct="1">
              <a:spcBef>
                <a:spcPts val="0"/>
              </a:spcBef>
              <a:spcAft>
                <a:spcPts val="0"/>
              </a:spcAft>
              <a:buFont typeface="Wingdings 2"/>
              <a:buChar char=""/>
              <a:defRPr/>
            </a:pPr>
            <a:endParaRPr lang="ro-RO" sz="2400" dirty="0"/>
          </a:p>
        </p:txBody>
      </p:sp>
      <p:pic>
        <p:nvPicPr>
          <p:cNvPr id="4" name="Picture 10" descr="figure_18_05_labeled"/>
          <p:cNvPicPr>
            <a:picLocks noChangeAspect="1" noChangeArrowheads="1"/>
          </p:cNvPicPr>
          <p:nvPr/>
        </p:nvPicPr>
        <p:blipFill>
          <a:blip r:embed="rId3" cstate="print">
            <a:extLst>
              <a:ext uri="{28A0092B-C50C-407E-A947-70E740481C1C}">
                <a14:useLocalDpi xmlns:a14="http://schemas.microsoft.com/office/drawing/2010/main" val="0"/>
              </a:ext>
            </a:extLst>
          </a:blip>
          <a:srcRect b="2724"/>
          <a:stretch>
            <a:fillRect/>
          </a:stretch>
        </p:blipFill>
        <p:spPr bwMode="auto">
          <a:xfrm>
            <a:off x="1043608" y="4005064"/>
            <a:ext cx="2505102" cy="19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6444208" y="3825011"/>
            <a:ext cx="1654115" cy="2172778"/>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marL="54864" indent="0" eaLnBrk="1" fontAlgn="auto" hangingPunct="1">
              <a:spcAft>
                <a:spcPts val="0"/>
              </a:spcAft>
              <a:defRPr/>
            </a:pPr>
            <a:r>
              <a:rPr lang="en-US">
                <a:solidFill>
                  <a:schemeClr val="tx2">
                    <a:tint val="100000"/>
                    <a:shade val="90000"/>
                    <a:satMod val="250000"/>
                    <a:alpha val="100000"/>
                  </a:schemeClr>
                </a:solidFill>
              </a:rPr>
              <a:t>Western Blot</a:t>
            </a:r>
          </a:p>
        </p:txBody>
      </p:sp>
      <p:pic>
        <p:nvPicPr>
          <p:cNvPr id="1587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905000"/>
            <a:ext cx="5257800"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marL="54864" indent="0" eaLnBrk="1" fontAlgn="auto" hangingPunct="1">
              <a:spcAft>
                <a:spcPts val="0"/>
              </a:spcAft>
              <a:defRPr/>
            </a:pPr>
            <a:r>
              <a:rPr lang="en-US">
                <a:solidFill>
                  <a:schemeClr val="tx2">
                    <a:tint val="100000"/>
                    <a:shade val="90000"/>
                    <a:satMod val="250000"/>
                    <a:alpha val="100000"/>
                  </a:schemeClr>
                </a:solidFill>
              </a:rPr>
              <a:t>Western Blot</a:t>
            </a:r>
          </a:p>
        </p:txBody>
      </p:sp>
      <p:pic>
        <p:nvPicPr>
          <p:cNvPr id="1607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4357688"/>
            <a:ext cx="3276600"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2714625"/>
            <a:ext cx="472440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0688" y="1571625"/>
            <a:ext cx="293687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a:buClrTx/>
              <a:buSzTx/>
              <a:buFontTx/>
              <a:buNone/>
            </a:pPr>
            <a:fld id="{A92A434D-B21A-41F9-AB8D-ED2055888D90}" type="slidenum">
              <a:rPr lang="en-US" sz="1600">
                <a:solidFill>
                  <a:srgbClr val="C8C8C8"/>
                </a:solidFill>
                <a:latin typeface="Rockwell" panose="02060603020205020403" pitchFamily="18" charset="0"/>
              </a:rPr>
              <a:pPr>
                <a:buClrTx/>
                <a:buSzTx/>
                <a:buFontTx/>
                <a:buNone/>
              </a:pPr>
              <a:t>62</a:t>
            </a:fld>
            <a:endParaRPr lang="en-US" sz="1600">
              <a:solidFill>
                <a:srgbClr val="C8C8C8"/>
              </a:solidFill>
              <a:latin typeface="Rockwell" panose="02060603020205020403" pitchFamily="18" charset="0"/>
            </a:endParaRPr>
          </a:p>
        </p:txBody>
      </p:sp>
      <p:pic>
        <p:nvPicPr>
          <p:cNvPr id="162819" name="Picture 3" descr="H:\Tammy_Juran\2004 work\talaro 5e\dcm\jpegs from gts\proof\final\chapt16\photo_library\text_photo_library\16_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663" y="76200"/>
            <a:ext cx="6024562"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961204"/>
          </a:xfrm>
        </p:spPr>
        <p:txBody>
          <a:bodyPr/>
          <a:lstStyle/>
          <a:p>
            <a:pPr marL="54864" indent="0" eaLnBrk="1" fontAlgn="auto" hangingPunct="1">
              <a:spcAft>
                <a:spcPts val="0"/>
              </a:spcAft>
              <a:defRPr/>
            </a:pPr>
            <a:r>
              <a:rPr lang="ro-RO" dirty="0" smtClean="0">
                <a:solidFill>
                  <a:schemeClr val="tx2">
                    <a:tint val="100000"/>
                    <a:shade val="90000"/>
                    <a:satMod val="250000"/>
                    <a:alpha val="100000"/>
                  </a:schemeClr>
                </a:solidFill>
              </a:rPr>
              <a:t>5.REACTII CU MARKERI</a:t>
            </a:r>
            <a:endParaRPr lang="ro-RO" dirty="0">
              <a:solidFill>
                <a:schemeClr val="tx2">
                  <a:tint val="100000"/>
                  <a:shade val="90000"/>
                  <a:satMod val="250000"/>
                  <a:alpha val="100000"/>
                </a:schemeClr>
              </a:solidFill>
            </a:endParaRPr>
          </a:p>
        </p:txBody>
      </p:sp>
      <p:pic>
        <p:nvPicPr>
          <p:cNvPr id="1771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428750"/>
            <a:ext cx="2928938"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Rectangle 3"/>
          <p:cNvSpPr>
            <a:spLocks noChangeArrowheads="1"/>
          </p:cNvSpPr>
          <p:nvPr/>
        </p:nvSpPr>
        <p:spPr bwMode="auto">
          <a:xfrm>
            <a:off x="3357563" y="1500188"/>
            <a:ext cx="5357812"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eaLnBrk="1" hangingPunct="1">
              <a:buClrTx/>
              <a:buSzTx/>
              <a:buFontTx/>
              <a:buNone/>
            </a:pPr>
            <a:r>
              <a:rPr lang="ro-RO" sz="1400" b="1">
                <a:latin typeface="Rockwell" panose="02060603020205020403" pitchFamily="18" charset="0"/>
              </a:rPr>
              <a:t>5.2.</a:t>
            </a:r>
            <a:r>
              <a:rPr lang="en-US" sz="1400" b="1">
                <a:latin typeface="Rockwell" panose="02060603020205020403" pitchFamily="18" charset="0"/>
              </a:rPr>
              <a:t>Enzyme-linked immunosorbent assay</a:t>
            </a:r>
          </a:p>
          <a:p>
            <a:pPr eaLnBrk="1" hangingPunct="1">
              <a:buClrTx/>
              <a:buSzTx/>
              <a:buFontTx/>
              <a:buNone/>
            </a:pPr>
            <a:r>
              <a:rPr lang="en-US" sz="1100">
                <a:latin typeface="Rockwell" panose="02060603020205020403" pitchFamily="18" charset="0"/>
              </a:rPr>
              <a:t>Enzyme-linked immunosorbent assay [ELISA, also called enzyme immunoassay (EIA)] has replaced RIA in a number of tests. ELISA offers the advantage of safety and speed. Because there is no radioactive decay, the reagents that are used are relatively stable. Its sensitivity is often equal to or greater than that of RIA or fluorescent immunosorbent assay, because an enzyme-labeled reactant is used to turn a chromogenic substrate from colorless to a color </a:t>
            </a:r>
            <a:r>
              <a:rPr lang="ro-RO" sz="1100">
                <a:latin typeface="Rockwell" panose="02060603020205020403" pitchFamily="18" charset="0"/>
              </a:rPr>
              <a:t>.</a:t>
            </a:r>
            <a:endParaRPr lang="en-US" sz="1100">
              <a:latin typeface="Rockwell" panose="02060603020205020403" pitchFamily="18" charset="0"/>
            </a:endParaRPr>
          </a:p>
          <a:p>
            <a:pPr eaLnBrk="1" hangingPunct="1">
              <a:buClrTx/>
              <a:buSzTx/>
              <a:buFontTx/>
              <a:buNone/>
            </a:pPr>
            <a:r>
              <a:rPr lang="en-US" sz="1100">
                <a:latin typeface="Rockwell" panose="02060603020205020403" pitchFamily="18" charset="0"/>
              </a:rPr>
              <a:t/>
            </a:r>
            <a:br>
              <a:rPr lang="en-US" sz="1100">
                <a:latin typeface="Rockwell" panose="02060603020205020403" pitchFamily="18" charset="0"/>
              </a:rPr>
            </a:br>
            <a:r>
              <a:rPr lang="en-US" sz="1100">
                <a:latin typeface="Rockwell" panose="02060603020205020403" pitchFamily="18" charset="0"/>
              </a:rPr>
              <a:t> Color change of the substrate indicates that an enzyme-labeled reactant has bound. Increasing substrate incubation time allows low-concentration enzyme to convert more substrate to enhance test sensitivity (within limits). ELISAs are both specific and quantitative.</a:t>
            </a:r>
          </a:p>
        </p:txBody>
      </p:sp>
      <p:sp>
        <p:nvSpPr>
          <p:cNvPr id="5" name="Rectangle 4"/>
          <p:cNvSpPr/>
          <p:nvPr/>
        </p:nvSpPr>
        <p:spPr>
          <a:xfrm>
            <a:off x="3286125" y="3571875"/>
            <a:ext cx="5643563" cy="2970213"/>
          </a:xfrm>
          <a:prstGeom prst="rect">
            <a:avLst/>
          </a:prstGeom>
        </p:spPr>
        <p:txBody>
          <a:bodyPr>
            <a:spAutoFit/>
          </a:bodyPr>
          <a:lstStyle/>
          <a:p>
            <a:pPr eaLnBrk="1" fontAlgn="auto" hangingPunct="1">
              <a:spcBef>
                <a:spcPts val="0"/>
              </a:spcBef>
              <a:spcAft>
                <a:spcPts val="0"/>
              </a:spcAft>
              <a:defRPr/>
            </a:pPr>
            <a:r>
              <a:rPr lang="en-US" sz="1100" dirty="0">
                <a:latin typeface="+mn-lt"/>
                <a:cs typeface="+mn-cs"/>
              </a:rPr>
              <a:t>Enzyme-linked </a:t>
            </a:r>
            <a:r>
              <a:rPr lang="en-US" sz="1100" dirty="0" err="1">
                <a:latin typeface="+mn-lt"/>
                <a:cs typeface="+mn-cs"/>
              </a:rPr>
              <a:t>immunosorbent</a:t>
            </a:r>
            <a:r>
              <a:rPr lang="en-US" sz="1100" dirty="0">
                <a:latin typeface="+mn-lt"/>
                <a:cs typeface="+mn-cs"/>
              </a:rPr>
              <a:t> assay (ELISA). Enzyme-labeled antibody is used for </a:t>
            </a:r>
            <a:r>
              <a:rPr lang="en-US" sz="1100" dirty="0" err="1">
                <a:latin typeface="+mn-lt"/>
                <a:cs typeface="+mn-cs"/>
              </a:rPr>
              <a:t>epitope</a:t>
            </a:r>
            <a:r>
              <a:rPr lang="en-US" sz="1100" dirty="0">
                <a:latin typeface="+mn-lt"/>
                <a:cs typeface="+mn-cs"/>
              </a:rPr>
              <a:t> detection in this technique. </a:t>
            </a:r>
            <a:endParaRPr lang="ro-RO" sz="1100" dirty="0">
              <a:latin typeface="+mn-lt"/>
              <a:cs typeface="+mn-cs"/>
            </a:endParaRPr>
          </a:p>
          <a:p>
            <a:pPr marL="228600" indent="-228600" eaLnBrk="1" fontAlgn="auto" hangingPunct="1">
              <a:spcBef>
                <a:spcPts val="0"/>
              </a:spcBef>
              <a:spcAft>
                <a:spcPts val="0"/>
              </a:spcAft>
              <a:buFontTx/>
              <a:buAutoNum type="arabicPeriod"/>
              <a:defRPr/>
            </a:pPr>
            <a:r>
              <a:rPr lang="en-US" sz="1100" dirty="0">
                <a:latin typeface="+mn-lt"/>
                <a:cs typeface="+mn-cs"/>
              </a:rPr>
              <a:t>The assay is generally performed in protein-adsorbing, 96-well polystyrene plates (a single well is shown here). </a:t>
            </a:r>
            <a:endParaRPr lang="ro-RO" sz="1100" dirty="0">
              <a:latin typeface="+mn-lt"/>
              <a:cs typeface="+mn-cs"/>
            </a:endParaRPr>
          </a:p>
          <a:p>
            <a:pPr marL="228600" indent="-228600" eaLnBrk="1" fontAlgn="auto" hangingPunct="1">
              <a:spcBef>
                <a:spcPts val="0"/>
              </a:spcBef>
              <a:spcAft>
                <a:spcPts val="0"/>
              </a:spcAft>
              <a:buFontTx/>
              <a:buAutoNum type="arabicPeriod"/>
              <a:defRPr/>
            </a:pPr>
            <a:r>
              <a:rPr lang="en-US" sz="1100" dirty="0">
                <a:latin typeface="+mn-lt"/>
                <a:cs typeface="+mn-cs"/>
              </a:rPr>
              <a:t>Soluble antigen is added and non-covalently binds to the plastic. </a:t>
            </a:r>
            <a:endParaRPr lang="ro-RO" sz="1100" dirty="0">
              <a:latin typeface="+mn-lt"/>
              <a:cs typeface="+mn-cs"/>
            </a:endParaRPr>
          </a:p>
          <a:p>
            <a:pPr marL="228600" indent="-228600" eaLnBrk="1" fontAlgn="auto" hangingPunct="1">
              <a:spcBef>
                <a:spcPts val="0"/>
              </a:spcBef>
              <a:spcAft>
                <a:spcPts val="0"/>
              </a:spcAft>
              <a:buFontTx/>
              <a:buAutoNum type="arabicPeriod"/>
              <a:defRPr/>
            </a:pPr>
            <a:r>
              <a:rPr lang="en-US" sz="1100" dirty="0">
                <a:latin typeface="+mn-lt"/>
                <a:cs typeface="+mn-cs"/>
              </a:rPr>
              <a:t>Unbound antigen is washed from the well.</a:t>
            </a:r>
            <a:endParaRPr lang="ro-RO" sz="1100" dirty="0">
              <a:latin typeface="+mn-lt"/>
              <a:cs typeface="+mn-cs"/>
            </a:endParaRPr>
          </a:p>
          <a:p>
            <a:pPr marL="228600" indent="-228600" eaLnBrk="1" fontAlgn="auto" hangingPunct="1">
              <a:spcBef>
                <a:spcPts val="0"/>
              </a:spcBef>
              <a:spcAft>
                <a:spcPts val="0"/>
              </a:spcAft>
              <a:buFontTx/>
              <a:buAutoNum type="arabicPeriod"/>
              <a:defRPr/>
            </a:pPr>
            <a:r>
              <a:rPr lang="en-US" sz="1100" dirty="0">
                <a:latin typeface="+mn-lt"/>
                <a:cs typeface="+mn-cs"/>
              </a:rPr>
              <a:t>Unlabeled (often sera to be tested) primary antibodies are added to the well and allowed to bind. </a:t>
            </a:r>
            <a:endParaRPr lang="ro-RO" sz="1100" dirty="0">
              <a:latin typeface="+mn-lt"/>
              <a:cs typeface="+mn-cs"/>
            </a:endParaRPr>
          </a:p>
          <a:p>
            <a:pPr marL="228600" indent="-228600" eaLnBrk="1" fontAlgn="auto" hangingPunct="1">
              <a:spcBef>
                <a:spcPts val="0"/>
              </a:spcBef>
              <a:spcAft>
                <a:spcPts val="0"/>
              </a:spcAft>
              <a:buFontTx/>
              <a:buAutoNum type="arabicPeriod"/>
              <a:defRPr/>
            </a:pPr>
            <a:r>
              <a:rPr lang="en-US" sz="1100" dirty="0">
                <a:latin typeface="+mn-lt"/>
                <a:cs typeface="+mn-cs"/>
              </a:rPr>
              <a:t>Unbound primary antibodies are washed from the well. </a:t>
            </a:r>
            <a:endParaRPr lang="ro-RO" sz="1100" dirty="0">
              <a:latin typeface="+mn-lt"/>
              <a:cs typeface="+mn-cs"/>
            </a:endParaRPr>
          </a:p>
          <a:p>
            <a:pPr marL="228600" indent="-228600" eaLnBrk="1" fontAlgn="auto" hangingPunct="1">
              <a:spcBef>
                <a:spcPts val="0"/>
              </a:spcBef>
              <a:spcAft>
                <a:spcPts val="0"/>
              </a:spcAft>
              <a:buFontTx/>
              <a:buAutoNum type="arabicPeriod"/>
              <a:defRPr/>
            </a:pPr>
            <a:r>
              <a:rPr lang="en-US" sz="1100" dirty="0">
                <a:latin typeface="+mn-lt"/>
                <a:cs typeface="+mn-cs"/>
              </a:rPr>
              <a:t>Enzyme-labeled anti-immunoglobulin antibodies are added and allowed to bind. </a:t>
            </a:r>
            <a:endParaRPr lang="ro-RO" sz="1100" dirty="0">
              <a:latin typeface="+mn-lt"/>
              <a:cs typeface="+mn-cs"/>
            </a:endParaRPr>
          </a:p>
          <a:p>
            <a:pPr marL="228600" indent="-228600" eaLnBrk="1" fontAlgn="auto" hangingPunct="1">
              <a:spcBef>
                <a:spcPts val="0"/>
              </a:spcBef>
              <a:spcAft>
                <a:spcPts val="0"/>
              </a:spcAft>
              <a:buFontTx/>
              <a:buAutoNum type="arabicPeriod"/>
              <a:defRPr/>
            </a:pPr>
            <a:r>
              <a:rPr lang="en-US" sz="1100" dirty="0">
                <a:latin typeface="+mn-lt"/>
                <a:cs typeface="+mn-cs"/>
              </a:rPr>
              <a:t>Unbound enzyme-labeled antibodies are washed from the well. </a:t>
            </a:r>
            <a:endParaRPr lang="ro-RO" sz="1100" dirty="0">
              <a:latin typeface="+mn-lt"/>
              <a:cs typeface="+mn-cs"/>
            </a:endParaRPr>
          </a:p>
          <a:p>
            <a:pPr marL="228600" indent="-228600" eaLnBrk="1" fontAlgn="auto" hangingPunct="1">
              <a:spcBef>
                <a:spcPts val="0"/>
              </a:spcBef>
              <a:spcAft>
                <a:spcPts val="0"/>
              </a:spcAft>
              <a:buFontTx/>
              <a:buAutoNum type="arabicPeriod"/>
              <a:defRPr/>
            </a:pPr>
            <a:r>
              <a:rPr lang="en-US" sz="1100" dirty="0">
                <a:latin typeface="+mn-lt"/>
                <a:cs typeface="+mn-cs"/>
              </a:rPr>
              <a:t>An enzyme-cleavable, </a:t>
            </a:r>
            <a:r>
              <a:rPr lang="en-US" sz="1100" dirty="0" err="1">
                <a:latin typeface="+mn-lt"/>
                <a:cs typeface="+mn-cs"/>
              </a:rPr>
              <a:t>chromogenic</a:t>
            </a:r>
            <a:r>
              <a:rPr lang="en-US" sz="1100" dirty="0">
                <a:latin typeface="+mn-lt"/>
                <a:cs typeface="+mn-cs"/>
              </a:rPr>
              <a:t> substrate is added to the well and allowed to incubate. </a:t>
            </a:r>
            <a:endParaRPr lang="ro-RO" sz="1100" dirty="0">
              <a:latin typeface="+mn-lt"/>
              <a:cs typeface="+mn-cs"/>
            </a:endParaRPr>
          </a:p>
          <a:p>
            <a:pPr marL="228600" indent="-228600" eaLnBrk="1" fontAlgn="auto" hangingPunct="1">
              <a:spcBef>
                <a:spcPts val="0"/>
              </a:spcBef>
              <a:spcAft>
                <a:spcPts val="0"/>
              </a:spcAft>
              <a:buFontTx/>
              <a:buAutoNum type="arabicPeriod"/>
              <a:defRPr/>
            </a:pPr>
            <a:r>
              <a:rPr lang="en-US" sz="1100" dirty="0">
                <a:latin typeface="+mn-lt"/>
                <a:cs typeface="+mn-cs"/>
              </a:rPr>
              <a:t>Color change indicates the presence of enzyme-labeled secondary antibody. Because the second antibody only binds to the primary antibody and the primary antibody only binds to the </a:t>
            </a:r>
            <a:r>
              <a:rPr lang="en-US" sz="1100" dirty="0" err="1">
                <a:latin typeface="+mn-lt"/>
                <a:cs typeface="+mn-cs"/>
              </a:rPr>
              <a:t>epitope</a:t>
            </a:r>
            <a:r>
              <a:rPr lang="en-US" sz="1100" dirty="0">
                <a:latin typeface="+mn-lt"/>
                <a:cs typeface="+mn-cs"/>
              </a:rPr>
              <a:t>, the degree of color change indicates the amount of </a:t>
            </a:r>
            <a:r>
              <a:rPr lang="en-US" sz="1100" dirty="0" err="1">
                <a:latin typeface="+mn-lt"/>
                <a:cs typeface="+mn-cs"/>
              </a:rPr>
              <a:t>epitope</a:t>
            </a:r>
            <a:r>
              <a:rPr lang="en-US" sz="1100" dirty="0">
                <a:latin typeface="+mn-lt"/>
                <a:cs typeface="+mn-cs"/>
              </a:rPr>
              <a:t> detected.</a:t>
            </a:r>
            <a:endParaRPr lang="ro-RO" sz="1100" dirty="0">
              <a:latin typeface="+mn-lt"/>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3" descr="elisa-kit-1-indiamart-com-250x2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1148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4" descr="ELISA sandwic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04800"/>
            <a:ext cx="27051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4" name="Picture 5" descr="ELISA sandwichmicroplate_quantity_diagra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40449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Picture 7" descr="ELISA sandwich atc monoclonali.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4114800"/>
            <a:ext cx="51720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1" descr="ELISA tehnici comparatie gw_support_specific_resources_immunoassays3_6056_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5938" y="214313"/>
            <a:ext cx="6357937" cy="650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960886"/>
          </a:xfrm>
        </p:spPr>
        <p:txBody>
          <a:bodyPr/>
          <a:lstStyle/>
          <a:p>
            <a:pPr marL="54864" indent="0" eaLnBrk="1" fontAlgn="auto" hangingPunct="1">
              <a:spcAft>
                <a:spcPts val="0"/>
              </a:spcAft>
              <a:defRPr/>
            </a:pPr>
            <a:r>
              <a:rPr lang="ro-RO" dirty="0" smtClean="0">
                <a:solidFill>
                  <a:schemeClr val="tx2">
                    <a:tint val="100000"/>
                    <a:shade val="90000"/>
                    <a:satMod val="250000"/>
                    <a:alpha val="100000"/>
                  </a:schemeClr>
                </a:solidFill>
              </a:rPr>
              <a:t>5.REACŢII CU MARKERI</a:t>
            </a:r>
            <a:endParaRPr lang="ro-RO" dirty="0">
              <a:solidFill>
                <a:schemeClr val="tx2">
                  <a:tint val="100000"/>
                  <a:shade val="90000"/>
                  <a:satMod val="250000"/>
                  <a:alpha val="100000"/>
                </a:schemeClr>
              </a:solidFill>
            </a:endParaRPr>
          </a:p>
        </p:txBody>
      </p:sp>
      <p:sp>
        <p:nvSpPr>
          <p:cNvPr id="183299" name="Rectangle 2"/>
          <p:cNvSpPr>
            <a:spLocks noChangeArrowheads="1"/>
          </p:cNvSpPr>
          <p:nvPr/>
        </p:nvSpPr>
        <p:spPr bwMode="auto">
          <a:xfrm>
            <a:off x="571500" y="857250"/>
            <a:ext cx="80010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eaLnBrk="1" hangingPunct="1">
              <a:buClrTx/>
              <a:buSzTx/>
              <a:buFontTx/>
              <a:buNone/>
            </a:pPr>
            <a:r>
              <a:rPr lang="ro-RO" sz="1800" b="1">
                <a:latin typeface="Rockwell" panose="02060603020205020403" pitchFamily="18" charset="0"/>
              </a:rPr>
              <a:t>5.3.</a:t>
            </a:r>
            <a:r>
              <a:rPr lang="en-US" sz="1800" b="1">
                <a:latin typeface="Rockwell" panose="02060603020205020403" pitchFamily="18" charset="0"/>
              </a:rPr>
              <a:t>Radioimmunoassay (RIA) </a:t>
            </a:r>
            <a:r>
              <a:rPr lang="en-US" sz="1600">
                <a:latin typeface="Rockwell" panose="02060603020205020403" pitchFamily="18" charset="0"/>
              </a:rPr>
              <a:t>has been widely used in clinical diagnostic laboratories. Antigens of primary antibodies may be directly labeled with a radionuclide and form the basis for direct RIA. Alternatively, anti-immunoglobulin antibody (secondary antibody) is radio-labeled and used in the indirect RIA. RIA is sensitive but presents problems owing to the potential exposure of laboratory personnel to radioactivity and radioactive waste disposal.</a:t>
            </a:r>
          </a:p>
          <a:p>
            <a:pPr eaLnBrk="1" hangingPunct="1">
              <a:buClrTx/>
              <a:buSzTx/>
              <a:buFontTx/>
              <a:buNone/>
            </a:pPr>
            <a:r>
              <a:rPr lang="en-US" sz="1600">
                <a:latin typeface="Rockwell" panose="02060603020205020403" pitchFamily="18" charset="0"/>
              </a:rPr>
              <a:t>Direct RIA</a:t>
            </a:r>
          </a:p>
          <a:p>
            <a:pPr eaLnBrk="1" hangingPunct="1">
              <a:buClrTx/>
              <a:buSzTx/>
              <a:buFontTx/>
              <a:buNone/>
            </a:pPr>
            <a:r>
              <a:rPr lang="en-US" sz="1600">
                <a:latin typeface="Rockwell" panose="02060603020205020403" pitchFamily="18" charset="0"/>
              </a:rPr>
              <a:t>This technique utilizes radiolabeled antibody or its ligand (antigen). Antibody is incubated with ligand, and unbound P.318</a:t>
            </a:r>
          </a:p>
          <a:p>
            <a:pPr eaLnBrk="1" hangingPunct="1">
              <a:buClrTx/>
              <a:buSzTx/>
              <a:buFontTx/>
              <a:buNone/>
            </a:pPr>
            <a:r>
              <a:rPr lang="en-US" sz="1600">
                <a:latin typeface="Rockwell" panose="02060603020205020403" pitchFamily="18" charset="0"/>
              </a:rPr>
              <a:t>reactants are removed (phase separation) from the system (Fig. 20.7A). Phase separation may utilize precipitation of bound reactants (quantitative precipitin reaction), particulate antigens (such as bacteria that may be separated by centrifugation), the immobilization of the nonradioactive reactant onto a solid matrix (such as plastic), and so on.</a:t>
            </a:r>
            <a:endParaRPr lang="ro-RO" sz="1600">
              <a:latin typeface="Rockwell" panose="02060603020205020403" pitchFamily="18" charset="0"/>
            </a:endParaRPr>
          </a:p>
          <a:p>
            <a:pPr eaLnBrk="1" hangingPunct="1">
              <a:buClrTx/>
              <a:buSzTx/>
              <a:buFontTx/>
              <a:buNone/>
            </a:pPr>
            <a:r>
              <a:rPr lang="en-US" sz="1600">
                <a:latin typeface="Rockwell" panose="02060603020205020403" pitchFamily="18" charset="0"/>
              </a:rPr>
              <a:t>Indirect RIA</a:t>
            </a:r>
          </a:p>
          <a:p>
            <a:pPr eaLnBrk="1" hangingPunct="1">
              <a:buClrTx/>
              <a:buSzTx/>
              <a:buFontTx/>
              <a:buNone/>
            </a:pPr>
            <a:r>
              <a:rPr lang="en-US" sz="1600">
                <a:latin typeface="Rockwell" panose="02060603020205020403" pitchFamily="18" charset="0"/>
              </a:rPr>
              <a:t>This technique uses radiolabeled secondary antibody (anti-immunoglobulin) to detect the binding of a primary antibody (Fig. 20.7B). As with direct RIA, a phase separation method must be employed to remove unbound radiolabeled secondary antibody.</a:t>
            </a:r>
          </a:p>
          <a:p>
            <a:pPr eaLnBrk="1" hangingPunct="1">
              <a:buClrTx/>
              <a:buSzTx/>
              <a:buFontTx/>
              <a:buNone/>
            </a:pPr>
            <a:endParaRPr lang="en-US" sz="1800">
              <a:latin typeface="Rockwell" panose="02060603020205020403"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indent="0" algn="l" eaLnBrk="1" fontAlgn="auto" hangingPunct="1">
              <a:spcAft>
                <a:spcPts val="0"/>
              </a:spcAft>
              <a:defRPr/>
            </a:pPr>
            <a:r>
              <a:rPr lang="ro-RO" dirty="0" smtClean="0">
                <a:solidFill>
                  <a:schemeClr val="tx2">
                    <a:tint val="100000"/>
                    <a:shade val="90000"/>
                    <a:satMod val="250000"/>
                    <a:alpha val="100000"/>
                  </a:schemeClr>
                </a:solidFill>
              </a:rPr>
              <a:t>REACŢII CU MARKERI</a:t>
            </a:r>
            <a:endParaRPr lang="ro-RO" dirty="0">
              <a:solidFill>
                <a:schemeClr val="tx2">
                  <a:tint val="100000"/>
                  <a:shade val="90000"/>
                  <a:satMod val="250000"/>
                  <a:alpha val="100000"/>
                </a:schemeClr>
              </a:solidFill>
            </a:endParaRPr>
          </a:p>
        </p:txBody>
      </p:sp>
      <p:sp>
        <p:nvSpPr>
          <p:cNvPr id="185347" name="Rectangle 2"/>
          <p:cNvSpPr>
            <a:spLocks noChangeArrowheads="1"/>
          </p:cNvSpPr>
          <p:nvPr/>
        </p:nvSpPr>
        <p:spPr bwMode="auto">
          <a:xfrm>
            <a:off x="3500438" y="1500188"/>
            <a:ext cx="5000625"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eaLnBrk="1" hangingPunct="1">
              <a:buClrTx/>
              <a:buSzTx/>
              <a:buFontTx/>
              <a:buNone/>
            </a:pPr>
            <a:r>
              <a:rPr lang="ro-RO" sz="1800" b="1">
                <a:latin typeface="Rockwell" panose="02060603020205020403" pitchFamily="18" charset="0"/>
              </a:rPr>
              <a:t>5.3.</a:t>
            </a:r>
            <a:r>
              <a:rPr lang="en-US" sz="1800" b="1">
                <a:latin typeface="Rockwell" panose="02060603020205020403" pitchFamily="18" charset="0"/>
              </a:rPr>
              <a:t>Radioimmunoassay. </a:t>
            </a:r>
            <a:r>
              <a:rPr lang="en-US" sz="1800">
                <a:latin typeface="Rockwell" panose="02060603020205020403" pitchFamily="18" charset="0"/>
              </a:rPr>
              <a:t>As its name suggests, a radionuclide such as I</a:t>
            </a:r>
            <a:r>
              <a:rPr lang="en-US" sz="1800" baseline="30000">
                <a:latin typeface="Rockwell" panose="02060603020205020403" pitchFamily="18" charset="0"/>
              </a:rPr>
              <a:t>125</a:t>
            </a:r>
            <a:r>
              <a:rPr lang="en-US" sz="1800">
                <a:latin typeface="Rockwell" panose="02060603020205020403" pitchFamily="18" charset="0"/>
              </a:rPr>
              <a:t> is used to label a primary or secondary antibody or antigen. A. In the direct radioimmunoassay, primary antibody is radiolabeled and incubated with antigen. Unbound antibody is washed away, and bound radioactivity is determined. B. In the indirect radioimmunoassay, primary antibody that has bound to antigen is detected with a radiolabeled, anti-immunoglobulin (secondary antibody), the antibody-antigen complex is washed free of unbound antibodies, and bound radioactivity is determined</a:t>
            </a:r>
          </a:p>
        </p:txBody>
      </p:sp>
      <p:pic>
        <p:nvPicPr>
          <p:cNvPr id="1853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000250"/>
            <a:ext cx="3190875"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7901014" cy="961204"/>
          </a:xfrm>
        </p:spPr>
        <p:txBody>
          <a:bodyPr/>
          <a:lstStyle/>
          <a:p>
            <a:pPr marL="54864" indent="0" eaLnBrk="1" fontAlgn="auto" hangingPunct="1">
              <a:spcAft>
                <a:spcPts val="0"/>
              </a:spcAft>
              <a:defRPr/>
            </a:pPr>
            <a:r>
              <a:rPr lang="ro-RO" dirty="0" smtClean="0">
                <a:solidFill>
                  <a:schemeClr val="tx2">
                    <a:tint val="100000"/>
                    <a:shade val="90000"/>
                    <a:satMod val="250000"/>
                    <a:alpha val="100000"/>
                  </a:schemeClr>
                </a:solidFill>
              </a:rPr>
              <a:t>5.REACTII CU MARKERI</a:t>
            </a:r>
            <a:endParaRPr lang="ro-RO" dirty="0">
              <a:solidFill>
                <a:schemeClr val="tx2">
                  <a:tint val="100000"/>
                  <a:shade val="90000"/>
                  <a:satMod val="250000"/>
                  <a:alpha val="100000"/>
                </a:schemeClr>
              </a:solidFill>
            </a:endParaRPr>
          </a:p>
        </p:txBody>
      </p:sp>
      <p:sp>
        <p:nvSpPr>
          <p:cNvPr id="187395" name="Rectangle 3"/>
          <p:cNvSpPr>
            <a:spLocks noChangeArrowheads="1"/>
          </p:cNvSpPr>
          <p:nvPr/>
        </p:nvSpPr>
        <p:spPr bwMode="auto">
          <a:xfrm>
            <a:off x="3571875" y="1571625"/>
            <a:ext cx="5072063"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eaLnBrk="1" hangingPunct="1">
              <a:buClrTx/>
              <a:buSzTx/>
              <a:buFontTx/>
              <a:buNone/>
            </a:pPr>
            <a:r>
              <a:rPr lang="ro-RO" sz="1600" b="1">
                <a:latin typeface="Rockwell" panose="02060603020205020403" pitchFamily="18" charset="0"/>
              </a:rPr>
              <a:t>5.4.</a:t>
            </a:r>
            <a:r>
              <a:rPr lang="en-US" sz="1600" b="1">
                <a:latin typeface="Rockwell" panose="02060603020205020403" pitchFamily="18" charset="0"/>
              </a:rPr>
              <a:t>Fluorescent immunosorbent assay</a:t>
            </a:r>
            <a:r>
              <a:rPr lang="ro-RO" sz="1600" b="1">
                <a:latin typeface="Rockwell" panose="02060603020205020403" pitchFamily="18" charset="0"/>
              </a:rPr>
              <a:t>(FIA)</a:t>
            </a:r>
            <a:endParaRPr lang="en-US" sz="1600" b="1">
              <a:latin typeface="Rockwell" panose="02060603020205020403" pitchFamily="18" charset="0"/>
            </a:endParaRPr>
          </a:p>
          <a:p>
            <a:pPr eaLnBrk="1" hangingPunct="1">
              <a:buClrTx/>
              <a:buSzTx/>
              <a:buFontTx/>
              <a:buNone/>
            </a:pPr>
            <a:r>
              <a:rPr lang="en-US" sz="1200">
                <a:latin typeface="Rockwell" panose="02060603020205020403" pitchFamily="18" charset="0"/>
              </a:rPr>
              <a:t>Fluorescent immunosorbent assay (FIA) relies upon antibodies or their ligands labeled with a variety of fluorescent dyes such as fluorescein isothiocyanate (FITC) or phycoerythrin (PE). Phase separation of antibody and ligand (antigen) is accomplished by the immobilization of one reactant onto polystyrene prior to the addition of the fluorochrome-labeled reactant. Bound fluorochrome-labeled reactant is retained by virtue of its binding to the immobilized reactant or, if unbo</a:t>
            </a:r>
            <a:r>
              <a:rPr lang="ro-RO" sz="1200">
                <a:latin typeface="Rockwell" panose="02060603020205020403" pitchFamily="18" charset="0"/>
              </a:rPr>
              <a:t>und </a:t>
            </a:r>
            <a:r>
              <a:rPr lang="en-US" sz="1200">
                <a:latin typeface="Rockwell" panose="02060603020205020403" pitchFamily="18" charset="0"/>
              </a:rPr>
              <a:t>is removed by washing. Retained fluorescence indicates binding. FIA is specific and relatively sensitive.</a:t>
            </a:r>
          </a:p>
        </p:txBody>
      </p:sp>
      <p:sp>
        <p:nvSpPr>
          <p:cNvPr id="5" name="Rectangle 4"/>
          <p:cNvSpPr/>
          <p:nvPr/>
        </p:nvSpPr>
        <p:spPr>
          <a:xfrm>
            <a:off x="3714750" y="3929063"/>
            <a:ext cx="5072063" cy="2492375"/>
          </a:xfrm>
          <a:prstGeom prst="rect">
            <a:avLst/>
          </a:prstGeom>
        </p:spPr>
        <p:txBody>
          <a:bodyPr>
            <a:spAutoFit/>
          </a:bodyPr>
          <a:lstStyle/>
          <a:p>
            <a:pPr eaLnBrk="1" fontAlgn="auto" hangingPunct="1">
              <a:spcBef>
                <a:spcPts val="0"/>
              </a:spcBef>
              <a:spcAft>
                <a:spcPts val="0"/>
              </a:spcAft>
              <a:defRPr/>
            </a:pPr>
            <a:r>
              <a:rPr lang="en-US" sz="1200" dirty="0">
                <a:latin typeface="+mn-lt"/>
                <a:cs typeface="+mn-cs"/>
              </a:rPr>
              <a:t>Fluorescent </a:t>
            </a:r>
            <a:r>
              <a:rPr lang="en-US" sz="1200" dirty="0" err="1">
                <a:latin typeface="+mn-lt"/>
                <a:cs typeface="+mn-cs"/>
              </a:rPr>
              <a:t>immunosorbent</a:t>
            </a:r>
            <a:r>
              <a:rPr lang="en-US" sz="1200" dirty="0">
                <a:latin typeface="+mn-lt"/>
                <a:cs typeface="+mn-cs"/>
              </a:rPr>
              <a:t> assay (FIA). The FIA design is similar to the ELISA design  </a:t>
            </a:r>
            <a:endParaRPr lang="ro-RO" sz="1200" dirty="0">
              <a:latin typeface="+mn-lt"/>
              <a:cs typeface="+mn-cs"/>
            </a:endParaRPr>
          </a:p>
          <a:p>
            <a:pPr marL="228600" indent="-228600" eaLnBrk="1" fontAlgn="auto" hangingPunct="1">
              <a:spcBef>
                <a:spcPts val="0"/>
              </a:spcBef>
              <a:spcAft>
                <a:spcPts val="0"/>
              </a:spcAft>
              <a:buFontTx/>
              <a:buAutoNum type="arabicPeriod"/>
              <a:defRPr/>
            </a:pPr>
            <a:r>
              <a:rPr lang="en-US" sz="1200" dirty="0">
                <a:latin typeface="+mn-lt"/>
                <a:cs typeface="+mn-cs"/>
              </a:rPr>
              <a:t>The assay may be performed in protein-adsorbing, 96-well polystyrene plates (a single well is shown here). </a:t>
            </a:r>
            <a:endParaRPr lang="ro-RO" sz="1200" dirty="0">
              <a:latin typeface="+mn-lt"/>
              <a:cs typeface="+mn-cs"/>
            </a:endParaRPr>
          </a:p>
          <a:p>
            <a:pPr marL="228600" indent="-228600" eaLnBrk="1" fontAlgn="auto" hangingPunct="1">
              <a:spcBef>
                <a:spcPts val="0"/>
              </a:spcBef>
              <a:spcAft>
                <a:spcPts val="0"/>
              </a:spcAft>
              <a:buFontTx/>
              <a:buAutoNum type="arabicPeriod"/>
              <a:defRPr/>
            </a:pPr>
            <a:r>
              <a:rPr lang="en-US" sz="1200" dirty="0">
                <a:latin typeface="+mn-lt"/>
                <a:cs typeface="+mn-cs"/>
              </a:rPr>
              <a:t>Soluble antigen is added and </a:t>
            </a:r>
            <a:r>
              <a:rPr lang="en-US" sz="1200" dirty="0" err="1">
                <a:latin typeface="+mn-lt"/>
                <a:cs typeface="+mn-cs"/>
              </a:rPr>
              <a:t>noncovalently</a:t>
            </a:r>
            <a:r>
              <a:rPr lang="en-US" sz="1200" dirty="0">
                <a:latin typeface="+mn-lt"/>
                <a:cs typeface="+mn-cs"/>
              </a:rPr>
              <a:t> binds to the plastic. </a:t>
            </a:r>
            <a:endParaRPr lang="ro-RO" sz="1200" dirty="0">
              <a:latin typeface="+mn-lt"/>
              <a:cs typeface="+mn-cs"/>
            </a:endParaRPr>
          </a:p>
          <a:p>
            <a:pPr marL="228600" indent="-228600" eaLnBrk="1" fontAlgn="auto" hangingPunct="1">
              <a:spcBef>
                <a:spcPts val="0"/>
              </a:spcBef>
              <a:spcAft>
                <a:spcPts val="0"/>
              </a:spcAft>
              <a:buFontTx/>
              <a:buAutoNum type="arabicPeriod"/>
              <a:defRPr/>
            </a:pPr>
            <a:r>
              <a:rPr lang="en-US" sz="1200" dirty="0">
                <a:latin typeface="+mn-lt"/>
                <a:cs typeface="+mn-cs"/>
              </a:rPr>
              <a:t>Unbound antigen is washed from the well. </a:t>
            </a:r>
            <a:endParaRPr lang="ro-RO" sz="1200" dirty="0">
              <a:latin typeface="+mn-lt"/>
              <a:cs typeface="+mn-cs"/>
            </a:endParaRPr>
          </a:p>
          <a:p>
            <a:pPr marL="228600" indent="-228600" eaLnBrk="1" fontAlgn="auto" hangingPunct="1">
              <a:spcBef>
                <a:spcPts val="0"/>
              </a:spcBef>
              <a:spcAft>
                <a:spcPts val="0"/>
              </a:spcAft>
              <a:buFontTx/>
              <a:buAutoNum type="arabicPeriod"/>
              <a:defRPr/>
            </a:pPr>
            <a:r>
              <a:rPr lang="en-US" sz="1200" dirty="0">
                <a:latin typeface="+mn-lt"/>
                <a:cs typeface="+mn-cs"/>
              </a:rPr>
              <a:t>Unlabeled (often sera to be tested) primary antibodies are added to the well and allowed to bind. </a:t>
            </a:r>
            <a:endParaRPr lang="ro-RO" sz="1200" dirty="0">
              <a:latin typeface="+mn-lt"/>
              <a:cs typeface="+mn-cs"/>
            </a:endParaRPr>
          </a:p>
          <a:p>
            <a:pPr marL="228600" indent="-228600" eaLnBrk="1" fontAlgn="auto" hangingPunct="1">
              <a:spcBef>
                <a:spcPts val="0"/>
              </a:spcBef>
              <a:spcAft>
                <a:spcPts val="0"/>
              </a:spcAft>
              <a:buFontTx/>
              <a:buAutoNum type="arabicPeriod"/>
              <a:defRPr/>
            </a:pPr>
            <a:r>
              <a:rPr lang="en-US" sz="1200" dirty="0">
                <a:latin typeface="+mn-lt"/>
                <a:cs typeface="+mn-cs"/>
              </a:rPr>
              <a:t>Unbound primary antibodies are washed from the well. </a:t>
            </a:r>
            <a:endParaRPr lang="ro-RO" sz="1200" dirty="0">
              <a:latin typeface="+mn-lt"/>
              <a:cs typeface="+mn-cs"/>
            </a:endParaRPr>
          </a:p>
          <a:p>
            <a:pPr marL="228600" indent="-228600" eaLnBrk="1" fontAlgn="auto" hangingPunct="1">
              <a:spcBef>
                <a:spcPts val="0"/>
              </a:spcBef>
              <a:spcAft>
                <a:spcPts val="0"/>
              </a:spcAft>
              <a:buFontTx/>
              <a:buAutoNum type="arabicPeriod"/>
              <a:defRPr/>
            </a:pPr>
            <a:r>
              <a:rPr lang="en-US" sz="1200" dirty="0" err="1">
                <a:latin typeface="+mn-lt"/>
                <a:cs typeface="+mn-cs"/>
              </a:rPr>
              <a:t>Fluorochrome</a:t>
            </a:r>
            <a:r>
              <a:rPr lang="en-US" sz="1200" dirty="0">
                <a:latin typeface="+mn-lt"/>
                <a:cs typeface="+mn-cs"/>
              </a:rPr>
              <a:t>-labeled anti-labeled anti-immunoglobulin antibodies are added to the well and allowed to bind. </a:t>
            </a:r>
            <a:endParaRPr lang="ro-RO" sz="1200" dirty="0">
              <a:latin typeface="+mn-lt"/>
              <a:cs typeface="+mn-cs"/>
            </a:endParaRPr>
          </a:p>
          <a:p>
            <a:pPr marL="228600" indent="-228600" eaLnBrk="1" fontAlgn="auto" hangingPunct="1">
              <a:spcBef>
                <a:spcPts val="0"/>
              </a:spcBef>
              <a:spcAft>
                <a:spcPts val="0"/>
              </a:spcAft>
              <a:buFontTx/>
              <a:buAutoNum type="arabicPeriod"/>
              <a:defRPr/>
            </a:pPr>
            <a:r>
              <a:rPr lang="en-US" sz="1200" dirty="0">
                <a:latin typeface="+mn-lt"/>
                <a:cs typeface="+mn-cs"/>
              </a:rPr>
              <a:t>Unbound labeled antibodies are washed from the well.</a:t>
            </a:r>
            <a:endParaRPr lang="ro-RO" sz="1200" dirty="0">
              <a:latin typeface="+mn-lt"/>
              <a:cs typeface="+mn-cs"/>
            </a:endParaRPr>
          </a:p>
          <a:p>
            <a:pPr marL="228600" indent="-228600" eaLnBrk="1" fontAlgn="auto" hangingPunct="1">
              <a:spcBef>
                <a:spcPts val="0"/>
              </a:spcBef>
              <a:spcAft>
                <a:spcPts val="0"/>
              </a:spcAft>
              <a:buFontTx/>
              <a:buAutoNum type="arabicPeriod"/>
              <a:defRPr/>
            </a:pPr>
            <a:r>
              <a:rPr lang="en-US" sz="1200" dirty="0">
                <a:latin typeface="+mn-lt"/>
                <a:cs typeface="+mn-cs"/>
              </a:rPr>
              <a:t>Fluorescence indicates the presence of </a:t>
            </a:r>
            <a:r>
              <a:rPr lang="en-US" sz="1200" dirty="0" err="1">
                <a:latin typeface="+mn-lt"/>
                <a:cs typeface="+mn-cs"/>
              </a:rPr>
              <a:t>epitopes</a:t>
            </a:r>
            <a:endParaRPr lang="ro-RO" sz="1200" dirty="0">
              <a:latin typeface="+mn-lt"/>
              <a:cs typeface="+mn-cs"/>
            </a:endParaRPr>
          </a:p>
        </p:txBody>
      </p:sp>
      <p:pic>
        <p:nvPicPr>
          <p:cNvPr id="1873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428750"/>
            <a:ext cx="3357563"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indent="0" eaLnBrk="1" fontAlgn="auto" hangingPunct="1">
              <a:spcAft>
                <a:spcPts val="0"/>
              </a:spcAft>
              <a:defRPr/>
            </a:pPr>
            <a:r>
              <a:rPr lang="ro-RO" dirty="0" smtClean="0">
                <a:solidFill>
                  <a:schemeClr val="tx2">
                    <a:tint val="100000"/>
                    <a:shade val="90000"/>
                    <a:satMod val="250000"/>
                    <a:alpha val="100000"/>
                  </a:schemeClr>
                </a:solidFill>
              </a:rPr>
              <a:t>5. REACŢII CU MARKERI</a:t>
            </a:r>
            <a:endParaRPr lang="ro-RO" dirty="0">
              <a:solidFill>
                <a:schemeClr val="tx2">
                  <a:tint val="100000"/>
                  <a:shade val="90000"/>
                  <a:satMod val="250000"/>
                  <a:alpha val="100000"/>
                </a:schemeClr>
              </a:solidFill>
            </a:endParaRPr>
          </a:p>
        </p:txBody>
      </p:sp>
      <p:sp>
        <p:nvSpPr>
          <p:cNvPr id="3" name="Rectangle 2"/>
          <p:cNvSpPr/>
          <p:nvPr/>
        </p:nvSpPr>
        <p:spPr>
          <a:xfrm>
            <a:off x="3857625" y="1128713"/>
            <a:ext cx="4643438" cy="4800600"/>
          </a:xfrm>
          <a:prstGeom prst="rect">
            <a:avLst/>
          </a:prstGeom>
        </p:spPr>
        <p:txBody>
          <a:bodyPr>
            <a:spAutoFit/>
          </a:bodyPr>
          <a:lstStyle/>
          <a:p>
            <a:pPr eaLnBrk="1" fontAlgn="auto" hangingPunct="1">
              <a:spcBef>
                <a:spcPts val="0"/>
              </a:spcBef>
              <a:spcAft>
                <a:spcPts val="0"/>
              </a:spcAft>
              <a:defRPr/>
            </a:pPr>
            <a:r>
              <a:rPr lang="en-US" b="1" dirty="0">
                <a:latin typeface="+mn-lt"/>
                <a:cs typeface="+mn-cs"/>
              </a:rPr>
              <a:t>Radioimmunoassay. </a:t>
            </a:r>
            <a:endParaRPr lang="ro-RO" b="1" dirty="0">
              <a:latin typeface="+mn-lt"/>
              <a:cs typeface="+mn-cs"/>
            </a:endParaRPr>
          </a:p>
          <a:p>
            <a:pPr eaLnBrk="1" fontAlgn="auto" hangingPunct="1">
              <a:spcBef>
                <a:spcPts val="0"/>
              </a:spcBef>
              <a:spcAft>
                <a:spcPts val="0"/>
              </a:spcAft>
              <a:defRPr/>
            </a:pPr>
            <a:r>
              <a:rPr lang="en-US" dirty="0">
                <a:latin typeface="+mn-lt"/>
                <a:cs typeface="+mn-cs"/>
              </a:rPr>
              <a:t>As its name suggests, a radionuclide such as I</a:t>
            </a:r>
            <a:r>
              <a:rPr lang="en-US" baseline="30000" dirty="0">
                <a:latin typeface="+mn-lt"/>
                <a:cs typeface="+mn-cs"/>
              </a:rPr>
              <a:t>125</a:t>
            </a:r>
            <a:r>
              <a:rPr lang="en-US" dirty="0">
                <a:latin typeface="+mn-lt"/>
                <a:cs typeface="+mn-cs"/>
              </a:rPr>
              <a:t> is used to label a primary or secondary antibody or antigen. </a:t>
            </a:r>
            <a:endParaRPr lang="ro-RO" dirty="0">
              <a:latin typeface="+mn-lt"/>
              <a:cs typeface="+mn-cs"/>
            </a:endParaRPr>
          </a:p>
          <a:p>
            <a:pPr marL="342900" indent="-342900" eaLnBrk="1" fontAlgn="auto" hangingPunct="1">
              <a:spcBef>
                <a:spcPts val="0"/>
              </a:spcBef>
              <a:spcAft>
                <a:spcPts val="0"/>
              </a:spcAft>
              <a:buFontTx/>
              <a:buAutoNum type="alphaUcPeriod"/>
              <a:defRPr/>
            </a:pPr>
            <a:r>
              <a:rPr lang="en-US" dirty="0">
                <a:latin typeface="+mn-lt"/>
                <a:cs typeface="+mn-cs"/>
              </a:rPr>
              <a:t>In the </a:t>
            </a:r>
            <a:r>
              <a:rPr lang="en-US" b="1" dirty="0">
                <a:latin typeface="+mn-lt"/>
                <a:cs typeface="+mn-cs"/>
              </a:rPr>
              <a:t>direct radioimmunoassay, </a:t>
            </a:r>
            <a:r>
              <a:rPr lang="en-US" dirty="0">
                <a:latin typeface="+mn-lt"/>
                <a:cs typeface="+mn-cs"/>
              </a:rPr>
              <a:t>primary antibody is </a:t>
            </a:r>
            <a:r>
              <a:rPr lang="en-US" dirty="0" err="1">
                <a:latin typeface="+mn-lt"/>
                <a:cs typeface="+mn-cs"/>
              </a:rPr>
              <a:t>radiolabeled</a:t>
            </a:r>
            <a:r>
              <a:rPr lang="en-US" dirty="0">
                <a:latin typeface="+mn-lt"/>
                <a:cs typeface="+mn-cs"/>
              </a:rPr>
              <a:t> and incubated with antigen. Unbound antibody is washed away, and bound radioactivity is determined. </a:t>
            </a:r>
            <a:endParaRPr lang="ro-RO" dirty="0">
              <a:latin typeface="+mn-lt"/>
              <a:cs typeface="+mn-cs"/>
            </a:endParaRPr>
          </a:p>
          <a:p>
            <a:pPr marL="342900" indent="-342900" eaLnBrk="1" fontAlgn="auto" hangingPunct="1">
              <a:spcBef>
                <a:spcPts val="0"/>
              </a:spcBef>
              <a:spcAft>
                <a:spcPts val="0"/>
              </a:spcAft>
              <a:buFontTx/>
              <a:buAutoNum type="alphaUcPeriod"/>
              <a:defRPr/>
            </a:pPr>
            <a:r>
              <a:rPr lang="en-US" dirty="0">
                <a:latin typeface="+mn-lt"/>
                <a:cs typeface="+mn-cs"/>
              </a:rPr>
              <a:t>In the </a:t>
            </a:r>
            <a:r>
              <a:rPr lang="en-US" b="1" dirty="0">
                <a:latin typeface="+mn-lt"/>
                <a:cs typeface="+mn-cs"/>
              </a:rPr>
              <a:t>indirect radioimmunoassay</a:t>
            </a:r>
            <a:r>
              <a:rPr lang="en-US" dirty="0">
                <a:latin typeface="+mn-lt"/>
                <a:cs typeface="+mn-cs"/>
              </a:rPr>
              <a:t>, primary antibody that has bound to antigen is detected with a </a:t>
            </a:r>
            <a:r>
              <a:rPr lang="en-US" dirty="0" err="1">
                <a:latin typeface="+mn-lt"/>
                <a:cs typeface="+mn-cs"/>
              </a:rPr>
              <a:t>radiolabeled</a:t>
            </a:r>
            <a:r>
              <a:rPr lang="en-US" dirty="0">
                <a:latin typeface="+mn-lt"/>
                <a:cs typeface="+mn-cs"/>
              </a:rPr>
              <a:t>, anti-immunoglobulin (secondary antibody), the antibody-antigen complex is washed free of unbound antibodies, and bound radioactivity is determined</a:t>
            </a:r>
            <a:r>
              <a:rPr lang="ro-RO" dirty="0">
                <a:latin typeface="+mn-lt"/>
                <a:cs typeface="+mn-cs"/>
              </a:rPr>
              <a:t>.</a:t>
            </a:r>
            <a:endParaRPr lang="en-US" dirty="0">
              <a:latin typeface="+mn-lt"/>
              <a:cs typeface="+mn-cs"/>
            </a:endParaRPr>
          </a:p>
        </p:txBody>
      </p:sp>
      <p:pic>
        <p:nvPicPr>
          <p:cNvPr id="1894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704975"/>
            <a:ext cx="3643313"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170" y="3845"/>
            <a:ext cx="8229600" cy="960438"/>
          </a:xfrm>
        </p:spPr>
        <p:txBody>
          <a:bodyPr/>
          <a:lstStyle/>
          <a:p>
            <a:r>
              <a:rPr lang="ro-RO" dirty="0" smtClean="0"/>
              <a:t>REACTII DE AGLUTINARE</a:t>
            </a:r>
            <a:endParaRPr lang="en-US" dirty="0"/>
          </a:p>
        </p:txBody>
      </p:sp>
      <p:sp>
        <p:nvSpPr>
          <p:cNvPr id="3" name="Content Placeholder 2"/>
          <p:cNvSpPr>
            <a:spLocks noGrp="1"/>
          </p:cNvSpPr>
          <p:nvPr>
            <p:ph idx="1"/>
          </p:nvPr>
        </p:nvSpPr>
        <p:spPr>
          <a:xfrm>
            <a:off x="457200" y="785813"/>
            <a:ext cx="5770984" cy="2427163"/>
          </a:xfrm>
        </p:spPr>
        <p:txBody>
          <a:bodyPr/>
          <a:lstStyle/>
          <a:p>
            <a:pPr marL="0" indent="0" eaLnBrk="1" fontAlgn="auto" hangingPunct="1">
              <a:spcBef>
                <a:spcPts val="0"/>
              </a:spcBef>
              <a:spcAft>
                <a:spcPts val="0"/>
              </a:spcAft>
              <a:buNone/>
              <a:defRPr/>
            </a:pPr>
            <a:r>
              <a:rPr lang="ro-RO" sz="1800" b="1" dirty="0" smtClean="0"/>
              <a:t>1.1. REACTIA </a:t>
            </a:r>
            <a:r>
              <a:rPr lang="ro-RO" sz="1800" b="1" dirty="0"/>
              <a:t>DE </a:t>
            </a:r>
            <a:r>
              <a:rPr lang="ro-RO" sz="1800" b="1" dirty="0" smtClean="0"/>
              <a:t>AGLUTINARE PE </a:t>
            </a:r>
            <a:r>
              <a:rPr lang="ro-RO" sz="1800" b="1" dirty="0"/>
              <a:t>LAMA</a:t>
            </a:r>
            <a:endParaRPr lang="en-US" sz="1800" b="1" dirty="0"/>
          </a:p>
          <a:p>
            <a:pPr eaLnBrk="1" fontAlgn="auto" hangingPunct="1">
              <a:spcBef>
                <a:spcPts val="0"/>
              </a:spcBef>
              <a:spcAft>
                <a:spcPts val="0"/>
              </a:spcAft>
              <a:buFont typeface="Wingdings 2"/>
              <a:buChar char=""/>
              <a:defRPr/>
            </a:pPr>
            <a:r>
              <a:rPr lang="ro-RO" sz="1800" dirty="0"/>
              <a:t>Se </a:t>
            </a:r>
            <a:r>
              <a:rPr lang="ro-RO" sz="1800" dirty="0" smtClean="0"/>
              <a:t>poate efectua identificarea unui antigen bacterian necunoscut folosind ser imun standard (identificare serologica).</a:t>
            </a:r>
            <a:endParaRPr lang="ro-RO" sz="1800" dirty="0"/>
          </a:p>
          <a:p>
            <a:pPr eaLnBrk="1" fontAlgn="auto" hangingPunct="1">
              <a:spcBef>
                <a:spcPts val="0"/>
              </a:spcBef>
              <a:spcAft>
                <a:spcPts val="0"/>
              </a:spcAft>
              <a:buFont typeface="Wingdings 2"/>
              <a:buChar char=""/>
              <a:defRPr/>
            </a:pPr>
            <a:r>
              <a:rPr lang="ro-RO" sz="1800" dirty="0"/>
              <a:t>In cazul </a:t>
            </a:r>
            <a:r>
              <a:rPr lang="ro-RO" sz="1800" dirty="0" err="1"/>
              <a:t>reactiei</a:t>
            </a:r>
            <a:r>
              <a:rPr lang="ro-RO" sz="1800" dirty="0"/>
              <a:t> pozitive apar grunji vizibili cu ochiul liber sau cu lupa.</a:t>
            </a:r>
          </a:p>
          <a:p>
            <a:pPr eaLnBrk="1" fontAlgn="auto" hangingPunct="1">
              <a:spcBef>
                <a:spcPts val="0"/>
              </a:spcBef>
              <a:spcAft>
                <a:spcPts val="0"/>
              </a:spcAft>
              <a:buFont typeface="Wingdings 2"/>
              <a:buChar char=""/>
              <a:defRPr/>
            </a:pPr>
            <a:r>
              <a:rPr lang="ro-RO" sz="1800" dirty="0" smtClean="0"/>
              <a:t>Exemplu: Identificarea serologica a speciilor de Salmonella, Shigella</a:t>
            </a:r>
            <a:r>
              <a:rPr lang="en-US" sz="1800" b="1" dirty="0" smtClean="0"/>
              <a:t>.</a:t>
            </a:r>
            <a:endParaRPr lang="en-US" sz="1800" dirty="0"/>
          </a:p>
          <a:p>
            <a:endParaRPr lang="en-US" sz="1800" dirty="0"/>
          </a:p>
        </p:txBody>
      </p:sp>
      <p:pic>
        <p:nvPicPr>
          <p:cNvPr id="5" name="Picture 4" descr="H:\Tammy_Juran\2004 work\talaro 5e\dcm\jpegs from gts\proof\final\chapt16\art_library\color_art_library\16_03b.jpg"/>
          <p:cNvPicPr>
            <a:picLocks noChangeAspect="1" noChangeArrowheads="1"/>
          </p:cNvPicPr>
          <p:nvPr/>
        </p:nvPicPr>
        <p:blipFill rotWithShape="1">
          <a:blip r:embed="rId2">
            <a:extLst>
              <a:ext uri="{28A0092B-C50C-407E-A947-70E740481C1C}">
                <a14:useLocalDpi xmlns:a14="http://schemas.microsoft.com/office/drawing/2010/main" val="0"/>
              </a:ext>
            </a:extLst>
          </a:blip>
          <a:srcRect t="2065" b="13255"/>
          <a:stretch/>
        </p:blipFill>
        <p:spPr bwMode="auto">
          <a:xfrm>
            <a:off x="6228184" y="1268760"/>
            <a:ext cx="2522736"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796136" y="5692849"/>
            <a:ext cx="3125614" cy="584775"/>
          </a:xfrm>
          <a:prstGeom prst="rect">
            <a:avLst/>
          </a:prstGeom>
          <a:noFill/>
        </p:spPr>
        <p:txBody>
          <a:bodyPr wrap="square" rtlCol="0">
            <a:spAutoFit/>
          </a:bodyPr>
          <a:lstStyle/>
          <a:p>
            <a:r>
              <a:rPr lang="ro-RO" sz="1600" b="1" dirty="0" smtClean="0"/>
              <a:t>IDENTIFICARE SEROLOGICA</a:t>
            </a:r>
          </a:p>
          <a:p>
            <a:pPr algn="ctr"/>
            <a:r>
              <a:rPr lang="ro-RO" sz="1600" b="1" dirty="0"/>
              <a:t> </a:t>
            </a:r>
            <a:r>
              <a:rPr lang="ro-RO" sz="1600" b="1" dirty="0" smtClean="0"/>
              <a:t>- principiu -</a:t>
            </a:r>
            <a:endParaRPr lang="en-US" sz="1600" b="1" dirty="0"/>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149080"/>
            <a:ext cx="22574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03699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4"/>
          <p:cNvSpPr txBox="1">
            <a:spLocks noChangeArrowheads="1"/>
          </p:cNvSpPr>
          <p:nvPr/>
        </p:nvSpPr>
        <p:spPr bwMode="auto">
          <a:xfrm>
            <a:off x="7826375" y="6473825"/>
            <a:ext cx="1219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a:buClrTx/>
              <a:buSzTx/>
              <a:buFontTx/>
              <a:buNone/>
            </a:pPr>
            <a:r>
              <a:rPr lang="en-US" sz="1200">
                <a:latin typeface="Rockwell" panose="02060603020205020403" pitchFamily="18" charset="0"/>
              </a:rPr>
              <a:t>Figure 18.9a</a:t>
            </a:r>
          </a:p>
        </p:txBody>
      </p:sp>
      <p:sp>
        <p:nvSpPr>
          <p:cNvPr id="41992" name="Rectangle 8"/>
          <p:cNvSpPr>
            <a:spLocks noGrp="1" noChangeArrowheads="1"/>
          </p:cNvSpPr>
          <p:nvPr>
            <p:ph type="title"/>
          </p:nvPr>
        </p:nvSpPr>
        <p:spPr>
          <a:xfrm>
            <a:off x="457200" y="-24"/>
            <a:ext cx="8229600" cy="960886"/>
          </a:xfrm>
        </p:spPr>
        <p:txBody>
          <a:bodyPr/>
          <a:lstStyle/>
          <a:p>
            <a:pPr marL="54864" indent="0" eaLnBrk="1" fontAlgn="auto" hangingPunct="1">
              <a:spcAft>
                <a:spcPts val="0"/>
              </a:spcAft>
              <a:defRPr/>
            </a:pPr>
            <a:r>
              <a:rPr lang="ro-RO" dirty="0" err="1" smtClean="0">
                <a:solidFill>
                  <a:schemeClr val="tx2">
                    <a:tint val="100000"/>
                    <a:shade val="90000"/>
                    <a:satMod val="250000"/>
                    <a:alpha val="100000"/>
                  </a:schemeClr>
                </a:solidFill>
              </a:rPr>
              <a:t>Reactii</a:t>
            </a:r>
            <a:r>
              <a:rPr lang="ro-RO" dirty="0" smtClean="0">
                <a:solidFill>
                  <a:schemeClr val="tx2">
                    <a:tint val="100000"/>
                    <a:shade val="90000"/>
                    <a:satMod val="250000"/>
                    <a:alpha val="100000"/>
                  </a:schemeClr>
                </a:solidFill>
              </a:rPr>
              <a:t> de neutralizare</a:t>
            </a:r>
            <a:endParaRPr lang="en-US" dirty="0">
              <a:solidFill>
                <a:schemeClr val="tx2">
                  <a:tint val="100000"/>
                  <a:shade val="90000"/>
                  <a:satMod val="250000"/>
                  <a:alpha val="100000"/>
                </a:schemeClr>
              </a:solidFill>
            </a:endParaRPr>
          </a:p>
        </p:txBody>
      </p:sp>
      <p:sp>
        <p:nvSpPr>
          <p:cNvPr id="193540" name="Rectangle 9"/>
          <p:cNvSpPr>
            <a:spLocks noGrp="1" noChangeArrowheads="1"/>
          </p:cNvSpPr>
          <p:nvPr>
            <p:ph type="body" idx="1"/>
          </p:nvPr>
        </p:nvSpPr>
        <p:spPr>
          <a:xfrm>
            <a:off x="215900" y="1279525"/>
            <a:ext cx="8683625" cy="5210175"/>
          </a:xfrm>
        </p:spPr>
        <p:txBody>
          <a:bodyPr/>
          <a:lstStyle/>
          <a:p>
            <a:pPr eaLnBrk="1" hangingPunct="1"/>
            <a:r>
              <a:rPr lang="ro-RO" dirty="0" smtClean="0"/>
              <a:t>Eliminarea efectului toxic al exotoxinelor</a:t>
            </a:r>
            <a:endParaRPr lang="en-US" dirty="0" smtClean="0"/>
          </a:p>
        </p:txBody>
      </p:sp>
      <p:pic>
        <p:nvPicPr>
          <p:cNvPr id="193541" name="Picture 10" descr="figure_18_09a_labeled"/>
          <p:cNvPicPr>
            <a:picLocks noChangeAspect="1" noChangeArrowheads="1"/>
          </p:cNvPicPr>
          <p:nvPr/>
        </p:nvPicPr>
        <p:blipFill>
          <a:blip r:embed="rId3">
            <a:extLst>
              <a:ext uri="{28A0092B-C50C-407E-A947-70E740481C1C}">
                <a14:useLocalDpi xmlns:a14="http://schemas.microsoft.com/office/drawing/2010/main" val="0"/>
              </a:ext>
            </a:extLst>
          </a:blip>
          <a:srcRect b="21144"/>
          <a:stretch>
            <a:fillRect/>
          </a:stretch>
        </p:blipFill>
        <p:spPr bwMode="auto">
          <a:xfrm>
            <a:off x="165348" y="1916832"/>
            <a:ext cx="874712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960886"/>
          </a:xfrm>
        </p:spPr>
        <p:txBody>
          <a:bodyPr>
            <a:normAutofit fontScale="90000"/>
          </a:bodyPr>
          <a:lstStyle/>
          <a:p>
            <a:pPr marL="54864" indent="0" eaLnBrk="1" fontAlgn="auto" hangingPunct="1">
              <a:spcAft>
                <a:spcPts val="0"/>
              </a:spcAft>
              <a:defRPr/>
            </a:pPr>
            <a:r>
              <a:rPr lang="ro-RO" dirty="0" err="1" smtClean="0">
                <a:solidFill>
                  <a:schemeClr val="tx2">
                    <a:tint val="100000"/>
                    <a:shade val="90000"/>
                    <a:satMod val="250000"/>
                    <a:alpha val="100000"/>
                  </a:schemeClr>
                </a:solidFill>
              </a:rPr>
              <a:t>Reactia</a:t>
            </a:r>
            <a:r>
              <a:rPr lang="ro-RO" dirty="0" smtClean="0">
                <a:solidFill>
                  <a:schemeClr val="tx2">
                    <a:tint val="100000"/>
                    <a:shade val="90000"/>
                    <a:satMod val="250000"/>
                    <a:alpha val="100000"/>
                  </a:schemeClr>
                </a:solidFill>
              </a:rPr>
              <a:t> de seroneutralizare </a:t>
            </a:r>
            <a:br>
              <a:rPr lang="ro-RO" dirty="0" smtClean="0">
                <a:solidFill>
                  <a:schemeClr val="tx2">
                    <a:tint val="100000"/>
                    <a:shade val="90000"/>
                    <a:satMod val="250000"/>
                    <a:alpha val="100000"/>
                  </a:schemeClr>
                </a:solidFill>
              </a:rPr>
            </a:br>
            <a:r>
              <a:rPr lang="ro-RO" dirty="0" err="1" smtClean="0">
                <a:solidFill>
                  <a:schemeClr val="tx2">
                    <a:tint val="100000"/>
                    <a:shade val="90000"/>
                    <a:satMod val="250000"/>
                    <a:alpha val="100000"/>
                  </a:schemeClr>
                </a:solidFill>
              </a:rPr>
              <a:t>Reactia</a:t>
            </a:r>
            <a:r>
              <a:rPr lang="ro-RO" dirty="0" smtClean="0">
                <a:solidFill>
                  <a:schemeClr val="tx2">
                    <a:tint val="100000"/>
                    <a:shade val="90000"/>
                    <a:satMod val="250000"/>
                    <a:alpha val="100000"/>
                  </a:schemeClr>
                </a:solidFill>
              </a:rPr>
              <a:t> ASLO</a:t>
            </a:r>
            <a:endParaRPr lang="ro-RO" dirty="0">
              <a:solidFill>
                <a:schemeClr val="tx2">
                  <a:tint val="100000"/>
                  <a:shade val="90000"/>
                  <a:satMod val="250000"/>
                  <a:alpha val="100000"/>
                </a:schemeClr>
              </a:solidFill>
            </a:endParaRPr>
          </a:p>
        </p:txBody>
      </p:sp>
      <p:pic>
        <p:nvPicPr>
          <p:cNvPr id="19558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928688"/>
            <a:ext cx="4538663"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438" y="4106863"/>
            <a:ext cx="3143250"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o-RO" dirty="0" smtClean="0"/>
              <a:t>Testarea </a:t>
            </a:r>
            <a:r>
              <a:rPr lang="ro-RO" dirty="0" err="1" smtClean="0"/>
              <a:t>imunitatii</a:t>
            </a:r>
            <a:r>
              <a:rPr lang="ro-RO" dirty="0" smtClean="0"/>
              <a:t> umorale in </a:t>
            </a:r>
            <a:r>
              <a:rPr lang="ro-RO" dirty="0" err="1" smtClean="0"/>
              <a:t>vivo</a:t>
            </a:r>
            <a:endParaRPr lang="en-US" dirty="0"/>
          </a:p>
        </p:txBody>
      </p:sp>
      <p:sp>
        <p:nvSpPr>
          <p:cNvPr id="7" name="Content Placeholder 6"/>
          <p:cNvSpPr>
            <a:spLocks noGrp="1"/>
          </p:cNvSpPr>
          <p:nvPr>
            <p:ph idx="1"/>
          </p:nvPr>
        </p:nvSpPr>
        <p:spPr/>
        <p:txBody>
          <a:bodyPr/>
          <a:lstStyle/>
          <a:p>
            <a:r>
              <a:rPr lang="en-US" sz="2400" dirty="0" err="1"/>
              <a:t>Starea</a:t>
            </a:r>
            <a:r>
              <a:rPr lang="en-US" sz="2400" dirty="0"/>
              <a:t> de </a:t>
            </a:r>
            <a:r>
              <a:rPr lang="en-US" sz="2400" dirty="0" err="1"/>
              <a:t>imunitate</a:t>
            </a:r>
            <a:r>
              <a:rPr lang="en-US" sz="2400" dirty="0"/>
              <a:t> </a:t>
            </a:r>
            <a:r>
              <a:rPr lang="en-US" sz="2400" dirty="0" err="1"/>
              <a:t>umorala</a:t>
            </a:r>
            <a:r>
              <a:rPr lang="en-US" sz="2400" dirty="0"/>
              <a:t>  a </a:t>
            </a:r>
            <a:r>
              <a:rPr lang="en-US" sz="2400" dirty="0" err="1"/>
              <a:t>organismului</a:t>
            </a:r>
            <a:r>
              <a:rPr lang="en-US" sz="2400" dirty="0"/>
              <a:t> se </a:t>
            </a:r>
            <a:r>
              <a:rPr lang="en-US" sz="2400" dirty="0" err="1"/>
              <a:t>poate</a:t>
            </a:r>
            <a:r>
              <a:rPr lang="en-US" sz="2400" dirty="0"/>
              <a:t> </a:t>
            </a:r>
            <a:r>
              <a:rPr lang="en-US" sz="2400" dirty="0" err="1"/>
              <a:t>determina</a:t>
            </a:r>
            <a:r>
              <a:rPr lang="en-US" sz="2400" dirty="0"/>
              <a:t> </a:t>
            </a:r>
            <a:r>
              <a:rPr lang="en-US" sz="2400" dirty="0" err="1"/>
              <a:t>prin</a:t>
            </a:r>
            <a:r>
              <a:rPr lang="en-US" sz="2400" dirty="0"/>
              <a:t> </a:t>
            </a:r>
            <a:r>
              <a:rPr lang="en-US" sz="2400" u="sng" dirty="0" err="1"/>
              <a:t>testul</a:t>
            </a:r>
            <a:r>
              <a:rPr lang="en-US" sz="2400" u="sng" dirty="0"/>
              <a:t> Schick</a:t>
            </a:r>
            <a:r>
              <a:rPr lang="en-US" sz="2400" dirty="0"/>
              <a:t>: se </a:t>
            </a:r>
            <a:r>
              <a:rPr lang="en-US" sz="2400" dirty="0" err="1"/>
              <a:t>inoculează</a:t>
            </a:r>
            <a:r>
              <a:rPr lang="en-US" sz="2400" dirty="0"/>
              <a:t> </a:t>
            </a:r>
            <a:r>
              <a:rPr lang="en-US" sz="2400" dirty="0" err="1"/>
              <a:t>pe</a:t>
            </a:r>
            <a:r>
              <a:rPr lang="en-US" sz="2400" dirty="0"/>
              <a:t> </a:t>
            </a:r>
            <a:r>
              <a:rPr lang="en-US" sz="2400" dirty="0" err="1"/>
              <a:t>faţa</a:t>
            </a:r>
            <a:r>
              <a:rPr lang="en-US" sz="2400" dirty="0"/>
              <a:t> </a:t>
            </a:r>
            <a:r>
              <a:rPr lang="en-US" sz="2400" dirty="0" err="1"/>
              <a:t>antebraţului</a:t>
            </a:r>
            <a:r>
              <a:rPr lang="en-US" sz="2400" dirty="0"/>
              <a:t> </a:t>
            </a:r>
            <a:r>
              <a:rPr lang="en-US" sz="2400" dirty="0" err="1"/>
              <a:t>drept</a:t>
            </a:r>
            <a:r>
              <a:rPr lang="en-US" sz="2400" dirty="0"/>
              <a:t> intradermic </a:t>
            </a:r>
            <a:r>
              <a:rPr lang="en-US" sz="2400" dirty="0" err="1"/>
              <a:t>toxina</a:t>
            </a:r>
            <a:r>
              <a:rPr lang="en-US" sz="2400" dirty="0"/>
              <a:t> </a:t>
            </a:r>
            <a:r>
              <a:rPr lang="en-US" sz="2400" dirty="0" err="1"/>
              <a:t>difterică</a:t>
            </a:r>
            <a:r>
              <a:rPr lang="en-US" sz="2400" dirty="0"/>
              <a:t> (0,2ml) </a:t>
            </a:r>
            <a:r>
              <a:rPr lang="en-US" sz="2400" dirty="0" err="1"/>
              <a:t>iar</a:t>
            </a:r>
            <a:r>
              <a:rPr lang="en-US" sz="2400" dirty="0"/>
              <a:t> la </a:t>
            </a:r>
            <a:r>
              <a:rPr lang="en-US" sz="2400" dirty="0" err="1"/>
              <a:t>cel</a:t>
            </a:r>
            <a:r>
              <a:rPr lang="en-US" sz="2400" dirty="0"/>
              <a:t> </a:t>
            </a:r>
            <a:r>
              <a:rPr lang="en-US" sz="2400" dirty="0" err="1"/>
              <a:t>stâng</a:t>
            </a:r>
            <a:r>
              <a:rPr lang="en-US" sz="2400" dirty="0"/>
              <a:t> 0,2 ml </a:t>
            </a:r>
            <a:r>
              <a:rPr lang="en-US" sz="2400" dirty="0" err="1"/>
              <a:t>toxină</a:t>
            </a:r>
            <a:r>
              <a:rPr lang="en-US" sz="2400" dirty="0"/>
              <a:t> </a:t>
            </a:r>
            <a:r>
              <a:rPr lang="en-US" sz="2400" dirty="0" err="1"/>
              <a:t>inactivată</a:t>
            </a:r>
            <a:r>
              <a:rPr lang="en-US" sz="2400" dirty="0"/>
              <a:t>.</a:t>
            </a:r>
          </a:p>
          <a:p>
            <a:r>
              <a:rPr lang="en-US" sz="2400" dirty="0" err="1"/>
              <a:t>Reacţia</a:t>
            </a:r>
            <a:r>
              <a:rPr lang="en-US" sz="2400" dirty="0"/>
              <a:t> </a:t>
            </a:r>
            <a:r>
              <a:rPr lang="en-US" sz="2400" dirty="0" err="1"/>
              <a:t>este</a:t>
            </a:r>
            <a:r>
              <a:rPr lang="en-US" sz="2400" dirty="0"/>
              <a:t> </a:t>
            </a:r>
            <a:r>
              <a:rPr lang="en-US" sz="2400" dirty="0" err="1"/>
              <a:t>pozitivă</a:t>
            </a:r>
            <a:r>
              <a:rPr lang="en-US" sz="2400" dirty="0"/>
              <a:t> </a:t>
            </a:r>
            <a:r>
              <a:rPr lang="en-US" sz="2400" dirty="0" err="1"/>
              <a:t>dacă</a:t>
            </a:r>
            <a:r>
              <a:rPr lang="en-US" sz="2400" dirty="0"/>
              <a:t> </a:t>
            </a:r>
            <a:r>
              <a:rPr lang="en-US" sz="2400" dirty="0" err="1"/>
              <a:t>după</a:t>
            </a:r>
            <a:r>
              <a:rPr lang="en-US" sz="2400" dirty="0"/>
              <a:t> 48 ore </a:t>
            </a:r>
            <a:r>
              <a:rPr lang="en-US" sz="2400" dirty="0" err="1"/>
              <a:t>apare</a:t>
            </a:r>
            <a:r>
              <a:rPr lang="en-US" sz="2400" dirty="0"/>
              <a:t> o </a:t>
            </a:r>
            <a:r>
              <a:rPr lang="en-US" sz="2400" dirty="0" err="1"/>
              <a:t>zonă</a:t>
            </a:r>
            <a:r>
              <a:rPr lang="en-US" sz="2400" dirty="0"/>
              <a:t> </a:t>
            </a:r>
            <a:r>
              <a:rPr lang="en-US" sz="2400" dirty="0" err="1"/>
              <a:t>edematoasă</a:t>
            </a:r>
            <a:r>
              <a:rPr lang="en-US" sz="2400" dirty="0"/>
              <a:t>, cu </a:t>
            </a:r>
            <a:r>
              <a:rPr lang="en-US" sz="2400" dirty="0" err="1"/>
              <a:t>necroză</a:t>
            </a:r>
            <a:r>
              <a:rPr lang="en-US" sz="2400" dirty="0"/>
              <a:t> </a:t>
            </a:r>
            <a:r>
              <a:rPr lang="en-US" sz="2400" dirty="0" err="1"/>
              <a:t>şi</a:t>
            </a:r>
            <a:r>
              <a:rPr lang="en-US" sz="2400" dirty="0"/>
              <a:t> </a:t>
            </a:r>
            <a:r>
              <a:rPr lang="en-US" sz="2400" dirty="0" err="1"/>
              <a:t>descuamare</a:t>
            </a:r>
            <a:r>
              <a:rPr lang="en-US" sz="2400" dirty="0"/>
              <a:t> </a:t>
            </a:r>
            <a:r>
              <a:rPr lang="en-US" sz="2400" dirty="0" err="1"/>
              <a:t>numai</a:t>
            </a:r>
            <a:r>
              <a:rPr lang="en-US" sz="2400" dirty="0"/>
              <a:t> la </a:t>
            </a:r>
            <a:r>
              <a:rPr lang="en-US" sz="2400" dirty="0" err="1"/>
              <a:t>locul</a:t>
            </a:r>
            <a:r>
              <a:rPr lang="en-US" sz="2400" dirty="0"/>
              <a:t> de </a:t>
            </a:r>
            <a:r>
              <a:rPr lang="en-US" sz="2400" dirty="0" err="1"/>
              <a:t>inoculare</a:t>
            </a:r>
            <a:r>
              <a:rPr lang="en-US" sz="2400" dirty="0"/>
              <a:t> al </a:t>
            </a:r>
            <a:r>
              <a:rPr lang="en-US" sz="2400" dirty="0" err="1"/>
              <a:t>toxinei</a:t>
            </a:r>
            <a:r>
              <a:rPr lang="en-US" sz="2400" dirty="0"/>
              <a:t> = </a:t>
            </a:r>
            <a:r>
              <a:rPr lang="en-US" sz="2400" dirty="0" err="1"/>
              <a:t>susceptibilitate</a:t>
            </a:r>
            <a:r>
              <a:rPr lang="en-US" sz="2400" dirty="0"/>
              <a:t> la </a:t>
            </a:r>
            <a:r>
              <a:rPr lang="en-US" sz="2400" dirty="0" err="1"/>
              <a:t>difterie</a:t>
            </a:r>
            <a:r>
              <a:rPr lang="en-US" sz="2400" dirty="0"/>
              <a:t>.</a:t>
            </a:r>
          </a:p>
          <a:p>
            <a:r>
              <a:rPr lang="en-US" sz="2400" dirty="0" err="1"/>
              <a:t>Reacţia</a:t>
            </a:r>
            <a:r>
              <a:rPr lang="en-US" sz="2400" dirty="0"/>
              <a:t> </a:t>
            </a:r>
            <a:r>
              <a:rPr lang="en-US" sz="2400" dirty="0" err="1"/>
              <a:t>este</a:t>
            </a:r>
            <a:r>
              <a:rPr lang="en-US" sz="2400" dirty="0"/>
              <a:t> </a:t>
            </a:r>
            <a:r>
              <a:rPr lang="en-US" sz="2400" dirty="0" err="1"/>
              <a:t>negativă</a:t>
            </a:r>
            <a:r>
              <a:rPr lang="en-US" sz="2400" dirty="0"/>
              <a:t> </a:t>
            </a:r>
            <a:r>
              <a:rPr lang="en-US" sz="2400" dirty="0" err="1"/>
              <a:t>dacă</a:t>
            </a:r>
            <a:r>
              <a:rPr lang="en-US" sz="2400" dirty="0"/>
              <a:t> la </a:t>
            </a:r>
            <a:r>
              <a:rPr lang="en-US" sz="2400" dirty="0" err="1"/>
              <a:t>locul</a:t>
            </a:r>
            <a:r>
              <a:rPr lang="en-US" sz="2400" dirty="0"/>
              <a:t> de </a:t>
            </a:r>
            <a:r>
              <a:rPr lang="en-US" sz="2400" dirty="0" err="1"/>
              <a:t>inoculare</a:t>
            </a:r>
            <a:r>
              <a:rPr lang="en-US" sz="2400" dirty="0"/>
              <a:t> al </a:t>
            </a:r>
            <a:r>
              <a:rPr lang="en-US" sz="2400" dirty="0" err="1"/>
              <a:t>toxinei</a:t>
            </a:r>
            <a:r>
              <a:rPr lang="en-US" sz="2400" dirty="0"/>
              <a:t> nu </a:t>
            </a:r>
            <a:r>
              <a:rPr lang="en-US" sz="2400" dirty="0" err="1"/>
              <a:t>apare</a:t>
            </a:r>
            <a:r>
              <a:rPr lang="en-US" sz="2400" dirty="0"/>
              <a:t> </a:t>
            </a:r>
            <a:r>
              <a:rPr lang="en-US" sz="2400" dirty="0" err="1"/>
              <a:t>nici</a:t>
            </a:r>
            <a:r>
              <a:rPr lang="en-US" sz="2400" dirty="0"/>
              <a:t> o </a:t>
            </a:r>
            <a:r>
              <a:rPr lang="en-US" sz="2400" dirty="0" err="1"/>
              <a:t>modificare</a:t>
            </a:r>
            <a:r>
              <a:rPr lang="en-US" sz="2400" dirty="0"/>
              <a:t> = </a:t>
            </a:r>
            <a:r>
              <a:rPr lang="en-US" sz="2400" dirty="0" err="1"/>
              <a:t>imunitate</a:t>
            </a:r>
            <a:r>
              <a:rPr lang="en-US" sz="2400" dirty="0"/>
              <a:t> </a:t>
            </a:r>
            <a:r>
              <a:rPr lang="en-US" sz="2400" dirty="0" err="1"/>
              <a:t>faţă</a:t>
            </a:r>
            <a:r>
              <a:rPr lang="en-US" sz="2400" dirty="0"/>
              <a:t> de </a:t>
            </a:r>
            <a:r>
              <a:rPr lang="en-US" sz="2400" dirty="0" err="1"/>
              <a:t>difterie</a:t>
            </a:r>
            <a:r>
              <a:rPr lang="en-US" sz="2400" dirty="0"/>
              <a:t>, </a:t>
            </a:r>
            <a:r>
              <a:rPr lang="en-US" sz="2400" dirty="0" err="1"/>
              <a:t>deoarece</a:t>
            </a:r>
            <a:r>
              <a:rPr lang="en-US" sz="2400" dirty="0"/>
              <a:t> </a:t>
            </a:r>
            <a:r>
              <a:rPr lang="en-US" sz="2400" dirty="0" err="1"/>
              <a:t>toxina</a:t>
            </a:r>
            <a:r>
              <a:rPr lang="en-US" sz="2400" dirty="0"/>
              <a:t> a </a:t>
            </a:r>
            <a:r>
              <a:rPr lang="en-US" sz="2400" dirty="0" err="1"/>
              <a:t>fost</a:t>
            </a:r>
            <a:r>
              <a:rPr lang="en-US" sz="2400" dirty="0"/>
              <a:t> </a:t>
            </a:r>
            <a:r>
              <a:rPr lang="en-US" sz="2400" dirty="0" err="1"/>
              <a:t>neutralizată</a:t>
            </a:r>
            <a:r>
              <a:rPr lang="en-US" sz="2400" dirty="0"/>
              <a:t> de </a:t>
            </a:r>
            <a:r>
              <a:rPr lang="en-US" sz="2400" dirty="0" err="1"/>
              <a:t>antitoxinele</a:t>
            </a:r>
            <a:r>
              <a:rPr lang="en-US" sz="2400" dirty="0"/>
              <a:t> din ser.</a:t>
            </a:r>
          </a:p>
          <a:p>
            <a:endParaRPr lang="en-US" sz="2400" dirty="0"/>
          </a:p>
        </p:txBody>
      </p:sp>
    </p:spTree>
    <p:extLst>
      <p:ext uri="{BB962C8B-B14F-4D97-AF65-F5344CB8AC3E}">
        <p14:creationId xmlns:p14="http://schemas.microsoft.com/office/powerpoint/2010/main" val="15962065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42844" y="571480"/>
            <a:ext cx="8458200" cy="1143000"/>
          </a:xfrm>
        </p:spPr>
        <p:txBody>
          <a:bodyPr>
            <a:noAutofit/>
          </a:bodyPr>
          <a:lstStyle/>
          <a:p>
            <a:pPr marL="54864" indent="0" algn="l" eaLnBrk="1" fontAlgn="auto" hangingPunct="1">
              <a:spcAft>
                <a:spcPts val="0"/>
              </a:spcAft>
              <a:defRPr/>
            </a:pPr>
            <a:r>
              <a:rPr lang="en-US" sz="2000" u="sng" dirty="0" err="1">
                <a:solidFill>
                  <a:schemeClr val="tx1"/>
                </a:solidFill>
                <a:latin typeface="Arial" pitchFamily="34" charset="0"/>
              </a:rPr>
              <a:t>Elek</a:t>
            </a:r>
            <a:r>
              <a:rPr lang="en-US" sz="2000" u="sng" dirty="0">
                <a:solidFill>
                  <a:schemeClr val="tx1"/>
                </a:solidFill>
                <a:latin typeface="Arial" pitchFamily="34" charset="0"/>
              </a:rPr>
              <a:t>-Ouchterlony </a:t>
            </a:r>
            <a:r>
              <a:rPr lang="en-US" sz="2000" u="sng" dirty="0" err="1">
                <a:solidFill>
                  <a:schemeClr val="tx1"/>
                </a:solidFill>
                <a:latin typeface="Arial" pitchFamily="34" charset="0"/>
              </a:rPr>
              <a:t>toxigenicity</a:t>
            </a:r>
            <a:r>
              <a:rPr lang="en-US" sz="2000" u="sng" dirty="0">
                <a:solidFill>
                  <a:schemeClr val="tx1"/>
                </a:solidFill>
                <a:latin typeface="Arial" pitchFamily="34" charset="0"/>
              </a:rPr>
              <a:t> </a:t>
            </a:r>
            <a:r>
              <a:rPr lang="en-US" sz="2000" u="sng" dirty="0" smtClean="0">
                <a:solidFill>
                  <a:schemeClr val="tx1"/>
                </a:solidFill>
                <a:latin typeface="Arial" pitchFamily="34" charset="0"/>
              </a:rPr>
              <a:t>test</a:t>
            </a:r>
            <a:r>
              <a:rPr lang="ro-RO" sz="2000" u="sng" dirty="0" smtClean="0">
                <a:solidFill>
                  <a:schemeClr val="tx1"/>
                </a:solidFill>
                <a:latin typeface="Arial" pitchFamily="34" charset="0"/>
              </a:rPr>
              <a:t>( in vitro) </a:t>
            </a:r>
            <a:r>
              <a:rPr lang="en-US" sz="2000" dirty="0" smtClean="0">
                <a:solidFill>
                  <a:schemeClr val="tx1"/>
                </a:solidFill>
                <a:latin typeface="Arial" pitchFamily="34" charset="0"/>
              </a:rPr>
              <a:t>.</a:t>
            </a:r>
            <a:r>
              <a:rPr lang="en-US" sz="1800" dirty="0" smtClean="0">
                <a:solidFill>
                  <a:schemeClr val="tx1"/>
                </a:solidFill>
                <a:latin typeface="Verdana" pitchFamily="34" charset="0"/>
              </a:rPr>
              <a:t> </a:t>
            </a:r>
            <a:r>
              <a:rPr lang="ro-RO" sz="1800" dirty="0" smtClean="0">
                <a:solidFill>
                  <a:schemeClr val="tx1"/>
                </a:solidFill>
                <a:latin typeface="Verdana" pitchFamily="34" charset="0"/>
              </a:rPr>
              <a:t/>
            </a:r>
            <a:br>
              <a:rPr lang="ro-RO" sz="1800" dirty="0" smtClean="0">
                <a:solidFill>
                  <a:schemeClr val="tx1"/>
                </a:solidFill>
                <a:latin typeface="Verdana" pitchFamily="34" charset="0"/>
              </a:rPr>
            </a:br>
            <a:r>
              <a:rPr lang="en-US" sz="1800" dirty="0">
                <a:solidFill>
                  <a:srgbClr val="990000"/>
                </a:solidFill>
                <a:latin typeface="Verdana" pitchFamily="34" charset="0"/>
              </a:rPr>
              <a:t/>
            </a:r>
            <a:br>
              <a:rPr lang="en-US" sz="1800" dirty="0">
                <a:solidFill>
                  <a:srgbClr val="990000"/>
                </a:solidFill>
                <a:latin typeface="Verdana" pitchFamily="34" charset="0"/>
              </a:rPr>
            </a:br>
            <a:r>
              <a:rPr lang="en-US" sz="1800" dirty="0">
                <a:solidFill>
                  <a:schemeClr val="tx1"/>
                </a:solidFill>
                <a:latin typeface="Verdana" pitchFamily="34" charset="0"/>
              </a:rPr>
              <a:t>The detection of toxin from </a:t>
            </a:r>
            <a:r>
              <a:rPr lang="en-US" sz="1800" dirty="0" err="1">
                <a:solidFill>
                  <a:schemeClr val="tx1"/>
                </a:solidFill>
                <a:latin typeface="Verdana" pitchFamily="34" charset="0"/>
              </a:rPr>
              <a:t>corynebacteria</a:t>
            </a:r>
            <a:r>
              <a:rPr lang="en-US" sz="1800" dirty="0">
                <a:solidFill>
                  <a:schemeClr val="tx1"/>
                </a:solidFill>
                <a:latin typeface="Verdana" pitchFamily="34" charset="0"/>
              </a:rPr>
              <a:t> is the most important step for identification. This is an </a:t>
            </a:r>
            <a:r>
              <a:rPr lang="en-US" sz="1800" dirty="0" err="1">
                <a:solidFill>
                  <a:schemeClr val="tx1"/>
                </a:solidFill>
                <a:latin typeface="Verdana" pitchFamily="34" charset="0"/>
              </a:rPr>
              <a:t>immunodiffusion</a:t>
            </a:r>
            <a:r>
              <a:rPr lang="en-US" sz="1800" dirty="0">
                <a:solidFill>
                  <a:schemeClr val="tx1"/>
                </a:solidFill>
                <a:latin typeface="Verdana" pitchFamily="34" charset="0"/>
              </a:rPr>
              <a:t> test in agar known since 1948. Traditionally, toxin production was demonstrated by injecting toxin material into </a:t>
            </a:r>
            <a:r>
              <a:rPr lang="en-US" sz="1800" dirty="0" err="1">
                <a:solidFill>
                  <a:schemeClr val="tx1"/>
                </a:solidFill>
                <a:latin typeface="Verdana" pitchFamily="34" charset="0"/>
              </a:rPr>
              <a:t>guineapigs</a:t>
            </a:r>
            <a:r>
              <a:rPr lang="en-US" sz="1800" dirty="0">
                <a:solidFill>
                  <a:schemeClr val="tx1"/>
                </a:solidFill>
                <a:latin typeface="Verdana" pitchFamily="34" charset="0"/>
              </a:rPr>
              <a:t> and watching to see if they died. The </a:t>
            </a:r>
            <a:r>
              <a:rPr lang="en-US" sz="1800" dirty="0" err="1">
                <a:solidFill>
                  <a:schemeClr val="tx1"/>
                </a:solidFill>
                <a:latin typeface="Verdana" pitchFamily="34" charset="0"/>
              </a:rPr>
              <a:t>Elek-Ouchterlony</a:t>
            </a:r>
            <a:r>
              <a:rPr lang="en-US" sz="1800" dirty="0">
                <a:solidFill>
                  <a:schemeClr val="tx1"/>
                </a:solidFill>
                <a:latin typeface="Verdana" pitchFamily="34" charset="0"/>
              </a:rPr>
              <a:t> plate test for biologic activity of the toxin, an </a:t>
            </a:r>
            <a:r>
              <a:rPr lang="en-US" sz="1800" dirty="0" err="1">
                <a:solidFill>
                  <a:schemeClr val="tx1"/>
                </a:solidFill>
                <a:latin typeface="Verdana" pitchFamily="34" charset="0"/>
              </a:rPr>
              <a:t>immunoprecipitation</a:t>
            </a:r>
            <a:r>
              <a:rPr lang="en-US" sz="1800" dirty="0">
                <a:solidFill>
                  <a:schemeClr val="tx1"/>
                </a:solidFill>
                <a:latin typeface="Verdana" pitchFamily="34" charset="0"/>
              </a:rPr>
              <a:t> test, was developed to replaced the in vivo </a:t>
            </a:r>
            <a:r>
              <a:rPr lang="en-US" sz="1800" dirty="0" err="1">
                <a:solidFill>
                  <a:schemeClr val="tx1"/>
                </a:solidFill>
                <a:latin typeface="Verdana" pitchFamily="34" charset="0"/>
              </a:rPr>
              <a:t>guineapig</a:t>
            </a:r>
            <a:r>
              <a:rPr lang="en-US" sz="1800" dirty="0">
                <a:solidFill>
                  <a:schemeClr val="tx1"/>
                </a:solidFill>
                <a:latin typeface="Verdana" pitchFamily="34" charset="0"/>
              </a:rPr>
              <a:t> test.</a:t>
            </a:r>
            <a:r>
              <a:rPr lang="en-US" sz="2000" dirty="0">
                <a:solidFill>
                  <a:schemeClr val="tx1"/>
                </a:solidFill>
                <a:latin typeface="Verdana" pitchFamily="34" charset="0"/>
              </a:rPr>
              <a:t> </a:t>
            </a:r>
            <a:r>
              <a:rPr lang="en-US" sz="2000" u="sng" dirty="0">
                <a:solidFill>
                  <a:schemeClr val="tx1"/>
                </a:solidFill>
                <a:latin typeface="Verdana" pitchFamily="34" charset="0"/>
              </a:rPr>
              <a:t/>
            </a:r>
            <a:br>
              <a:rPr lang="en-US" sz="2000" u="sng" dirty="0">
                <a:solidFill>
                  <a:schemeClr val="tx1"/>
                </a:solidFill>
                <a:latin typeface="Verdana" pitchFamily="34" charset="0"/>
              </a:rPr>
            </a:br>
            <a:endParaRPr lang="en-US" sz="2000" u="sng" dirty="0">
              <a:solidFill>
                <a:schemeClr val="tx1"/>
              </a:solidFill>
              <a:latin typeface="Verdana" pitchFamily="34" charset="0"/>
            </a:endParaRPr>
          </a:p>
        </p:txBody>
      </p:sp>
      <p:pic>
        <p:nvPicPr>
          <p:cNvPr id="2" name="Picture 1"/>
          <p:cNvPicPr>
            <a:picLocks noChangeAspect="1"/>
          </p:cNvPicPr>
          <p:nvPr/>
        </p:nvPicPr>
        <p:blipFill>
          <a:blip r:embed="rId3"/>
          <a:stretch>
            <a:fillRect/>
          </a:stretch>
        </p:blipFill>
        <p:spPr>
          <a:xfrm>
            <a:off x="251520" y="3212976"/>
            <a:ext cx="2861873" cy="2867106"/>
          </a:xfrm>
          <a:prstGeom prst="rect">
            <a:avLst/>
          </a:prstGeom>
        </p:spPr>
      </p:pic>
      <p:pic>
        <p:nvPicPr>
          <p:cNvPr id="4" name="Picture 3"/>
          <p:cNvPicPr>
            <a:picLocks noChangeAspect="1"/>
          </p:cNvPicPr>
          <p:nvPr/>
        </p:nvPicPr>
        <p:blipFill>
          <a:blip r:embed="rId4"/>
          <a:stretch>
            <a:fillRect/>
          </a:stretch>
        </p:blipFill>
        <p:spPr>
          <a:xfrm>
            <a:off x="4932040" y="3501008"/>
            <a:ext cx="1859441" cy="2402032"/>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indent="0" eaLnBrk="1" fontAlgn="auto" hangingPunct="1">
              <a:spcAft>
                <a:spcPts val="0"/>
              </a:spcAft>
              <a:defRPr/>
            </a:pPr>
            <a:r>
              <a:rPr lang="ro-RO" dirty="0" smtClean="0">
                <a:solidFill>
                  <a:schemeClr val="tx2">
                    <a:tint val="100000"/>
                    <a:shade val="90000"/>
                    <a:satMod val="250000"/>
                    <a:alpha val="100000"/>
                  </a:schemeClr>
                </a:solidFill>
              </a:rPr>
              <a:t>INVESTIGAREA IMUNITĂȚII CELULARE</a:t>
            </a:r>
            <a:endParaRPr lang="ro-RO" dirty="0">
              <a:solidFill>
                <a:schemeClr val="tx2">
                  <a:tint val="100000"/>
                  <a:shade val="90000"/>
                  <a:satMod val="250000"/>
                  <a:alpha val="100000"/>
                </a:schemeClr>
              </a:solidFill>
            </a:endParaRPr>
          </a:p>
        </p:txBody>
      </p:sp>
      <p:sp>
        <p:nvSpPr>
          <p:cNvPr id="3" name="Subtitle 2"/>
          <p:cNvSpPr>
            <a:spLocks noGrp="1"/>
          </p:cNvSpPr>
          <p:nvPr>
            <p:ph type="subTitle" idx="1"/>
          </p:nvPr>
        </p:nvSpPr>
        <p:spPr>
          <a:xfrm>
            <a:off x="214313" y="2636911"/>
            <a:ext cx="9144000" cy="3863901"/>
          </a:xfrm>
        </p:spPr>
        <p:txBody>
          <a:bodyPr/>
          <a:lstStyle/>
          <a:p>
            <a:pPr eaLnBrk="1" fontAlgn="auto" hangingPunct="1">
              <a:spcAft>
                <a:spcPts val="0"/>
              </a:spcAft>
              <a:defRPr/>
            </a:pPr>
            <a:r>
              <a:rPr lang="ro-RO" dirty="0" smtClean="0"/>
              <a:t>IDR LA TUBERCULINĂ</a:t>
            </a:r>
          </a:p>
          <a:p>
            <a:pPr eaLnBrk="1" fontAlgn="auto" hangingPunct="1">
              <a:spcAft>
                <a:spcPts val="0"/>
              </a:spcAft>
              <a:defRPr/>
            </a:pPr>
            <a:endParaRPr lang="ro-RO" dirty="0" smtClean="0"/>
          </a:p>
          <a:p>
            <a:pPr eaLnBrk="1" fontAlgn="auto" hangingPunct="1">
              <a:spcAft>
                <a:spcPts val="0"/>
              </a:spcAft>
              <a:defRPr/>
            </a:pPr>
            <a:r>
              <a:rPr lang="ro-RO" dirty="0" smtClean="0"/>
              <a:t>CITOMETRIA DE FLUX </a:t>
            </a:r>
          </a:p>
        </p:txBody>
      </p:sp>
    </p:spTree>
    <p:extLst>
      <p:ext uri="{BB962C8B-B14F-4D97-AF65-F5344CB8AC3E}">
        <p14:creationId xmlns:p14="http://schemas.microsoft.com/office/powerpoint/2010/main" val="24792445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960886"/>
          </a:xfrm>
        </p:spPr>
        <p:txBody>
          <a:bodyPr>
            <a:normAutofit/>
          </a:bodyPr>
          <a:lstStyle/>
          <a:p>
            <a:pPr marL="54864" indent="0" eaLnBrk="1" fontAlgn="auto" hangingPunct="1">
              <a:spcAft>
                <a:spcPts val="0"/>
              </a:spcAft>
              <a:defRPr/>
            </a:pPr>
            <a:r>
              <a:rPr lang="ro-RO" dirty="0" smtClean="0">
                <a:solidFill>
                  <a:schemeClr val="tx2">
                    <a:tint val="100000"/>
                    <a:shade val="90000"/>
                    <a:satMod val="250000"/>
                    <a:alpha val="100000"/>
                  </a:schemeClr>
                </a:solidFill>
              </a:rPr>
              <a:t>TESTUL IDR LA TUBERCULINĂ</a:t>
            </a:r>
            <a:endParaRPr lang="ro-RO" dirty="0">
              <a:solidFill>
                <a:schemeClr val="tx2">
                  <a:tint val="100000"/>
                  <a:shade val="90000"/>
                  <a:satMod val="250000"/>
                  <a:alpha val="100000"/>
                </a:schemeClr>
              </a:solidFill>
            </a:endParaRPr>
          </a:p>
        </p:txBody>
      </p:sp>
      <p:pic>
        <p:nvPicPr>
          <p:cNvPr id="21402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607" y="1052736"/>
            <a:ext cx="3302330"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294312" y="1052737"/>
            <a:ext cx="4622800" cy="5544616"/>
          </a:xfrm>
        </p:spPr>
        <p:txBody>
          <a:bodyPr/>
          <a:lstStyle/>
          <a:p>
            <a:pPr eaLnBrk="1" fontAlgn="auto" hangingPunct="1">
              <a:spcBef>
                <a:spcPts val="0"/>
              </a:spcBef>
              <a:spcAft>
                <a:spcPts val="0"/>
              </a:spcAft>
              <a:defRPr/>
            </a:pPr>
            <a:r>
              <a:rPr lang="ro-RO" sz="1600" dirty="0"/>
              <a:t>Testul la tuberculina (IDR, testul </a:t>
            </a:r>
            <a:r>
              <a:rPr lang="ro-RO" sz="1600" dirty="0" err="1"/>
              <a:t>Mantoux</a:t>
            </a:r>
            <a:r>
              <a:rPr lang="ro-RO" sz="1600" dirty="0"/>
              <a:t>) se folosește ca screening pentru identificarea persoanelor infectate cu BK). Se inoculează 5 unități de tuberculină sau PPD = proteină derivată purificată în 0,1ml, intradermic, pe fața anterioară a antebrațului. </a:t>
            </a:r>
            <a:endParaRPr lang="ro-RO" sz="1600" dirty="0" smtClean="0"/>
          </a:p>
          <a:p>
            <a:pPr eaLnBrk="1" fontAlgn="auto" hangingPunct="1">
              <a:spcBef>
                <a:spcPts val="0"/>
              </a:spcBef>
              <a:spcAft>
                <a:spcPts val="0"/>
              </a:spcAft>
              <a:defRPr/>
            </a:pPr>
            <a:r>
              <a:rPr lang="ro-RO" sz="1600" dirty="0" smtClean="0"/>
              <a:t>Imunitatea față de bacilul Koch se manifestă prin </a:t>
            </a:r>
            <a:r>
              <a:rPr lang="ro-RO" sz="1600" dirty="0" err="1"/>
              <a:t>reactie</a:t>
            </a:r>
            <a:r>
              <a:rPr lang="ro-RO" sz="1600" dirty="0"/>
              <a:t> de hipersensibilitate </a:t>
            </a:r>
            <a:r>
              <a:rPr lang="ro-RO" sz="1600" dirty="0" err="1"/>
              <a:t>intarziata</a:t>
            </a:r>
            <a:r>
              <a:rPr lang="ro-RO" sz="1600" dirty="0"/>
              <a:t> ce consta in acumularea locala de limfocite si macrofage exprimata macroscopic printr-o </a:t>
            </a:r>
            <a:r>
              <a:rPr lang="ro-RO" sz="1600" dirty="0" err="1"/>
              <a:t>induratie</a:t>
            </a:r>
            <a:r>
              <a:rPr lang="ro-RO" sz="1600" dirty="0"/>
              <a:t> la locul </a:t>
            </a:r>
            <a:r>
              <a:rPr lang="ro-RO" sz="1600" dirty="0" err="1" smtClean="0"/>
              <a:t>injectarii</a:t>
            </a:r>
            <a:r>
              <a:rPr lang="ro-RO" sz="1600" dirty="0" smtClean="0"/>
              <a:t>.</a:t>
            </a:r>
          </a:p>
          <a:p>
            <a:pPr eaLnBrk="1" fontAlgn="auto" hangingPunct="1">
              <a:spcBef>
                <a:spcPts val="0"/>
              </a:spcBef>
              <a:spcAft>
                <a:spcPts val="0"/>
              </a:spcAft>
              <a:defRPr/>
            </a:pPr>
            <a:r>
              <a:rPr lang="ro-RO" sz="1600" dirty="0" smtClean="0"/>
              <a:t>Macroscopic, după </a:t>
            </a:r>
            <a:r>
              <a:rPr lang="ro-RO" sz="1600" dirty="0"/>
              <a:t>48-72 ore apare o indurație care se apreciază vizual și </a:t>
            </a:r>
            <a:r>
              <a:rPr lang="ro-RO" sz="1600" dirty="0" smtClean="0"/>
              <a:t>al cărei diametru se </a:t>
            </a:r>
            <a:r>
              <a:rPr lang="ro-RO" sz="1600" dirty="0"/>
              <a:t>măsoară. </a:t>
            </a:r>
          </a:p>
          <a:p>
            <a:pPr eaLnBrk="1" fontAlgn="auto" hangingPunct="1">
              <a:spcBef>
                <a:spcPts val="0"/>
              </a:spcBef>
              <a:spcAft>
                <a:spcPts val="0"/>
              </a:spcAft>
              <a:defRPr/>
            </a:pPr>
            <a:r>
              <a:rPr lang="ro-RO" sz="1600" dirty="0"/>
              <a:t>În cazul reacției normale, la indivizi cu imunitate celulară față de bacilul Koch, apare eritem și edem, dar diametrul indurației nu depășește 10 mm.</a:t>
            </a:r>
          </a:p>
          <a:p>
            <a:pPr eaLnBrk="1" fontAlgn="auto" hangingPunct="1">
              <a:spcBef>
                <a:spcPts val="0"/>
              </a:spcBef>
              <a:spcAft>
                <a:spcPts val="0"/>
              </a:spcAft>
              <a:defRPr/>
            </a:pPr>
            <a:r>
              <a:rPr lang="ro-RO" sz="1600" dirty="0"/>
              <a:t>La pacienții infectați diametrul indurației depășește 10 mm iar fenomenele inflamatorii sunt mai accentuate și mai extinse. </a:t>
            </a:r>
          </a:p>
          <a:p>
            <a:pPr eaLnBrk="1" fontAlgn="auto" hangingPunct="1">
              <a:spcBef>
                <a:spcPts val="0"/>
              </a:spcBef>
              <a:spcAft>
                <a:spcPts val="0"/>
              </a:spcAft>
              <a:defRPr/>
            </a:pPr>
            <a:r>
              <a:rPr lang="ro-RO" sz="1600" dirty="0"/>
              <a:t>În cazul </a:t>
            </a:r>
            <a:r>
              <a:rPr lang="ro-RO" sz="1600" dirty="0" err="1"/>
              <a:t>reactiei</a:t>
            </a:r>
            <a:r>
              <a:rPr lang="ro-RO" sz="1600" dirty="0"/>
              <a:t> negative fenomenele locale sunt absente.</a:t>
            </a:r>
          </a:p>
          <a:p>
            <a:pPr eaLnBrk="1" fontAlgn="auto" hangingPunct="1">
              <a:spcBef>
                <a:spcPts val="0"/>
              </a:spcBef>
              <a:spcAft>
                <a:spcPts val="0"/>
              </a:spcAft>
              <a:defRPr/>
            </a:pPr>
            <a:endParaRPr lang="ro-RO" sz="1600" dirty="0"/>
          </a:p>
          <a:p>
            <a:pPr eaLnBrk="1" fontAlgn="auto" hangingPunct="1">
              <a:spcBef>
                <a:spcPts val="0"/>
              </a:spcBef>
              <a:spcAft>
                <a:spcPts val="0"/>
              </a:spcAft>
              <a:defRPr/>
            </a:pPr>
            <a:endParaRPr lang="en-US" sz="1600" dirty="0"/>
          </a:p>
          <a:p>
            <a:endParaRPr lang="en-US" sz="1600" dirty="0"/>
          </a:p>
        </p:txBody>
      </p:sp>
      <p:pic>
        <p:nvPicPr>
          <p:cNvPr id="7" name="Picture 6" descr="IDR pozitiv Tuberculosis-2"/>
          <p:cNvPicPr>
            <a:picLocks noChangeAspect="1" noChangeArrowheads="1"/>
          </p:cNvPicPr>
          <p:nvPr/>
        </p:nvPicPr>
        <p:blipFill>
          <a:blip r:embed="rId4" cstate="print"/>
          <a:srcRect/>
          <a:stretch>
            <a:fillRect/>
          </a:stretch>
        </p:blipFill>
        <p:spPr bwMode="auto">
          <a:xfrm>
            <a:off x="2339752" y="5229200"/>
            <a:ext cx="1954560" cy="1296144"/>
          </a:xfrm>
          <a:prstGeom prst="rect">
            <a:avLst/>
          </a:prstGeom>
          <a:noFill/>
          <a:ln w="9525">
            <a:noFill/>
            <a:miter lim="800000"/>
            <a:headEnd/>
            <a:tailEnd/>
          </a:ln>
        </p:spPr>
      </p:pic>
      <p:pic>
        <p:nvPicPr>
          <p:cNvPr id="8" name="Picture 7" descr="IDR normal"/>
          <p:cNvPicPr>
            <a:picLocks noChangeAspect="1" noChangeArrowheads="1"/>
          </p:cNvPicPr>
          <p:nvPr/>
        </p:nvPicPr>
        <p:blipFill>
          <a:blip r:embed="rId5" cstate="print"/>
          <a:srcRect/>
          <a:stretch>
            <a:fillRect/>
          </a:stretch>
        </p:blipFill>
        <p:spPr bwMode="auto">
          <a:xfrm>
            <a:off x="251520" y="5186114"/>
            <a:ext cx="1951559" cy="1302672"/>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18" descr="figure_18_12_labeled"/>
          <p:cNvPicPr>
            <a:picLocks noChangeAspect="1" noChangeArrowheads="1"/>
          </p:cNvPicPr>
          <p:nvPr/>
        </p:nvPicPr>
        <p:blipFill>
          <a:blip r:embed="rId3">
            <a:extLst>
              <a:ext uri="{28A0092B-C50C-407E-A947-70E740481C1C}">
                <a14:useLocalDpi xmlns:a14="http://schemas.microsoft.com/office/drawing/2010/main" val="0"/>
              </a:ext>
            </a:extLst>
          </a:blip>
          <a:srcRect l="-2507" r="-2507" b="2724"/>
          <a:stretch>
            <a:fillRect/>
          </a:stretch>
        </p:blipFill>
        <p:spPr bwMode="auto">
          <a:xfrm>
            <a:off x="3352800" y="1412776"/>
            <a:ext cx="3657600" cy="534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7" name="Picture 16" descr="figure_18_12_labeled"/>
          <p:cNvPicPr>
            <a:picLocks noChangeAspect="1" noChangeArrowheads="1"/>
          </p:cNvPicPr>
          <p:nvPr/>
        </p:nvPicPr>
        <p:blipFill>
          <a:blip r:embed="rId4">
            <a:extLst>
              <a:ext uri="{28A0092B-C50C-407E-A947-70E740481C1C}">
                <a14:useLocalDpi xmlns:a14="http://schemas.microsoft.com/office/drawing/2010/main" val="0"/>
              </a:ext>
            </a:extLst>
          </a:blip>
          <a:srcRect l="54376" r="-2507" b="84375"/>
          <a:stretch>
            <a:fillRect/>
          </a:stretch>
        </p:blipFill>
        <p:spPr bwMode="auto">
          <a:xfrm>
            <a:off x="5321300" y="874713"/>
            <a:ext cx="23114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p:cNvSpPr txBox="1">
            <a:spLocks noChangeArrowheads="1"/>
          </p:cNvSpPr>
          <p:nvPr/>
        </p:nvSpPr>
        <p:spPr bwMode="auto">
          <a:xfrm>
            <a:off x="7826375" y="6475413"/>
            <a:ext cx="1219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7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ts val="400"/>
              </a:spcBef>
              <a:buClr>
                <a:schemeClr val="accent2"/>
              </a:buClr>
              <a:buSzPct val="90000"/>
              <a:buChar char="•"/>
              <a:defRPr sz="2400">
                <a:solidFill>
                  <a:schemeClr val="tx1"/>
                </a:solidFill>
                <a:latin typeface="Arial" panose="020B0604020202020204" pitchFamily="34" charset="0"/>
                <a:cs typeface="Arial" panose="020B0604020202020204" pitchFamily="34" charset="0"/>
              </a:defRPr>
            </a:lvl2pPr>
            <a:lvl3pPr marL="11430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ts val="400"/>
              </a:spcBef>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400"/>
              </a:spcBef>
              <a:spcAft>
                <a:spcPct val="0"/>
              </a:spcAft>
              <a:buClr>
                <a:srgbClr val="9C007F"/>
              </a:buClr>
              <a:buSzPct val="100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9pPr>
          </a:lstStyle>
          <a:p>
            <a:pPr>
              <a:buClrTx/>
              <a:buSzTx/>
              <a:buFontTx/>
              <a:buNone/>
            </a:pPr>
            <a:r>
              <a:rPr lang="en-US" sz="1200">
                <a:latin typeface="Rockwell" panose="02060603020205020403" pitchFamily="18" charset="0"/>
              </a:rPr>
              <a:t>Figure 18.12</a:t>
            </a:r>
          </a:p>
        </p:txBody>
      </p:sp>
      <p:sp>
        <p:nvSpPr>
          <p:cNvPr id="48137" name="Rectangle 9"/>
          <p:cNvSpPr>
            <a:spLocks noGrp="1" noChangeArrowheads="1"/>
          </p:cNvSpPr>
          <p:nvPr>
            <p:ph type="title"/>
          </p:nvPr>
        </p:nvSpPr>
        <p:spPr>
          <a:xfrm>
            <a:off x="457200" y="-24"/>
            <a:ext cx="8229600" cy="960886"/>
          </a:xfrm>
        </p:spPr>
        <p:txBody>
          <a:bodyPr>
            <a:normAutofit/>
          </a:bodyPr>
          <a:lstStyle/>
          <a:p>
            <a:pPr marL="54864" indent="0" eaLnBrk="1" fontAlgn="auto" hangingPunct="1">
              <a:spcAft>
                <a:spcPts val="0"/>
              </a:spcAft>
              <a:defRPr/>
            </a:pPr>
            <a:r>
              <a:rPr lang="ro-RO" sz="2800" dirty="0" err="1" smtClean="0">
                <a:solidFill>
                  <a:schemeClr val="tx2">
                    <a:tint val="100000"/>
                    <a:shade val="90000"/>
                    <a:satMod val="250000"/>
                    <a:alpha val="100000"/>
                  </a:schemeClr>
                </a:solidFill>
              </a:rPr>
              <a:t>Citometria</a:t>
            </a:r>
            <a:r>
              <a:rPr lang="ro-RO" sz="2800" dirty="0" smtClean="0">
                <a:solidFill>
                  <a:schemeClr val="tx2">
                    <a:tint val="100000"/>
                    <a:shade val="90000"/>
                    <a:satMod val="250000"/>
                    <a:alpha val="100000"/>
                  </a:schemeClr>
                </a:solidFill>
              </a:rPr>
              <a:t> de flux – metodă cantitativă de apreciere a </a:t>
            </a:r>
            <a:r>
              <a:rPr lang="ro-RO" sz="2800" dirty="0" err="1" smtClean="0">
                <a:solidFill>
                  <a:schemeClr val="tx2">
                    <a:tint val="100000"/>
                    <a:shade val="90000"/>
                    <a:satMod val="250000"/>
                    <a:alpha val="100000"/>
                  </a:schemeClr>
                </a:solidFill>
              </a:rPr>
              <a:t>imunitătii</a:t>
            </a:r>
            <a:r>
              <a:rPr lang="ro-RO" sz="2800" dirty="0" smtClean="0">
                <a:solidFill>
                  <a:schemeClr val="tx2">
                    <a:tint val="100000"/>
                    <a:shade val="90000"/>
                    <a:satMod val="250000"/>
                    <a:alpha val="100000"/>
                  </a:schemeClr>
                </a:solidFill>
              </a:rPr>
              <a:t> celulare</a:t>
            </a:r>
            <a:endParaRPr lang="en-US" sz="2800" dirty="0">
              <a:solidFill>
                <a:schemeClr val="tx2">
                  <a:tint val="100000"/>
                  <a:shade val="90000"/>
                  <a:satMod val="250000"/>
                  <a:alpha val="100000"/>
                </a:schemeClr>
              </a:solidFill>
            </a:endParaRPr>
          </a:p>
        </p:txBody>
      </p:sp>
      <p:pic>
        <p:nvPicPr>
          <p:cNvPr id="216070" name="Picture 12" descr="figure_18_12_labeled"/>
          <p:cNvPicPr>
            <a:picLocks noChangeAspect="1" noChangeArrowheads="1"/>
          </p:cNvPicPr>
          <p:nvPr/>
        </p:nvPicPr>
        <p:blipFill>
          <a:blip r:embed="rId4">
            <a:extLst>
              <a:ext uri="{28A0092B-C50C-407E-A947-70E740481C1C}">
                <a14:useLocalDpi xmlns:a14="http://schemas.microsoft.com/office/drawing/2010/main" val="0"/>
              </a:ext>
            </a:extLst>
          </a:blip>
          <a:srcRect l="50000" t="14381" b="75668"/>
          <a:stretch>
            <a:fillRect/>
          </a:stretch>
        </p:blipFill>
        <p:spPr bwMode="auto">
          <a:xfrm>
            <a:off x="889000" y="1789113"/>
            <a:ext cx="24003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1" name="Picture 14" descr="figure_18_12_labeled"/>
          <p:cNvPicPr>
            <a:picLocks noChangeAspect="1" noChangeArrowheads="1"/>
          </p:cNvPicPr>
          <p:nvPr/>
        </p:nvPicPr>
        <p:blipFill>
          <a:blip r:embed="rId5">
            <a:extLst>
              <a:ext uri="{28A0092B-C50C-407E-A947-70E740481C1C}">
                <a14:useLocalDpi xmlns:a14="http://schemas.microsoft.com/office/drawing/2010/main" val="0"/>
              </a:ext>
            </a:extLst>
          </a:blip>
          <a:srcRect l="55594" t="42575" b="47916"/>
          <a:stretch>
            <a:fillRect/>
          </a:stretch>
        </p:blipFill>
        <p:spPr bwMode="auto">
          <a:xfrm>
            <a:off x="1143000" y="3541713"/>
            <a:ext cx="213201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2" name="Picture 15" descr="figure_18_12_labeled"/>
          <p:cNvPicPr>
            <a:picLocks noChangeAspect="1" noChangeArrowheads="1"/>
          </p:cNvPicPr>
          <p:nvPr/>
        </p:nvPicPr>
        <p:blipFill>
          <a:blip r:embed="rId4">
            <a:extLst>
              <a:ext uri="{28A0092B-C50C-407E-A947-70E740481C1C}">
                <a14:useLocalDpi xmlns:a14="http://schemas.microsoft.com/office/drawing/2010/main" val="0"/>
              </a:ext>
            </a:extLst>
          </a:blip>
          <a:srcRect l="54376" t="59158" b="26564"/>
          <a:stretch>
            <a:fillRect/>
          </a:stretch>
        </p:blipFill>
        <p:spPr bwMode="auto">
          <a:xfrm>
            <a:off x="1066800" y="4694238"/>
            <a:ext cx="21971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3" name="Picture 22" descr="figure_18_12_labeled"/>
          <p:cNvPicPr>
            <a:picLocks noChangeAspect="1" noChangeArrowheads="1"/>
          </p:cNvPicPr>
          <p:nvPr/>
        </p:nvPicPr>
        <p:blipFill>
          <a:blip r:embed="rId4">
            <a:extLst>
              <a:ext uri="{28A0092B-C50C-407E-A947-70E740481C1C}">
                <a14:useLocalDpi xmlns:a14="http://schemas.microsoft.com/office/drawing/2010/main" val="0"/>
              </a:ext>
            </a:extLst>
          </a:blip>
          <a:srcRect l="54376" t="26820" r="-2507" b="65717"/>
          <a:stretch>
            <a:fillRect/>
          </a:stretch>
        </p:blipFill>
        <p:spPr bwMode="auto">
          <a:xfrm>
            <a:off x="5318125" y="2322513"/>
            <a:ext cx="23177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4" name="Picture 23" descr="figure_18_12_labeled"/>
          <p:cNvPicPr>
            <a:picLocks noChangeAspect="1" noChangeArrowheads="1"/>
          </p:cNvPicPr>
          <p:nvPr/>
        </p:nvPicPr>
        <p:blipFill>
          <a:blip r:embed="rId4">
            <a:extLst>
              <a:ext uri="{28A0092B-C50C-407E-A947-70E740481C1C}">
                <a14:useLocalDpi xmlns:a14="http://schemas.microsoft.com/office/drawing/2010/main" val="0"/>
              </a:ext>
            </a:extLst>
          </a:blip>
          <a:srcRect l="54376" t="51695" r="-2507" b="40842"/>
          <a:stretch>
            <a:fillRect/>
          </a:stretch>
        </p:blipFill>
        <p:spPr bwMode="auto">
          <a:xfrm>
            <a:off x="5318125" y="4230688"/>
            <a:ext cx="23177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5" name="Picture 24" descr="figure_18_12_labeled"/>
          <p:cNvPicPr>
            <a:picLocks noChangeAspect="1" noChangeArrowheads="1"/>
          </p:cNvPicPr>
          <p:nvPr/>
        </p:nvPicPr>
        <p:blipFill>
          <a:blip r:embed="rId6">
            <a:extLst>
              <a:ext uri="{28A0092B-C50C-407E-A947-70E740481C1C}">
                <a14:useLocalDpi xmlns:a14="http://schemas.microsoft.com/office/drawing/2010/main" val="0"/>
              </a:ext>
            </a:extLst>
          </a:blip>
          <a:srcRect l="54376" t="72841" r="-2507" b="18452"/>
          <a:stretch>
            <a:fillRect/>
          </a:stretch>
        </p:blipFill>
        <p:spPr bwMode="auto">
          <a:xfrm>
            <a:off x="5321300" y="5511800"/>
            <a:ext cx="2311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REACTII DE AGLUTINARE</a:t>
            </a:r>
            <a:endParaRPr lang="en-US" dirty="0"/>
          </a:p>
        </p:txBody>
      </p:sp>
      <p:sp>
        <p:nvSpPr>
          <p:cNvPr id="3" name="Content Placeholder 2"/>
          <p:cNvSpPr>
            <a:spLocks noGrp="1"/>
          </p:cNvSpPr>
          <p:nvPr>
            <p:ph idx="1"/>
          </p:nvPr>
        </p:nvSpPr>
        <p:spPr/>
        <p:txBody>
          <a:bodyPr/>
          <a:lstStyle/>
          <a:p>
            <a:pPr marL="0" indent="0" eaLnBrk="1" fontAlgn="auto" hangingPunct="1">
              <a:spcBef>
                <a:spcPts val="0"/>
              </a:spcBef>
              <a:spcAft>
                <a:spcPts val="0"/>
              </a:spcAft>
              <a:buNone/>
              <a:defRPr/>
            </a:pPr>
            <a:r>
              <a:rPr lang="ro-RO" sz="2000" b="1" dirty="0" smtClean="0"/>
              <a:t>1.1. REACTIA </a:t>
            </a:r>
            <a:r>
              <a:rPr lang="ro-RO" sz="2000" b="1" dirty="0"/>
              <a:t>DE </a:t>
            </a:r>
            <a:r>
              <a:rPr lang="ro-RO" sz="2000" b="1" dirty="0" smtClean="0"/>
              <a:t>AGLUTINARE PE </a:t>
            </a:r>
            <a:r>
              <a:rPr lang="ro-RO" sz="2000" b="1" dirty="0"/>
              <a:t>LAMA</a:t>
            </a:r>
            <a:endParaRPr lang="en-US" sz="2000" b="1" dirty="0"/>
          </a:p>
          <a:p>
            <a:pPr eaLnBrk="1" fontAlgn="auto" hangingPunct="1">
              <a:spcBef>
                <a:spcPts val="0"/>
              </a:spcBef>
              <a:spcAft>
                <a:spcPts val="0"/>
              </a:spcAft>
              <a:buFont typeface="Wingdings 2"/>
              <a:buChar char=""/>
              <a:defRPr/>
            </a:pPr>
            <a:r>
              <a:rPr lang="ro-RO" sz="2000" dirty="0"/>
              <a:t>Se </a:t>
            </a:r>
            <a:r>
              <a:rPr lang="ro-RO" sz="2000" dirty="0" err="1"/>
              <a:t>efectueaza</a:t>
            </a:r>
            <a:r>
              <a:rPr lang="ro-RO" sz="2000" dirty="0"/>
              <a:t> prin depunerea unei </a:t>
            </a:r>
            <a:r>
              <a:rPr lang="ro-RO" sz="2000" dirty="0" err="1"/>
              <a:t>picaturi</a:t>
            </a:r>
            <a:r>
              <a:rPr lang="ro-RO" sz="2000" dirty="0"/>
              <a:t> de suspensie de antigen standard cuplat cu particule de latex sau carbon pe un card de </a:t>
            </a:r>
            <a:r>
              <a:rPr lang="ro-RO" sz="2000" dirty="0" err="1"/>
              <a:t>hartie</a:t>
            </a:r>
            <a:r>
              <a:rPr lang="ro-RO" sz="2000" dirty="0"/>
              <a:t> sau plastic si se </a:t>
            </a:r>
            <a:r>
              <a:rPr lang="ro-RO" sz="2000" dirty="0" err="1"/>
              <a:t>adauga</a:t>
            </a:r>
            <a:r>
              <a:rPr lang="ro-RO" sz="2000" dirty="0"/>
              <a:t> serul de </a:t>
            </a:r>
            <a:r>
              <a:rPr lang="ro-RO" sz="2000" dirty="0" smtClean="0"/>
              <a:t>testat (diagnostic serologic).</a:t>
            </a:r>
            <a:endParaRPr lang="ro-RO" sz="2000" dirty="0"/>
          </a:p>
          <a:p>
            <a:pPr eaLnBrk="1" fontAlgn="auto" hangingPunct="1">
              <a:spcBef>
                <a:spcPts val="0"/>
              </a:spcBef>
              <a:spcAft>
                <a:spcPts val="0"/>
              </a:spcAft>
              <a:buFont typeface="Wingdings 2"/>
              <a:buChar char=""/>
              <a:defRPr/>
            </a:pPr>
            <a:r>
              <a:rPr lang="ro-RO" sz="2000" dirty="0"/>
              <a:t>In cazul </a:t>
            </a:r>
            <a:r>
              <a:rPr lang="ro-RO" sz="2000" dirty="0" err="1"/>
              <a:t>reactiei</a:t>
            </a:r>
            <a:r>
              <a:rPr lang="ro-RO" sz="2000" dirty="0"/>
              <a:t> pozitive apar grunji vizibili cu ochiul liber sau cu lupa.</a:t>
            </a:r>
          </a:p>
          <a:p>
            <a:pPr eaLnBrk="1" fontAlgn="auto" hangingPunct="1">
              <a:spcBef>
                <a:spcPts val="0"/>
              </a:spcBef>
              <a:spcAft>
                <a:spcPts val="0"/>
              </a:spcAft>
              <a:buFont typeface="Wingdings 2"/>
              <a:buChar char=""/>
              <a:defRPr/>
            </a:pPr>
            <a:r>
              <a:rPr lang="ro-RO" sz="2000" dirty="0" smtClean="0"/>
              <a:t>Exemplu: D</a:t>
            </a:r>
            <a:r>
              <a:rPr lang="en-US" sz="2000" dirty="0" err="1" smtClean="0"/>
              <a:t>iagnosticare</a:t>
            </a:r>
            <a:r>
              <a:rPr lang="ro-RO" sz="2000" dirty="0"/>
              <a:t>a</a:t>
            </a:r>
            <a:r>
              <a:rPr lang="en-US" sz="2000" dirty="0"/>
              <a:t> </a:t>
            </a:r>
            <a:r>
              <a:rPr lang="en-US" sz="2000" dirty="0" err="1"/>
              <a:t>sifilis</a:t>
            </a:r>
            <a:r>
              <a:rPr lang="ro-RO" sz="2000" dirty="0"/>
              <a:t>ului</a:t>
            </a:r>
            <a:r>
              <a:rPr lang="en-US" sz="2000" b="1" dirty="0"/>
              <a:t> </a:t>
            </a:r>
            <a:r>
              <a:rPr lang="ro-RO" sz="2000" b="1" dirty="0" smtClean="0"/>
              <a:t>prin – RPR- Carbon (</a:t>
            </a:r>
            <a:r>
              <a:rPr lang="en-US" sz="2000" b="1" dirty="0" smtClean="0"/>
              <a:t>Rapid </a:t>
            </a:r>
            <a:r>
              <a:rPr lang="ro-RO" sz="2000" b="1" dirty="0"/>
              <a:t>Plasma R</a:t>
            </a:r>
            <a:r>
              <a:rPr lang="en-US" sz="2000" b="1" dirty="0" err="1" smtClean="0"/>
              <a:t>eagin</a:t>
            </a:r>
            <a:r>
              <a:rPr lang="ro-RO" sz="2000" b="1" dirty="0" smtClean="0"/>
              <a:t> - Carbon</a:t>
            </a:r>
            <a:r>
              <a:rPr lang="ro-RO" sz="2000" b="1" dirty="0"/>
              <a:t>)</a:t>
            </a:r>
            <a:r>
              <a:rPr lang="en-US" sz="2000" b="1" dirty="0"/>
              <a:t>.</a:t>
            </a:r>
            <a:endParaRPr lang="en-US" sz="2000" dirty="0"/>
          </a:p>
          <a:p>
            <a:endParaRPr lang="en-US" sz="2000" dirty="0"/>
          </a:p>
        </p:txBody>
      </p:sp>
      <p:pic>
        <p:nvPicPr>
          <p:cNvPr id="4" name="Picture 3" descr="H:\Tammy_Juran\2004 work\talaro 5e\dcm\jpegs from gts\proof\final\chapt16\art_library\color_art_library\16_03a.jpg"/>
          <p:cNvPicPr>
            <a:picLocks noChangeAspect="1" noChangeArrowheads="1"/>
          </p:cNvPicPr>
          <p:nvPr/>
        </p:nvPicPr>
        <p:blipFill rotWithShape="1">
          <a:blip r:embed="rId2">
            <a:extLst>
              <a:ext uri="{28A0092B-C50C-407E-A947-70E740481C1C}">
                <a14:useLocalDpi xmlns:a14="http://schemas.microsoft.com/office/drawing/2010/main" val="0"/>
              </a:ext>
            </a:extLst>
          </a:blip>
          <a:srcRect b="18782"/>
          <a:stretch/>
        </p:blipFill>
        <p:spPr bwMode="auto">
          <a:xfrm>
            <a:off x="1134666" y="3573016"/>
            <a:ext cx="3077294" cy="276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357090" y="6516247"/>
            <a:ext cx="2864395" cy="338554"/>
          </a:xfrm>
          <a:prstGeom prst="rect">
            <a:avLst/>
          </a:prstGeom>
          <a:noFill/>
        </p:spPr>
        <p:txBody>
          <a:bodyPr wrap="square" rtlCol="0">
            <a:spAutoFit/>
          </a:bodyPr>
          <a:lstStyle/>
          <a:p>
            <a:r>
              <a:rPr lang="ro-RO" sz="1600" b="1" dirty="0" smtClean="0"/>
              <a:t>DIAGNOSTIC SEROLOGIC</a:t>
            </a:r>
            <a:endParaRPr lang="en-US" sz="1600" b="1" dirty="0"/>
          </a:p>
        </p:txBody>
      </p:sp>
      <p:pic>
        <p:nvPicPr>
          <p:cNvPr id="205826" name="Picture 2" descr="http://microbeonline.com/wp-content/uploads/2013/08/RPR-Test-k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4149080"/>
            <a:ext cx="3251671" cy="149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472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indent="0" eaLnBrk="1" fontAlgn="auto" hangingPunct="1">
              <a:spcAft>
                <a:spcPts val="0"/>
              </a:spcAft>
              <a:defRPr/>
            </a:pPr>
            <a:r>
              <a:rPr lang="ro-RO" dirty="0" err="1" smtClean="0">
                <a:solidFill>
                  <a:schemeClr val="tx2">
                    <a:tint val="100000"/>
                    <a:shade val="90000"/>
                    <a:satMod val="250000"/>
                    <a:alpha val="100000"/>
                  </a:schemeClr>
                </a:solidFill>
              </a:rPr>
              <a:t>Reactia</a:t>
            </a:r>
            <a:r>
              <a:rPr lang="ro-RO" dirty="0" smtClean="0">
                <a:solidFill>
                  <a:schemeClr val="tx2">
                    <a:tint val="100000"/>
                    <a:shade val="90000"/>
                    <a:satMod val="250000"/>
                    <a:alpha val="100000"/>
                  </a:schemeClr>
                </a:solidFill>
              </a:rPr>
              <a:t> </a:t>
            </a:r>
            <a:r>
              <a:rPr lang="ro-RO" dirty="0" err="1" smtClean="0">
                <a:solidFill>
                  <a:schemeClr val="tx2">
                    <a:tint val="100000"/>
                    <a:shade val="90000"/>
                    <a:satMod val="250000"/>
                    <a:alpha val="100000"/>
                  </a:schemeClr>
                </a:solidFill>
              </a:rPr>
              <a:t>deaglutinareLatex</a:t>
            </a:r>
            <a:r>
              <a:rPr lang="ro-RO" dirty="0" smtClean="0">
                <a:solidFill>
                  <a:schemeClr val="tx2">
                    <a:tint val="100000"/>
                    <a:shade val="90000"/>
                    <a:satMod val="250000"/>
                    <a:alpha val="100000"/>
                  </a:schemeClr>
                </a:solidFill>
              </a:rPr>
              <a:t>-aglutinarea</a:t>
            </a:r>
            <a:endParaRPr lang="ro-RO" dirty="0">
              <a:solidFill>
                <a:schemeClr val="tx2">
                  <a:tint val="100000"/>
                  <a:shade val="90000"/>
                  <a:satMod val="250000"/>
                  <a:alpha val="100000"/>
                </a:schemeClr>
              </a:solidFill>
            </a:endParaRPr>
          </a:p>
        </p:txBody>
      </p:sp>
      <p:sp>
        <p:nvSpPr>
          <p:cNvPr id="84995" name="Content Placeholder 2"/>
          <p:cNvSpPr>
            <a:spLocks noGrp="1"/>
          </p:cNvSpPr>
          <p:nvPr>
            <p:ph idx="1"/>
          </p:nvPr>
        </p:nvSpPr>
        <p:spPr>
          <a:xfrm>
            <a:off x="457200" y="785813"/>
            <a:ext cx="8229600" cy="2499171"/>
          </a:xfrm>
        </p:spPr>
        <p:txBody>
          <a:bodyPr/>
          <a:lstStyle/>
          <a:p>
            <a:pPr eaLnBrk="1" hangingPunct="1"/>
            <a:r>
              <a:rPr lang="en-US" sz="2400" b="1" dirty="0" smtClean="0"/>
              <a:t> </a:t>
            </a:r>
            <a:r>
              <a:rPr lang="ro-RO" sz="2400" b="1" dirty="0" smtClean="0"/>
              <a:t>1.2.Latex-aglutinare</a:t>
            </a:r>
            <a:endParaRPr lang="en-US" sz="2400" dirty="0" smtClean="0"/>
          </a:p>
          <a:p>
            <a:pPr eaLnBrk="1" hangingPunct="1"/>
            <a:r>
              <a:rPr lang="ro-RO" sz="2400" dirty="0" smtClean="0"/>
              <a:t>Particulele de latex sunt acoperite cu molecule de antigen. Există multe teste comerciale pentru identificarea grupurilor de streptococi, a antigenelor bacteriene din LCR, a factorilor reumatoizi, anticorpilor anti-</a:t>
            </a:r>
            <a:r>
              <a:rPr lang="ro-RO" sz="2400" dirty="0" err="1" smtClean="0"/>
              <a:t>streptolizină</a:t>
            </a:r>
            <a:r>
              <a:rPr lang="ro-RO" sz="2400" dirty="0" smtClean="0"/>
              <a:t> O, anticorpilor anti-rubeolici, detecția unor virusuri (</a:t>
            </a:r>
            <a:r>
              <a:rPr lang="ro-RO" sz="2400" dirty="0" err="1" smtClean="0"/>
              <a:t>adenovirusuri</a:t>
            </a:r>
            <a:r>
              <a:rPr lang="ro-RO" sz="2400" dirty="0" smtClean="0"/>
              <a:t>, </a:t>
            </a:r>
            <a:r>
              <a:rPr lang="ro-RO" sz="2400" dirty="0" err="1" smtClean="0"/>
              <a:t>rotavirusuri</a:t>
            </a:r>
            <a:r>
              <a:rPr lang="ro-RO" sz="2400" dirty="0" smtClean="0"/>
              <a:t>). </a:t>
            </a:r>
            <a:r>
              <a:rPr lang="en-US" sz="2400" dirty="0" smtClean="0"/>
              <a:t> </a:t>
            </a:r>
          </a:p>
          <a:p>
            <a:pPr eaLnBrk="1" hangingPunct="1"/>
            <a:r>
              <a:rPr lang="en-US" sz="2400" b="1" dirty="0" smtClean="0"/>
              <a:t> </a:t>
            </a:r>
            <a:endParaRPr lang="en-US" sz="2400" dirty="0" smtClean="0"/>
          </a:p>
          <a:p>
            <a:pPr eaLnBrk="1" hangingPunct="1"/>
            <a:endParaRPr lang="ro-RO" sz="2400" dirty="0" smtClean="0"/>
          </a:p>
        </p:txBody>
      </p:sp>
      <p:pic>
        <p:nvPicPr>
          <p:cNvPr id="4" name="Picture 9" descr="figure_18_07_labeled"/>
          <p:cNvPicPr>
            <a:picLocks noChangeAspect="1" noChangeArrowheads="1"/>
          </p:cNvPicPr>
          <p:nvPr/>
        </p:nvPicPr>
        <p:blipFill>
          <a:blip r:embed="rId3">
            <a:extLst>
              <a:ext uri="{28A0092B-C50C-407E-A947-70E740481C1C}">
                <a14:useLocalDpi xmlns:a14="http://schemas.microsoft.com/office/drawing/2010/main" val="0"/>
              </a:ext>
            </a:extLst>
          </a:blip>
          <a:srcRect b="3526"/>
          <a:stretch>
            <a:fillRect/>
          </a:stretch>
        </p:blipFill>
        <p:spPr bwMode="auto">
          <a:xfrm>
            <a:off x="1691680" y="3501008"/>
            <a:ext cx="5994251" cy="325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Custom 1">
      <a:dk1>
        <a:sysClr val="windowText" lastClr="000000"/>
      </a:dk1>
      <a:lt1>
        <a:sysClr val="window" lastClr="FFFFFF"/>
      </a:lt1>
      <a:dk2>
        <a:srgbClr val="E90062"/>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1555</TotalTime>
  <Words>3932</Words>
  <Application>Microsoft Office PowerPoint</Application>
  <PresentationFormat>On-screen Show (4:3)</PresentationFormat>
  <Paragraphs>401</Paragraphs>
  <Slides>76</Slides>
  <Notes>69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85" baseType="lpstr">
      <vt:lpstr>新細明體</vt:lpstr>
      <vt:lpstr>Arial</vt:lpstr>
      <vt:lpstr>Calibri</vt:lpstr>
      <vt:lpstr>Rockwell</vt:lpstr>
      <vt:lpstr>Verdana</vt:lpstr>
      <vt:lpstr>Wingdings</vt:lpstr>
      <vt:lpstr>Wingdings 2</vt:lpstr>
      <vt:lpstr>Foundry</vt:lpstr>
      <vt:lpstr>PhotoSuite Image</vt:lpstr>
      <vt:lpstr>TEHNICI DE  IMUNOLOGIE MEDICALĂ</vt:lpstr>
      <vt:lpstr>REACȚII IMUNOLOGICE: AVANTAJE</vt:lpstr>
      <vt:lpstr>REACȚII IMUNOLOGICE: DEZAVANTAJE</vt:lpstr>
      <vt:lpstr>TIPURI DE REACȚII IMUNOLOGICE</vt:lpstr>
      <vt:lpstr>1. REACŢII DE AGLUTINARE</vt:lpstr>
      <vt:lpstr>1. Reacţii de aglutinare</vt:lpstr>
      <vt:lpstr>REACTII DE AGLUTINARE</vt:lpstr>
      <vt:lpstr>REACTII DE AGLUTINARE</vt:lpstr>
      <vt:lpstr>Reactia deaglutinareLatex-aglutinarea</vt:lpstr>
      <vt:lpstr>Reactia de aglutinare</vt:lpstr>
      <vt:lpstr>Reactia de aglutinare</vt:lpstr>
      <vt:lpstr>2. Reacţii de aglutinare in tuburi</vt:lpstr>
      <vt:lpstr>PowerPoint Presentation</vt:lpstr>
      <vt:lpstr>2. REACȚII DE PRECIPITARE</vt:lpstr>
      <vt:lpstr>Curba de precipitare în suspensie</vt:lpstr>
      <vt:lpstr>2. Reacţii de precipitare</vt:lpstr>
      <vt:lpstr>2. REACTII DE PRECIPITARE</vt:lpstr>
      <vt:lpstr>PowerPoint Presentation</vt:lpstr>
      <vt:lpstr>PowerPoint Presentation</vt:lpstr>
      <vt:lpstr>2. Reacţii de precipitare</vt:lpstr>
      <vt:lpstr>2. Reacţii de precipitare</vt:lpstr>
      <vt:lpstr>PowerPoint Presentation</vt:lpstr>
      <vt:lpstr>PowerPoint Presentation</vt:lpstr>
      <vt:lpstr>2. Reacţii de precipitare</vt:lpstr>
      <vt:lpstr>PowerPoint Presentation</vt:lpstr>
      <vt:lpstr>Immunoelectroforeza</vt:lpstr>
      <vt:lpstr>PowerPoint Presentation</vt:lpstr>
      <vt:lpstr>3. REACŢII DE HEMAGLUTINARE</vt:lpstr>
      <vt:lpstr>3. Reacţii de hemaglutinare</vt:lpstr>
      <vt:lpstr>Titrarea anticorpilor anti Rh</vt:lpstr>
      <vt:lpstr>REACȚIA DE HEMAGLUTINARE</vt:lpstr>
      <vt:lpstr>REACȚIA DE INHIBARE A HEMAGLUTINĂRII</vt:lpstr>
      <vt:lpstr>REACȚIA DE HEMAGLUTINARE PASIVĂ</vt:lpstr>
      <vt:lpstr>Reactia HAP pentru dg. serologic  in rujeola</vt:lpstr>
      <vt:lpstr>PowerPoint Presentation</vt:lpstr>
      <vt:lpstr>REACŢIA DE FIXARE A COMPLEMENTULUI</vt:lpstr>
      <vt:lpstr>REACȚIA DE FIXARE A COMPLEMENTULUI</vt:lpstr>
      <vt:lpstr>REACȚIA DE FIXARE A COMPLEMENTULUI</vt:lpstr>
      <vt:lpstr>REACȚIA DE FIXARE A COMPLEMENTULUI</vt:lpstr>
      <vt:lpstr>REACȚIA DE FIXARE A COMPLEMENTULUI</vt:lpstr>
      <vt:lpstr>REACȚIA DE FIXARE A COMPLEMENTULUI</vt:lpstr>
      <vt:lpstr>REACȚIA DE FIXARE A COMPLEMENTULUI</vt:lpstr>
      <vt:lpstr>PowerPoint Presentation</vt:lpstr>
      <vt:lpstr>6. REACŢII DE NEUTRALIZARE</vt:lpstr>
      <vt:lpstr>5. REACŢII CU MARKERI</vt:lpstr>
      <vt:lpstr>5.REACTII CU MARKERI</vt:lpstr>
      <vt:lpstr>PowerPoint Presentation</vt:lpstr>
      <vt:lpstr>Fluorescent-Antibody (FA) Techniques</vt:lpstr>
      <vt:lpstr>Indirect Fluorescent-Antibody Test IF Indirecta</vt:lpstr>
      <vt:lpstr> Reactia Imuno Enzimatica ELISA                  (  (Enzyme-Linked Immunosorbentassays Assay)</vt:lpstr>
      <vt:lpstr>ELISA directa</vt:lpstr>
      <vt:lpstr>ELISA indirecta </vt:lpstr>
      <vt:lpstr>Immunological Techniques: ELISA</vt:lpstr>
      <vt:lpstr>Immunological Techniques: ELISA</vt:lpstr>
      <vt:lpstr>Immunological Techniques: ELISA</vt:lpstr>
      <vt:lpstr>Immunological Techniques: ELISA</vt:lpstr>
      <vt:lpstr>PowerPoint Presentation</vt:lpstr>
      <vt:lpstr>PowerPoint Presentation</vt:lpstr>
      <vt:lpstr>Serological Tests</vt:lpstr>
      <vt:lpstr>Western Blot</vt:lpstr>
      <vt:lpstr>Western Blot</vt:lpstr>
      <vt:lpstr>PowerPoint Presentation</vt:lpstr>
      <vt:lpstr>5.REACTII CU MARKERI</vt:lpstr>
      <vt:lpstr>PowerPoint Presentation</vt:lpstr>
      <vt:lpstr>PowerPoint Presentation</vt:lpstr>
      <vt:lpstr>5.REACŢII CU MARKERI</vt:lpstr>
      <vt:lpstr>REACŢII CU MARKERI</vt:lpstr>
      <vt:lpstr>5.REACTII CU MARKERI</vt:lpstr>
      <vt:lpstr>5. REACŢII CU MARKERI</vt:lpstr>
      <vt:lpstr>Reactii de neutralizare</vt:lpstr>
      <vt:lpstr>Reactia de seroneutralizare  Reactia ASLO</vt:lpstr>
      <vt:lpstr>Testarea imunitatii umorale in vivo</vt:lpstr>
      <vt:lpstr>Elek-Ouchterlony toxigenicity test( in vitro) .   The detection of toxin from corynebacteria is the most important step for identification. This is an immunodiffusion test in agar known since 1948. Traditionally, toxin production was demonstrated by injecting toxin material into guineapigs and watching to see if they died. The Elek-Ouchterlony plate test for biologic activity of the toxin, an immunoprecipitation test, was developed to replaced the in vivo guineapig test.  </vt:lpstr>
      <vt:lpstr>INVESTIGAREA IMUNITĂȚII CELULARE</vt:lpstr>
      <vt:lpstr>TESTUL IDR LA TUBERCULINĂ</vt:lpstr>
      <vt:lpstr>Citometria de flux – metodă cantitativă de apreciere a imunitătii celulare</vt:lpstr>
    </vt:vector>
  </TitlesOfParts>
  <Company>Grizli777</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Ovidiu Zlatian</cp:lastModifiedBy>
  <cp:revision>282</cp:revision>
  <dcterms:created xsi:type="dcterms:W3CDTF">2010-02-13T21:50:01Z</dcterms:created>
  <dcterms:modified xsi:type="dcterms:W3CDTF">2017-09-08T21:15:41Z</dcterms:modified>
</cp:coreProperties>
</file>