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1" r:id="rId15"/>
    <p:sldId id="292"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87" r:id="rId60"/>
    <p:sldId id="288" r:id="rId61"/>
    <p:sldId id="289" r:id="rId62"/>
    <p:sldId id="29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9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562F8C-5A99-4670-A214-ADD5B63A7547}" type="datetimeFigureOut">
              <a:rPr lang="en-US" smtClean="0"/>
              <a:pPr/>
              <a:t>3/4/2015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18E63C5-5E4A-46DD-B913-1DB1255B01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562F8C-5A99-4670-A214-ADD5B63A75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562F8C-5A99-4670-A214-ADD5B63A75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562F8C-5A99-4670-A214-ADD5B63A75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562F8C-5A99-4670-A214-ADD5B63A7547}"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63C5-5E4A-46DD-B913-1DB1255B01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562F8C-5A99-4670-A214-ADD5B63A7547}"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562F8C-5A99-4670-A214-ADD5B63A7547}"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562F8C-5A99-4670-A214-ADD5B63A7547}"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62F8C-5A99-4670-A214-ADD5B63A7547}"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562F8C-5A99-4670-A214-ADD5B63A7547}"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63C5-5E4A-46DD-B913-1DB1255B01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562F8C-5A99-4670-A214-ADD5B63A7547}"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18E63C5-5E4A-46DD-B913-1DB1255B012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562F8C-5A99-4670-A214-ADD5B63A7547}" type="datetimeFigureOut">
              <a:rPr lang="en-US" smtClean="0"/>
              <a:pPr/>
              <a:t>3/4/2015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8E63C5-5E4A-46DD-B913-1DB1255B012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785926"/>
            <a:ext cx="7851648" cy="1828800"/>
          </a:xfrm>
        </p:spPr>
        <p:txBody>
          <a:bodyPr/>
          <a:lstStyle/>
          <a:p>
            <a:r>
              <a:rPr lang="ro-RO" b="1" dirty="0"/>
              <a:t>VIRUSOLOGIE GENERALĂ</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467368"/>
          </a:xfrm>
        </p:spPr>
        <p:txBody>
          <a:bodyPr>
            <a:normAutofit fontScale="85000" lnSpcReduction="20000"/>
          </a:bodyPr>
          <a:lstStyle/>
          <a:p>
            <a:r>
              <a:rPr lang="fr-FR" b="1" dirty="0" err="1" smtClean="0"/>
              <a:t>Învelişul</a:t>
            </a:r>
            <a:r>
              <a:rPr lang="fr-FR" b="1" dirty="0" smtClean="0"/>
              <a:t> (peplos </a:t>
            </a:r>
            <a:r>
              <a:rPr lang="fr-FR" b="1" dirty="0" err="1" smtClean="0"/>
              <a:t>sau</a:t>
            </a:r>
            <a:r>
              <a:rPr lang="fr-FR" b="1" dirty="0" smtClean="0"/>
              <a:t> </a:t>
            </a:r>
            <a:r>
              <a:rPr lang="fr-FR" b="1" dirty="0" err="1" smtClean="0"/>
              <a:t>anvelopă</a:t>
            </a:r>
            <a:r>
              <a:rPr lang="fr-FR" b="1" dirty="0" smtClean="0"/>
              <a:t>)</a:t>
            </a:r>
            <a:r>
              <a:rPr lang="fr-FR" dirty="0" smtClean="0"/>
              <a:t> este </a:t>
            </a:r>
            <a:r>
              <a:rPr lang="fr-FR" dirty="0" err="1" smtClean="0"/>
              <a:t>constituit</a:t>
            </a:r>
            <a:r>
              <a:rPr lang="fr-FR" dirty="0" smtClean="0"/>
              <a:t> </a:t>
            </a:r>
            <a:r>
              <a:rPr lang="fr-FR" dirty="0" err="1" smtClean="0"/>
              <a:t>atât</a:t>
            </a:r>
            <a:r>
              <a:rPr lang="fr-FR" dirty="0" smtClean="0"/>
              <a:t> </a:t>
            </a:r>
            <a:r>
              <a:rPr lang="fr-FR" dirty="0" err="1" smtClean="0"/>
              <a:t>din</a:t>
            </a:r>
            <a:r>
              <a:rPr lang="fr-FR" dirty="0" smtClean="0"/>
              <a:t> </a:t>
            </a:r>
            <a:r>
              <a:rPr lang="fr-FR" b="1" i="1" dirty="0" err="1" smtClean="0"/>
              <a:t>proteine</a:t>
            </a:r>
            <a:r>
              <a:rPr lang="fr-FR" b="1" i="1" dirty="0" smtClean="0"/>
              <a:t> virale (simple </a:t>
            </a:r>
            <a:r>
              <a:rPr lang="fr-FR" b="1" i="1" dirty="0" err="1" smtClean="0"/>
              <a:t>sau</a:t>
            </a:r>
            <a:r>
              <a:rPr lang="fr-FR" b="1" i="1" dirty="0" smtClean="0"/>
              <a:t> complexe)</a:t>
            </a:r>
            <a:r>
              <a:rPr lang="fr-FR" dirty="0" smtClean="0"/>
              <a:t>, </a:t>
            </a:r>
            <a:r>
              <a:rPr lang="fr-FR" dirty="0" err="1" smtClean="0"/>
              <a:t>cât</a:t>
            </a:r>
            <a:r>
              <a:rPr lang="fr-FR" dirty="0" smtClean="0"/>
              <a:t> </a:t>
            </a:r>
            <a:r>
              <a:rPr lang="fr-FR" dirty="0" err="1" smtClean="0"/>
              <a:t>şi</a:t>
            </a:r>
            <a:r>
              <a:rPr lang="fr-FR" dirty="0" smtClean="0"/>
              <a:t> </a:t>
            </a:r>
            <a:r>
              <a:rPr lang="fr-FR" dirty="0" err="1" smtClean="0"/>
              <a:t>din</a:t>
            </a:r>
            <a:r>
              <a:rPr lang="fr-FR" dirty="0" smtClean="0"/>
              <a:t> </a:t>
            </a:r>
            <a:r>
              <a:rPr lang="fr-FR" b="1" i="1" dirty="0" err="1" smtClean="0"/>
              <a:t>material</a:t>
            </a:r>
            <a:r>
              <a:rPr lang="fr-FR" b="1" i="1" dirty="0" smtClean="0"/>
              <a:t> </a:t>
            </a:r>
            <a:r>
              <a:rPr lang="fr-FR" b="1" i="1" dirty="0" err="1" smtClean="0"/>
              <a:t>lipoproteic</a:t>
            </a:r>
            <a:r>
              <a:rPr lang="fr-FR" b="1" i="1" dirty="0" smtClean="0"/>
              <a:t> “</a:t>
            </a:r>
            <a:r>
              <a:rPr lang="fr-FR" b="1" i="1" dirty="0" err="1" smtClean="0"/>
              <a:t>împrumutat</a:t>
            </a:r>
            <a:r>
              <a:rPr lang="fr-FR" b="1" i="1" dirty="0" smtClean="0"/>
              <a:t>” de la </a:t>
            </a:r>
            <a:r>
              <a:rPr lang="fr-FR" b="1" i="1" dirty="0" err="1" smtClean="0"/>
              <a:t>celula</a:t>
            </a:r>
            <a:r>
              <a:rPr lang="fr-FR" b="1" i="1" dirty="0" smtClean="0"/>
              <a:t> </a:t>
            </a:r>
            <a:r>
              <a:rPr lang="fr-FR" b="1" i="1" dirty="0" err="1" smtClean="0"/>
              <a:t>gazdă</a:t>
            </a:r>
            <a:r>
              <a:rPr lang="fr-FR" dirty="0" smtClean="0"/>
              <a:t>, </a:t>
            </a:r>
            <a:r>
              <a:rPr lang="fr-FR" dirty="0" err="1" smtClean="0"/>
              <a:t>în</a:t>
            </a:r>
            <a:r>
              <a:rPr lang="fr-FR" dirty="0" smtClean="0"/>
              <a:t> </a:t>
            </a:r>
            <a:r>
              <a:rPr lang="fr-FR" dirty="0" err="1" smtClean="0"/>
              <a:t>cursul</a:t>
            </a:r>
            <a:r>
              <a:rPr lang="fr-FR" dirty="0" smtClean="0"/>
              <a:t> </a:t>
            </a:r>
            <a:r>
              <a:rPr lang="fr-FR" dirty="0" err="1" smtClean="0"/>
              <a:t>multiplicării</a:t>
            </a:r>
            <a:r>
              <a:rPr lang="fr-FR" dirty="0" smtClean="0"/>
              <a:t> </a:t>
            </a:r>
            <a:r>
              <a:rPr lang="fr-FR" dirty="0" err="1" smtClean="0"/>
              <a:t>intracelulare</a:t>
            </a:r>
            <a:r>
              <a:rPr lang="fr-FR" dirty="0" smtClean="0"/>
              <a:t> a </a:t>
            </a:r>
            <a:r>
              <a:rPr lang="fr-FR" dirty="0" err="1" smtClean="0"/>
              <a:t>virusului</a:t>
            </a:r>
            <a:r>
              <a:rPr lang="fr-FR" dirty="0" smtClean="0"/>
              <a:t>. </a:t>
            </a:r>
          </a:p>
          <a:p>
            <a:pPr>
              <a:buNone/>
            </a:pPr>
            <a:endParaRPr lang="en-US" dirty="0" smtClean="0"/>
          </a:p>
          <a:p>
            <a:r>
              <a:rPr lang="fr-FR" dirty="0" smtClean="0"/>
              <a:t>Exemple de </a:t>
            </a:r>
            <a:r>
              <a:rPr lang="fr-FR" dirty="0" err="1" smtClean="0"/>
              <a:t>virusuri</a:t>
            </a:r>
            <a:r>
              <a:rPr lang="fr-FR" dirty="0" smtClean="0"/>
              <a:t> </a:t>
            </a:r>
            <a:r>
              <a:rPr lang="fr-FR" dirty="0" err="1" smtClean="0"/>
              <a:t>cu</a:t>
            </a:r>
            <a:r>
              <a:rPr lang="fr-FR" dirty="0" smtClean="0"/>
              <a:t> </a:t>
            </a:r>
            <a:r>
              <a:rPr lang="fr-FR" dirty="0" err="1" smtClean="0"/>
              <a:t>înveliş</a:t>
            </a:r>
            <a:r>
              <a:rPr lang="fr-FR" dirty="0" smtClean="0"/>
              <a:t>: </a:t>
            </a:r>
            <a:r>
              <a:rPr lang="fr-FR" dirty="0" err="1" smtClean="0"/>
              <a:t>virusurile</a:t>
            </a:r>
            <a:r>
              <a:rPr lang="fr-FR" dirty="0" smtClean="0"/>
              <a:t> </a:t>
            </a:r>
            <a:r>
              <a:rPr lang="fr-FR" dirty="0" err="1" smtClean="0"/>
              <a:t>gripale</a:t>
            </a:r>
            <a:r>
              <a:rPr lang="fr-FR" dirty="0" smtClean="0"/>
              <a:t>, </a:t>
            </a:r>
            <a:r>
              <a:rPr lang="fr-FR" dirty="0" err="1" smtClean="0"/>
              <a:t>paramyxvirusurile</a:t>
            </a:r>
            <a:r>
              <a:rPr lang="fr-FR" dirty="0" smtClean="0"/>
              <a:t> (</a:t>
            </a:r>
            <a:r>
              <a:rPr lang="fr-FR" dirty="0" err="1" smtClean="0"/>
              <a:t>virusurile</a:t>
            </a:r>
            <a:r>
              <a:rPr lang="fr-FR" dirty="0" smtClean="0"/>
              <a:t> </a:t>
            </a:r>
            <a:r>
              <a:rPr lang="fr-FR" dirty="0" err="1" smtClean="0"/>
              <a:t>paragripale</a:t>
            </a:r>
            <a:r>
              <a:rPr lang="fr-FR" dirty="0" smtClean="0"/>
              <a:t>, </a:t>
            </a:r>
            <a:r>
              <a:rPr lang="fr-FR" dirty="0" err="1" smtClean="0"/>
              <a:t>virusul</a:t>
            </a:r>
            <a:r>
              <a:rPr lang="fr-FR" dirty="0" smtClean="0"/>
              <a:t> </a:t>
            </a:r>
            <a:r>
              <a:rPr lang="fr-FR" dirty="0" err="1" smtClean="0"/>
              <a:t>rujeolos</a:t>
            </a:r>
            <a:r>
              <a:rPr lang="fr-FR" dirty="0" smtClean="0"/>
              <a:t>, </a:t>
            </a:r>
            <a:r>
              <a:rPr lang="fr-FR" dirty="0" err="1" smtClean="0"/>
              <a:t>virusul</a:t>
            </a:r>
            <a:r>
              <a:rPr lang="fr-FR" dirty="0" smtClean="0"/>
              <a:t> </a:t>
            </a:r>
            <a:r>
              <a:rPr lang="fr-FR" dirty="0" err="1" smtClean="0"/>
              <a:t>urlian</a:t>
            </a:r>
            <a:r>
              <a:rPr lang="fr-FR" dirty="0" smtClean="0"/>
              <a:t>), </a:t>
            </a:r>
            <a:r>
              <a:rPr lang="fr-FR" dirty="0" err="1" smtClean="0"/>
              <a:t>virusurile</a:t>
            </a:r>
            <a:r>
              <a:rPr lang="fr-FR" dirty="0" smtClean="0"/>
              <a:t> HIV, </a:t>
            </a:r>
            <a:r>
              <a:rPr lang="fr-FR" dirty="0" err="1" smtClean="0"/>
              <a:t>arbovirusurile</a:t>
            </a:r>
            <a:r>
              <a:rPr lang="fr-FR" dirty="0" smtClean="0"/>
              <a:t>, </a:t>
            </a:r>
            <a:r>
              <a:rPr lang="fr-FR" dirty="0" err="1" smtClean="0"/>
              <a:t>virusul</a:t>
            </a:r>
            <a:r>
              <a:rPr lang="fr-FR" dirty="0" smtClean="0"/>
              <a:t> </a:t>
            </a:r>
            <a:r>
              <a:rPr lang="fr-FR" dirty="0" err="1" smtClean="0"/>
              <a:t>rabic</a:t>
            </a:r>
            <a:r>
              <a:rPr lang="fr-FR" dirty="0" smtClean="0"/>
              <a:t>.</a:t>
            </a:r>
          </a:p>
          <a:p>
            <a:pPr>
              <a:buNone/>
            </a:pPr>
            <a:endParaRPr lang="en-US" dirty="0" smtClean="0"/>
          </a:p>
          <a:p>
            <a:r>
              <a:rPr lang="fr-FR" dirty="0" err="1" smtClean="0"/>
              <a:t>Elementele</a:t>
            </a:r>
            <a:r>
              <a:rPr lang="fr-FR" dirty="0" smtClean="0"/>
              <a:t> </a:t>
            </a:r>
            <a:r>
              <a:rPr lang="fr-FR" dirty="0" err="1" smtClean="0"/>
              <a:t>învelişului</a:t>
            </a:r>
            <a:r>
              <a:rPr lang="fr-FR" dirty="0" smtClean="0"/>
              <a:t> pot fi </a:t>
            </a:r>
            <a:r>
              <a:rPr lang="fr-FR" dirty="0" err="1" smtClean="0"/>
              <a:t>asamblate</a:t>
            </a:r>
            <a:r>
              <a:rPr lang="fr-FR" dirty="0" smtClean="0"/>
              <a:t> </a:t>
            </a:r>
            <a:r>
              <a:rPr lang="fr-FR" dirty="0" err="1" smtClean="0"/>
              <a:t>sub</a:t>
            </a:r>
            <a:r>
              <a:rPr lang="fr-FR" dirty="0" smtClean="0"/>
              <a:t> forma </a:t>
            </a:r>
            <a:r>
              <a:rPr lang="fr-FR" dirty="0" err="1" smtClean="0"/>
              <a:t>unei</a:t>
            </a:r>
            <a:r>
              <a:rPr lang="fr-FR" dirty="0" smtClean="0"/>
              <a:t> “</a:t>
            </a:r>
            <a:r>
              <a:rPr lang="fr-FR" dirty="0" err="1" smtClean="0"/>
              <a:t>mantii</a:t>
            </a:r>
            <a:r>
              <a:rPr lang="fr-FR" dirty="0" smtClean="0"/>
              <a:t>”, de la care </a:t>
            </a:r>
            <a:r>
              <a:rPr lang="fr-FR" dirty="0" err="1" smtClean="0"/>
              <a:t>pornesc</a:t>
            </a:r>
            <a:r>
              <a:rPr lang="fr-FR" dirty="0" smtClean="0"/>
              <a:t> </a:t>
            </a:r>
            <a:r>
              <a:rPr lang="fr-FR" b="1" i="1" dirty="0" err="1" smtClean="0"/>
              <a:t>prelungiri</a:t>
            </a:r>
            <a:r>
              <a:rPr lang="fr-FR" dirty="0" smtClean="0"/>
              <a:t> (</a:t>
            </a:r>
            <a:r>
              <a:rPr lang="fr-FR" dirty="0" err="1" smtClean="0"/>
              <a:t>virusul</a:t>
            </a:r>
            <a:r>
              <a:rPr lang="fr-FR" dirty="0" smtClean="0"/>
              <a:t> </a:t>
            </a:r>
            <a:r>
              <a:rPr lang="fr-FR" dirty="0" err="1" smtClean="0"/>
              <a:t>gripal</a:t>
            </a:r>
            <a:r>
              <a:rPr lang="fr-FR" dirty="0" smtClean="0"/>
              <a:t>, </a:t>
            </a:r>
            <a:r>
              <a:rPr lang="fr-FR" dirty="0" err="1" smtClean="0"/>
              <a:t>virusul</a:t>
            </a:r>
            <a:r>
              <a:rPr lang="fr-FR" dirty="0" smtClean="0"/>
              <a:t> HIV). </a:t>
            </a:r>
          </a:p>
          <a:p>
            <a:pPr>
              <a:buNone/>
            </a:pPr>
            <a:endParaRPr lang="en-US" dirty="0" smtClean="0"/>
          </a:p>
          <a:p>
            <a:r>
              <a:rPr lang="fr-FR" dirty="0" smtClean="0"/>
              <a:t>La </a:t>
            </a:r>
            <a:r>
              <a:rPr lang="fr-FR" dirty="0" err="1" smtClean="0"/>
              <a:t>nivelul</a:t>
            </a:r>
            <a:r>
              <a:rPr lang="fr-FR" dirty="0" smtClean="0"/>
              <a:t> </a:t>
            </a:r>
            <a:r>
              <a:rPr lang="fr-FR" dirty="0" err="1" smtClean="0"/>
              <a:t>învelişului</a:t>
            </a:r>
            <a:r>
              <a:rPr lang="fr-FR" dirty="0" smtClean="0"/>
              <a:t> </a:t>
            </a:r>
            <a:r>
              <a:rPr lang="fr-FR" b="1" i="1" dirty="0" smtClean="0"/>
              <a:t>se pot exprima </a:t>
            </a:r>
            <a:r>
              <a:rPr lang="fr-FR" b="1" i="1" dirty="0" err="1" smtClean="0"/>
              <a:t>antigene</a:t>
            </a:r>
            <a:r>
              <a:rPr lang="fr-FR" dirty="0" smtClean="0"/>
              <a:t> de mare </a:t>
            </a:r>
            <a:r>
              <a:rPr lang="fr-FR" dirty="0" err="1" smtClean="0"/>
              <a:t>însemnătate</a:t>
            </a:r>
            <a:r>
              <a:rPr lang="fr-FR" dirty="0" smtClean="0"/>
              <a:t> </a:t>
            </a:r>
            <a:r>
              <a:rPr lang="fr-FR" dirty="0" err="1" smtClean="0"/>
              <a:t>prin</a:t>
            </a:r>
            <a:r>
              <a:rPr lang="fr-FR" dirty="0" smtClean="0"/>
              <a:t> </a:t>
            </a:r>
            <a:r>
              <a:rPr lang="fr-FR" dirty="0" err="1" smtClean="0"/>
              <a:t>imunogenitatea</a:t>
            </a:r>
            <a:r>
              <a:rPr lang="fr-FR" dirty="0" smtClean="0"/>
              <a:t> </a:t>
            </a:r>
            <a:r>
              <a:rPr lang="fr-FR" dirty="0" err="1" smtClean="0"/>
              <a:t>lor</a:t>
            </a:r>
            <a:r>
              <a:rPr lang="fr-FR" dirty="0" smtClean="0"/>
              <a:t>, care </a:t>
            </a:r>
            <a:r>
              <a:rPr lang="fr-FR" dirty="0" err="1" smtClean="0"/>
              <a:t>servesc</a:t>
            </a:r>
            <a:r>
              <a:rPr lang="fr-FR" dirty="0" smtClean="0"/>
              <a:t> </a:t>
            </a:r>
            <a:r>
              <a:rPr lang="fr-FR" dirty="0" err="1" smtClean="0"/>
              <a:t>uneori</a:t>
            </a:r>
            <a:r>
              <a:rPr lang="fr-FR" dirty="0" smtClean="0"/>
              <a:t> </a:t>
            </a:r>
            <a:r>
              <a:rPr lang="fr-FR" dirty="0" err="1" smtClean="0"/>
              <a:t>şi</a:t>
            </a:r>
            <a:r>
              <a:rPr lang="fr-FR" dirty="0" smtClean="0"/>
              <a:t> la </a:t>
            </a:r>
            <a:r>
              <a:rPr lang="fr-FR" dirty="0" err="1" smtClean="0"/>
              <a:t>ataşarea</a:t>
            </a:r>
            <a:r>
              <a:rPr lang="fr-FR" dirty="0" smtClean="0"/>
              <a:t> </a:t>
            </a:r>
            <a:r>
              <a:rPr lang="fr-FR" dirty="0" err="1" smtClean="0"/>
              <a:t>virionului</a:t>
            </a:r>
            <a:r>
              <a:rPr lang="fr-FR" dirty="0" smtClean="0"/>
              <a:t> de </a:t>
            </a:r>
            <a:r>
              <a:rPr lang="fr-FR" dirty="0" err="1" smtClean="0"/>
              <a:t>receptorii</a:t>
            </a:r>
            <a:r>
              <a:rPr lang="fr-FR" dirty="0" smtClean="0"/>
              <a:t> </a:t>
            </a:r>
            <a:r>
              <a:rPr lang="fr-FR" dirty="0" err="1" smtClean="0"/>
              <a:t>celulei</a:t>
            </a:r>
            <a:r>
              <a:rPr lang="fr-FR" dirty="0" smtClean="0"/>
              <a:t>-</a:t>
            </a:r>
            <a:r>
              <a:rPr lang="fr-FR" dirty="0" err="1" smtClean="0"/>
              <a:t>gazdă</a:t>
            </a:r>
            <a:r>
              <a:rPr lang="fr-FR" dirty="0" smtClean="0"/>
              <a:t> (</a:t>
            </a:r>
            <a:r>
              <a:rPr lang="fr-FR" i="1" dirty="0" err="1" smtClean="0"/>
              <a:t>antigenele</a:t>
            </a:r>
            <a:r>
              <a:rPr lang="fr-FR" i="1" dirty="0" smtClean="0"/>
              <a:t> </a:t>
            </a:r>
            <a:r>
              <a:rPr lang="fr-FR" i="1" dirty="0" err="1" smtClean="0"/>
              <a:t>hemaglutininice</a:t>
            </a:r>
            <a:r>
              <a:rPr lang="fr-FR" i="1" dirty="0" smtClean="0"/>
              <a:t> </a:t>
            </a:r>
            <a:r>
              <a:rPr lang="fr-FR" i="1" dirty="0" err="1" smtClean="0"/>
              <a:t>şi</a:t>
            </a:r>
            <a:r>
              <a:rPr lang="fr-FR" i="1" dirty="0" smtClean="0"/>
              <a:t> </a:t>
            </a:r>
            <a:r>
              <a:rPr lang="fr-FR" i="1" dirty="0" err="1" smtClean="0"/>
              <a:t>neuraminidaza</a:t>
            </a:r>
            <a:r>
              <a:rPr lang="fr-FR" i="1" dirty="0" smtClean="0"/>
              <a:t> la </a:t>
            </a:r>
            <a:r>
              <a:rPr lang="fr-FR" i="1" dirty="0" err="1" smtClean="0"/>
              <a:t>virusul</a:t>
            </a:r>
            <a:r>
              <a:rPr lang="fr-FR" i="1" dirty="0" smtClean="0"/>
              <a:t> </a:t>
            </a:r>
            <a:r>
              <a:rPr lang="fr-FR" i="1" dirty="0" err="1" smtClean="0"/>
              <a:t>gripal</a:t>
            </a:r>
            <a:r>
              <a:rPr lang="fr-FR" i="1" dirty="0" smtClean="0"/>
              <a:t>, </a:t>
            </a:r>
            <a:r>
              <a:rPr lang="fr-FR" i="1" dirty="0" err="1" smtClean="0"/>
              <a:t>antigenele</a:t>
            </a:r>
            <a:r>
              <a:rPr lang="fr-FR" i="1" dirty="0" smtClean="0"/>
              <a:t> </a:t>
            </a:r>
            <a:r>
              <a:rPr lang="fr-FR" i="1" dirty="0" err="1" smtClean="0"/>
              <a:t>glicoproteice</a:t>
            </a:r>
            <a:r>
              <a:rPr lang="fr-FR" i="1" dirty="0" smtClean="0"/>
              <a:t> gp 120 </a:t>
            </a:r>
            <a:r>
              <a:rPr lang="fr-FR" i="1" dirty="0" err="1" smtClean="0"/>
              <a:t>şi</a:t>
            </a:r>
            <a:r>
              <a:rPr lang="fr-FR" i="1" dirty="0" smtClean="0"/>
              <a:t> gp 41, la </a:t>
            </a:r>
            <a:r>
              <a:rPr lang="fr-FR" i="1" dirty="0" err="1" smtClean="0"/>
              <a:t>virusurile</a:t>
            </a:r>
            <a:r>
              <a:rPr lang="fr-FR" i="1" dirty="0" smtClean="0"/>
              <a:t> HIV</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038740"/>
          </a:xfrm>
        </p:spPr>
        <p:txBody>
          <a:bodyPr>
            <a:normAutofit fontScale="70000" lnSpcReduction="20000"/>
          </a:bodyPr>
          <a:lstStyle/>
          <a:p>
            <a:r>
              <a:rPr lang="fr-FR" b="1" dirty="0" smtClean="0"/>
              <a:t>2.3. </a:t>
            </a:r>
            <a:r>
              <a:rPr lang="fr-FR" b="1" dirty="0" err="1" smtClean="0"/>
              <a:t>Tipuri</a:t>
            </a:r>
            <a:r>
              <a:rPr lang="fr-FR" b="1" dirty="0" smtClean="0"/>
              <a:t> de </a:t>
            </a:r>
            <a:r>
              <a:rPr lang="fr-FR" b="1" dirty="0" err="1" smtClean="0"/>
              <a:t>simetrie</a:t>
            </a:r>
            <a:r>
              <a:rPr lang="fr-FR" b="1" dirty="0" smtClean="0"/>
              <a:t> </a:t>
            </a:r>
            <a:r>
              <a:rPr lang="fr-FR" b="1" dirty="0" err="1" smtClean="0"/>
              <a:t>virală</a:t>
            </a:r>
            <a:endParaRPr lang="en-US" b="1" dirty="0" smtClean="0"/>
          </a:p>
          <a:p>
            <a:r>
              <a:rPr lang="fr-FR" dirty="0" smtClean="0"/>
              <a:t>	</a:t>
            </a:r>
            <a:r>
              <a:rPr lang="fr-FR" dirty="0" err="1" smtClean="0"/>
              <a:t>În</a:t>
            </a:r>
            <a:r>
              <a:rPr lang="fr-FR" dirty="0" smtClean="0"/>
              <a:t> </a:t>
            </a:r>
            <a:r>
              <a:rPr lang="fr-FR" dirty="0" err="1" smtClean="0"/>
              <a:t>cazul</a:t>
            </a:r>
            <a:r>
              <a:rPr lang="fr-FR" dirty="0" smtClean="0"/>
              <a:t> </a:t>
            </a:r>
            <a:r>
              <a:rPr lang="fr-FR" dirty="0" err="1" smtClean="0"/>
              <a:t>structurii</a:t>
            </a:r>
            <a:r>
              <a:rPr lang="fr-FR" dirty="0" smtClean="0"/>
              <a:t> </a:t>
            </a:r>
            <a:r>
              <a:rPr lang="fr-FR" dirty="0" err="1" smtClean="0"/>
              <a:t>unui</a:t>
            </a:r>
            <a:r>
              <a:rPr lang="fr-FR" dirty="0" smtClean="0"/>
              <a:t> virus, </a:t>
            </a:r>
            <a:r>
              <a:rPr lang="fr-FR" dirty="0" err="1" smtClean="0"/>
              <a:t>aşezarea</a:t>
            </a:r>
            <a:r>
              <a:rPr lang="fr-FR" dirty="0" smtClean="0"/>
              <a:t> </a:t>
            </a:r>
            <a:r>
              <a:rPr lang="fr-FR" dirty="0" err="1" smtClean="0"/>
              <a:t>spaţială</a:t>
            </a:r>
            <a:r>
              <a:rPr lang="fr-FR" dirty="0" smtClean="0"/>
              <a:t> a </a:t>
            </a:r>
            <a:r>
              <a:rPr lang="fr-FR" dirty="0" err="1" smtClean="0"/>
              <a:t>capsomerelor</a:t>
            </a:r>
            <a:r>
              <a:rPr lang="fr-FR" dirty="0" smtClean="0"/>
              <a:t> </a:t>
            </a:r>
            <a:r>
              <a:rPr lang="fr-FR" dirty="0" err="1" smtClean="0"/>
              <a:t>capsidei</a:t>
            </a:r>
            <a:r>
              <a:rPr lang="fr-FR" dirty="0" smtClean="0"/>
              <a:t>, ca </a:t>
            </a:r>
            <a:r>
              <a:rPr lang="fr-FR" dirty="0" err="1" smtClean="0"/>
              <a:t>şi</a:t>
            </a:r>
            <a:r>
              <a:rPr lang="fr-FR" dirty="0" smtClean="0"/>
              <a:t> </a:t>
            </a:r>
            <a:r>
              <a:rPr lang="fr-FR" dirty="0" err="1" smtClean="0"/>
              <a:t>poziţia</a:t>
            </a:r>
            <a:r>
              <a:rPr lang="fr-FR" dirty="0" smtClean="0"/>
              <a:t> </a:t>
            </a:r>
            <a:r>
              <a:rPr lang="fr-FR" dirty="0" err="1" smtClean="0"/>
              <a:t>acestora</a:t>
            </a:r>
            <a:r>
              <a:rPr lang="fr-FR" dirty="0" smtClean="0"/>
              <a:t> </a:t>
            </a:r>
            <a:r>
              <a:rPr lang="fr-FR" dirty="0" err="1" smtClean="0"/>
              <a:t>faţă</a:t>
            </a:r>
            <a:r>
              <a:rPr lang="fr-FR" dirty="0" smtClean="0"/>
              <a:t> de </a:t>
            </a:r>
            <a:r>
              <a:rPr lang="fr-FR" dirty="0" err="1" smtClean="0"/>
              <a:t>unităţile</a:t>
            </a:r>
            <a:r>
              <a:rPr lang="fr-FR" dirty="0" smtClean="0"/>
              <a:t> de </a:t>
            </a:r>
            <a:r>
              <a:rPr lang="fr-FR" dirty="0" err="1" smtClean="0"/>
              <a:t>bază</a:t>
            </a:r>
            <a:r>
              <a:rPr lang="fr-FR" dirty="0" smtClean="0"/>
              <a:t> ale </a:t>
            </a:r>
            <a:r>
              <a:rPr lang="fr-FR" dirty="0" err="1" smtClean="0"/>
              <a:t>acidului</a:t>
            </a:r>
            <a:r>
              <a:rPr lang="fr-FR" dirty="0" smtClean="0"/>
              <a:t> </a:t>
            </a:r>
            <a:r>
              <a:rPr lang="fr-FR" dirty="0" err="1" smtClean="0"/>
              <a:t>nucleic</a:t>
            </a:r>
            <a:r>
              <a:rPr lang="fr-FR" dirty="0" smtClean="0"/>
              <a:t> viral (</a:t>
            </a:r>
            <a:r>
              <a:rPr lang="fr-FR" dirty="0" err="1" smtClean="0"/>
              <a:t>nucleotide</a:t>
            </a:r>
            <a:r>
              <a:rPr lang="fr-FR" dirty="0" smtClean="0"/>
              <a:t>) </a:t>
            </a:r>
            <a:r>
              <a:rPr lang="fr-FR" dirty="0" err="1" smtClean="0"/>
              <a:t>prezintă</a:t>
            </a:r>
            <a:r>
              <a:rPr lang="fr-FR" dirty="0" smtClean="0"/>
              <a:t> </a:t>
            </a:r>
            <a:r>
              <a:rPr lang="fr-FR" dirty="0" err="1" smtClean="0"/>
              <a:t>caracteristici</a:t>
            </a:r>
            <a:r>
              <a:rPr lang="fr-FR" dirty="0" smtClean="0"/>
              <a:t>, </a:t>
            </a:r>
            <a:r>
              <a:rPr lang="fr-FR" dirty="0" err="1" smtClean="0"/>
              <a:t>ceea</a:t>
            </a:r>
            <a:r>
              <a:rPr lang="fr-FR" dirty="0" smtClean="0"/>
              <a:t> ce a dus la </a:t>
            </a:r>
            <a:r>
              <a:rPr lang="fr-FR" dirty="0" err="1" smtClean="0"/>
              <a:t>încadrarea</a:t>
            </a:r>
            <a:r>
              <a:rPr lang="fr-FR" dirty="0" smtClean="0"/>
              <a:t> </a:t>
            </a:r>
            <a:r>
              <a:rPr lang="fr-FR" dirty="0" err="1" smtClean="0"/>
              <a:t>virusurilor</a:t>
            </a:r>
            <a:r>
              <a:rPr lang="fr-FR" dirty="0" smtClean="0"/>
              <a:t> </a:t>
            </a:r>
            <a:r>
              <a:rPr lang="fr-FR" dirty="0" err="1" smtClean="0"/>
              <a:t>în</a:t>
            </a:r>
            <a:r>
              <a:rPr lang="fr-FR" dirty="0" smtClean="0"/>
              <a:t> </a:t>
            </a:r>
            <a:r>
              <a:rPr lang="fr-FR" dirty="0" err="1" smtClean="0"/>
              <a:t>categoria</a:t>
            </a:r>
            <a:r>
              <a:rPr lang="fr-FR" dirty="0" smtClean="0"/>
              <a:t> </a:t>
            </a:r>
            <a:r>
              <a:rPr lang="fr-FR" dirty="0" err="1" smtClean="0"/>
              <a:t>formelor</a:t>
            </a:r>
            <a:r>
              <a:rPr lang="fr-FR" dirty="0" smtClean="0"/>
              <a:t> </a:t>
            </a:r>
            <a:r>
              <a:rPr lang="fr-FR" dirty="0" err="1" smtClean="0"/>
              <a:t>anizotrope</a:t>
            </a:r>
            <a:r>
              <a:rPr lang="fr-FR" dirty="0" smtClean="0"/>
              <a:t> de </a:t>
            </a:r>
            <a:r>
              <a:rPr lang="fr-FR" dirty="0" err="1" smtClean="0"/>
              <a:t>organizare</a:t>
            </a:r>
            <a:r>
              <a:rPr lang="fr-FR" dirty="0" smtClean="0"/>
              <a:t> a </a:t>
            </a:r>
            <a:r>
              <a:rPr lang="fr-FR" dirty="0" err="1" smtClean="0"/>
              <a:t>materiei</a:t>
            </a:r>
            <a:r>
              <a:rPr lang="fr-FR" dirty="0" smtClean="0"/>
              <a:t>, </a:t>
            </a:r>
            <a:r>
              <a:rPr lang="fr-FR" dirty="0" err="1" smtClean="0"/>
              <a:t>asigurând</a:t>
            </a:r>
            <a:r>
              <a:rPr lang="fr-FR" dirty="0" smtClean="0"/>
              <a:t> </a:t>
            </a:r>
            <a:r>
              <a:rPr lang="fr-FR" dirty="0" err="1" smtClean="0"/>
              <a:t>componentelor</a:t>
            </a:r>
            <a:r>
              <a:rPr lang="fr-FR" dirty="0" smtClean="0"/>
              <a:t> </a:t>
            </a:r>
            <a:r>
              <a:rPr lang="fr-FR" dirty="0" err="1" smtClean="0"/>
              <a:t>structurii</a:t>
            </a:r>
            <a:r>
              <a:rPr lang="fr-FR" dirty="0" smtClean="0"/>
              <a:t> un maximum de </a:t>
            </a:r>
            <a:r>
              <a:rPr lang="fr-FR" dirty="0" err="1" smtClean="0"/>
              <a:t>energie</a:t>
            </a:r>
            <a:r>
              <a:rPr lang="fr-FR" dirty="0" smtClean="0"/>
              <a:t> </a:t>
            </a:r>
            <a:r>
              <a:rPr lang="fr-FR" dirty="0" err="1" smtClean="0"/>
              <a:t>legată</a:t>
            </a:r>
            <a:r>
              <a:rPr lang="fr-FR" dirty="0" smtClean="0"/>
              <a:t> (</a:t>
            </a:r>
            <a:r>
              <a:rPr lang="fr-FR" dirty="0" err="1" smtClean="0"/>
              <a:t>respectiv</a:t>
            </a:r>
            <a:r>
              <a:rPr lang="fr-FR" dirty="0" smtClean="0"/>
              <a:t>, un minimum de </a:t>
            </a:r>
            <a:r>
              <a:rPr lang="fr-FR" dirty="0" err="1" smtClean="0"/>
              <a:t>energie</a:t>
            </a:r>
            <a:r>
              <a:rPr lang="fr-FR" dirty="0" smtClean="0"/>
              <a:t> </a:t>
            </a:r>
            <a:r>
              <a:rPr lang="fr-FR" dirty="0" err="1" smtClean="0"/>
              <a:t>liberă</a:t>
            </a:r>
            <a:r>
              <a:rPr lang="fr-FR" dirty="0" smtClean="0"/>
              <a:t>). </a:t>
            </a:r>
            <a:endParaRPr lang="en-US" dirty="0" smtClean="0"/>
          </a:p>
          <a:p>
            <a:r>
              <a:rPr lang="fr-FR" dirty="0" err="1" smtClean="0"/>
              <a:t>Există</a:t>
            </a:r>
            <a:r>
              <a:rPr lang="fr-FR" dirty="0" smtClean="0"/>
              <a:t> </a:t>
            </a:r>
            <a:r>
              <a:rPr lang="fr-FR" b="1" i="1" dirty="0" err="1" smtClean="0"/>
              <a:t>două</a:t>
            </a:r>
            <a:r>
              <a:rPr lang="fr-FR" b="1" i="1" dirty="0" smtClean="0"/>
              <a:t> </a:t>
            </a:r>
            <a:r>
              <a:rPr lang="fr-FR" b="1" i="1" dirty="0" err="1" smtClean="0"/>
              <a:t>tipuri</a:t>
            </a:r>
            <a:r>
              <a:rPr lang="fr-FR" b="1" i="1" dirty="0" smtClean="0"/>
              <a:t> de </a:t>
            </a:r>
            <a:r>
              <a:rPr lang="fr-FR" b="1" i="1" dirty="0" err="1" smtClean="0"/>
              <a:t>simetrie</a:t>
            </a:r>
            <a:r>
              <a:rPr lang="fr-FR" dirty="0" smtClean="0"/>
              <a:t>: </a:t>
            </a:r>
            <a:r>
              <a:rPr lang="fr-FR" b="1" i="1" dirty="0" err="1" smtClean="0"/>
              <a:t>helicoidală</a:t>
            </a:r>
            <a:r>
              <a:rPr lang="fr-FR" b="1" i="1" dirty="0" smtClean="0"/>
              <a:t> </a:t>
            </a:r>
            <a:r>
              <a:rPr lang="fr-FR" b="1" i="1" dirty="0" err="1" smtClean="0"/>
              <a:t>şi</a:t>
            </a:r>
            <a:r>
              <a:rPr lang="fr-FR" b="1" i="1" dirty="0" smtClean="0"/>
              <a:t> </a:t>
            </a:r>
            <a:r>
              <a:rPr lang="fr-FR" b="1" i="1" dirty="0" err="1" smtClean="0"/>
              <a:t>icosaedrică</a:t>
            </a:r>
            <a:r>
              <a:rPr lang="fr-FR" dirty="0" smtClean="0"/>
              <a:t>. </a:t>
            </a:r>
            <a:r>
              <a:rPr lang="fr-FR" dirty="0" err="1" smtClean="0"/>
              <a:t>Rar,binara</a:t>
            </a:r>
            <a:r>
              <a:rPr lang="fr-FR" dirty="0" smtClean="0"/>
              <a:t> </a:t>
            </a:r>
            <a:r>
              <a:rPr lang="fr-FR" dirty="0" err="1" smtClean="0"/>
              <a:t>labacteriofag</a:t>
            </a:r>
            <a:r>
              <a:rPr lang="fr-FR" smtClean="0"/>
              <a:t>.</a:t>
            </a:r>
            <a:endParaRPr lang="en-US" dirty="0" smtClean="0"/>
          </a:p>
          <a:p>
            <a:pPr>
              <a:buNone/>
            </a:pPr>
            <a:endParaRPr lang="en-US" dirty="0" smtClean="0"/>
          </a:p>
          <a:p>
            <a:pPr lvl="0"/>
            <a:r>
              <a:rPr lang="en-AU" b="1" i="1" dirty="0" err="1" smtClean="0"/>
              <a:t>Simetria</a:t>
            </a:r>
            <a:r>
              <a:rPr lang="en-AU" b="1" i="1" dirty="0" smtClean="0"/>
              <a:t> </a:t>
            </a:r>
            <a:r>
              <a:rPr lang="en-AU" b="1" i="1" dirty="0" err="1" smtClean="0"/>
              <a:t>helicoidală</a:t>
            </a:r>
            <a:endParaRPr lang="en-US" dirty="0" smtClean="0"/>
          </a:p>
          <a:p>
            <a:r>
              <a:rPr lang="en-AU" dirty="0" err="1" smtClean="0"/>
              <a:t>Complexul</a:t>
            </a:r>
            <a:r>
              <a:rPr lang="en-AU" dirty="0" smtClean="0"/>
              <a:t> </a:t>
            </a:r>
            <a:r>
              <a:rPr lang="en-AU" dirty="0" err="1" smtClean="0"/>
              <a:t>nucleocapsidei</a:t>
            </a:r>
            <a:r>
              <a:rPr lang="en-AU" dirty="0" smtClean="0"/>
              <a:t> </a:t>
            </a:r>
            <a:r>
              <a:rPr lang="en-AU" dirty="0" err="1" smtClean="0"/>
              <a:t>este</a:t>
            </a:r>
            <a:r>
              <a:rPr lang="en-AU" dirty="0" smtClean="0"/>
              <a:t> </a:t>
            </a:r>
            <a:r>
              <a:rPr lang="en-AU" dirty="0" err="1" smtClean="0"/>
              <a:t>dispus</a:t>
            </a:r>
            <a:r>
              <a:rPr lang="en-AU" dirty="0" smtClean="0"/>
              <a:t> sub forma </a:t>
            </a:r>
            <a:r>
              <a:rPr lang="en-AU" dirty="0" err="1" smtClean="0"/>
              <a:t>unei</a:t>
            </a:r>
            <a:r>
              <a:rPr lang="en-AU" dirty="0" smtClean="0"/>
              <a:t> spirale (</a:t>
            </a:r>
            <a:r>
              <a:rPr lang="en-AU" dirty="0" err="1" smtClean="0"/>
              <a:t>elice</a:t>
            </a:r>
            <a:r>
              <a:rPr lang="en-AU" dirty="0" smtClean="0"/>
              <a:t>), </a:t>
            </a:r>
            <a:r>
              <a:rPr lang="en-AU" dirty="0" err="1" smtClean="0"/>
              <a:t>constituit</a:t>
            </a:r>
            <a:r>
              <a:rPr lang="en-AU" dirty="0" smtClean="0"/>
              <a:t> din nucleoid (ex. </a:t>
            </a:r>
            <a:r>
              <a:rPr lang="en-AU" dirty="0" err="1" smtClean="0"/>
              <a:t>virusul</a:t>
            </a:r>
            <a:r>
              <a:rPr lang="en-AU" dirty="0" smtClean="0"/>
              <a:t> </a:t>
            </a:r>
            <a:r>
              <a:rPr lang="en-AU" dirty="0" err="1" smtClean="0"/>
              <a:t>mozaicului</a:t>
            </a:r>
            <a:r>
              <a:rPr lang="en-AU" dirty="0" smtClean="0"/>
              <a:t> </a:t>
            </a:r>
            <a:r>
              <a:rPr lang="en-AU" dirty="0" err="1" smtClean="0"/>
              <a:t>tutunului</a:t>
            </a:r>
            <a:r>
              <a:rPr lang="en-AU" dirty="0" smtClean="0"/>
              <a:t>) </a:t>
            </a:r>
            <a:r>
              <a:rPr lang="en-AU" dirty="0" err="1" smtClean="0"/>
              <a:t>sau</a:t>
            </a:r>
            <a:r>
              <a:rPr lang="en-AU" dirty="0" smtClean="0"/>
              <a:t> </a:t>
            </a:r>
            <a:r>
              <a:rPr lang="en-AU" dirty="0" err="1" smtClean="0"/>
              <a:t>întreaga</a:t>
            </a:r>
            <a:r>
              <a:rPr lang="en-AU" dirty="0" smtClean="0"/>
              <a:t> </a:t>
            </a:r>
            <a:r>
              <a:rPr lang="en-AU" dirty="0" err="1" smtClean="0"/>
              <a:t>nucleocapsidă</a:t>
            </a:r>
            <a:r>
              <a:rPr lang="en-AU" dirty="0" smtClean="0"/>
              <a:t> (ex. </a:t>
            </a:r>
            <a:r>
              <a:rPr lang="en-AU" dirty="0" err="1" smtClean="0"/>
              <a:t>virusurile</a:t>
            </a:r>
            <a:r>
              <a:rPr lang="en-AU" dirty="0" smtClean="0"/>
              <a:t> </a:t>
            </a:r>
            <a:r>
              <a:rPr lang="en-AU" dirty="0" err="1" smtClean="0"/>
              <a:t>gripale</a:t>
            </a:r>
            <a:r>
              <a:rPr lang="en-AU" dirty="0" smtClean="0"/>
              <a:t>).</a:t>
            </a:r>
            <a:endParaRPr lang="en-US" b="1" i="1" dirty="0" smtClean="0"/>
          </a:p>
          <a:p>
            <a:r>
              <a:rPr lang="en-AU" dirty="0" smtClean="0"/>
              <a:t>	</a:t>
            </a:r>
            <a:r>
              <a:rPr lang="en-AU" dirty="0" err="1" smtClean="0"/>
              <a:t>Elicea</a:t>
            </a:r>
            <a:r>
              <a:rPr lang="en-AU" dirty="0" smtClean="0"/>
              <a:t> (</a:t>
            </a:r>
            <a:r>
              <a:rPr lang="en-AU" dirty="0" err="1" smtClean="0"/>
              <a:t>helixul</a:t>
            </a:r>
            <a:r>
              <a:rPr lang="en-AU" dirty="0" smtClean="0"/>
              <a:t>) </a:t>
            </a:r>
            <a:r>
              <a:rPr lang="en-AU" dirty="0" err="1" smtClean="0"/>
              <a:t>prezintă</a:t>
            </a:r>
            <a:r>
              <a:rPr lang="en-AU" dirty="0" smtClean="0"/>
              <a:t> un </a:t>
            </a:r>
            <a:r>
              <a:rPr lang="en-AU" dirty="0" err="1" smtClean="0"/>
              <a:t>singur</a:t>
            </a:r>
            <a:r>
              <a:rPr lang="en-AU" dirty="0" smtClean="0"/>
              <a:t> </a:t>
            </a:r>
            <a:r>
              <a:rPr lang="en-AU" dirty="0" err="1" smtClean="0"/>
              <a:t>ax</a:t>
            </a:r>
            <a:r>
              <a:rPr lang="en-AU" dirty="0" smtClean="0"/>
              <a:t> </a:t>
            </a:r>
            <a:r>
              <a:rPr lang="en-AU" dirty="0" err="1" smtClean="0"/>
              <a:t>rotaţional</a:t>
            </a:r>
            <a:r>
              <a:rPr lang="en-AU" dirty="0" smtClean="0"/>
              <a:t> care coincide cu </a:t>
            </a:r>
            <a:r>
              <a:rPr lang="en-AU" dirty="0" err="1" smtClean="0"/>
              <a:t>axul</a:t>
            </a:r>
            <a:r>
              <a:rPr lang="en-AU" dirty="0" smtClean="0"/>
              <a:t> </a:t>
            </a:r>
            <a:r>
              <a:rPr lang="en-AU" dirty="0" err="1" smtClean="0"/>
              <a:t>cilindrului</a:t>
            </a:r>
            <a:r>
              <a:rPr lang="en-AU" dirty="0" smtClean="0"/>
              <a:t> </a:t>
            </a:r>
            <a:r>
              <a:rPr lang="en-AU" dirty="0" err="1" smtClean="0"/>
              <a:t>nucleocapsidei</a:t>
            </a:r>
            <a:r>
              <a:rPr lang="en-AU" dirty="0" smtClean="0"/>
              <a:t> </a:t>
            </a:r>
            <a:r>
              <a:rPr lang="en-AU" dirty="0" err="1" smtClean="0"/>
              <a:t>sau</a:t>
            </a:r>
            <a:r>
              <a:rPr lang="en-AU" dirty="0" smtClean="0"/>
              <a:t> a </a:t>
            </a:r>
            <a:r>
              <a:rPr lang="en-AU" dirty="0" err="1" smtClean="0"/>
              <a:t>nucleoidului</a:t>
            </a:r>
            <a:r>
              <a:rPr lang="en-AU" dirty="0" smtClean="0"/>
              <a:t>. </a:t>
            </a:r>
            <a:r>
              <a:rPr lang="en-AU" dirty="0" err="1" smtClean="0"/>
              <a:t>Monomerii</a:t>
            </a:r>
            <a:r>
              <a:rPr lang="en-AU" dirty="0" smtClean="0"/>
              <a:t> </a:t>
            </a:r>
            <a:r>
              <a:rPr lang="en-AU" dirty="0" err="1" smtClean="0"/>
              <a:t>capsidei</a:t>
            </a:r>
            <a:r>
              <a:rPr lang="en-AU" dirty="0" smtClean="0"/>
              <a:t> </a:t>
            </a:r>
            <a:r>
              <a:rPr lang="en-AU" dirty="0" err="1" smtClean="0"/>
              <a:t>formează</a:t>
            </a:r>
            <a:r>
              <a:rPr lang="en-AU" dirty="0" smtClean="0"/>
              <a:t> capsomere </a:t>
            </a:r>
            <a:r>
              <a:rPr lang="en-AU" dirty="0" err="1" smtClean="0"/>
              <a:t>identice</a:t>
            </a:r>
            <a:r>
              <a:rPr lang="en-AU" dirty="0" smtClean="0"/>
              <a:t> </a:t>
            </a:r>
            <a:r>
              <a:rPr lang="en-AU" dirty="0" err="1" smtClean="0"/>
              <a:t>şi</a:t>
            </a:r>
            <a:r>
              <a:rPr lang="en-AU" dirty="0" smtClean="0"/>
              <a:t> </a:t>
            </a:r>
            <a:r>
              <a:rPr lang="en-AU" dirty="0" err="1" smtClean="0"/>
              <a:t>sunt</a:t>
            </a:r>
            <a:r>
              <a:rPr lang="en-AU" dirty="0" smtClean="0"/>
              <a:t> </a:t>
            </a:r>
            <a:r>
              <a:rPr lang="en-AU" dirty="0" err="1" smtClean="0"/>
              <a:t>ei</a:t>
            </a:r>
            <a:r>
              <a:rPr lang="en-AU" dirty="0" smtClean="0"/>
              <a:t> </a:t>
            </a:r>
            <a:r>
              <a:rPr lang="en-AU" dirty="0" err="1" smtClean="0"/>
              <a:t>înşişi</a:t>
            </a:r>
            <a:r>
              <a:rPr lang="en-AU" dirty="0" smtClean="0"/>
              <a:t> </a:t>
            </a:r>
            <a:r>
              <a:rPr lang="en-AU" dirty="0" err="1" smtClean="0"/>
              <a:t>identici</a:t>
            </a:r>
            <a:r>
              <a:rPr lang="en-AU" dirty="0" smtClean="0"/>
              <a:t>, </a:t>
            </a:r>
            <a:r>
              <a:rPr lang="en-AU" dirty="0" err="1" smtClean="0"/>
              <a:t>stabilind</a:t>
            </a:r>
            <a:r>
              <a:rPr lang="en-AU" dirty="0" smtClean="0"/>
              <a:t> cu </a:t>
            </a:r>
            <a:r>
              <a:rPr lang="en-AU" dirty="0" err="1" smtClean="0"/>
              <a:t>monomerii</a:t>
            </a:r>
            <a:r>
              <a:rPr lang="en-AU" dirty="0" smtClean="0"/>
              <a:t> </a:t>
            </a:r>
            <a:r>
              <a:rPr lang="en-AU" dirty="0" err="1" smtClean="0"/>
              <a:t>vecini</a:t>
            </a:r>
            <a:r>
              <a:rPr lang="en-AU" dirty="0" smtClean="0"/>
              <a:t> </a:t>
            </a:r>
            <a:r>
              <a:rPr lang="en-AU" dirty="0" err="1" smtClean="0"/>
              <a:t>acelaşi</a:t>
            </a:r>
            <a:r>
              <a:rPr lang="en-AU" dirty="0" smtClean="0"/>
              <a:t> tip de </a:t>
            </a:r>
            <a:r>
              <a:rPr lang="en-AU" dirty="0" err="1" smtClean="0"/>
              <a:t>legături</a:t>
            </a:r>
            <a:r>
              <a:rPr lang="en-AU" dirty="0" smtClean="0"/>
              <a:t>. </a:t>
            </a:r>
            <a:endParaRPr lang="en-US" dirty="0" smtClean="0"/>
          </a:p>
          <a:p>
            <a:r>
              <a:rPr lang="en-AU" dirty="0" err="1" smtClean="0"/>
              <a:t>Monomerii</a:t>
            </a:r>
            <a:r>
              <a:rPr lang="en-AU" dirty="0" smtClean="0"/>
              <a:t> </a:t>
            </a:r>
            <a:r>
              <a:rPr lang="en-AU" dirty="0" err="1" smtClean="0"/>
              <a:t>capsidei</a:t>
            </a:r>
            <a:r>
              <a:rPr lang="en-AU" dirty="0" smtClean="0"/>
              <a:t> </a:t>
            </a:r>
            <a:r>
              <a:rPr lang="en-AU" dirty="0" err="1" smtClean="0"/>
              <a:t>formează</a:t>
            </a:r>
            <a:r>
              <a:rPr lang="en-AU" dirty="0" smtClean="0"/>
              <a:t> o </a:t>
            </a:r>
            <a:r>
              <a:rPr lang="en-AU" dirty="0" err="1" smtClean="0"/>
              <a:t>figură</a:t>
            </a:r>
            <a:r>
              <a:rPr lang="en-AU" dirty="0" smtClean="0"/>
              <a:t> </a:t>
            </a:r>
            <a:r>
              <a:rPr lang="en-AU" dirty="0" err="1" smtClean="0"/>
              <a:t>în</a:t>
            </a:r>
            <a:r>
              <a:rPr lang="en-AU" dirty="0" smtClean="0"/>
              <a:t> </a:t>
            </a:r>
            <a:r>
              <a:rPr lang="en-AU" dirty="0" err="1" smtClean="0"/>
              <a:t>formă</a:t>
            </a:r>
            <a:r>
              <a:rPr lang="en-AU" dirty="0" smtClean="0"/>
              <a:t> de </a:t>
            </a:r>
            <a:r>
              <a:rPr lang="en-AU" dirty="0" err="1" smtClean="0"/>
              <a:t>panglică</a:t>
            </a:r>
            <a:r>
              <a:rPr lang="en-AU" dirty="0" smtClean="0"/>
              <a:t> </a:t>
            </a:r>
            <a:r>
              <a:rPr lang="ro-RO" dirty="0" smtClean="0"/>
              <a:t>(figurile 2 şi 3)</a:t>
            </a:r>
            <a:r>
              <a:rPr lang="en-AU"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85720" y="785794"/>
            <a:ext cx="8548851" cy="4857784"/>
          </a:xfrm>
          <a:prstGeom prst="rect">
            <a:avLst/>
          </a:prstGeom>
          <a:noFill/>
          <a:ln w="9525">
            <a:noFill/>
            <a:miter lim="800000"/>
            <a:headEnd/>
            <a:tailEnd/>
          </a:ln>
        </p:spPr>
      </p:pic>
      <p:sp>
        <p:nvSpPr>
          <p:cNvPr id="5" name="TextBox 4"/>
          <p:cNvSpPr txBox="1"/>
          <p:nvPr/>
        </p:nvSpPr>
        <p:spPr>
          <a:xfrm>
            <a:off x="1643042" y="6072206"/>
            <a:ext cx="5429288" cy="369332"/>
          </a:xfrm>
          <a:prstGeom prst="rect">
            <a:avLst/>
          </a:prstGeom>
          <a:noFill/>
        </p:spPr>
        <p:txBody>
          <a:bodyPr wrap="square" rtlCol="0">
            <a:spAutoFit/>
          </a:bodyPr>
          <a:lstStyle/>
          <a:p>
            <a:r>
              <a:rPr lang="fr-FR" dirty="0"/>
              <a:t>Figura 2</a:t>
            </a:r>
            <a:r>
              <a:rPr lang="ro-RO" dirty="0"/>
              <a:t>: Virusuri cu simetrie helicoidală cu înveliş </a:t>
            </a:r>
            <a:r>
              <a:rPr lang="ro-RO"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14291"/>
            <a:ext cx="8786874" cy="2585323"/>
          </a:xfrm>
          <a:prstGeom prst="rect">
            <a:avLst/>
          </a:prstGeom>
          <a:noFill/>
        </p:spPr>
        <p:txBody>
          <a:bodyPr wrap="square" rtlCol="0">
            <a:spAutoFit/>
          </a:bodyPr>
          <a:lstStyle/>
          <a:p>
            <a:pPr lvl="0"/>
            <a:r>
              <a:rPr lang="en-AU" b="1" i="1" dirty="0" err="1"/>
              <a:t>Simetria</a:t>
            </a:r>
            <a:r>
              <a:rPr lang="en-AU" b="1" i="1" dirty="0"/>
              <a:t> </a:t>
            </a:r>
            <a:r>
              <a:rPr lang="en-AU" b="1" i="1" dirty="0" err="1"/>
              <a:t>icosaedrică</a:t>
            </a:r>
            <a:endParaRPr lang="en-US" dirty="0"/>
          </a:p>
          <a:p>
            <a:r>
              <a:rPr lang="fr-FR" dirty="0"/>
              <a:t>	</a:t>
            </a:r>
            <a:r>
              <a:rPr lang="fr-FR" dirty="0" err="1"/>
              <a:t>Există</a:t>
            </a:r>
            <a:r>
              <a:rPr lang="fr-FR" dirty="0"/>
              <a:t> la </a:t>
            </a:r>
            <a:r>
              <a:rPr lang="fr-FR" dirty="0" err="1"/>
              <a:t>virusuri</a:t>
            </a:r>
            <a:r>
              <a:rPr lang="fr-FR" dirty="0"/>
              <a:t> </a:t>
            </a:r>
            <a:r>
              <a:rPr lang="fr-FR" dirty="0" err="1"/>
              <a:t>cu</a:t>
            </a:r>
            <a:r>
              <a:rPr lang="fr-FR" dirty="0"/>
              <a:t> </a:t>
            </a:r>
            <a:r>
              <a:rPr lang="fr-FR" dirty="0" err="1"/>
              <a:t>dimensiuni</a:t>
            </a:r>
            <a:r>
              <a:rPr lang="fr-FR" dirty="0"/>
              <a:t> </a:t>
            </a:r>
            <a:r>
              <a:rPr lang="fr-FR" dirty="0" err="1"/>
              <a:t>mici</a:t>
            </a:r>
            <a:r>
              <a:rPr lang="fr-FR" dirty="0"/>
              <a:t> (</a:t>
            </a:r>
            <a:r>
              <a:rPr lang="fr-FR" dirty="0" err="1"/>
              <a:t>enterovirusuri</a:t>
            </a:r>
            <a:r>
              <a:rPr lang="fr-FR" dirty="0"/>
              <a:t>) </a:t>
            </a:r>
            <a:r>
              <a:rPr lang="fr-FR" dirty="0" err="1"/>
              <a:t>şi</a:t>
            </a:r>
            <a:r>
              <a:rPr lang="fr-FR" dirty="0"/>
              <a:t> </a:t>
            </a:r>
            <a:r>
              <a:rPr lang="fr-FR" dirty="0" err="1"/>
              <a:t>mijlocii</a:t>
            </a:r>
            <a:r>
              <a:rPr lang="fr-FR" dirty="0"/>
              <a:t> (</a:t>
            </a:r>
            <a:r>
              <a:rPr lang="fr-FR" dirty="0" err="1"/>
              <a:t>virusurile</a:t>
            </a:r>
            <a:r>
              <a:rPr lang="fr-FR" dirty="0"/>
              <a:t> </a:t>
            </a:r>
            <a:r>
              <a:rPr lang="fr-FR" dirty="0" err="1"/>
              <a:t>grupului</a:t>
            </a:r>
            <a:r>
              <a:rPr lang="fr-FR" dirty="0"/>
              <a:t> Herpes). </a:t>
            </a:r>
            <a:endParaRPr lang="en-US" dirty="0"/>
          </a:p>
          <a:p>
            <a:r>
              <a:rPr lang="fr-FR" dirty="0"/>
              <a:t>	</a:t>
            </a:r>
            <a:r>
              <a:rPr lang="fr-FR" dirty="0" err="1"/>
              <a:t>Acidul</a:t>
            </a:r>
            <a:r>
              <a:rPr lang="fr-FR" dirty="0"/>
              <a:t> </a:t>
            </a:r>
            <a:r>
              <a:rPr lang="fr-FR" dirty="0" err="1"/>
              <a:t>nucleic</a:t>
            </a:r>
            <a:r>
              <a:rPr lang="fr-FR" dirty="0"/>
              <a:t>, de </a:t>
            </a:r>
            <a:r>
              <a:rPr lang="fr-FR" dirty="0" err="1"/>
              <a:t>regulă</a:t>
            </a:r>
            <a:r>
              <a:rPr lang="fr-FR" dirty="0"/>
              <a:t> </a:t>
            </a:r>
            <a:r>
              <a:rPr lang="fr-FR" dirty="0" err="1"/>
              <a:t>monocatenar</a:t>
            </a:r>
            <a:r>
              <a:rPr lang="fr-FR" dirty="0"/>
              <a:t>, este </a:t>
            </a:r>
            <a:r>
              <a:rPr lang="fr-FR" dirty="0" err="1"/>
              <a:t>dispus</a:t>
            </a:r>
            <a:r>
              <a:rPr lang="fr-FR" dirty="0"/>
              <a:t> central, ca un </a:t>
            </a:r>
            <a:r>
              <a:rPr lang="fr-FR" dirty="0" err="1"/>
              <a:t>ghem</a:t>
            </a:r>
            <a:r>
              <a:rPr lang="fr-FR" dirty="0"/>
              <a:t> </a:t>
            </a:r>
            <a:r>
              <a:rPr lang="fr-FR" dirty="0" err="1"/>
              <a:t>lax</a:t>
            </a:r>
            <a:r>
              <a:rPr lang="fr-FR" dirty="0"/>
              <a:t>. </a:t>
            </a:r>
            <a:r>
              <a:rPr lang="fr-FR" dirty="0" err="1"/>
              <a:t>În</a:t>
            </a:r>
            <a:r>
              <a:rPr lang="fr-FR" dirty="0"/>
              <a:t> </a:t>
            </a:r>
            <a:r>
              <a:rPr lang="fr-FR" dirty="0" err="1"/>
              <a:t>jurul</a:t>
            </a:r>
            <a:r>
              <a:rPr lang="fr-FR" dirty="0"/>
              <a:t> lui </a:t>
            </a:r>
            <a:r>
              <a:rPr lang="fr-FR" dirty="0" err="1"/>
              <a:t>sunt</a:t>
            </a:r>
            <a:r>
              <a:rPr lang="fr-FR" dirty="0"/>
              <a:t> </a:t>
            </a:r>
            <a:r>
              <a:rPr lang="fr-FR" dirty="0" err="1"/>
              <a:t>aşezate</a:t>
            </a:r>
            <a:r>
              <a:rPr lang="fr-FR" dirty="0"/>
              <a:t> </a:t>
            </a:r>
            <a:r>
              <a:rPr lang="fr-FR" dirty="0" err="1"/>
              <a:t>capsomerele</a:t>
            </a:r>
            <a:r>
              <a:rPr lang="fr-FR" dirty="0"/>
              <a:t>, </a:t>
            </a:r>
            <a:r>
              <a:rPr lang="fr-FR" dirty="0" err="1"/>
              <a:t>după</a:t>
            </a:r>
            <a:r>
              <a:rPr lang="fr-FR" dirty="0"/>
              <a:t> </a:t>
            </a:r>
            <a:r>
              <a:rPr lang="fr-FR" dirty="0" err="1"/>
              <a:t>planuri</a:t>
            </a:r>
            <a:r>
              <a:rPr lang="fr-FR" dirty="0"/>
              <a:t> de </a:t>
            </a:r>
            <a:r>
              <a:rPr lang="fr-FR" dirty="0" err="1"/>
              <a:t>simetrie</a:t>
            </a:r>
            <a:r>
              <a:rPr lang="fr-FR" dirty="0"/>
              <a:t> </a:t>
            </a:r>
            <a:r>
              <a:rPr lang="fr-FR" dirty="0" err="1"/>
              <a:t>riguroase</a:t>
            </a:r>
            <a:r>
              <a:rPr lang="fr-FR" dirty="0"/>
              <a:t>, </a:t>
            </a:r>
            <a:r>
              <a:rPr lang="fr-FR" dirty="0" err="1"/>
              <a:t>astfel</a:t>
            </a:r>
            <a:r>
              <a:rPr lang="fr-FR" dirty="0"/>
              <a:t> </a:t>
            </a:r>
            <a:r>
              <a:rPr lang="fr-FR" dirty="0" err="1"/>
              <a:t>încât</a:t>
            </a:r>
            <a:r>
              <a:rPr lang="fr-FR" dirty="0"/>
              <a:t> </a:t>
            </a:r>
            <a:r>
              <a:rPr lang="fr-FR" dirty="0" err="1"/>
              <a:t>conturul</a:t>
            </a:r>
            <a:r>
              <a:rPr lang="fr-FR" dirty="0"/>
              <a:t> </a:t>
            </a:r>
            <a:r>
              <a:rPr lang="fr-FR" dirty="0" err="1"/>
              <a:t>nucleocapsidei</a:t>
            </a:r>
            <a:r>
              <a:rPr lang="fr-FR" dirty="0"/>
              <a:t>, </a:t>
            </a:r>
            <a:r>
              <a:rPr lang="fr-FR" dirty="0" err="1"/>
              <a:t>privit</a:t>
            </a:r>
            <a:r>
              <a:rPr lang="fr-FR" dirty="0"/>
              <a:t> </a:t>
            </a:r>
            <a:r>
              <a:rPr lang="fr-FR" dirty="0" err="1"/>
              <a:t>în</a:t>
            </a:r>
            <a:r>
              <a:rPr lang="fr-FR" dirty="0"/>
              <a:t> plan, </a:t>
            </a:r>
            <a:r>
              <a:rPr lang="fr-FR" dirty="0" err="1"/>
              <a:t>apare</a:t>
            </a:r>
            <a:r>
              <a:rPr lang="fr-FR" dirty="0"/>
              <a:t> ca un </a:t>
            </a:r>
            <a:r>
              <a:rPr lang="fr-FR" dirty="0" err="1"/>
              <a:t>hexagon</a:t>
            </a:r>
            <a:r>
              <a:rPr lang="fr-FR" dirty="0"/>
              <a:t> </a:t>
            </a:r>
            <a:r>
              <a:rPr lang="fr-FR" dirty="0" err="1"/>
              <a:t>şi</a:t>
            </a:r>
            <a:r>
              <a:rPr lang="fr-FR" dirty="0"/>
              <a:t> </a:t>
            </a:r>
            <a:r>
              <a:rPr lang="fr-FR" dirty="0" err="1"/>
              <a:t>privit</a:t>
            </a:r>
            <a:r>
              <a:rPr lang="fr-FR" dirty="0"/>
              <a:t> </a:t>
            </a:r>
            <a:r>
              <a:rPr lang="fr-FR" dirty="0" err="1"/>
              <a:t>în</a:t>
            </a:r>
            <a:r>
              <a:rPr lang="fr-FR" dirty="0"/>
              <a:t> </a:t>
            </a:r>
            <a:r>
              <a:rPr lang="fr-FR" dirty="0" err="1"/>
              <a:t>spaţiu</a:t>
            </a:r>
            <a:r>
              <a:rPr lang="fr-FR" dirty="0"/>
              <a:t> </a:t>
            </a:r>
            <a:r>
              <a:rPr lang="fr-FR" dirty="0" err="1"/>
              <a:t>apare</a:t>
            </a:r>
            <a:r>
              <a:rPr lang="fr-FR" dirty="0"/>
              <a:t> ca o </a:t>
            </a:r>
            <a:r>
              <a:rPr lang="fr-FR" dirty="0" err="1"/>
              <a:t>figură</a:t>
            </a:r>
            <a:r>
              <a:rPr lang="fr-FR" dirty="0"/>
              <a:t> </a:t>
            </a:r>
            <a:r>
              <a:rPr lang="fr-FR" dirty="0" err="1"/>
              <a:t>poliedrică</a:t>
            </a:r>
            <a:r>
              <a:rPr lang="fr-FR" dirty="0"/>
              <a:t>, </a:t>
            </a:r>
            <a:r>
              <a:rPr lang="fr-FR" dirty="0" err="1"/>
              <a:t>cu</a:t>
            </a:r>
            <a:r>
              <a:rPr lang="fr-FR" dirty="0"/>
              <a:t> </a:t>
            </a:r>
            <a:r>
              <a:rPr lang="fr-FR" dirty="0" err="1"/>
              <a:t>feţe</a:t>
            </a:r>
            <a:r>
              <a:rPr lang="fr-FR" dirty="0"/>
              <a:t> </a:t>
            </a:r>
            <a:r>
              <a:rPr lang="fr-FR" dirty="0" err="1"/>
              <a:t>şi</a:t>
            </a:r>
            <a:r>
              <a:rPr lang="fr-FR" dirty="0"/>
              <a:t> </a:t>
            </a:r>
            <a:r>
              <a:rPr lang="fr-FR" dirty="0" err="1"/>
              <a:t>muchii</a:t>
            </a:r>
            <a:r>
              <a:rPr lang="fr-FR" dirty="0"/>
              <a:t> </a:t>
            </a:r>
            <a:r>
              <a:rPr lang="fr-FR" dirty="0" err="1"/>
              <a:t>egale</a:t>
            </a:r>
            <a:r>
              <a:rPr lang="fr-FR" dirty="0"/>
              <a:t> </a:t>
            </a:r>
            <a:r>
              <a:rPr lang="fr-FR" dirty="0" err="1"/>
              <a:t>între</a:t>
            </a:r>
            <a:r>
              <a:rPr lang="fr-FR" dirty="0"/>
              <a:t> </a:t>
            </a:r>
            <a:r>
              <a:rPr lang="fr-FR" dirty="0" err="1"/>
              <a:t>ele</a:t>
            </a:r>
            <a:r>
              <a:rPr lang="fr-FR" dirty="0"/>
              <a:t> “</a:t>
            </a:r>
            <a:r>
              <a:rPr lang="fr-FR" dirty="0" err="1"/>
              <a:t>icosaedru</a:t>
            </a:r>
            <a:r>
              <a:rPr lang="fr-FR" dirty="0"/>
              <a:t>” (20 de </a:t>
            </a:r>
            <a:r>
              <a:rPr lang="fr-FR" dirty="0" err="1"/>
              <a:t>feţe</a:t>
            </a:r>
            <a:r>
              <a:rPr lang="fr-FR" dirty="0"/>
              <a:t>, 30 de </a:t>
            </a:r>
            <a:r>
              <a:rPr lang="fr-FR" dirty="0" err="1"/>
              <a:t>muchii</a:t>
            </a:r>
            <a:r>
              <a:rPr lang="fr-FR" dirty="0"/>
              <a:t>, 12 </a:t>
            </a:r>
            <a:r>
              <a:rPr lang="fr-FR" dirty="0" err="1"/>
              <a:t>vârfuri</a:t>
            </a:r>
            <a:r>
              <a:rPr lang="fr-FR" dirty="0"/>
              <a:t>).</a:t>
            </a:r>
            <a:endParaRPr lang="en-US" dirty="0"/>
          </a:p>
          <a:p>
            <a:endParaRPr lang="en-US" dirty="0"/>
          </a:p>
        </p:txBody>
      </p:sp>
      <p:pic>
        <p:nvPicPr>
          <p:cNvPr id="21506" name="Picture 2"/>
          <p:cNvPicPr>
            <a:picLocks noChangeAspect="1" noChangeArrowheads="1"/>
          </p:cNvPicPr>
          <p:nvPr/>
        </p:nvPicPr>
        <p:blipFill>
          <a:blip r:embed="rId2"/>
          <a:srcRect/>
          <a:stretch>
            <a:fillRect/>
          </a:stretch>
        </p:blipFill>
        <p:spPr bwMode="auto">
          <a:xfrm>
            <a:off x="571472" y="2571744"/>
            <a:ext cx="7870008" cy="3314708"/>
          </a:xfrm>
          <a:prstGeom prst="rect">
            <a:avLst/>
          </a:prstGeom>
          <a:noFill/>
          <a:ln w="9525">
            <a:noFill/>
            <a:miter lim="800000"/>
            <a:headEnd/>
            <a:tailEnd/>
          </a:ln>
        </p:spPr>
      </p:pic>
      <p:sp>
        <p:nvSpPr>
          <p:cNvPr id="6" name="TextBox 5"/>
          <p:cNvSpPr txBox="1"/>
          <p:nvPr/>
        </p:nvSpPr>
        <p:spPr>
          <a:xfrm>
            <a:off x="1785918" y="6215082"/>
            <a:ext cx="5286412" cy="369332"/>
          </a:xfrm>
          <a:prstGeom prst="rect">
            <a:avLst/>
          </a:prstGeom>
          <a:noFill/>
        </p:spPr>
        <p:txBody>
          <a:bodyPr wrap="square" rtlCol="0">
            <a:spAutoFit/>
          </a:bodyPr>
          <a:lstStyle/>
          <a:p>
            <a:r>
              <a:rPr lang="fr-FR" dirty="0"/>
              <a:t>Figura 3</a:t>
            </a:r>
            <a:r>
              <a:rPr lang="ro-RO" dirty="0"/>
              <a:t>: Virusuri cu simetrie helicoidală cu înveliş </a:t>
            </a:r>
            <a:r>
              <a:rPr lang="ro-RO"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5984" y="785794"/>
            <a:ext cx="4403680" cy="4282318"/>
          </a:xfrm>
          <a:prstGeom prst="rect">
            <a:avLst/>
          </a:prstGeom>
          <a:noFill/>
          <a:ln w="9525">
            <a:noFill/>
            <a:miter lim="800000"/>
            <a:headEnd/>
            <a:tailEnd/>
          </a:ln>
        </p:spPr>
      </p:pic>
      <p:sp>
        <p:nvSpPr>
          <p:cNvPr id="5" name="TextBox 4"/>
          <p:cNvSpPr txBox="1"/>
          <p:nvPr/>
        </p:nvSpPr>
        <p:spPr>
          <a:xfrm>
            <a:off x="1214414" y="5500702"/>
            <a:ext cx="6215106" cy="369332"/>
          </a:xfrm>
          <a:prstGeom prst="rect">
            <a:avLst/>
          </a:prstGeom>
          <a:noFill/>
        </p:spPr>
        <p:txBody>
          <a:bodyPr wrap="square" rtlCol="0">
            <a:spAutoFit/>
          </a:bodyPr>
          <a:lstStyle/>
          <a:p>
            <a:r>
              <a:rPr lang="en-US" dirty="0" err="1" smtClean="0"/>
              <a:t>Figura</a:t>
            </a:r>
            <a:r>
              <a:rPr lang="en-US" dirty="0" smtClean="0"/>
              <a:t> 4. </a:t>
            </a:r>
            <a:r>
              <a:rPr lang="en-US" dirty="0" err="1" smtClean="0"/>
              <a:t>Structura</a:t>
            </a:r>
            <a:r>
              <a:rPr lang="en-US" dirty="0" smtClean="0"/>
              <a:t> </a:t>
            </a:r>
            <a:r>
              <a:rPr lang="en-US" dirty="0" err="1" smtClean="0"/>
              <a:t>icosaedrica</a:t>
            </a:r>
            <a:r>
              <a:rPr lang="en-US" dirty="0" smtClean="0"/>
              <a:t> cu </a:t>
            </a:r>
            <a:r>
              <a:rPr lang="en-US" dirty="0" err="1" smtClean="0"/>
              <a:t>invelis</a:t>
            </a:r>
            <a:r>
              <a:rPr lang="en-US" dirty="0" smtClean="0"/>
              <a:t> – </a:t>
            </a:r>
            <a:r>
              <a:rPr lang="en-US" dirty="0" err="1" smtClean="0"/>
              <a:t>virusul</a:t>
            </a:r>
            <a:r>
              <a:rPr lang="en-US" dirty="0" smtClean="0"/>
              <a:t> </a:t>
            </a:r>
            <a:r>
              <a:rPr lang="en-US" dirty="0" err="1" smtClean="0"/>
              <a:t>hepatitic</a:t>
            </a:r>
            <a:r>
              <a:rPr lang="en-US" dirty="0" smtClean="0"/>
              <a:t> 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mplv4"/>
          <p:cNvPicPr>
            <a:picLocks noChangeAspect="1" noChangeArrowheads="1"/>
          </p:cNvPicPr>
          <p:nvPr/>
        </p:nvPicPr>
        <p:blipFill>
          <a:blip r:embed="rId2"/>
          <a:srcRect/>
          <a:stretch>
            <a:fillRect/>
          </a:stretch>
        </p:blipFill>
        <p:spPr bwMode="auto">
          <a:xfrm>
            <a:off x="1928794" y="642918"/>
            <a:ext cx="5238210" cy="4857784"/>
          </a:xfrm>
          <a:prstGeom prst="rect">
            <a:avLst/>
          </a:prstGeom>
          <a:noFill/>
        </p:spPr>
      </p:pic>
      <p:sp>
        <p:nvSpPr>
          <p:cNvPr id="6" name="TextBox 5"/>
          <p:cNvSpPr txBox="1"/>
          <p:nvPr/>
        </p:nvSpPr>
        <p:spPr>
          <a:xfrm>
            <a:off x="1285852" y="5857892"/>
            <a:ext cx="6215106" cy="369332"/>
          </a:xfrm>
          <a:prstGeom prst="rect">
            <a:avLst/>
          </a:prstGeom>
          <a:noFill/>
        </p:spPr>
        <p:txBody>
          <a:bodyPr wrap="square" rtlCol="0">
            <a:spAutoFit/>
          </a:bodyPr>
          <a:lstStyle/>
          <a:p>
            <a:r>
              <a:rPr lang="en-US" dirty="0" err="1" smtClean="0"/>
              <a:t>Figura</a:t>
            </a:r>
            <a:r>
              <a:rPr lang="en-US" dirty="0" smtClean="0"/>
              <a:t> 5. </a:t>
            </a:r>
            <a:r>
              <a:rPr lang="en-US" dirty="0" err="1" smtClean="0"/>
              <a:t>Structura</a:t>
            </a:r>
            <a:r>
              <a:rPr lang="en-US" dirty="0" smtClean="0"/>
              <a:t>  </a:t>
            </a:r>
            <a:r>
              <a:rPr lang="en-US" dirty="0" err="1" smtClean="0"/>
              <a:t>icosaedrica</a:t>
            </a:r>
            <a:r>
              <a:rPr lang="en-US" dirty="0" smtClean="0"/>
              <a:t> a </a:t>
            </a:r>
            <a:r>
              <a:rPr lang="en-US" dirty="0" err="1" smtClean="0"/>
              <a:t>virusurilor</a:t>
            </a:r>
            <a:r>
              <a:rPr lang="en-US" dirty="0" smtClean="0"/>
              <a:t> (Poliovirus, 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70000" lnSpcReduction="20000"/>
          </a:bodyPr>
          <a:lstStyle/>
          <a:p>
            <a:r>
              <a:rPr lang="en-AU" dirty="0" err="1" smtClean="0"/>
              <a:t>Monomerii</a:t>
            </a:r>
            <a:r>
              <a:rPr lang="en-AU" dirty="0" smtClean="0"/>
              <a:t> </a:t>
            </a:r>
            <a:r>
              <a:rPr lang="en-AU" dirty="0" err="1" smtClean="0"/>
              <a:t>proteici</a:t>
            </a:r>
            <a:r>
              <a:rPr lang="en-AU" dirty="0" smtClean="0"/>
              <a:t> </a:t>
            </a:r>
            <a:r>
              <a:rPr lang="en-AU" dirty="0" err="1" smtClean="0"/>
              <a:t>ai</a:t>
            </a:r>
            <a:r>
              <a:rPr lang="en-AU" dirty="0" smtClean="0"/>
              <a:t> </a:t>
            </a:r>
            <a:r>
              <a:rPr lang="en-AU" dirty="0" err="1" smtClean="0"/>
              <a:t>capsomerului</a:t>
            </a:r>
            <a:r>
              <a:rPr lang="en-AU" dirty="0" smtClean="0"/>
              <a:t> 6 </a:t>
            </a:r>
            <a:r>
              <a:rPr lang="en-AU" dirty="0" err="1" smtClean="0"/>
              <a:t>sau</a:t>
            </a:r>
            <a:r>
              <a:rPr lang="en-AU" dirty="0" smtClean="0"/>
              <a:t> 5 </a:t>
            </a:r>
            <a:r>
              <a:rPr lang="en-AU" dirty="0" err="1" smtClean="0"/>
              <a:t>pentru</a:t>
            </a:r>
            <a:r>
              <a:rPr lang="en-AU" dirty="0" smtClean="0"/>
              <a:t> </a:t>
            </a:r>
            <a:r>
              <a:rPr lang="en-AU" dirty="0" err="1" smtClean="0"/>
              <a:t>fiecare</a:t>
            </a:r>
            <a:r>
              <a:rPr lang="en-AU" dirty="0" smtClean="0"/>
              <a:t> capsomer (6 - capsomer hexagonal </a:t>
            </a:r>
            <a:r>
              <a:rPr lang="en-AU" dirty="0" err="1" smtClean="0"/>
              <a:t>şi</a:t>
            </a:r>
            <a:r>
              <a:rPr lang="en-AU" dirty="0" smtClean="0"/>
              <a:t> 5 - capsomer pentagonal). </a:t>
            </a:r>
          </a:p>
          <a:p>
            <a:pPr>
              <a:buNone/>
            </a:pPr>
            <a:endParaRPr lang="en-US" dirty="0" smtClean="0"/>
          </a:p>
          <a:p>
            <a:r>
              <a:rPr lang="en-AU" dirty="0" err="1" smtClean="0"/>
              <a:t>Numărul</a:t>
            </a:r>
            <a:r>
              <a:rPr lang="en-AU" dirty="0" smtClean="0"/>
              <a:t> de capsomere </a:t>
            </a:r>
            <a:r>
              <a:rPr lang="en-AU" dirty="0" err="1" smtClean="0"/>
              <a:t>în</a:t>
            </a:r>
            <a:r>
              <a:rPr lang="en-AU" dirty="0" smtClean="0"/>
              <a:t> </a:t>
            </a:r>
            <a:r>
              <a:rPr lang="en-AU" dirty="0" err="1" smtClean="0"/>
              <a:t>icosaedru</a:t>
            </a:r>
            <a:r>
              <a:rPr lang="en-AU" dirty="0" smtClean="0"/>
              <a:t> </a:t>
            </a:r>
            <a:r>
              <a:rPr lang="en-AU" dirty="0" err="1" smtClean="0"/>
              <a:t>este</a:t>
            </a:r>
            <a:r>
              <a:rPr lang="en-AU" dirty="0" smtClean="0"/>
              <a:t> de 42, din care 12 </a:t>
            </a:r>
            <a:r>
              <a:rPr lang="en-AU" dirty="0" err="1" smtClean="0"/>
              <a:t>pentagonale</a:t>
            </a:r>
            <a:r>
              <a:rPr lang="en-AU" dirty="0" smtClean="0"/>
              <a:t> </a:t>
            </a:r>
            <a:r>
              <a:rPr lang="en-AU" dirty="0" err="1" smtClean="0"/>
              <a:t>şi</a:t>
            </a:r>
            <a:r>
              <a:rPr lang="en-AU" dirty="0" smtClean="0"/>
              <a:t> 30 </a:t>
            </a:r>
            <a:r>
              <a:rPr lang="en-AU" dirty="0" err="1" smtClean="0"/>
              <a:t>hexagonale</a:t>
            </a:r>
            <a:r>
              <a:rPr lang="en-AU" dirty="0" smtClean="0"/>
              <a:t>.</a:t>
            </a:r>
          </a:p>
          <a:p>
            <a:pPr>
              <a:buNone/>
            </a:pPr>
            <a:endParaRPr lang="en-US" dirty="0" smtClean="0"/>
          </a:p>
          <a:p>
            <a:r>
              <a:rPr lang="en-AU" dirty="0" err="1" smtClean="0"/>
              <a:t>Aşezarea</a:t>
            </a:r>
            <a:r>
              <a:rPr lang="en-AU" dirty="0" smtClean="0"/>
              <a:t> </a:t>
            </a:r>
            <a:r>
              <a:rPr lang="en-AU" dirty="0" err="1" smtClean="0"/>
              <a:t>capsomerelor</a:t>
            </a:r>
            <a:r>
              <a:rPr lang="en-AU" dirty="0" smtClean="0"/>
              <a:t> se face </a:t>
            </a:r>
            <a:r>
              <a:rPr lang="en-AU" dirty="0" err="1" smtClean="0"/>
              <a:t>după</a:t>
            </a:r>
            <a:r>
              <a:rPr lang="en-AU" dirty="0" smtClean="0"/>
              <a:t> </a:t>
            </a:r>
            <a:r>
              <a:rPr lang="en-AU" dirty="0" err="1" smtClean="0"/>
              <a:t>anumite</a:t>
            </a:r>
            <a:r>
              <a:rPr lang="en-AU" dirty="0" smtClean="0"/>
              <a:t> axe: </a:t>
            </a:r>
            <a:r>
              <a:rPr lang="en-AU" dirty="0" err="1" smtClean="0"/>
              <a:t>axele</a:t>
            </a:r>
            <a:r>
              <a:rPr lang="en-AU" dirty="0" smtClean="0"/>
              <a:t> </a:t>
            </a:r>
            <a:r>
              <a:rPr lang="en-AU" dirty="0" err="1" smtClean="0"/>
              <a:t>ideale</a:t>
            </a:r>
            <a:r>
              <a:rPr lang="en-AU" dirty="0" smtClean="0"/>
              <a:t> </a:t>
            </a:r>
            <a:r>
              <a:rPr lang="en-AU" dirty="0" err="1" smtClean="0"/>
              <a:t>trec</a:t>
            </a:r>
            <a:r>
              <a:rPr lang="en-AU" dirty="0" smtClean="0"/>
              <a:t> prin </a:t>
            </a:r>
            <a:r>
              <a:rPr lang="en-AU" dirty="0" err="1" smtClean="0"/>
              <a:t>centrul</a:t>
            </a:r>
            <a:r>
              <a:rPr lang="en-AU" dirty="0" smtClean="0"/>
              <a:t> </a:t>
            </a:r>
            <a:r>
              <a:rPr lang="en-AU" dirty="0" err="1" smtClean="0"/>
              <a:t>edificiului</a:t>
            </a:r>
            <a:r>
              <a:rPr lang="en-AU" dirty="0" smtClean="0"/>
              <a:t> </a:t>
            </a:r>
            <a:r>
              <a:rPr lang="en-AU" dirty="0" err="1" smtClean="0"/>
              <a:t>şi</a:t>
            </a:r>
            <a:r>
              <a:rPr lang="en-AU" dirty="0" smtClean="0"/>
              <a:t> prin </a:t>
            </a:r>
            <a:r>
              <a:rPr lang="en-AU" dirty="0" err="1" smtClean="0"/>
              <a:t>colţurile</a:t>
            </a:r>
            <a:r>
              <a:rPr lang="en-AU" dirty="0" smtClean="0"/>
              <a:t> </a:t>
            </a:r>
            <a:r>
              <a:rPr lang="en-AU" dirty="0" err="1" smtClean="0"/>
              <a:t>capsidei</a:t>
            </a:r>
            <a:r>
              <a:rPr lang="en-AU" dirty="0" smtClean="0"/>
              <a:t>. </a:t>
            </a:r>
            <a:r>
              <a:rPr lang="en-AU" dirty="0" err="1" smtClean="0"/>
              <a:t>Axele</a:t>
            </a:r>
            <a:r>
              <a:rPr lang="en-AU" dirty="0" smtClean="0"/>
              <a:t> </a:t>
            </a:r>
            <a:r>
              <a:rPr lang="en-AU" dirty="0" err="1" smtClean="0"/>
              <a:t>ce</a:t>
            </a:r>
            <a:r>
              <a:rPr lang="en-AU" dirty="0" smtClean="0"/>
              <a:t> </a:t>
            </a:r>
            <a:r>
              <a:rPr lang="en-AU" dirty="0" err="1" smtClean="0"/>
              <a:t>trec</a:t>
            </a:r>
            <a:r>
              <a:rPr lang="en-AU" dirty="0" smtClean="0"/>
              <a:t> prin </a:t>
            </a:r>
            <a:r>
              <a:rPr lang="en-AU" dirty="0" err="1" smtClean="0"/>
              <a:t>colţuri</a:t>
            </a:r>
            <a:r>
              <a:rPr lang="en-AU" dirty="0" smtClean="0"/>
              <a:t> </a:t>
            </a:r>
            <a:r>
              <a:rPr lang="en-AU" dirty="0" err="1" smtClean="0"/>
              <a:t>împart</a:t>
            </a:r>
            <a:r>
              <a:rPr lang="en-AU" dirty="0" smtClean="0"/>
              <a:t> </a:t>
            </a:r>
            <a:r>
              <a:rPr lang="en-AU" dirty="0" err="1" smtClean="0"/>
              <a:t>icosaedrul</a:t>
            </a:r>
            <a:r>
              <a:rPr lang="en-AU" dirty="0" smtClean="0"/>
              <a:t> </a:t>
            </a:r>
            <a:r>
              <a:rPr lang="en-AU" dirty="0" err="1" smtClean="0"/>
              <a:t>în</a:t>
            </a:r>
            <a:r>
              <a:rPr lang="en-AU" dirty="0" smtClean="0"/>
              <a:t> 5 </a:t>
            </a:r>
            <a:r>
              <a:rPr lang="en-AU" dirty="0" err="1" smtClean="0"/>
              <a:t>sectoare</a:t>
            </a:r>
            <a:r>
              <a:rPr lang="en-AU" dirty="0" smtClean="0"/>
              <a:t>. </a:t>
            </a:r>
            <a:r>
              <a:rPr lang="fr-FR" dirty="0" err="1" smtClean="0"/>
              <a:t>Dacă</a:t>
            </a:r>
            <a:r>
              <a:rPr lang="fr-FR" dirty="0" smtClean="0"/>
              <a:t> </a:t>
            </a:r>
            <a:r>
              <a:rPr lang="fr-FR" dirty="0" err="1" smtClean="0"/>
              <a:t>icosaedrul</a:t>
            </a:r>
            <a:r>
              <a:rPr lang="fr-FR" dirty="0" smtClean="0"/>
              <a:t> se </a:t>
            </a:r>
            <a:r>
              <a:rPr lang="fr-FR" dirty="0" err="1" smtClean="0"/>
              <a:t>învârteşte</a:t>
            </a:r>
            <a:r>
              <a:rPr lang="fr-FR" dirty="0" smtClean="0"/>
              <a:t> </a:t>
            </a:r>
            <a:r>
              <a:rPr lang="fr-FR" dirty="0" err="1" smtClean="0"/>
              <a:t>în</a:t>
            </a:r>
            <a:r>
              <a:rPr lang="fr-FR" dirty="0" smtClean="0"/>
              <a:t> </a:t>
            </a:r>
            <a:r>
              <a:rPr lang="fr-FR" dirty="0" err="1" smtClean="0"/>
              <a:t>jurul</a:t>
            </a:r>
            <a:r>
              <a:rPr lang="fr-FR" dirty="0" smtClean="0"/>
              <a:t> </a:t>
            </a:r>
            <a:r>
              <a:rPr lang="fr-FR" dirty="0" err="1" smtClean="0"/>
              <a:t>axului</a:t>
            </a:r>
            <a:r>
              <a:rPr lang="fr-FR" dirty="0" smtClean="0"/>
              <a:t> central </a:t>
            </a:r>
            <a:r>
              <a:rPr lang="fr-FR" dirty="0" err="1" smtClean="0"/>
              <a:t>cu</a:t>
            </a:r>
            <a:r>
              <a:rPr lang="fr-FR" dirty="0" smtClean="0"/>
              <a:t> 1/5 la </a:t>
            </a:r>
            <a:r>
              <a:rPr lang="fr-FR" dirty="0" err="1" smtClean="0"/>
              <a:t>fiecare</a:t>
            </a:r>
            <a:r>
              <a:rPr lang="fr-FR" dirty="0" smtClean="0"/>
              <a:t> </a:t>
            </a:r>
            <a:r>
              <a:rPr lang="fr-FR" dirty="0" err="1" smtClean="0"/>
              <a:t>rotaţie</a:t>
            </a:r>
            <a:r>
              <a:rPr lang="fr-FR" dirty="0" smtClean="0"/>
              <a:t>, se </a:t>
            </a:r>
            <a:r>
              <a:rPr lang="fr-FR" dirty="0" err="1" smtClean="0"/>
              <a:t>obţine</a:t>
            </a:r>
            <a:r>
              <a:rPr lang="fr-FR" dirty="0" smtClean="0"/>
              <a:t> </a:t>
            </a:r>
            <a:r>
              <a:rPr lang="fr-FR" dirty="0" err="1" smtClean="0"/>
              <a:t>aceeaşi</a:t>
            </a:r>
            <a:r>
              <a:rPr lang="fr-FR" dirty="0" smtClean="0"/>
              <a:t> </a:t>
            </a:r>
            <a:r>
              <a:rPr lang="fr-FR" dirty="0" err="1" smtClean="0"/>
              <a:t>figură</a:t>
            </a:r>
            <a:r>
              <a:rPr lang="fr-FR" dirty="0" smtClean="0"/>
              <a:t>. </a:t>
            </a:r>
            <a:r>
              <a:rPr lang="fr-FR" dirty="0" err="1" smtClean="0"/>
              <a:t>Deci</a:t>
            </a:r>
            <a:r>
              <a:rPr lang="fr-FR" dirty="0" smtClean="0"/>
              <a:t> </a:t>
            </a:r>
            <a:r>
              <a:rPr lang="fr-FR" dirty="0" err="1" smtClean="0"/>
              <a:t>prin</a:t>
            </a:r>
            <a:r>
              <a:rPr lang="fr-FR" dirty="0" smtClean="0"/>
              <a:t> </a:t>
            </a:r>
            <a:r>
              <a:rPr lang="fr-FR" dirty="0" err="1" smtClean="0"/>
              <a:t>rotaţie</a:t>
            </a:r>
            <a:r>
              <a:rPr lang="fr-FR" dirty="0" smtClean="0"/>
              <a:t> </a:t>
            </a:r>
            <a:r>
              <a:rPr lang="fr-FR" dirty="0" err="1" smtClean="0"/>
              <a:t>completă</a:t>
            </a:r>
            <a:r>
              <a:rPr lang="fr-FR" dirty="0" smtClean="0"/>
              <a:t> figura se </a:t>
            </a:r>
            <a:r>
              <a:rPr lang="fr-FR" dirty="0" err="1" smtClean="0"/>
              <a:t>reproduce</a:t>
            </a:r>
            <a:r>
              <a:rPr lang="fr-FR" dirty="0" smtClean="0"/>
              <a:t> </a:t>
            </a:r>
            <a:r>
              <a:rPr lang="fr-FR" dirty="0" err="1" smtClean="0"/>
              <a:t>pe</a:t>
            </a:r>
            <a:r>
              <a:rPr lang="fr-FR" dirty="0" smtClean="0"/>
              <a:t> </a:t>
            </a:r>
            <a:r>
              <a:rPr lang="fr-FR" dirty="0" err="1" smtClean="0"/>
              <a:t>ea</a:t>
            </a:r>
            <a:r>
              <a:rPr lang="fr-FR" dirty="0" smtClean="0"/>
              <a:t> </a:t>
            </a:r>
            <a:r>
              <a:rPr lang="fr-FR" dirty="0" err="1" smtClean="0"/>
              <a:t>însăşi</a:t>
            </a:r>
            <a:r>
              <a:rPr lang="fr-FR" dirty="0" smtClean="0"/>
              <a:t> de 5 </a:t>
            </a:r>
            <a:r>
              <a:rPr lang="fr-FR" dirty="0" err="1" smtClean="0"/>
              <a:t>ori</a:t>
            </a:r>
            <a:r>
              <a:rPr lang="fr-FR" dirty="0" smtClean="0"/>
              <a:t>.</a:t>
            </a:r>
          </a:p>
          <a:p>
            <a:pPr>
              <a:buNone/>
            </a:pPr>
            <a:endParaRPr lang="en-US" dirty="0" smtClean="0"/>
          </a:p>
          <a:p>
            <a:r>
              <a:rPr lang="fr-FR" dirty="0" err="1" smtClean="0"/>
              <a:t>Există</a:t>
            </a:r>
            <a:r>
              <a:rPr lang="fr-FR" dirty="0" smtClean="0"/>
              <a:t> </a:t>
            </a:r>
            <a:r>
              <a:rPr lang="fr-FR" dirty="0" err="1" smtClean="0"/>
              <a:t>şi</a:t>
            </a:r>
            <a:r>
              <a:rPr lang="fr-FR" dirty="0" smtClean="0"/>
              <a:t> axe de </a:t>
            </a:r>
            <a:r>
              <a:rPr lang="fr-FR" dirty="0" err="1" smtClean="0"/>
              <a:t>simetrie</a:t>
            </a:r>
            <a:r>
              <a:rPr lang="fr-FR" dirty="0" smtClean="0"/>
              <a:t> care </a:t>
            </a:r>
            <a:r>
              <a:rPr lang="fr-FR" dirty="0" err="1" smtClean="0"/>
              <a:t>împart</a:t>
            </a:r>
            <a:r>
              <a:rPr lang="fr-FR" dirty="0" smtClean="0"/>
              <a:t> </a:t>
            </a:r>
            <a:r>
              <a:rPr lang="fr-FR" dirty="0" err="1" smtClean="0"/>
              <a:t>icosaedrul</a:t>
            </a:r>
            <a:r>
              <a:rPr lang="fr-FR" dirty="0" smtClean="0"/>
              <a:t> </a:t>
            </a:r>
            <a:r>
              <a:rPr lang="fr-FR" dirty="0" err="1" smtClean="0"/>
              <a:t>în</a:t>
            </a:r>
            <a:r>
              <a:rPr lang="fr-FR" dirty="0" smtClean="0"/>
              <a:t> 3 </a:t>
            </a:r>
            <a:r>
              <a:rPr lang="fr-FR" dirty="0" err="1" smtClean="0"/>
              <a:t>sectoare</a:t>
            </a:r>
            <a:r>
              <a:rPr lang="fr-FR" dirty="0" smtClean="0"/>
              <a:t> </a:t>
            </a:r>
            <a:r>
              <a:rPr lang="fr-FR" dirty="0" err="1" smtClean="0"/>
              <a:t>egale</a:t>
            </a:r>
            <a:r>
              <a:rPr lang="fr-FR" dirty="0" smtClean="0"/>
              <a:t> (axe ce </a:t>
            </a:r>
            <a:r>
              <a:rPr lang="fr-FR" dirty="0" err="1" smtClean="0"/>
              <a:t>trec</a:t>
            </a:r>
            <a:r>
              <a:rPr lang="fr-FR" dirty="0" smtClean="0"/>
              <a:t> </a:t>
            </a:r>
            <a:r>
              <a:rPr lang="fr-FR" dirty="0" err="1" smtClean="0"/>
              <a:t>prin</a:t>
            </a:r>
            <a:r>
              <a:rPr lang="fr-FR" dirty="0" smtClean="0"/>
              <a:t> </a:t>
            </a:r>
            <a:r>
              <a:rPr lang="fr-FR" dirty="0" err="1" smtClean="0"/>
              <a:t>centrul</a:t>
            </a:r>
            <a:r>
              <a:rPr lang="fr-FR" dirty="0" smtClean="0"/>
              <a:t> </a:t>
            </a:r>
            <a:r>
              <a:rPr lang="fr-FR" dirty="0" err="1" smtClean="0"/>
              <a:t>feţelor</a:t>
            </a:r>
            <a:r>
              <a:rPr lang="fr-FR" dirty="0" smtClean="0"/>
              <a:t> </a:t>
            </a:r>
            <a:r>
              <a:rPr lang="fr-FR" dirty="0" err="1" smtClean="0"/>
              <a:t>triunghiulare</a:t>
            </a:r>
            <a:r>
              <a:rPr lang="fr-FR" dirty="0" smtClean="0"/>
              <a:t>). </a:t>
            </a:r>
            <a:r>
              <a:rPr lang="fr-FR" dirty="0" err="1" smtClean="0"/>
              <a:t>Dacă</a:t>
            </a:r>
            <a:r>
              <a:rPr lang="fr-FR" dirty="0" smtClean="0"/>
              <a:t> </a:t>
            </a:r>
            <a:r>
              <a:rPr lang="fr-FR" dirty="0" err="1" smtClean="0"/>
              <a:t>icosaedrul</a:t>
            </a:r>
            <a:r>
              <a:rPr lang="fr-FR" dirty="0" smtClean="0"/>
              <a:t> se </a:t>
            </a:r>
            <a:r>
              <a:rPr lang="fr-FR" dirty="0" err="1" smtClean="0"/>
              <a:t>roteşte</a:t>
            </a:r>
            <a:r>
              <a:rPr lang="fr-FR" dirty="0" smtClean="0"/>
              <a:t> </a:t>
            </a:r>
            <a:r>
              <a:rPr lang="fr-FR" dirty="0" err="1" smtClean="0"/>
              <a:t>cu</a:t>
            </a:r>
            <a:r>
              <a:rPr lang="fr-FR" dirty="0" smtClean="0"/>
              <a:t> 1/3, la </a:t>
            </a:r>
            <a:r>
              <a:rPr lang="fr-FR" dirty="0" err="1" smtClean="0"/>
              <a:t>fiecare</a:t>
            </a:r>
            <a:r>
              <a:rPr lang="fr-FR" dirty="0" smtClean="0"/>
              <a:t> </a:t>
            </a:r>
            <a:r>
              <a:rPr lang="fr-FR" dirty="0" err="1" smtClean="0"/>
              <a:t>rotaţie</a:t>
            </a:r>
            <a:r>
              <a:rPr lang="fr-FR" dirty="0" smtClean="0"/>
              <a:t> se va </a:t>
            </a:r>
            <a:r>
              <a:rPr lang="fr-FR" dirty="0" err="1" smtClean="0"/>
              <a:t>reproduce</a:t>
            </a:r>
            <a:r>
              <a:rPr lang="fr-FR" dirty="0" smtClean="0"/>
              <a:t> </a:t>
            </a:r>
            <a:r>
              <a:rPr lang="fr-FR" dirty="0" err="1" smtClean="0"/>
              <a:t>aceeaşi</a:t>
            </a:r>
            <a:r>
              <a:rPr lang="fr-FR" dirty="0" smtClean="0"/>
              <a:t> </a:t>
            </a:r>
            <a:r>
              <a:rPr lang="fr-FR" dirty="0" err="1" smtClean="0"/>
              <a:t>figură</a:t>
            </a:r>
            <a:r>
              <a:rPr lang="fr-FR" dirty="0" smtClean="0"/>
              <a:t>. </a:t>
            </a:r>
          </a:p>
          <a:p>
            <a:pPr>
              <a:buNone/>
            </a:pPr>
            <a:endParaRPr lang="en-US" dirty="0" smtClean="0"/>
          </a:p>
          <a:p>
            <a:r>
              <a:rPr lang="fr-FR" dirty="0" err="1" smtClean="0"/>
              <a:t>Dacă</a:t>
            </a:r>
            <a:r>
              <a:rPr lang="fr-FR" dirty="0" smtClean="0"/>
              <a:t> se </a:t>
            </a:r>
            <a:r>
              <a:rPr lang="fr-FR" dirty="0" err="1" smtClean="0"/>
              <a:t>roteşte</a:t>
            </a:r>
            <a:r>
              <a:rPr lang="fr-FR" dirty="0" smtClean="0"/>
              <a:t> </a:t>
            </a:r>
            <a:r>
              <a:rPr lang="fr-FR" dirty="0" err="1" smtClean="0"/>
              <a:t>cu</a:t>
            </a:r>
            <a:r>
              <a:rPr lang="fr-FR" dirty="0" smtClean="0"/>
              <a:t> ½ </a:t>
            </a:r>
            <a:r>
              <a:rPr lang="fr-FR" dirty="0" err="1" smtClean="0"/>
              <a:t>axul</a:t>
            </a:r>
            <a:r>
              <a:rPr lang="fr-FR" dirty="0" smtClean="0"/>
              <a:t> ce </a:t>
            </a:r>
            <a:r>
              <a:rPr lang="fr-FR" dirty="0" err="1" smtClean="0"/>
              <a:t>uneşte</a:t>
            </a:r>
            <a:r>
              <a:rPr lang="fr-FR" dirty="0" smtClean="0"/>
              <a:t> </a:t>
            </a:r>
            <a:r>
              <a:rPr lang="fr-FR" dirty="0" err="1" smtClean="0"/>
              <a:t>centrele</a:t>
            </a:r>
            <a:r>
              <a:rPr lang="fr-FR" dirty="0" smtClean="0"/>
              <a:t> a 2 </a:t>
            </a:r>
            <a:r>
              <a:rPr lang="fr-FR" dirty="0" err="1" smtClean="0"/>
              <a:t>capsomere</a:t>
            </a:r>
            <a:r>
              <a:rPr lang="fr-FR" dirty="0" smtClean="0"/>
              <a:t> hexagonale </a:t>
            </a:r>
            <a:r>
              <a:rPr lang="fr-FR" dirty="0" err="1" smtClean="0"/>
              <a:t>opuse</a:t>
            </a:r>
            <a:r>
              <a:rPr lang="fr-FR" dirty="0" smtClean="0"/>
              <a:t>, </a:t>
            </a:r>
            <a:r>
              <a:rPr lang="fr-FR" dirty="0" err="1" smtClean="0"/>
              <a:t>icosaedrul</a:t>
            </a:r>
            <a:r>
              <a:rPr lang="fr-FR" dirty="0" smtClean="0"/>
              <a:t> </a:t>
            </a:r>
            <a:r>
              <a:rPr lang="fr-FR" dirty="0" err="1" smtClean="0"/>
              <a:t>poate</a:t>
            </a:r>
            <a:r>
              <a:rPr lang="fr-FR" dirty="0" smtClean="0"/>
              <a:t> fi </a:t>
            </a:r>
            <a:r>
              <a:rPr lang="fr-FR" dirty="0" err="1" smtClean="0"/>
              <a:t>reprodus</a:t>
            </a:r>
            <a:r>
              <a:rPr lang="fr-FR" dirty="0" smtClean="0"/>
              <a:t>. </a:t>
            </a:r>
          </a:p>
          <a:p>
            <a:pPr>
              <a:buNone/>
            </a:pPr>
            <a:endParaRPr lang="en-US" dirty="0" smtClean="0"/>
          </a:p>
          <a:p>
            <a:r>
              <a:rPr lang="fr-FR" dirty="0" err="1" smtClean="0"/>
              <a:t>Deci</a:t>
            </a:r>
            <a:r>
              <a:rPr lang="fr-FR" dirty="0" smtClean="0"/>
              <a:t>, </a:t>
            </a:r>
            <a:r>
              <a:rPr lang="fr-FR" dirty="0" err="1" smtClean="0"/>
              <a:t>icosaedrul</a:t>
            </a:r>
            <a:r>
              <a:rPr lang="fr-FR" dirty="0" smtClean="0"/>
              <a:t> viral are o </a:t>
            </a:r>
            <a:r>
              <a:rPr lang="fr-FR" dirty="0" err="1" smtClean="0"/>
              <a:t>simetrie</a:t>
            </a:r>
            <a:r>
              <a:rPr lang="fr-FR" dirty="0" smtClean="0"/>
              <a:t> </a:t>
            </a:r>
            <a:r>
              <a:rPr lang="fr-FR" dirty="0" err="1" smtClean="0"/>
              <a:t>rotaţională</a:t>
            </a:r>
            <a:r>
              <a:rPr lang="fr-FR" dirty="0" smtClean="0"/>
              <a:t> de tip 5: 3: 2, </a:t>
            </a:r>
            <a:r>
              <a:rPr lang="fr-FR" dirty="0" err="1" smtClean="0"/>
              <a:t>cu</a:t>
            </a:r>
            <a:r>
              <a:rPr lang="fr-FR" dirty="0" smtClean="0"/>
              <a:t> </a:t>
            </a:r>
            <a:r>
              <a:rPr lang="fr-FR" dirty="0" err="1" smtClean="0"/>
              <a:t>unele</a:t>
            </a:r>
            <a:r>
              <a:rPr lang="fr-FR" dirty="0" smtClean="0"/>
              <a:t> </a:t>
            </a:r>
            <a:r>
              <a:rPr lang="fr-FR" dirty="0" err="1" smtClean="0"/>
              <a:t>excepţii</a:t>
            </a:r>
            <a:r>
              <a:rPr lang="fr-FR" dirty="0" smtClean="0"/>
              <a:t> (</a:t>
            </a:r>
            <a:r>
              <a:rPr lang="fr-FR" dirty="0" err="1" smtClean="0"/>
              <a:t>adenovirusuri</a:t>
            </a:r>
            <a:r>
              <a:rPr lang="fr-FR" dirty="0" smtClean="0"/>
              <a:t>, </a:t>
            </a:r>
            <a:r>
              <a:rPr lang="fr-FR" dirty="0" err="1" smtClean="0"/>
              <a:t>reovirusuri</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580"/>
            <a:ext cx="8229600" cy="6429420"/>
          </a:xfrm>
        </p:spPr>
        <p:txBody>
          <a:bodyPr>
            <a:normAutofit fontScale="70000" lnSpcReduction="20000"/>
          </a:bodyPr>
          <a:lstStyle/>
          <a:p>
            <a:r>
              <a:rPr lang="fr-FR" b="1" dirty="0" smtClean="0"/>
              <a:t>3. RELAŢII VIRUS-CELULĂ GAZDĂ</a:t>
            </a:r>
          </a:p>
          <a:p>
            <a:pPr>
              <a:buNone/>
            </a:pPr>
            <a:endParaRPr lang="en-US" b="1" dirty="0" smtClean="0"/>
          </a:p>
          <a:p>
            <a:r>
              <a:rPr lang="fr-FR" dirty="0" err="1" smtClean="0"/>
              <a:t>Între</a:t>
            </a:r>
            <a:r>
              <a:rPr lang="fr-FR" dirty="0" smtClean="0"/>
              <a:t> </a:t>
            </a:r>
            <a:r>
              <a:rPr lang="fr-FR" dirty="0" err="1" smtClean="0"/>
              <a:t>virusul</a:t>
            </a:r>
            <a:r>
              <a:rPr lang="fr-FR" dirty="0" smtClean="0"/>
              <a:t> animal </a:t>
            </a:r>
            <a:r>
              <a:rPr lang="fr-FR" dirty="0" err="1" smtClean="0"/>
              <a:t>şi</a:t>
            </a:r>
            <a:r>
              <a:rPr lang="fr-FR" dirty="0" smtClean="0"/>
              <a:t> </a:t>
            </a:r>
            <a:r>
              <a:rPr lang="fr-FR" dirty="0" err="1" smtClean="0"/>
              <a:t>celula</a:t>
            </a:r>
            <a:r>
              <a:rPr lang="fr-FR" dirty="0" smtClean="0"/>
              <a:t> </a:t>
            </a:r>
            <a:r>
              <a:rPr lang="fr-FR" dirty="0" err="1" smtClean="0"/>
              <a:t>gazdă</a:t>
            </a:r>
            <a:r>
              <a:rPr lang="fr-FR" dirty="0" smtClean="0"/>
              <a:t> </a:t>
            </a:r>
            <a:r>
              <a:rPr lang="fr-FR" dirty="0" err="1" smtClean="0"/>
              <a:t>pe</a:t>
            </a:r>
            <a:r>
              <a:rPr lang="fr-FR" dirty="0" smtClean="0"/>
              <a:t> care o </a:t>
            </a:r>
            <a:r>
              <a:rPr lang="fr-FR" dirty="0" err="1" smtClean="0"/>
              <a:t>parazitează</a:t>
            </a:r>
            <a:r>
              <a:rPr lang="fr-FR" dirty="0" smtClean="0"/>
              <a:t> se pot </a:t>
            </a:r>
            <a:r>
              <a:rPr lang="fr-FR" dirty="0" err="1" smtClean="0"/>
              <a:t>stabili</a:t>
            </a:r>
            <a:r>
              <a:rPr lang="fr-FR" dirty="0" smtClean="0"/>
              <a:t> </a:t>
            </a:r>
            <a:r>
              <a:rPr lang="fr-FR" dirty="0" err="1" smtClean="0"/>
              <a:t>două</a:t>
            </a:r>
            <a:r>
              <a:rPr lang="fr-FR" dirty="0" smtClean="0"/>
              <a:t> </a:t>
            </a:r>
            <a:r>
              <a:rPr lang="fr-FR" dirty="0" err="1" smtClean="0"/>
              <a:t>feluri</a:t>
            </a:r>
            <a:r>
              <a:rPr lang="fr-FR" dirty="0" smtClean="0"/>
              <a:t> de </a:t>
            </a:r>
            <a:r>
              <a:rPr lang="fr-FR" dirty="0" err="1" smtClean="0"/>
              <a:t>relaţii</a:t>
            </a:r>
            <a:r>
              <a:rPr lang="fr-FR" dirty="0" smtClean="0"/>
              <a:t>: de tip </a:t>
            </a:r>
            <a:r>
              <a:rPr lang="fr-FR" dirty="0" err="1" smtClean="0"/>
              <a:t>litic</a:t>
            </a:r>
            <a:r>
              <a:rPr lang="fr-FR" dirty="0" smtClean="0"/>
              <a:t> (</a:t>
            </a:r>
            <a:r>
              <a:rPr lang="fr-FR" dirty="0" err="1" smtClean="0"/>
              <a:t>citocid</a:t>
            </a:r>
            <a:r>
              <a:rPr lang="fr-FR" dirty="0" smtClean="0"/>
              <a:t>) </a:t>
            </a:r>
            <a:r>
              <a:rPr lang="fr-FR" dirty="0" err="1" smtClean="0"/>
              <a:t>şi</a:t>
            </a:r>
            <a:r>
              <a:rPr lang="fr-FR" dirty="0" smtClean="0"/>
              <a:t> de tip </a:t>
            </a:r>
            <a:r>
              <a:rPr lang="fr-FR" dirty="0" err="1" smtClean="0"/>
              <a:t>simbiotic</a:t>
            </a:r>
            <a:r>
              <a:rPr lang="fr-FR" dirty="0" smtClean="0"/>
              <a:t>.</a:t>
            </a:r>
            <a:endParaRPr lang="en-US" dirty="0" smtClean="0"/>
          </a:p>
          <a:p>
            <a:pPr>
              <a:buNone/>
            </a:pPr>
            <a:endParaRPr lang="en-US" dirty="0" smtClean="0"/>
          </a:p>
          <a:p>
            <a:r>
              <a:rPr lang="fr-FR" b="1" dirty="0" smtClean="0"/>
              <a:t>3.1. </a:t>
            </a:r>
            <a:r>
              <a:rPr lang="fr-FR" b="1" dirty="0" err="1" smtClean="0"/>
              <a:t>Relaţii</a:t>
            </a:r>
            <a:r>
              <a:rPr lang="fr-FR" b="1" dirty="0" smtClean="0"/>
              <a:t> virus-</a:t>
            </a:r>
            <a:r>
              <a:rPr lang="fr-FR" b="1" dirty="0" err="1" smtClean="0"/>
              <a:t>celulă</a:t>
            </a:r>
            <a:r>
              <a:rPr lang="fr-FR" b="1" dirty="0" smtClean="0"/>
              <a:t> </a:t>
            </a:r>
            <a:r>
              <a:rPr lang="fr-FR" b="1" dirty="0" err="1" smtClean="0"/>
              <a:t>gazdă</a:t>
            </a:r>
            <a:r>
              <a:rPr lang="fr-FR" b="1" dirty="0" smtClean="0"/>
              <a:t> de tip </a:t>
            </a:r>
            <a:r>
              <a:rPr lang="fr-FR" b="1" dirty="0" err="1" smtClean="0"/>
              <a:t>litic</a:t>
            </a:r>
            <a:r>
              <a:rPr lang="fr-FR" b="1" dirty="0" smtClean="0"/>
              <a:t> (</a:t>
            </a:r>
            <a:r>
              <a:rPr lang="fr-FR" b="1" dirty="0" err="1" smtClean="0"/>
              <a:t>citocid</a:t>
            </a:r>
            <a:r>
              <a:rPr lang="fr-FR" b="1" dirty="0" smtClean="0"/>
              <a:t>) </a:t>
            </a:r>
            <a:endParaRPr lang="en-US" dirty="0" smtClean="0"/>
          </a:p>
          <a:p>
            <a:r>
              <a:rPr lang="fr-FR" dirty="0" smtClean="0"/>
              <a:t>	</a:t>
            </a:r>
            <a:r>
              <a:rPr lang="fr-FR" dirty="0" err="1" smtClean="0"/>
              <a:t>În</a:t>
            </a:r>
            <a:r>
              <a:rPr lang="fr-FR" dirty="0" smtClean="0"/>
              <a:t> </a:t>
            </a:r>
            <a:r>
              <a:rPr lang="fr-FR" dirty="0" err="1" smtClean="0"/>
              <a:t>acest</a:t>
            </a:r>
            <a:r>
              <a:rPr lang="fr-FR" dirty="0" smtClean="0"/>
              <a:t> tip de </a:t>
            </a:r>
            <a:r>
              <a:rPr lang="fr-FR" dirty="0" err="1" smtClean="0"/>
              <a:t>relaţie</a:t>
            </a:r>
            <a:r>
              <a:rPr lang="fr-FR" dirty="0" smtClean="0"/>
              <a:t> (</a:t>
            </a:r>
            <a:r>
              <a:rPr lang="fr-FR" dirty="0" err="1" smtClean="0"/>
              <a:t>figurile</a:t>
            </a:r>
            <a:r>
              <a:rPr lang="fr-FR" dirty="0" smtClean="0"/>
              <a:t> 4 </a:t>
            </a:r>
            <a:r>
              <a:rPr lang="fr-FR" dirty="0" err="1" smtClean="0"/>
              <a:t>şi</a:t>
            </a:r>
            <a:r>
              <a:rPr lang="fr-FR" dirty="0" smtClean="0"/>
              <a:t> 5), </a:t>
            </a:r>
            <a:r>
              <a:rPr lang="fr-FR" dirty="0" err="1" smtClean="0"/>
              <a:t>infecţia</a:t>
            </a:r>
            <a:r>
              <a:rPr lang="fr-FR" dirty="0" smtClean="0"/>
              <a:t> </a:t>
            </a:r>
            <a:r>
              <a:rPr lang="fr-FR" dirty="0" err="1" smtClean="0"/>
              <a:t>cu</a:t>
            </a:r>
            <a:r>
              <a:rPr lang="fr-FR" dirty="0" smtClean="0"/>
              <a:t> virus a </a:t>
            </a:r>
            <a:r>
              <a:rPr lang="fr-FR" dirty="0" err="1" smtClean="0"/>
              <a:t>unei</a:t>
            </a:r>
            <a:r>
              <a:rPr lang="fr-FR" dirty="0" smtClean="0"/>
              <a:t> </a:t>
            </a:r>
            <a:r>
              <a:rPr lang="fr-FR" dirty="0" err="1" smtClean="0"/>
              <a:t>celule</a:t>
            </a:r>
            <a:r>
              <a:rPr lang="fr-FR" dirty="0" smtClean="0"/>
              <a:t> animale se </a:t>
            </a:r>
            <a:r>
              <a:rPr lang="fr-FR" dirty="0" err="1" smtClean="0"/>
              <a:t>soldează</a:t>
            </a:r>
            <a:r>
              <a:rPr lang="fr-FR" dirty="0" smtClean="0"/>
              <a:t> </a:t>
            </a:r>
            <a:r>
              <a:rPr lang="fr-FR" dirty="0" err="1" smtClean="0"/>
              <a:t>cu</a:t>
            </a:r>
            <a:r>
              <a:rPr lang="fr-FR" dirty="0" smtClean="0"/>
              <a:t> </a:t>
            </a:r>
            <a:r>
              <a:rPr lang="fr-FR" b="1" i="1" dirty="0" err="1" smtClean="0"/>
              <a:t>moartea</a:t>
            </a:r>
            <a:r>
              <a:rPr lang="fr-FR" b="1" i="1" dirty="0" smtClean="0"/>
              <a:t> </a:t>
            </a:r>
            <a:r>
              <a:rPr lang="fr-FR" b="1" i="1" dirty="0" err="1" smtClean="0"/>
              <a:t>celulei</a:t>
            </a:r>
            <a:r>
              <a:rPr lang="fr-FR" b="1" i="1" dirty="0" smtClean="0"/>
              <a:t> </a:t>
            </a:r>
            <a:r>
              <a:rPr lang="fr-FR" b="1" i="1" dirty="0" err="1" smtClean="0"/>
              <a:t>şi</a:t>
            </a:r>
            <a:r>
              <a:rPr lang="fr-FR" b="1" i="1" dirty="0" smtClean="0"/>
              <a:t> </a:t>
            </a:r>
            <a:r>
              <a:rPr lang="fr-FR" b="1" i="1" dirty="0" err="1" smtClean="0"/>
              <a:t>cu</a:t>
            </a:r>
            <a:r>
              <a:rPr lang="fr-FR" b="1" i="1" dirty="0" smtClean="0"/>
              <a:t> </a:t>
            </a:r>
            <a:r>
              <a:rPr lang="fr-FR" b="1" i="1" dirty="0" err="1" smtClean="0"/>
              <a:t>eliberarea</a:t>
            </a:r>
            <a:r>
              <a:rPr lang="fr-FR" b="1" i="1" dirty="0" smtClean="0"/>
              <a:t> de particule de virus </a:t>
            </a:r>
            <a:r>
              <a:rPr lang="fr-FR" b="1" i="1" dirty="0" err="1" smtClean="0"/>
              <a:t>neoformate</a:t>
            </a:r>
            <a:r>
              <a:rPr lang="fr-FR" b="1" i="1" dirty="0" smtClean="0"/>
              <a:t> (</a:t>
            </a:r>
            <a:r>
              <a:rPr lang="fr-FR" b="1" i="1" dirty="0" err="1" smtClean="0"/>
              <a:t>progeni</a:t>
            </a:r>
            <a:r>
              <a:rPr lang="fr-FR" b="1" i="1" dirty="0" smtClean="0"/>
              <a:t>)</a:t>
            </a:r>
            <a:r>
              <a:rPr lang="fr-FR" dirty="0" smtClean="0"/>
              <a:t> </a:t>
            </a:r>
            <a:r>
              <a:rPr lang="fr-FR" dirty="0" err="1" smtClean="0"/>
              <a:t>în</a:t>
            </a:r>
            <a:r>
              <a:rPr lang="fr-FR" dirty="0" smtClean="0"/>
              <a:t> </a:t>
            </a:r>
            <a:r>
              <a:rPr lang="fr-FR" dirty="0" err="1" smtClean="0"/>
              <a:t>mediul</a:t>
            </a:r>
            <a:r>
              <a:rPr lang="fr-FR" dirty="0" smtClean="0"/>
              <a:t> </a:t>
            </a:r>
            <a:r>
              <a:rPr lang="fr-FR" dirty="0" err="1" smtClean="0"/>
              <a:t>extracelular</a:t>
            </a:r>
            <a:r>
              <a:rPr lang="fr-FR" dirty="0" smtClean="0"/>
              <a:t>. </a:t>
            </a:r>
            <a:endParaRPr lang="en-US" dirty="0" smtClean="0"/>
          </a:p>
          <a:p>
            <a:r>
              <a:rPr lang="en-AU" dirty="0" err="1" smtClean="0"/>
              <a:t>Etapele</a:t>
            </a:r>
            <a:r>
              <a:rPr lang="en-AU" dirty="0" smtClean="0"/>
              <a:t> </a:t>
            </a:r>
            <a:r>
              <a:rPr lang="en-AU" dirty="0" err="1" smtClean="0"/>
              <a:t>acestei</a:t>
            </a:r>
            <a:r>
              <a:rPr lang="en-AU" dirty="0" smtClean="0"/>
              <a:t> </a:t>
            </a:r>
            <a:r>
              <a:rPr lang="en-AU" dirty="0" err="1" smtClean="0"/>
              <a:t>relaţii</a:t>
            </a:r>
            <a:r>
              <a:rPr lang="en-AU" dirty="0" smtClean="0"/>
              <a:t> </a:t>
            </a:r>
            <a:r>
              <a:rPr lang="en-AU" dirty="0" err="1" smtClean="0"/>
              <a:t>sunt</a:t>
            </a:r>
            <a:r>
              <a:rPr lang="en-AU" dirty="0" smtClean="0"/>
              <a:t>: </a:t>
            </a:r>
            <a:r>
              <a:rPr lang="en-AU" dirty="0" err="1" smtClean="0"/>
              <a:t>adsorbţia</a:t>
            </a:r>
            <a:r>
              <a:rPr lang="en-AU" dirty="0" smtClean="0"/>
              <a:t>, </a:t>
            </a:r>
            <a:r>
              <a:rPr lang="en-AU" dirty="0" err="1" smtClean="0"/>
              <a:t>penetrarea</a:t>
            </a:r>
            <a:r>
              <a:rPr lang="en-AU" dirty="0" smtClean="0"/>
              <a:t>, </a:t>
            </a:r>
            <a:r>
              <a:rPr lang="en-AU" dirty="0" err="1" smtClean="0"/>
              <a:t>decapsidarea</a:t>
            </a:r>
            <a:r>
              <a:rPr lang="en-AU" dirty="0" smtClean="0"/>
              <a:t>, </a:t>
            </a:r>
            <a:r>
              <a:rPr lang="en-AU" dirty="0" err="1" smtClean="0"/>
              <a:t>sinteza</a:t>
            </a:r>
            <a:r>
              <a:rPr lang="en-AU" dirty="0" smtClean="0"/>
              <a:t> </a:t>
            </a:r>
            <a:r>
              <a:rPr lang="en-AU" dirty="0" err="1" smtClean="0"/>
              <a:t>particulelor</a:t>
            </a:r>
            <a:r>
              <a:rPr lang="en-AU" dirty="0" smtClean="0"/>
              <a:t> </a:t>
            </a:r>
            <a:r>
              <a:rPr lang="en-AU" dirty="0" err="1" smtClean="0"/>
              <a:t>virale</a:t>
            </a:r>
            <a:r>
              <a:rPr lang="en-AU" dirty="0" smtClean="0"/>
              <a:t> </a:t>
            </a:r>
            <a:r>
              <a:rPr lang="en-AU" dirty="0" err="1" smtClean="0"/>
              <a:t>neoformate</a:t>
            </a:r>
            <a:r>
              <a:rPr lang="en-AU" dirty="0" smtClean="0"/>
              <a:t>, </a:t>
            </a:r>
            <a:r>
              <a:rPr lang="en-AU" dirty="0" err="1" smtClean="0"/>
              <a:t>eliberarea</a:t>
            </a:r>
            <a:r>
              <a:rPr lang="en-AU" dirty="0" smtClean="0"/>
              <a:t> </a:t>
            </a:r>
            <a:r>
              <a:rPr lang="en-AU" dirty="0" err="1" smtClean="0"/>
              <a:t>particulelor</a:t>
            </a:r>
            <a:r>
              <a:rPr lang="en-AU" dirty="0" smtClean="0"/>
              <a:t> </a:t>
            </a:r>
            <a:r>
              <a:rPr lang="en-AU" dirty="0" err="1" smtClean="0"/>
              <a:t>virale</a:t>
            </a:r>
            <a:r>
              <a:rPr lang="en-AU" dirty="0" smtClean="0"/>
              <a:t> </a:t>
            </a:r>
            <a:r>
              <a:rPr lang="en-AU" dirty="0" err="1" smtClean="0"/>
              <a:t>neoformate</a:t>
            </a:r>
            <a:r>
              <a:rPr lang="en-AU" dirty="0" smtClean="0"/>
              <a:t>. </a:t>
            </a:r>
            <a:endParaRPr lang="en-US" dirty="0" smtClean="0"/>
          </a:p>
          <a:p>
            <a:pPr>
              <a:buNone/>
            </a:pPr>
            <a:endParaRPr lang="en-US" dirty="0" smtClean="0"/>
          </a:p>
          <a:p>
            <a:pPr lvl="0"/>
            <a:r>
              <a:rPr lang="en-AU" b="1" dirty="0" err="1" smtClean="0"/>
              <a:t>Adsorbţia</a:t>
            </a:r>
            <a:endParaRPr lang="en-US" dirty="0" smtClean="0"/>
          </a:p>
          <a:p>
            <a:r>
              <a:rPr lang="en-AU" dirty="0" err="1" smtClean="0"/>
              <a:t>Procesul</a:t>
            </a:r>
            <a:r>
              <a:rPr lang="en-AU" dirty="0" smtClean="0"/>
              <a:t> </a:t>
            </a:r>
            <a:r>
              <a:rPr lang="en-AU" dirty="0" err="1" smtClean="0"/>
              <a:t>implică</a:t>
            </a:r>
            <a:r>
              <a:rPr lang="en-AU" dirty="0" smtClean="0"/>
              <a:t> </a:t>
            </a:r>
            <a:r>
              <a:rPr lang="en-AU" dirty="0" err="1" smtClean="0"/>
              <a:t>doi</a:t>
            </a:r>
            <a:r>
              <a:rPr lang="en-AU" dirty="0" smtClean="0"/>
              <a:t> </a:t>
            </a:r>
            <a:r>
              <a:rPr lang="en-AU" dirty="0" err="1" smtClean="0"/>
              <a:t>timpi</a:t>
            </a:r>
            <a:r>
              <a:rPr lang="en-AU" dirty="0" smtClean="0"/>
              <a:t>: </a:t>
            </a:r>
            <a:r>
              <a:rPr lang="en-AU" dirty="0" err="1" smtClean="0"/>
              <a:t>colizinea</a:t>
            </a:r>
            <a:r>
              <a:rPr lang="en-AU" dirty="0" smtClean="0"/>
              <a:t> </a:t>
            </a:r>
            <a:r>
              <a:rPr lang="en-AU" dirty="0" err="1" smtClean="0"/>
              <a:t>şi</a:t>
            </a:r>
            <a:r>
              <a:rPr lang="en-AU" dirty="0" smtClean="0"/>
              <a:t> </a:t>
            </a:r>
            <a:r>
              <a:rPr lang="en-AU" dirty="0" err="1" smtClean="0"/>
              <a:t>ataşarea</a:t>
            </a:r>
            <a:r>
              <a:rPr lang="en-AU" dirty="0" smtClean="0"/>
              <a:t>.</a:t>
            </a:r>
            <a:endParaRPr lang="en-US" dirty="0" smtClean="0"/>
          </a:p>
          <a:p>
            <a:r>
              <a:rPr lang="fr-FR" b="1" i="1" dirty="0" err="1" smtClean="0"/>
              <a:t>Coliziunea</a:t>
            </a:r>
            <a:r>
              <a:rPr lang="fr-FR" b="1" i="1" dirty="0" smtClean="0"/>
              <a:t> </a:t>
            </a:r>
            <a:r>
              <a:rPr lang="fr-FR" dirty="0" err="1" smtClean="0"/>
              <a:t>reprezintă</a:t>
            </a:r>
            <a:r>
              <a:rPr lang="fr-FR" dirty="0" smtClean="0"/>
              <a:t> </a:t>
            </a:r>
            <a:r>
              <a:rPr lang="fr-FR" b="1" dirty="0" err="1" smtClean="0"/>
              <a:t>alipirea</a:t>
            </a:r>
            <a:r>
              <a:rPr lang="fr-FR" b="1" dirty="0" smtClean="0"/>
              <a:t> </a:t>
            </a:r>
            <a:r>
              <a:rPr lang="fr-FR" b="1" dirty="0" err="1" smtClean="0"/>
              <a:t>particulei</a:t>
            </a:r>
            <a:r>
              <a:rPr lang="fr-FR" b="1" dirty="0" smtClean="0"/>
              <a:t> (</a:t>
            </a:r>
            <a:r>
              <a:rPr lang="fr-FR" b="1" dirty="0" err="1" smtClean="0"/>
              <a:t>prin</a:t>
            </a:r>
            <a:r>
              <a:rPr lang="fr-FR" b="1" dirty="0" smtClean="0"/>
              <a:t> </a:t>
            </a:r>
            <a:r>
              <a:rPr lang="fr-FR" b="1" dirty="0" err="1" smtClean="0"/>
              <a:t>situsurile</a:t>
            </a:r>
            <a:r>
              <a:rPr lang="fr-FR" b="1" dirty="0" smtClean="0"/>
              <a:t> virale de </a:t>
            </a:r>
            <a:r>
              <a:rPr lang="fr-FR" b="1" dirty="0" err="1" smtClean="0"/>
              <a:t>ataşare</a:t>
            </a:r>
            <a:r>
              <a:rPr lang="fr-FR" b="1" dirty="0" smtClean="0"/>
              <a:t>) de </a:t>
            </a:r>
            <a:r>
              <a:rPr lang="fr-FR" b="1" dirty="0" err="1" smtClean="0"/>
              <a:t>suprafaţa</a:t>
            </a:r>
            <a:r>
              <a:rPr lang="fr-FR" b="1" dirty="0" smtClean="0"/>
              <a:t> </a:t>
            </a:r>
            <a:r>
              <a:rPr lang="fr-FR" b="1" dirty="0" err="1" smtClean="0"/>
              <a:t>celulei</a:t>
            </a:r>
            <a:r>
              <a:rPr lang="fr-FR" b="1" dirty="0" smtClean="0"/>
              <a:t> </a:t>
            </a:r>
            <a:r>
              <a:rPr lang="fr-FR" b="1" dirty="0" err="1" smtClean="0"/>
              <a:t>sensibile</a:t>
            </a:r>
            <a:r>
              <a:rPr lang="fr-FR" b="1" dirty="0" smtClean="0"/>
              <a:t> </a:t>
            </a:r>
            <a:r>
              <a:rPr lang="fr-FR" dirty="0" smtClean="0"/>
              <a:t>(</a:t>
            </a:r>
            <a:r>
              <a:rPr lang="fr-FR" dirty="0" err="1" smtClean="0"/>
              <a:t>tabel</a:t>
            </a:r>
            <a:r>
              <a:rPr lang="fr-FR" dirty="0" smtClean="0"/>
              <a:t> 2). </a:t>
            </a:r>
            <a:r>
              <a:rPr lang="fr-FR" dirty="0" err="1" smtClean="0"/>
              <a:t>Ea</a:t>
            </a:r>
            <a:r>
              <a:rPr lang="fr-FR" dirty="0" smtClean="0"/>
              <a:t> </a:t>
            </a:r>
            <a:r>
              <a:rPr lang="fr-FR" dirty="0" err="1" smtClean="0"/>
              <a:t>depinde</a:t>
            </a:r>
            <a:r>
              <a:rPr lang="fr-FR" dirty="0" smtClean="0"/>
              <a:t>, </a:t>
            </a:r>
            <a:r>
              <a:rPr lang="fr-FR" dirty="0" err="1" smtClean="0"/>
              <a:t>pe</a:t>
            </a:r>
            <a:r>
              <a:rPr lang="fr-FR" dirty="0" smtClean="0"/>
              <a:t> de o parte, de </a:t>
            </a:r>
            <a:r>
              <a:rPr lang="fr-FR" dirty="0" err="1" smtClean="0"/>
              <a:t>proporţia</a:t>
            </a:r>
            <a:r>
              <a:rPr lang="fr-FR" dirty="0" smtClean="0"/>
              <a:t> </a:t>
            </a:r>
            <a:r>
              <a:rPr lang="fr-FR" dirty="0" err="1" smtClean="0"/>
              <a:t>între</a:t>
            </a:r>
            <a:r>
              <a:rPr lang="fr-FR" dirty="0" smtClean="0"/>
              <a:t> </a:t>
            </a:r>
            <a:r>
              <a:rPr lang="fr-FR" dirty="0" err="1" smtClean="0"/>
              <a:t>numărul</a:t>
            </a:r>
            <a:r>
              <a:rPr lang="fr-FR" dirty="0" smtClean="0"/>
              <a:t> de </a:t>
            </a:r>
            <a:r>
              <a:rPr lang="fr-FR" dirty="0" err="1" smtClean="0"/>
              <a:t>virioni</a:t>
            </a:r>
            <a:r>
              <a:rPr lang="fr-FR" dirty="0" smtClean="0"/>
              <a:t> </a:t>
            </a:r>
            <a:r>
              <a:rPr lang="fr-FR" dirty="0" err="1" smtClean="0"/>
              <a:t>şi</a:t>
            </a:r>
            <a:r>
              <a:rPr lang="fr-FR" dirty="0" smtClean="0"/>
              <a:t> </a:t>
            </a:r>
            <a:r>
              <a:rPr lang="fr-FR" dirty="0" err="1" smtClean="0"/>
              <a:t>numărul</a:t>
            </a:r>
            <a:r>
              <a:rPr lang="fr-FR" dirty="0" smtClean="0"/>
              <a:t> de </a:t>
            </a:r>
            <a:r>
              <a:rPr lang="fr-FR" dirty="0" err="1" smtClean="0"/>
              <a:t>celule</a:t>
            </a:r>
            <a:r>
              <a:rPr lang="fr-FR" dirty="0" smtClean="0"/>
              <a:t> (</a:t>
            </a:r>
            <a:r>
              <a:rPr lang="fr-FR" dirty="0" err="1" smtClean="0"/>
              <a:t>raportul</a:t>
            </a:r>
            <a:r>
              <a:rPr lang="fr-FR" dirty="0" smtClean="0"/>
              <a:t> de </a:t>
            </a:r>
            <a:r>
              <a:rPr lang="fr-FR" dirty="0" err="1" smtClean="0"/>
              <a:t>infectivitate</a:t>
            </a:r>
            <a:r>
              <a:rPr lang="fr-FR" dirty="0" smtClean="0"/>
              <a:t>), </a:t>
            </a:r>
            <a:r>
              <a:rPr lang="fr-FR" dirty="0" err="1" smtClean="0"/>
              <a:t>iar</a:t>
            </a:r>
            <a:r>
              <a:rPr lang="fr-FR" dirty="0" smtClean="0"/>
              <a:t> </a:t>
            </a:r>
            <a:r>
              <a:rPr lang="fr-FR" dirty="0" err="1" smtClean="0"/>
              <a:t>pe</a:t>
            </a:r>
            <a:r>
              <a:rPr lang="fr-FR" dirty="0" smtClean="0"/>
              <a:t> de </a:t>
            </a:r>
            <a:r>
              <a:rPr lang="fr-FR" dirty="0" err="1" smtClean="0"/>
              <a:t>altă</a:t>
            </a:r>
            <a:r>
              <a:rPr lang="fr-FR" dirty="0" smtClean="0"/>
              <a:t> parte, de </a:t>
            </a:r>
            <a:r>
              <a:rPr lang="fr-FR" dirty="0" err="1" smtClean="0"/>
              <a:t>unele</a:t>
            </a:r>
            <a:r>
              <a:rPr lang="fr-FR" dirty="0" smtClean="0"/>
              <a:t> </a:t>
            </a:r>
            <a:r>
              <a:rPr lang="fr-FR" dirty="0" err="1" smtClean="0"/>
              <a:t>condiţii</a:t>
            </a:r>
            <a:r>
              <a:rPr lang="fr-FR" dirty="0" smtClean="0"/>
              <a:t> ale </a:t>
            </a:r>
            <a:r>
              <a:rPr lang="fr-FR" dirty="0" err="1" smtClean="0"/>
              <a:t>mediului</a:t>
            </a:r>
            <a:r>
              <a:rPr lang="fr-FR" dirty="0" smtClean="0"/>
              <a:t> de </a:t>
            </a:r>
            <a:r>
              <a:rPr lang="fr-FR" dirty="0" err="1" smtClean="0"/>
              <a:t>reacţie</a:t>
            </a:r>
            <a:r>
              <a:rPr lang="fr-FR" dirty="0" smtClean="0"/>
              <a:t> (</a:t>
            </a:r>
            <a:r>
              <a:rPr lang="fr-FR" dirty="0" err="1" smtClean="0"/>
              <a:t>temperatură</a:t>
            </a:r>
            <a:r>
              <a:rPr lang="fr-FR" dirty="0" smtClean="0"/>
              <a:t>, pH, </a:t>
            </a:r>
            <a:r>
              <a:rPr lang="fr-FR" dirty="0" err="1" smtClean="0"/>
              <a:t>concentraţie</a:t>
            </a:r>
            <a:r>
              <a:rPr lang="fr-FR" dirty="0" smtClean="0"/>
              <a:t> </a:t>
            </a:r>
            <a:r>
              <a:rPr lang="fr-FR" dirty="0" err="1" smtClean="0"/>
              <a:t>ionică</a:t>
            </a:r>
            <a:r>
              <a:rPr lang="fr-FR" dirty="0" smtClean="0"/>
              <a:t>). </a:t>
            </a:r>
            <a:endParaRPr lang="en-US" dirty="0" smtClean="0"/>
          </a:p>
          <a:p>
            <a:r>
              <a:rPr lang="fr-FR" b="1" i="1" dirty="0" err="1" smtClean="0"/>
              <a:t>Ataşarea</a:t>
            </a:r>
            <a:r>
              <a:rPr lang="fr-FR" b="1" i="1" dirty="0" smtClean="0"/>
              <a:t> </a:t>
            </a:r>
            <a:r>
              <a:rPr lang="fr-FR" dirty="0" err="1" smtClean="0"/>
              <a:t>semnifică</a:t>
            </a:r>
            <a:r>
              <a:rPr lang="fr-FR" dirty="0" smtClean="0"/>
              <a:t> </a:t>
            </a:r>
            <a:r>
              <a:rPr lang="fr-FR" b="1" dirty="0" err="1" smtClean="0"/>
              <a:t>unirea</a:t>
            </a:r>
            <a:r>
              <a:rPr lang="fr-FR" b="1" dirty="0" smtClean="0"/>
              <a:t> </a:t>
            </a:r>
            <a:r>
              <a:rPr lang="fr-FR" b="1" dirty="0" err="1" smtClean="0"/>
              <a:t>strânsă</a:t>
            </a:r>
            <a:r>
              <a:rPr lang="fr-FR" b="1" dirty="0" smtClean="0"/>
              <a:t> </a:t>
            </a:r>
            <a:r>
              <a:rPr lang="fr-FR" b="1" dirty="0" err="1" smtClean="0"/>
              <a:t>între</a:t>
            </a:r>
            <a:r>
              <a:rPr lang="fr-FR" b="1" dirty="0" smtClean="0"/>
              <a:t> virion </a:t>
            </a:r>
            <a:r>
              <a:rPr lang="fr-FR" b="1" dirty="0" err="1" smtClean="0"/>
              <a:t>şi</a:t>
            </a:r>
            <a:r>
              <a:rPr lang="fr-FR" b="1" dirty="0" smtClean="0"/>
              <a:t> </a:t>
            </a:r>
            <a:r>
              <a:rPr lang="fr-FR" b="1" dirty="0" err="1" smtClean="0"/>
              <a:t>unele</a:t>
            </a:r>
            <a:r>
              <a:rPr lang="fr-FR" b="1" dirty="0" smtClean="0"/>
              <a:t> zone de </a:t>
            </a:r>
            <a:r>
              <a:rPr lang="fr-FR" b="1" dirty="0" err="1" smtClean="0"/>
              <a:t>pe</a:t>
            </a:r>
            <a:r>
              <a:rPr lang="fr-FR" b="1" dirty="0" smtClean="0"/>
              <a:t> </a:t>
            </a:r>
            <a:r>
              <a:rPr lang="fr-FR" b="1" dirty="0" err="1" smtClean="0"/>
              <a:t>suprafaţa</a:t>
            </a:r>
            <a:r>
              <a:rPr lang="fr-FR" b="1" dirty="0" smtClean="0"/>
              <a:t> </a:t>
            </a:r>
            <a:r>
              <a:rPr lang="fr-FR" b="1" dirty="0" err="1" smtClean="0"/>
              <a:t>celulei</a:t>
            </a:r>
            <a:r>
              <a:rPr lang="fr-FR" dirty="0" smtClean="0"/>
              <a:t>, </a:t>
            </a:r>
            <a:r>
              <a:rPr lang="fr-FR" dirty="0" err="1" smtClean="0"/>
              <a:t>numite</a:t>
            </a:r>
            <a:r>
              <a:rPr lang="fr-FR" dirty="0" smtClean="0"/>
              <a:t> </a:t>
            </a:r>
            <a:r>
              <a:rPr lang="fr-FR" i="1" dirty="0" err="1" smtClean="0"/>
              <a:t>receptori</a:t>
            </a:r>
            <a:r>
              <a:rPr lang="fr-FR" dirty="0" smtClean="0"/>
              <a:t>. </a:t>
            </a:r>
            <a:endParaRPr lang="en-US" dirty="0" smtClean="0"/>
          </a:p>
          <a:p>
            <a:r>
              <a:rPr lang="fr-FR" b="1" dirty="0" err="1" smtClean="0"/>
              <a:t>Receptorii</a:t>
            </a:r>
            <a:r>
              <a:rPr lang="fr-FR" b="1" dirty="0" smtClean="0"/>
              <a:t> </a:t>
            </a:r>
            <a:r>
              <a:rPr lang="fr-FR" b="1" dirty="0" err="1" smtClean="0"/>
              <a:t>celulari</a:t>
            </a:r>
            <a:r>
              <a:rPr lang="fr-FR" dirty="0" smtClean="0"/>
              <a:t> pot fi </a:t>
            </a:r>
            <a:r>
              <a:rPr lang="fr-FR" b="1" i="1" dirty="0" err="1" smtClean="0"/>
              <a:t>specifici</a:t>
            </a:r>
            <a:r>
              <a:rPr lang="fr-FR" b="1" i="1" dirty="0" smtClean="0"/>
              <a:t> </a:t>
            </a:r>
            <a:r>
              <a:rPr lang="fr-FR" b="1" i="1" dirty="0" err="1" smtClean="0"/>
              <a:t>anumitor</a:t>
            </a:r>
            <a:r>
              <a:rPr lang="fr-FR" b="1" i="1" dirty="0" smtClean="0"/>
              <a:t> </a:t>
            </a:r>
            <a:r>
              <a:rPr lang="fr-FR" b="1" i="1" dirty="0" err="1" smtClean="0"/>
              <a:t>agenţi</a:t>
            </a:r>
            <a:r>
              <a:rPr lang="fr-FR" b="1" i="1" dirty="0" smtClean="0"/>
              <a:t> </a:t>
            </a:r>
            <a:r>
              <a:rPr lang="fr-FR" b="1" i="1" dirty="0" err="1" smtClean="0"/>
              <a:t>virali</a:t>
            </a:r>
            <a:r>
              <a:rPr lang="ro-RO" dirty="0" smtClean="0"/>
              <a:t>, explicând tropismul unor virusuri faţă de anumite substrate celulare (myxovirusuri, picornavirusuri) sau pot fi </a:t>
            </a:r>
            <a:r>
              <a:rPr lang="ro-RO" b="1" i="1" dirty="0" smtClean="0"/>
              <a:t>nespecifici</a:t>
            </a:r>
            <a:r>
              <a:rPr lang="ro-RO" b="1" dirty="0" smtClean="0"/>
              <a:t> </a:t>
            </a:r>
            <a:r>
              <a:rPr lang="ro-RO" dirty="0" smtClean="0"/>
              <a:t>(neselectivi în raport cu mai multe categorii de virusuri - arbovirusuri, poxvirusuri). </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76318"/>
            <a:ext cx="8229600" cy="5324516"/>
          </a:xfrm>
        </p:spPr>
        <p:txBody>
          <a:bodyPr>
            <a:normAutofit fontScale="70000" lnSpcReduction="20000"/>
          </a:bodyPr>
          <a:lstStyle/>
          <a:p>
            <a:pPr lvl="0"/>
            <a:r>
              <a:rPr lang="ro-RO" i="1" dirty="0" smtClean="0"/>
              <a:t>Ataşarea specifică a myxovirusurilor (v. gripale) şi paramyxovirusurilor</a:t>
            </a:r>
            <a:r>
              <a:rPr lang="ro-RO" dirty="0" smtClean="0"/>
              <a:t> </a:t>
            </a:r>
            <a:r>
              <a:rPr lang="ro-RO" i="1" dirty="0" smtClean="0"/>
              <a:t>(v. urlian, v. bolii Newcastle)</a:t>
            </a:r>
            <a:r>
              <a:rPr lang="ro-RO" dirty="0" smtClean="0"/>
              <a:t> se datoreşte </a:t>
            </a:r>
            <a:r>
              <a:rPr lang="ro-RO" b="1" dirty="0" smtClean="0"/>
              <a:t>intervenţiei unei enzime virale (neuraminidaza)</a:t>
            </a:r>
            <a:r>
              <a:rPr lang="ro-RO" dirty="0" smtClean="0"/>
              <a:t> care prezintă proprietatea de a ataca substanţa receptor constituită din situsuri de mucoproteină (bogate în acid neuraminic sau sialic).</a:t>
            </a:r>
            <a:endParaRPr lang="en-US" dirty="0" smtClean="0"/>
          </a:p>
          <a:p>
            <a:pPr lvl="0">
              <a:buNone/>
            </a:pPr>
            <a:r>
              <a:rPr lang="ro-RO" dirty="0" smtClean="0"/>
              <a:t> </a:t>
            </a:r>
            <a:endParaRPr lang="en-US" dirty="0" smtClean="0"/>
          </a:p>
          <a:p>
            <a:pPr lvl="0"/>
            <a:r>
              <a:rPr lang="ro-RO" i="1" dirty="0" smtClean="0"/>
              <a:t>Ataşarea specifică a picornavirusurilor </a:t>
            </a:r>
            <a:r>
              <a:rPr lang="ro-RO" dirty="0" smtClean="0"/>
              <a:t>a fost cercetată îndeosebi la poliovirusuri. Astfel, extrăgându-se un material proteic din membranele celulelor susceptibile la infecţia cu poliovirusuri, s-a demonstrat capacitatea acestui material de a inactiva virusul. În prima etapă a ataşării, receptorii specifici poliovirusurilor realizează un complex reversibil, pentru ca, în timp, legătura receptor-virus să devină stabilă (capacitatea infectivă a virusului nu mai poate fi recuperată prin diverse tentative de desfacere a complexului). Tot referitor la receptorii pentru poliovirusuri este de remarcat că, uneori, celulele aparţinând unei anumite specii sau unui anumit allotip, rezistente </a:t>
            </a:r>
            <a:r>
              <a:rPr lang="ro-RO" i="1" dirty="0" smtClean="0"/>
              <a:t>in vivo</a:t>
            </a:r>
            <a:r>
              <a:rPr lang="ro-RO" dirty="0" smtClean="0"/>
              <a:t> la infecţia poliovirotică, devin deosebit de sensibile la acelaşi virus, odată cu scoaterea lor din organism şi cultivarea </a:t>
            </a:r>
            <a:r>
              <a:rPr lang="ro-RO" i="1" dirty="0" smtClean="0"/>
              <a:t>in vitro</a:t>
            </a:r>
            <a:r>
              <a:rPr lang="ro-RO" dirty="0" smtClean="0"/>
              <a:t> (exemplu: celulele renale de maimuţă). Acest fenomen poate fi explicat prin derepresarea </a:t>
            </a:r>
            <a:r>
              <a:rPr lang="ro-RO" i="1" dirty="0" smtClean="0"/>
              <a:t>in vitro </a:t>
            </a:r>
            <a:r>
              <a:rPr lang="ro-RO" dirty="0" smtClean="0"/>
              <a:t>a unei gene celulare care codifică exprimarea activităţii receptorului de membrană pentru poliovirus. Pe de altă parte, sunt şi situaţii în care poliovirusul se ataşează pe receptorii celulari, fără a se declanşa etapele consecutive ale infecţiei de tip litic, ceea ce relevă complexitatea fenomenului de ataşare, în funcţie de tipul de celulă şi de virusul infectant.</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42910" y="1142984"/>
          <a:ext cx="7643865" cy="3956231"/>
        </p:xfrm>
        <a:graphic>
          <a:graphicData uri="http://schemas.openxmlformats.org/drawingml/2006/table">
            <a:tbl>
              <a:tblPr/>
              <a:tblGrid>
                <a:gridCol w="1941781"/>
                <a:gridCol w="2285006"/>
                <a:gridCol w="3417078"/>
              </a:tblGrid>
              <a:tr h="378621">
                <a:tc>
                  <a:txBody>
                    <a:bodyPr/>
                    <a:lstStyle/>
                    <a:p>
                      <a:pPr algn="ctr">
                        <a:spcAft>
                          <a:spcPts val="0"/>
                        </a:spcAft>
                      </a:pPr>
                      <a:r>
                        <a:rPr lang="en-AU" sz="1800" b="1" dirty="0">
                          <a:latin typeface="Times New Roman"/>
                          <a:ea typeface="Times New Roman"/>
                        </a:rPr>
                        <a:t>Agent viral</a:t>
                      </a:r>
                      <a:endParaRPr lang="en-US" sz="1800" dirty="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Situs viral de ataşare</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Receptori celulari</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242">
                <a:tc>
                  <a:txBody>
                    <a:bodyPr/>
                    <a:lstStyle/>
                    <a:p>
                      <a:pPr algn="just">
                        <a:spcAft>
                          <a:spcPts val="0"/>
                        </a:spcAft>
                      </a:pPr>
                      <a:r>
                        <a:rPr lang="en-AU" sz="1800">
                          <a:latin typeface="Times New Roman"/>
                          <a:ea typeface="Times New Roman"/>
                        </a:rPr>
                        <a:t>Virus gripal</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hemaglutinină, </a:t>
                      </a:r>
                      <a:endParaRPr lang="en-US" sz="1800">
                        <a:latin typeface="Times New Roman"/>
                        <a:ea typeface="Times New Roman"/>
                      </a:endParaRPr>
                    </a:p>
                    <a:p>
                      <a:pPr algn="just">
                        <a:spcAft>
                          <a:spcPts val="0"/>
                        </a:spcAft>
                      </a:pPr>
                      <a:r>
                        <a:rPr lang="en-AU" sz="1800">
                          <a:latin typeface="Times New Roman"/>
                          <a:ea typeface="Times New Roman"/>
                        </a:rPr>
                        <a:t>neuraminidază (înveliş)</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mucoproteine (acid sialic)</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21">
                <a:tc>
                  <a:txBody>
                    <a:bodyPr/>
                    <a:lstStyle/>
                    <a:p>
                      <a:pPr algn="just">
                        <a:spcAft>
                          <a:spcPts val="0"/>
                        </a:spcAft>
                      </a:pPr>
                      <a:r>
                        <a:rPr lang="en-AU" sz="1800">
                          <a:latin typeface="Times New Roman"/>
                          <a:ea typeface="Times New Roman"/>
                        </a:rPr>
                        <a:t>Virus HIV</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gp 120 (înveliş)</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receptor limfocitar CD4</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5865">
                <a:tc>
                  <a:txBody>
                    <a:bodyPr/>
                    <a:lstStyle/>
                    <a:p>
                      <a:pPr algn="just">
                        <a:spcAft>
                          <a:spcPts val="0"/>
                        </a:spcAft>
                      </a:pPr>
                      <a:r>
                        <a:rPr lang="en-AU" sz="1800">
                          <a:latin typeface="Times New Roman"/>
                          <a:ea typeface="Times New Roman"/>
                        </a:rPr>
                        <a:t>Virus poliomielitic</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a:latin typeface="Times New Roman"/>
                          <a:ea typeface="Times New Roman"/>
                        </a:rPr>
                        <a:t>situs </a:t>
                      </a:r>
                      <a:r>
                        <a:rPr lang="en-AU" sz="1800" dirty="0" err="1">
                          <a:latin typeface="Times New Roman"/>
                          <a:ea typeface="Times New Roman"/>
                        </a:rPr>
                        <a:t>capsidal</a:t>
                      </a:r>
                      <a:endParaRPr lang="en-US" sz="1800" dirty="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receptor specific (cu exprimare diferită </a:t>
                      </a:r>
                      <a:r>
                        <a:rPr lang="en-AU" sz="1800" i="1">
                          <a:latin typeface="Times New Roman"/>
                          <a:ea typeface="Times New Roman"/>
                        </a:rPr>
                        <a:t>in vivo </a:t>
                      </a:r>
                      <a:r>
                        <a:rPr lang="en-AU" sz="1800">
                          <a:latin typeface="Times New Roman"/>
                          <a:ea typeface="Times New Roman"/>
                        </a:rPr>
                        <a:t>sau </a:t>
                      </a:r>
                      <a:r>
                        <a:rPr lang="en-AU" sz="1800" i="1">
                          <a:latin typeface="Times New Roman"/>
                          <a:ea typeface="Times New Roman"/>
                        </a:rPr>
                        <a:t>in vitro</a:t>
                      </a:r>
                      <a:r>
                        <a:rPr lang="en-AU" sz="1800">
                          <a:latin typeface="Times New Roman"/>
                          <a:ea typeface="Times New Roman"/>
                        </a:rPr>
                        <a:t> pe celula renală de maimuţă)</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621">
                <a:tc>
                  <a:txBody>
                    <a:bodyPr/>
                    <a:lstStyle/>
                    <a:p>
                      <a:pPr algn="just">
                        <a:spcAft>
                          <a:spcPts val="0"/>
                        </a:spcAft>
                      </a:pPr>
                      <a:r>
                        <a:rPr lang="en-AU" sz="1800">
                          <a:latin typeface="Times New Roman"/>
                          <a:ea typeface="Times New Roman"/>
                        </a:rPr>
                        <a:t>Virus rabic</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hemaglutinină (înveliş)</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Receptor acetilcolinic (muşchi striat)</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242">
                <a:tc>
                  <a:txBody>
                    <a:bodyPr/>
                    <a:lstStyle/>
                    <a:p>
                      <a:pPr algn="just">
                        <a:spcAft>
                          <a:spcPts val="0"/>
                        </a:spcAft>
                      </a:pPr>
                      <a:r>
                        <a:rPr lang="en-AU" sz="1800">
                          <a:latin typeface="Times New Roman"/>
                          <a:ea typeface="Times New Roman"/>
                        </a:rPr>
                        <a:t>Virus Herpes simplex</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g</a:t>
                      </a:r>
                      <a:r>
                        <a:rPr lang="en-AU" sz="1800">
                          <a:latin typeface="Times New Roman"/>
                          <a:ea typeface="Times New Roman"/>
                          <a:sym typeface="Symbol"/>
                        </a:rPr>
                        <a:t></a:t>
                      </a:r>
                      <a:r>
                        <a:rPr lang="en-AU" sz="1800">
                          <a:latin typeface="Times New Roman"/>
                          <a:ea typeface="Times New Roman"/>
                        </a:rPr>
                        <a:t> (înveliş)</a:t>
                      </a:r>
                      <a:endParaRPr lang="en-US" sz="180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a:latin typeface="Times New Roman"/>
                          <a:ea typeface="Times New Roman"/>
                        </a:rPr>
                        <a:t>Receptor </a:t>
                      </a:r>
                      <a:r>
                        <a:rPr lang="en-AU" sz="1800" dirty="0" err="1">
                          <a:latin typeface="Times New Roman"/>
                          <a:ea typeface="Times New Roman"/>
                        </a:rPr>
                        <a:t>pe</a:t>
                      </a:r>
                      <a:r>
                        <a:rPr lang="en-AU" sz="1800" dirty="0">
                          <a:latin typeface="Times New Roman"/>
                          <a:ea typeface="Times New Roman"/>
                        </a:rPr>
                        <a:t> </a:t>
                      </a:r>
                      <a:r>
                        <a:rPr lang="en-AU" sz="1800" dirty="0" err="1">
                          <a:latin typeface="Times New Roman"/>
                          <a:ea typeface="Times New Roman"/>
                        </a:rPr>
                        <a:t>celula</a:t>
                      </a:r>
                      <a:r>
                        <a:rPr lang="en-AU" sz="1800" dirty="0">
                          <a:latin typeface="Times New Roman"/>
                          <a:ea typeface="Times New Roman"/>
                        </a:rPr>
                        <a:t> </a:t>
                      </a:r>
                      <a:r>
                        <a:rPr lang="en-AU" sz="1800" dirty="0" err="1">
                          <a:latin typeface="Times New Roman"/>
                          <a:ea typeface="Times New Roman"/>
                        </a:rPr>
                        <a:t>fibroblastică</a:t>
                      </a:r>
                      <a:r>
                        <a:rPr lang="en-AU" sz="1800" dirty="0">
                          <a:latin typeface="Times New Roman"/>
                          <a:ea typeface="Times New Roman"/>
                        </a:rPr>
                        <a:t> de hamster, </a:t>
                      </a:r>
                      <a:r>
                        <a:rPr lang="en-AU" sz="1800" dirty="0" err="1">
                          <a:latin typeface="Times New Roman"/>
                          <a:ea typeface="Times New Roman"/>
                        </a:rPr>
                        <a:t>şoarece</a:t>
                      </a:r>
                      <a:r>
                        <a:rPr lang="en-AU" sz="1800" dirty="0">
                          <a:latin typeface="Times New Roman"/>
                          <a:ea typeface="Times New Roman"/>
                        </a:rPr>
                        <a:t>, </a:t>
                      </a:r>
                      <a:r>
                        <a:rPr lang="en-AU" sz="1800" dirty="0" err="1">
                          <a:latin typeface="Times New Roman"/>
                          <a:ea typeface="Times New Roman"/>
                        </a:rPr>
                        <a:t>om</a:t>
                      </a:r>
                      <a:endParaRPr lang="en-US" sz="1800" dirty="0">
                        <a:latin typeface="Times New Roman"/>
                        <a:ea typeface="Times New Roman"/>
                      </a:endParaRPr>
                    </a:p>
                  </a:txBody>
                  <a:tcPr marL="33861" marR="3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42976" y="5500702"/>
            <a:ext cx="6715172" cy="646331"/>
          </a:xfrm>
          <a:prstGeom prst="rect">
            <a:avLst/>
          </a:prstGeom>
          <a:noFill/>
        </p:spPr>
        <p:txBody>
          <a:bodyPr wrap="square" rtlCol="0">
            <a:spAutoFit/>
          </a:bodyPr>
          <a:lstStyle/>
          <a:p>
            <a:r>
              <a:rPr lang="ro-RO" dirty="0"/>
              <a:t>Tabel 2: Exemple de s</a:t>
            </a:r>
            <a:r>
              <a:rPr lang="fr-FR" dirty="0" err="1"/>
              <a:t>itusuri</a:t>
            </a:r>
            <a:r>
              <a:rPr lang="fr-FR" dirty="0"/>
              <a:t> virale de </a:t>
            </a:r>
            <a:r>
              <a:rPr lang="fr-FR" dirty="0" err="1"/>
              <a:t>ataşare</a:t>
            </a:r>
            <a:r>
              <a:rPr lang="fr-FR" dirty="0"/>
              <a:t> </a:t>
            </a:r>
            <a:r>
              <a:rPr lang="fr-FR" dirty="0" err="1"/>
              <a:t>şi</a:t>
            </a:r>
            <a:r>
              <a:rPr lang="fr-FR" dirty="0"/>
              <a:t> </a:t>
            </a:r>
            <a:r>
              <a:rPr lang="fr-FR" dirty="0" err="1"/>
              <a:t>receptori</a:t>
            </a:r>
            <a:r>
              <a:rPr lang="fr-FR" dirty="0"/>
              <a:t> </a:t>
            </a:r>
            <a:r>
              <a:rPr lang="fr-FR" dirty="0" err="1"/>
              <a:t>celulari</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610244"/>
          </a:xfrm>
        </p:spPr>
        <p:txBody>
          <a:bodyPr>
            <a:normAutofit fontScale="70000" lnSpcReduction="20000"/>
          </a:bodyPr>
          <a:lstStyle/>
          <a:p>
            <a:r>
              <a:rPr lang="ro-RO" sz="2900" b="1" dirty="0" smtClean="0"/>
              <a:t>1. DEFINIŢIE. CARACTERE GENERALE. CLASIFICARE</a:t>
            </a:r>
            <a:endParaRPr lang="en-US" sz="2900" b="1" dirty="0" smtClean="0"/>
          </a:p>
          <a:p>
            <a:pPr>
              <a:buNone/>
            </a:pPr>
            <a:endParaRPr lang="en-US" b="1" dirty="0" smtClean="0"/>
          </a:p>
          <a:p>
            <a:r>
              <a:rPr lang="ro-RO" dirty="0" smtClean="0"/>
              <a:t>	Virusurile, formă de viaţă situată la limita inferioară de organizare biologică, sunt </a:t>
            </a:r>
            <a:r>
              <a:rPr lang="ro-RO" b="1" i="1" dirty="0" smtClean="0"/>
              <a:t>microorganisme de dimensiuni foarte reduse</a:t>
            </a:r>
            <a:r>
              <a:rPr lang="ro-RO" dirty="0" smtClean="0"/>
              <a:t> (sub limita de decelare prin microscopie optică), a căror multiplicare necesită realizarea obligatorie a </a:t>
            </a:r>
            <a:r>
              <a:rPr lang="ro-RO" b="1" i="1" dirty="0" smtClean="0"/>
              <a:t>parazitismului intracelular</a:t>
            </a:r>
            <a:r>
              <a:rPr lang="ro-RO" dirty="0" smtClean="0"/>
              <a:t>. Această necesitate se impune datorită faptului că virusul, fiind lipsit de aparat propriu de sinteză, foloseşte ribozomii celulei parazitate (vegetală, animală, bacteriană) în vederea programării propriilor sinteze. </a:t>
            </a:r>
            <a:endParaRPr lang="en-US" dirty="0" smtClean="0"/>
          </a:p>
          <a:p>
            <a:r>
              <a:rPr lang="ro-RO" dirty="0" smtClean="0"/>
              <a:t>	</a:t>
            </a:r>
            <a:endParaRPr lang="en-US" dirty="0" smtClean="0"/>
          </a:p>
          <a:p>
            <a:r>
              <a:rPr lang="ro-RO" dirty="0" smtClean="0"/>
              <a:t>Printre caracterele generale ale unui virus pot fi enumerate: </a:t>
            </a:r>
            <a:endParaRPr lang="en-US" dirty="0" smtClean="0"/>
          </a:p>
          <a:p>
            <a:pPr lvl="0"/>
            <a:r>
              <a:rPr lang="ro-RO" i="1" dirty="0" smtClean="0"/>
              <a:t>dimensiuni reduse de ordinul nanometrilor</a:t>
            </a:r>
            <a:r>
              <a:rPr lang="ro-RO" dirty="0" smtClean="0"/>
              <a:t>;</a:t>
            </a:r>
            <a:endParaRPr lang="en-US" dirty="0" smtClean="0"/>
          </a:p>
          <a:p>
            <a:pPr lvl="0"/>
            <a:r>
              <a:rPr lang="ro-RO" dirty="0" smtClean="0"/>
              <a:t>orice virus este compus dintr-un </a:t>
            </a:r>
            <a:r>
              <a:rPr lang="ro-RO" i="1" dirty="0" smtClean="0"/>
              <a:t>miez de acid nucleic (fie ADN, fie ARN, niciodată ambele)</a:t>
            </a:r>
            <a:r>
              <a:rPr lang="ro-RO" dirty="0" smtClean="0"/>
              <a:t>, înconjurat de proteine de suprafaţă ce alcătuiesc capsida virală;</a:t>
            </a:r>
            <a:endParaRPr lang="en-US" dirty="0" smtClean="0"/>
          </a:p>
          <a:p>
            <a:pPr lvl="0"/>
            <a:r>
              <a:rPr lang="ro-RO" dirty="0" smtClean="0"/>
              <a:t>sunt </a:t>
            </a:r>
            <a:r>
              <a:rPr lang="ro-RO" i="1" dirty="0" smtClean="0"/>
              <a:t>lipsite de echipament enzimatic</a:t>
            </a:r>
            <a:r>
              <a:rPr lang="ro-RO" dirty="0" smtClean="0"/>
              <a:t>, pentru programarea propriilor sinteze utilizează “materiale” (aminoacizi şi energie) împrumutate de la celula gazdă; </a:t>
            </a:r>
            <a:endParaRPr lang="en-US" dirty="0" smtClean="0"/>
          </a:p>
          <a:p>
            <a:pPr lvl="0"/>
            <a:r>
              <a:rPr lang="ro-RO" dirty="0" smtClean="0"/>
              <a:t>infecţia virală a celulelor organismului poate determina o viroză care </a:t>
            </a:r>
            <a:r>
              <a:rPr lang="ro-RO" i="1" dirty="0" smtClean="0"/>
              <a:t>evoluează fie inaparent, fie prin manifestări clinice şi fiziopatologice caracteristice</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6072230"/>
          </a:xfrm>
        </p:spPr>
        <p:txBody>
          <a:bodyPr>
            <a:normAutofit fontScale="70000" lnSpcReduction="20000"/>
          </a:bodyPr>
          <a:lstStyle/>
          <a:p>
            <a:pPr lvl="0"/>
            <a:r>
              <a:rPr lang="en-AU" b="1" dirty="0" err="1" smtClean="0"/>
              <a:t>Penetrarea</a:t>
            </a:r>
            <a:endParaRPr lang="en-US" dirty="0" smtClean="0"/>
          </a:p>
          <a:p>
            <a:r>
              <a:rPr lang="en-AU" dirty="0" smtClean="0"/>
              <a:t>	</a:t>
            </a:r>
            <a:r>
              <a:rPr lang="en-AU" dirty="0" err="1" smtClean="0"/>
              <a:t>În</a:t>
            </a:r>
            <a:r>
              <a:rPr lang="en-AU" dirty="0" smtClean="0"/>
              <a:t> </a:t>
            </a:r>
            <a:r>
              <a:rPr lang="en-AU" dirty="0" err="1" smtClean="0"/>
              <a:t>această</a:t>
            </a:r>
            <a:r>
              <a:rPr lang="en-AU" dirty="0" smtClean="0"/>
              <a:t> </a:t>
            </a:r>
            <a:r>
              <a:rPr lang="en-AU" dirty="0" err="1" smtClean="0"/>
              <a:t>etapă</a:t>
            </a:r>
            <a:r>
              <a:rPr lang="en-AU" dirty="0" smtClean="0"/>
              <a:t> are loc </a:t>
            </a:r>
            <a:r>
              <a:rPr lang="en-AU" dirty="0" err="1" smtClean="0"/>
              <a:t>trecerea</a:t>
            </a:r>
            <a:r>
              <a:rPr lang="en-AU" dirty="0" smtClean="0"/>
              <a:t> </a:t>
            </a:r>
            <a:r>
              <a:rPr lang="en-AU" dirty="0" err="1" smtClean="0"/>
              <a:t>virusului</a:t>
            </a:r>
            <a:r>
              <a:rPr lang="en-AU" dirty="0" smtClean="0"/>
              <a:t> din </a:t>
            </a:r>
            <a:r>
              <a:rPr lang="en-AU" dirty="0" err="1" smtClean="0"/>
              <a:t>exteriorul</a:t>
            </a:r>
            <a:r>
              <a:rPr lang="en-AU" dirty="0" smtClean="0"/>
              <a:t> </a:t>
            </a:r>
            <a:r>
              <a:rPr lang="en-AU" dirty="0" err="1" smtClean="0"/>
              <a:t>celulei</a:t>
            </a:r>
            <a:r>
              <a:rPr lang="en-AU" dirty="0" smtClean="0"/>
              <a:t> </a:t>
            </a:r>
            <a:r>
              <a:rPr lang="en-AU" dirty="0" err="1" smtClean="0"/>
              <a:t>în</a:t>
            </a:r>
            <a:r>
              <a:rPr lang="en-AU" dirty="0" smtClean="0"/>
              <a:t> </a:t>
            </a:r>
            <a:r>
              <a:rPr lang="en-AU" dirty="0" err="1" smtClean="0"/>
              <a:t>interiorul</a:t>
            </a:r>
            <a:r>
              <a:rPr lang="en-AU" dirty="0" smtClean="0"/>
              <a:t> </a:t>
            </a:r>
            <a:r>
              <a:rPr lang="en-AU" dirty="0" err="1" smtClean="0"/>
              <a:t>acesteia</a:t>
            </a:r>
            <a:r>
              <a:rPr lang="en-AU" dirty="0" smtClean="0"/>
              <a:t>. </a:t>
            </a:r>
            <a:r>
              <a:rPr lang="en-AU" b="1" i="1" dirty="0" err="1" smtClean="0"/>
              <a:t>Înglobarea</a:t>
            </a:r>
            <a:r>
              <a:rPr lang="en-AU" b="1" i="1" dirty="0" smtClean="0"/>
              <a:t> </a:t>
            </a:r>
            <a:r>
              <a:rPr lang="en-AU" b="1" i="1" dirty="0" err="1" smtClean="0"/>
              <a:t>virusului</a:t>
            </a:r>
            <a:r>
              <a:rPr lang="en-AU" b="1" i="1" dirty="0" smtClean="0"/>
              <a:t> </a:t>
            </a:r>
            <a:r>
              <a:rPr lang="en-AU" b="1" i="1" dirty="0" err="1" smtClean="0"/>
              <a:t>în</a:t>
            </a:r>
            <a:r>
              <a:rPr lang="en-AU" b="1" i="1" dirty="0" smtClean="0"/>
              <a:t> </a:t>
            </a:r>
            <a:r>
              <a:rPr lang="en-AU" b="1" i="1" dirty="0" err="1" smtClean="0"/>
              <a:t>citoplasmă</a:t>
            </a:r>
            <a:r>
              <a:rPr lang="en-AU" b="1" i="1" dirty="0" smtClean="0"/>
              <a:t> (“</a:t>
            </a:r>
            <a:r>
              <a:rPr lang="en-AU" b="1" i="1" dirty="0" err="1" smtClean="0"/>
              <a:t>viropexie</a:t>
            </a:r>
            <a:r>
              <a:rPr lang="en-AU" b="1" i="1" dirty="0" smtClean="0"/>
              <a:t>”) </a:t>
            </a:r>
            <a:r>
              <a:rPr lang="en-AU" dirty="0" smtClean="0"/>
              <a:t>a </a:t>
            </a:r>
            <a:r>
              <a:rPr lang="en-AU" dirty="0" err="1" smtClean="0"/>
              <a:t>fost</a:t>
            </a:r>
            <a:r>
              <a:rPr lang="en-AU" dirty="0" smtClean="0"/>
              <a:t> </a:t>
            </a:r>
            <a:r>
              <a:rPr lang="en-AU" dirty="0" err="1" smtClean="0"/>
              <a:t>confirmată</a:t>
            </a:r>
            <a:r>
              <a:rPr lang="en-AU" dirty="0" smtClean="0"/>
              <a:t> </a:t>
            </a:r>
            <a:r>
              <a:rPr lang="en-AU" dirty="0" err="1" smtClean="0"/>
              <a:t>numai</a:t>
            </a:r>
            <a:r>
              <a:rPr lang="en-AU" dirty="0" smtClean="0"/>
              <a:t> </a:t>
            </a:r>
            <a:r>
              <a:rPr lang="en-AU" dirty="0" err="1" smtClean="0"/>
              <a:t>în</a:t>
            </a:r>
            <a:r>
              <a:rPr lang="en-AU" dirty="0" smtClean="0"/>
              <a:t> </a:t>
            </a:r>
            <a:r>
              <a:rPr lang="en-AU" dirty="0" err="1" smtClean="0"/>
              <a:t>unele</a:t>
            </a:r>
            <a:r>
              <a:rPr lang="en-AU" dirty="0" smtClean="0"/>
              <a:t> </a:t>
            </a:r>
            <a:r>
              <a:rPr lang="en-AU" dirty="0" err="1" smtClean="0"/>
              <a:t>cazuri</a:t>
            </a:r>
            <a:r>
              <a:rPr lang="en-AU" dirty="0" smtClean="0"/>
              <a:t> de </a:t>
            </a:r>
            <a:r>
              <a:rPr lang="en-AU" dirty="0" err="1" smtClean="0"/>
              <a:t>relaţie</a:t>
            </a:r>
            <a:r>
              <a:rPr lang="en-AU" dirty="0" smtClean="0"/>
              <a:t> de tip </a:t>
            </a:r>
            <a:r>
              <a:rPr lang="en-AU" dirty="0" err="1" smtClean="0"/>
              <a:t>litic</a:t>
            </a:r>
            <a:r>
              <a:rPr lang="en-AU" dirty="0" smtClean="0"/>
              <a:t> (</a:t>
            </a:r>
            <a:r>
              <a:rPr lang="en-AU" dirty="0" err="1" smtClean="0"/>
              <a:t>poliovirusuri</a:t>
            </a:r>
            <a:r>
              <a:rPr lang="en-AU" dirty="0" smtClean="0"/>
              <a:t>, </a:t>
            </a:r>
            <a:r>
              <a:rPr lang="en-AU" dirty="0" err="1" smtClean="0"/>
              <a:t>myxovirusuri</a:t>
            </a:r>
            <a:r>
              <a:rPr lang="en-AU" dirty="0" smtClean="0"/>
              <a:t>, </a:t>
            </a:r>
            <a:r>
              <a:rPr lang="en-AU" dirty="0" err="1" smtClean="0"/>
              <a:t>reovirusuri</a:t>
            </a:r>
            <a:r>
              <a:rPr lang="en-AU" dirty="0" smtClean="0"/>
              <a:t>), prin </a:t>
            </a:r>
            <a:r>
              <a:rPr lang="en-AU" dirty="0" err="1" smtClean="0"/>
              <a:t>prezenţa</a:t>
            </a:r>
            <a:r>
              <a:rPr lang="en-AU" dirty="0" smtClean="0"/>
              <a:t> </a:t>
            </a:r>
            <a:r>
              <a:rPr lang="en-AU" dirty="0" err="1" smtClean="0"/>
              <a:t>în</a:t>
            </a:r>
            <a:r>
              <a:rPr lang="en-AU" dirty="0" smtClean="0"/>
              <a:t> </a:t>
            </a:r>
            <a:r>
              <a:rPr lang="en-AU" dirty="0" err="1" smtClean="0"/>
              <a:t>citoplasma</a:t>
            </a:r>
            <a:r>
              <a:rPr lang="en-AU" dirty="0" smtClean="0"/>
              <a:t> </a:t>
            </a:r>
            <a:r>
              <a:rPr lang="en-AU" dirty="0" err="1" smtClean="0"/>
              <a:t>celulelor</a:t>
            </a:r>
            <a:r>
              <a:rPr lang="en-AU" dirty="0" smtClean="0"/>
              <a:t> virus </a:t>
            </a:r>
            <a:r>
              <a:rPr lang="en-AU" dirty="0" err="1" smtClean="0"/>
              <a:t>infectate</a:t>
            </a:r>
            <a:r>
              <a:rPr lang="en-AU" dirty="0" smtClean="0"/>
              <a:t>, </a:t>
            </a:r>
            <a:r>
              <a:rPr lang="en-AU" dirty="0" err="1" smtClean="0"/>
              <a:t>în</a:t>
            </a:r>
            <a:r>
              <a:rPr lang="en-AU" dirty="0" smtClean="0"/>
              <a:t> </a:t>
            </a:r>
            <a:r>
              <a:rPr lang="en-AU" dirty="0" err="1" smtClean="0"/>
              <a:t>primele</a:t>
            </a:r>
            <a:r>
              <a:rPr lang="en-AU" dirty="0" smtClean="0"/>
              <a:t> ore de la </a:t>
            </a:r>
            <a:r>
              <a:rPr lang="en-AU" dirty="0" err="1" smtClean="0"/>
              <a:t>iniţierea</a:t>
            </a:r>
            <a:r>
              <a:rPr lang="en-AU" dirty="0" smtClean="0"/>
              <a:t> </a:t>
            </a:r>
            <a:r>
              <a:rPr lang="en-AU" dirty="0" err="1" smtClean="0"/>
              <a:t>infecţiei</a:t>
            </a:r>
            <a:r>
              <a:rPr lang="en-AU" dirty="0" smtClean="0"/>
              <a:t> </a:t>
            </a:r>
            <a:r>
              <a:rPr lang="en-AU" dirty="0" err="1" smtClean="0"/>
              <a:t>virale</a:t>
            </a:r>
            <a:r>
              <a:rPr lang="en-AU" dirty="0" smtClean="0"/>
              <a:t>, a </a:t>
            </a:r>
            <a:r>
              <a:rPr lang="en-AU" dirty="0" err="1" smtClean="0"/>
              <a:t>unor</a:t>
            </a:r>
            <a:r>
              <a:rPr lang="en-AU" dirty="0" smtClean="0"/>
              <a:t> vacuole de </a:t>
            </a:r>
            <a:r>
              <a:rPr lang="en-AU" dirty="0" err="1" smtClean="0"/>
              <a:t>fagocitare</a:t>
            </a:r>
            <a:r>
              <a:rPr lang="en-AU" dirty="0" smtClean="0"/>
              <a:t> care </a:t>
            </a:r>
            <a:r>
              <a:rPr lang="en-AU" dirty="0" err="1" smtClean="0"/>
              <a:t>conţin</a:t>
            </a:r>
            <a:r>
              <a:rPr lang="en-AU" dirty="0" smtClean="0"/>
              <a:t> </a:t>
            </a:r>
            <a:r>
              <a:rPr lang="en-AU" dirty="0" err="1" smtClean="0"/>
              <a:t>particule</a:t>
            </a:r>
            <a:r>
              <a:rPr lang="en-AU" dirty="0" smtClean="0"/>
              <a:t> </a:t>
            </a:r>
            <a:r>
              <a:rPr lang="en-AU" dirty="0" err="1" smtClean="0"/>
              <a:t>virale</a:t>
            </a:r>
            <a:r>
              <a:rPr lang="en-AU" dirty="0" smtClean="0"/>
              <a:t> </a:t>
            </a:r>
            <a:r>
              <a:rPr lang="en-AU" dirty="0" err="1" smtClean="0"/>
              <a:t>intacte</a:t>
            </a:r>
            <a:r>
              <a:rPr lang="en-AU" dirty="0" smtClean="0"/>
              <a:t>. </a:t>
            </a:r>
            <a:endParaRPr lang="en-US" dirty="0" smtClean="0"/>
          </a:p>
          <a:p>
            <a:pPr>
              <a:buNone/>
            </a:pPr>
            <a:endParaRPr lang="en-US" dirty="0" smtClean="0"/>
          </a:p>
          <a:p>
            <a:pPr lvl="0"/>
            <a:r>
              <a:rPr lang="en-AU" b="1" dirty="0" err="1" smtClean="0"/>
              <a:t>Desfacerea</a:t>
            </a:r>
            <a:r>
              <a:rPr lang="en-AU" b="1" dirty="0" smtClean="0"/>
              <a:t> </a:t>
            </a:r>
            <a:r>
              <a:rPr lang="en-AU" b="1" dirty="0" err="1" smtClean="0"/>
              <a:t>capsidei</a:t>
            </a:r>
            <a:endParaRPr lang="en-US" dirty="0" smtClean="0"/>
          </a:p>
          <a:p>
            <a:r>
              <a:rPr lang="fr-FR" dirty="0" smtClean="0"/>
              <a:t>	</a:t>
            </a:r>
            <a:r>
              <a:rPr lang="fr-FR" dirty="0" err="1" smtClean="0"/>
              <a:t>Spre</a:t>
            </a:r>
            <a:r>
              <a:rPr lang="fr-FR" dirty="0" smtClean="0"/>
              <a:t> </a:t>
            </a:r>
            <a:r>
              <a:rPr lang="fr-FR" dirty="0" err="1" smtClean="0"/>
              <a:t>deosebire</a:t>
            </a:r>
            <a:r>
              <a:rPr lang="fr-FR" dirty="0" smtClean="0"/>
              <a:t> de </a:t>
            </a:r>
            <a:r>
              <a:rPr lang="fr-FR" dirty="0" err="1" smtClean="0"/>
              <a:t>bacteriofagi</a:t>
            </a:r>
            <a:r>
              <a:rPr lang="fr-FR" dirty="0" smtClean="0"/>
              <a:t>, la care </a:t>
            </a:r>
            <a:r>
              <a:rPr lang="fr-FR" dirty="0" err="1" smtClean="0"/>
              <a:t>numai</a:t>
            </a:r>
            <a:r>
              <a:rPr lang="fr-FR" dirty="0" smtClean="0"/>
              <a:t> </a:t>
            </a:r>
            <a:r>
              <a:rPr lang="fr-FR" dirty="0" err="1" smtClean="0"/>
              <a:t>acidul</a:t>
            </a:r>
            <a:r>
              <a:rPr lang="fr-FR" dirty="0" smtClean="0"/>
              <a:t> </a:t>
            </a:r>
            <a:r>
              <a:rPr lang="fr-FR" dirty="0" err="1" smtClean="0"/>
              <a:t>nucleic</a:t>
            </a:r>
            <a:r>
              <a:rPr lang="fr-FR" dirty="0" smtClean="0"/>
              <a:t> este “</a:t>
            </a:r>
            <a:r>
              <a:rPr lang="fr-FR" dirty="0" err="1" smtClean="0"/>
              <a:t>injectat</a:t>
            </a:r>
            <a:r>
              <a:rPr lang="fr-FR" dirty="0" smtClean="0"/>
              <a:t>” </a:t>
            </a:r>
            <a:r>
              <a:rPr lang="fr-FR" dirty="0" err="1" smtClean="0"/>
              <a:t>în</a:t>
            </a:r>
            <a:r>
              <a:rPr lang="fr-FR" dirty="0" smtClean="0"/>
              <a:t> </a:t>
            </a:r>
            <a:r>
              <a:rPr lang="fr-FR" dirty="0" err="1" smtClean="0"/>
              <a:t>celula</a:t>
            </a:r>
            <a:r>
              <a:rPr lang="fr-FR" dirty="0" smtClean="0"/>
              <a:t> </a:t>
            </a:r>
            <a:r>
              <a:rPr lang="fr-FR" dirty="0" err="1" smtClean="0"/>
              <a:t>parazitară</a:t>
            </a:r>
            <a:r>
              <a:rPr lang="fr-FR" dirty="0" smtClean="0"/>
              <a:t>, la </a:t>
            </a:r>
            <a:r>
              <a:rPr lang="fr-FR" dirty="0" err="1" smtClean="0"/>
              <a:t>virusurile</a:t>
            </a:r>
            <a:r>
              <a:rPr lang="fr-FR" dirty="0" smtClean="0"/>
              <a:t> animale se </a:t>
            </a:r>
            <a:r>
              <a:rPr lang="fr-FR" dirty="0" err="1" smtClean="0"/>
              <a:t>impune</a:t>
            </a:r>
            <a:r>
              <a:rPr lang="fr-FR" dirty="0" smtClean="0"/>
              <a:t> </a:t>
            </a:r>
            <a:r>
              <a:rPr lang="fr-FR" dirty="0" err="1" smtClean="0"/>
              <a:t>pierderea</a:t>
            </a:r>
            <a:r>
              <a:rPr lang="fr-FR" dirty="0" smtClean="0"/>
              <a:t> </a:t>
            </a:r>
            <a:r>
              <a:rPr lang="fr-FR" dirty="0" err="1" smtClean="0"/>
              <a:t>unei</a:t>
            </a:r>
            <a:r>
              <a:rPr lang="fr-FR" dirty="0" smtClean="0"/>
              <a:t> </a:t>
            </a:r>
            <a:r>
              <a:rPr lang="fr-FR" dirty="0" err="1" smtClean="0"/>
              <a:t>părţi</a:t>
            </a:r>
            <a:r>
              <a:rPr lang="fr-FR" dirty="0" smtClean="0"/>
              <a:t> a </a:t>
            </a:r>
            <a:r>
              <a:rPr lang="fr-FR" dirty="0" err="1" smtClean="0"/>
              <a:t>capsidei</a:t>
            </a:r>
            <a:r>
              <a:rPr lang="fr-FR" dirty="0" smtClean="0"/>
              <a:t> virale, </a:t>
            </a:r>
            <a:r>
              <a:rPr lang="fr-FR" dirty="0" err="1" smtClean="0"/>
              <a:t>prin</a:t>
            </a:r>
            <a:r>
              <a:rPr lang="fr-FR" dirty="0" smtClean="0"/>
              <a:t> </a:t>
            </a:r>
            <a:r>
              <a:rPr lang="fr-FR" b="1" i="1" dirty="0" err="1" smtClean="0"/>
              <a:t>enzimele</a:t>
            </a:r>
            <a:r>
              <a:rPr lang="fr-FR" b="1" i="1" dirty="0" smtClean="0"/>
              <a:t> </a:t>
            </a:r>
            <a:r>
              <a:rPr lang="fr-FR" b="1" i="1" dirty="0" err="1" smtClean="0"/>
              <a:t>lizozomale</a:t>
            </a:r>
            <a:r>
              <a:rPr lang="fr-FR" b="1" i="1" dirty="0" smtClean="0"/>
              <a:t> ale </a:t>
            </a:r>
            <a:r>
              <a:rPr lang="fr-FR" b="1" i="1" dirty="0" err="1" smtClean="0"/>
              <a:t>celulei</a:t>
            </a:r>
            <a:r>
              <a:rPr lang="fr-FR" dirty="0" smtClean="0"/>
              <a:t>. </a:t>
            </a:r>
            <a:r>
              <a:rPr lang="fr-FR" dirty="0" err="1" smtClean="0"/>
              <a:t>Lizozomii</a:t>
            </a:r>
            <a:r>
              <a:rPr lang="fr-FR" dirty="0" smtClean="0"/>
              <a:t> se </a:t>
            </a:r>
            <a:r>
              <a:rPr lang="fr-FR" dirty="0" err="1" smtClean="0"/>
              <a:t>aliniază</a:t>
            </a:r>
            <a:r>
              <a:rPr lang="fr-FR" dirty="0" smtClean="0"/>
              <a:t> </a:t>
            </a:r>
            <a:r>
              <a:rPr lang="fr-FR" dirty="0" err="1" smtClean="0"/>
              <a:t>de-a</a:t>
            </a:r>
            <a:r>
              <a:rPr lang="fr-FR" dirty="0" smtClean="0"/>
              <a:t> </a:t>
            </a:r>
            <a:r>
              <a:rPr lang="fr-FR" dirty="0" err="1" smtClean="0"/>
              <a:t>lungul</a:t>
            </a:r>
            <a:r>
              <a:rPr lang="fr-FR" dirty="0" smtClean="0"/>
              <a:t> </a:t>
            </a:r>
            <a:r>
              <a:rPr lang="fr-FR" dirty="0" err="1" smtClean="0"/>
              <a:t>pereţilor</a:t>
            </a:r>
            <a:r>
              <a:rPr lang="fr-FR" dirty="0" smtClean="0"/>
              <a:t> </a:t>
            </a:r>
            <a:r>
              <a:rPr lang="fr-FR" dirty="0" err="1" smtClean="0"/>
              <a:t>vacuolelor</a:t>
            </a:r>
            <a:r>
              <a:rPr lang="fr-FR" dirty="0" smtClean="0"/>
              <a:t> de </a:t>
            </a:r>
            <a:r>
              <a:rPr lang="fr-FR" dirty="0" err="1" smtClean="0"/>
              <a:t>fagocitare</a:t>
            </a:r>
            <a:r>
              <a:rPr lang="fr-FR" dirty="0" smtClean="0"/>
              <a:t>, </a:t>
            </a:r>
            <a:r>
              <a:rPr lang="fr-FR" dirty="0" err="1" smtClean="0"/>
              <a:t>eliberând</a:t>
            </a:r>
            <a:r>
              <a:rPr lang="fr-FR" dirty="0" smtClean="0"/>
              <a:t> </a:t>
            </a:r>
            <a:r>
              <a:rPr lang="fr-FR" dirty="0" err="1" smtClean="0"/>
              <a:t>enzime</a:t>
            </a:r>
            <a:r>
              <a:rPr lang="fr-FR" dirty="0" smtClean="0"/>
              <a:t> </a:t>
            </a:r>
            <a:r>
              <a:rPr lang="fr-FR" dirty="0" err="1" smtClean="0"/>
              <a:t>litice</a:t>
            </a:r>
            <a:r>
              <a:rPr lang="fr-FR" dirty="0" smtClean="0"/>
              <a:t> care </a:t>
            </a:r>
            <a:r>
              <a:rPr lang="fr-FR" dirty="0" err="1" smtClean="0"/>
              <a:t>desfac</a:t>
            </a:r>
            <a:r>
              <a:rPr lang="fr-FR" dirty="0" smtClean="0"/>
              <a:t> </a:t>
            </a:r>
            <a:r>
              <a:rPr lang="fr-FR" dirty="0" err="1" smtClean="0"/>
              <a:t>atât</a:t>
            </a:r>
            <a:r>
              <a:rPr lang="fr-FR" dirty="0" smtClean="0"/>
              <a:t> </a:t>
            </a:r>
            <a:r>
              <a:rPr lang="fr-FR" dirty="0" err="1" smtClean="0"/>
              <a:t>peretele</a:t>
            </a:r>
            <a:r>
              <a:rPr lang="fr-FR" dirty="0" smtClean="0"/>
              <a:t> </a:t>
            </a:r>
            <a:r>
              <a:rPr lang="fr-FR" dirty="0" err="1" smtClean="0"/>
              <a:t>vacuolei</a:t>
            </a:r>
            <a:r>
              <a:rPr lang="fr-FR" dirty="0" smtClean="0"/>
              <a:t>, </a:t>
            </a:r>
            <a:r>
              <a:rPr lang="fr-FR" dirty="0" err="1" smtClean="0"/>
              <a:t>cât</a:t>
            </a:r>
            <a:r>
              <a:rPr lang="fr-FR" dirty="0" smtClean="0"/>
              <a:t> </a:t>
            </a:r>
            <a:r>
              <a:rPr lang="fr-FR" dirty="0" err="1" smtClean="0"/>
              <a:t>şi</a:t>
            </a:r>
            <a:r>
              <a:rPr lang="fr-FR" dirty="0" smtClean="0"/>
              <a:t> o parte a </a:t>
            </a:r>
            <a:r>
              <a:rPr lang="fr-FR" dirty="0" err="1" smtClean="0"/>
              <a:t>capsidei</a:t>
            </a:r>
            <a:r>
              <a:rPr lang="fr-FR" dirty="0" smtClean="0"/>
              <a:t> </a:t>
            </a:r>
            <a:r>
              <a:rPr lang="fr-FR" dirty="0" err="1" smtClean="0"/>
              <a:t>virionilor</a:t>
            </a:r>
            <a:r>
              <a:rPr lang="fr-FR" dirty="0" smtClean="0"/>
              <a:t> </a:t>
            </a:r>
            <a:r>
              <a:rPr lang="fr-FR" dirty="0" err="1" smtClean="0"/>
              <a:t>conţinuţi</a:t>
            </a:r>
            <a:r>
              <a:rPr lang="fr-FR" dirty="0" smtClean="0"/>
              <a:t> </a:t>
            </a:r>
            <a:r>
              <a:rPr lang="fr-FR" dirty="0" err="1" smtClean="0"/>
              <a:t>în</a:t>
            </a:r>
            <a:r>
              <a:rPr lang="fr-FR" dirty="0" smtClean="0"/>
              <a:t> </a:t>
            </a:r>
            <a:r>
              <a:rPr lang="fr-FR" dirty="0" err="1" smtClean="0"/>
              <a:t>vacuolă</a:t>
            </a:r>
            <a:r>
              <a:rPr lang="fr-FR" dirty="0" smtClean="0"/>
              <a:t>. </a:t>
            </a:r>
            <a:endParaRPr lang="en-US" dirty="0" smtClean="0"/>
          </a:p>
          <a:p>
            <a:r>
              <a:rPr lang="fr-FR" dirty="0" err="1" smtClean="0"/>
              <a:t>Pentru</a:t>
            </a:r>
            <a:r>
              <a:rPr lang="fr-FR" dirty="0" smtClean="0"/>
              <a:t> </a:t>
            </a:r>
            <a:r>
              <a:rPr lang="fr-FR" b="1" i="1" dirty="0" err="1" smtClean="0"/>
              <a:t>virusurile</a:t>
            </a:r>
            <a:r>
              <a:rPr lang="fr-FR" b="1" i="1" dirty="0" smtClean="0"/>
              <a:t> ADN mari (</a:t>
            </a:r>
            <a:r>
              <a:rPr lang="fr-FR" b="1" i="1" dirty="0" err="1" smtClean="0"/>
              <a:t>poxvirusuri</a:t>
            </a:r>
            <a:r>
              <a:rPr lang="fr-FR" b="1" i="1" dirty="0" smtClean="0"/>
              <a:t>)</a:t>
            </a:r>
            <a:r>
              <a:rPr lang="fr-FR" dirty="0" smtClean="0"/>
              <a:t> </a:t>
            </a:r>
            <a:r>
              <a:rPr lang="fr-FR" dirty="0" err="1" smtClean="0"/>
              <a:t>decapsidarea</a:t>
            </a:r>
            <a:r>
              <a:rPr lang="fr-FR" dirty="0" smtClean="0"/>
              <a:t> este </a:t>
            </a:r>
            <a:r>
              <a:rPr lang="fr-FR" dirty="0" err="1" smtClean="0"/>
              <a:t>catalizată</a:t>
            </a:r>
            <a:r>
              <a:rPr lang="fr-FR" dirty="0" smtClean="0"/>
              <a:t> </a:t>
            </a:r>
            <a:r>
              <a:rPr lang="fr-FR" dirty="0" err="1" smtClean="0"/>
              <a:t>şi</a:t>
            </a:r>
            <a:r>
              <a:rPr lang="fr-FR" dirty="0" smtClean="0"/>
              <a:t> de </a:t>
            </a:r>
            <a:r>
              <a:rPr lang="fr-FR" b="1" i="1" dirty="0" err="1" smtClean="0"/>
              <a:t>enzime</a:t>
            </a:r>
            <a:r>
              <a:rPr lang="fr-FR" b="1" i="1" dirty="0" smtClean="0"/>
              <a:t> virus-</a:t>
            </a:r>
            <a:r>
              <a:rPr lang="fr-FR" b="1" i="1" dirty="0" err="1" smtClean="0"/>
              <a:t>induse</a:t>
            </a:r>
            <a:r>
              <a:rPr lang="fr-FR" dirty="0" smtClean="0"/>
              <a:t> </a:t>
            </a:r>
            <a:r>
              <a:rPr lang="fr-FR" dirty="0" err="1" smtClean="0"/>
              <a:t>în</a:t>
            </a:r>
            <a:r>
              <a:rPr lang="fr-FR" dirty="0" smtClean="0"/>
              <a:t> </a:t>
            </a:r>
            <a:r>
              <a:rPr lang="fr-FR" dirty="0" err="1" smtClean="0"/>
              <a:t>celula</a:t>
            </a:r>
            <a:r>
              <a:rPr lang="fr-FR" dirty="0" smtClean="0"/>
              <a:t> </a:t>
            </a:r>
            <a:r>
              <a:rPr lang="fr-FR" dirty="0" err="1" smtClean="0"/>
              <a:t>gazdă</a:t>
            </a:r>
            <a:r>
              <a:rPr lang="fr-FR" dirty="0" smtClean="0"/>
              <a:t>. </a:t>
            </a:r>
            <a:endParaRPr lang="en-US" dirty="0" smtClean="0"/>
          </a:p>
          <a:p>
            <a:pPr>
              <a:buNone/>
            </a:pPr>
            <a:endParaRPr lang="en-US" dirty="0" smtClean="0"/>
          </a:p>
          <a:p>
            <a:pPr lvl="0"/>
            <a:r>
              <a:rPr lang="en-AU" b="1" dirty="0" err="1" smtClean="0"/>
              <a:t>Sinteza</a:t>
            </a:r>
            <a:r>
              <a:rPr lang="en-AU" b="1" dirty="0" smtClean="0"/>
              <a:t> </a:t>
            </a:r>
            <a:r>
              <a:rPr lang="en-AU" b="1" dirty="0" err="1" smtClean="0"/>
              <a:t>particulelor</a:t>
            </a:r>
            <a:r>
              <a:rPr lang="en-AU" b="1" dirty="0" smtClean="0"/>
              <a:t> </a:t>
            </a:r>
            <a:r>
              <a:rPr lang="en-AU" b="1" dirty="0" err="1" smtClean="0"/>
              <a:t>virale</a:t>
            </a:r>
            <a:r>
              <a:rPr lang="en-AU" b="1" dirty="0" smtClean="0"/>
              <a:t> </a:t>
            </a:r>
            <a:r>
              <a:rPr lang="en-AU" b="1" dirty="0" err="1" smtClean="0"/>
              <a:t>neoformate</a:t>
            </a:r>
            <a:endParaRPr lang="en-US" dirty="0" smtClean="0"/>
          </a:p>
          <a:p>
            <a:r>
              <a:rPr lang="en-AU" dirty="0" smtClean="0"/>
              <a:t>	</a:t>
            </a:r>
            <a:r>
              <a:rPr lang="en-AU" dirty="0" err="1" smtClean="0"/>
              <a:t>Este</a:t>
            </a:r>
            <a:r>
              <a:rPr lang="en-AU" dirty="0" smtClean="0"/>
              <a:t> </a:t>
            </a:r>
            <a:r>
              <a:rPr lang="en-AU" dirty="0" err="1" smtClean="0"/>
              <a:t>cea</a:t>
            </a:r>
            <a:r>
              <a:rPr lang="en-AU" dirty="0" smtClean="0"/>
              <a:t> </a:t>
            </a:r>
            <a:r>
              <a:rPr lang="en-AU" dirty="0" err="1" smtClean="0"/>
              <a:t>mai</a:t>
            </a:r>
            <a:r>
              <a:rPr lang="en-AU" dirty="0" smtClean="0"/>
              <a:t> </a:t>
            </a:r>
            <a:r>
              <a:rPr lang="en-AU" dirty="0" err="1" smtClean="0"/>
              <a:t>importantă</a:t>
            </a:r>
            <a:r>
              <a:rPr lang="en-AU" dirty="0" smtClean="0"/>
              <a:t> </a:t>
            </a:r>
            <a:r>
              <a:rPr lang="en-AU" dirty="0" err="1" smtClean="0"/>
              <a:t>etapă</a:t>
            </a:r>
            <a:r>
              <a:rPr lang="en-AU" dirty="0" smtClean="0"/>
              <a:t> a </a:t>
            </a:r>
            <a:r>
              <a:rPr lang="en-AU" dirty="0" err="1" smtClean="0"/>
              <a:t>relaţiei</a:t>
            </a:r>
            <a:r>
              <a:rPr lang="en-AU" dirty="0" smtClean="0"/>
              <a:t> virus </a:t>
            </a:r>
            <a:r>
              <a:rPr lang="en-AU" dirty="0" err="1" smtClean="0"/>
              <a:t>celulă</a:t>
            </a:r>
            <a:r>
              <a:rPr lang="en-AU" dirty="0" smtClean="0"/>
              <a:t> </a:t>
            </a:r>
            <a:r>
              <a:rPr lang="en-AU" dirty="0" err="1" smtClean="0"/>
              <a:t>gazdă</a:t>
            </a:r>
            <a:r>
              <a:rPr lang="en-AU" dirty="0" smtClean="0"/>
              <a:t> de tip </a:t>
            </a:r>
            <a:r>
              <a:rPr lang="en-AU" dirty="0" err="1" smtClean="0"/>
              <a:t>litic</a:t>
            </a:r>
            <a:r>
              <a:rPr lang="en-AU" dirty="0" smtClean="0"/>
              <a:t> </a:t>
            </a:r>
            <a:r>
              <a:rPr lang="en-AU" dirty="0" err="1" smtClean="0"/>
              <a:t>şi</a:t>
            </a:r>
            <a:r>
              <a:rPr lang="en-AU" dirty="0" smtClean="0"/>
              <a:t> </a:t>
            </a:r>
            <a:r>
              <a:rPr lang="en-AU" dirty="0" err="1" smtClean="0"/>
              <a:t>constă</a:t>
            </a:r>
            <a:r>
              <a:rPr lang="en-AU" dirty="0" smtClean="0"/>
              <a:t> </a:t>
            </a:r>
            <a:r>
              <a:rPr lang="en-AU" dirty="0" err="1" smtClean="0"/>
              <a:t>în</a:t>
            </a:r>
            <a:r>
              <a:rPr lang="en-AU" dirty="0" smtClean="0"/>
              <a:t> </a:t>
            </a:r>
            <a:r>
              <a:rPr lang="en-AU" dirty="0" err="1" smtClean="0"/>
              <a:t>esenţă</a:t>
            </a:r>
            <a:r>
              <a:rPr lang="en-AU" dirty="0" smtClean="0"/>
              <a:t>, din </a:t>
            </a:r>
            <a:r>
              <a:rPr lang="en-AU" b="1" i="1" dirty="0" err="1" smtClean="0"/>
              <a:t>codificarea</a:t>
            </a:r>
            <a:r>
              <a:rPr lang="en-AU" b="1" i="1" dirty="0" smtClean="0"/>
              <a:t> </a:t>
            </a:r>
            <a:r>
              <a:rPr lang="en-AU" b="1" i="1" dirty="0" err="1" smtClean="0"/>
              <a:t>unui</a:t>
            </a:r>
            <a:r>
              <a:rPr lang="en-AU" b="1" i="1" dirty="0" smtClean="0"/>
              <a:t> </a:t>
            </a:r>
            <a:r>
              <a:rPr lang="en-AU" b="1" i="1" dirty="0" err="1" smtClean="0"/>
              <a:t>nou</a:t>
            </a:r>
            <a:r>
              <a:rPr lang="en-AU" b="1" i="1" dirty="0" smtClean="0"/>
              <a:t> program, </a:t>
            </a:r>
            <a:r>
              <a:rPr lang="en-AU" b="1" i="1" dirty="0" err="1" smtClean="0"/>
              <a:t>folosind</a:t>
            </a:r>
            <a:r>
              <a:rPr lang="en-AU" b="1" i="1" dirty="0" smtClean="0"/>
              <a:t> </a:t>
            </a:r>
            <a:r>
              <a:rPr lang="en-AU" b="1" i="1" dirty="0" err="1" smtClean="0"/>
              <a:t>aparatul</a:t>
            </a:r>
            <a:r>
              <a:rPr lang="en-AU" b="1" i="1" dirty="0" smtClean="0"/>
              <a:t> </a:t>
            </a:r>
            <a:r>
              <a:rPr lang="en-AU" b="1" i="1" dirty="0" err="1" smtClean="0"/>
              <a:t>ribozomal</a:t>
            </a:r>
            <a:r>
              <a:rPr lang="en-AU" b="1" i="1" dirty="0" smtClean="0"/>
              <a:t> al </a:t>
            </a:r>
            <a:r>
              <a:rPr lang="en-AU" b="1" i="1" dirty="0" err="1" smtClean="0"/>
              <a:t>celulei</a:t>
            </a:r>
            <a:r>
              <a:rPr lang="en-AU" b="1" i="1" dirty="0" smtClean="0"/>
              <a:t> </a:t>
            </a:r>
            <a:r>
              <a:rPr lang="en-AU" b="1" i="1" dirty="0" err="1" smtClean="0"/>
              <a:t>parazitate</a:t>
            </a:r>
            <a:r>
              <a:rPr lang="en-AU" dirty="0" smtClean="0"/>
              <a:t>. </a:t>
            </a:r>
            <a:r>
              <a:rPr lang="en-AU" dirty="0" err="1" smtClean="0"/>
              <a:t>Această</a:t>
            </a:r>
            <a:r>
              <a:rPr lang="en-AU" dirty="0" smtClean="0"/>
              <a:t> </a:t>
            </a:r>
            <a:r>
              <a:rPr lang="en-AU" dirty="0" err="1" smtClean="0"/>
              <a:t>etapă</a:t>
            </a:r>
            <a:r>
              <a:rPr lang="en-AU" dirty="0" smtClean="0"/>
              <a:t> </a:t>
            </a:r>
            <a:r>
              <a:rPr lang="en-AU" dirty="0" err="1" smtClean="0"/>
              <a:t>cuprinde</a:t>
            </a:r>
            <a:r>
              <a:rPr lang="en-AU" dirty="0" smtClean="0"/>
              <a:t> </a:t>
            </a:r>
            <a:r>
              <a:rPr lang="en-AU" dirty="0" err="1" smtClean="0"/>
              <a:t>două</a:t>
            </a:r>
            <a:r>
              <a:rPr lang="en-AU" dirty="0" smtClean="0"/>
              <a:t> </a:t>
            </a:r>
            <a:r>
              <a:rPr lang="en-AU" dirty="0" err="1" smtClean="0"/>
              <a:t>categorii</a:t>
            </a:r>
            <a:r>
              <a:rPr lang="en-AU" dirty="0" smtClean="0"/>
              <a:t> de </a:t>
            </a:r>
            <a:r>
              <a:rPr lang="en-AU" dirty="0" err="1" smtClean="0"/>
              <a:t>fenomene</a:t>
            </a:r>
            <a:r>
              <a:rPr lang="en-AU" dirty="0" smtClean="0"/>
              <a:t>: </a:t>
            </a:r>
            <a:r>
              <a:rPr lang="en-AU" dirty="0" err="1" smtClean="0"/>
              <a:t>precoce</a:t>
            </a:r>
            <a:r>
              <a:rPr lang="en-AU" dirty="0" smtClean="0"/>
              <a:t> (“early”) </a:t>
            </a:r>
            <a:r>
              <a:rPr lang="en-AU" dirty="0" err="1" smtClean="0"/>
              <a:t>şi</a:t>
            </a:r>
            <a:r>
              <a:rPr lang="en-AU" dirty="0" smtClean="0"/>
              <a:t> tardive (“late”).</a:t>
            </a:r>
            <a:endParaRPr lang="en-US" dirty="0" smtClean="0"/>
          </a:p>
          <a:p>
            <a:r>
              <a:rPr lang="en-AU" i="1" dirty="0" smtClean="0"/>
              <a:t>multiple “</a:t>
            </a:r>
            <a:r>
              <a:rPr lang="en-AU" i="1" dirty="0" err="1" smtClean="0"/>
              <a:t>copii</a:t>
            </a:r>
            <a:r>
              <a:rPr lang="en-AU" i="1" dirty="0" smtClean="0"/>
              <a:t>” </a:t>
            </a:r>
            <a:r>
              <a:rPr lang="en-AU" i="1" dirty="0" err="1" smtClean="0"/>
              <a:t>conţinând</a:t>
            </a:r>
            <a:r>
              <a:rPr lang="en-AU" i="1" dirty="0" smtClean="0"/>
              <a:t> </a:t>
            </a:r>
            <a:r>
              <a:rPr lang="en-AU" i="1" dirty="0" err="1" smtClean="0"/>
              <a:t>genele</a:t>
            </a:r>
            <a:r>
              <a:rPr lang="en-AU" i="1" dirty="0" smtClean="0"/>
              <a:t> de tip viral</a:t>
            </a:r>
            <a:r>
              <a:rPr lang="en-AU"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894"/>
            <a:ext cx="8786874" cy="6215106"/>
          </a:xfrm>
        </p:spPr>
        <p:txBody>
          <a:bodyPr>
            <a:normAutofit fontScale="62500" lnSpcReduction="20000"/>
          </a:bodyPr>
          <a:lstStyle/>
          <a:p>
            <a:r>
              <a:rPr lang="en-AU" b="1" dirty="0" err="1" smtClean="0"/>
              <a:t>Fenomene</a:t>
            </a:r>
            <a:r>
              <a:rPr lang="en-AU" b="1" dirty="0" smtClean="0"/>
              <a:t> </a:t>
            </a:r>
            <a:r>
              <a:rPr lang="en-AU" b="1" dirty="0" err="1" smtClean="0"/>
              <a:t>precoce</a:t>
            </a:r>
            <a:endParaRPr lang="en-US" b="1" dirty="0" smtClean="0"/>
          </a:p>
          <a:p>
            <a:r>
              <a:rPr lang="en-AU" dirty="0" err="1" smtClean="0"/>
              <a:t>În</a:t>
            </a:r>
            <a:r>
              <a:rPr lang="en-AU" dirty="0" smtClean="0"/>
              <a:t> </a:t>
            </a:r>
            <a:r>
              <a:rPr lang="en-AU" dirty="0" err="1" smtClean="0"/>
              <a:t>primele</a:t>
            </a:r>
            <a:r>
              <a:rPr lang="en-AU" dirty="0" smtClean="0"/>
              <a:t> 6-8 ore de la </a:t>
            </a:r>
            <a:r>
              <a:rPr lang="en-AU" dirty="0" err="1" smtClean="0"/>
              <a:t>pătrunderea</a:t>
            </a:r>
            <a:r>
              <a:rPr lang="en-AU" dirty="0" smtClean="0"/>
              <a:t> </a:t>
            </a:r>
            <a:r>
              <a:rPr lang="en-AU" dirty="0" err="1" smtClean="0"/>
              <a:t>virusului</a:t>
            </a:r>
            <a:r>
              <a:rPr lang="en-AU" dirty="0" smtClean="0"/>
              <a:t> </a:t>
            </a:r>
            <a:r>
              <a:rPr lang="en-AU" dirty="0" err="1" smtClean="0"/>
              <a:t>în</a:t>
            </a:r>
            <a:r>
              <a:rPr lang="en-AU" dirty="0" smtClean="0"/>
              <a:t> </a:t>
            </a:r>
            <a:r>
              <a:rPr lang="en-AU" dirty="0" err="1" smtClean="0"/>
              <a:t>celulă</a:t>
            </a:r>
            <a:r>
              <a:rPr lang="en-AU" dirty="0" smtClean="0"/>
              <a:t>, </a:t>
            </a:r>
            <a:r>
              <a:rPr lang="en-AU" dirty="0" err="1" smtClean="0"/>
              <a:t>acidul</a:t>
            </a:r>
            <a:r>
              <a:rPr lang="en-AU" dirty="0" smtClean="0"/>
              <a:t> nucleic viral induce </a:t>
            </a:r>
            <a:r>
              <a:rPr lang="en-AU" dirty="0" err="1" smtClean="0"/>
              <a:t>două</a:t>
            </a:r>
            <a:r>
              <a:rPr lang="en-AU" dirty="0" smtClean="0"/>
              <a:t> </a:t>
            </a:r>
            <a:r>
              <a:rPr lang="en-AU" dirty="0" err="1" smtClean="0"/>
              <a:t>procese</a:t>
            </a:r>
            <a:r>
              <a:rPr lang="en-AU" dirty="0" smtClean="0"/>
              <a:t>: </a:t>
            </a:r>
            <a:endParaRPr lang="en-US" dirty="0" smtClean="0"/>
          </a:p>
          <a:p>
            <a:r>
              <a:rPr lang="en-AU" dirty="0" smtClean="0"/>
              <a:t>- </a:t>
            </a:r>
            <a:r>
              <a:rPr lang="en-AU" i="1" dirty="0" err="1" smtClean="0"/>
              <a:t>Oprirea</a:t>
            </a:r>
            <a:r>
              <a:rPr lang="en-AU" i="1" dirty="0" smtClean="0"/>
              <a:t> </a:t>
            </a:r>
            <a:r>
              <a:rPr lang="en-AU" i="1" dirty="0" err="1" smtClean="0"/>
              <a:t>sintezelor</a:t>
            </a:r>
            <a:r>
              <a:rPr lang="en-AU" i="1" dirty="0" smtClean="0"/>
              <a:t> </a:t>
            </a:r>
            <a:r>
              <a:rPr lang="en-AU" i="1" dirty="0" err="1" smtClean="0"/>
              <a:t>proteice</a:t>
            </a:r>
            <a:r>
              <a:rPr lang="en-AU" i="1" dirty="0" smtClean="0"/>
              <a:t> de tip </a:t>
            </a:r>
            <a:r>
              <a:rPr lang="en-AU" i="1" dirty="0" err="1" smtClean="0"/>
              <a:t>celular</a:t>
            </a:r>
            <a:r>
              <a:rPr lang="en-AU" i="1" dirty="0" smtClean="0"/>
              <a:t>, prin “</a:t>
            </a:r>
            <a:r>
              <a:rPr lang="en-AU" i="1" dirty="0" err="1" smtClean="0"/>
              <a:t>paralizarea</a:t>
            </a:r>
            <a:r>
              <a:rPr lang="en-AU" i="1" dirty="0" smtClean="0"/>
              <a:t>” </a:t>
            </a:r>
            <a:r>
              <a:rPr lang="en-AU" i="1" dirty="0" err="1" smtClean="0"/>
              <a:t>funcţională</a:t>
            </a:r>
            <a:r>
              <a:rPr lang="en-AU" i="1" dirty="0" smtClean="0"/>
              <a:t> a ADN </a:t>
            </a:r>
            <a:r>
              <a:rPr lang="en-AU" i="1" dirty="0" err="1" smtClean="0"/>
              <a:t>celular</a:t>
            </a:r>
            <a:r>
              <a:rPr lang="en-AU" dirty="0" smtClean="0"/>
              <a:t>;</a:t>
            </a:r>
            <a:endParaRPr lang="en-US" dirty="0" smtClean="0"/>
          </a:p>
          <a:p>
            <a:r>
              <a:rPr lang="en-AU" i="1" smtClean="0"/>
              <a:t>-</a:t>
            </a:r>
            <a:r>
              <a:rPr lang="en-AU" i="1" dirty="0" err="1" smtClean="0"/>
              <a:t>Codificarea</a:t>
            </a:r>
            <a:r>
              <a:rPr lang="en-AU" i="1" dirty="0" smtClean="0"/>
              <a:t> </a:t>
            </a:r>
            <a:r>
              <a:rPr lang="en-AU" i="1" dirty="0" err="1" smtClean="0"/>
              <a:t>unor</a:t>
            </a:r>
            <a:r>
              <a:rPr lang="en-AU" i="1" dirty="0" smtClean="0"/>
              <a:t> </a:t>
            </a:r>
            <a:r>
              <a:rPr lang="en-AU" i="1" dirty="0" err="1" smtClean="0"/>
              <a:t>enzime</a:t>
            </a:r>
            <a:r>
              <a:rPr lang="en-AU" i="1" dirty="0" smtClean="0"/>
              <a:t> </a:t>
            </a:r>
            <a:r>
              <a:rPr lang="en-AU" i="1" dirty="0" err="1" smtClean="0"/>
              <a:t>numite</a:t>
            </a:r>
            <a:r>
              <a:rPr lang="en-AU" i="1" dirty="0" smtClean="0"/>
              <a:t> </a:t>
            </a:r>
            <a:r>
              <a:rPr lang="en-AU" i="1" dirty="0" err="1" smtClean="0"/>
              <a:t>polimeraze</a:t>
            </a:r>
            <a:r>
              <a:rPr lang="en-AU" i="1" dirty="0" smtClean="0"/>
              <a:t> virus-</a:t>
            </a:r>
            <a:r>
              <a:rPr lang="en-AU" i="1" dirty="0" err="1" smtClean="0"/>
              <a:t>specifice</a:t>
            </a:r>
            <a:r>
              <a:rPr lang="en-AU" dirty="0" smtClean="0"/>
              <a:t> (ARN </a:t>
            </a:r>
            <a:r>
              <a:rPr lang="en-AU" dirty="0" err="1" smtClean="0"/>
              <a:t>polimeraza</a:t>
            </a:r>
            <a:r>
              <a:rPr lang="en-AU" dirty="0" smtClean="0"/>
              <a:t> virus-</a:t>
            </a:r>
            <a:r>
              <a:rPr lang="en-AU" dirty="0" err="1" smtClean="0"/>
              <a:t>indusă</a:t>
            </a:r>
            <a:r>
              <a:rPr lang="en-AU" dirty="0" smtClean="0"/>
              <a:t>, </a:t>
            </a:r>
            <a:r>
              <a:rPr lang="en-AU" dirty="0" err="1" smtClean="0"/>
              <a:t>în</a:t>
            </a:r>
            <a:r>
              <a:rPr lang="en-AU" dirty="0" smtClean="0"/>
              <a:t> </a:t>
            </a:r>
            <a:r>
              <a:rPr lang="en-AU" dirty="0" err="1" smtClean="0"/>
              <a:t>cazul</a:t>
            </a:r>
            <a:r>
              <a:rPr lang="en-AU" dirty="0" smtClean="0"/>
              <a:t> </a:t>
            </a:r>
            <a:r>
              <a:rPr lang="en-AU" dirty="0" err="1" smtClean="0"/>
              <a:t>virusurilor</a:t>
            </a:r>
            <a:r>
              <a:rPr lang="en-AU" dirty="0" smtClean="0"/>
              <a:t> ARN; ADN </a:t>
            </a:r>
            <a:r>
              <a:rPr lang="en-AU" dirty="0" err="1" smtClean="0"/>
              <a:t>polimeraza</a:t>
            </a:r>
            <a:r>
              <a:rPr lang="en-AU" dirty="0" smtClean="0"/>
              <a:t> virus-</a:t>
            </a:r>
            <a:r>
              <a:rPr lang="en-AU" dirty="0" err="1" smtClean="0"/>
              <a:t>indusă</a:t>
            </a:r>
            <a:r>
              <a:rPr lang="en-AU" dirty="0" smtClean="0"/>
              <a:t> </a:t>
            </a:r>
            <a:r>
              <a:rPr lang="en-AU" dirty="0" err="1" smtClean="0"/>
              <a:t>în</a:t>
            </a:r>
            <a:r>
              <a:rPr lang="en-AU" dirty="0" smtClean="0"/>
              <a:t> </a:t>
            </a:r>
            <a:r>
              <a:rPr lang="en-AU" dirty="0" err="1" smtClean="0"/>
              <a:t>cazul</a:t>
            </a:r>
            <a:r>
              <a:rPr lang="en-AU" dirty="0" smtClean="0"/>
              <a:t> </a:t>
            </a:r>
            <a:r>
              <a:rPr lang="en-AU" dirty="0" err="1" smtClean="0"/>
              <a:t>virusurilor</a:t>
            </a:r>
            <a:r>
              <a:rPr lang="en-AU" dirty="0" smtClean="0"/>
              <a:t> ADN). </a:t>
            </a:r>
            <a:r>
              <a:rPr lang="en-AU" dirty="0" err="1" smtClean="0"/>
              <a:t>Aceste</a:t>
            </a:r>
            <a:r>
              <a:rPr lang="en-AU" dirty="0" smtClean="0"/>
              <a:t> </a:t>
            </a:r>
            <a:r>
              <a:rPr lang="en-AU" dirty="0" err="1" smtClean="0"/>
              <a:t>polimeraze</a:t>
            </a:r>
            <a:r>
              <a:rPr lang="en-AU" dirty="0" smtClean="0"/>
              <a:t> </a:t>
            </a:r>
            <a:r>
              <a:rPr lang="en-AU" i="1" dirty="0" err="1" smtClean="0"/>
              <a:t>catalizează</a:t>
            </a:r>
            <a:r>
              <a:rPr lang="en-AU" i="1" dirty="0" smtClean="0"/>
              <a:t> </a:t>
            </a:r>
            <a:r>
              <a:rPr lang="en-AU" i="1" dirty="0" err="1" smtClean="0"/>
              <a:t>formarea</a:t>
            </a:r>
            <a:r>
              <a:rPr lang="en-AU" i="1" dirty="0" smtClean="0"/>
              <a:t> de </a:t>
            </a:r>
            <a:r>
              <a:rPr lang="en-AU" i="1" dirty="0" err="1" smtClean="0"/>
              <a:t>copii</a:t>
            </a:r>
            <a:r>
              <a:rPr lang="en-AU" i="1" dirty="0" smtClean="0"/>
              <a:t> ale </a:t>
            </a:r>
            <a:r>
              <a:rPr lang="en-AU" i="1" dirty="0" err="1" smtClean="0"/>
              <a:t>acidului</a:t>
            </a:r>
            <a:r>
              <a:rPr lang="en-AU" i="1" dirty="0" smtClean="0"/>
              <a:t> nucleic viral</a:t>
            </a:r>
            <a:r>
              <a:rPr lang="en-AU" dirty="0" smtClean="0"/>
              <a:t>, </a:t>
            </a:r>
            <a:r>
              <a:rPr lang="en-AU" dirty="0" err="1" smtClean="0"/>
              <a:t>folosind</a:t>
            </a:r>
            <a:r>
              <a:rPr lang="en-AU" dirty="0" smtClean="0"/>
              <a:t> ca </a:t>
            </a:r>
            <a:r>
              <a:rPr lang="en-AU" dirty="0" err="1" smtClean="0"/>
              <a:t>matrice</a:t>
            </a:r>
            <a:r>
              <a:rPr lang="en-AU" dirty="0" smtClean="0"/>
              <a:t> </a:t>
            </a:r>
            <a:r>
              <a:rPr lang="en-AU" dirty="0" err="1" smtClean="0"/>
              <a:t>nucleoidul</a:t>
            </a:r>
            <a:r>
              <a:rPr lang="en-AU" dirty="0" smtClean="0"/>
              <a:t> viral </a:t>
            </a:r>
            <a:r>
              <a:rPr lang="en-AU" dirty="0" err="1" smtClean="0"/>
              <a:t>decapsidat</a:t>
            </a:r>
            <a:r>
              <a:rPr lang="en-AU" dirty="0" smtClean="0"/>
              <a:t> </a:t>
            </a:r>
            <a:r>
              <a:rPr lang="en-AU" dirty="0" err="1" smtClean="0"/>
              <a:t>după</a:t>
            </a:r>
            <a:r>
              <a:rPr lang="en-AU" dirty="0" smtClean="0"/>
              <a:t> </a:t>
            </a:r>
            <a:r>
              <a:rPr lang="en-AU" dirty="0" err="1" smtClean="0"/>
              <a:t>intrarea</a:t>
            </a:r>
            <a:r>
              <a:rPr lang="en-AU" dirty="0" smtClean="0"/>
              <a:t> </a:t>
            </a:r>
            <a:r>
              <a:rPr lang="en-AU" dirty="0" err="1" smtClean="0"/>
              <a:t>în</a:t>
            </a:r>
            <a:r>
              <a:rPr lang="en-AU" dirty="0" smtClean="0"/>
              <a:t> </a:t>
            </a:r>
            <a:r>
              <a:rPr lang="en-AU" dirty="0" err="1" smtClean="0"/>
              <a:t>celulă</a:t>
            </a:r>
            <a:r>
              <a:rPr lang="en-AU" dirty="0" smtClean="0"/>
              <a:t>. Se </a:t>
            </a:r>
            <a:r>
              <a:rPr lang="en-AU" dirty="0" err="1" smtClean="0"/>
              <a:t>iniţiază</a:t>
            </a:r>
            <a:r>
              <a:rPr lang="en-AU" dirty="0" smtClean="0"/>
              <a:t>, </a:t>
            </a:r>
            <a:r>
              <a:rPr lang="en-AU" dirty="0" err="1" smtClean="0"/>
              <a:t>în</a:t>
            </a:r>
            <a:r>
              <a:rPr lang="en-AU" dirty="0" smtClean="0"/>
              <a:t> acest fel, </a:t>
            </a:r>
            <a:r>
              <a:rPr lang="en-AU" dirty="0" err="1" smtClean="0"/>
              <a:t>replicarea</a:t>
            </a:r>
            <a:r>
              <a:rPr lang="en-AU" dirty="0" smtClean="0"/>
              <a:t> </a:t>
            </a:r>
            <a:r>
              <a:rPr lang="en-AU" dirty="0" err="1" smtClean="0"/>
              <a:t>acidului</a:t>
            </a:r>
            <a:r>
              <a:rPr lang="en-AU" dirty="0" smtClean="0"/>
              <a:t> nucleic viral, cu </a:t>
            </a:r>
            <a:r>
              <a:rPr lang="en-AU" i="1" dirty="0" err="1" smtClean="0"/>
              <a:t>apariţia</a:t>
            </a:r>
            <a:r>
              <a:rPr lang="en-AU" i="1" dirty="0" smtClean="0"/>
              <a:t> </a:t>
            </a:r>
            <a:r>
              <a:rPr lang="en-AU" i="1" dirty="0" err="1" smtClean="0"/>
              <a:t>unor</a:t>
            </a:r>
            <a:r>
              <a:rPr lang="en-AU" b="1" dirty="0" smtClean="0"/>
              <a:t> </a:t>
            </a:r>
            <a:r>
              <a:rPr lang="en-AU" b="1" dirty="0" err="1" smtClean="0"/>
              <a:t>Fenomene</a:t>
            </a:r>
            <a:r>
              <a:rPr lang="en-AU" b="1" dirty="0" smtClean="0"/>
              <a:t> tardive</a:t>
            </a:r>
            <a:endParaRPr lang="en-US" b="1" dirty="0" smtClean="0"/>
          </a:p>
          <a:p>
            <a:pPr lvl="0"/>
            <a:r>
              <a:rPr lang="en-AU" dirty="0" smtClean="0"/>
              <a:t>“</a:t>
            </a:r>
            <a:r>
              <a:rPr lang="en-AU" dirty="0" err="1" smtClean="0"/>
              <a:t>Copiile</a:t>
            </a:r>
            <a:r>
              <a:rPr lang="en-AU" dirty="0" smtClean="0"/>
              <a:t>” de acid nucleic viral </a:t>
            </a:r>
            <a:r>
              <a:rPr lang="en-AU" dirty="0" err="1" smtClean="0"/>
              <a:t>programează</a:t>
            </a:r>
            <a:r>
              <a:rPr lang="en-AU" dirty="0" smtClean="0"/>
              <a:t> la </a:t>
            </a:r>
            <a:r>
              <a:rPr lang="en-AU" dirty="0" err="1" smtClean="0"/>
              <a:t>nivelul</a:t>
            </a:r>
            <a:r>
              <a:rPr lang="en-AU" dirty="0" smtClean="0"/>
              <a:t> </a:t>
            </a:r>
            <a:r>
              <a:rPr lang="en-AU" dirty="0" err="1" smtClean="0"/>
              <a:t>ribozomilor</a:t>
            </a:r>
            <a:r>
              <a:rPr lang="en-AU" dirty="0" smtClean="0"/>
              <a:t> </a:t>
            </a:r>
            <a:r>
              <a:rPr lang="en-AU" dirty="0" err="1" smtClean="0"/>
              <a:t>celulari</a:t>
            </a:r>
            <a:r>
              <a:rPr lang="en-AU" dirty="0" smtClean="0"/>
              <a:t> </a:t>
            </a:r>
            <a:r>
              <a:rPr lang="en-AU" b="1" i="1" dirty="0" err="1" smtClean="0"/>
              <a:t>sinteze</a:t>
            </a:r>
            <a:r>
              <a:rPr lang="en-AU" b="1" i="1" dirty="0" smtClean="0"/>
              <a:t> </a:t>
            </a:r>
            <a:r>
              <a:rPr lang="en-AU" b="1" i="1" dirty="0" err="1" smtClean="0"/>
              <a:t>proteice</a:t>
            </a:r>
            <a:r>
              <a:rPr lang="en-AU" b="1" i="1" dirty="0" smtClean="0"/>
              <a:t> </a:t>
            </a:r>
            <a:r>
              <a:rPr lang="en-AU" b="1" i="1" dirty="0" err="1" smtClean="0"/>
              <a:t>noi</a:t>
            </a:r>
            <a:r>
              <a:rPr lang="en-AU" dirty="0" smtClean="0"/>
              <a:t>, </a:t>
            </a:r>
            <a:r>
              <a:rPr lang="en-AU" dirty="0" err="1" smtClean="0"/>
              <a:t>folosind</a:t>
            </a:r>
            <a:r>
              <a:rPr lang="en-AU" dirty="0" smtClean="0"/>
              <a:t> ca “</a:t>
            </a:r>
            <a:r>
              <a:rPr lang="en-AU" dirty="0" err="1" smtClean="0"/>
              <a:t>materie</a:t>
            </a:r>
            <a:r>
              <a:rPr lang="en-AU" dirty="0" smtClean="0"/>
              <a:t> </a:t>
            </a:r>
            <a:r>
              <a:rPr lang="en-AU" dirty="0" err="1" smtClean="0"/>
              <a:t>primă</a:t>
            </a:r>
            <a:r>
              <a:rPr lang="en-AU" dirty="0" smtClean="0"/>
              <a:t>” </a:t>
            </a:r>
            <a:r>
              <a:rPr lang="en-AU" dirty="0" err="1" smtClean="0"/>
              <a:t>aminoacizii</a:t>
            </a:r>
            <a:r>
              <a:rPr lang="en-AU" dirty="0" smtClean="0"/>
              <a:t> </a:t>
            </a:r>
            <a:r>
              <a:rPr lang="en-AU" dirty="0" err="1" smtClean="0"/>
              <a:t>celulari</a:t>
            </a:r>
            <a:r>
              <a:rPr lang="en-AU" dirty="0" smtClean="0"/>
              <a:t>, prin </a:t>
            </a:r>
            <a:r>
              <a:rPr lang="en-AU" dirty="0" err="1" smtClean="0"/>
              <a:t>legarea</a:t>
            </a:r>
            <a:r>
              <a:rPr lang="en-AU" dirty="0" smtClean="0"/>
              <a:t> </a:t>
            </a:r>
            <a:r>
              <a:rPr lang="en-AU" dirty="0" err="1" smtClean="0"/>
              <a:t>acestora</a:t>
            </a:r>
            <a:r>
              <a:rPr lang="en-AU" dirty="0" smtClean="0"/>
              <a:t> </a:t>
            </a:r>
            <a:r>
              <a:rPr lang="en-AU" dirty="0" err="1" smtClean="0"/>
              <a:t>într</a:t>
            </a:r>
            <a:r>
              <a:rPr lang="en-AU" dirty="0" smtClean="0"/>
              <a:t>-o </a:t>
            </a:r>
            <a:r>
              <a:rPr lang="en-AU" dirty="0" err="1" smtClean="0"/>
              <a:t>ordine</a:t>
            </a:r>
            <a:r>
              <a:rPr lang="en-AU" dirty="0" smtClean="0"/>
              <a:t> (</a:t>
            </a:r>
            <a:r>
              <a:rPr lang="en-AU" dirty="0" err="1" smtClean="0"/>
              <a:t>secvenţă</a:t>
            </a:r>
            <a:r>
              <a:rPr lang="en-AU" dirty="0" smtClean="0"/>
              <a:t>) </a:t>
            </a:r>
            <a:r>
              <a:rPr lang="en-AU" dirty="0" err="1" smtClean="0"/>
              <a:t>diferită</a:t>
            </a:r>
            <a:r>
              <a:rPr lang="en-AU" dirty="0" smtClean="0"/>
              <a:t>, conform </a:t>
            </a:r>
            <a:r>
              <a:rPr lang="en-AU" dirty="0" err="1" smtClean="0"/>
              <a:t>modelului</a:t>
            </a:r>
            <a:r>
              <a:rPr lang="en-AU" dirty="0" smtClean="0"/>
              <a:t> </a:t>
            </a:r>
            <a:r>
              <a:rPr lang="en-AU" dirty="0" err="1" smtClean="0"/>
              <a:t>înscris</a:t>
            </a:r>
            <a:r>
              <a:rPr lang="en-AU" dirty="0" smtClean="0"/>
              <a:t> </a:t>
            </a:r>
            <a:r>
              <a:rPr lang="en-AU" dirty="0" err="1" smtClean="0"/>
              <a:t>în</a:t>
            </a:r>
            <a:r>
              <a:rPr lang="en-AU" dirty="0" smtClean="0"/>
              <a:t> </a:t>
            </a:r>
            <a:r>
              <a:rPr lang="en-AU" dirty="0" err="1" smtClean="0"/>
              <a:t>genomul</a:t>
            </a:r>
            <a:r>
              <a:rPr lang="en-AU" dirty="0" smtClean="0"/>
              <a:t> viral. </a:t>
            </a:r>
            <a:endParaRPr lang="en-US" dirty="0" smtClean="0"/>
          </a:p>
          <a:p>
            <a:pPr lvl="0"/>
            <a:r>
              <a:rPr lang="en-AU" dirty="0" err="1" smtClean="0"/>
              <a:t>În</a:t>
            </a:r>
            <a:r>
              <a:rPr lang="en-AU" dirty="0" smtClean="0"/>
              <a:t> </a:t>
            </a:r>
            <a:r>
              <a:rPr lang="en-AU" dirty="0" err="1" smtClean="0"/>
              <a:t>cazul</a:t>
            </a:r>
            <a:r>
              <a:rPr lang="en-AU" dirty="0" smtClean="0"/>
              <a:t> </a:t>
            </a:r>
            <a:r>
              <a:rPr lang="en-AU" dirty="0" err="1" smtClean="0"/>
              <a:t>virusurilor</a:t>
            </a:r>
            <a:r>
              <a:rPr lang="en-AU" dirty="0" smtClean="0"/>
              <a:t> ARN, </a:t>
            </a:r>
            <a:r>
              <a:rPr lang="en-AU" dirty="0" err="1" smtClean="0"/>
              <a:t>moleculele</a:t>
            </a:r>
            <a:r>
              <a:rPr lang="en-AU" dirty="0" smtClean="0"/>
              <a:t> de acid nucleic viral </a:t>
            </a:r>
            <a:r>
              <a:rPr lang="en-AU" dirty="0" err="1" smtClean="0"/>
              <a:t>rezultate</a:t>
            </a:r>
            <a:r>
              <a:rPr lang="en-AU" dirty="0" smtClean="0"/>
              <a:t> din </a:t>
            </a:r>
            <a:r>
              <a:rPr lang="en-AU" dirty="0" err="1" smtClean="0"/>
              <a:t>replicarea</a:t>
            </a:r>
            <a:r>
              <a:rPr lang="en-AU" dirty="0" smtClean="0"/>
              <a:t> </a:t>
            </a:r>
            <a:r>
              <a:rPr lang="en-AU" dirty="0" err="1" smtClean="0"/>
              <a:t>intracelulară</a:t>
            </a:r>
            <a:r>
              <a:rPr lang="en-AU" dirty="0" smtClean="0"/>
              <a:t> </a:t>
            </a:r>
            <a:r>
              <a:rPr lang="en-AU" dirty="0" err="1" smtClean="0"/>
              <a:t>reprezintă</a:t>
            </a:r>
            <a:r>
              <a:rPr lang="en-AU" dirty="0" smtClean="0"/>
              <a:t> </a:t>
            </a:r>
            <a:r>
              <a:rPr lang="en-AU" dirty="0" err="1" smtClean="0"/>
              <a:t>ele</a:t>
            </a:r>
            <a:r>
              <a:rPr lang="en-AU" dirty="0" smtClean="0"/>
              <a:t> </a:t>
            </a:r>
            <a:r>
              <a:rPr lang="en-AU" dirty="0" err="1" smtClean="0"/>
              <a:t>însele</a:t>
            </a:r>
            <a:r>
              <a:rPr lang="en-AU" dirty="0" smtClean="0"/>
              <a:t> un ARN </a:t>
            </a:r>
            <a:r>
              <a:rPr lang="en-AU" dirty="0" err="1" smtClean="0"/>
              <a:t>mesager</a:t>
            </a:r>
            <a:r>
              <a:rPr lang="en-AU" dirty="0" smtClean="0"/>
              <a:t> </a:t>
            </a:r>
            <a:r>
              <a:rPr lang="en-AU" dirty="0" err="1" smtClean="0"/>
              <a:t>nou</a:t>
            </a:r>
            <a:r>
              <a:rPr lang="en-AU" dirty="0" smtClean="0"/>
              <a:t>, “</a:t>
            </a:r>
            <a:r>
              <a:rPr lang="en-AU" dirty="0" err="1" smtClean="0"/>
              <a:t>citit</a:t>
            </a:r>
            <a:r>
              <a:rPr lang="en-AU" dirty="0" smtClean="0"/>
              <a:t>” direct de </a:t>
            </a:r>
            <a:r>
              <a:rPr lang="en-AU" dirty="0" err="1" smtClean="0"/>
              <a:t>ribozom</a:t>
            </a:r>
            <a:r>
              <a:rPr lang="en-AU" dirty="0" smtClean="0"/>
              <a:t>. </a:t>
            </a:r>
            <a:endParaRPr lang="en-US" dirty="0" smtClean="0"/>
          </a:p>
          <a:p>
            <a:pPr lvl="0"/>
            <a:r>
              <a:rPr lang="en-AU" dirty="0" err="1" smtClean="0"/>
              <a:t>În</a:t>
            </a:r>
            <a:r>
              <a:rPr lang="en-AU" dirty="0" smtClean="0"/>
              <a:t> </a:t>
            </a:r>
            <a:r>
              <a:rPr lang="en-AU" dirty="0" err="1" smtClean="0"/>
              <a:t>cadrul</a:t>
            </a:r>
            <a:r>
              <a:rPr lang="en-AU" dirty="0" smtClean="0"/>
              <a:t> </a:t>
            </a:r>
            <a:r>
              <a:rPr lang="en-AU" dirty="0" err="1" smtClean="0"/>
              <a:t>virusurilor</a:t>
            </a:r>
            <a:r>
              <a:rPr lang="en-AU" dirty="0" smtClean="0"/>
              <a:t> ADN, </a:t>
            </a:r>
            <a:r>
              <a:rPr lang="en-AU" dirty="0" err="1" smtClean="0"/>
              <a:t>pe</a:t>
            </a:r>
            <a:r>
              <a:rPr lang="en-AU" dirty="0" smtClean="0"/>
              <a:t> </a:t>
            </a:r>
            <a:r>
              <a:rPr lang="en-AU" dirty="0" err="1" smtClean="0"/>
              <a:t>matricea</a:t>
            </a:r>
            <a:r>
              <a:rPr lang="en-AU" dirty="0" smtClean="0"/>
              <a:t> </a:t>
            </a:r>
            <a:r>
              <a:rPr lang="en-AU" dirty="0" err="1" smtClean="0"/>
              <a:t>acidului</a:t>
            </a:r>
            <a:r>
              <a:rPr lang="en-AU" dirty="0" smtClean="0"/>
              <a:t> nucleic viral se </a:t>
            </a:r>
            <a:r>
              <a:rPr lang="en-AU" dirty="0" err="1" smtClean="0"/>
              <a:t>sintetizează</a:t>
            </a:r>
            <a:r>
              <a:rPr lang="en-AU" dirty="0" smtClean="0"/>
              <a:t> </a:t>
            </a:r>
            <a:r>
              <a:rPr lang="en-AU" dirty="0" err="1" smtClean="0"/>
              <a:t>mai</a:t>
            </a:r>
            <a:r>
              <a:rPr lang="en-AU" dirty="0" smtClean="0"/>
              <a:t> </a:t>
            </a:r>
            <a:r>
              <a:rPr lang="en-AU" dirty="0" err="1" smtClean="0"/>
              <a:t>întâi</a:t>
            </a:r>
            <a:r>
              <a:rPr lang="en-AU" dirty="0" smtClean="0"/>
              <a:t> un ARN </a:t>
            </a:r>
            <a:r>
              <a:rPr lang="en-AU" dirty="0" err="1" smtClean="0"/>
              <a:t>mesager</a:t>
            </a:r>
            <a:r>
              <a:rPr lang="en-AU" dirty="0" smtClean="0"/>
              <a:t> virus specific, care </a:t>
            </a:r>
            <a:r>
              <a:rPr lang="en-AU" dirty="0" err="1" smtClean="0"/>
              <a:t>funcţionează</a:t>
            </a:r>
            <a:r>
              <a:rPr lang="en-AU" dirty="0" smtClean="0"/>
              <a:t> </a:t>
            </a:r>
            <a:r>
              <a:rPr lang="en-AU" dirty="0" err="1" smtClean="0"/>
              <a:t>apoi</a:t>
            </a:r>
            <a:r>
              <a:rPr lang="en-AU" dirty="0" smtClean="0"/>
              <a:t> ca un </a:t>
            </a:r>
            <a:r>
              <a:rPr lang="en-AU" dirty="0" err="1" smtClean="0"/>
              <a:t>nou</a:t>
            </a:r>
            <a:r>
              <a:rPr lang="en-AU" dirty="0" smtClean="0"/>
              <a:t> “</a:t>
            </a:r>
            <a:r>
              <a:rPr lang="en-AU" dirty="0" err="1" smtClean="0"/>
              <a:t>programator</a:t>
            </a:r>
            <a:r>
              <a:rPr lang="en-AU" dirty="0" smtClean="0"/>
              <a:t>” la </a:t>
            </a:r>
            <a:r>
              <a:rPr lang="en-AU" dirty="0" err="1" smtClean="0"/>
              <a:t>nivelul</a:t>
            </a:r>
            <a:r>
              <a:rPr lang="en-AU" dirty="0" smtClean="0"/>
              <a:t> </a:t>
            </a:r>
            <a:r>
              <a:rPr lang="en-AU" dirty="0" err="1" smtClean="0"/>
              <a:t>ribozomilor</a:t>
            </a:r>
            <a:r>
              <a:rPr lang="en-AU" dirty="0" smtClean="0"/>
              <a:t>.</a:t>
            </a:r>
            <a:endParaRPr lang="en-US" dirty="0" smtClean="0"/>
          </a:p>
          <a:p>
            <a:r>
              <a:rPr lang="en-AU" dirty="0" smtClean="0"/>
              <a:t>- </a:t>
            </a:r>
            <a:r>
              <a:rPr lang="en-AU" dirty="0" err="1" smtClean="0"/>
              <a:t>Proteinele</a:t>
            </a:r>
            <a:r>
              <a:rPr lang="en-AU" dirty="0" smtClean="0"/>
              <a:t> </a:t>
            </a:r>
            <a:r>
              <a:rPr lang="en-AU" dirty="0" err="1" smtClean="0"/>
              <a:t>virale</a:t>
            </a:r>
            <a:r>
              <a:rPr lang="en-AU" dirty="0" smtClean="0"/>
              <a:t> </a:t>
            </a:r>
            <a:r>
              <a:rPr lang="en-AU" dirty="0" err="1" smtClean="0"/>
              <a:t>sintetizate</a:t>
            </a:r>
            <a:r>
              <a:rPr lang="en-AU" dirty="0" smtClean="0"/>
              <a:t> de </a:t>
            </a:r>
            <a:r>
              <a:rPr lang="en-AU" dirty="0" err="1" smtClean="0"/>
              <a:t>către</a:t>
            </a:r>
            <a:r>
              <a:rPr lang="en-AU" dirty="0" smtClean="0"/>
              <a:t> </a:t>
            </a:r>
            <a:r>
              <a:rPr lang="en-AU" dirty="0" err="1" smtClean="0"/>
              <a:t>ribozomi</a:t>
            </a:r>
            <a:r>
              <a:rPr lang="en-AU" dirty="0" smtClean="0"/>
              <a:t>, </a:t>
            </a:r>
            <a:r>
              <a:rPr lang="en-AU" dirty="0" err="1" smtClean="0"/>
              <a:t>potrivit</a:t>
            </a:r>
            <a:r>
              <a:rPr lang="en-AU" dirty="0" smtClean="0"/>
              <a:t> </a:t>
            </a:r>
            <a:r>
              <a:rPr lang="en-AU" dirty="0" err="1" smtClean="0"/>
              <a:t>unui</a:t>
            </a:r>
            <a:r>
              <a:rPr lang="en-AU" dirty="0" smtClean="0"/>
              <a:t> </a:t>
            </a:r>
            <a:r>
              <a:rPr lang="en-AU" dirty="0" err="1" smtClean="0"/>
              <a:t>nou</a:t>
            </a:r>
            <a:r>
              <a:rPr lang="en-AU" dirty="0" smtClean="0"/>
              <a:t> program, se </a:t>
            </a:r>
            <a:r>
              <a:rPr lang="en-AU" dirty="0" err="1" smtClean="0"/>
              <a:t>aşează</a:t>
            </a:r>
            <a:r>
              <a:rPr lang="en-AU" dirty="0" smtClean="0"/>
              <a:t> </a:t>
            </a:r>
            <a:r>
              <a:rPr lang="en-AU" dirty="0" err="1" smtClean="0"/>
              <a:t>în</a:t>
            </a:r>
            <a:r>
              <a:rPr lang="en-AU" dirty="0" smtClean="0"/>
              <a:t> </a:t>
            </a:r>
            <a:r>
              <a:rPr lang="en-AU" dirty="0" err="1" smtClean="0"/>
              <a:t>jurul</a:t>
            </a:r>
            <a:r>
              <a:rPr lang="en-AU" dirty="0" smtClean="0"/>
              <a:t> </a:t>
            </a:r>
            <a:r>
              <a:rPr lang="en-AU" dirty="0" err="1" smtClean="0"/>
              <a:t>moleculelor</a:t>
            </a:r>
            <a:r>
              <a:rPr lang="en-AU" dirty="0" smtClean="0"/>
              <a:t> de acid nucleic viral </a:t>
            </a:r>
            <a:r>
              <a:rPr lang="en-AU" dirty="0" err="1" smtClean="0"/>
              <a:t>şi</a:t>
            </a:r>
            <a:r>
              <a:rPr lang="en-AU" dirty="0" smtClean="0"/>
              <a:t> </a:t>
            </a:r>
            <a:r>
              <a:rPr lang="en-AU" dirty="0" err="1" smtClean="0"/>
              <a:t>astfel</a:t>
            </a:r>
            <a:r>
              <a:rPr lang="en-AU" dirty="0" smtClean="0"/>
              <a:t> se produce </a:t>
            </a:r>
            <a:r>
              <a:rPr lang="en-AU" b="1" i="1" dirty="0" err="1" smtClean="0"/>
              <a:t>asamblarea</a:t>
            </a:r>
            <a:r>
              <a:rPr lang="en-AU" b="1" i="1" dirty="0" smtClean="0"/>
              <a:t> </a:t>
            </a:r>
            <a:r>
              <a:rPr lang="en-AU" b="1" i="1" dirty="0" err="1" smtClean="0"/>
              <a:t>şi</a:t>
            </a:r>
            <a:r>
              <a:rPr lang="en-AU" b="1" i="1" dirty="0" smtClean="0"/>
              <a:t> </a:t>
            </a:r>
            <a:r>
              <a:rPr lang="en-AU" b="1" i="1" dirty="0" err="1" smtClean="0"/>
              <a:t>maturarea</a:t>
            </a:r>
            <a:r>
              <a:rPr lang="en-AU" b="1" i="1" dirty="0" smtClean="0"/>
              <a:t> </a:t>
            </a:r>
            <a:r>
              <a:rPr lang="en-AU" b="1" i="1" dirty="0" err="1" smtClean="0"/>
              <a:t>particulelor</a:t>
            </a:r>
            <a:r>
              <a:rPr lang="en-AU" b="1" i="1" dirty="0" smtClean="0"/>
              <a:t> </a:t>
            </a:r>
            <a:r>
              <a:rPr lang="en-AU" b="1" i="1" dirty="0" err="1" smtClean="0"/>
              <a:t>virale</a:t>
            </a:r>
            <a:r>
              <a:rPr lang="en-AU" b="1" i="1" dirty="0" smtClean="0"/>
              <a:t> </a:t>
            </a:r>
            <a:r>
              <a:rPr lang="en-AU" b="1" i="1" dirty="0" err="1" smtClean="0"/>
              <a:t>neoformate</a:t>
            </a:r>
            <a:r>
              <a:rPr lang="en-AU" dirty="0" smtClean="0"/>
              <a:t>. </a:t>
            </a:r>
            <a:r>
              <a:rPr lang="en-AU" dirty="0" err="1" smtClean="0"/>
              <a:t>În</a:t>
            </a:r>
            <a:r>
              <a:rPr lang="en-AU" dirty="0" smtClean="0"/>
              <a:t> </a:t>
            </a:r>
            <a:r>
              <a:rPr lang="en-AU" dirty="0" err="1" smtClean="0"/>
              <a:t>cadrul</a:t>
            </a:r>
            <a:r>
              <a:rPr lang="en-AU" dirty="0" smtClean="0"/>
              <a:t> </a:t>
            </a:r>
            <a:r>
              <a:rPr lang="en-AU" dirty="0" err="1" smtClean="0"/>
              <a:t>acestui</a:t>
            </a:r>
            <a:r>
              <a:rPr lang="en-AU" dirty="0" smtClean="0"/>
              <a:t> </a:t>
            </a:r>
            <a:r>
              <a:rPr lang="en-AU" dirty="0" err="1" smtClean="0"/>
              <a:t>proces</a:t>
            </a:r>
            <a:r>
              <a:rPr lang="en-AU" dirty="0" smtClean="0"/>
              <a:t>, are loc </a:t>
            </a:r>
            <a:r>
              <a:rPr lang="en-AU" dirty="0" err="1" smtClean="0"/>
              <a:t>şi</a:t>
            </a:r>
            <a:r>
              <a:rPr lang="en-AU" dirty="0" smtClean="0"/>
              <a:t> </a:t>
            </a:r>
            <a:r>
              <a:rPr lang="en-AU" dirty="0" err="1" smtClean="0"/>
              <a:t>aşezarea</a:t>
            </a:r>
            <a:r>
              <a:rPr lang="en-AU" dirty="0" smtClean="0"/>
              <a:t> </a:t>
            </a:r>
            <a:r>
              <a:rPr lang="en-AU" dirty="0" err="1" smtClean="0"/>
              <a:t>subunităţilor</a:t>
            </a:r>
            <a:r>
              <a:rPr lang="en-AU" dirty="0" smtClean="0"/>
              <a:t> </a:t>
            </a:r>
            <a:r>
              <a:rPr lang="en-AU" dirty="0" err="1" smtClean="0"/>
              <a:t>capsidale</a:t>
            </a:r>
            <a:r>
              <a:rPr lang="en-AU" dirty="0" smtClean="0"/>
              <a:t> (</a:t>
            </a:r>
            <a:r>
              <a:rPr lang="en-AU" dirty="0" err="1" smtClean="0"/>
              <a:t>monomerilor</a:t>
            </a:r>
            <a:r>
              <a:rPr lang="en-AU" dirty="0" smtClean="0"/>
              <a:t>) </a:t>
            </a:r>
            <a:r>
              <a:rPr lang="en-AU" dirty="0" err="1" smtClean="0"/>
              <a:t>după</a:t>
            </a:r>
            <a:r>
              <a:rPr lang="en-AU" dirty="0" smtClean="0"/>
              <a:t> </a:t>
            </a:r>
            <a:r>
              <a:rPr lang="en-AU" dirty="0" err="1" smtClean="0"/>
              <a:t>simetria</a:t>
            </a:r>
            <a:r>
              <a:rPr lang="en-AU" dirty="0" smtClean="0"/>
              <a:t> </a:t>
            </a:r>
            <a:r>
              <a:rPr lang="en-AU" dirty="0" err="1" smtClean="0"/>
              <a:t>caracteristică</a:t>
            </a:r>
            <a:r>
              <a:rPr lang="en-AU" dirty="0" smtClean="0"/>
              <a:t> </a:t>
            </a:r>
            <a:r>
              <a:rPr lang="en-AU" dirty="0" err="1" smtClean="0"/>
              <a:t>tipului</a:t>
            </a:r>
            <a:r>
              <a:rPr lang="en-AU" dirty="0" smtClean="0"/>
              <a:t> de virus </a:t>
            </a:r>
            <a:r>
              <a:rPr lang="en-AU" dirty="0" err="1" smtClean="0"/>
              <a:t>infectant</a:t>
            </a:r>
            <a:r>
              <a:rPr lang="en-AU" dirty="0" smtClean="0"/>
              <a:t>, </a:t>
            </a:r>
            <a:r>
              <a:rPr lang="en-AU" dirty="0" err="1" smtClean="0"/>
              <a:t>fenomen</a:t>
            </a:r>
            <a:r>
              <a:rPr lang="en-AU" dirty="0" smtClean="0"/>
              <a:t> </a:t>
            </a:r>
            <a:r>
              <a:rPr lang="en-AU" dirty="0" err="1" smtClean="0"/>
              <a:t>codificat</a:t>
            </a:r>
            <a:r>
              <a:rPr lang="en-AU" dirty="0" smtClean="0"/>
              <a:t> </a:t>
            </a:r>
            <a:r>
              <a:rPr lang="en-AU" dirty="0" err="1" smtClean="0"/>
              <a:t>şi</a:t>
            </a:r>
            <a:r>
              <a:rPr lang="en-AU" dirty="0" smtClean="0"/>
              <a:t> el de </a:t>
            </a:r>
            <a:r>
              <a:rPr lang="en-AU" dirty="0" err="1" smtClean="0"/>
              <a:t>către</a:t>
            </a:r>
            <a:r>
              <a:rPr lang="en-AU" dirty="0" smtClean="0"/>
              <a:t> </a:t>
            </a:r>
            <a:r>
              <a:rPr lang="en-AU" dirty="0" err="1" smtClean="0"/>
              <a:t>unele</a:t>
            </a:r>
            <a:r>
              <a:rPr lang="en-AU" dirty="0" smtClean="0"/>
              <a:t> gene </a:t>
            </a:r>
            <a:r>
              <a:rPr lang="en-AU" dirty="0" err="1" smtClean="0"/>
              <a:t>virale</a:t>
            </a:r>
            <a:r>
              <a:rPr lang="en-AU" dirty="0" smtClean="0"/>
              <a:t>. </a:t>
            </a:r>
            <a:endParaRPr lang="en-US" dirty="0" smtClean="0"/>
          </a:p>
          <a:p>
            <a:pPr>
              <a:buNone/>
            </a:pPr>
            <a:endParaRPr lang="en-US" dirty="0" smtClean="0"/>
          </a:p>
          <a:p>
            <a:pPr lvl="0"/>
            <a:r>
              <a:rPr lang="en-AU" b="1" dirty="0" err="1" smtClean="0"/>
              <a:t>Eliberarea</a:t>
            </a:r>
            <a:r>
              <a:rPr lang="en-AU" b="1" dirty="0" smtClean="0"/>
              <a:t> </a:t>
            </a:r>
            <a:r>
              <a:rPr lang="en-AU" b="1" dirty="0" err="1" smtClean="0"/>
              <a:t>particulelor</a:t>
            </a:r>
            <a:r>
              <a:rPr lang="en-AU" b="1" dirty="0" smtClean="0"/>
              <a:t> </a:t>
            </a:r>
            <a:r>
              <a:rPr lang="en-AU" b="1" dirty="0" err="1" smtClean="0"/>
              <a:t>virale</a:t>
            </a:r>
            <a:r>
              <a:rPr lang="en-AU" b="1" dirty="0" smtClean="0"/>
              <a:t> </a:t>
            </a:r>
            <a:r>
              <a:rPr lang="en-AU" b="1" dirty="0" err="1" smtClean="0"/>
              <a:t>neoformate</a:t>
            </a:r>
            <a:endParaRPr lang="en-US" dirty="0" smtClean="0"/>
          </a:p>
          <a:p>
            <a:r>
              <a:rPr lang="en-AU" dirty="0" smtClean="0"/>
              <a:t>	</a:t>
            </a:r>
            <a:r>
              <a:rPr lang="en-AU" i="1" dirty="0" err="1" smtClean="0"/>
              <a:t>Virionii</a:t>
            </a:r>
            <a:r>
              <a:rPr lang="en-AU" i="1" dirty="0" smtClean="0"/>
              <a:t> </a:t>
            </a:r>
            <a:r>
              <a:rPr lang="en-AU" i="1" dirty="0" err="1" smtClean="0"/>
              <a:t>nou</a:t>
            </a:r>
            <a:r>
              <a:rPr lang="en-AU" i="1" dirty="0" smtClean="0"/>
              <a:t> </a:t>
            </a:r>
            <a:r>
              <a:rPr lang="en-AU" i="1" dirty="0" err="1" smtClean="0"/>
              <a:t>formaţi</a:t>
            </a:r>
            <a:r>
              <a:rPr lang="en-AU" dirty="0" smtClean="0"/>
              <a:t>, care, cu rare </a:t>
            </a:r>
            <a:r>
              <a:rPr lang="en-AU" dirty="0" err="1" smtClean="0"/>
              <a:t>excepţii</a:t>
            </a:r>
            <a:r>
              <a:rPr lang="en-AU" dirty="0" smtClean="0"/>
              <a:t> (</a:t>
            </a:r>
            <a:r>
              <a:rPr lang="en-AU" dirty="0" err="1" smtClean="0"/>
              <a:t>mutante</a:t>
            </a:r>
            <a:r>
              <a:rPr lang="en-AU" dirty="0" smtClean="0"/>
              <a:t>) </a:t>
            </a:r>
            <a:r>
              <a:rPr lang="en-AU" dirty="0" err="1" smtClean="0"/>
              <a:t>sunt</a:t>
            </a:r>
            <a:r>
              <a:rPr lang="en-AU" dirty="0" smtClean="0"/>
              <a:t> </a:t>
            </a:r>
            <a:r>
              <a:rPr lang="en-AU" dirty="0" err="1" smtClean="0"/>
              <a:t>identici</a:t>
            </a:r>
            <a:r>
              <a:rPr lang="en-AU" dirty="0" smtClean="0"/>
              <a:t> </a:t>
            </a:r>
            <a:r>
              <a:rPr lang="en-AU" dirty="0" err="1" smtClean="0"/>
              <a:t>morfologic</a:t>
            </a:r>
            <a:r>
              <a:rPr lang="en-AU" dirty="0" smtClean="0"/>
              <a:t> </a:t>
            </a:r>
            <a:r>
              <a:rPr lang="en-AU" dirty="0" err="1" smtClean="0"/>
              <a:t>şi</a:t>
            </a:r>
            <a:r>
              <a:rPr lang="en-AU" dirty="0" smtClean="0"/>
              <a:t> genetic cu </a:t>
            </a:r>
            <a:r>
              <a:rPr lang="en-AU" dirty="0" err="1" smtClean="0"/>
              <a:t>particula</a:t>
            </a:r>
            <a:r>
              <a:rPr lang="en-AU" dirty="0" smtClean="0"/>
              <a:t> care a </a:t>
            </a:r>
            <a:r>
              <a:rPr lang="en-AU" dirty="0" err="1" smtClean="0"/>
              <a:t>iniţiat</a:t>
            </a:r>
            <a:r>
              <a:rPr lang="en-AU" dirty="0" smtClean="0"/>
              <a:t> </a:t>
            </a:r>
            <a:r>
              <a:rPr lang="en-AU" dirty="0" err="1" smtClean="0"/>
              <a:t>infecţia</a:t>
            </a:r>
            <a:r>
              <a:rPr lang="en-AU" dirty="0" smtClean="0"/>
              <a:t> </a:t>
            </a:r>
            <a:r>
              <a:rPr lang="en-AU" dirty="0" err="1" smtClean="0"/>
              <a:t>virală</a:t>
            </a:r>
            <a:r>
              <a:rPr lang="en-AU" dirty="0" smtClean="0"/>
              <a:t> a </a:t>
            </a:r>
            <a:r>
              <a:rPr lang="en-AU" dirty="0" err="1" smtClean="0"/>
              <a:t>celulei</a:t>
            </a:r>
            <a:r>
              <a:rPr lang="en-AU" dirty="0" smtClean="0"/>
              <a:t>, </a:t>
            </a:r>
            <a:r>
              <a:rPr lang="en-AU" i="1" dirty="0" err="1" smtClean="0"/>
              <a:t>sunt</a:t>
            </a:r>
            <a:r>
              <a:rPr lang="en-AU" i="1" dirty="0" smtClean="0"/>
              <a:t> </a:t>
            </a:r>
            <a:r>
              <a:rPr lang="en-AU" i="1" dirty="0" err="1" smtClean="0"/>
              <a:t>eliberaţi</a:t>
            </a:r>
            <a:r>
              <a:rPr lang="en-AU" i="1" dirty="0" smtClean="0"/>
              <a:t> </a:t>
            </a:r>
            <a:r>
              <a:rPr lang="en-AU" i="1" dirty="0" err="1" smtClean="0"/>
              <a:t>în</a:t>
            </a:r>
            <a:r>
              <a:rPr lang="en-AU" i="1" dirty="0" smtClean="0"/>
              <a:t> </a:t>
            </a:r>
            <a:r>
              <a:rPr lang="en-AU" i="1" dirty="0" err="1" smtClean="0"/>
              <a:t>mediul</a:t>
            </a:r>
            <a:r>
              <a:rPr lang="en-AU" i="1" dirty="0" smtClean="0"/>
              <a:t> </a:t>
            </a:r>
            <a:r>
              <a:rPr lang="en-AU" i="1" dirty="0" err="1" smtClean="0"/>
              <a:t>extracelular</a:t>
            </a:r>
            <a:r>
              <a:rPr lang="en-AU" dirty="0" smtClean="0"/>
              <a:t>. </a:t>
            </a:r>
            <a:r>
              <a:rPr lang="fr-FR" dirty="0" smtClean="0"/>
              <a:t>De </a:t>
            </a:r>
            <a:r>
              <a:rPr lang="fr-FR" dirty="0" err="1" smtClean="0"/>
              <a:t>regulă</a:t>
            </a:r>
            <a:r>
              <a:rPr lang="fr-FR" dirty="0" smtClean="0"/>
              <a:t>, </a:t>
            </a:r>
            <a:r>
              <a:rPr lang="fr-FR" dirty="0" err="1" smtClean="0"/>
              <a:t>acest</a:t>
            </a:r>
            <a:r>
              <a:rPr lang="fr-FR" dirty="0" smtClean="0"/>
              <a:t> </a:t>
            </a:r>
            <a:r>
              <a:rPr lang="fr-FR" dirty="0" err="1" smtClean="0"/>
              <a:t>fenomen</a:t>
            </a:r>
            <a:r>
              <a:rPr lang="fr-FR" dirty="0" smtClean="0"/>
              <a:t> se </a:t>
            </a:r>
            <a:r>
              <a:rPr lang="fr-FR" dirty="0" err="1" smtClean="0"/>
              <a:t>însoţeşte</a:t>
            </a:r>
            <a:r>
              <a:rPr lang="fr-FR" dirty="0" smtClean="0"/>
              <a:t> de </a:t>
            </a:r>
            <a:r>
              <a:rPr lang="fr-FR" b="1" i="1" dirty="0" err="1" smtClean="0"/>
              <a:t>dezintegrarea</a:t>
            </a:r>
            <a:r>
              <a:rPr lang="fr-FR" b="1" i="1" dirty="0" smtClean="0"/>
              <a:t> (</a:t>
            </a:r>
            <a:r>
              <a:rPr lang="fr-FR" b="1" i="1" dirty="0" err="1" smtClean="0"/>
              <a:t>moartea</a:t>
            </a:r>
            <a:r>
              <a:rPr lang="fr-FR" b="1" i="1" dirty="0" smtClean="0"/>
              <a:t>) </a:t>
            </a:r>
            <a:r>
              <a:rPr lang="fr-FR" b="1" i="1" dirty="0" err="1" smtClean="0"/>
              <a:t>celulei</a:t>
            </a:r>
            <a:r>
              <a:rPr lang="fr-FR" b="1" i="1" dirty="0" smtClean="0"/>
              <a:t> </a:t>
            </a:r>
            <a:r>
              <a:rPr lang="fr-FR" b="1" i="1" dirty="0" err="1" smtClean="0"/>
              <a:t>gazdă</a:t>
            </a:r>
            <a:r>
              <a:rPr lang="fr-FR" dirty="0" smtClean="0"/>
              <a:t>. </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214282" y="1214422"/>
            <a:ext cx="8775915" cy="3429000"/>
          </a:xfrm>
          <a:prstGeom prst="rect">
            <a:avLst/>
          </a:prstGeom>
          <a:noFill/>
          <a:ln w="9525">
            <a:noFill/>
            <a:miter lim="800000"/>
            <a:headEnd/>
            <a:tailEnd/>
          </a:ln>
        </p:spPr>
      </p:pic>
      <p:sp>
        <p:nvSpPr>
          <p:cNvPr id="5" name="TextBox 4"/>
          <p:cNvSpPr txBox="1"/>
          <p:nvPr/>
        </p:nvSpPr>
        <p:spPr>
          <a:xfrm>
            <a:off x="1071538" y="5429264"/>
            <a:ext cx="6786610" cy="369332"/>
          </a:xfrm>
          <a:prstGeom prst="rect">
            <a:avLst/>
          </a:prstGeom>
          <a:noFill/>
        </p:spPr>
        <p:txBody>
          <a:bodyPr wrap="square" rtlCol="0">
            <a:spAutoFit/>
          </a:bodyPr>
          <a:lstStyle/>
          <a:p>
            <a:r>
              <a:rPr lang="fr-FR" dirty="0"/>
              <a:t>Figura </a:t>
            </a:r>
            <a:r>
              <a:rPr lang="fr-FR" dirty="0" smtClean="0"/>
              <a:t>6</a:t>
            </a:r>
            <a:r>
              <a:rPr lang="ro-RO" dirty="0" smtClean="0"/>
              <a:t>: </a:t>
            </a:r>
            <a:r>
              <a:rPr lang="ro-RO" dirty="0"/>
              <a:t>Etape ale infecţiei virale: Ataşare, penetrare, decapsidare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214282" y="571480"/>
            <a:ext cx="8745379" cy="4786322"/>
          </a:xfrm>
          <a:prstGeom prst="rect">
            <a:avLst/>
          </a:prstGeom>
          <a:noFill/>
          <a:ln w="9525">
            <a:noFill/>
            <a:miter lim="800000"/>
            <a:headEnd/>
            <a:tailEnd/>
          </a:ln>
        </p:spPr>
      </p:pic>
      <p:sp>
        <p:nvSpPr>
          <p:cNvPr id="5" name="TextBox 4"/>
          <p:cNvSpPr txBox="1"/>
          <p:nvPr/>
        </p:nvSpPr>
        <p:spPr>
          <a:xfrm>
            <a:off x="1928794" y="5929330"/>
            <a:ext cx="4286280" cy="369332"/>
          </a:xfrm>
          <a:prstGeom prst="rect">
            <a:avLst/>
          </a:prstGeom>
          <a:noFill/>
        </p:spPr>
        <p:txBody>
          <a:bodyPr wrap="square" rtlCol="0">
            <a:spAutoFit/>
          </a:bodyPr>
          <a:lstStyle/>
          <a:p>
            <a:r>
              <a:rPr lang="ro-RO" dirty="0"/>
              <a:t>Figura </a:t>
            </a:r>
            <a:r>
              <a:rPr lang="en-US" dirty="0" smtClean="0"/>
              <a:t>7</a:t>
            </a:r>
            <a:r>
              <a:rPr lang="ro-RO" dirty="0" smtClean="0"/>
              <a:t>: </a:t>
            </a:r>
            <a:r>
              <a:rPr lang="ro-RO" dirty="0"/>
              <a:t>Etapele ciclului viral de tip litic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142984"/>
            <a:ext cx="8229600" cy="5500750"/>
          </a:xfrm>
        </p:spPr>
        <p:txBody>
          <a:bodyPr>
            <a:noAutofit/>
          </a:bodyPr>
          <a:lstStyle/>
          <a:p>
            <a:r>
              <a:rPr lang="fr-FR" sz="1800" b="1" dirty="0" smtClean="0"/>
              <a:t>3.2. </a:t>
            </a:r>
            <a:r>
              <a:rPr lang="fr-FR" sz="1800" b="1" dirty="0" err="1" smtClean="0"/>
              <a:t>Relaţii</a:t>
            </a:r>
            <a:r>
              <a:rPr lang="fr-FR" sz="1800" b="1" dirty="0" smtClean="0"/>
              <a:t> virus-</a:t>
            </a:r>
            <a:r>
              <a:rPr lang="fr-FR" sz="1800" b="1" dirty="0" err="1" smtClean="0"/>
              <a:t>celulă</a:t>
            </a:r>
            <a:r>
              <a:rPr lang="fr-FR" sz="1800" b="1" dirty="0" smtClean="0"/>
              <a:t> </a:t>
            </a:r>
            <a:r>
              <a:rPr lang="fr-FR" sz="1800" b="1" dirty="0" err="1" smtClean="0"/>
              <a:t>gazdă</a:t>
            </a:r>
            <a:r>
              <a:rPr lang="fr-FR" sz="1800" b="1" dirty="0" smtClean="0"/>
              <a:t> de tip </a:t>
            </a:r>
            <a:r>
              <a:rPr lang="fr-FR" sz="1800" b="1" dirty="0" err="1" smtClean="0"/>
              <a:t>simbiotic</a:t>
            </a:r>
            <a:endParaRPr lang="en-US" sz="1800" b="1" dirty="0" smtClean="0"/>
          </a:p>
          <a:p>
            <a:r>
              <a:rPr lang="fr-FR" sz="1800" dirty="0" smtClean="0"/>
              <a:t>	</a:t>
            </a:r>
            <a:r>
              <a:rPr lang="fr-FR" sz="1800" dirty="0" err="1" smtClean="0"/>
              <a:t>În</a:t>
            </a:r>
            <a:r>
              <a:rPr lang="fr-FR" sz="1800" dirty="0" smtClean="0"/>
              <a:t> </a:t>
            </a:r>
            <a:r>
              <a:rPr lang="fr-FR" sz="1800" dirty="0" err="1" smtClean="0"/>
              <a:t>urma</a:t>
            </a:r>
            <a:r>
              <a:rPr lang="fr-FR" sz="1800" dirty="0" smtClean="0"/>
              <a:t> </a:t>
            </a:r>
            <a:r>
              <a:rPr lang="fr-FR" sz="1800" dirty="0" err="1" smtClean="0"/>
              <a:t>acestui</a:t>
            </a:r>
            <a:r>
              <a:rPr lang="fr-FR" sz="1800" dirty="0" smtClean="0"/>
              <a:t> tip de </a:t>
            </a:r>
            <a:r>
              <a:rPr lang="fr-FR" sz="1800" dirty="0" err="1" smtClean="0"/>
              <a:t>relaţie</a:t>
            </a:r>
            <a:r>
              <a:rPr lang="fr-FR" sz="1800" dirty="0" smtClean="0"/>
              <a:t> virus-</a:t>
            </a:r>
            <a:r>
              <a:rPr lang="fr-FR" sz="1800" dirty="0" err="1" smtClean="0"/>
              <a:t>celulă</a:t>
            </a:r>
            <a:r>
              <a:rPr lang="fr-FR" sz="1800" dirty="0" smtClean="0"/>
              <a:t> </a:t>
            </a:r>
            <a:r>
              <a:rPr lang="fr-FR" sz="1800" dirty="0" err="1" smtClean="0"/>
              <a:t>gazdă</a:t>
            </a:r>
            <a:r>
              <a:rPr lang="fr-FR" sz="1800" dirty="0" smtClean="0"/>
              <a:t>, </a:t>
            </a:r>
            <a:r>
              <a:rPr lang="fr-FR" sz="1800" b="1" i="1" dirty="0" err="1" smtClean="0"/>
              <a:t>celula</a:t>
            </a:r>
            <a:r>
              <a:rPr lang="fr-FR" sz="1800" b="1" i="1" dirty="0" smtClean="0"/>
              <a:t> nu </a:t>
            </a:r>
            <a:r>
              <a:rPr lang="fr-FR" sz="1800" b="1" i="1" dirty="0" err="1" smtClean="0"/>
              <a:t>moare</a:t>
            </a:r>
            <a:r>
              <a:rPr lang="fr-FR" sz="1800" b="1" i="1" dirty="0" smtClean="0"/>
              <a:t>, ci </a:t>
            </a:r>
            <a:r>
              <a:rPr lang="fr-FR" sz="1800" b="1" i="1" dirty="0" err="1" smtClean="0"/>
              <a:t>câştigă</a:t>
            </a:r>
            <a:r>
              <a:rPr lang="fr-FR" sz="1800" b="1" i="1" dirty="0" smtClean="0"/>
              <a:t> </a:t>
            </a:r>
            <a:r>
              <a:rPr lang="fr-FR" sz="1800" b="1" i="1" dirty="0" err="1" smtClean="0"/>
              <a:t>proprietăţi</a:t>
            </a:r>
            <a:r>
              <a:rPr lang="fr-FR" sz="1800" b="1" i="1" dirty="0" smtClean="0"/>
              <a:t> </a:t>
            </a:r>
            <a:r>
              <a:rPr lang="fr-FR" sz="1800" b="1" i="1" dirty="0" err="1" smtClean="0"/>
              <a:t>noi</a:t>
            </a:r>
            <a:r>
              <a:rPr lang="fr-FR" sz="1800" dirty="0" smtClean="0"/>
              <a:t>.</a:t>
            </a:r>
            <a:endParaRPr lang="en-US" sz="1800" dirty="0" smtClean="0"/>
          </a:p>
          <a:p>
            <a:r>
              <a:rPr lang="fr-FR" sz="1800" dirty="0" err="1" smtClean="0"/>
              <a:t>Etapele</a:t>
            </a:r>
            <a:r>
              <a:rPr lang="fr-FR" sz="1800" dirty="0" smtClean="0"/>
              <a:t> </a:t>
            </a:r>
            <a:r>
              <a:rPr lang="fr-FR" sz="1800" dirty="0" err="1" smtClean="0"/>
              <a:t>infecţiei</a:t>
            </a:r>
            <a:r>
              <a:rPr lang="fr-FR" sz="1800" dirty="0" smtClean="0"/>
              <a:t> virale de tip </a:t>
            </a:r>
            <a:r>
              <a:rPr lang="fr-FR" sz="1800" dirty="0" err="1" smtClean="0"/>
              <a:t>simbiotic</a:t>
            </a:r>
            <a:r>
              <a:rPr lang="fr-FR" sz="1800" dirty="0" smtClean="0"/>
              <a:t> </a:t>
            </a:r>
            <a:r>
              <a:rPr lang="fr-FR" sz="1800" dirty="0" err="1" smtClean="0"/>
              <a:t>sunt</a:t>
            </a:r>
            <a:r>
              <a:rPr lang="fr-FR" sz="1800" dirty="0" smtClean="0"/>
              <a:t> </a:t>
            </a:r>
            <a:r>
              <a:rPr lang="fr-FR" sz="1800" dirty="0" err="1" smtClean="0"/>
              <a:t>asemănătoare</a:t>
            </a:r>
            <a:r>
              <a:rPr lang="fr-FR" sz="1800" dirty="0" smtClean="0"/>
              <a:t> </a:t>
            </a:r>
            <a:r>
              <a:rPr lang="fr-FR" sz="1800" dirty="0" err="1" smtClean="0"/>
              <a:t>cu</a:t>
            </a:r>
            <a:r>
              <a:rPr lang="fr-FR" sz="1800" dirty="0" smtClean="0"/>
              <a:t> </a:t>
            </a:r>
            <a:r>
              <a:rPr lang="fr-FR" sz="1800" dirty="0" err="1" smtClean="0"/>
              <a:t>cele</a:t>
            </a:r>
            <a:r>
              <a:rPr lang="fr-FR" sz="1800" dirty="0" smtClean="0"/>
              <a:t> </a:t>
            </a:r>
            <a:r>
              <a:rPr lang="fr-FR" sz="1800" dirty="0" err="1" smtClean="0"/>
              <a:t>din</a:t>
            </a:r>
            <a:r>
              <a:rPr lang="fr-FR" sz="1800" dirty="0" smtClean="0"/>
              <a:t> </a:t>
            </a:r>
            <a:r>
              <a:rPr lang="fr-FR" sz="1800" dirty="0" err="1" smtClean="0"/>
              <a:t>infecţia</a:t>
            </a:r>
            <a:r>
              <a:rPr lang="fr-FR" sz="1800" dirty="0" smtClean="0"/>
              <a:t> de tip </a:t>
            </a:r>
            <a:r>
              <a:rPr lang="fr-FR" sz="1800" dirty="0" err="1" smtClean="0"/>
              <a:t>litic</a:t>
            </a:r>
            <a:r>
              <a:rPr lang="fr-FR" sz="1800" dirty="0" smtClean="0"/>
              <a:t> </a:t>
            </a:r>
            <a:r>
              <a:rPr lang="fr-FR" sz="1800" dirty="0" err="1" smtClean="0"/>
              <a:t>în</a:t>
            </a:r>
            <a:r>
              <a:rPr lang="fr-FR" sz="1800" dirty="0" smtClean="0"/>
              <a:t> ce </a:t>
            </a:r>
            <a:r>
              <a:rPr lang="fr-FR" sz="1800" dirty="0" err="1" smtClean="0"/>
              <a:t>priveşte</a:t>
            </a:r>
            <a:r>
              <a:rPr lang="fr-FR" sz="1800" dirty="0" smtClean="0"/>
              <a:t> </a:t>
            </a:r>
            <a:r>
              <a:rPr lang="fr-FR" sz="1800" dirty="0" err="1" smtClean="0"/>
              <a:t>adsorbţia</a:t>
            </a:r>
            <a:r>
              <a:rPr lang="fr-FR" sz="1800" dirty="0" smtClean="0"/>
              <a:t>, </a:t>
            </a:r>
            <a:r>
              <a:rPr lang="fr-FR" sz="1800" dirty="0" err="1" smtClean="0"/>
              <a:t>penetrarea</a:t>
            </a:r>
            <a:r>
              <a:rPr lang="fr-FR" sz="1800" dirty="0" smtClean="0"/>
              <a:t> </a:t>
            </a:r>
            <a:r>
              <a:rPr lang="fr-FR" sz="1800" dirty="0" err="1" smtClean="0"/>
              <a:t>şi</a:t>
            </a:r>
            <a:r>
              <a:rPr lang="fr-FR" sz="1800" dirty="0" smtClean="0"/>
              <a:t> </a:t>
            </a:r>
            <a:r>
              <a:rPr lang="fr-FR" sz="1800" dirty="0" err="1" smtClean="0"/>
              <a:t>desfacerea</a:t>
            </a:r>
            <a:r>
              <a:rPr lang="fr-FR" sz="1800" dirty="0" smtClean="0"/>
              <a:t> </a:t>
            </a:r>
            <a:r>
              <a:rPr lang="fr-FR" sz="1800" dirty="0" err="1" smtClean="0"/>
              <a:t>capsidei</a:t>
            </a:r>
            <a:r>
              <a:rPr lang="fr-FR" sz="1800" dirty="0" smtClean="0"/>
              <a:t>. </a:t>
            </a:r>
            <a:r>
              <a:rPr lang="en-AU" sz="1800" dirty="0" err="1" smtClean="0"/>
              <a:t>Deosebirile</a:t>
            </a:r>
            <a:r>
              <a:rPr lang="en-AU" sz="1800" dirty="0" smtClean="0"/>
              <a:t> </a:t>
            </a:r>
            <a:r>
              <a:rPr lang="en-AU" sz="1800" dirty="0" err="1" smtClean="0"/>
              <a:t>apar</a:t>
            </a:r>
            <a:r>
              <a:rPr lang="en-AU" sz="1800" dirty="0" smtClean="0"/>
              <a:t> </a:t>
            </a:r>
            <a:r>
              <a:rPr lang="en-AU" sz="1800" dirty="0" err="1" smtClean="0"/>
              <a:t>în</a:t>
            </a:r>
            <a:r>
              <a:rPr lang="en-AU" sz="1800" dirty="0" smtClean="0"/>
              <a:t> </a:t>
            </a:r>
            <a:r>
              <a:rPr lang="en-AU" sz="1800" dirty="0" err="1" smtClean="0"/>
              <a:t>etapele</a:t>
            </a:r>
            <a:r>
              <a:rPr lang="en-AU" sz="1800" dirty="0" smtClean="0"/>
              <a:t> </a:t>
            </a:r>
            <a:r>
              <a:rPr lang="en-AU" sz="1800" dirty="0" err="1" smtClean="0"/>
              <a:t>următoare</a:t>
            </a:r>
            <a:r>
              <a:rPr lang="en-AU" sz="1800" dirty="0" smtClean="0"/>
              <a:t>: </a:t>
            </a:r>
            <a:r>
              <a:rPr lang="en-AU" sz="1800" dirty="0" err="1" smtClean="0"/>
              <a:t>programarea</a:t>
            </a:r>
            <a:r>
              <a:rPr lang="en-AU" sz="1800" dirty="0" smtClean="0"/>
              <a:t> </a:t>
            </a:r>
            <a:r>
              <a:rPr lang="en-AU" sz="1800" dirty="0" err="1" smtClean="0"/>
              <a:t>sintezelor</a:t>
            </a:r>
            <a:r>
              <a:rPr lang="en-AU" sz="1800" dirty="0" smtClean="0"/>
              <a:t> de tip viral, </a:t>
            </a:r>
            <a:r>
              <a:rPr lang="en-AU" sz="1800" dirty="0" err="1" smtClean="0"/>
              <a:t>apariţia</a:t>
            </a:r>
            <a:r>
              <a:rPr lang="en-AU" sz="1800" dirty="0" smtClean="0"/>
              <a:t> </a:t>
            </a:r>
            <a:r>
              <a:rPr lang="en-AU" sz="1800" dirty="0" err="1" smtClean="0"/>
              <a:t>unor</a:t>
            </a:r>
            <a:r>
              <a:rPr lang="en-AU" sz="1800" dirty="0" smtClean="0"/>
              <a:t> </a:t>
            </a:r>
            <a:r>
              <a:rPr lang="en-AU" sz="1800" dirty="0" err="1" smtClean="0"/>
              <a:t>proprietăţi</a:t>
            </a:r>
            <a:r>
              <a:rPr lang="en-AU" sz="1800" dirty="0" smtClean="0"/>
              <a:t> de tip </a:t>
            </a:r>
            <a:r>
              <a:rPr lang="en-AU" sz="1800" dirty="0" err="1" smtClean="0"/>
              <a:t>nou</a:t>
            </a:r>
            <a:r>
              <a:rPr lang="en-AU" sz="1800" dirty="0" smtClean="0"/>
              <a:t>. </a:t>
            </a:r>
          </a:p>
          <a:p>
            <a:pPr>
              <a:buNone/>
            </a:pPr>
            <a:endParaRPr lang="en-US" sz="1800" dirty="0" smtClean="0"/>
          </a:p>
          <a:p>
            <a:pPr lvl="0"/>
            <a:r>
              <a:rPr lang="en-AU" sz="1800" b="1" i="1" dirty="0" err="1" smtClean="0"/>
              <a:t>Programarea</a:t>
            </a:r>
            <a:r>
              <a:rPr lang="en-AU" sz="1800" dirty="0" smtClean="0"/>
              <a:t> </a:t>
            </a:r>
            <a:r>
              <a:rPr lang="en-AU" sz="1800" b="1" i="1" dirty="0" err="1" smtClean="0"/>
              <a:t>sintezelor</a:t>
            </a:r>
            <a:r>
              <a:rPr lang="en-AU" sz="1800" b="1" i="1" dirty="0" smtClean="0"/>
              <a:t> de tip viral</a:t>
            </a:r>
            <a:endParaRPr lang="en-US" sz="1800" dirty="0" smtClean="0"/>
          </a:p>
          <a:p>
            <a:r>
              <a:rPr lang="en-AU" sz="1800" dirty="0" err="1" smtClean="0"/>
              <a:t>Inducerea</a:t>
            </a:r>
            <a:r>
              <a:rPr lang="en-AU" sz="1800" dirty="0" smtClean="0"/>
              <a:t> </a:t>
            </a:r>
            <a:r>
              <a:rPr lang="en-AU" sz="1800" dirty="0" err="1" smtClean="0"/>
              <a:t>unui</a:t>
            </a:r>
            <a:r>
              <a:rPr lang="en-AU" sz="1800" dirty="0" smtClean="0"/>
              <a:t> </a:t>
            </a:r>
            <a:r>
              <a:rPr lang="en-AU" sz="1800" dirty="0" err="1" smtClean="0"/>
              <a:t>nou</a:t>
            </a:r>
            <a:r>
              <a:rPr lang="en-AU" sz="1800" dirty="0" smtClean="0"/>
              <a:t> program de </a:t>
            </a:r>
            <a:r>
              <a:rPr lang="en-AU" sz="1800" dirty="0" err="1" smtClean="0"/>
              <a:t>către</a:t>
            </a:r>
            <a:r>
              <a:rPr lang="en-AU" sz="1800" dirty="0" smtClean="0"/>
              <a:t> </a:t>
            </a:r>
            <a:r>
              <a:rPr lang="en-AU" sz="1800" dirty="0" err="1" smtClean="0"/>
              <a:t>acidul</a:t>
            </a:r>
            <a:r>
              <a:rPr lang="en-AU" sz="1800" dirty="0" smtClean="0"/>
              <a:t> nucleic viral </a:t>
            </a:r>
            <a:r>
              <a:rPr lang="en-AU" sz="1800" dirty="0" err="1" smtClean="0"/>
              <a:t>în</a:t>
            </a:r>
            <a:r>
              <a:rPr lang="en-AU" sz="1800" dirty="0" smtClean="0"/>
              <a:t> </a:t>
            </a:r>
            <a:r>
              <a:rPr lang="en-AU" sz="1800" dirty="0" err="1" smtClean="0"/>
              <a:t>celula</a:t>
            </a:r>
            <a:r>
              <a:rPr lang="en-AU" sz="1800" dirty="0" smtClean="0"/>
              <a:t> </a:t>
            </a:r>
            <a:r>
              <a:rPr lang="en-AU" sz="1800" dirty="0" err="1" smtClean="0"/>
              <a:t>animală</a:t>
            </a:r>
            <a:r>
              <a:rPr lang="en-AU" sz="1800" dirty="0" smtClean="0"/>
              <a:t> virus </a:t>
            </a:r>
            <a:r>
              <a:rPr lang="en-AU" sz="1800" dirty="0" err="1" smtClean="0"/>
              <a:t>infectată</a:t>
            </a:r>
            <a:r>
              <a:rPr lang="en-AU" sz="1800" dirty="0" smtClean="0"/>
              <a:t> nu se </a:t>
            </a:r>
            <a:r>
              <a:rPr lang="en-AU" sz="1800" dirty="0" err="1" smtClean="0"/>
              <a:t>soldează</a:t>
            </a:r>
            <a:r>
              <a:rPr lang="en-AU" sz="1800" dirty="0" smtClean="0"/>
              <a:t> cu </a:t>
            </a:r>
            <a:r>
              <a:rPr lang="en-AU" sz="1800" dirty="0" err="1" smtClean="0"/>
              <a:t>oprirea</a:t>
            </a:r>
            <a:r>
              <a:rPr lang="en-AU" sz="1800" dirty="0" smtClean="0"/>
              <a:t> </a:t>
            </a:r>
            <a:r>
              <a:rPr lang="en-AU" sz="1800" dirty="0" err="1" smtClean="0"/>
              <a:t>activităţii</a:t>
            </a:r>
            <a:r>
              <a:rPr lang="en-AU" sz="1800" dirty="0" smtClean="0"/>
              <a:t> ADN </a:t>
            </a:r>
            <a:r>
              <a:rPr lang="en-AU" sz="1800" dirty="0" err="1" smtClean="0"/>
              <a:t>celular</a:t>
            </a:r>
            <a:r>
              <a:rPr lang="en-AU" sz="1800" dirty="0" smtClean="0"/>
              <a:t>, </a:t>
            </a:r>
            <a:r>
              <a:rPr lang="en-AU" sz="1800" dirty="0" err="1" smtClean="0"/>
              <a:t>astfel</a:t>
            </a:r>
            <a:r>
              <a:rPr lang="en-AU" sz="1800" dirty="0" smtClean="0"/>
              <a:t> </a:t>
            </a:r>
            <a:r>
              <a:rPr lang="en-AU" sz="1800" dirty="0" err="1" smtClean="0"/>
              <a:t>încât</a:t>
            </a:r>
            <a:r>
              <a:rPr lang="en-AU" sz="1800" dirty="0" smtClean="0"/>
              <a:t> </a:t>
            </a:r>
            <a:r>
              <a:rPr lang="en-AU" sz="1800" b="1" i="1" dirty="0" err="1" smtClean="0"/>
              <a:t>ribozomii</a:t>
            </a:r>
            <a:r>
              <a:rPr lang="en-AU" sz="1800" b="1" i="1" dirty="0" smtClean="0"/>
              <a:t> </a:t>
            </a:r>
            <a:r>
              <a:rPr lang="en-AU" sz="1800" b="1" i="1" dirty="0" err="1" smtClean="0"/>
              <a:t>vor</a:t>
            </a:r>
            <a:r>
              <a:rPr lang="en-AU" sz="1800" b="1" i="1" dirty="0" smtClean="0"/>
              <a:t> </a:t>
            </a:r>
            <a:r>
              <a:rPr lang="en-AU" sz="1800" b="1" i="1" dirty="0" err="1" smtClean="0"/>
              <a:t>sintetiza</a:t>
            </a:r>
            <a:r>
              <a:rPr lang="en-AU" sz="1800" b="1" i="1" dirty="0" smtClean="0"/>
              <a:t> </a:t>
            </a:r>
            <a:r>
              <a:rPr lang="en-AU" sz="1800" b="1" i="1" dirty="0" err="1" smtClean="0"/>
              <a:t>concomitent</a:t>
            </a:r>
            <a:r>
              <a:rPr lang="en-AU" sz="1800" b="1" i="1" dirty="0" smtClean="0"/>
              <a:t> </a:t>
            </a:r>
            <a:r>
              <a:rPr lang="en-AU" sz="1800" b="1" i="1" dirty="0" err="1" smtClean="0"/>
              <a:t>proteine</a:t>
            </a:r>
            <a:r>
              <a:rPr lang="en-AU" sz="1800" b="1" i="1" dirty="0" smtClean="0"/>
              <a:t> </a:t>
            </a:r>
            <a:r>
              <a:rPr lang="en-AU" sz="1800" b="1" i="1" dirty="0" err="1" smtClean="0"/>
              <a:t>celulare</a:t>
            </a:r>
            <a:r>
              <a:rPr lang="en-AU" sz="1800" b="1" i="1" dirty="0" smtClean="0"/>
              <a:t> </a:t>
            </a:r>
            <a:r>
              <a:rPr lang="en-AU" sz="1800" b="1" i="1" dirty="0" err="1" smtClean="0"/>
              <a:t>şi</a:t>
            </a:r>
            <a:r>
              <a:rPr lang="en-AU" sz="1800" b="1" i="1" dirty="0" smtClean="0"/>
              <a:t> </a:t>
            </a:r>
            <a:r>
              <a:rPr lang="en-AU" sz="1800" b="1" i="1" dirty="0" err="1" smtClean="0"/>
              <a:t>virale</a:t>
            </a:r>
            <a:r>
              <a:rPr lang="en-AU" sz="1800" dirty="0" smtClean="0"/>
              <a:t>. </a:t>
            </a:r>
            <a:r>
              <a:rPr lang="en-AU" sz="1800" dirty="0" err="1" smtClean="0"/>
              <a:t>Modul</a:t>
            </a:r>
            <a:r>
              <a:rPr lang="en-AU" sz="1800" dirty="0" smtClean="0"/>
              <a:t> </a:t>
            </a:r>
            <a:r>
              <a:rPr lang="en-AU" sz="1800" dirty="0" err="1" smtClean="0"/>
              <a:t>programării</a:t>
            </a:r>
            <a:r>
              <a:rPr lang="en-AU" sz="1800" dirty="0" smtClean="0"/>
              <a:t> </a:t>
            </a:r>
            <a:r>
              <a:rPr lang="en-AU" sz="1800" dirty="0" err="1" smtClean="0"/>
              <a:t>sintezelor</a:t>
            </a:r>
            <a:r>
              <a:rPr lang="en-AU" sz="1800" dirty="0" smtClean="0"/>
              <a:t> </a:t>
            </a:r>
            <a:r>
              <a:rPr lang="en-AU" sz="1800" dirty="0" err="1" smtClean="0"/>
              <a:t>virale</a:t>
            </a:r>
            <a:r>
              <a:rPr lang="en-AU" sz="1800" dirty="0" smtClean="0"/>
              <a:t> </a:t>
            </a:r>
            <a:r>
              <a:rPr lang="en-AU" sz="1800" dirty="0" err="1" smtClean="0"/>
              <a:t>diferă</a:t>
            </a:r>
            <a:r>
              <a:rPr lang="en-AU" sz="1800" dirty="0" smtClean="0"/>
              <a:t> la </a:t>
            </a:r>
            <a:r>
              <a:rPr lang="en-AU" sz="1800" dirty="0" err="1" smtClean="0"/>
              <a:t>virusurile</a:t>
            </a:r>
            <a:r>
              <a:rPr lang="en-AU" sz="1800" dirty="0" smtClean="0"/>
              <a:t> ADN </a:t>
            </a:r>
            <a:r>
              <a:rPr lang="en-AU" sz="1800" dirty="0" err="1" smtClean="0"/>
              <a:t>şi</a:t>
            </a:r>
            <a:r>
              <a:rPr lang="en-AU" sz="1800" dirty="0" smtClean="0"/>
              <a:t> ARN </a:t>
            </a:r>
            <a:r>
              <a:rPr lang="en-AU" sz="1800" dirty="0" err="1" smtClean="0"/>
              <a:t>capabile</a:t>
            </a:r>
            <a:r>
              <a:rPr lang="en-AU" sz="1800" dirty="0" smtClean="0"/>
              <a:t> </a:t>
            </a:r>
            <a:r>
              <a:rPr lang="en-AU" sz="1800" dirty="0" err="1" smtClean="0"/>
              <a:t>să</a:t>
            </a:r>
            <a:r>
              <a:rPr lang="en-AU" sz="1800" dirty="0" smtClean="0"/>
              <a:t> </a:t>
            </a:r>
            <a:r>
              <a:rPr lang="en-AU" sz="1800" dirty="0" err="1" smtClean="0"/>
              <a:t>stabilească</a:t>
            </a:r>
            <a:r>
              <a:rPr lang="en-AU" sz="1800" dirty="0" smtClean="0"/>
              <a:t> </a:t>
            </a:r>
            <a:r>
              <a:rPr lang="en-AU" sz="1800" dirty="0" err="1" smtClean="0"/>
              <a:t>relaţie</a:t>
            </a:r>
            <a:r>
              <a:rPr lang="en-AU" sz="1800" dirty="0" smtClean="0"/>
              <a:t> </a:t>
            </a:r>
            <a:r>
              <a:rPr lang="en-AU" sz="1800" dirty="0" err="1" smtClean="0"/>
              <a:t>simbiotică</a:t>
            </a:r>
            <a:r>
              <a:rPr lang="en-AU" sz="1800" dirty="0" smtClean="0"/>
              <a:t>.</a:t>
            </a:r>
          </a:p>
          <a:p>
            <a:r>
              <a:rPr lang="en-AU" sz="1800" dirty="0" smtClean="0"/>
              <a:t> </a:t>
            </a:r>
            <a:r>
              <a:rPr lang="fr-FR" sz="1800" dirty="0" err="1" smtClean="0"/>
              <a:t>Astfel</a:t>
            </a:r>
            <a:r>
              <a:rPr lang="fr-FR" sz="1800" dirty="0" smtClean="0"/>
              <a:t>, un </a:t>
            </a:r>
            <a:r>
              <a:rPr lang="fr-FR" sz="1800" i="1" dirty="0" err="1" smtClean="0"/>
              <a:t>acelaşi</a:t>
            </a:r>
            <a:r>
              <a:rPr lang="fr-FR" sz="1800" i="1" dirty="0" smtClean="0"/>
              <a:t> </a:t>
            </a:r>
            <a:r>
              <a:rPr lang="fr-FR" sz="1800" i="1" dirty="0" err="1" smtClean="0"/>
              <a:t>ribozom</a:t>
            </a:r>
            <a:r>
              <a:rPr lang="fr-FR" sz="1800" i="1" dirty="0" smtClean="0"/>
              <a:t> va </a:t>
            </a:r>
            <a:r>
              <a:rPr lang="fr-FR" sz="1800" i="1" dirty="0" err="1" smtClean="0"/>
              <a:t>sintetiza</a:t>
            </a:r>
            <a:r>
              <a:rPr lang="fr-FR" sz="1800" i="1" dirty="0" smtClean="0"/>
              <a:t> </a:t>
            </a:r>
            <a:r>
              <a:rPr lang="fr-FR" sz="1800" i="1" dirty="0" err="1" smtClean="0"/>
              <a:t>proteine</a:t>
            </a:r>
            <a:r>
              <a:rPr lang="fr-FR" sz="1800" i="1" dirty="0" smtClean="0"/>
              <a:t> </a:t>
            </a:r>
            <a:r>
              <a:rPr lang="fr-FR" sz="1800" i="1" dirty="0" err="1" smtClean="0"/>
              <a:t>cu</a:t>
            </a:r>
            <a:r>
              <a:rPr lang="fr-FR" sz="1800" i="1" dirty="0" smtClean="0"/>
              <a:t> </a:t>
            </a:r>
            <a:r>
              <a:rPr lang="fr-FR" sz="1800" i="1" dirty="0" err="1" smtClean="0"/>
              <a:t>secvenţe</a:t>
            </a:r>
            <a:r>
              <a:rPr lang="fr-FR" sz="1800" i="1" dirty="0" smtClean="0"/>
              <a:t> de </a:t>
            </a:r>
            <a:r>
              <a:rPr lang="fr-FR" sz="1800" i="1" dirty="0" err="1" smtClean="0"/>
              <a:t>aminoacizi</a:t>
            </a:r>
            <a:r>
              <a:rPr lang="fr-FR" sz="1800" i="1" dirty="0" smtClean="0"/>
              <a:t> </a:t>
            </a:r>
            <a:r>
              <a:rPr lang="fr-FR" sz="1800" i="1" dirty="0" err="1" smtClean="0"/>
              <a:t>dictate</a:t>
            </a:r>
            <a:r>
              <a:rPr lang="fr-FR" sz="1800" i="1" dirty="0" smtClean="0"/>
              <a:t> de ADN </a:t>
            </a:r>
            <a:r>
              <a:rPr lang="fr-FR" sz="1800" i="1" dirty="0" err="1" smtClean="0"/>
              <a:t>celular</a:t>
            </a:r>
            <a:r>
              <a:rPr lang="fr-FR" sz="1800" i="1" dirty="0" smtClean="0"/>
              <a:t>, </a:t>
            </a:r>
            <a:r>
              <a:rPr lang="fr-FR" sz="1800" i="1" dirty="0" err="1" smtClean="0"/>
              <a:t>precum</a:t>
            </a:r>
            <a:r>
              <a:rPr lang="fr-FR" sz="1800" i="1" dirty="0" smtClean="0"/>
              <a:t> </a:t>
            </a:r>
            <a:r>
              <a:rPr lang="fr-FR" sz="1800" i="1" dirty="0" err="1" smtClean="0"/>
              <a:t>şi</a:t>
            </a:r>
            <a:r>
              <a:rPr lang="fr-FR" sz="1800" i="1" dirty="0" smtClean="0"/>
              <a:t> </a:t>
            </a:r>
            <a:r>
              <a:rPr lang="fr-FR" sz="1800" i="1" dirty="0" err="1" smtClean="0"/>
              <a:t>proteine</a:t>
            </a:r>
            <a:r>
              <a:rPr lang="fr-FR" sz="1800" i="1" dirty="0" smtClean="0"/>
              <a:t> </a:t>
            </a:r>
            <a:r>
              <a:rPr lang="fr-FR" sz="1800" i="1" dirty="0" err="1" smtClean="0"/>
              <a:t>cu</a:t>
            </a:r>
            <a:r>
              <a:rPr lang="fr-FR" sz="1800" i="1" dirty="0" smtClean="0"/>
              <a:t> </a:t>
            </a:r>
            <a:r>
              <a:rPr lang="fr-FR" sz="1800" i="1" dirty="0" err="1" smtClean="0"/>
              <a:t>secvenţe</a:t>
            </a:r>
            <a:r>
              <a:rPr lang="fr-FR" sz="1800" i="1" dirty="0" smtClean="0"/>
              <a:t> de </a:t>
            </a:r>
            <a:r>
              <a:rPr lang="fr-FR" sz="1800" i="1" dirty="0" err="1" smtClean="0"/>
              <a:t>aminoacizi</a:t>
            </a:r>
            <a:r>
              <a:rPr lang="fr-FR" sz="1800" i="1" dirty="0" smtClean="0"/>
              <a:t> </a:t>
            </a:r>
            <a:r>
              <a:rPr lang="fr-FR" sz="1800" i="1" dirty="0" err="1" smtClean="0"/>
              <a:t>dictate</a:t>
            </a:r>
            <a:r>
              <a:rPr lang="fr-FR" sz="1800" i="1" dirty="0" smtClean="0"/>
              <a:t> de ADN viral</a:t>
            </a:r>
            <a:r>
              <a:rPr lang="fr-FR" sz="1800" dirty="0" smtClean="0"/>
              <a:t>. </a:t>
            </a:r>
            <a:endParaRPr lang="en-US" sz="1800"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500034" y="214290"/>
            <a:ext cx="8103073" cy="5286388"/>
          </a:xfrm>
          <a:prstGeom prst="rect">
            <a:avLst/>
          </a:prstGeom>
          <a:noFill/>
          <a:ln w="9525">
            <a:noFill/>
            <a:miter lim="800000"/>
            <a:headEnd/>
            <a:tailEnd/>
          </a:ln>
        </p:spPr>
      </p:pic>
      <p:sp>
        <p:nvSpPr>
          <p:cNvPr id="5" name="TextBox 4"/>
          <p:cNvSpPr txBox="1"/>
          <p:nvPr/>
        </p:nvSpPr>
        <p:spPr>
          <a:xfrm>
            <a:off x="2643174" y="6072206"/>
            <a:ext cx="3143272" cy="369332"/>
          </a:xfrm>
          <a:prstGeom prst="rect">
            <a:avLst/>
          </a:prstGeom>
          <a:noFill/>
        </p:spPr>
        <p:txBody>
          <a:bodyPr wrap="square" rtlCol="0">
            <a:spAutoFit/>
          </a:bodyPr>
          <a:lstStyle/>
          <a:p>
            <a:r>
              <a:rPr lang="ro-RO" dirty="0"/>
              <a:t>Figura </a:t>
            </a:r>
            <a:r>
              <a:rPr lang="en-US" dirty="0" smtClean="0"/>
              <a:t>8</a:t>
            </a:r>
            <a:r>
              <a:rPr lang="ro-RO" dirty="0" smtClean="0"/>
              <a:t>: </a:t>
            </a:r>
            <a:r>
              <a:rPr lang="ro-RO" dirty="0"/>
              <a:t>Ciclul replicativ viral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3286148"/>
          </a:xfrm>
        </p:spPr>
        <p:txBody>
          <a:bodyPr>
            <a:normAutofit fontScale="70000" lnSpcReduction="20000"/>
          </a:bodyPr>
          <a:lstStyle/>
          <a:p>
            <a:r>
              <a:rPr lang="fr-FR" b="1" dirty="0" err="1" smtClean="0"/>
              <a:t>Virusurile</a:t>
            </a:r>
            <a:r>
              <a:rPr lang="fr-FR" b="1" dirty="0" smtClean="0"/>
              <a:t> ARN</a:t>
            </a:r>
            <a:endParaRPr lang="en-US" dirty="0" smtClean="0"/>
          </a:p>
          <a:p>
            <a:r>
              <a:rPr lang="fr-FR" dirty="0" err="1" smtClean="0"/>
              <a:t>În</a:t>
            </a:r>
            <a:r>
              <a:rPr lang="fr-FR" dirty="0" smtClean="0"/>
              <a:t> </a:t>
            </a:r>
            <a:r>
              <a:rPr lang="fr-FR" dirty="0" err="1" smtClean="0"/>
              <a:t>cazul</a:t>
            </a:r>
            <a:r>
              <a:rPr lang="fr-FR" dirty="0" smtClean="0"/>
              <a:t> </a:t>
            </a:r>
            <a:r>
              <a:rPr lang="fr-FR" dirty="0" err="1" smtClean="0"/>
              <a:t>virusurilor</a:t>
            </a:r>
            <a:r>
              <a:rPr lang="fr-FR" dirty="0" smtClean="0"/>
              <a:t> ARN, </a:t>
            </a:r>
            <a:r>
              <a:rPr lang="fr-FR" dirty="0" err="1" smtClean="0"/>
              <a:t>mecanismul</a:t>
            </a:r>
            <a:r>
              <a:rPr lang="fr-FR" dirty="0" smtClean="0"/>
              <a:t> </a:t>
            </a:r>
            <a:r>
              <a:rPr lang="fr-FR" dirty="0" err="1" smtClean="0"/>
              <a:t>integrării</a:t>
            </a:r>
            <a:r>
              <a:rPr lang="fr-FR" dirty="0" smtClean="0"/>
              <a:t> </a:t>
            </a:r>
            <a:r>
              <a:rPr lang="fr-FR" dirty="0" err="1" smtClean="0"/>
              <a:t>acidului</a:t>
            </a:r>
            <a:r>
              <a:rPr lang="fr-FR" dirty="0" smtClean="0"/>
              <a:t> viral </a:t>
            </a:r>
            <a:r>
              <a:rPr lang="fr-FR" dirty="0" err="1" smtClean="0"/>
              <a:t>în</a:t>
            </a:r>
            <a:r>
              <a:rPr lang="fr-FR" dirty="0" smtClean="0"/>
              <a:t> ADN </a:t>
            </a:r>
            <a:r>
              <a:rPr lang="fr-FR" dirty="0" err="1" smtClean="0"/>
              <a:t>celular</a:t>
            </a:r>
            <a:r>
              <a:rPr lang="fr-FR" dirty="0" smtClean="0"/>
              <a:t> a </a:t>
            </a:r>
            <a:r>
              <a:rPr lang="fr-FR" dirty="0" err="1" smtClean="0"/>
              <a:t>fost</a:t>
            </a:r>
            <a:r>
              <a:rPr lang="fr-FR" dirty="0" smtClean="0"/>
              <a:t> </a:t>
            </a:r>
            <a:r>
              <a:rPr lang="fr-FR" dirty="0" err="1" smtClean="0"/>
              <a:t>propus</a:t>
            </a:r>
            <a:r>
              <a:rPr lang="fr-FR" dirty="0" smtClean="0"/>
              <a:t> de Temin 1972, </a:t>
            </a:r>
            <a:r>
              <a:rPr lang="fr-FR" dirty="0" err="1" smtClean="0"/>
              <a:t>modelul</a:t>
            </a:r>
            <a:r>
              <a:rPr lang="fr-FR" dirty="0" smtClean="0"/>
              <a:t> </a:t>
            </a:r>
            <a:r>
              <a:rPr lang="fr-FR" dirty="0" err="1" smtClean="0"/>
              <a:t>fiind</a:t>
            </a:r>
            <a:r>
              <a:rPr lang="fr-FR" dirty="0" smtClean="0"/>
              <a:t> </a:t>
            </a:r>
            <a:r>
              <a:rPr lang="fr-FR" dirty="0" err="1" smtClean="0"/>
              <a:t>confirmat</a:t>
            </a:r>
            <a:r>
              <a:rPr lang="fr-FR" dirty="0" smtClean="0"/>
              <a:t> </a:t>
            </a:r>
            <a:r>
              <a:rPr lang="fr-FR" dirty="0" err="1" smtClean="0"/>
              <a:t>apoi</a:t>
            </a:r>
            <a:r>
              <a:rPr lang="fr-FR" dirty="0" smtClean="0"/>
              <a:t> </a:t>
            </a:r>
            <a:r>
              <a:rPr lang="fr-FR" dirty="0" err="1" smtClean="0"/>
              <a:t>experimental</a:t>
            </a:r>
            <a:r>
              <a:rPr lang="fr-FR" dirty="0" smtClean="0"/>
              <a:t> la </a:t>
            </a:r>
            <a:r>
              <a:rPr lang="fr-FR" dirty="0" err="1" smtClean="0"/>
              <a:t>virusurile</a:t>
            </a:r>
            <a:r>
              <a:rPr lang="fr-FR" dirty="0" smtClean="0"/>
              <a:t> </a:t>
            </a:r>
            <a:r>
              <a:rPr lang="fr-FR" dirty="0" err="1" smtClean="0"/>
              <a:t>integrate</a:t>
            </a:r>
            <a:r>
              <a:rPr lang="fr-FR" dirty="0" smtClean="0"/>
              <a:t> de tip C (</a:t>
            </a:r>
            <a:r>
              <a:rPr lang="fr-FR" dirty="0" err="1" smtClean="0"/>
              <a:t>retrovirusuri</a:t>
            </a:r>
            <a:r>
              <a:rPr lang="fr-FR" dirty="0" smtClean="0"/>
              <a:t>). </a:t>
            </a:r>
            <a:r>
              <a:rPr lang="fr-FR" dirty="0" err="1" smtClean="0"/>
              <a:t>Procesul</a:t>
            </a:r>
            <a:r>
              <a:rPr lang="fr-FR" dirty="0" smtClean="0"/>
              <a:t> este </a:t>
            </a:r>
            <a:r>
              <a:rPr lang="fr-FR" dirty="0" err="1" smtClean="0"/>
              <a:t>cunoscut</a:t>
            </a:r>
            <a:r>
              <a:rPr lang="fr-FR" dirty="0" smtClean="0"/>
              <a:t> </a:t>
            </a:r>
            <a:r>
              <a:rPr lang="fr-FR" dirty="0" err="1" smtClean="0"/>
              <a:t>sub</a:t>
            </a:r>
            <a:r>
              <a:rPr lang="fr-FR" dirty="0" smtClean="0"/>
              <a:t> </a:t>
            </a:r>
            <a:r>
              <a:rPr lang="fr-FR" dirty="0" err="1" smtClean="0"/>
              <a:t>numele</a:t>
            </a:r>
            <a:r>
              <a:rPr lang="fr-FR" dirty="0" smtClean="0"/>
              <a:t> de </a:t>
            </a:r>
            <a:r>
              <a:rPr lang="fr-FR" b="1" i="1" dirty="0" smtClean="0"/>
              <a:t>“revers-</a:t>
            </a:r>
            <a:r>
              <a:rPr lang="fr-FR" b="1" i="1" dirty="0" err="1" smtClean="0"/>
              <a:t>transcripţie</a:t>
            </a:r>
            <a:r>
              <a:rPr lang="fr-FR" b="1" i="1" dirty="0" smtClean="0"/>
              <a:t>”</a:t>
            </a:r>
            <a:r>
              <a:rPr lang="fr-FR" dirty="0" smtClean="0"/>
              <a:t>. ARN viral </a:t>
            </a:r>
            <a:r>
              <a:rPr lang="fr-FR" dirty="0" err="1" smtClean="0"/>
              <a:t>pătruns</a:t>
            </a:r>
            <a:r>
              <a:rPr lang="fr-FR" dirty="0" smtClean="0"/>
              <a:t> </a:t>
            </a:r>
            <a:r>
              <a:rPr lang="fr-FR" dirty="0" err="1" smtClean="0"/>
              <a:t>în</a:t>
            </a:r>
            <a:r>
              <a:rPr lang="fr-FR" dirty="0" smtClean="0"/>
              <a:t> </a:t>
            </a:r>
            <a:r>
              <a:rPr lang="fr-FR" dirty="0" err="1" smtClean="0"/>
              <a:t>celulă</a:t>
            </a:r>
            <a:r>
              <a:rPr lang="fr-FR" dirty="0" smtClean="0"/>
              <a:t> </a:t>
            </a:r>
            <a:r>
              <a:rPr lang="fr-FR" dirty="0" err="1" smtClean="0"/>
              <a:t>reprezintă</a:t>
            </a:r>
            <a:r>
              <a:rPr lang="fr-FR" dirty="0" smtClean="0"/>
              <a:t> o </a:t>
            </a:r>
            <a:r>
              <a:rPr lang="fr-FR" dirty="0" err="1" smtClean="0"/>
              <a:t>nouă</a:t>
            </a:r>
            <a:r>
              <a:rPr lang="fr-FR" dirty="0" smtClean="0"/>
              <a:t> matrice, care </a:t>
            </a:r>
            <a:r>
              <a:rPr lang="fr-FR" dirty="0" err="1" smtClean="0"/>
              <a:t>induce</a:t>
            </a:r>
            <a:r>
              <a:rPr lang="fr-FR" dirty="0" smtClean="0"/>
              <a:t> </a:t>
            </a:r>
            <a:r>
              <a:rPr lang="fr-FR" dirty="0" err="1" smtClean="0"/>
              <a:t>formarea</a:t>
            </a:r>
            <a:r>
              <a:rPr lang="fr-FR" dirty="0" smtClean="0"/>
              <a:t> </a:t>
            </a:r>
            <a:r>
              <a:rPr lang="fr-FR" dirty="0" err="1" smtClean="0"/>
              <a:t>unei</a:t>
            </a:r>
            <a:r>
              <a:rPr lang="fr-FR" dirty="0" smtClean="0"/>
              <a:t> </a:t>
            </a:r>
            <a:r>
              <a:rPr lang="fr-FR" dirty="0" err="1" smtClean="0"/>
              <a:t>enzime</a:t>
            </a:r>
            <a:r>
              <a:rPr lang="fr-FR" dirty="0" smtClean="0"/>
              <a:t>, </a:t>
            </a:r>
            <a:r>
              <a:rPr lang="fr-FR" dirty="0" err="1" smtClean="0"/>
              <a:t>numită</a:t>
            </a:r>
            <a:r>
              <a:rPr lang="fr-FR" dirty="0" smtClean="0"/>
              <a:t> revers-</a:t>
            </a:r>
            <a:r>
              <a:rPr lang="fr-FR" dirty="0" err="1" smtClean="0"/>
              <a:t>transcriptază</a:t>
            </a:r>
            <a:r>
              <a:rPr lang="fr-FR" dirty="0" smtClean="0"/>
              <a:t>. </a:t>
            </a:r>
            <a:r>
              <a:rPr lang="fr-FR" dirty="0" err="1" smtClean="0"/>
              <a:t>Această</a:t>
            </a:r>
            <a:r>
              <a:rPr lang="fr-FR" dirty="0" smtClean="0"/>
              <a:t> </a:t>
            </a:r>
            <a:r>
              <a:rPr lang="fr-FR" dirty="0" err="1" smtClean="0"/>
              <a:t>enzimă</a:t>
            </a:r>
            <a:r>
              <a:rPr lang="fr-FR" dirty="0" smtClean="0"/>
              <a:t> </a:t>
            </a:r>
            <a:r>
              <a:rPr lang="fr-FR" dirty="0" err="1" smtClean="0"/>
              <a:t>catalizează</a:t>
            </a:r>
            <a:r>
              <a:rPr lang="fr-FR" dirty="0" smtClean="0"/>
              <a:t> </a:t>
            </a:r>
            <a:r>
              <a:rPr lang="fr-FR" b="1" i="1" dirty="0" err="1" smtClean="0"/>
              <a:t>sinteza</a:t>
            </a:r>
            <a:r>
              <a:rPr lang="fr-FR" b="1" i="1" dirty="0" smtClean="0"/>
              <a:t> </a:t>
            </a:r>
            <a:r>
              <a:rPr lang="fr-FR" b="1" i="1" dirty="0" err="1" smtClean="0"/>
              <a:t>unui</a:t>
            </a:r>
            <a:r>
              <a:rPr lang="fr-FR" b="1" i="1" dirty="0" smtClean="0"/>
              <a:t> ADN </a:t>
            </a:r>
            <a:r>
              <a:rPr lang="fr-FR" b="1" i="1" dirty="0" err="1" smtClean="0"/>
              <a:t>complementar</a:t>
            </a:r>
            <a:r>
              <a:rPr lang="fr-FR" b="1" i="1" dirty="0" smtClean="0"/>
              <a:t> </a:t>
            </a:r>
            <a:r>
              <a:rPr lang="fr-FR" b="1" i="1" dirty="0" err="1" smtClean="0"/>
              <a:t>folosind</a:t>
            </a:r>
            <a:r>
              <a:rPr lang="fr-FR" b="1" i="1" dirty="0" smtClean="0"/>
              <a:t> ca matrice ARN viral</a:t>
            </a:r>
            <a:r>
              <a:rPr lang="fr-FR" dirty="0" smtClean="0"/>
              <a:t> (</a:t>
            </a:r>
            <a:r>
              <a:rPr lang="fr-FR" dirty="0" err="1" smtClean="0"/>
              <a:t>invers</a:t>
            </a:r>
            <a:r>
              <a:rPr lang="fr-FR" dirty="0" smtClean="0"/>
              <a:t> </a:t>
            </a:r>
            <a:r>
              <a:rPr lang="fr-FR" dirty="0" err="1" smtClean="0"/>
              <a:t>decât</a:t>
            </a:r>
            <a:r>
              <a:rPr lang="fr-FR" dirty="0" smtClean="0"/>
              <a:t> la </a:t>
            </a:r>
            <a:r>
              <a:rPr lang="fr-FR" dirty="0" err="1" smtClean="0"/>
              <a:t>celula</a:t>
            </a:r>
            <a:r>
              <a:rPr lang="fr-FR" dirty="0" smtClean="0"/>
              <a:t> </a:t>
            </a:r>
            <a:r>
              <a:rPr lang="fr-FR" dirty="0" err="1" smtClean="0"/>
              <a:t>eucariotă</a:t>
            </a:r>
            <a:r>
              <a:rPr lang="fr-FR" dirty="0" smtClean="0"/>
              <a:t> </a:t>
            </a:r>
            <a:r>
              <a:rPr lang="fr-FR" dirty="0" err="1" smtClean="0"/>
              <a:t>normală</a:t>
            </a:r>
            <a:r>
              <a:rPr lang="fr-FR" dirty="0" smtClean="0"/>
              <a:t>, </a:t>
            </a:r>
            <a:r>
              <a:rPr lang="fr-FR" dirty="0" err="1" smtClean="0"/>
              <a:t>unde</a:t>
            </a:r>
            <a:r>
              <a:rPr lang="fr-FR" dirty="0" smtClean="0"/>
              <a:t> </a:t>
            </a:r>
            <a:r>
              <a:rPr lang="fr-FR" dirty="0" err="1" smtClean="0"/>
              <a:t>pe</a:t>
            </a:r>
            <a:r>
              <a:rPr lang="fr-FR" dirty="0" smtClean="0"/>
              <a:t> </a:t>
            </a:r>
            <a:r>
              <a:rPr lang="fr-FR" dirty="0" err="1" smtClean="0"/>
              <a:t>matricea</a:t>
            </a:r>
            <a:r>
              <a:rPr lang="fr-FR" dirty="0" smtClean="0"/>
              <a:t> de ADN se </a:t>
            </a:r>
            <a:r>
              <a:rPr lang="fr-FR" dirty="0" err="1" smtClean="0"/>
              <a:t>formează</a:t>
            </a:r>
            <a:r>
              <a:rPr lang="fr-FR" dirty="0" smtClean="0"/>
              <a:t> ARN </a:t>
            </a:r>
            <a:r>
              <a:rPr lang="fr-FR" dirty="0" err="1" smtClean="0"/>
              <a:t>complementar</a:t>
            </a:r>
            <a:r>
              <a:rPr lang="fr-FR" dirty="0" smtClean="0"/>
              <a:t>). </a:t>
            </a:r>
            <a:endParaRPr lang="en-US" dirty="0" smtClean="0"/>
          </a:p>
          <a:p>
            <a:r>
              <a:rPr lang="fr-FR" dirty="0" smtClean="0"/>
              <a:t>ADN </a:t>
            </a:r>
            <a:r>
              <a:rPr lang="fr-FR" dirty="0" err="1" smtClean="0"/>
              <a:t>complementar</a:t>
            </a:r>
            <a:r>
              <a:rPr lang="fr-FR" dirty="0" smtClean="0"/>
              <a:t> viral (“provirus”) se </a:t>
            </a:r>
            <a:r>
              <a:rPr lang="fr-FR" dirty="0" err="1" smtClean="0"/>
              <a:t>integrează</a:t>
            </a:r>
            <a:r>
              <a:rPr lang="fr-FR" dirty="0" smtClean="0"/>
              <a:t> </a:t>
            </a:r>
            <a:r>
              <a:rPr lang="fr-FR" dirty="0" err="1" smtClean="0"/>
              <a:t>în</a:t>
            </a:r>
            <a:r>
              <a:rPr lang="fr-FR" dirty="0" smtClean="0"/>
              <a:t> ADN </a:t>
            </a:r>
            <a:r>
              <a:rPr lang="fr-FR" dirty="0" err="1" smtClean="0"/>
              <a:t>celular</a:t>
            </a:r>
            <a:r>
              <a:rPr lang="fr-FR" dirty="0" smtClean="0"/>
              <a:t> </a:t>
            </a:r>
            <a:r>
              <a:rPr lang="fr-FR" dirty="0" err="1" smtClean="0"/>
              <a:t>şi</a:t>
            </a:r>
            <a:r>
              <a:rPr lang="fr-FR" dirty="0" smtClean="0"/>
              <a:t> </a:t>
            </a:r>
            <a:r>
              <a:rPr lang="fr-FR" dirty="0" err="1" smtClean="0"/>
              <a:t>apoi</a:t>
            </a:r>
            <a:r>
              <a:rPr lang="fr-FR" dirty="0" smtClean="0"/>
              <a:t> </a:t>
            </a:r>
            <a:r>
              <a:rPr lang="fr-FR" dirty="0" err="1" smtClean="0"/>
              <a:t>urmează</a:t>
            </a:r>
            <a:r>
              <a:rPr lang="fr-FR" dirty="0" smtClean="0"/>
              <a:t> </a:t>
            </a:r>
            <a:r>
              <a:rPr lang="fr-FR" dirty="0" err="1" smtClean="0"/>
              <a:t>aceeaşi</a:t>
            </a:r>
            <a:r>
              <a:rPr lang="fr-FR" dirty="0" smtClean="0"/>
              <a:t> cale ca la </a:t>
            </a:r>
            <a:r>
              <a:rPr lang="fr-FR" dirty="0" err="1" smtClean="0"/>
              <a:t>modelul</a:t>
            </a:r>
            <a:r>
              <a:rPr lang="fr-FR" dirty="0" smtClean="0"/>
              <a:t> 1 de </a:t>
            </a:r>
            <a:r>
              <a:rPr lang="fr-FR" dirty="0" err="1" smtClean="0"/>
              <a:t>programare</a:t>
            </a:r>
            <a:r>
              <a:rPr lang="fr-FR" dirty="0" smtClean="0"/>
              <a:t> de la </a:t>
            </a:r>
            <a:r>
              <a:rPr lang="fr-FR" dirty="0" err="1" smtClean="0"/>
              <a:t>virusurile</a:t>
            </a:r>
            <a:r>
              <a:rPr lang="fr-FR" dirty="0" smtClean="0"/>
              <a:t> </a:t>
            </a:r>
            <a:r>
              <a:rPr lang="fr-FR" dirty="0" err="1" smtClean="0"/>
              <a:t>simbiotice</a:t>
            </a:r>
            <a:r>
              <a:rPr lang="fr-FR" dirty="0" smtClean="0"/>
              <a:t> ADN, </a:t>
            </a:r>
            <a:r>
              <a:rPr lang="fr-FR" dirty="0" err="1" smtClean="0"/>
              <a:t>rezultând</a:t>
            </a:r>
            <a:r>
              <a:rPr lang="fr-FR" dirty="0" smtClean="0"/>
              <a:t> </a:t>
            </a:r>
            <a:r>
              <a:rPr lang="fr-FR" dirty="0" err="1" smtClean="0"/>
              <a:t>proteine</a:t>
            </a:r>
            <a:r>
              <a:rPr lang="fr-FR" dirty="0" smtClean="0"/>
              <a:t> mixte </a:t>
            </a:r>
            <a:r>
              <a:rPr lang="fr-FR" dirty="0" err="1" smtClean="0"/>
              <a:t>celular</a:t>
            </a:r>
            <a:r>
              <a:rPr lang="fr-FR" dirty="0" smtClean="0"/>
              <a:t>-virale. </a:t>
            </a:r>
            <a:endParaRPr lang="en-US" dirty="0" smtClean="0"/>
          </a:p>
          <a:p>
            <a:r>
              <a:rPr lang="fr-FR" dirty="0" smtClean="0"/>
              <a:t>“Revers-</a:t>
            </a:r>
            <a:r>
              <a:rPr lang="fr-FR" dirty="0" err="1" smtClean="0"/>
              <a:t>transcripţia</a:t>
            </a:r>
            <a:r>
              <a:rPr lang="fr-FR" dirty="0" smtClean="0"/>
              <a:t>”, </a:t>
            </a:r>
            <a:r>
              <a:rPr lang="fr-FR" dirty="0" err="1" smtClean="0"/>
              <a:t>caracteristică</a:t>
            </a:r>
            <a:r>
              <a:rPr lang="fr-FR" dirty="0" smtClean="0"/>
              <a:t> </a:t>
            </a:r>
            <a:r>
              <a:rPr lang="fr-FR" dirty="0" err="1" smtClean="0"/>
              <a:t>pentru</a:t>
            </a:r>
            <a:r>
              <a:rPr lang="fr-FR" dirty="0" smtClean="0"/>
              <a:t> </a:t>
            </a:r>
            <a:r>
              <a:rPr lang="fr-FR" dirty="0" err="1" smtClean="0"/>
              <a:t>virusurile</a:t>
            </a:r>
            <a:r>
              <a:rPr lang="fr-FR" dirty="0" smtClean="0"/>
              <a:t> </a:t>
            </a:r>
            <a:r>
              <a:rPr lang="fr-FR" dirty="0" err="1" smtClean="0"/>
              <a:t>oncogene</a:t>
            </a:r>
            <a:r>
              <a:rPr lang="fr-FR" dirty="0" smtClean="0"/>
              <a:t> tip C </a:t>
            </a:r>
            <a:r>
              <a:rPr lang="fr-FR" dirty="0" err="1" smtClean="0"/>
              <a:t>şi</a:t>
            </a:r>
            <a:r>
              <a:rPr lang="fr-FR" dirty="0" smtClean="0"/>
              <a:t> </a:t>
            </a:r>
            <a:r>
              <a:rPr lang="fr-FR" dirty="0" err="1" smtClean="0"/>
              <a:t>pentru</a:t>
            </a:r>
            <a:r>
              <a:rPr lang="fr-FR" dirty="0" smtClean="0"/>
              <a:t> </a:t>
            </a:r>
            <a:r>
              <a:rPr lang="fr-FR" dirty="0" err="1" smtClean="0"/>
              <a:t>virusul</a:t>
            </a:r>
            <a:r>
              <a:rPr lang="fr-FR" dirty="0" smtClean="0"/>
              <a:t> HIV, </a:t>
            </a:r>
            <a:r>
              <a:rPr lang="fr-FR" dirty="0" err="1" smtClean="0"/>
              <a:t>implică</a:t>
            </a:r>
            <a:r>
              <a:rPr lang="fr-FR" dirty="0" smtClean="0"/>
              <a:t> </a:t>
            </a:r>
            <a:r>
              <a:rPr lang="fr-FR" dirty="0" err="1" smtClean="0"/>
              <a:t>intervenţia</a:t>
            </a:r>
            <a:r>
              <a:rPr lang="fr-FR" dirty="0" smtClean="0"/>
              <a:t> mai </a:t>
            </a:r>
            <a:r>
              <a:rPr lang="fr-FR" dirty="0" err="1" smtClean="0"/>
              <a:t>multor</a:t>
            </a:r>
            <a:r>
              <a:rPr lang="fr-FR" dirty="0" smtClean="0"/>
              <a:t> </a:t>
            </a:r>
            <a:r>
              <a:rPr lang="fr-FR" dirty="0" err="1" smtClean="0"/>
              <a:t>enzime</a:t>
            </a:r>
            <a:r>
              <a:rPr lang="fr-FR" dirty="0" smtClean="0"/>
              <a:t>, </a:t>
            </a:r>
            <a:r>
              <a:rPr lang="fr-FR" dirty="0" err="1" smtClean="0"/>
              <a:t>după</a:t>
            </a:r>
            <a:r>
              <a:rPr lang="fr-FR" dirty="0" smtClean="0"/>
              <a:t> cum </a:t>
            </a:r>
            <a:r>
              <a:rPr lang="fr-FR" dirty="0" err="1" smtClean="0"/>
              <a:t>urmează</a:t>
            </a:r>
            <a:r>
              <a:rPr lang="fr-FR" dirty="0" smtClean="0"/>
              <a:t> (</a:t>
            </a:r>
            <a:r>
              <a:rPr lang="fr-FR" dirty="0" err="1" smtClean="0"/>
              <a:t>tabel</a:t>
            </a:r>
            <a:r>
              <a:rPr lang="fr-FR" dirty="0" smtClean="0"/>
              <a:t> 3):</a:t>
            </a:r>
            <a:endParaRPr lang="en-US" dirty="0" smtClean="0"/>
          </a:p>
          <a:p>
            <a:endParaRPr lang="en-US" dirty="0"/>
          </a:p>
        </p:txBody>
      </p:sp>
      <p:graphicFrame>
        <p:nvGraphicFramePr>
          <p:cNvPr id="4" name="Table 3"/>
          <p:cNvGraphicFramePr>
            <a:graphicFrameLocks noGrp="1"/>
          </p:cNvGraphicFramePr>
          <p:nvPr/>
        </p:nvGraphicFramePr>
        <p:xfrm>
          <a:off x="2500298" y="3643314"/>
          <a:ext cx="6143668" cy="2928958"/>
        </p:xfrm>
        <a:graphic>
          <a:graphicData uri="http://schemas.openxmlformats.org/drawingml/2006/table">
            <a:tbl>
              <a:tblPr/>
              <a:tblGrid>
                <a:gridCol w="3261522"/>
                <a:gridCol w="2882146"/>
              </a:tblGrid>
              <a:tr h="292896">
                <a:tc>
                  <a:txBody>
                    <a:bodyPr/>
                    <a:lstStyle/>
                    <a:p>
                      <a:pPr algn="ctr">
                        <a:spcAft>
                          <a:spcPts val="0"/>
                        </a:spcAft>
                      </a:pPr>
                      <a:r>
                        <a:rPr lang="en-AU" sz="1400" b="1" dirty="0" err="1">
                          <a:latin typeface="Times New Roman"/>
                          <a:ea typeface="Times New Roman"/>
                        </a:rPr>
                        <a:t>Secvenţă</a:t>
                      </a:r>
                      <a:r>
                        <a:rPr lang="en-AU" sz="1400" b="1" dirty="0">
                          <a:latin typeface="Times New Roman"/>
                          <a:ea typeface="Times New Roman"/>
                        </a:rPr>
                        <a:t> a revers-</a:t>
                      </a:r>
                      <a:r>
                        <a:rPr lang="en-AU" sz="1400" b="1" dirty="0" err="1">
                          <a:latin typeface="Times New Roman"/>
                          <a:ea typeface="Times New Roman"/>
                        </a:rPr>
                        <a:t>transcripţiei</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b="1">
                          <a:latin typeface="Times New Roman"/>
                          <a:ea typeface="Times New Roman"/>
                        </a:rPr>
                        <a:t>Enzime virale responsabile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6">
                <a:tc>
                  <a:txBody>
                    <a:bodyPr/>
                    <a:lstStyle/>
                    <a:p>
                      <a:pPr algn="just">
                        <a:spcAft>
                          <a:spcPts val="0"/>
                        </a:spcAft>
                      </a:pPr>
                      <a:r>
                        <a:rPr lang="en-AU" sz="1400">
                          <a:latin typeface="Times New Roman"/>
                          <a:ea typeface="Times New Roman"/>
                        </a:rPr>
                        <a:t>Formarea primei catene de ADN proviral</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a:latin typeface="Times New Roman"/>
                          <a:ea typeface="Times New Roman"/>
                        </a:rPr>
                        <a:t>Revers-transcriptaza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791">
                <a:tc>
                  <a:txBody>
                    <a:bodyPr/>
                    <a:lstStyle/>
                    <a:p>
                      <a:pPr algn="just">
                        <a:spcAft>
                          <a:spcPts val="0"/>
                        </a:spcAft>
                      </a:pPr>
                      <a:r>
                        <a:rPr lang="en-AU" sz="1400">
                          <a:latin typeface="Times New Roman"/>
                          <a:ea typeface="Times New Roman"/>
                        </a:rPr>
                        <a:t>Depolimerizarea nucleotidelor din ARN viral care nu funcţionează ca “matrice”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dirty="0" err="1">
                          <a:latin typeface="Times New Roman"/>
                          <a:ea typeface="Times New Roman"/>
                        </a:rPr>
                        <a:t>Ribonucleaza</a:t>
                      </a:r>
                      <a:r>
                        <a:rPr lang="en-AU" sz="1400" dirty="0">
                          <a:latin typeface="Times New Roman"/>
                          <a:ea typeface="Times New Roman"/>
                        </a:rPr>
                        <a:t> H</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791">
                <a:tc>
                  <a:txBody>
                    <a:bodyPr/>
                    <a:lstStyle/>
                    <a:p>
                      <a:pPr algn="just">
                        <a:spcAft>
                          <a:spcPts val="0"/>
                        </a:spcAft>
                      </a:pPr>
                      <a:r>
                        <a:rPr lang="en-AU" sz="1400">
                          <a:latin typeface="Times New Roman"/>
                          <a:ea typeface="Times New Roman"/>
                        </a:rPr>
                        <a:t>Formarea ADN proviral dublu catenar (ataşarea celei de a doua catene)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a:latin typeface="Times New Roman"/>
                          <a:ea typeface="Times New Roman"/>
                        </a:rPr>
                        <a:t>Revers-transcriptaza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6">
                <a:tc>
                  <a:txBody>
                    <a:bodyPr/>
                    <a:lstStyle/>
                    <a:p>
                      <a:pPr algn="just">
                        <a:spcAft>
                          <a:spcPts val="0"/>
                        </a:spcAft>
                      </a:pPr>
                      <a:r>
                        <a:rPr lang="en-AU" sz="1400">
                          <a:latin typeface="Times New Roman"/>
                          <a:ea typeface="Times New Roman"/>
                        </a:rPr>
                        <a:t>Integrarea provirusului în ADN celular</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400">
                          <a:latin typeface="Times New Roman"/>
                          <a:ea typeface="Times New Roman"/>
                        </a:rPr>
                        <a:t>Integraza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688">
                <a:tc>
                  <a:txBody>
                    <a:bodyPr/>
                    <a:lstStyle/>
                    <a:p>
                      <a:pPr algn="just">
                        <a:spcAft>
                          <a:spcPts val="0"/>
                        </a:spcAft>
                      </a:pPr>
                      <a:r>
                        <a:rPr lang="en-AU" sz="1400">
                          <a:latin typeface="Times New Roman"/>
                          <a:ea typeface="Times New Roman"/>
                        </a:rPr>
                        <a:t>Activarea genomului viral activat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err="1">
                          <a:latin typeface="Times New Roman"/>
                          <a:ea typeface="Times New Roman"/>
                        </a:rPr>
                        <a:t>Complex</a:t>
                      </a:r>
                      <a:r>
                        <a:rPr lang="fr-FR" sz="1400" dirty="0">
                          <a:latin typeface="Times New Roman"/>
                          <a:ea typeface="Times New Roman"/>
                        </a:rPr>
                        <a:t> </a:t>
                      </a:r>
                      <a:r>
                        <a:rPr lang="fr-FR" sz="1400" dirty="0" err="1">
                          <a:latin typeface="Times New Roman"/>
                          <a:ea typeface="Times New Roman"/>
                        </a:rPr>
                        <a:t>genic</a:t>
                      </a:r>
                      <a:r>
                        <a:rPr lang="fr-FR" sz="1400" dirty="0">
                          <a:latin typeface="Times New Roman"/>
                          <a:ea typeface="Times New Roman"/>
                        </a:rPr>
                        <a:t> de </a:t>
                      </a:r>
                      <a:r>
                        <a:rPr lang="fr-FR" sz="1400" dirty="0" err="1">
                          <a:latin typeface="Times New Roman"/>
                          <a:ea typeface="Times New Roman"/>
                        </a:rPr>
                        <a:t>activare</a:t>
                      </a:r>
                      <a:r>
                        <a:rPr lang="fr-FR" sz="1400" dirty="0">
                          <a:latin typeface="Times New Roman"/>
                          <a:ea typeface="Times New Roman"/>
                        </a:rPr>
                        <a:t> (</a:t>
                      </a:r>
                      <a:r>
                        <a:rPr lang="fr-FR" sz="1400" dirty="0" err="1">
                          <a:latin typeface="Times New Roman"/>
                          <a:ea typeface="Times New Roman"/>
                        </a:rPr>
                        <a:t>exemplu</a:t>
                      </a:r>
                      <a:r>
                        <a:rPr lang="fr-FR" sz="1400" dirty="0">
                          <a:latin typeface="Times New Roman"/>
                          <a:ea typeface="Times New Roman"/>
                        </a:rPr>
                        <a:t>: tat/nef la </a:t>
                      </a:r>
                      <a:r>
                        <a:rPr lang="fr-FR" sz="1400" dirty="0" err="1">
                          <a:latin typeface="Times New Roman"/>
                          <a:ea typeface="Times New Roman"/>
                        </a:rPr>
                        <a:t>virusul</a:t>
                      </a:r>
                      <a:r>
                        <a:rPr lang="fr-FR" sz="1400" dirty="0">
                          <a:latin typeface="Times New Roman"/>
                          <a:ea typeface="Times New Roman"/>
                        </a:rPr>
                        <a:t> HIV), plus un </a:t>
                      </a:r>
                      <a:r>
                        <a:rPr lang="fr-FR" sz="1400" dirty="0" err="1">
                          <a:latin typeface="Times New Roman"/>
                          <a:ea typeface="Times New Roman"/>
                        </a:rPr>
                        <a:t>complex</a:t>
                      </a:r>
                      <a:r>
                        <a:rPr lang="fr-FR" sz="1400" dirty="0">
                          <a:latin typeface="Times New Roman"/>
                          <a:ea typeface="Times New Roman"/>
                        </a:rPr>
                        <a:t> </a:t>
                      </a:r>
                      <a:r>
                        <a:rPr lang="fr-FR" sz="1400" dirty="0" err="1">
                          <a:latin typeface="Times New Roman"/>
                          <a:ea typeface="Times New Roman"/>
                        </a:rPr>
                        <a:t>enzimatic</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85720" y="4143380"/>
            <a:ext cx="1571636" cy="1754326"/>
          </a:xfrm>
          <a:prstGeom prst="rect">
            <a:avLst/>
          </a:prstGeom>
          <a:noFill/>
        </p:spPr>
        <p:txBody>
          <a:bodyPr wrap="square" rtlCol="0">
            <a:spAutoFit/>
          </a:bodyPr>
          <a:lstStyle/>
          <a:p>
            <a:r>
              <a:rPr lang="fr-FR" dirty="0" err="1"/>
              <a:t>Tabel</a:t>
            </a:r>
            <a:r>
              <a:rPr lang="fr-FR" dirty="0"/>
              <a:t> 3: Etape ale revers-</a:t>
            </a:r>
            <a:r>
              <a:rPr lang="fr-FR" dirty="0" err="1"/>
              <a:t>transcripţiei</a:t>
            </a:r>
            <a:r>
              <a:rPr lang="fr-FR" dirty="0"/>
              <a:t> </a:t>
            </a:r>
            <a:r>
              <a:rPr lang="fr-FR" dirty="0" err="1"/>
              <a:t>şi</a:t>
            </a:r>
            <a:r>
              <a:rPr lang="fr-FR" dirty="0"/>
              <a:t> </a:t>
            </a:r>
            <a:r>
              <a:rPr lang="fr-FR" dirty="0" err="1"/>
              <a:t>enzimele</a:t>
            </a:r>
            <a:r>
              <a:rPr lang="fr-FR" dirty="0"/>
              <a:t> </a:t>
            </a:r>
            <a:r>
              <a:rPr lang="fr-FR" dirty="0" err="1"/>
              <a:t>responsabile</a:t>
            </a:r>
            <a:endParaRPr lang="en-US"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977815" y="0"/>
            <a:ext cx="8166185" cy="6357958"/>
          </a:xfrm>
          <a:prstGeom prst="rect">
            <a:avLst/>
          </a:prstGeom>
          <a:noFill/>
          <a:ln w="9525">
            <a:noFill/>
            <a:miter lim="800000"/>
            <a:headEnd/>
            <a:tailEnd/>
          </a:ln>
        </p:spPr>
      </p:pic>
      <p:sp>
        <p:nvSpPr>
          <p:cNvPr id="5" name="TextBox 4"/>
          <p:cNvSpPr txBox="1"/>
          <p:nvPr/>
        </p:nvSpPr>
        <p:spPr>
          <a:xfrm>
            <a:off x="0" y="1214422"/>
            <a:ext cx="857224" cy="2308324"/>
          </a:xfrm>
          <a:prstGeom prst="rect">
            <a:avLst/>
          </a:prstGeom>
          <a:noFill/>
        </p:spPr>
        <p:txBody>
          <a:bodyPr wrap="square" rtlCol="0">
            <a:spAutoFit/>
          </a:bodyPr>
          <a:lstStyle/>
          <a:p>
            <a:r>
              <a:rPr lang="ro-RO" dirty="0"/>
              <a:t>Figura </a:t>
            </a:r>
            <a:r>
              <a:rPr lang="en-US" dirty="0" smtClean="0"/>
              <a:t>9</a:t>
            </a:r>
            <a:r>
              <a:rPr lang="ro-RO" dirty="0" smtClean="0"/>
              <a:t>: </a:t>
            </a:r>
            <a:r>
              <a:rPr lang="ro-RO" dirty="0"/>
              <a:t>Ciclul replicativ al retrovirusurilor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70000" lnSpcReduction="20000"/>
          </a:bodyPr>
          <a:lstStyle/>
          <a:p>
            <a:pPr lvl="0"/>
            <a:r>
              <a:rPr lang="en-AU" b="1" dirty="0" err="1" smtClean="0"/>
              <a:t>Apariţia</a:t>
            </a:r>
            <a:r>
              <a:rPr lang="en-AU" b="1" dirty="0" smtClean="0"/>
              <a:t> </a:t>
            </a:r>
            <a:r>
              <a:rPr lang="en-AU" b="1" dirty="0" err="1" smtClean="0"/>
              <a:t>unor</a:t>
            </a:r>
            <a:r>
              <a:rPr lang="en-AU" b="1" dirty="0" smtClean="0"/>
              <a:t> </a:t>
            </a:r>
            <a:r>
              <a:rPr lang="en-AU" b="1" dirty="0" err="1" smtClean="0"/>
              <a:t>proprietăţi</a:t>
            </a:r>
            <a:r>
              <a:rPr lang="en-AU" b="1" dirty="0" smtClean="0"/>
              <a:t> </a:t>
            </a:r>
            <a:r>
              <a:rPr lang="en-AU" b="1" dirty="0" err="1" smtClean="0"/>
              <a:t>noi</a:t>
            </a:r>
            <a:endParaRPr lang="en-US" dirty="0" smtClean="0"/>
          </a:p>
          <a:p>
            <a:r>
              <a:rPr lang="en-AU" dirty="0" smtClean="0"/>
              <a:t>	</a:t>
            </a:r>
            <a:r>
              <a:rPr lang="en-AU" dirty="0" err="1" smtClean="0"/>
              <a:t>Consecinţa</a:t>
            </a:r>
            <a:r>
              <a:rPr lang="en-AU" dirty="0" smtClean="0"/>
              <a:t> </a:t>
            </a:r>
            <a:r>
              <a:rPr lang="en-AU" dirty="0" err="1" smtClean="0"/>
              <a:t>stabilirii</a:t>
            </a:r>
            <a:r>
              <a:rPr lang="en-AU" dirty="0" smtClean="0"/>
              <a:t> </a:t>
            </a:r>
            <a:r>
              <a:rPr lang="en-AU" dirty="0" err="1" smtClean="0"/>
              <a:t>unei</a:t>
            </a:r>
            <a:r>
              <a:rPr lang="en-AU" dirty="0" smtClean="0"/>
              <a:t> </a:t>
            </a:r>
            <a:r>
              <a:rPr lang="en-AU" dirty="0" err="1" smtClean="0"/>
              <a:t>relaţii</a:t>
            </a:r>
            <a:r>
              <a:rPr lang="en-AU" dirty="0" smtClean="0"/>
              <a:t> de tip </a:t>
            </a:r>
            <a:r>
              <a:rPr lang="en-AU" dirty="0" err="1" smtClean="0"/>
              <a:t>simbiotic</a:t>
            </a:r>
            <a:r>
              <a:rPr lang="en-AU" dirty="0" smtClean="0"/>
              <a:t> virus-</a:t>
            </a:r>
            <a:r>
              <a:rPr lang="en-AU" dirty="0" err="1" smtClean="0"/>
              <a:t>celulă</a:t>
            </a:r>
            <a:r>
              <a:rPr lang="en-AU" dirty="0" smtClean="0"/>
              <a:t> </a:t>
            </a:r>
            <a:r>
              <a:rPr lang="en-AU" dirty="0" err="1" smtClean="0"/>
              <a:t>gazdă</a:t>
            </a:r>
            <a:r>
              <a:rPr lang="en-AU" dirty="0" smtClean="0"/>
              <a:t>, </a:t>
            </a:r>
            <a:r>
              <a:rPr lang="en-AU" dirty="0" err="1" smtClean="0"/>
              <a:t>constă</a:t>
            </a:r>
            <a:r>
              <a:rPr lang="en-AU" dirty="0" smtClean="0"/>
              <a:t> </a:t>
            </a:r>
            <a:r>
              <a:rPr lang="en-AU" dirty="0" err="1" smtClean="0"/>
              <a:t>în</a:t>
            </a:r>
            <a:r>
              <a:rPr lang="en-AU" dirty="0" smtClean="0"/>
              <a:t> </a:t>
            </a:r>
            <a:r>
              <a:rPr lang="en-AU" dirty="0" err="1" smtClean="0"/>
              <a:t>apariţia</a:t>
            </a:r>
            <a:r>
              <a:rPr lang="en-AU" dirty="0" smtClean="0"/>
              <a:t> </a:t>
            </a:r>
            <a:r>
              <a:rPr lang="en-AU" dirty="0" err="1" smtClean="0"/>
              <a:t>unor</a:t>
            </a:r>
            <a:r>
              <a:rPr lang="en-AU" dirty="0" smtClean="0"/>
              <a:t> </a:t>
            </a:r>
            <a:r>
              <a:rPr lang="en-AU" dirty="0" err="1" smtClean="0"/>
              <a:t>proprietăţi</a:t>
            </a:r>
            <a:r>
              <a:rPr lang="en-AU" dirty="0" smtClean="0"/>
              <a:t> </a:t>
            </a:r>
            <a:r>
              <a:rPr lang="en-AU" dirty="0" err="1" smtClean="0"/>
              <a:t>modificate</a:t>
            </a:r>
            <a:r>
              <a:rPr lang="en-AU" dirty="0" smtClean="0"/>
              <a:t> ale </a:t>
            </a:r>
            <a:r>
              <a:rPr lang="en-AU" dirty="0" err="1" smtClean="0"/>
              <a:t>celulei</a:t>
            </a:r>
            <a:r>
              <a:rPr lang="en-AU" dirty="0" smtClean="0"/>
              <a:t> </a:t>
            </a:r>
            <a:r>
              <a:rPr lang="en-AU" dirty="0" err="1" smtClean="0"/>
              <a:t>infectate</a:t>
            </a:r>
            <a:r>
              <a:rPr lang="en-AU" dirty="0" smtClean="0"/>
              <a:t> </a:t>
            </a:r>
            <a:r>
              <a:rPr lang="en-AU" dirty="0" err="1" smtClean="0"/>
              <a:t>faţă</a:t>
            </a:r>
            <a:r>
              <a:rPr lang="en-AU" dirty="0" smtClean="0"/>
              <a:t> de </a:t>
            </a:r>
            <a:r>
              <a:rPr lang="en-AU" dirty="0" err="1" smtClean="0"/>
              <a:t>celula</a:t>
            </a:r>
            <a:r>
              <a:rPr lang="en-AU" dirty="0" smtClean="0"/>
              <a:t> </a:t>
            </a:r>
            <a:r>
              <a:rPr lang="en-AU" dirty="0" err="1" smtClean="0"/>
              <a:t>normală-neinfectată</a:t>
            </a:r>
            <a:r>
              <a:rPr lang="en-AU" dirty="0" smtClean="0"/>
              <a:t>.</a:t>
            </a:r>
            <a:endParaRPr lang="en-US" dirty="0" smtClean="0"/>
          </a:p>
          <a:p>
            <a:r>
              <a:rPr lang="en-AU" dirty="0" smtClean="0"/>
              <a:t>	</a:t>
            </a:r>
            <a:r>
              <a:rPr lang="en-AU" dirty="0" err="1" smtClean="0"/>
              <a:t>Printre</a:t>
            </a:r>
            <a:r>
              <a:rPr lang="en-AU" dirty="0" smtClean="0"/>
              <a:t> </a:t>
            </a:r>
            <a:r>
              <a:rPr lang="en-AU" dirty="0" err="1" smtClean="0"/>
              <a:t>proprietăţile</a:t>
            </a:r>
            <a:r>
              <a:rPr lang="en-AU" dirty="0" smtClean="0"/>
              <a:t> </a:t>
            </a:r>
            <a:r>
              <a:rPr lang="en-AU" dirty="0" err="1" smtClean="0"/>
              <a:t>modificate</a:t>
            </a:r>
            <a:r>
              <a:rPr lang="en-AU" dirty="0" smtClean="0"/>
              <a:t> </a:t>
            </a:r>
            <a:r>
              <a:rPr lang="en-AU" dirty="0" err="1" smtClean="0"/>
              <a:t>menţionăm</a:t>
            </a:r>
            <a:r>
              <a:rPr lang="en-AU" dirty="0" smtClean="0"/>
              <a:t>: </a:t>
            </a:r>
            <a:endParaRPr lang="en-US" dirty="0" smtClean="0"/>
          </a:p>
          <a:p>
            <a:pPr lvl="0"/>
            <a:r>
              <a:rPr lang="fr-FR" b="1" i="1" dirty="0" err="1" smtClean="0"/>
              <a:t>Transformarea</a:t>
            </a:r>
            <a:r>
              <a:rPr lang="fr-FR" b="1" i="1" dirty="0" smtClean="0"/>
              <a:t> </a:t>
            </a:r>
            <a:r>
              <a:rPr lang="fr-FR" b="1" i="1" dirty="0" err="1" smtClean="0"/>
              <a:t>celulară</a:t>
            </a:r>
            <a:r>
              <a:rPr lang="fr-FR" dirty="0" smtClean="0"/>
              <a:t>: </a:t>
            </a:r>
            <a:r>
              <a:rPr lang="fr-FR" dirty="0" err="1" smtClean="0"/>
              <a:t>implică</a:t>
            </a:r>
            <a:r>
              <a:rPr lang="fr-FR" dirty="0" smtClean="0"/>
              <a:t> </a:t>
            </a:r>
            <a:r>
              <a:rPr lang="fr-FR" dirty="0" err="1" smtClean="0"/>
              <a:t>modificări</a:t>
            </a:r>
            <a:r>
              <a:rPr lang="fr-FR" dirty="0" smtClean="0"/>
              <a:t> </a:t>
            </a:r>
            <a:r>
              <a:rPr lang="fr-FR" dirty="0" err="1" smtClean="0"/>
              <a:t>profunde</a:t>
            </a:r>
            <a:r>
              <a:rPr lang="fr-FR" dirty="0" smtClean="0"/>
              <a:t> </a:t>
            </a:r>
            <a:r>
              <a:rPr lang="fr-FR" dirty="0" err="1" smtClean="0"/>
              <a:t>morfologice</a:t>
            </a:r>
            <a:r>
              <a:rPr lang="fr-FR" dirty="0" smtClean="0"/>
              <a:t>, </a:t>
            </a:r>
            <a:r>
              <a:rPr lang="fr-FR" dirty="0" err="1" smtClean="0"/>
              <a:t>genetice</a:t>
            </a:r>
            <a:r>
              <a:rPr lang="fr-FR" dirty="0" smtClean="0"/>
              <a:t>, </a:t>
            </a:r>
            <a:r>
              <a:rPr lang="fr-FR" dirty="0" err="1" smtClean="0"/>
              <a:t>biochimice</a:t>
            </a:r>
            <a:r>
              <a:rPr lang="fr-FR" dirty="0" smtClean="0"/>
              <a:t>, de </a:t>
            </a:r>
            <a:r>
              <a:rPr lang="fr-FR" dirty="0" err="1" smtClean="0"/>
              <a:t>suprafaţă</a:t>
            </a:r>
            <a:r>
              <a:rPr lang="fr-FR" dirty="0" smtClean="0"/>
              <a:t>, de </a:t>
            </a:r>
            <a:r>
              <a:rPr lang="fr-FR" dirty="0" err="1" smtClean="0"/>
              <a:t>potenţial</a:t>
            </a:r>
            <a:r>
              <a:rPr lang="fr-FR" dirty="0" smtClean="0"/>
              <a:t> </a:t>
            </a:r>
            <a:r>
              <a:rPr lang="fr-FR" dirty="0" err="1" smtClean="0"/>
              <a:t>oncogen</a:t>
            </a:r>
            <a:r>
              <a:rPr lang="fr-FR" dirty="0" smtClean="0"/>
              <a:t>, </a:t>
            </a:r>
            <a:r>
              <a:rPr lang="fr-FR" dirty="0" err="1" smtClean="0"/>
              <a:t>proces</a:t>
            </a:r>
            <a:r>
              <a:rPr lang="fr-FR" dirty="0" smtClean="0"/>
              <a:t> </a:t>
            </a:r>
            <a:r>
              <a:rPr lang="fr-FR" dirty="0" err="1" smtClean="0"/>
              <a:t>complex</a:t>
            </a:r>
            <a:r>
              <a:rPr lang="fr-FR" dirty="0" smtClean="0"/>
              <a:t>, </a:t>
            </a:r>
            <a:r>
              <a:rPr lang="fr-FR" dirty="0" err="1" smtClean="0"/>
              <a:t>echivalent</a:t>
            </a:r>
            <a:r>
              <a:rPr lang="fr-FR" dirty="0" smtClean="0"/>
              <a:t> </a:t>
            </a:r>
            <a:r>
              <a:rPr lang="fr-FR" dirty="0" err="1" smtClean="0"/>
              <a:t>până</a:t>
            </a:r>
            <a:r>
              <a:rPr lang="fr-FR" dirty="0" smtClean="0"/>
              <a:t> la un </a:t>
            </a:r>
            <a:r>
              <a:rPr lang="fr-FR" dirty="0" err="1" smtClean="0"/>
              <a:t>punct</a:t>
            </a:r>
            <a:r>
              <a:rPr lang="fr-FR" dirty="0" smtClean="0"/>
              <a:t> </a:t>
            </a:r>
            <a:r>
              <a:rPr lang="fr-FR" dirty="0" err="1" smtClean="0"/>
              <a:t>malignizării</a:t>
            </a:r>
            <a:r>
              <a:rPr lang="fr-FR" dirty="0" smtClean="0"/>
              <a:t>;</a:t>
            </a:r>
            <a:endParaRPr lang="en-US" dirty="0" smtClean="0"/>
          </a:p>
          <a:p>
            <a:pPr lvl="0"/>
            <a:r>
              <a:rPr lang="fr-FR" b="1" i="1" dirty="0" err="1" smtClean="0"/>
              <a:t>Exprimarea</a:t>
            </a:r>
            <a:r>
              <a:rPr lang="fr-FR" b="1" i="1" dirty="0" smtClean="0"/>
              <a:t> de </a:t>
            </a:r>
            <a:r>
              <a:rPr lang="fr-FR" b="1" i="1" dirty="0" err="1" smtClean="0"/>
              <a:t>antigene</a:t>
            </a:r>
            <a:r>
              <a:rPr lang="fr-FR" b="1" i="1" dirty="0" smtClean="0"/>
              <a:t> </a:t>
            </a:r>
            <a:r>
              <a:rPr lang="fr-FR" b="1" i="1" dirty="0" err="1" smtClean="0"/>
              <a:t>noi</a:t>
            </a:r>
            <a:r>
              <a:rPr lang="fr-FR" b="1" i="1" dirty="0" smtClean="0"/>
              <a:t> </a:t>
            </a:r>
            <a:r>
              <a:rPr lang="fr-FR" b="1" i="1" dirty="0" err="1" smtClean="0"/>
              <a:t>pe</a:t>
            </a:r>
            <a:r>
              <a:rPr lang="fr-FR" b="1" i="1" dirty="0" smtClean="0"/>
              <a:t> </a:t>
            </a:r>
            <a:r>
              <a:rPr lang="fr-FR" b="1" i="1" dirty="0" err="1" smtClean="0"/>
              <a:t>suprafaţa</a:t>
            </a:r>
            <a:r>
              <a:rPr lang="fr-FR" b="1" i="1" dirty="0" smtClean="0"/>
              <a:t> </a:t>
            </a:r>
            <a:r>
              <a:rPr lang="fr-FR" b="1" i="1" dirty="0" err="1" smtClean="0"/>
              <a:t>celulei</a:t>
            </a:r>
            <a:r>
              <a:rPr lang="fr-FR" dirty="0" smtClean="0"/>
              <a:t>;</a:t>
            </a:r>
            <a:endParaRPr lang="en-US" dirty="0" smtClean="0"/>
          </a:p>
          <a:p>
            <a:pPr lvl="0"/>
            <a:r>
              <a:rPr lang="fr-FR" b="1" i="1" dirty="0" err="1" smtClean="0"/>
              <a:t>Instalarea</a:t>
            </a:r>
            <a:r>
              <a:rPr lang="fr-FR" b="1" i="1" dirty="0" smtClean="0"/>
              <a:t> </a:t>
            </a:r>
            <a:r>
              <a:rPr lang="fr-FR" b="1" i="1" dirty="0" err="1" smtClean="0"/>
              <a:t>unor</a:t>
            </a:r>
            <a:r>
              <a:rPr lang="fr-FR" b="1" i="1" dirty="0" smtClean="0"/>
              <a:t> </a:t>
            </a:r>
            <a:r>
              <a:rPr lang="fr-FR" b="1" i="1" dirty="0" err="1" smtClean="0"/>
              <a:t>modele</a:t>
            </a:r>
            <a:r>
              <a:rPr lang="fr-FR" b="1" i="1" dirty="0" smtClean="0"/>
              <a:t> </a:t>
            </a:r>
            <a:r>
              <a:rPr lang="fr-FR" b="1" i="1" dirty="0" err="1" smtClean="0"/>
              <a:t>metabolice</a:t>
            </a:r>
            <a:r>
              <a:rPr lang="fr-FR" b="1" i="1" dirty="0" smtClean="0"/>
              <a:t> </a:t>
            </a:r>
            <a:r>
              <a:rPr lang="fr-FR" b="1" i="1" dirty="0" err="1" smtClean="0"/>
              <a:t>particulare</a:t>
            </a:r>
            <a:r>
              <a:rPr lang="fr-FR" dirty="0" smtClean="0"/>
              <a:t>, care </a:t>
            </a:r>
            <a:r>
              <a:rPr lang="fr-FR" dirty="0" err="1" smtClean="0"/>
              <a:t>asigură</a:t>
            </a:r>
            <a:r>
              <a:rPr lang="fr-FR" dirty="0" smtClean="0"/>
              <a:t> un </a:t>
            </a:r>
            <a:r>
              <a:rPr lang="fr-FR" dirty="0" err="1" smtClean="0"/>
              <a:t>echilibru</a:t>
            </a:r>
            <a:r>
              <a:rPr lang="fr-FR" dirty="0" smtClean="0"/>
              <a:t> </a:t>
            </a:r>
            <a:r>
              <a:rPr lang="fr-FR" dirty="0" err="1" smtClean="0"/>
              <a:t>între</a:t>
            </a:r>
            <a:r>
              <a:rPr lang="fr-FR" dirty="0" smtClean="0"/>
              <a:t> </a:t>
            </a:r>
            <a:r>
              <a:rPr lang="fr-FR" dirty="0" err="1" smtClean="0"/>
              <a:t>sinteza</a:t>
            </a:r>
            <a:r>
              <a:rPr lang="fr-FR" dirty="0" smtClean="0"/>
              <a:t> </a:t>
            </a:r>
            <a:r>
              <a:rPr lang="fr-FR" dirty="0" err="1" smtClean="0"/>
              <a:t>concomitentă</a:t>
            </a:r>
            <a:r>
              <a:rPr lang="fr-FR" dirty="0" smtClean="0"/>
              <a:t> de </a:t>
            </a:r>
            <a:r>
              <a:rPr lang="fr-FR" dirty="0" err="1" smtClean="0"/>
              <a:t>proteine</a:t>
            </a:r>
            <a:r>
              <a:rPr lang="fr-FR" dirty="0" smtClean="0"/>
              <a:t> de tip </a:t>
            </a:r>
            <a:r>
              <a:rPr lang="fr-FR" dirty="0" err="1" smtClean="0"/>
              <a:t>celular</a:t>
            </a:r>
            <a:r>
              <a:rPr lang="fr-FR" dirty="0" smtClean="0"/>
              <a:t> </a:t>
            </a:r>
            <a:r>
              <a:rPr lang="fr-FR" dirty="0" err="1" smtClean="0"/>
              <a:t>şi</a:t>
            </a:r>
            <a:r>
              <a:rPr lang="fr-FR" dirty="0" smtClean="0"/>
              <a:t> de tip viral </a:t>
            </a:r>
            <a:r>
              <a:rPr lang="fr-FR" dirty="0" err="1" smtClean="0"/>
              <a:t>în</a:t>
            </a:r>
            <a:r>
              <a:rPr lang="fr-FR" dirty="0" smtClean="0"/>
              <a:t> </a:t>
            </a:r>
            <a:r>
              <a:rPr lang="fr-FR" dirty="0" err="1" smtClean="0"/>
              <a:t>aceeaşi</a:t>
            </a:r>
            <a:r>
              <a:rPr lang="fr-FR" dirty="0" smtClean="0"/>
              <a:t> </a:t>
            </a:r>
            <a:r>
              <a:rPr lang="fr-FR" dirty="0" err="1" smtClean="0"/>
              <a:t>celulă</a:t>
            </a:r>
            <a:r>
              <a:rPr lang="fr-FR" dirty="0" smtClean="0"/>
              <a:t>.</a:t>
            </a:r>
            <a:endParaRPr lang="en-US" dirty="0" smtClean="0"/>
          </a:p>
          <a:p>
            <a:r>
              <a:rPr lang="fr-FR" dirty="0" smtClean="0"/>
              <a:t>	</a:t>
            </a:r>
            <a:r>
              <a:rPr lang="fr-FR" dirty="0" err="1" smtClean="0"/>
              <a:t>Mecanismele</a:t>
            </a:r>
            <a:r>
              <a:rPr lang="fr-FR" dirty="0" smtClean="0"/>
              <a:t> care </a:t>
            </a:r>
            <a:r>
              <a:rPr lang="fr-FR" dirty="0" err="1" smtClean="0"/>
              <a:t>stau</a:t>
            </a:r>
            <a:r>
              <a:rPr lang="fr-FR" dirty="0" smtClean="0"/>
              <a:t> la </a:t>
            </a:r>
            <a:r>
              <a:rPr lang="fr-FR" dirty="0" err="1" smtClean="0"/>
              <a:t>baza</a:t>
            </a:r>
            <a:r>
              <a:rPr lang="fr-FR" dirty="0" smtClean="0"/>
              <a:t> </a:t>
            </a:r>
            <a:r>
              <a:rPr lang="fr-FR" dirty="0" err="1" smtClean="0"/>
              <a:t>apariţiei</a:t>
            </a:r>
            <a:r>
              <a:rPr lang="fr-FR" dirty="0" smtClean="0"/>
              <a:t> </a:t>
            </a:r>
            <a:r>
              <a:rPr lang="fr-FR" dirty="0" err="1" smtClean="0"/>
              <a:t>acestor</a:t>
            </a:r>
            <a:r>
              <a:rPr lang="fr-FR" dirty="0" smtClean="0"/>
              <a:t> </a:t>
            </a:r>
            <a:r>
              <a:rPr lang="fr-FR" dirty="0" err="1" smtClean="0"/>
              <a:t>noi</a:t>
            </a:r>
            <a:r>
              <a:rPr lang="fr-FR" dirty="0" smtClean="0"/>
              <a:t> </a:t>
            </a:r>
            <a:r>
              <a:rPr lang="fr-FR" dirty="0" err="1" smtClean="0"/>
              <a:t>proprietăţi</a:t>
            </a:r>
            <a:r>
              <a:rPr lang="fr-FR" dirty="0" smtClean="0"/>
              <a:t> </a:t>
            </a:r>
            <a:r>
              <a:rPr lang="fr-FR" dirty="0" err="1" smtClean="0"/>
              <a:t>sunt</a:t>
            </a:r>
            <a:r>
              <a:rPr lang="fr-FR" dirty="0" smtClean="0"/>
              <a:t>, </a:t>
            </a:r>
            <a:r>
              <a:rPr lang="fr-FR" dirty="0" err="1" smtClean="0"/>
              <a:t>pe</a:t>
            </a:r>
            <a:r>
              <a:rPr lang="fr-FR" dirty="0" smtClean="0"/>
              <a:t> de o parte, </a:t>
            </a:r>
            <a:r>
              <a:rPr lang="fr-FR" b="1" i="1" dirty="0" err="1" smtClean="0"/>
              <a:t>introducerea</a:t>
            </a:r>
            <a:r>
              <a:rPr lang="fr-FR" b="1" i="1" dirty="0" smtClean="0"/>
              <a:t>, </a:t>
            </a:r>
            <a:r>
              <a:rPr lang="fr-FR" b="1" i="1" dirty="0" err="1" smtClean="0"/>
              <a:t>concomitent</a:t>
            </a:r>
            <a:r>
              <a:rPr lang="fr-FR" b="1" i="1" dirty="0" smtClean="0"/>
              <a:t> </a:t>
            </a:r>
            <a:r>
              <a:rPr lang="fr-FR" b="1" i="1" dirty="0" err="1" smtClean="0"/>
              <a:t>cu</a:t>
            </a:r>
            <a:r>
              <a:rPr lang="fr-FR" b="1" i="1" dirty="0" smtClean="0"/>
              <a:t> </a:t>
            </a:r>
            <a:r>
              <a:rPr lang="fr-FR" b="1" i="1" dirty="0" err="1" smtClean="0"/>
              <a:t>acidul</a:t>
            </a:r>
            <a:r>
              <a:rPr lang="fr-FR" b="1" i="1" dirty="0" smtClean="0"/>
              <a:t> </a:t>
            </a:r>
            <a:r>
              <a:rPr lang="fr-FR" b="1" i="1" dirty="0" err="1" smtClean="0"/>
              <a:t>nucleic</a:t>
            </a:r>
            <a:r>
              <a:rPr lang="fr-FR" b="1" i="1" dirty="0" smtClean="0"/>
              <a:t> viral, a </a:t>
            </a:r>
            <a:r>
              <a:rPr lang="fr-FR" b="1" i="1" dirty="0" err="1" smtClean="0"/>
              <a:t>unor</a:t>
            </a:r>
            <a:r>
              <a:rPr lang="fr-FR" b="1" i="1" dirty="0" smtClean="0"/>
              <a:t> </a:t>
            </a:r>
            <a:r>
              <a:rPr lang="fr-FR" b="1" i="1" dirty="0" err="1" smtClean="0"/>
              <a:t>gene</a:t>
            </a:r>
            <a:r>
              <a:rPr lang="fr-FR" b="1" i="1" dirty="0" smtClean="0"/>
              <a:t> </a:t>
            </a:r>
            <a:r>
              <a:rPr lang="fr-FR" b="1" i="1" dirty="0" err="1" smtClean="0"/>
              <a:t>noi</a:t>
            </a:r>
            <a:r>
              <a:rPr lang="fr-FR" dirty="0" smtClean="0"/>
              <a:t>, </a:t>
            </a:r>
            <a:r>
              <a:rPr lang="fr-FR" dirty="0" err="1" smtClean="0"/>
              <a:t>capabile</a:t>
            </a:r>
            <a:r>
              <a:rPr lang="fr-FR" dirty="0" smtClean="0"/>
              <a:t> </a:t>
            </a:r>
            <a:r>
              <a:rPr lang="fr-FR" dirty="0" err="1" smtClean="0"/>
              <a:t>să</a:t>
            </a:r>
            <a:r>
              <a:rPr lang="fr-FR" dirty="0" smtClean="0"/>
              <a:t> </a:t>
            </a:r>
            <a:r>
              <a:rPr lang="fr-FR" dirty="0" err="1" smtClean="0"/>
              <a:t>codifice</a:t>
            </a:r>
            <a:r>
              <a:rPr lang="fr-FR" dirty="0" smtClean="0"/>
              <a:t> </a:t>
            </a:r>
            <a:r>
              <a:rPr lang="fr-FR" dirty="0" err="1" smtClean="0"/>
              <a:t>proprietăţile</a:t>
            </a:r>
            <a:r>
              <a:rPr lang="fr-FR" dirty="0" smtClean="0"/>
              <a:t> </a:t>
            </a:r>
            <a:r>
              <a:rPr lang="fr-FR" dirty="0" err="1" smtClean="0"/>
              <a:t>modificate</a:t>
            </a:r>
            <a:r>
              <a:rPr lang="fr-FR" dirty="0" smtClean="0"/>
              <a:t> (</a:t>
            </a:r>
            <a:r>
              <a:rPr lang="fr-FR" dirty="0" err="1" smtClean="0"/>
              <a:t>exemplu</a:t>
            </a:r>
            <a:r>
              <a:rPr lang="fr-FR" dirty="0" smtClean="0"/>
              <a:t>: </a:t>
            </a:r>
            <a:r>
              <a:rPr lang="fr-FR" dirty="0" err="1" smtClean="0"/>
              <a:t>genele</a:t>
            </a:r>
            <a:r>
              <a:rPr lang="fr-FR" dirty="0" smtClean="0"/>
              <a:t> “</a:t>
            </a:r>
            <a:r>
              <a:rPr lang="fr-FR" dirty="0" err="1" smtClean="0"/>
              <a:t>pol</a:t>
            </a:r>
            <a:r>
              <a:rPr lang="fr-FR" dirty="0" smtClean="0"/>
              <a:t>”, “gag”, “</a:t>
            </a:r>
            <a:r>
              <a:rPr lang="fr-FR" dirty="0" err="1" smtClean="0"/>
              <a:t>env</a:t>
            </a:r>
            <a:r>
              <a:rPr lang="fr-FR" dirty="0" smtClean="0"/>
              <a:t>”, “onc”, ale </a:t>
            </a:r>
            <a:r>
              <a:rPr lang="fr-FR" dirty="0" err="1" smtClean="0"/>
              <a:t>virusurilor</a:t>
            </a:r>
            <a:r>
              <a:rPr lang="fr-FR" dirty="0" smtClean="0"/>
              <a:t> </a:t>
            </a:r>
            <a:r>
              <a:rPr lang="fr-FR" dirty="0" err="1" smtClean="0"/>
              <a:t>oncogene</a:t>
            </a:r>
            <a:r>
              <a:rPr lang="fr-FR" dirty="0" smtClean="0"/>
              <a:t> ARN-</a:t>
            </a:r>
            <a:r>
              <a:rPr lang="fr-FR" dirty="0" err="1" smtClean="0"/>
              <a:t>retrovirusuri</a:t>
            </a:r>
            <a:r>
              <a:rPr lang="fr-FR" dirty="0" smtClean="0"/>
              <a:t>, </a:t>
            </a:r>
            <a:r>
              <a:rPr lang="fr-FR" dirty="0" err="1" smtClean="0"/>
              <a:t>codifică</a:t>
            </a:r>
            <a:r>
              <a:rPr lang="fr-FR" dirty="0" smtClean="0"/>
              <a:t> </a:t>
            </a:r>
            <a:r>
              <a:rPr lang="fr-FR" dirty="0" err="1" smtClean="0"/>
              <a:t>sinteza</a:t>
            </a:r>
            <a:r>
              <a:rPr lang="fr-FR" dirty="0" smtClean="0"/>
              <a:t> revers-</a:t>
            </a:r>
            <a:r>
              <a:rPr lang="fr-FR" dirty="0" err="1" smtClean="0"/>
              <a:t>transcriptazei</a:t>
            </a:r>
            <a:r>
              <a:rPr lang="fr-FR" dirty="0" smtClean="0"/>
              <a:t>, </a:t>
            </a:r>
            <a:r>
              <a:rPr lang="fr-FR" dirty="0" err="1" smtClean="0"/>
              <a:t>proteinelor</a:t>
            </a:r>
            <a:r>
              <a:rPr lang="fr-FR" dirty="0" smtClean="0"/>
              <a:t> p10, p12, p15, p30, </a:t>
            </a:r>
            <a:r>
              <a:rPr lang="fr-FR" dirty="0" err="1" smtClean="0"/>
              <a:t>glicoproteinei</a:t>
            </a:r>
            <a:r>
              <a:rPr lang="fr-FR" dirty="0" smtClean="0"/>
              <a:t> majore gp70, </a:t>
            </a:r>
            <a:r>
              <a:rPr lang="fr-FR" dirty="0" err="1" smtClean="0"/>
              <a:t>malignizarea</a:t>
            </a:r>
            <a:r>
              <a:rPr lang="fr-FR" dirty="0" smtClean="0"/>
              <a:t> </a:t>
            </a:r>
            <a:r>
              <a:rPr lang="fr-FR" dirty="0" err="1" smtClean="0"/>
              <a:t>celulei</a:t>
            </a:r>
            <a:r>
              <a:rPr lang="fr-FR" dirty="0" smtClean="0"/>
              <a:t>), </a:t>
            </a:r>
            <a:r>
              <a:rPr lang="fr-FR" dirty="0" err="1" smtClean="0"/>
              <a:t>iar</a:t>
            </a:r>
            <a:r>
              <a:rPr lang="fr-FR" dirty="0" smtClean="0"/>
              <a:t> </a:t>
            </a:r>
            <a:r>
              <a:rPr lang="fr-FR" dirty="0" err="1" smtClean="0"/>
              <a:t>pe</a:t>
            </a:r>
            <a:r>
              <a:rPr lang="fr-FR" dirty="0" smtClean="0"/>
              <a:t> de </a:t>
            </a:r>
            <a:r>
              <a:rPr lang="fr-FR" dirty="0" err="1" smtClean="0"/>
              <a:t>altă</a:t>
            </a:r>
            <a:r>
              <a:rPr lang="fr-FR" dirty="0" smtClean="0"/>
              <a:t> parte, </a:t>
            </a:r>
            <a:r>
              <a:rPr lang="fr-FR" b="1" i="1" dirty="0" err="1" smtClean="0"/>
              <a:t>derepresia</a:t>
            </a:r>
            <a:r>
              <a:rPr lang="fr-FR" b="1" i="1" dirty="0" smtClean="0"/>
              <a:t> </a:t>
            </a:r>
            <a:r>
              <a:rPr lang="fr-FR" b="1" i="1" dirty="0" err="1" smtClean="0"/>
              <a:t>unor</a:t>
            </a:r>
            <a:r>
              <a:rPr lang="fr-FR" b="1" i="1" dirty="0" smtClean="0"/>
              <a:t> </a:t>
            </a:r>
            <a:r>
              <a:rPr lang="fr-FR" b="1" i="1" dirty="0" err="1" smtClean="0"/>
              <a:t>gene</a:t>
            </a:r>
            <a:r>
              <a:rPr lang="fr-FR" b="1" i="1" dirty="0" smtClean="0"/>
              <a:t> </a:t>
            </a:r>
            <a:r>
              <a:rPr lang="fr-FR" b="1" i="1" dirty="0" err="1" smtClean="0"/>
              <a:t>celulare</a:t>
            </a:r>
            <a:r>
              <a:rPr lang="fr-FR" b="1" i="1" dirty="0" smtClean="0"/>
              <a:t> </a:t>
            </a:r>
            <a:r>
              <a:rPr lang="fr-FR" b="1" i="1" dirty="0" err="1" smtClean="0"/>
              <a:t>datorită</a:t>
            </a:r>
            <a:r>
              <a:rPr lang="fr-FR" b="1" i="1" dirty="0" smtClean="0"/>
              <a:t> </a:t>
            </a:r>
            <a:r>
              <a:rPr lang="fr-FR" b="1" i="1" dirty="0" err="1" smtClean="0"/>
              <a:t>pătrunderii</a:t>
            </a:r>
            <a:r>
              <a:rPr lang="fr-FR" b="1" i="1" dirty="0" smtClean="0"/>
              <a:t> </a:t>
            </a:r>
            <a:r>
              <a:rPr lang="fr-FR" b="1" i="1" dirty="0" err="1" smtClean="0"/>
              <a:t>şi</a:t>
            </a:r>
            <a:r>
              <a:rPr lang="fr-FR" b="1" i="1" dirty="0" smtClean="0"/>
              <a:t> </a:t>
            </a:r>
            <a:r>
              <a:rPr lang="fr-FR" b="1" i="1" dirty="0" err="1" smtClean="0"/>
              <a:t>integrării</a:t>
            </a:r>
            <a:r>
              <a:rPr lang="fr-FR" b="1" i="1" dirty="0" smtClean="0"/>
              <a:t> </a:t>
            </a:r>
            <a:r>
              <a:rPr lang="fr-FR" b="1" i="1" dirty="0" err="1" smtClean="0"/>
              <a:t>acidului</a:t>
            </a:r>
            <a:r>
              <a:rPr lang="fr-FR" b="1" i="1" dirty="0" smtClean="0"/>
              <a:t> </a:t>
            </a:r>
            <a:r>
              <a:rPr lang="fr-FR" b="1" i="1" dirty="0" err="1" smtClean="0"/>
              <a:t>nucleic</a:t>
            </a:r>
            <a:r>
              <a:rPr lang="fr-FR" b="1" i="1" dirty="0" smtClean="0"/>
              <a:t> viral </a:t>
            </a:r>
            <a:r>
              <a:rPr lang="fr-FR" b="1" i="1" dirty="0" err="1" smtClean="0"/>
              <a:t>în</a:t>
            </a:r>
            <a:r>
              <a:rPr lang="fr-FR" b="1" i="1" dirty="0" smtClean="0"/>
              <a:t> </a:t>
            </a:r>
            <a:r>
              <a:rPr lang="fr-FR" b="1" i="1" dirty="0" err="1" smtClean="0"/>
              <a:t>genomul</a:t>
            </a:r>
            <a:r>
              <a:rPr lang="fr-FR" b="1" i="1" dirty="0" smtClean="0"/>
              <a:t> </a:t>
            </a:r>
            <a:r>
              <a:rPr lang="fr-FR" b="1" i="1" dirty="0" err="1" smtClean="0"/>
              <a:t>celulei</a:t>
            </a:r>
            <a:r>
              <a:rPr lang="fr-FR" dirty="0" smtClean="0"/>
              <a:t> </a:t>
            </a:r>
            <a:r>
              <a:rPr lang="fr-FR" dirty="0" err="1" smtClean="0"/>
              <a:t>cu</a:t>
            </a:r>
            <a:r>
              <a:rPr lang="fr-FR" dirty="0" smtClean="0"/>
              <a:t> </a:t>
            </a:r>
            <a:r>
              <a:rPr lang="fr-FR" dirty="0" err="1" smtClean="0"/>
              <a:t>codificarea</a:t>
            </a:r>
            <a:r>
              <a:rPr lang="fr-FR" dirty="0" smtClean="0"/>
              <a:t> </a:t>
            </a:r>
            <a:r>
              <a:rPr lang="fr-FR" dirty="0" err="1" smtClean="0"/>
              <a:t>consecutivă</a:t>
            </a:r>
            <a:r>
              <a:rPr lang="fr-FR" dirty="0" smtClean="0"/>
              <a:t> a </a:t>
            </a:r>
            <a:r>
              <a:rPr lang="fr-FR" dirty="0" err="1" smtClean="0"/>
              <a:t>exprimării</a:t>
            </a:r>
            <a:r>
              <a:rPr lang="fr-FR" dirty="0" smtClean="0"/>
              <a:t> de </a:t>
            </a:r>
            <a:r>
              <a:rPr lang="fr-FR" dirty="0" err="1" smtClean="0"/>
              <a:t>noi</a:t>
            </a:r>
            <a:r>
              <a:rPr lang="fr-FR" dirty="0" smtClean="0"/>
              <a:t> </a:t>
            </a:r>
            <a:r>
              <a:rPr lang="fr-FR" dirty="0" err="1" smtClean="0"/>
              <a:t>proprietăţi</a:t>
            </a:r>
            <a:r>
              <a:rPr lang="fr-FR" dirty="0" smtClean="0"/>
              <a:t> (</a:t>
            </a:r>
            <a:r>
              <a:rPr lang="fr-FR" dirty="0" err="1" smtClean="0"/>
              <a:t>exemplu</a:t>
            </a:r>
            <a:r>
              <a:rPr lang="fr-FR" dirty="0" smtClean="0"/>
              <a:t>: </a:t>
            </a:r>
            <a:r>
              <a:rPr lang="fr-FR" dirty="0" err="1" smtClean="0"/>
              <a:t>antigenul</a:t>
            </a:r>
            <a:r>
              <a:rPr lang="fr-FR" dirty="0" smtClean="0"/>
              <a:t> </a:t>
            </a:r>
            <a:r>
              <a:rPr lang="fr-FR" dirty="0" err="1" smtClean="0"/>
              <a:t>carcino</a:t>
            </a:r>
            <a:r>
              <a:rPr lang="fr-FR" dirty="0" smtClean="0"/>
              <a:t>-</a:t>
            </a:r>
            <a:r>
              <a:rPr lang="fr-FR" dirty="0" err="1" smtClean="0"/>
              <a:t>embrionar</a:t>
            </a:r>
            <a:r>
              <a:rPr lang="fr-FR" dirty="0" smtClean="0"/>
              <a:t>, </a:t>
            </a:r>
            <a:r>
              <a:rPr lang="fr-FR" dirty="0" err="1" smtClean="0"/>
              <a:t>prezent</a:t>
            </a:r>
            <a:r>
              <a:rPr lang="fr-FR" dirty="0" smtClean="0"/>
              <a:t> </a:t>
            </a:r>
            <a:r>
              <a:rPr lang="fr-FR" dirty="0" err="1" smtClean="0"/>
              <a:t>numai</a:t>
            </a:r>
            <a:r>
              <a:rPr lang="fr-FR" dirty="0" smtClean="0"/>
              <a:t> </a:t>
            </a:r>
            <a:r>
              <a:rPr lang="fr-FR" dirty="0" err="1" smtClean="0"/>
              <a:t>în</a:t>
            </a:r>
            <a:r>
              <a:rPr lang="fr-FR" dirty="0" smtClean="0"/>
              <a:t> </a:t>
            </a:r>
            <a:r>
              <a:rPr lang="fr-FR" dirty="0" err="1" smtClean="0"/>
              <a:t>celulele</a:t>
            </a:r>
            <a:r>
              <a:rPr lang="fr-FR" dirty="0" smtClean="0"/>
              <a:t> </a:t>
            </a:r>
            <a:r>
              <a:rPr lang="fr-FR" dirty="0" err="1" smtClean="0"/>
              <a:t>embrionate</a:t>
            </a:r>
            <a:r>
              <a:rPr lang="fr-FR" dirty="0" smtClean="0"/>
              <a:t> </a:t>
            </a:r>
            <a:r>
              <a:rPr lang="fr-FR" dirty="0" err="1" smtClean="0"/>
              <a:t>şi</a:t>
            </a:r>
            <a:r>
              <a:rPr lang="fr-FR" dirty="0" smtClean="0"/>
              <a:t> </a:t>
            </a:r>
            <a:r>
              <a:rPr lang="fr-FR" dirty="0" err="1" smtClean="0"/>
              <a:t>fetale</a:t>
            </a:r>
            <a:r>
              <a:rPr lang="fr-FR" dirty="0" smtClean="0"/>
              <a:t> </a:t>
            </a:r>
            <a:r>
              <a:rPr lang="fr-FR" dirty="0" err="1" smtClean="0"/>
              <a:t>şi</a:t>
            </a:r>
            <a:r>
              <a:rPr lang="fr-FR" dirty="0" smtClean="0"/>
              <a:t>, </a:t>
            </a:r>
            <a:r>
              <a:rPr lang="fr-FR" dirty="0" err="1" smtClean="0"/>
              <a:t>respectiv</a:t>
            </a:r>
            <a:r>
              <a:rPr lang="fr-FR" dirty="0" smtClean="0"/>
              <a:t>, </a:t>
            </a:r>
            <a:r>
              <a:rPr lang="fr-FR" dirty="0" err="1" smtClean="0"/>
              <a:t>în</a:t>
            </a:r>
            <a:r>
              <a:rPr lang="fr-FR" dirty="0" smtClean="0"/>
              <a:t> </a:t>
            </a:r>
            <a:r>
              <a:rPr lang="fr-FR" dirty="0" err="1" smtClean="0"/>
              <a:t>celula</a:t>
            </a:r>
            <a:r>
              <a:rPr lang="fr-FR" dirty="0" smtClean="0"/>
              <a:t> </a:t>
            </a:r>
            <a:r>
              <a:rPr lang="fr-FR" dirty="0" err="1" smtClean="0"/>
              <a:t>cancerizată</a:t>
            </a:r>
            <a:r>
              <a:rPr lang="fr-FR" dirty="0" smtClean="0"/>
              <a:t>, dar absent </a:t>
            </a:r>
            <a:r>
              <a:rPr lang="fr-FR" dirty="0" err="1" smtClean="0"/>
              <a:t>în</a:t>
            </a:r>
            <a:r>
              <a:rPr lang="fr-FR" dirty="0" smtClean="0"/>
              <a:t> </a:t>
            </a:r>
            <a:r>
              <a:rPr lang="fr-FR" dirty="0" err="1" smtClean="0"/>
              <a:t>celula</a:t>
            </a:r>
            <a:r>
              <a:rPr lang="fr-FR" dirty="0" smtClean="0"/>
              <a:t> </a:t>
            </a:r>
            <a:r>
              <a:rPr lang="fr-FR" dirty="0" err="1" smtClean="0"/>
              <a:t>normală</a:t>
            </a:r>
            <a:r>
              <a:rPr lang="fr-FR" dirty="0" smtClean="0"/>
              <a:t> </a:t>
            </a:r>
            <a:r>
              <a:rPr lang="fr-FR" dirty="0" err="1" smtClean="0"/>
              <a:t>adultă</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5181616"/>
          </a:xfrm>
        </p:spPr>
        <p:txBody>
          <a:bodyPr>
            <a:normAutofit fontScale="70000" lnSpcReduction="20000"/>
          </a:bodyPr>
          <a:lstStyle/>
          <a:p>
            <a:r>
              <a:rPr lang="fr-FR" b="1" dirty="0" smtClean="0"/>
              <a:t>3.3. Aspecte </a:t>
            </a:r>
            <a:r>
              <a:rPr lang="fr-FR" b="1" dirty="0" err="1" smtClean="0"/>
              <a:t>particulare</a:t>
            </a:r>
            <a:r>
              <a:rPr lang="fr-FR" b="1" dirty="0" smtClean="0"/>
              <a:t> de </a:t>
            </a:r>
            <a:r>
              <a:rPr lang="fr-FR" b="1" dirty="0" err="1" smtClean="0"/>
              <a:t>relaţii</a:t>
            </a:r>
            <a:r>
              <a:rPr lang="fr-FR" b="1" dirty="0" smtClean="0"/>
              <a:t> virus-</a:t>
            </a:r>
            <a:r>
              <a:rPr lang="fr-FR" b="1" dirty="0" err="1" smtClean="0"/>
              <a:t>celulă</a:t>
            </a:r>
            <a:r>
              <a:rPr lang="fr-FR" b="1" dirty="0" smtClean="0"/>
              <a:t> </a:t>
            </a:r>
            <a:r>
              <a:rPr lang="fr-FR" b="1" dirty="0" err="1" smtClean="0"/>
              <a:t>gazdă</a:t>
            </a:r>
            <a:endParaRPr lang="en-US" b="1" dirty="0" smtClean="0"/>
          </a:p>
          <a:p>
            <a:pPr lvl="0"/>
            <a:r>
              <a:rPr lang="fr-FR" dirty="0" err="1" smtClean="0"/>
              <a:t>Între</a:t>
            </a:r>
            <a:r>
              <a:rPr lang="fr-FR" dirty="0" smtClean="0"/>
              <a:t> virus </a:t>
            </a:r>
            <a:r>
              <a:rPr lang="fr-FR" dirty="0" err="1" smtClean="0"/>
              <a:t>şi</a:t>
            </a:r>
            <a:r>
              <a:rPr lang="fr-FR" dirty="0" smtClean="0"/>
              <a:t> </a:t>
            </a:r>
            <a:r>
              <a:rPr lang="fr-FR" dirty="0" err="1" smtClean="0"/>
              <a:t>celula</a:t>
            </a:r>
            <a:r>
              <a:rPr lang="fr-FR" dirty="0" smtClean="0"/>
              <a:t>-</a:t>
            </a:r>
            <a:r>
              <a:rPr lang="fr-FR" dirty="0" err="1" smtClean="0"/>
              <a:t>gazdă</a:t>
            </a:r>
            <a:r>
              <a:rPr lang="fr-FR" dirty="0" smtClean="0"/>
              <a:t>, </a:t>
            </a:r>
            <a:r>
              <a:rPr lang="fr-FR" dirty="0" err="1" smtClean="0"/>
              <a:t>există</a:t>
            </a:r>
            <a:r>
              <a:rPr lang="fr-FR" dirty="0" smtClean="0"/>
              <a:t> </a:t>
            </a:r>
            <a:r>
              <a:rPr lang="fr-FR" b="1" i="1" dirty="0" err="1" smtClean="0"/>
              <a:t>posibilitatea</a:t>
            </a:r>
            <a:r>
              <a:rPr lang="fr-FR" b="1" i="1" dirty="0" smtClean="0"/>
              <a:t> </a:t>
            </a:r>
            <a:r>
              <a:rPr lang="fr-FR" b="1" i="1" dirty="0" err="1" smtClean="0"/>
              <a:t>coexistenţei</a:t>
            </a:r>
            <a:r>
              <a:rPr lang="fr-FR" b="1" i="1" dirty="0" smtClean="0"/>
              <a:t> </a:t>
            </a:r>
            <a:r>
              <a:rPr lang="fr-FR" b="1" i="1" dirty="0" err="1" smtClean="0"/>
              <a:t>celor</a:t>
            </a:r>
            <a:r>
              <a:rPr lang="fr-FR" b="1" i="1" dirty="0" smtClean="0"/>
              <a:t> </a:t>
            </a:r>
            <a:r>
              <a:rPr lang="fr-FR" b="1" i="1" dirty="0" err="1" smtClean="0"/>
              <a:t>două</a:t>
            </a:r>
            <a:r>
              <a:rPr lang="fr-FR" b="1" i="1" dirty="0" smtClean="0"/>
              <a:t> </a:t>
            </a:r>
            <a:r>
              <a:rPr lang="fr-FR" b="1" i="1" dirty="0" err="1" smtClean="0"/>
              <a:t>tipuri</a:t>
            </a:r>
            <a:r>
              <a:rPr lang="fr-FR" b="1" i="1" dirty="0" smtClean="0"/>
              <a:t> de </a:t>
            </a:r>
            <a:r>
              <a:rPr lang="fr-FR" b="1" i="1" dirty="0" err="1" smtClean="0"/>
              <a:t>relaţii</a:t>
            </a:r>
            <a:r>
              <a:rPr lang="fr-FR" b="1" i="1" dirty="0" smtClean="0"/>
              <a:t>: </a:t>
            </a:r>
            <a:r>
              <a:rPr lang="fr-FR" b="1" i="1" dirty="0" err="1" smtClean="0"/>
              <a:t>litică</a:t>
            </a:r>
            <a:r>
              <a:rPr lang="fr-FR" b="1" i="1" dirty="0" smtClean="0"/>
              <a:t> </a:t>
            </a:r>
            <a:r>
              <a:rPr lang="fr-FR" b="1" i="1" dirty="0" err="1" smtClean="0"/>
              <a:t>şi</a:t>
            </a:r>
            <a:r>
              <a:rPr lang="fr-FR" b="1" i="1" dirty="0" smtClean="0"/>
              <a:t> </a:t>
            </a:r>
            <a:r>
              <a:rPr lang="fr-FR" b="1" i="1" dirty="0" err="1" smtClean="0"/>
              <a:t>simbiotică</a:t>
            </a:r>
            <a:r>
              <a:rPr lang="fr-FR" dirty="0" smtClean="0"/>
              <a:t> (</a:t>
            </a:r>
            <a:r>
              <a:rPr lang="fr-FR" dirty="0" err="1" smtClean="0"/>
              <a:t>virusurile</a:t>
            </a:r>
            <a:r>
              <a:rPr lang="fr-FR" dirty="0" smtClean="0"/>
              <a:t> de tip C la </a:t>
            </a:r>
            <a:r>
              <a:rPr lang="fr-FR" dirty="0" err="1" smtClean="0"/>
              <a:t>multe</a:t>
            </a:r>
            <a:r>
              <a:rPr lang="fr-FR" dirty="0" smtClean="0"/>
              <a:t> </a:t>
            </a:r>
            <a:r>
              <a:rPr lang="fr-FR" dirty="0" err="1" smtClean="0"/>
              <a:t>specii</a:t>
            </a:r>
            <a:r>
              <a:rPr lang="fr-FR" dirty="0" smtClean="0"/>
              <a:t> de </a:t>
            </a:r>
            <a:r>
              <a:rPr lang="fr-FR" dirty="0" err="1" smtClean="0"/>
              <a:t>mamifere</a:t>
            </a:r>
            <a:r>
              <a:rPr lang="fr-FR" dirty="0" smtClean="0"/>
              <a:t>). </a:t>
            </a:r>
            <a:r>
              <a:rPr lang="fr-FR" dirty="0" err="1" smtClean="0"/>
              <a:t>În</a:t>
            </a:r>
            <a:r>
              <a:rPr lang="fr-FR" dirty="0" smtClean="0"/>
              <a:t> </a:t>
            </a:r>
            <a:r>
              <a:rPr lang="fr-FR" dirty="0" err="1" smtClean="0"/>
              <a:t>acest</a:t>
            </a:r>
            <a:r>
              <a:rPr lang="fr-FR" dirty="0" smtClean="0"/>
              <a:t> </a:t>
            </a:r>
            <a:r>
              <a:rPr lang="fr-FR" dirty="0" err="1" smtClean="0"/>
              <a:t>caz</a:t>
            </a:r>
            <a:r>
              <a:rPr lang="fr-FR" dirty="0" smtClean="0"/>
              <a:t>, </a:t>
            </a:r>
            <a:r>
              <a:rPr lang="fr-FR" dirty="0" err="1" smtClean="0"/>
              <a:t>într</a:t>
            </a:r>
            <a:r>
              <a:rPr lang="fr-FR" dirty="0" smtClean="0"/>
              <a:t>-o </a:t>
            </a:r>
            <a:r>
              <a:rPr lang="fr-FR" dirty="0" err="1" smtClean="0"/>
              <a:t>populaţie</a:t>
            </a:r>
            <a:r>
              <a:rPr lang="fr-FR" dirty="0" smtClean="0"/>
              <a:t> </a:t>
            </a:r>
            <a:r>
              <a:rPr lang="fr-FR" dirty="0" err="1" smtClean="0"/>
              <a:t>celulară</a:t>
            </a:r>
            <a:r>
              <a:rPr lang="fr-FR" dirty="0" smtClean="0"/>
              <a:t> </a:t>
            </a:r>
            <a:r>
              <a:rPr lang="fr-FR" dirty="0" err="1" smtClean="0"/>
              <a:t>sau</a:t>
            </a:r>
            <a:r>
              <a:rPr lang="fr-FR" dirty="0" smtClean="0"/>
              <a:t> </a:t>
            </a:r>
            <a:r>
              <a:rPr lang="fr-FR" dirty="0" err="1" smtClean="0"/>
              <a:t>într</a:t>
            </a:r>
            <a:r>
              <a:rPr lang="fr-FR" dirty="0" smtClean="0"/>
              <a:t>-un </a:t>
            </a:r>
            <a:r>
              <a:rPr lang="fr-FR" dirty="0" err="1" smtClean="0"/>
              <a:t>ţesut</a:t>
            </a:r>
            <a:r>
              <a:rPr lang="fr-FR" dirty="0" smtClean="0"/>
              <a:t> </a:t>
            </a:r>
            <a:r>
              <a:rPr lang="fr-FR" dirty="0" err="1" smtClean="0"/>
              <a:t>cancerizat</a:t>
            </a:r>
            <a:r>
              <a:rPr lang="fr-FR" dirty="0" smtClean="0"/>
              <a:t>, </a:t>
            </a:r>
            <a:r>
              <a:rPr lang="fr-FR" i="1" dirty="0" err="1" smtClean="0"/>
              <a:t>unii</a:t>
            </a:r>
            <a:r>
              <a:rPr lang="fr-FR" i="1" dirty="0" smtClean="0"/>
              <a:t> </a:t>
            </a:r>
            <a:r>
              <a:rPr lang="fr-FR" i="1" dirty="0" err="1" smtClean="0"/>
              <a:t>virioni</a:t>
            </a:r>
            <a:r>
              <a:rPr lang="fr-FR" i="1" dirty="0" smtClean="0"/>
              <a:t> </a:t>
            </a:r>
            <a:r>
              <a:rPr lang="fr-FR" i="1" dirty="0" err="1" smtClean="0"/>
              <a:t>induc</a:t>
            </a:r>
            <a:r>
              <a:rPr lang="fr-FR" i="1" dirty="0" smtClean="0"/>
              <a:t> </a:t>
            </a:r>
            <a:r>
              <a:rPr lang="fr-FR" i="1" dirty="0" err="1" smtClean="0"/>
              <a:t>transformare</a:t>
            </a:r>
            <a:r>
              <a:rPr lang="fr-FR" dirty="0" smtClean="0"/>
              <a:t> (</a:t>
            </a:r>
            <a:r>
              <a:rPr lang="fr-FR" dirty="0" err="1" smtClean="0"/>
              <a:t>prin</a:t>
            </a:r>
            <a:r>
              <a:rPr lang="fr-FR" dirty="0" smtClean="0"/>
              <a:t> </a:t>
            </a:r>
            <a:r>
              <a:rPr lang="fr-FR" dirty="0" err="1" smtClean="0"/>
              <a:t>integrarea</a:t>
            </a:r>
            <a:r>
              <a:rPr lang="fr-FR" dirty="0" smtClean="0"/>
              <a:t> </a:t>
            </a:r>
            <a:r>
              <a:rPr lang="fr-FR" dirty="0" err="1" smtClean="0"/>
              <a:t>acidului</a:t>
            </a:r>
            <a:r>
              <a:rPr lang="fr-FR" dirty="0" smtClean="0"/>
              <a:t> </a:t>
            </a:r>
            <a:r>
              <a:rPr lang="fr-FR" dirty="0" err="1" smtClean="0"/>
              <a:t>nucleic</a:t>
            </a:r>
            <a:r>
              <a:rPr lang="fr-FR" dirty="0" smtClean="0"/>
              <a:t> viral </a:t>
            </a:r>
            <a:r>
              <a:rPr lang="fr-FR" dirty="0" err="1" smtClean="0"/>
              <a:t>în</a:t>
            </a:r>
            <a:r>
              <a:rPr lang="fr-FR" dirty="0" smtClean="0"/>
              <a:t> </a:t>
            </a:r>
            <a:r>
              <a:rPr lang="fr-FR" dirty="0" err="1" smtClean="0"/>
              <a:t>genomul</a:t>
            </a:r>
            <a:r>
              <a:rPr lang="fr-FR" dirty="0" smtClean="0"/>
              <a:t> </a:t>
            </a:r>
            <a:r>
              <a:rPr lang="fr-FR" dirty="0" err="1" smtClean="0"/>
              <a:t>celular</a:t>
            </a:r>
            <a:r>
              <a:rPr lang="fr-FR" dirty="0" smtClean="0"/>
              <a:t>), </a:t>
            </a:r>
            <a:r>
              <a:rPr lang="fr-FR" i="1" dirty="0" err="1" smtClean="0"/>
              <a:t>alţii</a:t>
            </a:r>
            <a:r>
              <a:rPr lang="fr-FR" i="1" dirty="0" smtClean="0"/>
              <a:t> </a:t>
            </a:r>
            <a:r>
              <a:rPr lang="fr-FR" i="1" dirty="0" err="1" smtClean="0"/>
              <a:t>induc</a:t>
            </a:r>
            <a:r>
              <a:rPr lang="fr-FR" i="1" dirty="0" smtClean="0"/>
              <a:t> </a:t>
            </a:r>
            <a:r>
              <a:rPr lang="fr-FR" i="1" dirty="0" err="1" smtClean="0"/>
              <a:t>relaţie</a:t>
            </a:r>
            <a:r>
              <a:rPr lang="fr-FR" i="1" dirty="0" smtClean="0"/>
              <a:t> </a:t>
            </a:r>
            <a:r>
              <a:rPr lang="fr-FR" i="1" dirty="0" err="1" smtClean="0"/>
              <a:t>litică</a:t>
            </a:r>
            <a:r>
              <a:rPr lang="fr-FR" dirty="0" smtClean="0"/>
              <a:t> (</a:t>
            </a:r>
            <a:r>
              <a:rPr lang="fr-FR" dirty="0" err="1" smtClean="0"/>
              <a:t>producerea</a:t>
            </a:r>
            <a:r>
              <a:rPr lang="fr-FR" dirty="0" smtClean="0"/>
              <a:t> de </a:t>
            </a:r>
            <a:r>
              <a:rPr lang="fr-FR" dirty="0" err="1" smtClean="0"/>
              <a:t>progeni</a:t>
            </a:r>
            <a:r>
              <a:rPr lang="fr-FR" dirty="0" smtClean="0"/>
              <a:t> </a:t>
            </a:r>
            <a:r>
              <a:rPr lang="fr-FR" dirty="0" err="1" smtClean="0"/>
              <a:t>virali</a:t>
            </a:r>
            <a:r>
              <a:rPr lang="fr-FR" dirty="0" smtClean="0"/>
              <a:t>, </a:t>
            </a:r>
            <a:r>
              <a:rPr lang="fr-FR" dirty="0" err="1" smtClean="0"/>
              <a:t>eliberarea</a:t>
            </a:r>
            <a:r>
              <a:rPr lang="fr-FR" dirty="0" smtClean="0"/>
              <a:t> de particule </a:t>
            </a:r>
            <a:r>
              <a:rPr lang="fr-FR" dirty="0" err="1" smtClean="0"/>
              <a:t>neoformate</a:t>
            </a:r>
            <a:r>
              <a:rPr lang="fr-FR" dirty="0" smtClean="0"/>
              <a:t> </a:t>
            </a:r>
            <a:r>
              <a:rPr lang="fr-FR" dirty="0" err="1" smtClean="0"/>
              <a:t>şi</a:t>
            </a:r>
            <a:r>
              <a:rPr lang="fr-FR" dirty="0" smtClean="0"/>
              <a:t> </a:t>
            </a:r>
            <a:r>
              <a:rPr lang="fr-FR" dirty="0" err="1" smtClean="0"/>
              <a:t>moartea</a:t>
            </a:r>
            <a:r>
              <a:rPr lang="fr-FR" dirty="0" smtClean="0"/>
              <a:t> </a:t>
            </a:r>
            <a:r>
              <a:rPr lang="fr-FR" dirty="0" err="1" smtClean="0"/>
              <a:t>celulei</a:t>
            </a:r>
            <a:r>
              <a:rPr lang="fr-FR" dirty="0" smtClean="0"/>
              <a:t> </a:t>
            </a:r>
            <a:r>
              <a:rPr lang="fr-FR" dirty="0" err="1" smtClean="0"/>
              <a:t>gazdă</a:t>
            </a:r>
            <a:r>
              <a:rPr lang="fr-FR" dirty="0" smtClean="0"/>
              <a:t>).</a:t>
            </a:r>
            <a:endParaRPr lang="en-US" dirty="0" smtClean="0"/>
          </a:p>
          <a:p>
            <a:pPr lvl="0"/>
            <a:r>
              <a:rPr lang="fr-FR" dirty="0" smtClean="0"/>
              <a:t>O </a:t>
            </a:r>
            <a:r>
              <a:rPr lang="fr-FR" dirty="0" err="1" smtClean="0"/>
              <a:t>alt</a:t>
            </a:r>
            <a:r>
              <a:rPr lang="fr-FR" dirty="0" smtClean="0"/>
              <a:t> </a:t>
            </a:r>
            <a:r>
              <a:rPr lang="fr-FR" dirty="0" err="1" smtClean="0"/>
              <a:t>caz</a:t>
            </a:r>
            <a:r>
              <a:rPr lang="fr-FR" dirty="0" smtClean="0"/>
              <a:t> </a:t>
            </a:r>
            <a:r>
              <a:rPr lang="fr-FR" dirty="0" err="1" smtClean="0"/>
              <a:t>deosebit</a:t>
            </a:r>
            <a:r>
              <a:rPr lang="fr-FR" dirty="0" smtClean="0"/>
              <a:t> este </a:t>
            </a:r>
            <a:r>
              <a:rPr lang="fr-FR" dirty="0" err="1" smtClean="0"/>
              <a:t>oferit</a:t>
            </a:r>
            <a:r>
              <a:rPr lang="fr-FR" dirty="0" smtClean="0"/>
              <a:t> de </a:t>
            </a:r>
            <a:r>
              <a:rPr lang="fr-FR" b="1" i="1" dirty="0" err="1" smtClean="0"/>
              <a:t>virusurile</a:t>
            </a:r>
            <a:r>
              <a:rPr lang="fr-FR" b="1" i="1" dirty="0" smtClean="0"/>
              <a:t> lente</a:t>
            </a:r>
            <a:r>
              <a:rPr lang="fr-FR" dirty="0" smtClean="0"/>
              <a:t>. </a:t>
            </a:r>
            <a:r>
              <a:rPr lang="fr-FR" dirty="0" err="1" smtClean="0"/>
              <a:t>Aceşti</a:t>
            </a:r>
            <a:r>
              <a:rPr lang="fr-FR" dirty="0" smtClean="0"/>
              <a:t> </a:t>
            </a:r>
            <a:r>
              <a:rPr lang="fr-FR" dirty="0" err="1" smtClean="0"/>
              <a:t>agenţi</a:t>
            </a:r>
            <a:r>
              <a:rPr lang="fr-FR" dirty="0" smtClean="0"/>
              <a:t> </a:t>
            </a:r>
            <a:r>
              <a:rPr lang="fr-FR" dirty="0" err="1" smtClean="0"/>
              <a:t>virali</a:t>
            </a:r>
            <a:r>
              <a:rPr lang="fr-FR" dirty="0" smtClean="0"/>
              <a:t> </a:t>
            </a:r>
            <a:r>
              <a:rPr lang="fr-FR" dirty="0" err="1" smtClean="0"/>
              <a:t>stabilesc</a:t>
            </a:r>
            <a:r>
              <a:rPr lang="fr-FR" dirty="0" smtClean="0"/>
              <a:t> o </a:t>
            </a:r>
            <a:r>
              <a:rPr lang="fr-FR" dirty="0" err="1" smtClean="0"/>
              <a:t>relaţie</a:t>
            </a:r>
            <a:r>
              <a:rPr lang="fr-FR" dirty="0" smtClean="0"/>
              <a:t> de tip </a:t>
            </a:r>
            <a:r>
              <a:rPr lang="fr-FR" dirty="0" err="1" smtClean="0"/>
              <a:t>litic</a:t>
            </a:r>
            <a:r>
              <a:rPr lang="fr-FR" dirty="0" smtClean="0"/>
              <a:t>, </a:t>
            </a:r>
            <a:r>
              <a:rPr lang="fr-FR" dirty="0" err="1" smtClean="0"/>
              <a:t>cu</a:t>
            </a:r>
            <a:r>
              <a:rPr lang="fr-FR" dirty="0" smtClean="0"/>
              <a:t> o </a:t>
            </a:r>
            <a:r>
              <a:rPr lang="fr-FR" dirty="0" err="1" smtClean="0"/>
              <a:t>rată</a:t>
            </a:r>
            <a:r>
              <a:rPr lang="fr-FR" dirty="0" smtClean="0"/>
              <a:t> </a:t>
            </a:r>
            <a:r>
              <a:rPr lang="fr-FR" dirty="0" err="1" smtClean="0"/>
              <a:t>foarte</a:t>
            </a:r>
            <a:r>
              <a:rPr lang="fr-FR" dirty="0" smtClean="0"/>
              <a:t> </a:t>
            </a:r>
            <a:r>
              <a:rPr lang="fr-FR" dirty="0" err="1" smtClean="0"/>
              <a:t>joasă</a:t>
            </a:r>
            <a:r>
              <a:rPr lang="fr-FR" dirty="0" smtClean="0"/>
              <a:t> de </a:t>
            </a:r>
            <a:r>
              <a:rPr lang="fr-FR" dirty="0" err="1" smtClean="0"/>
              <a:t>infectivitate</a:t>
            </a:r>
            <a:r>
              <a:rPr lang="fr-FR" dirty="0" smtClean="0"/>
              <a:t>, </a:t>
            </a:r>
            <a:r>
              <a:rPr lang="fr-FR" dirty="0" err="1" smtClean="0"/>
              <a:t>astfel</a:t>
            </a:r>
            <a:r>
              <a:rPr lang="fr-FR" dirty="0" smtClean="0"/>
              <a:t> </a:t>
            </a:r>
            <a:r>
              <a:rPr lang="fr-FR" dirty="0" err="1" smtClean="0"/>
              <a:t>încât</a:t>
            </a:r>
            <a:r>
              <a:rPr lang="fr-FR" dirty="0" smtClean="0"/>
              <a:t>, </a:t>
            </a:r>
            <a:r>
              <a:rPr lang="fr-FR" dirty="0" err="1" smtClean="0"/>
              <a:t>în</a:t>
            </a:r>
            <a:r>
              <a:rPr lang="fr-FR" dirty="0" smtClean="0"/>
              <a:t> </a:t>
            </a:r>
            <a:r>
              <a:rPr lang="fr-FR" dirty="0" err="1" smtClean="0"/>
              <a:t>acelaşi</a:t>
            </a:r>
            <a:r>
              <a:rPr lang="fr-FR" dirty="0" smtClean="0"/>
              <a:t> </a:t>
            </a:r>
            <a:r>
              <a:rPr lang="fr-FR" dirty="0" err="1" smtClean="0"/>
              <a:t>ţesut</a:t>
            </a:r>
            <a:r>
              <a:rPr lang="fr-FR" dirty="0" smtClean="0"/>
              <a:t>, </a:t>
            </a:r>
            <a:r>
              <a:rPr lang="fr-FR" dirty="0" err="1" smtClean="0"/>
              <a:t>unele</a:t>
            </a:r>
            <a:r>
              <a:rPr lang="fr-FR" dirty="0" smtClean="0"/>
              <a:t> </a:t>
            </a:r>
            <a:r>
              <a:rPr lang="fr-FR" dirty="0" err="1" smtClean="0"/>
              <a:t>celule</a:t>
            </a:r>
            <a:r>
              <a:rPr lang="fr-FR" dirty="0" smtClean="0"/>
              <a:t> </a:t>
            </a:r>
            <a:r>
              <a:rPr lang="fr-FR" dirty="0" err="1" smtClean="0"/>
              <a:t>prezintă</a:t>
            </a:r>
            <a:r>
              <a:rPr lang="fr-FR" dirty="0" smtClean="0"/>
              <a:t> </a:t>
            </a:r>
            <a:r>
              <a:rPr lang="fr-FR" dirty="0" err="1" smtClean="0"/>
              <a:t>leziuni</a:t>
            </a:r>
            <a:r>
              <a:rPr lang="fr-FR" dirty="0" smtClean="0"/>
              <a:t>, </a:t>
            </a:r>
            <a:r>
              <a:rPr lang="fr-FR" dirty="0" err="1" smtClean="0"/>
              <a:t>altele</a:t>
            </a:r>
            <a:r>
              <a:rPr lang="fr-FR" dirty="0" smtClean="0"/>
              <a:t> </a:t>
            </a:r>
            <a:r>
              <a:rPr lang="fr-FR" dirty="0" err="1" smtClean="0"/>
              <a:t>sunt</a:t>
            </a:r>
            <a:r>
              <a:rPr lang="fr-FR" dirty="0" smtClean="0"/>
              <a:t> normale. </a:t>
            </a:r>
            <a:r>
              <a:rPr lang="fr-FR" dirty="0" err="1" smtClean="0"/>
              <a:t>Consecinţa</a:t>
            </a:r>
            <a:r>
              <a:rPr lang="fr-FR" dirty="0" smtClean="0"/>
              <a:t> este </a:t>
            </a:r>
            <a:r>
              <a:rPr lang="fr-FR" i="1" dirty="0" err="1" smtClean="0"/>
              <a:t>evoluţia</a:t>
            </a:r>
            <a:r>
              <a:rPr lang="fr-FR" i="1" dirty="0" smtClean="0"/>
              <a:t> </a:t>
            </a:r>
            <a:r>
              <a:rPr lang="fr-FR" i="1" dirty="0" err="1" smtClean="0"/>
              <a:t>lungă</a:t>
            </a:r>
            <a:r>
              <a:rPr lang="fr-FR" i="1" dirty="0" smtClean="0"/>
              <a:t> (</a:t>
            </a:r>
            <a:r>
              <a:rPr lang="fr-FR" i="1" dirty="0" err="1" smtClean="0"/>
              <a:t>ani</a:t>
            </a:r>
            <a:r>
              <a:rPr lang="fr-FR" i="1" dirty="0" smtClean="0"/>
              <a:t>, </a:t>
            </a:r>
            <a:r>
              <a:rPr lang="fr-FR" i="1" dirty="0" err="1" smtClean="0"/>
              <a:t>decenii</a:t>
            </a:r>
            <a:r>
              <a:rPr lang="fr-FR" i="1" dirty="0" smtClean="0"/>
              <a:t>) a </a:t>
            </a:r>
            <a:r>
              <a:rPr lang="fr-FR" i="1" dirty="0" err="1" smtClean="0"/>
              <a:t>unei</a:t>
            </a:r>
            <a:r>
              <a:rPr lang="fr-FR" i="1" dirty="0" smtClean="0"/>
              <a:t> </a:t>
            </a:r>
            <a:r>
              <a:rPr lang="fr-FR" i="1" dirty="0" err="1" smtClean="0"/>
              <a:t>afecţiuni</a:t>
            </a:r>
            <a:r>
              <a:rPr lang="fr-FR" i="1" dirty="0" smtClean="0"/>
              <a:t> </a:t>
            </a:r>
            <a:r>
              <a:rPr lang="fr-FR" i="1" dirty="0" err="1" smtClean="0"/>
              <a:t>degenerative</a:t>
            </a:r>
            <a:r>
              <a:rPr lang="fr-FR" dirty="0" smtClean="0"/>
              <a:t>, la care se </a:t>
            </a:r>
            <a:r>
              <a:rPr lang="fr-FR" dirty="0" err="1" smtClean="0"/>
              <a:t>poate</a:t>
            </a:r>
            <a:r>
              <a:rPr lang="fr-FR" dirty="0" smtClean="0"/>
              <a:t> </a:t>
            </a:r>
            <a:r>
              <a:rPr lang="fr-FR" dirty="0" err="1" smtClean="0"/>
              <a:t>adăuga</a:t>
            </a:r>
            <a:r>
              <a:rPr lang="fr-FR" dirty="0" smtClean="0"/>
              <a:t> </a:t>
            </a:r>
            <a:r>
              <a:rPr lang="fr-FR" dirty="0" err="1" smtClean="0"/>
              <a:t>apoi</a:t>
            </a:r>
            <a:r>
              <a:rPr lang="fr-FR" dirty="0" smtClean="0"/>
              <a:t> </a:t>
            </a:r>
            <a:r>
              <a:rPr lang="fr-FR" dirty="0" err="1" smtClean="0"/>
              <a:t>şi</a:t>
            </a:r>
            <a:r>
              <a:rPr lang="fr-FR" dirty="0" smtClean="0"/>
              <a:t> un </a:t>
            </a:r>
            <a:r>
              <a:rPr lang="fr-FR" i="1" dirty="0" err="1" smtClean="0"/>
              <a:t>mecanism</a:t>
            </a:r>
            <a:r>
              <a:rPr lang="fr-FR" i="1" dirty="0" smtClean="0"/>
              <a:t> </a:t>
            </a:r>
            <a:r>
              <a:rPr lang="fr-FR" i="1" dirty="0" err="1" smtClean="0"/>
              <a:t>autoimun</a:t>
            </a:r>
            <a:r>
              <a:rPr lang="fr-FR" i="1" dirty="0" smtClean="0"/>
              <a:t> de </a:t>
            </a:r>
            <a:r>
              <a:rPr lang="fr-FR" i="1" dirty="0" err="1" smtClean="0"/>
              <a:t>întreţinere</a:t>
            </a:r>
            <a:r>
              <a:rPr lang="fr-FR" dirty="0" smtClean="0"/>
              <a:t>.</a:t>
            </a:r>
            <a:endParaRPr lang="en-US" dirty="0" smtClean="0"/>
          </a:p>
          <a:p>
            <a:pPr lvl="0"/>
            <a:r>
              <a:rPr lang="fr-FR" dirty="0" smtClean="0"/>
              <a:t>Un </a:t>
            </a:r>
            <a:r>
              <a:rPr lang="fr-FR" dirty="0" err="1" smtClean="0"/>
              <a:t>alt</a:t>
            </a:r>
            <a:r>
              <a:rPr lang="fr-FR" dirty="0" smtClean="0"/>
              <a:t> aspect </a:t>
            </a:r>
            <a:r>
              <a:rPr lang="fr-FR" dirty="0" err="1" smtClean="0"/>
              <a:t>particular</a:t>
            </a:r>
            <a:r>
              <a:rPr lang="fr-FR" dirty="0" smtClean="0"/>
              <a:t> al </a:t>
            </a:r>
            <a:r>
              <a:rPr lang="fr-FR" dirty="0" err="1" smtClean="0"/>
              <a:t>relaţiilor</a:t>
            </a:r>
            <a:r>
              <a:rPr lang="fr-FR" dirty="0" smtClean="0"/>
              <a:t> virus-</a:t>
            </a:r>
            <a:r>
              <a:rPr lang="fr-FR" dirty="0" err="1" smtClean="0"/>
              <a:t>celulă</a:t>
            </a:r>
            <a:r>
              <a:rPr lang="fr-FR" dirty="0" smtClean="0"/>
              <a:t> </a:t>
            </a:r>
            <a:r>
              <a:rPr lang="fr-FR" dirty="0" err="1" smtClean="0"/>
              <a:t>gazdă</a:t>
            </a:r>
            <a:r>
              <a:rPr lang="fr-FR" dirty="0" smtClean="0"/>
              <a:t> este </a:t>
            </a:r>
            <a:r>
              <a:rPr lang="fr-FR" dirty="0" err="1" smtClean="0"/>
              <a:t>reprezentat</a:t>
            </a:r>
            <a:r>
              <a:rPr lang="fr-FR" dirty="0" smtClean="0"/>
              <a:t> de </a:t>
            </a:r>
            <a:r>
              <a:rPr lang="fr-FR" b="1" i="1" dirty="0" err="1" smtClean="0"/>
              <a:t>virusurile</a:t>
            </a:r>
            <a:r>
              <a:rPr lang="fr-FR" b="1" i="1" dirty="0" smtClean="0"/>
              <a:t> “</a:t>
            </a:r>
            <a:r>
              <a:rPr lang="fr-FR" b="1" i="1" dirty="0" err="1" smtClean="0"/>
              <a:t>mascate</a:t>
            </a:r>
            <a:r>
              <a:rPr lang="fr-FR" b="1" i="1" dirty="0" smtClean="0"/>
              <a:t>”</a:t>
            </a:r>
            <a:r>
              <a:rPr lang="fr-FR" dirty="0" smtClean="0"/>
              <a:t> (</a:t>
            </a:r>
            <a:r>
              <a:rPr lang="fr-FR" dirty="0" err="1" smtClean="0"/>
              <a:t>virusuri</a:t>
            </a:r>
            <a:r>
              <a:rPr lang="fr-FR" dirty="0" smtClean="0"/>
              <a:t> </a:t>
            </a:r>
            <a:r>
              <a:rPr lang="fr-FR" dirty="0" err="1" smtClean="0"/>
              <a:t>din</a:t>
            </a:r>
            <a:r>
              <a:rPr lang="fr-FR" dirty="0" smtClean="0"/>
              <a:t> </a:t>
            </a:r>
            <a:r>
              <a:rPr lang="fr-FR" dirty="0" err="1" smtClean="0"/>
              <a:t>grupul</a:t>
            </a:r>
            <a:r>
              <a:rPr lang="fr-FR" dirty="0" smtClean="0"/>
              <a:t> Herpes, v. </a:t>
            </a:r>
            <a:r>
              <a:rPr lang="fr-FR" dirty="0" err="1" smtClean="0"/>
              <a:t>rubeolic</a:t>
            </a:r>
            <a:r>
              <a:rPr lang="fr-FR" dirty="0" smtClean="0"/>
              <a:t>, v. </a:t>
            </a:r>
            <a:r>
              <a:rPr lang="fr-FR" dirty="0" err="1" smtClean="0"/>
              <a:t>rabic</a:t>
            </a:r>
            <a:r>
              <a:rPr lang="fr-FR" dirty="0" smtClean="0"/>
              <a:t>, v. HIV). </a:t>
            </a:r>
            <a:r>
              <a:rPr lang="fr-FR" dirty="0" err="1" smtClean="0"/>
              <a:t>Aceste</a:t>
            </a:r>
            <a:r>
              <a:rPr lang="fr-FR" dirty="0" smtClean="0"/>
              <a:t> </a:t>
            </a:r>
            <a:r>
              <a:rPr lang="fr-FR" dirty="0" err="1" smtClean="0"/>
              <a:t>virusuri</a:t>
            </a:r>
            <a:r>
              <a:rPr lang="fr-FR" dirty="0" smtClean="0"/>
              <a:t>, </a:t>
            </a:r>
            <a:r>
              <a:rPr lang="fr-FR" dirty="0" err="1" smtClean="0"/>
              <a:t>în</a:t>
            </a:r>
            <a:r>
              <a:rPr lang="fr-FR" dirty="0" smtClean="0"/>
              <a:t> </a:t>
            </a:r>
            <a:r>
              <a:rPr lang="fr-FR" dirty="0" err="1" smtClean="0"/>
              <a:t>anumite</a:t>
            </a:r>
            <a:r>
              <a:rPr lang="fr-FR" dirty="0" smtClean="0"/>
              <a:t> </a:t>
            </a:r>
            <a:r>
              <a:rPr lang="fr-FR" dirty="0" err="1" smtClean="0"/>
              <a:t>circumstanţe</a:t>
            </a:r>
            <a:r>
              <a:rPr lang="fr-FR" dirty="0" smtClean="0"/>
              <a:t>, pot </a:t>
            </a:r>
            <a:r>
              <a:rPr lang="fr-FR" dirty="0" err="1" smtClean="0"/>
              <a:t>produce</a:t>
            </a:r>
            <a:r>
              <a:rPr lang="fr-FR" dirty="0" smtClean="0"/>
              <a:t> o </a:t>
            </a:r>
            <a:r>
              <a:rPr lang="fr-FR" b="1" i="1" dirty="0" err="1" smtClean="0"/>
              <a:t>infecţie</a:t>
            </a:r>
            <a:r>
              <a:rPr lang="fr-FR" b="1" i="1" dirty="0" smtClean="0"/>
              <a:t> </a:t>
            </a:r>
            <a:r>
              <a:rPr lang="fr-FR" b="1" i="1" dirty="0" err="1" smtClean="0"/>
              <a:t>latentă</a:t>
            </a:r>
            <a:r>
              <a:rPr lang="fr-FR" b="1" i="1" dirty="0" smtClean="0"/>
              <a:t> a </a:t>
            </a:r>
            <a:r>
              <a:rPr lang="fr-FR" b="1" i="1" dirty="0" err="1" smtClean="0"/>
              <a:t>celulei</a:t>
            </a:r>
            <a:r>
              <a:rPr lang="fr-FR" b="1" i="1" dirty="0" smtClean="0"/>
              <a:t>, </a:t>
            </a:r>
            <a:r>
              <a:rPr lang="fr-FR" b="1" i="1" dirty="0" err="1" smtClean="0"/>
              <a:t>genomul</a:t>
            </a:r>
            <a:r>
              <a:rPr lang="fr-FR" b="1" i="1" dirty="0" smtClean="0"/>
              <a:t> viral </a:t>
            </a:r>
            <a:r>
              <a:rPr lang="fr-FR" b="1" i="1" dirty="0" err="1" smtClean="0"/>
              <a:t>fiind</a:t>
            </a:r>
            <a:r>
              <a:rPr lang="fr-FR" b="1" i="1" dirty="0" smtClean="0"/>
              <a:t> </a:t>
            </a:r>
            <a:r>
              <a:rPr lang="fr-FR" b="1" i="1" dirty="0" err="1" smtClean="0"/>
              <a:t>integrat</a:t>
            </a:r>
            <a:r>
              <a:rPr lang="fr-FR" b="1" i="1" dirty="0" smtClean="0"/>
              <a:t> </a:t>
            </a:r>
            <a:r>
              <a:rPr lang="fr-FR" b="1" i="1" dirty="0" err="1" smtClean="0"/>
              <a:t>în</a:t>
            </a:r>
            <a:r>
              <a:rPr lang="fr-FR" b="1" i="1" dirty="0" smtClean="0"/>
              <a:t> </a:t>
            </a:r>
            <a:r>
              <a:rPr lang="fr-FR" b="1" i="1" dirty="0" err="1" smtClean="0"/>
              <a:t>genomul</a:t>
            </a:r>
            <a:r>
              <a:rPr lang="fr-FR" b="1" i="1" dirty="0" smtClean="0"/>
              <a:t> </a:t>
            </a:r>
            <a:r>
              <a:rPr lang="fr-FR" b="1" i="1" dirty="0" err="1" smtClean="0"/>
              <a:t>celular</a:t>
            </a:r>
            <a:r>
              <a:rPr lang="fr-FR" b="1" i="1" dirty="0" smtClean="0"/>
              <a:t> </a:t>
            </a:r>
            <a:r>
              <a:rPr lang="fr-FR" b="1" i="1" dirty="0" err="1" smtClean="0"/>
              <a:t>fără</a:t>
            </a:r>
            <a:r>
              <a:rPr lang="fr-FR" b="1" i="1" dirty="0" smtClean="0"/>
              <a:t> </a:t>
            </a:r>
            <a:r>
              <a:rPr lang="fr-FR" b="1" i="1" dirty="0" err="1" smtClean="0"/>
              <a:t>să</a:t>
            </a:r>
            <a:r>
              <a:rPr lang="fr-FR" b="1" i="1" dirty="0" smtClean="0"/>
              <a:t>-</a:t>
            </a:r>
            <a:r>
              <a:rPr lang="fr-FR" b="1" i="1" dirty="0" err="1" smtClean="0"/>
              <a:t>şi</a:t>
            </a:r>
            <a:r>
              <a:rPr lang="fr-FR" b="1" i="1" dirty="0" smtClean="0"/>
              <a:t> </a:t>
            </a:r>
            <a:r>
              <a:rPr lang="fr-FR" b="1" i="1" dirty="0" err="1" smtClean="0"/>
              <a:t>trădeze</a:t>
            </a:r>
            <a:r>
              <a:rPr lang="fr-FR" b="1" i="1" dirty="0" smtClean="0"/>
              <a:t> </a:t>
            </a:r>
            <a:r>
              <a:rPr lang="fr-FR" b="1" i="1" dirty="0" err="1" smtClean="0"/>
              <a:t>prezenţa</a:t>
            </a:r>
            <a:r>
              <a:rPr lang="fr-FR" dirty="0" smtClean="0"/>
              <a:t>. La un moment </a:t>
            </a:r>
            <a:r>
              <a:rPr lang="fr-FR" dirty="0" err="1" smtClean="0"/>
              <a:t>dat</a:t>
            </a:r>
            <a:r>
              <a:rPr lang="fr-FR" dirty="0" smtClean="0"/>
              <a:t>, la </a:t>
            </a:r>
            <a:r>
              <a:rPr lang="fr-FR" dirty="0" err="1" smtClean="0"/>
              <a:t>intervenţia</a:t>
            </a:r>
            <a:r>
              <a:rPr lang="fr-FR" dirty="0" smtClean="0"/>
              <a:t> </a:t>
            </a:r>
            <a:r>
              <a:rPr lang="fr-FR" dirty="0" err="1" smtClean="0"/>
              <a:t>unui</a:t>
            </a:r>
            <a:r>
              <a:rPr lang="fr-FR" dirty="0" smtClean="0"/>
              <a:t> factor “</a:t>
            </a:r>
            <a:r>
              <a:rPr lang="fr-FR" dirty="0" err="1" smtClean="0"/>
              <a:t>demascator</a:t>
            </a:r>
            <a:r>
              <a:rPr lang="fr-FR" dirty="0" smtClean="0"/>
              <a:t>”, </a:t>
            </a:r>
            <a:r>
              <a:rPr lang="fr-FR" dirty="0" err="1" smtClean="0"/>
              <a:t>genomul</a:t>
            </a:r>
            <a:r>
              <a:rPr lang="fr-FR" dirty="0" smtClean="0"/>
              <a:t> viral </a:t>
            </a:r>
            <a:r>
              <a:rPr lang="fr-FR" dirty="0" err="1" smtClean="0"/>
              <a:t>intră</a:t>
            </a:r>
            <a:r>
              <a:rPr lang="fr-FR" dirty="0" smtClean="0"/>
              <a:t> </a:t>
            </a:r>
            <a:r>
              <a:rPr lang="fr-FR" dirty="0" err="1" smtClean="0"/>
              <a:t>în</a:t>
            </a:r>
            <a:r>
              <a:rPr lang="fr-FR" dirty="0" smtClean="0"/>
              <a:t> </a:t>
            </a:r>
            <a:r>
              <a:rPr lang="fr-FR" dirty="0" err="1" smtClean="0"/>
              <a:t>activitate</a:t>
            </a:r>
            <a:r>
              <a:rPr lang="fr-FR" dirty="0" smtClean="0"/>
              <a:t>, se </a:t>
            </a:r>
            <a:r>
              <a:rPr lang="fr-FR" dirty="0" err="1" smtClean="0"/>
              <a:t>desprinde</a:t>
            </a:r>
            <a:r>
              <a:rPr lang="fr-FR" dirty="0" smtClean="0"/>
              <a:t> </a:t>
            </a:r>
            <a:r>
              <a:rPr lang="fr-FR" dirty="0" err="1" smtClean="0"/>
              <a:t>din</a:t>
            </a:r>
            <a:r>
              <a:rPr lang="fr-FR" dirty="0" smtClean="0"/>
              <a:t> </a:t>
            </a:r>
            <a:r>
              <a:rPr lang="fr-FR" dirty="0" err="1" smtClean="0"/>
              <a:t>inserţia</a:t>
            </a:r>
            <a:r>
              <a:rPr lang="fr-FR" dirty="0" smtClean="0"/>
              <a:t> </a:t>
            </a:r>
            <a:r>
              <a:rPr lang="fr-FR" dirty="0" err="1" smtClean="0"/>
              <a:t>cu</a:t>
            </a:r>
            <a:r>
              <a:rPr lang="fr-FR" dirty="0" smtClean="0"/>
              <a:t> </a:t>
            </a:r>
            <a:r>
              <a:rPr lang="fr-FR" dirty="0" err="1" smtClean="0"/>
              <a:t>genomul</a:t>
            </a:r>
            <a:r>
              <a:rPr lang="fr-FR" dirty="0" smtClean="0"/>
              <a:t> </a:t>
            </a:r>
            <a:r>
              <a:rPr lang="fr-FR" dirty="0" err="1" smtClean="0"/>
              <a:t>celular</a:t>
            </a:r>
            <a:r>
              <a:rPr lang="fr-FR" dirty="0" smtClean="0"/>
              <a:t> </a:t>
            </a:r>
            <a:r>
              <a:rPr lang="fr-FR" dirty="0" err="1" smtClean="0"/>
              <a:t>şi</a:t>
            </a:r>
            <a:r>
              <a:rPr lang="fr-FR" dirty="0" smtClean="0"/>
              <a:t> </a:t>
            </a:r>
            <a:r>
              <a:rPr lang="fr-FR" dirty="0" err="1" smtClean="0"/>
              <a:t>declanşează</a:t>
            </a:r>
            <a:r>
              <a:rPr lang="fr-FR" dirty="0" smtClean="0"/>
              <a:t> </a:t>
            </a:r>
            <a:r>
              <a:rPr lang="fr-FR" dirty="0" err="1" smtClean="0"/>
              <a:t>ciclul</a:t>
            </a:r>
            <a:r>
              <a:rPr lang="fr-FR" dirty="0" smtClean="0"/>
              <a:t> de </a:t>
            </a:r>
            <a:r>
              <a:rPr lang="fr-FR" dirty="0" err="1" smtClean="0"/>
              <a:t>multiplicare</a:t>
            </a:r>
            <a:r>
              <a:rPr lang="fr-FR" dirty="0" smtClean="0"/>
              <a:t> </a:t>
            </a:r>
            <a:r>
              <a:rPr lang="fr-FR" dirty="0" err="1" smtClean="0"/>
              <a:t>virală</a:t>
            </a:r>
            <a:r>
              <a:rPr lang="fr-FR" dirty="0" smtClean="0"/>
              <a:t> de tip </a:t>
            </a:r>
            <a:r>
              <a:rPr lang="fr-FR" dirty="0" err="1" smtClean="0"/>
              <a:t>litic</a:t>
            </a:r>
            <a:r>
              <a:rPr lang="fr-FR" dirty="0" smtClean="0"/>
              <a:t>, </a:t>
            </a:r>
            <a:r>
              <a:rPr lang="fr-FR" dirty="0" err="1" smtClean="0"/>
              <a:t>cu</a:t>
            </a:r>
            <a:r>
              <a:rPr lang="fr-FR" dirty="0" smtClean="0"/>
              <a:t> </a:t>
            </a:r>
            <a:r>
              <a:rPr lang="fr-FR" dirty="0" err="1" smtClean="0"/>
              <a:t>dezintegrarea</a:t>
            </a:r>
            <a:r>
              <a:rPr lang="fr-FR" dirty="0" smtClean="0"/>
              <a:t> </a:t>
            </a:r>
            <a:r>
              <a:rPr lang="fr-FR" dirty="0" err="1" smtClean="0"/>
              <a:t>celulei</a:t>
            </a:r>
            <a:r>
              <a:rPr lang="fr-FR" dirty="0" smtClean="0"/>
              <a:t> </a:t>
            </a:r>
            <a:r>
              <a:rPr lang="fr-FR" dirty="0" err="1" smtClean="0"/>
              <a:t>gazdă</a:t>
            </a:r>
            <a:r>
              <a:rPr lang="fr-F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395930"/>
          </a:xfrm>
        </p:spPr>
        <p:txBody>
          <a:bodyPr>
            <a:normAutofit fontScale="70000" lnSpcReduction="20000"/>
          </a:bodyPr>
          <a:lstStyle/>
          <a:p>
            <a:r>
              <a:rPr lang="en-AU" sz="2900" b="1" dirty="0" smtClean="0"/>
              <a:t>CLASIFICAREA VIRUSURILOR</a:t>
            </a:r>
          </a:p>
          <a:p>
            <a:pPr>
              <a:buNone/>
            </a:pPr>
            <a:endParaRPr lang="en-US" b="1" dirty="0" smtClean="0"/>
          </a:p>
          <a:p>
            <a:pPr lvl="0"/>
            <a:r>
              <a:rPr lang="fr-FR" b="1" i="1" dirty="0" err="1" smtClean="0"/>
              <a:t>După</a:t>
            </a:r>
            <a:r>
              <a:rPr lang="fr-FR" b="1" i="1" dirty="0" smtClean="0"/>
              <a:t> </a:t>
            </a:r>
            <a:r>
              <a:rPr lang="fr-FR" b="1" i="1" dirty="0" err="1" smtClean="0"/>
              <a:t>natura</a:t>
            </a:r>
            <a:r>
              <a:rPr lang="fr-FR" b="1" i="1" dirty="0" smtClean="0"/>
              <a:t> </a:t>
            </a:r>
            <a:r>
              <a:rPr lang="fr-FR" b="1" i="1" dirty="0" err="1" smtClean="0"/>
              <a:t>celulei</a:t>
            </a:r>
            <a:r>
              <a:rPr lang="fr-FR" b="1" i="1" dirty="0" smtClean="0"/>
              <a:t> </a:t>
            </a:r>
            <a:r>
              <a:rPr lang="fr-FR" b="1" i="1" dirty="0" err="1" smtClean="0"/>
              <a:t>parazitate</a:t>
            </a:r>
            <a:r>
              <a:rPr lang="fr-FR" dirty="0" smtClean="0"/>
              <a:t> </a:t>
            </a:r>
            <a:r>
              <a:rPr lang="fr-FR" dirty="0" err="1" smtClean="0"/>
              <a:t>virusurile</a:t>
            </a:r>
            <a:r>
              <a:rPr lang="fr-FR" dirty="0" smtClean="0"/>
              <a:t> se </a:t>
            </a:r>
            <a:r>
              <a:rPr lang="fr-FR" dirty="0" err="1" smtClean="0"/>
              <a:t>împart</a:t>
            </a:r>
            <a:r>
              <a:rPr lang="fr-FR" dirty="0" smtClean="0"/>
              <a:t> </a:t>
            </a:r>
            <a:r>
              <a:rPr lang="fr-FR" dirty="0" err="1" smtClean="0"/>
              <a:t>în</a:t>
            </a:r>
            <a:r>
              <a:rPr lang="fr-FR" dirty="0" smtClean="0"/>
              <a:t>: </a:t>
            </a:r>
            <a:endParaRPr lang="en-US" dirty="0" smtClean="0"/>
          </a:p>
          <a:p>
            <a:pPr lvl="0"/>
            <a:r>
              <a:rPr lang="en-AU" b="1" dirty="0" err="1" smtClean="0"/>
              <a:t>bacteriene</a:t>
            </a:r>
            <a:r>
              <a:rPr lang="en-AU" dirty="0" smtClean="0"/>
              <a:t>; </a:t>
            </a:r>
            <a:endParaRPr lang="en-US" dirty="0" smtClean="0"/>
          </a:p>
          <a:p>
            <a:pPr lvl="0"/>
            <a:r>
              <a:rPr lang="en-AU" b="1" dirty="0" err="1" smtClean="0"/>
              <a:t>animale</a:t>
            </a:r>
            <a:r>
              <a:rPr lang="en-AU" b="1" dirty="0" smtClean="0"/>
              <a:t> (</a:t>
            </a:r>
            <a:r>
              <a:rPr lang="en-AU" b="1" dirty="0" err="1" smtClean="0"/>
              <a:t>categorii</a:t>
            </a:r>
            <a:r>
              <a:rPr lang="en-AU" b="1" dirty="0" smtClean="0"/>
              <a:t> </a:t>
            </a:r>
            <a:r>
              <a:rPr lang="en-AU" b="1" dirty="0" err="1" smtClean="0"/>
              <a:t>importante</a:t>
            </a:r>
            <a:r>
              <a:rPr lang="en-AU" b="1" dirty="0" smtClean="0"/>
              <a:t> </a:t>
            </a:r>
            <a:r>
              <a:rPr lang="en-AU" b="1" dirty="0" err="1" smtClean="0"/>
              <a:t>pentru</a:t>
            </a:r>
            <a:r>
              <a:rPr lang="en-AU" b="1" dirty="0" smtClean="0"/>
              <a:t> </a:t>
            </a:r>
            <a:r>
              <a:rPr lang="en-AU" b="1" dirty="0" err="1" smtClean="0"/>
              <a:t>practica</a:t>
            </a:r>
            <a:r>
              <a:rPr lang="en-AU" b="1" dirty="0" smtClean="0"/>
              <a:t> </a:t>
            </a:r>
            <a:r>
              <a:rPr lang="en-AU" b="1" dirty="0" err="1" smtClean="0"/>
              <a:t>medicală</a:t>
            </a:r>
            <a:r>
              <a:rPr lang="en-AU" b="1" dirty="0" smtClean="0"/>
              <a:t>)</a:t>
            </a:r>
            <a:r>
              <a:rPr lang="en-AU" dirty="0" smtClean="0"/>
              <a:t>;</a:t>
            </a:r>
            <a:r>
              <a:rPr lang="en-AU" b="1" dirty="0" smtClean="0"/>
              <a:t> </a:t>
            </a:r>
            <a:endParaRPr lang="en-US" dirty="0" smtClean="0"/>
          </a:p>
          <a:p>
            <a:pPr lvl="0"/>
            <a:r>
              <a:rPr lang="en-AU" b="1" dirty="0" err="1" smtClean="0"/>
              <a:t>vegatale</a:t>
            </a:r>
            <a:r>
              <a:rPr lang="en-AU" dirty="0" smtClean="0"/>
              <a:t>. </a:t>
            </a:r>
            <a:endParaRPr lang="en-US" dirty="0" smtClean="0"/>
          </a:p>
          <a:p>
            <a:r>
              <a:rPr lang="en-AU" dirty="0" err="1" smtClean="0"/>
              <a:t>Virusurile</a:t>
            </a:r>
            <a:r>
              <a:rPr lang="en-AU" dirty="0" smtClean="0"/>
              <a:t> </a:t>
            </a:r>
            <a:r>
              <a:rPr lang="en-AU" dirty="0" err="1" smtClean="0"/>
              <a:t>bacteriene</a:t>
            </a:r>
            <a:r>
              <a:rPr lang="en-AU" dirty="0" smtClean="0"/>
              <a:t> (</a:t>
            </a:r>
            <a:r>
              <a:rPr lang="en-AU" dirty="0" err="1" smtClean="0"/>
              <a:t>bacteriofagi-fagi</a:t>
            </a:r>
            <a:r>
              <a:rPr lang="en-AU" dirty="0" smtClean="0"/>
              <a:t>), pot </a:t>
            </a:r>
            <a:r>
              <a:rPr lang="en-AU" dirty="0" err="1" smtClean="0"/>
              <a:t>fi</a:t>
            </a:r>
            <a:r>
              <a:rPr lang="en-AU" dirty="0" smtClean="0"/>
              <a:t> </a:t>
            </a:r>
            <a:r>
              <a:rPr lang="en-AU" dirty="0" err="1" smtClean="0"/>
              <a:t>clasificate</a:t>
            </a:r>
            <a:r>
              <a:rPr lang="en-AU" dirty="0" smtClean="0"/>
              <a:t>, </a:t>
            </a:r>
            <a:r>
              <a:rPr lang="en-AU" dirty="0" err="1" smtClean="0"/>
              <a:t>după</a:t>
            </a:r>
            <a:r>
              <a:rPr lang="en-AU" dirty="0" smtClean="0"/>
              <a:t> </a:t>
            </a:r>
            <a:r>
              <a:rPr lang="en-AU" dirty="0" err="1" smtClean="0"/>
              <a:t>acidul</a:t>
            </a:r>
            <a:r>
              <a:rPr lang="en-AU" dirty="0" smtClean="0"/>
              <a:t> nucleic </a:t>
            </a:r>
            <a:r>
              <a:rPr lang="en-AU" dirty="0" err="1" smtClean="0"/>
              <a:t>conţinut</a:t>
            </a:r>
            <a:r>
              <a:rPr lang="en-AU" dirty="0" smtClean="0"/>
              <a:t>, </a:t>
            </a:r>
            <a:r>
              <a:rPr lang="en-AU" dirty="0" err="1" smtClean="0"/>
              <a:t>în</a:t>
            </a:r>
            <a:r>
              <a:rPr lang="en-AU" dirty="0" smtClean="0"/>
              <a:t> </a:t>
            </a:r>
            <a:r>
              <a:rPr lang="en-AU" dirty="0" err="1" smtClean="0"/>
              <a:t>fagi</a:t>
            </a:r>
            <a:r>
              <a:rPr lang="en-AU" dirty="0" smtClean="0"/>
              <a:t> ADN </a:t>
            </a:r>
            <a:r>
              <a:rPr lang="en-AU" dirty="0" err="1" smtClean="0"/>
              <a:t>şi</a:t>
            </a:r>
            <a:r>
              <a:rPr lang="en-AU" dirty="0" smtClean="0"/>
              <a:t> </a:t>
            </a:r>
            <a:r>
              <a:rPr lang="en-AU" dirty="0" err="1" smtClean="0"/>
              <a:t>fagi</a:t>
            </a:r>
            <a:r>
              <a:rPr lang="en-AU" dirty="0" smtClean="0"/>
              <a:t> ARN, </a:t>
            </a:r>
            <a:r>
              <a:rPr lang="en-AU" dirty="0" err="1" smtClean="0"/>
              <a:t>iar</a:t>
            </a:r>
            <a:r>
              <a:rPr lang="en-AU" dirty="0" smtClean="0"/>
              <a:t> </a:t>
            </a:r>
            <a:r>
              <a:rPr lang="en-AU" dirty="0" err="1" smtClean="0"/>
              <a:t>după</a:t>
            </a:r>
            <a:r>
              <a:rPr lang="en-AU" dirty="0" smtClean="0"/>
              <a:t> </a:t>
            </a:r>
            <a:r>
              <a:rPr lang="en-AU" dirty="0" err="1" smtClean="0"/>
              <a:t>tipul</a:t>
            </a:r>
            <a:r>
              <a:rPr lang="en-AU" dirty="0" smtClean="0"/>
              <a:t> de </a:t>
            </a:r>
            <a:r>
              <a:rPr lang="en-AU" dirty="0" err="1" smtClean="0"/>
              <a:t>relaţie</a:t>
            </a:r>
            <a:r>
              <a:rPr lang="en-AU" dirty="0" smtClean="0"/>
              <a:t> </a:t>
            </a:r>
            <a:r>
              <a:rPr lang="en-AU" dirty="0" err="1" smtClean="0"/>
              <a:t>bacteriofag-celulă</a:t>
            </a:r>
            <a:r>
              <a:rPr lang="en-AU" dirty="0" smtClean="0"/>
              <a:t> </a:t>
            </a:r>
            <a:r>
              <a:rPr lang="en-AU" dirty="0" err="1" smtClean="0"/>
              <a:t>bacteriană</a:t>
            </a:r>
            <a:r>
              <a:rPr lang="en-AU" dirty="0" smtClean="0"/>
              <a:t> </a:t>
            </a:r>
            <a:r>
              <a:rPr lang="en-AU" dirty="0" err="1" smtClean="0"/>
              <a:t>gazdă</a:t>
            </a:r>
            <a:r>
              <a:rPr lang="en-AU" dirty="0" smtClean="0"/>
              <a:t>, </a:t>
            </a:r>
            <a:r>
              <a:rPr lang="en-AU" dirty="0" err="1" smtClean="0"/>
              <a:t>în</a:t>
            </a:r>
            <a:r>
              <a:rPr lang="en-AU" dirty="0" smtClean="0"/>
              <a:t> </a:t>
            </a:r>
            <a:r>
              <a:rPr lang="en-AU" dirty="0" err="1" smtClean="0"/>
              <a:t>fagi</a:t>
            </a:r>
            <a:r>
              <a:rPr lang="en-AU" dirty="0" smtClean="0"/>
              <a:t> </a:t>
            </a:r>
            <a:r>
              <a:rPr lang="en-AU" dirty="0" err="1" smtClean="0"/>
              <a:t>litici</a:t>
            </a:r>
            <a:r>
              <a:rPr lang="en-AU" dirty="0" smtClean="0"/>
              <a:t> </a:t>
            </a:r>
            <a:r>
              <a:rPr lang="en-AU" dirty="0" err="1" smtClean="0"/>
              <a:t>şi</a:t>
            </a:r>
            <a:r>
              <a:rPr lang="en-AU" dirty="0" smtClean="0"/>
              <a:t> </a:t>
            </a:r>
            <a:r>
              <a:rPr lang="en-AU" dirty="0" err="1" smtClean="0"/>
              <a:t>fagi</a:t>
            </a:r>
            <a:r>
              <a:rPr lang="en-AU" dirty="0" smtClean="0"/>
              <a:t> </a:t>
            </a:r>
            <a:r>
              <a:rPr lang="en-AU" dirty="0" err="1" smtClean="0"/>
              <a:t>simbiotici</a:t>
            </a:r>
            <a:r>
              <a:rPr lang="en-AU" dirty="0" smtClean="0"/>
              <a:t> </a:t>
            </a:r>
            <a:r>
              <a:rPr lang="en-AU" dirty="0" err="1" smtClean="0"/>
              <a:t>sau</a:t>
            </a:r>
            <a:r>
              <a:rPr lang="en-AU" dirty="0" smtClean="0"/>
              <a:t> </a:t>
            </a:r>
            <a:r>
              <a:rPr lang="en-AU" dirty="0" err="1" smtClean="0"/>
              <a:t>temperaţi</a:t>
            </a:r>
            <a:r>
              <a:rPr lang="en-AU" dirty="0" smtClean="0"/>
              <a:t>.</a:t>
            </a:r>
            <a:endParaRPr lang="en-US" dirty="0" smtClean="0"/>
          </a:p>
          <a:p>
            <a:r>
              <a:rPr lang="fr-FR" dirty="0" err="1" smtClean="0"/>
              <a:t>Virusurile</a:t>
            </a:r>
            <a:r>
              <a:rPr lang="fr-FR" dirty="0" smtClean="0"/>
              <a:t> animale se </a:t>
            </a:r>
            <a:r>
              <a:rPr lang="fr-FR" dirty="0" err="1" smtClean="0"/>
              <a:t>împart</a:t>
            </a:r>
            <a:r>
              <a:rPr lang="fr-FR" dirty="0" smtClean="0"/>
              <a:t>, la </a:t>
            </a:r>
            <a:r>
              <a:rPr lang="fr-FR" dirty="0" err="1" smtClean="0"/>
              <a:t>rândul</a:t>
            </a:r>
            <a:r>
              <a:rPr lang="fr-FR" dirty="0" smtClean="0"/>
              <a:t> </a:t>
            </a:r>
            <a:r>
              <a:rPr lang="fr-FR" dirty="0" err="1" smtClean="0"/>
              <a:t>lor</a:t>
            </a:r>
            <a:r>
              <a:rPr lang="fr-FR" dirty="0" smtClean="0"/>
              <a:t>, </a:t>
            </a:r>
            <a:r>
              <a:rPr lang="fr-FR" dirty="0" err="1" smtClean="0"/>
              <a:t>după</a:t>
            </a:r>
            <a:r>
              <a:rPr lang="fr-FR" dirty="0" smtClean="0"/>
              <a:t> mai </a:t>
            </a:r>
            <a:r>
              <a:rPr lang="fr-FR" dirty="0" err="1" smtClean="0"/>
              <a:t>multe</a:t>
            </a:r>
            <a:r>
              <a:rPr lang="fr-FR" dirty="0" smtClean="0"/>
              <a:t> </a:t>
            </a:r>
            <a:r>
              <a:rPr lang="fr-FR" dirty="0" err="1" smtClean="0"/>
              <a:t>criterii</a:t>
            </a:r>
            <a:r>
              <a:rPr lang="fr-FR" dirty="0" smtClean="0"/>
              <a:t>: </a:t>
            </a:r>
            <a:r>
              <a:rPr lang="fr-FR" dirty="0" err="1" smtClean="0"/>
              <a:t>dimensiuni</a:t>
            </a:r>
            <a:r>
              <a:rPr lang="fr-FR" dirty="0" smtClean="0"/>
              <a:t>, </a:t>
            </a:r>
            <a:r>
              <a:rPr lang="fr-FR" dirty="0" err="1" smtClean="0"/>
              <a:t>tropism</a:t>
            </a:r>
            <a:r>
              <a:rPr lang="fr-FR" dirty="0" smtClean="0"/>
              <a:t>, </a:t>
            </a:r>
            <a:r>
              <a:rPr lang="fr-FR" dirty="0" err="1" smtClean="0"/>
              <a:t>acidul</a:t>
            </a:r>
            <a:r>
              <a:rPr lang="fr-FR" dirty="0" smtClean="0"/>
              <a:t> </a:t>
            </a:r>
            <a:r>
              <a:rPr lang="fr-FR" dirty="0" err="1" smtClean="0"/>
              <a:t>nucleic</a:t>
            </a:r>
            <a:r>
              <a:rPr lang="fr-FR" dirty="0" smtClean="0"/>
              <a:t> </a:t>
            </a:r>
            <a:r>
              <a:rPr lang="fr-FR" dirty="0" err="1" smtClean="0"/>
              <a:t>conţinut</a:t>
            </a:r>
            <a:r>
              <a:rPr lang="fr-FR" dirty="0" smtClean="0"/>
              <a:t> etc.</a:t>
            </a:r>
            <a:endParaRPr lang="en-US" dirty="0" smtClean="0"/>
          </a:p>
          <a:p>
            <a:r>
              <a:rPr lang="fr-FR" dirty="0" smtClean="0"/>
              <a:t> </a:t>
            </a:r>
            <a:endParaRPr lang="en-US" dirty="0" smtClean="0"/>
          </a:p>
          <a:p>
            <a:pPr lvl="0"/>
            <a:r>
              <a:rPr lang="en-AU" b="1" i="1" dirty="0" err="1" smtClean="0"/>
              <a:t>După</a:t>
            </a:r>
            <a:r>
              <a:rPr lang="en-AU" b="1" i="1" dirty="0" smtClean="0"/>
              <a:t> </a:t>
            </a:r>
            <a:r>
              <a:rPr lang="en-AU" b="1" i="1" dirty="0" err="1" smtClean="0"/>
              <a:t>dimensiuni</a:t>
            </a:r>
            <a:r>
              <a:rPr lang="en-AU" dirty="0" smtClean="0"/>
              <a:t>:</a:t>
            </a:r>
            <a:endParaRPr lang="en-US" dirty="0" smtClean="0"/>
          </a:p>
          <a:p>
            <a:pPr lvl="0"/>
            <a:r>
              <a:rPr lang="fr-FR" b="1" dirty="0" err="1" smtClean="0"/>
              <a:t>virusuri</a:t>
            </a:r>
            <a:r>
              <a:rPr lang="fr-FR" b="1" dirty="0" smtClean="0"/>
              <a:t> </a:t>
            </a:r>
            <a:r>
              <a:rPr lang="fr-FR" b="1" dirty="0" err="1" smtClean="0"/>
              <a:t>mici</a:t>
            </a:r>
            <a:r>
              <a:rPr lang="fr-FR" dirty="0" smtClean="0"/>
              <a:t>, </a:t>
            </a:r>
            <a:r>
              <a:rPr lang="fr-FR" dirty="0" err="1" smtClean="0"/>
              <a:t>cu</a:t>
            </a:r>
            <a:r>
              <a:rPr lang="fr-FR" dirty="0" smtClean="0"/>
              <a:t> </a:t>
            </a:r>
            <a:r>
              <a:rPr lang="fr-FR" dirty="0" err="1" smtClean="0"/>
              <a:t>diametrul</a:t>
            </a:r>
            <a:r>
              <a:rPr lang="fr-FR" dirty="0" smtClean="0"/>
              <a:t> de 15-30 nm: </a:t>
            </a:r>
            <a:r>
              <a:rPr lang="fr-FR" i="1" dirty="0" err="1" smtClean="0"/>
              <a:t>picornavirusurile</a:t>
            </a:r>
            <a:r>
              <a:rPr lang="fr-FR" i="1" dirty="0" smtClean="0"/>
              <a:t> (</a:t>
            </a:r>
            <a:r>
              <a:rPr lang="fr-FR" i="1" dirty="0" err="1" smtClean="0"/>
              <a:t>enterovirusuri</a:t>
            </a:r>
            <a:r>
              <a:rPr lang="fr-FR" i="1" dirty="0" smtClean="0"/>
              <a:t>)</a:t>
            </a:r>
            <a:r>
              <a:rPr lang="fr-FR" dirty="0" smtClean="0"/>
              <a:t>;</a:t>
            </a:r>
            <a:endParaRPr lang="en-US" dirty="0" smtClean="0"/>
          </a:p>
          <a:p>
            <a:pPr lvl="0"/>
            <a:r>
              <a:rPr lang="fr-FR" b="1" dirty="0" err="1" smtClean="0"/>
              <a:t>virusuri</a:t>
            </a:r>
            <a:r>
              <a:rPr lang="fr-FR" b="1" dirty="0" smtClean="0"/>
              <a:t> </a:t>
            </a:r>
            <a:r>
              <a:rPr lang="fr-FR" b="1" dirty="0" err="1" smtClean="0"/>
              <a:t>mijlocii</a:t>
            </a:r>
            <a:r>
              <a:rPr lang="fr-FR" dirty="0" smtClean="0"/>
              <a:t>, </a:t>
            </a:r>
            <a:r>
              <a:rPr lang="fr-FR" dirty="0" err="1" smtClean="0"/>
              <a:t>cu</a:t>
            </a:r>
            <a:r>
              <a:rPr lang="fr-FR" dirty="0" smtClean="0"/>
              <a:t> </a:t>
            </a:r>
            <a:r>
              <a:rPr lang="fr-FR" dirty="0" err="1" smtClean="0"/>
              <a:t>diametrul</a:t>
            </a:r>
            <a:r>
              <a:rPr lang="fr-FR" dirty="0" smtClean="0"/>
              <a:t> de 70-180 nm: </a:t>
            </a:r>
            <a:r>
              <a:rPr lang="fr-FR" i="1" dirty="0" err="1" smtClean="0"/>
              <a:t>mixovirusurile</a:t>
            </a:r>
            <a:r>
              <a:rPr lang="fr-FR" i="1" dirty="0" smtClean="0"/>
              <a:t>, </a:t>
            </a:r>
            <a:r>
              <a:rPr lang="fr-FR" i="1" dirty="0" err="1" smtClean="0"/>
              <a:t>virusurile</a:t>
            </a:r>
            <a:r>
              <a:rPr lang="fr-FR" i="1" dirty="0" smtClean="0"/>
              <a:t> </a:t>
            </a:r>
            <a:r>
              <a:rPr lang="fr-FR" i="1" dirty="0" err="1" smtClean="0"/>
              <a:t>grupului</a:t>
            </a:r>
            <a:r>
              <a:rPr lang="fr-FR" i="1" dirty="0" smtClean="0"/>
              <a:t> Herpes, </a:t>
            </a:r>
            <a:r>
              <a:rPr lang="fr-FR" i="1" dirty="0" err="1" smtClean="0"/>
              <a:t>rhabdovirusurile</a:t>
            </a:r>
            <a:r>
              <a:rPr lang="fr-FR" i="1" dirty="0" smtClean="0"/>
              <a:t>, </a:t>
            </a:r>
            <a:r>
              <a:rPr lang="fr-FR" i="1" dirty="0" err="1" smtClean="0"/>
              <a:t>arbovirusurile</a:t>
            </a:r>
            <a:r>
              <a:rPr lang="fr-FR" i="1" dirty="0" smtClean="0"/>
              <a:t>, </a:t>
            </a:r>
            <a:r>
              <a:rPr lang="fr-FR" i="1" dirty="0" err="1" smtClean="0"/>
              <a:t>virusurile</a:t>
            </a:r>
            <a:r>
              <a:rPr lang="fr-FR" i="1" dirty="0" smtClean="0"/>
              <a:t> HIV</a:t>
            </a:r>
            <a:r>
              <a:rPr lang="fr-FR" dirty="0" smtClean="0"/>
              <a:t>;</a:t>
            </a:r>
            <a:endParaRPr lang="en-US" dirty="0" smtClean="0"/>
          </a:p>
          <a:p>
            <a:pPr lvl="0"/>
            <a:r>
              <a:rPr lang="fr-FR" b="1" dirty="0" err="1" smtClean="0"/>
              <a:t>virusuri</a:t>
            </a:r>
            <a:r>
              <a:rPr lang="fr-FR" b="1" dirty="0" smtClean="0"/>
              <a:t> mari</a:t>
            </a:r>
            <a:r>
              <a:rPr lang="fr-FR" dirty="0" smtClean="0"/>
              <a:t>, </a:t>
            </a:r>
            <a:r>
              <a:rPr lang="fr-FR" dirty="0" err="1" smtClean="0"/>
              <a:t>cu</a:t>
            </a:r>
            <a:r>
              <a:rPr lang="fr-FR" dirty="0" smtClean="0"/>
              <a:t> </a:t>
            </a:r>
            <a:r>
              <a:rPr lang="fr-FR" dirty="0" err="1" smtClean="0"/>
              <a:t>diametrul</a:t>
            </a:r>
            <a:r>
              <a:rPr lang="fr-FR" dirty="0" smtClean="0"/>
              <a:t> de 200-300 nm: </a:t>
            </a:r>
            <a:r>
              <a:rPr lang="fr-FR" i="1" dirty="0" err="1" smtClean="0"/>
              <a:t>poxvirusurile</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6215106"/>
          </a:xfrm>
        </p:spPr>
        <p:txBody>
          <a:bodyPr>
            <a:normAutofit fontScale="70000" lnSpcReduction="20000"/>
          </a:bodyPr>
          <a:lstStyle/>
          <a:p>
            <a:r>
              <a:rPr lang="en-AU" b="1" dirty="0" smtClean="0"/>
              <a:t>      IZOLAREA VIRUSURILOR ŞI EFECTELE VIRUS SPECIFICE</a:t>
            </a:r>
            <a:endParaRPr lang="en-US" dirty="0" smtClean="0"/>
          </a:p>
          <a:p>
            <a:r>
              <a:rPr lang="ro-RO" dirty="0" smtClean="0"/>
              <a:t>Virusurile </a:t>
            </a:r>
            <a:r>
              <a:rPr lang="ro-RO" b="1" i="1" dirty="0" smtClean="0"/>
              <a:t>se multiplică numai pe celulele vii</a:t>
            </a:r>
            <a:r>
              <a:rPr lang="ro-RO" dirty="0" smtClean="0"/>
              <a:t>, care le furnizează materia primă, energia şi chiar mecanismele de sinteză, replicarea având loc conform informaţiei genetice induse de acidul nucleic viral. Ele cultivă, în laborator, pe ouă de găină embrionate, culturi celulare sau animale de laborator.</a:t>
            </a:r>
            <a:endParaRPr lang="en-US" dirty="0" smtClean="0"/>
          </a:p>
          <a:p>
            <a:r>
              <a:rPr lang="ro-RO" dirty="0" smtClean="0"/>
              <a:t>Modificările apărute la gazdele inoculate dau indicaţii asupra grupului de virusuri căruia îi aparţine virusul inoculat, identificarea speciei sau a tipului făcându-se prin reacţii antigen-anticorp. </a:t>
            </a:r>
            <a:endParaRPr lang="en-US" dirty="0" smtClean="0"/>
          </a:p>
          <a:p>
            <a:pPr>
              <a:buNone/>
            </a:pPr>
            <a:endParaRPr lang="en-US" dirty="0" smtClean="0"/>
          </a:p>
          <a:p>
            <a:r>
              <a:rPr lang="fr-FR" b="1" dirty="0" smtClean="0"/>
              <a:t>4.1. </a:t>
            </a:r>
            <a:r>
              <a:rPr lang="fr-FR" b="1" dirty="0" err="1" smtClean="0"/>
              <a:t>Ouă</a:t>
            </a:r>
            <a:r>
              <a:rPr lang="fr-FR" b="1" dirty="0" smtClean="0"/>
              <a:t> de </a:t>
            </a:r>
            <a:r>
              <a:rPr lang="fr-FR" b="1" dirty="0" err="1" smtClean="0"/>
              <a:t>găină</a:t>
            </a:r>
            <a:r>
              <a:rPr lang="fr-FR" b="1" dirty="0" smtClean="0"/>
              <a:t> </a:t>
            </a:r>
            <a:r>
              <a:rPr lang="fr-FR" b="1" dirty="0" err="1" smtClean="0"/>
              <a:t>embrionate</a:t>
            </a:r>
            <a:endParaRPr lang="en-US" dirty="0" smtClean="0"/>
          </a:p>
          <a:p>
            <a:r>
              <a:rPr lang="fr-FR" dirty="0" err="1" smtClean="0"/>
              <a:t>Cultivarea</a:t>
            </a:r>
            <a:r>
              <a:rPr lang="fr-FR" dirty="0" smtClean="0"/>
              <a:t> </a:t>
            </a:r>
            <a:r>
              <a:rPr lang="fr-FR" dirty="0" err="1" smtClean="0"/>
              <a:t>virusurilor</a:t>
            </a:r>
            <a:r>
              <a:rPr lang="fr-FR" dirty="0" smtClean="0"/>
              <a:t> </a:t>
            </a:r>
            <a:r>
              <a:rPr lang="fr-FR" dirty="0" err="1" smtClean="0"/>
              <a:t>în</a:t>
            </a:r>
            <a:r>
              <a:rPr lang="fr-FR" dirty="0" smtClean="0"/>
              <a:t> </a:t>
            </a:r>
            <a:r>
              <a:rPr lang="fr-FR" dirty="0" err="1" smtClean="0"/>
              <a:t>oul</a:t>
            </a:r>
            <a:r>
              <a:rPr lang="fr-FR" dirty="0" smtClean="0"/>
              <a:t> </a:t>
            </a:r>
            <a:r>
              <a:rPr lang="fr-FR" dirty="0" err="1" smtClean="0"/>
              <a:t>embrionat</a:t>
            </a:r>
            <a:r>
              <a:rPr lang="fr-FR" dirty="0" smtClean="0"/>
              <a:t> de </a:t>
            </a:r>
            <a:r>
              <a:rPr lang="fr-FR" dirty="0" err="1" smtClean="0"/>
              <a:t>găină</a:t>
            </a:r>
            <a:r>
              <a:rPr lang="fr-FR" dirty="0" smtClean="0"/>
              <a:t> a </a:t>
            </a:r>
            <a:r>
              <a:rPr lang="fr-FR" dirty="0" err="1" smtClean="0"/>
              <a:t>constituit</a:t>
            </a:r>
            <a:r>
              <a:rPr lang="fr-FR" dirty="0" smtClean="0"/>
              <a:t> un </a:t>
            </a:r>
            <a:r>
              <a:rPr lang="fr-FR" dirty="0" err="1" smtClean="0"/>
              <a:t>progres</a:t>
            </a:r>
            <a:r>
              <a:rPr lang="fr-FR" dirty="0" smtClean="0"/>
              <a:t> </a:t>
            </a:r>
            <a:r>
              <a:rPr lang="fr-FR" dirty="0" err="1" smtClean="0"/>
              <a:t>remarcabil</a:t>
            </a:r>
            <a:r>
              <a:rPr lang="fr-FR" dirty="0" smtClean="0"/>
              <a:t> </a:t>
            </a:r>
            <a:r>
              <a:rPr lang="fr-FR" dirty="0" err="1" smtClean="0"/>
              <a:t>în</a:t>
            </a:r>
            <a:r>
              <a:rPr lang="fr-FR" dirty="0" smtClean="0"/>
              <a:t> </a:t>
            </a:r>
            <a:r>
              <a:rPr lang="fr-FR" dirty="0" err="1" smtClean="0"/>
              <a:t>virusologie</a:t>
            </a:r>
            <a:r>
              <a:rPr lang="fr-FR" dirty="0" smtClean="0"/>
              <a:t>, </a:t>
            </a:r>
            <a:r>
              <a:rPr lang="fr-FR" dirty="0" err="1" smtClean="0"/>
              <a:t>prin</a:t>
            </a:r>
            <a:r>
              <a:rPr lang="fr-FR" dirty="0" smtClean="0"/>
              <a:t> </a:t>
            </a:r>
            <a:r>
              <a:rPr lang="fr-FR" dirty="0" err="1" smtClean="0"/>
              <a:t>utilizarea</a:t>
            </a:r>
            <a:r>
              <a:rPr lang="fr-FR" dirty="0" smtClean="0"/>
              <a:t> </a:t>
            </a:r>
            <a:r>
              <a:rPr lang="fr-FR" dirty="0" err="1" smtClean="0"/>
              <a:t>unui</a:t>
            </a:r>
            <a:r>
              <a:rPr lang="fr-FR" dirty="0" smtClean="0"/>
              <a:t> </a:t>
            </a:r>
            <a:r>
              <a:rPr lang="fr-FR" dirty="0" err="1" smtClean="0"/>
              <a:t>sistem</a:t>
            </a:r>
            <a:r>
              <a:rPr lang="fr-FR" dirty="0" smtClean="0"/>
              <a:t> de </a:t>
            </a:r>
            <a:r>
              <a:rPr lang="fr-FR" dirty="0" err="1" smtClean="0"/>
              <a:t>celule</a:t>
            </a:r>
            <a:r>
              <a:rPr lang="fr-FR" dirty="0" smtClean="0"/>
              <a:t> </a:t>
            </a:r>
            <a:r>
              <a:rPr lang="fr-FR" dirty="0" err="1" smtClean="0"/>
              <a:t>constituit</a:t>
            </a:r>
            <a:r>
              <a:rPr lang="fr-FR" dirty="0" smtClean="0"/>
              <a:t> </a:t>
            </a:r>
            <a:r>
              <a:rPr lang="fr-FR" dirty="0" err="1" smtClean="0"/>
              <a:t>din</a:t>
            </a:r>
            <a:r>
              <a:rPr lang="fr-FR" dirty="0" smtClean="0"/>
              <a:t> </a:t>
            </a:r>
            <a:r>
              <a:rPr lang="fr-FR" dirty="0" err="1" smtClean="0"/>
              <a:t>ţesuturi</a:t>
            </a:r>
            <a:r>
              <a:rPr lang="fr-FR" dirty="0" smtClean="0"/>
              <a:t> </a:t>
            </a:r>
            <a:r>
              <a:rPr lang="fr-FR" dirty="0" err="1" smtClean="0"/>
              <a:t>în</a:t>
            </a:r>
            <a:r>
              <a:rPr lang="fr-FR" dirty="0" smtClean="0"/>
              <a:t> </a:t>
            </a:r>
            <a:r>
              <a:rPr lang="fr-FR" dirty="0" err="1" smtClean="0"/>
              <a:t>dezvoltare</a:t>
            </a:r>
            <a:r>
              <a:rPr lang="fr-FR" dirty="0" smtClean="0"/>
              <a:t>, </a:t>
            </a:r>
            <a:r>
              <a:rPr lang="fr-FR" dirty="0" err="1" smtClean="0"/>
              <a:t>cu</a:t>
            </a:r>
            <a:r>
              <a:rPr lang="fr-FR" dirty="0" smtClean="0"/>
              <a:t> </a:t>
            </a:r>
            <a:r>
              <a:rPr lang="fr-FR" dirty="0" err="1" smtClean="0"/>
              <a:t>multiplicare</a:t>
            </a:r>
            <a:r>
              <a:rPr lang="fr-FR" dirty="0" smtClean="0"/>
              <a:t> </a:t>
            </a:r>
            <a:r>
              <a:rPr lang="fr-FR" dirty="0" err="1" smtClean="0"/>
              <a:t>activă</a:t>
            </a:r>
            <a:r>
              <a:rPr lang="fr-FR" dirty="0" smtClean="0"/>
              <a:t>, </a:t>
            </a:r>
            <a:r>
              <a:rPr lang="fr-FR" dirty="0" err="1" smtClean="0"/>
              <a:t>practic</a:t>
            </a:r>
            <a:r>
              <a:rPr lang="fr-FR" dirty="0" smtClean="0"/>
              <a:t> </a:t>
            </a:r>
            <a:r>
              <a:rPr lang="fr-FR" dirty="0" err="1" smtClean="0"/>
              <a:t>steril</a:t>
            </a:r>
            <a:r>
              <a:rPr lang="fr-FR" dirty="0" smtClean="0"/>
              <a:t>, </a:t>
            </a:r>
            <a:r>
              <a:rPr lang="fr-FR" dirty="0" err="1" smtClean="0"/>
              <a:t>lipsit</a:t>
            </a:r>
            <a:r>
              <a:rPr lang="fr-FR" dirty="0" smtClean="0"/>
              <a:t> de </a:t>
            </a:r>
            <a:r>
              <a:rPr lang="fr-FR" dirty="0" err="1" smtClean="0"/>
              <a:t>mijloacele</a:t>
            </a:r>
            <a:r>
              <a:rPr lang="fr-FR" dirty="0" smtClean="0"/>
              <a:t> de </a:t>
            </a:r>
            <a:r>
              <a:rPr lang="fr-FR" dirty="0" err="1" smtClean="0"/>
              <a:t>apărare</a:t>
            </a:r>
            <a:r>
              <a:rPr lang="fr-FR" dirty="0" smtClean="0"/>
              <a:t> </a:t>
            </a:r>
            <a:r>
              <a:rPr lang="fr-FR" dirty="0" err="1" smtClean="0"/>
              <a:t>antiinfecţioasă</a:t>
            </a:r>
            <a:r>
              <a:rPr lang="fr-FR" dirty="0" smtClean="0"/>
              <a:t> </a:t>
            </a:r>
            <a:r>
              <a:rPr lang="fr-FR" dirty="0" err="1" smtClean="0"/>
              <a:t>existente</a:t>
            </a:r>
            <a:r>
              <a:rPr lang="fr-FR" dirty="0" smtClean="0"/>
              <a:t> la </a:t>
            </a:r>
            <a:r>
              <a:rPr lang="fr-FR" dirty="0" err="1" smtClean="0"/>
              <a:t>animalele</a:t>
            </a:r>
            <a:r>
              <a:rPr lang="fr-FR" dirty="0" smtClean="0"/>
              <a:t> adulte. </a:t>
            </a:r>
            <a:r>
              <a:rPr lang="fr-FR" dirty="0" err="1" smtClean="0"/>
              <a:t>Cultivarea</a:t>
            </a:r>
            <a:r>
              <a:rPr lang="fr-FR" dirty="0" smtClean="0"/>
              <a:t> se face </a:t>
            </a:r>
            <a:r>
              <a:rPr lang="fr-FR" dirty="0" err="1" smtClean="0"/>
              <a:t>prin</a:t>
            </a:r>
            <a:r>
              <a:rPr lang="fr-FR" dirty="0" smtClean="0"/>
              <a:t> </a:t>
            </a:r>
            <a:r>
              <a:rPr lang="fr-FR" dirty="0" err="1" smtClean="0"/>
              <a:t>inoculare</a:t>
            </a:r>
            <a:r>
              <a:rPr lang="fr-FR" dirty="0" smtClean="0"/>
              <a:t> </a:t>
            </a:r>
            <a:r>
              <a:rPr lang="fr-FR" dirty="0" err="1" smtClean="0"/>
              <a:t>în</a:t>
            </a:r>
            <a:r>
              <a:rPr lang="fr-FR" dirty="0" smtClean="0"/>
              <a:t> </a:t>
            </a:r>
            <a:r>
              <a:rPr lang="fr-FR" dirty="0" err="1" smtClean="0"/>
              <a:t>anexele</a:t>
            </a:r>
            <a:r>
              <a:rPr lang="fr-FR" dirty="0" smtClean="0"/>
              <a:t> </a:t>
            </a:r>
            <a:r>
              <a:rPr lang="fr-FR" dirty="0" err="1" smtClean="0"/>
              <a:t>embrionare</a:t>
            </a:r>
            <a:r>
              <a:rPr lang="fr-FR" dirty="0" smtClean="0"/>
              <a:t>: </a:t>
            </a:r>
            <a:r>
              <a:rPr lang="fr-FR" b="1" i="1" dirty="0" err="1" smtClean="0"/>
              <a:t>cavitatea</a:t>
            </a:r>
            <a:r>
              <a:rPr lang="fr-FR" b="1" i="1" dirty="0" smtClean="0"/>
              <a:t> </a:t>
            </a:r>
            <a:r>
              <a:rPr lang="fr-FR" b="1" i="1" dirty="0" err="1" smtClean="0"/>
              <a:t>amniotică</a:t>
            </a:r>
            <a:r>
              <a:rPr lang="fr-FR" b="1" i="1" dirty="0" smtClean="0"/>
              <a:t> </a:t>
            </a:r>
            <a:r>
              <a:rPr lang="fr-FR" b="1" i="1" dirty="0" err="1" smtClean="0"/>
              <a:t>şi</a:t>
            </a:r>
            <a:r>
              <a:rPr lang="fr-FR" b="1" i="1" dirty="0" smtClean="0"/>
              <a:t> </a:t>
            </a:r>
            <a:r>
              <a:rPr lang="fr-FR" b="1" i="1" dirty="0" err="1" smtClean="0"/>
              <a:t>alantoidiană</a:t>
            </a:r>
            <a:r>
              <a:rPr lang="fr-FR" b="1" i="1" dirty="0" smtClean="0"/>
              <a:t>, </a:t>
            </a:r>
            <a:r>
              <a:rPr lang="fr-FR" b="1" i="1" dirty="0" err="1" smtClean="0"/>
              <a:t>sacul</a:t>
            </a:r>
            <a:r>
              <a:rPr lang="fr-FR" b="1" i="1" dirty="0" smtClean="0"/>
              <a:t> </a:t>
            </a:r>
            <a:r>
              <a:rPr lang="fr-FR" b="1" i="1" dirty="0" err="1" smtClean="0"/>
              <a:t>vitelin</a:t>
            </a:r>
            <a:r>
              <a:rPr lang="fr-FR" b="1" i="1" dirty="0" smtClean="0"/>
              <a:t>, </a:t>
            </a:r>
            <a:r>
              <a:rPr lang="fr-FR" b="1" i="1" dirty="0" err="1" smtClean="0"/>
              <a:t>pe</a:t>
            </a:r>
            <a:r>
              <a:rPr lang="fr-FR" b="1" i="1" dirty="0" smtClean="0"/>
              <a:t> </a:t>
            </a:r>
            <a:r>
              <a:rPr lang="fr-FR" b="1" i="1" dirty="0" err="1" smtClean="0"/>
              <a:t>membrana</a:t>
            </a:r>
            <a:r>
              <a:rPr lang="fr-FR" b="1" i="1" dirty="0" smtClean="0"/>
              <a:t> </a:t>
            </a:r>
            <a:r>
              <a:rPr lang="fr-FR" b="1" i="1" dirty="0" err="1" smtClean="0"/>
              <a:t>corioalantoidiană</a:t>
            </a:r>
            <a:r>
              <a:rPr lang="fr-FR" dirty="0" smtClean="0"/>
              <a:t>. </a:t>
            </a:r>
            <a:endParaRPr lang="en-US" dirty="0" smtClean="0"/>
          </a:p>
          <a:p>
            <a:r>
              <a:rPr lang="fr-FR" dirty="0" err="1" smtClean="0"/>
              <a:t>Ouă</a:t>
            </a:r>
            <a:r>
              <a:rPr lang="fr-FR" dirty="0" smtClean="0"/>
              <a:t> de </a:t>
            </a:r>
            <a:r>
              <a:rPr lang="fr-FR" dirty="0" err="1" smtClean="0"/>
              <a:t>găină</a:t>
            </a:r>
            <a:r>
              <a:rPr lang="fr-FR" dirty="0" smtClean="0"/>
              <a:t> </a:t>
            </a:r>
            <a:r>
              <a:rPr lang="fr-FR" dirty="0" err="1" smtClean="0"/>
              <a:t>embrionate</a:t>
            </a:r>
            <a:r>
              <a:rPr lang="fr-FR" dirty="0" smtClean="0"/>
              <a:t>, de </a:t>
            </a:r>
            <a:r>
              <a:rPr lang="fr-FR" dirty="0" err="1" smtClean="0"/>
              <a:t>aproximativ</a:t>
            </a:r>
            <a:r>
              <a:rPr lang="fr-FR" dirty="0" smtClean="0"/>
              <a:t> 6-10 </a:t>
            </a:r>
            <a:r>
              <a:rPr lang="fr-FR" dirty="0" err="1" smtClean="0"/>
              <a:t>zile</a:t>
            </a:r>
            <a:r>
              <a:rPr lang="fr-FR" dirty="0" smtClean="0"/>
              <a:t>, </a:t>
            </a:r>
            <a:r>
              <a:rPr lang="fr-FR" dirty="0" err="1" smtClean="0"/>
              <a:t>sunt</a:t>
            </a:r>
            <a:r>
              <a:rPr lang="fr-FR" dirty="0" smtClean="0"/>
              <a:t> </a:t>
            </a:r>
            <a:r>
              <a:rPr lang="fr-FR" dirty="0" err="1" smtClean="0"/>
              <a:t>utilizate</a:t>
            </a:r>
            <a:r>
              <a:rPr lang="fr-FR" dirty="0" smtClean="0"/>
              <a:t> </a:t>
            </a:r>
            <a:r>
              <a:rPr lang="fr-FR" dirty="0" err="1" smtClean="0"/>
              <a:t>pentru</a:t>
            </a:r>
            <a:r>
              <a:rPr lang="fr-FR" dirty="0" smtClean="0"/>
              <a:t> </a:t>
            </a:r>
            <a:r>
              <a:rPr lang="fr-FR" dirty="0" err="1" smtClean="0"/>
              <a:t>izolarea</a:t>
            </a:r>
            <a:r>
              <a:rPr lang="fr-FR" dirty="0" smtClean="0"/>
              <a:t> </a:t>
            </a:r>
            <a:r>
              <a:rPr lang="fr-FR" dirty="0" err="1" smtClean="0"/>
              <a:t>şi</a:t>
            </a:r>
            <a:r>
              <a:rPr lang="fr-FR" dirty="0" smtClean="0"/>
              <a:t> </a:t>
            </a:r>
            <a:r>
              <a:rPr lang="fr-FR" dirty="0" err="1" smtClean="0"/>
              <a:t>identificarea</a:t>
            </a:r>
            <a:r>
              <a:rPr lang="fr-FR" dirty="0" smtClean="0"/>
              <a:t> </a:t>
            </a:r>
            <a:r>
              <a:rPr lang="fr-FR" dirty="0" err="1" smtClean="0"/>
              <a:t>unor</a:t>
            </a:r>
            <a:r>
              <a:rPr lang="fr-FR" dirty="0" smtClean="0"/>
              <a:t> </a:t>
            </a:r>
            <a:r>
              <a:rPr lang="fr-FR" dirty="0" err="1" smtClean="0"/>
              <a:t>virusuri</a:t>
            </a:r>
            <a:r>
              <a:rPr lang="fr-FR" dirty="0" smtClean="0"/>
              <a:t> </a:t>
            </a:r>
            <a:r>
              <a:rPr lang="fr-FR" dirty="0" err="1" smtClean="0"/>
              <a:t>din</a:t>
            </a:r>
            <a:r>
              <a:rPr lang="fr-FR" dirty="0" smtClean="0"/>
              <a:t> </a:t>
            </a:r>
            <a:r>
              <a:rPr lang="fr-FR" dirty="0" err="1" smtClean="0"/>
              <a:t>produsele</a:t>
            </a:r>
            <a:r>
              <a:rPr lang="fr-FR" dirty="0" smtClean="0"/>
              <a:t> </a:t>
            </a:r>
            <a:r>
              <a:rPr lang="fr-FR" dirty="0" err="1" smtClean="0"/>
              <a:t>patologice</a:t>
            </a:r>
            <a:r>
              <a:rPr lang="fr-FR" dirty="0" smtClean="0"/>
              <a:t> </a:t>
            </a:r>
            <a:r>
              <a:rPr lang="fr-FR" dirty="0" err="1" smtClean="0"/>
              <a:t>sau</a:t>
            </a:r>
            <a:r>
              <a:rPr lang="fr-FR" dirty="0" smtClean="0"/>
              <a:t> </a:t>
            </a:r>
            <a:r>
              <a:rPr lang="fr-FR" dirty="0" err="1" smtClean="0"/>
              <a:t>pentru</a:t>
            </a:r>
            <a:r>
              <a:rPr lang="fr-FR" dirty="0" smtClean="0"/>
              <a:t> </a:t>
            </a:r>
            <a:r>
              <a:rPr lang="fr-FR" dirty="0" err="1" smtClean="0"/>
              <a:t>prepararea</a:t>
            </a:r>
            <a:r>
              <a:rPr lang="fr-FR" dirty="0" smtClean="0"/>
              <a:t> de </a:t>
            </a:r>
            <a:r>
              <a:rPr lang="fr-FR" dirty="0" err="1" smtClean="0"/>
              <a:t>antigene</a:t>
            </a:r>
            <a:r>
              <a:rPr lang="fr-FR" dirty="0" smtClean="0"/>
              <a:t> </a:t>
            </a:r>
            <a:r>
              <a:rPr lang="fr-FR" dirty="0" err="1" smtClean="0"/>
              <a:t>şi</a:t>
            </a:r>
            <a:r>
              <a:rPr lang="fr-FR" dirty="0" smtClean="0"/>
              <a:t> </a:t>
            </a:r>
            <a:r>
              <a:rPr lang="fr-FR" dirty="0" err="1" smtClean="0"/>
              <a:t>vaccinuri</a:t>
            </a:r>
            <a:r>
              <a:rPr lang="fr-FR" dirty="0" smtClean="0"/>
              <a:t> virale. </a:t>
            </a:r>
            <a:r>
              <a:rPr lang="fr-FR" dirty="0" err="1" smtClean="0"/>
              <a:t>Inocularea</a:t>
            </a:r>
            <a:r>
              <a:rPr lang="fr-FR" dirty="0" smtClean="0"/>
              <a:t> </a:t>
            </a:r>
            <a:r>
              <a:rPr lang="fr-FR" dirty="0" err="1" smtClean="0"/>
              <a:t>în</a:t>
            </a:r>
            <a:r>
              <a:rPr lang="fr-FR" dirty="0" smtClean="0"/>
              <a:t> </a:t>
            </a:r>
            <a:r>
              <a:rPr lang="fr-FR" dirty="0" err="1" smtClean="0"/>
              <a:t>cavitatea</a:t>
            </a:r>
            <a:r>
              <a:rPr lang="fr-FR" dirty="0" smtClean="0"/>
              <a:t> </a:t>
            </a:r>
            <a:r>
              <a:rPr lang="fr-FR" dirty="0" err="1" smtClean="0"/>
              <a:t>alantoidiană</a:t>
            </a:r>
            <a:r>
              <a:rPr lang="fr-FR" dirty="0" smtClean="0"/>
              <a:t> </a:t>
            </a:r>
            <a:r>
              <a:rPr lang="fr-FR" dirty="0" err="1" smtClean="0"/>
              <a:t>şi</a:t>
            </a:r>
            <a:r>
              <a:rPr lang="fr-FR" dirty="0" smtClean="0"/>
              <a:t> </a:t>
            </a:r>
            <a:r>
              <a:rPr lang="fr-FR" dirty="0" err="1" smtClean="0"/>
              <a:t>amniotică</a:t>
            </a:r>
            <a:r>
              <a:rPr lang="fr-FR" dirty="0" smtClean="0"/>
              <a:t> se </a:t>
            </a:r>
            <a:r>
              <a:rPr lang="fr-FR" dirty="0" err="1" smtClean="0"/>
              <a:t>foloseşte</a:t>
            </a:r>
            <a:r>
              <a:rPr lang="fr-FR" dirty="0" smtClean="0"/>
              <a:t> </a:t>
            </a:r>
            <a:r>
              <a:rPr lang="fr-FR" dirty="0" err="1" smtClean="0"/>
              <a:t>pentru</a:t>
            </a:r>
            <a:r>
              <a:rPr lang="fr-FR" dirty="0" smtClean="0"/>
              <a:t> </a:t>
            </a:r>
            <a:r>
              <a:rPr lang="fr-FR" dirty="0" err="1" smtClean="0"/>
              <a:t>cultivarea</a:t>
            </a:r>
            <a:r>
              <a:rPr lang="fr-FR" dirty="0" smtClean="0"/>
              <a:t> </a:t>
            </a:r>
            <a:r>
              <a:rPr lang="fr-FR" dirty="0" err="1" smtClean="0"/>
              <a:t>virusurilor</a:t>
            </a:r>
            <a:r>
              <a:rPr lang="fr-FR" dirty="0" smtClean="0"/>
              <a:t> </a:t>
            </a:r>
            <a:r>
              <a:rPr lang="fr-FR" dirty="0" err="1" smtClean="0"/>
              <a:t>gripale</a:t>
            </a:r>
            <a:r>
              <a:rPr lang="fr-FR" dirty="0" smtClean="0"/>
              <a:t>, </a:t>
            </a:r>
            <a:r>
              <a:rPr lang="fr-FR" dirty="0" err="1" smtClean="0"/>
              <a:t>paragripale</a:t>
            </a:r>
            <a:r>
              <a:rPr lang="fr-FR" dirty="0" smtClean="0"/>
              <a:t>, v. </a:t>
            </a:r>
            <a:r>
              <a:rPr lang="fr-FR" dirty="0" err="1" smtClean="0"/>
              <a:t>urlian</a:t>
            </a:r>
            <a:r>
              <a:rPr lang="fr-FR" dirty="0" smtClean="0"/>
              <a:t>, </a:t>
            </a:r>
            <a:r>
              <a:rPr lang="fr-FR" dirty="0" err="1" smtClean="0"/>
              <a:t>rujeolic</a:t>
            </a:r>
            <a:r>
              <a:rPr lang="fr-FR" dirty="0" smtClean="0"/>
              <a:t>; </a:t>
            </a:r>
            <a:r>
              <a:rPr lang="fr-FR" dirty="0" err="1" smtClean="0"/>
              <a:t>pe</a:t>
            </a:r>
            <a:r>
              <a:rPr lang="fr-FR" dirty="0" smtClean="0"/>
              <a:t> </a:t>
            </a:r>
            <a:r>
              <a:rPr lang="fr-FR" dirty="0" err="1" smtClean="0"/>
              <a:t>membrana</a:t>
            </a:r>
            <a:r>
              <a:rPr lang="fr-FR" dirty="0" smtClean="0"/>
              <a:t> </a:t>
            </a:r>
            <a:r>
              <a:rPr lang="fr-FR" dirty="0" err="1" smtClean="0"/>
              <a:t>corioalantoidiană</a:t>
            </a:r>
            <a:r>
              <a:rPr lang="fr-FR" dirty="0" smtClean="0"/>
              <a:t> se </a:t>
            </a:r>
            <a:r>
              <a:rPr lang="fr-FR" dirty="0" err="1" smtClean="0"/>
              <a:t>cultivă</a:t>
            </a:r>
            <a:r>
              <a:rPr lang="fr-FR" dirty="0" smtClean="0"/>
              <a:t> v. </a:t>
            </a:r>
            <a:r>
              <a:rPr lang="fr-FR" dirty="0" err="1" smtClean="0"/>
              <a:t>herpetic</a:t>
            </a:r>
            <a:r>
              <a:rPr lang="fr-FR" dirty="0" smtClean="0"/>
              <a:t> </a:t>
            </a:r>
            <a:r>
              <a:rPr lang="fr-FR" dirty="0" err="1" smtClean="0"/>
              <a:t>şi</a:t>
            </a:r>
            <a:r>
              <a:rPr lang="fr-FR" dirty="0" smtClean="0"/>
              <a:t> </a:t>
            </a:r>
            <a:r>
              <a:rPr lang="fr-FR" dirty="0" err="1" smtClean="0"/>
              <a:t>poxvirusuri</a:t>
            </a:r>
            <a:r>
              <a:rPr lang="fr-FR" dirty="0" smtClean="0"/>
              <a:t>. </a:t>
            </a:r>
            <a:endParaRPr lang="en-US" dirty="0" smtClean="0"/>
          </a:p>
          <a:p>
            <a:r>
              <a:rPr lang="fr-FR" dirty="0" err="1" smtClean="0"/>
              <a:t>Efecte</a:t>
            </a:r>
            <a:r>
              <a:rPr lang="fr-FR" dirty="0" smtClean="0"/>
              <a:t> virus-</a:t>
            </a:r>
            <a:r>
              <a:rPr lang="fr-FR" dirty="0" err="1" smtClean="0"/>
              <a:t>specifice</a:t>
            </a:r>
            <a:r>
              <a:rPr lang="fr-FR" dirty="0" smtClean="0"/>
              <a:t> </a:t>
            </a:r>
            <a:r>
              <a:rPr lang="fr-FR" dirty="0" err="1" smtClean="0"/>
              <a:t>pe</a:t>
            </a:r>
            <a:r>
              <a:rPr lang="fr-FR" dirty="0" smtClean="0"/>
              <a:t> ou </a:t>
            </a:r>
            <a:r>
              <a:rPr lang="fr-FR" dirty="0" err="1" smtClean="0"/>
              <a:t>embrionat</a:t>
            </a:r>
            <a:r>
              <a:rPr lang="fr-FR" dirty="0" smtClean="0"/>
              <a:t>:</a:t>
            </a:r>
            <a:r>
              <a:rPr lang="fr-FR" b="1" i="1" dirty="0" smtClean="0"/>
              <a:t> </a:t>
            </a:r>
            <a:r>
              <a:rPr lang="fr-FR" b="1" i="1" dirty="0" err="1" smtClean="0"/>
              <a:t>efectul</a:t>
            </a:r>
            <a:r>
              <a:rPr lang="fr-FR" b="1" i="1" dirty="0" smtClean="0"/>
              <a:t> </a:t>
            </a:r>
            <a:r>
              <a:rPr lang="fr-FR" b="1" i="1" dirty="0" err="1" smtClean="0"/>
              <a:t>hemaglutinant</a:t>
            </a:r>
            <a:r>
              <a:rPr lang="fr-FR" i="1" dirty="0" smtClean="0"/>
              <a:t> </a:t>
            </a:r>
            <a:r>
              <a:rPr lang="fr-FR" dirty="0" err="1" smtClean="0"/>
              <a:t>prin</a:t>
            </a:r>
            <a:r>
              <a:rPr lang="fr-FR" dirty="0" smtClean="0"/>
              <a:t> </a:t>
            </a:r>
            <a:r>
              <a:rPr lang="fr-FR" dirty="0" err="1" smtClean="0"/>
              <a:t>hemaglutininele</a:t>
            </a:r>
            <a:r>
              <a:rPr lang="fr-FR" dirty="0" smtClean="0"/>
              <a:t> virale (</a:t>
            </a:r>
            <a:r>
              <a:rPr lang="fr-FR" dirty="0" err="1" smtClean="0"/>
              <a:t>depozit</a:t>
            </a:r>
            <a:r>
              <a:rPr lang="fr-FR" dirty="0" smtClean="0"/>
              <a:t> </a:t>
            </a:r>
            <a:r>
              <a:rPr lang="fr-FR" dirty="0" err="1" smtClean="0"/>
              <a:t>cu</a:t>
            </a:r>
            <a:r>
              <a:rPr lang="fr-FR" dirty="0" smtClean="0"/>
              <a:t> </a:t>
            </a:r>
            <a:r>
              <a:rPr lang="fr-FR" dirty="0" err="1" smtClean="0"/>
              <a:t>marginile</a:t>
            </a:r>
            <a:r>
              <a:rPr lang="fr-FR" dirty="0" smtClean="0"/>
              <a:t> </a:t>
            </a:r>
            <a:r>
              <a:rPr lang="fr-FR" dirty="0" err="1" smtClean="0"/>
              <a:t>crenelate</a:t>
            </a:r>
            <a:r>
              <a:rPr lang="fr-FR" dirty="0" smtClean="0"/>
              <a:t>, </a:t>
            </a:r>
            <a:r>
              <a:rPr lang="fr-FR" dirty="0" err="1" smtClean="0"/>
              <a:t>franjurate</a:t>
            </a:r>
            <a:r>
              <a:rPr lang="fr-FR" dirty="0" smtClean="0"/>
              <a:t> </a:t>
            </a:r>
            <a:r>
              <a:rPr lang="fr-FR" dirty="0" err="1" smtClean="0"/>
              <a:t>în</a:t>
            </a:r>
            <a:r>
              <a:rPr lang="fr-FR" dirty="0" smtClean="0"/>
              <a:t> </a:t>
            </a:r>
            <a:r>
              <a:rPr lang="fr-FR" dirty="0" err="1" smtClean="0"/>
              <a:t>prezenţa</a:t>
            </a:r>
            <a:r>
              <a:rPr lang="fr-FR" dirty="0" smtClean="0"/>
              <a:t> </a:t>
            </a:r>
            <a:r>
              <a:rPr lang="fr-FR" dirty="0" err="1" smtClean="0"/>
              <a:t>hematiilor</a:t>
            </a:r>
            <a:r>
              <a:rPr lang="fr-FR" dirty="0" smtClean="0"/>
              <a:t> de diverse </a:t>
            </a:r>
            <a:r>
              <a:rPr lang="fr-FR" dirty="0" err="1" smtClean="0"/>
              <a:t>specii</a:t>
            </a:r>
            <a:r>
              <a:rPr lang="fr-FR" b="1" dirty="0" smtClean="0"/>
              <a:t>);</a:t>
            </a:r>
            <a:r>
              <a:rPr lang="fr-FR" b="1" i="1" dirty="0" smtClean="0"/>
              <a:t> </a:t>
            </a:r>
            <a:r>
              <a:rPr lang="fr-FR" b="1" i="1" dirty="0" err="1" smtClean="0"/>
              <a:t>leziuni</a:t>
            </a:r>
            <a:r>
              <a:rPr lang="fr-FR" b="1" i="1" dirty="0" smtClean="0"/>
              <a:t> </a:t>
            </a:r>
            <a:r>
              <a:rPr lang="fr-FR" b="1" i="1" dirty="0" err="1" smtClean="0"/>
              <a:t>pe</a:t>
            </a:r>
            <a:r>
              <a:rPr lang="fr-FR" b="1" i="1" dirty="0" smtClean="0"/>
              <a:t> </a:t>
            </a:r>
            <a:r>
              <a:rPr lang="fr-FR" b="1" i="1" dirty="0" err="1" smtClean="0"/>
              <a:t>membrana</a:t>
            </a:r>
            <a:r>
              <a:rPr lang="fr-FR" b="1" i="1" dirty="0" smtClean="0"/>
              <a:t> </a:t>
            </a:r>
            <a:r>
              <a:rPr lang="fr-FR" b="1" i="1" dirty="0" err="1" smtClean="0"/>
              <a:t>corioalantoidiană</a:t>
            </a:r>
            <a:r>
              <a:rPr lang="fr-FR" dirty="0" smtClean="0"/>
              <a:t>;</a:t>
            </a:r>
            <a:r>
              <a:rPr lang="fr-FR" b="1" dirty="0" smtClean="0"/>
              <a:t> </a:t>
            </a:r>
            <a:r>
              <a:rPr lang="fr-FR" b="1" i="1" dirty="0" err="1" smtClean="0"/>
              <a:t>incluzii</a:t>
            </a:r>
            <a:r>
              <a:rPr lang="fr-FR" b="1" i="1" dirty="0" smtClean="0"/>
              <a:t> virale</a:t>
            </a:r>
            <a:r>
              <a:rPr lang="fr-FR" dirty="0" smtClean="0"/>
              <a:t>;</a:t>
            </a:r>
            <a:r>
              <a:rPr lang="fr-FR" b="1" i="1" dirty="0" smtClean="0"/>
              <a:t> </a:t>
            </a:r>
            <a:r>
              <a:rPr lang="fr-FR" b="1" i="1" dirty="0" err="1" smtClean="0"/>
              <a:t>hemoragii</a:t>
            </a:r>
            <a:r>
              <a:rPr lang="fr-FR" b="1" i="1" dirty="0" smtClean="0"/>
              <a:t> </a:t>
            </a:r>
            <a:r>
              <a:rPr lang="fr-FR" dirty="0" err="1" smtClean="0"/>
              <a:t>şi</a:t>
            </a:r>
            <a:r>
              <a:rPr lang="fr-FR" b="1" i="1" dirty="0" smtClean="0"/>
              <a:t> </a:t>
            </a:r>
            <a:r>
              <a:rPr lang="fr-FR" b="1" i="1" dirty="0" err="1" smtClean="0"/>
              <a:t>moartea</a:t>
            </a:r>
            <a:r>
              <a:rPr lang="fr-FR" b="1" i="1" dirty="0" smtClean="0"/>
              <a:t> </a:t>
            </a:r>
            <a:r>
              <a:rPr lang="fr-FR" b="1" i="1" dirty="0" err="1" smtClean="0"/>
              <a:t>embrionului</a:t>
            </a:r>
            <a:r>
              <a:rPr lang="fr-F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txBody>
          <a:bodyPr>
            <a:normAutofit fontScale="70000" lnSpcReduction="20000"/>
          </a:bodyPr>
          <a:lstStyle/>
          <a:p>
            <a:r>
              <a:rPr lang="fr-FR" b="1" dirty="0" smtClean="0"/>
              <a:t>4.2. </a:t>
            </a:r>
            <a:r>
              <a:rPr lang="fr-FR" b="1" dirty="0" err="1" smtClean="0"/>
              <a:t>Culturi</a:t>
            </a:r>
            <a:r>
              <a:rPr lang="fr-FR" b="1" dirty="0" smtClean="0"/>
              <a:t> </a:t>
            </a:r>
            <a:r>
              <a:rPr lang="fr-FR" b="1" dirty="0" err="1" smtClean="0"/>
              <a:t>celulare</a:t>
            </a:r>
            <a:endParaRPr lang="fr-FR" b="1" dirty="0" smtClean="0"/>
          </a:p>
          <a:p>
            <a:pPr>
              <a:buNone/>
            </a:pPr>
            <a:endParaRPr lang="en-US" dirty="0" smtClean="0"/>
          </a:p>
          <a:p>
            <a:r>
              <a:rPr lang="fr-FR" dirty="0" err="1" smtClean="0"/>
              <a:t>Sunt</a:t>
            </a:r>
            <a:r>
              <a:rPr lang="fr-FR" dirty="0" smtClean="0"/>
              <a:t> </a:t>
            </a:r>
            <a:r>
              <a:rPr lang="fr-FR" b="1" i="1" dirty="0" err="1" smtClean="0"/>
              <a:t>substrate</a:t>
            </a:r>
            <a:r>
              <a:rPr lang="fr-FR" b="1" i="1" dirty="0" smtClean="0"/>
              <a:t> de </a:t>
            </a:r>
            <a:r>
              <a:rPr lang="fr-FR" b="1" i="1" dirty="0" err="1" smtClean="0"/>
              <a:t>celule</a:t>
            </a:r>
            <a:r>
              <a:rPr lang="fr-FR" b="1" i="1" dirty="0" smtClean="0"/>
              <a:t> </a:t>
            </a:r>
            <a:r>
              <a:rPr lang="fr-FR" b="1" i="1" dirty="0" err="1" smtClean="0"/>
              <a:t>eucariote</a:t>
            </a:r>
            <a:r>
              <a:rPr lang="fr-FR" b="1" i="1" dirty="0" smtClean="0"/>
              <a:t> </a:t>
            </a:r>
            <a:r>
              <a:rPr lang="fr-FR" b="1" i="1" dirty="0" err="1" smtClean="0"/>
              <a:t>întreţinute</a:t>
            </a:r>
            <a:r>
              <a:rPr lang="fr-FR" b="1" dirty="0" smtClean="0"/>
              <a:t> </a:t>
            </a:r>
            <a:r>
              <a:rPr lang="fr-FR" b="1" i="1" dirty="0" smtClean="0"/>
              <a:t>in vitro</a:t>
            </a:r>
            <a:r>
              <a:rPr lang="fr-FR" i="1" dirty="0" smtClean="0"/>
              <a:t>, </a:t>
            </a:r>
            <a:r>
              <a:rPr lang="fr-FR" dirty="0" err="1" smtClean="0"/>
              <a:t>sub</a:t>
            </a:r>
            <a:r>
              <a:rPr lang="fr-FR" dirty="0" smtClean="0"/>
              <a:t> forma </a:t>
            </a:r>
            <a:r>
              <a:rPr lang="fr-FR" dirty="0" err="1" smtClean="0"/>
              <a:t>monostratului</a:t>
            </a:r>
            <a:r>
              <a:rPr lang="fr-FR" dirty="0" smtClean="0"/>
              <a:t> </a:t>
            </a:r>
            <a:r>
              <a:rPr lang="fr-FR" dirty="0" err="1" smtClean="0"/>
              <a:t>celular</a:t>
            </a:r>
            <a:r>
              <a:rPr lang="fr-FR" dirty="0" smtClean="0"/>
              <a:t>. </a:t>
            </a:r>
            <a:r>
              <a:rPr lang="fr-FR" dirty="0" err="1" smtClean="0"/>
              <a:t>Ţesuturile</a:t>
            </a:r>
            <a:r>
              <a:rPr lang="fr-FR" dirty="0" smtClean="0"/>
              <a:t> </a:t>
            </a:r>
            <a:r>
              <a:rPr lang="fr-FR" dirty="0" err="1" smtClean="0"/>
              <a:t>fragmentate</a:t>
            </a:r>
            <a:r>
              <a:rPr lang="fr-FR" dirty="0" smtClean="0"/>
              <a:t> </a:t>
            </a:r>
            <a:r>
              <a:rPr lang="fr-FR" dirty="0" err="1" smtClean="0"/>
              <a:t>în</a:t>
            </a:r>
            <a:r>
              <a:rPr lang="fr-FR" dirty="0" smtClean="0"/>
              <a:t> </a:t>
            </a:r>
            <a:r>
              <a:rPr lang="fr-FR" dirty="0" err="1" smtClean="0"/>
              <a:t>piese</a:t>
            </a:r>
            <a:r>
              <a:rPr lang="fr-FR" dirty="0" smtClean="0"/>
              <a:t> </a:t>
            </a:r>
            <a:r>
              <a:rPr lang="fr-FR" dirty="0" err="1" smtClean="0"/>
              <a:t>mici</a:t>
            </a:r>
            <a:r>
              <a:rPr lang="fr-FR" dirty="0" smtClean="0"/>
              <a:t> </a:t>
            </a:r>
            <a:r>
              <a:rPr lang="fr-FR" dirty="0" err="1" smtClean="0"/>
              <a:t>sunt</a:t>
            </a:r>
            <a:r>
              <a:rPr lang="fr-FR" dirty="0" smtClean="0"/>
              <a:t> </a:t>
            </a:r>
            <a:r>
              <a:rPr lang="fr-FR" dirty="0" err="1" smtClean="0"/>
              <a:t>disociate</a:t>
            </a:r>
            <a:r>
              <a:rPr lang="fr-FR" dirty="0" smtClean="0"/>
              <a:t> </a:t>
            </a:r>
            <a:r>
              <a:rPr lang="fr-FR" dirty="0" err="1" smtClean="0"/>
              <a:t>cu</a:t>
            </a:r>
            <a:r>
              <a:rPr lang="fr-FR" dirty="0" smtClean="0"/>
              <a:t> </a:t>
            </a:r>
            <a:r>
              <a:rPr lang="fr-FR" dirty="0" err="1" smtClean="0"/>
              <a:t>tripsină</a:t>
            </a:r>
            <a:r>
              <a:rPr lang="fr-FR" dirty="0" smtClean="0"/>
              <a:t> </a:t>
            </a:r>
            <a:r>
              <a:rPr lang="fr-FR" dirty="0" err="1" smtClean="0"/>
              <a:t>în</a:t>
            </a:r>
            <a:r>
              <a:rPr lang="fr-FR" dirty="0" smtClean="0"/>
              <a:t> </a:t>
            </a:r>
            <a:r>
              <a:rPr lang="fr-FR" dirty="0" err="1" smtClean="0"/>
              <a:t>celule</a:t>
            </a:r>
            <a:r>
              <a:rPr lang="fr-FR" dirty="0" smtClean="0"/>
              <a:t> </a:t>
            </a:r>
            <a:r>
              <a:rPr lang="fr-FR" dirty="0" err="1" smtClean="0"/>
              <a:t>individuale</a:t>
            </a:r>
            <a:r>
              <a:rPr lang="fr-FR" dirty="0" smtClean="0"/>
              <a:t>, </a:t>
            </a:r>
            <a:r>
              <a:rPr lang="fr-FR" dirty="0" err="1" smtClean="0"/>
              <a:t>diluate</a:t>
            </a:r>
            <a:r>
              <a:rPr lang="fr-FR" dirty="0" smtClean="0"/>
              <a:t> </a:t>
            </a:r>
            <a:r>
              <a:rPr lang="fr-FR" dirty="0" err="1" smtClean="0"/>
              <a:t>într</a:t>
            </a:r>
            <a:r>
              <a:rPr lang="fr-FR" dirty="0" smtClean="0"/>
              <a:t>-un </a:t>
            </a:r>
            <a:r>
              <a:rPr lang="fr-FR" dirty="0" err="1" smtClean="0"/>
              <a:t>mediu</a:t>
            </a:r>
            <a:r>
              <a:rPr lang="fr-FR" dirty="0" smtClean="0"/>
              <a:t> </a:t>
            </a:r>
            <a:r>
              <a:rPr lang="fr-FR" dirty="0" err="1" smtClean="0"/>
              <a:t>nutritiv</a:t>
            </a:r>
            <a:r>
              <a:rPr lang="fr-FR" dirty="0" smtClean="0"/>
              <a:t> </a:t>
            </a:r>
            <a:r>
              <a:rPr lang="fr-FR" dirty="0" err="1" smtClean="0"/>
              <a:t>şi</a:t>
            </a:r>
            <a:r>
              <a:rPr lang="fr-FR" dirty="0" smtClean="0"/>
              <a:t> </a:t>
            </a:r>
            <a:r>
              <a:rPr lang="fr-FR" dirty="0" err="1" smtClean="0"/>
              <a:t>introduse</a:t>
            </a:r>
            <a:r>
              <a:rPr lang="fr-FR" dirty="0" smtClean="0"/>
              <a:t> </a:t>
            </a:r>
            <a:r>
              <a:rPr lang="fr-FR" dirty="0" err="1" smtClean="0"/>
              <a:t>în</a:t>
            </a:r>
            <a:r>
              <a:rPr lang="fr-FR" dirty="0" smtClean="0"/>
              <a:t> </a:t>
            </a:r>
            <a:r>
              <a:rPr lang="fr-FR" dirty="0" err="1" smtClean="0"/>
              <a:t>recipiente</a:t>
            </a:r>
            <a:r>
              <a:rPr lang="fr-FR" dirty="0" smtClean="0"/>
              <a:t> de </a:t>
            </a:r>
            <a:r>
              <a:rPr lang="fr-FR" dirty="0" err="1" smtClean="0"/>
              <a:t>sticlă</a:t>
            </a:r>
            <a:r>
              <a:rPr lang="fr-FR" dirty="0" smtClean="0"/>
              <a:t> </a:t>
            </a:r>
            <a:r>
              <a:rPr lang="fr-FR" dirty="0" err="1" smtClean="0"/>
              <a:t>sau</a:t>
            </a:r>
            <a:r>
              <a:rPr lang="fr-FR" dirty="0" smtClean="0"/>
              <a:t> plastic, </a:t>
            </a:r>
            <a:r>
              <a:rPr lang="fr-FR" dirty="0" err="1" smtClean="0"/>
              <a:t>unde</a:t>
            </a:r>
            <a:r>
              <a:rPr lang="fr-FR" dirty="0" smtClean="0"/>
              <a:t> se </a:t>
            </a:r>
            <a:r>
              <a:rPr lang="fr-FR" dirty="0" err="1" smtClean="0"/>
              <a:t>ataşează</a:t>
            </a:r>
            <a:r>
              <a:rPr lang="fr-FR" dirty="0" smtClean="0"/>
              <a:t> </a:t>
            </a:r>
            <a:r>
              <a:rPr lang="fr-FR" dirty="0" err="1" smtClean="0"/>
              <a:t>şi</a:t>
            </a:r>
            <a:r>
              <a:rPr lang="fr-FR" dirty="0" smtClean="0"/>
              <a:t> se </a:t>
            </a:r>
            <a:r>
              <a:rPr lang="fr-FR" dirty="0" err="1" smtClean="0"/>
              <a:t>multiplică</a:t>
            </a:r>
            <a:r>
              <a:rPr lang="fr-FR" dirty="0" smtClean="0"/>
              <a:t> </a:t>
            </a:r>
            <a:r>
              <a:rPr lang="fr-FR" dirty="0" err="1" smtClean="0"/>
              <a:t>pe</a:t>
            </a:r>
            <a:r>
              <a:rPr lang="fr-FR" dirty="0" smtClean="0"/>
              <a:t> </a:t>
            </a:r>
            <a:r>
              <a:rPr lang="fr-FR" dirty="0" err="1" smtClean="0"/>
              <a:t>suprafaţă</a:t>
            </a:r>
            <a:r>
              <a:rPr lang="fr-FR" dirty="0" smtClean="0"/>
              <a:t>. </a:t>
            </a:r>
            <a:endParaRPr lang="en-US" dirty="0" smtClean="0"/>
          </a:p>
          <a:p>
            <a:r>
              <a:rPr lang="fr-FR" dirty="0" err="1" smtClean="0"/>
              <a:t>Culturile</a:t>
            </a:r>
            <a:r>
              <a:rPr lang="fr-FR" dirty="0" smtClean="0"/>
              <a:t> de </a:t>
            </a:r>
            <a:r>
              <a:rPr lang="fr-FR" dirty="0" err="1" smtClean="0"/>
              <a:t>celule</a:t>
            </a:r>
            <a:r>
              <a:rPr lang="fr-FR" dirty="0" smtClean="0"/>
              <a:t> </a:t>
            </a:r>
            <a:r>
              <a:rPr lang="fr-FR" dirty="0" err="1" smtClean="0"/>
              <a:t>reprezintă</a:t>
            </a:r>
            <a:r>
              <a:rPr lang="fr-FR" dirty="0" smtClean="0"/>
              <a:t> </a:t>
            </a:r>
            <a:r>
              <a:rPr lang="fr-FR" dirty="0" err="1" smtClean="0"/>
              <a:t>astăzi</a:t>
            </a:r>
            <a:r>
              <a:rPr lang="fr-FR" dirty="0" smtClean="0"/>
              <a:t> </a:t>
            </a:r>
            <a:r>
              <a:rPr lang="fr-FR" b="1" i="1" dirty="0" err="1" smtClean="0"/>
              <a:t>metoda</a:t>
            </a:r>
            <a:r>
              <a:rPr lang="fr-FR" b="1" i="1" dirty="0" smtClean="0"/>
              <a:t> </a:t>
            </a:r>
            <a:r>
              <a:rPr lang="fr-FR" b="1" i="1" dirty="0" err="1" smtClean="0"/>
              <a:t>cea</a:t>
            </a:r>
            <a:r>
              <a:rPr lang="fr-FR" b="1" i="1" dirty="0" smtClean="0"/>
              <a:t> mai </a:t>
            </a:r>
            <a:r>
              <a:rPr lang="fr-FR" b="1" i="1" dirty="0" err="1" smtClean="0"/>
              <a:t>adecvată</a:t>
            </a:r>
            <a:r>
              <a:rPr lang="fr-FR" b="1" i="1" dirty="0" smtClean="0"/>
              <a:t> </a:t>
            </a:r>
            <a:r>
              <a:rPr lang="fr-FR" b="1" i="1" dirty="0" err="1" smtClean="0"/>
              <a:t>pentru</a:t>
            </a:r>
            <a:r>
              <a:rPr lang="fr-FR" b="1" i="1" dirty="0" smtClean="0"/>
              <a:t> </a:t>
            </a:r>
            <a:r>
              <a:rPr lang="fr-FR" b="1" i="1" dirty="0" err="1" smtClean="0"/>
              <a:t>izolarea</a:t>
            </a:r>
            <a:r>
              <a:rPr lang="fr-FR" b="1" i="1" dirty="0" smtClean="0"/>
              <a:t> </a:t>
            </a:r>
            <a:r>
              <a:rPr lang="fr-FR" b="1" i="1" dirty="0" err="1" smtClean="0"/>
              <a:t>unor</a:t>
            </a:r>
            <a:r>
              <a:rPr lang="fr-FR" b="1" i="1" dirty="0" smtClean="0"/>
              <a:t> </a:t>
            </a:r>
            <a:r>
              <a:rPr lang="fr-FR" b="1" i="1" dirty="0" err="1" smtClean="0"/>
              <a:t>virusuri</a:t>
            </a:r>
            <a:r>
              <a:rPr lang="fr-FR" dirty="0" smtClean="0"/>
              <a:t>: </a:t>
            </a:r>
            <a:r>
              <a:rPr lang="fr-FR" i="1" dirty="0" err="1" smtClean="0"/>
              <a:t>enterovirusurilor</a:t>
            </a:r>
            <a:r>
              <a:rPr lang="fr-FR" i="1" dirty="0" smtClean="0"/>
              <a:t>, </a:t>
            </a:r>
            <a:r>
              <a:rPr lang="fr-FR" i="1" dirty="0" err="1" smtClean="0"/>
              <a:t>adenovirusurilor</a:t>
            </a:r>
            <a:r>
              <a:rPr lang="fr-FR" i="1" dirty="0" smtClean="0"/>
              <a:t>, v. </a:t>
            </a:r>
            <a:r>
              <a:rPr lang="fr-FR" i="1" dirty="0" err="1" smtClean="0"/>
              <a:t>paragripale</a:t>
            </a:r>
            <a:r>
              <a:rPr lang="fr-FR" i="1" dirty="0" smtClean="0"/>
              <a:t>, v. </a:t>
            </a:r>
            <a:r>
              <a:rPr lang="fr-FR" i="1" dirty="0" err="1" smtClean="0"/>
              <a:t>respirator</a:t>
            </a:r>
            <a:r>
              <a:rPr lang="fr-FR" i="1" dirty="0" smtClean="0"/>
              <a:t> </a:t>
            </a:r>
            <a:r>
              <a:rPr lang="fr-FR" i="1" dirty="0" err="1" smtClean="0"/>
              <a:t>sinciţial</a:t>
            </a:r>
            <a:r>
              <a:rPr lang="fr-FR" dirty="0" smtClean="0"/>
              <a:t> etc. Se </a:t>
            </a:r>
            <a:r>
              <a:rPr lang="fr-FR" dirty="0" err="1" smtClean="0"/>
              <a:t>cunosc</a:t>
            </a:r>
            <a:r>
              <a:rPr lang="fr-FR" dirty="0" smtClean="0"/>
              <a:t> </a:t>
            </a:r>
            <a:r>
              <a:rPr lang="fr-FR" dirty="0" err="1" smtClean="0"/>
              <a:t>trei</a:t>
            </a:r>
            <a:r>
              <a:rPr lang="fr-FR" dirty="0" smtClean="0"/>
              <a:t> </a:t>
            </a:r>
            <a:r>
              <a:rPr lang="fr-FR" dirty="0" err="1" smtClean="0"/>
              <a:t>tipuri</a:t>
            </a:r>
            <a:r>
              <a:rPr lang="fr-FR" dirty="0" smtClean="0"/>
              <a:t> de </a:t>
            </a:r>
            <a:r>
              <a:rPr lang="fr-FR" dirty="0" err="1" smtClean="0"/>
              <a:t>culturi</a:t>
            </a:r>
            <a:r>
              <a:rPr lang="fr-FR" dirty="0" smtClean="0"/>
              <a:t> </a:t>
            </a:r>
            <a:r>
              <a:rPr lang="fr-FR" dirty="0" err="1" smtClean="0"/>
              <a:t>celulare</a:t>
            </a:r>
            <a:r>
              <a:rPr lang="fr-FR" dirty="0" smtClean="0"/>
              <a:t> (</a:t>
            </a:r>
            <a:r>
              <a:rPr lang="fr-FR" dirty="0" err="1" smtClean="0"/>
              <a:t>tabel</a:t>
            </a:r>
            <a:r>
              <a:rPr lang="fr-FR" dirty="0" smtClean="0"/>
              <a:t> 4): </a:t>
            </a:r>
            <a:r>
              <a:rPr lang="fr-FR" b="1" i="1" dirty="0" err="1" smtClean="0"/>
              <a:t>culturi</a:t>
            </a:r>
            <a:r>
              <a:rPr lang="fr-FR" b="1" i="1" dirty="0" smtClean="0"/>
              <a:t> </a:t>
            </a:r>
            <a:r>
              <a:rPr lang="fr-FR" b="1" i="1" dirty="0" err="1" smtClean="0"/>
              <a:t>primare</a:t>
            </a:r>
            <a:r>
              <a:rPr lang="fr-FR" dirty="0" smtClean="0"/>
              <a:t> (</a:t>
            </a:r>
            <a:r>
              <a:rPr lang="fr-FR" dirty="0" err="1" smtClean="0"/>
              <a:t>rinichi</a:t>
            </a:r>
            <a:r>
              <a:rPr lang="fr-FR" dirty="0" smtClean="0"/>
              <a:t> de </a:t>
            </a:r>
            <a:r>
              <a:rPr lang="fr-FR" dirty="0" err="1" smtClean="0"/>
              <a:t>maimuţă</a:t>
            </a:r>
            <a:r>
              <a:rPr lang="fr-FR" dirty="0" smtClean="0"/>
              <a:t>); </a:t>
            </a:r>
            <a:r>
              <a:rPr lang="fr-FR" b="1" i="1" dirty="0" err="1" smtClean="0"/>
              <a:t>culturi</a:t>
            </a:r>
            <a:r>
              <a:rPr lang="fr-FR" b="1" i="1" dirty="0" smtClean="0"/>
              <a:t> </a:t>
            </a:r>
            <a:r>
              <a:rPr lang="fr-FR" b="1" i="1" dirty="0" err="1" smtClean="0"/>
              <a:t>diploide</a:t>
            </a:r>
            <a:r>
              <a:rPr lang="fr-FR" dirty="0" smtClean="0"/>
              <a:t> (</a:t>
            </a:r>
            <a:r>
              <a:rPr lang="fr-FR" dirty="0" err="1" smtClean="0"/>
              <a:t>din</a:t>
            </a:r>
            <a:r>
              <a:rPr lang="fr-FR" dirty="0" smtClean="0"/>
              <a:t> </a:t>
            </a:r>
            <a:r>
              <a:rPr lang="fr-FR" dirty="0" err="1" smtClean="0"/>
              <a:t>ţesuturile</a:t>
            </a:r>
            <a:r>
              <a:rPr lang="fr-FR" dirty="0" smtClean="0"/>
              <a:t> </a:t>
            </a:r>
            <a:r>
              <a:rPr lang="fr-FR" dirty="0" err="1" smtClean="0"/>
              <a:t>embrionare</a:t>
            </a:r>
            <a:r>
              <a:rPr lang="fr-FR" dirty="0" smtClean="0"/>
              <a:t>), </a:t>
            </a:r>
            <a:r>
              <a:rPr lang="fr-FR" b="1" i="1" dirty="0" err="1" smtClean="0"/>
              <a:t>linii</a:t>
            </a:r>
            <a:r>
              <a:rPr lang="fr-FR" b="1" i="1" dirty="0" smtClean="0"/>
              <a:t> </a:t>
            </a:r>
            <a:r>
              <a:rPr lang="fr-FR" b="1" i="1" dirty="0" err="1" smtClean="0"/>
              <a:t>celulare</a:t>
            </a:r>
            <a:r>
              <a:rPr lang="fr-FR" b="1" i="1" dirty="0" smtClean="0"/>
              <a:t> continue</a:t>
            </a:r>
            <a:r>
              <a:rPr lang="fr-FR" dirty="0" smtClean="0"/>
              <a:t> (</a:t>
            </a:r>
            <a:r>
              <a:rPr lang="fr-FR" dirty="0" err="1" smtClean="0"/>
              <a:t>din</a:t>
            </a:r>
            <a:r>
              <a:rPr lang="fr-FR" dirty="0" smtClean="0"/>
              <a:t> </a:t>
            </a:r>
            <a:r>
              <a:rPr lang="fr-FR" dirty="0" err="1" smtClean="0"/>
              <a:t>ţesuturile</a:t>
            </a:r>
            <a:r>
              <a:rPr lang="fr-FR" dirty="0" smtClean="0"/>
              <a:t> tumorale). </a:t>
            </a:r>
            <a:endParaRPr lang="en-US" dirty="0" smtClean="0"/>
          </a:p>
          <a:p>
            <a:r>
              <a:rPr lang="en-AU" dirty="0" err="1" smtClean="0"/>
              <a:t>Multiplicarea</a:t>
            </a:r>
            <a:r>
              <a:rPr lang="en-AU" dirty="0" smtClean="0"/>
              <a:t> </a:t>
            </a:r>
            <a:r>
              <a:rPr lang="en-AU" dirty="0" err="1" smtClean="0"/>
              <a:t>virusurilor</a:t>
            </a:r>
            <a:r>
              <a:rPr lang="en-AU" dirty="0" smtClean="0"/>
              <a:t> </a:t>
            </a:r>
            <a:r>
              <a:rPr lang="en-AU" dirty="0" err="1" smtClean="0"/>
              <a:t>în</a:t>
            </a:r>
            <a:r>
              <a:rPr lang="en-AU" dirty="0" smtClean="0"/>
              <a:t> </a:t>
            </a:r>
            <a:r>
              <a:rPr lang="en-AU" dirty="0" err="1" smtClean="0"/>
              <a:t>culturile</a:t>
            </a:r>
            <a:r>
              <a:rPr lang="en-AU" dirty="0" smtClean="0"/>
              <a:t> de </a:t>
            </a:r>
            <a:r>
              <a:rPr lang="en-AU" dirty="0" err="1" smtClean="0"/>
              <a:t>celule</a:t>
            </a:r>
            <a:r>
              <a:rPr lang="en-AU" dirty="0" smtClean="0"/>
              <a:t> se </a:t>
            </a:r>
            <a:r>
              <a:rPr lang="en-AU" dirty="0" err="1" smtClean="0"/>
              <a:t>evidenţiază</a:t>
            </a:r>
            <a:r>
              <a:rPr lang="en-AU" dirty="0" smtClean="0"/>
              <a:t> prin examen microscopic direct, care </a:t>
            </a:r>
            <a:r>
              <a:rPr lang="en-AU" dirty="0" err="1" smtClean="0"/>
              <a:t>demonstrează</a:t>
            </a:r>
            <a:r>
              <a:rPr lang="en-AU" dirty="0" smtClean="0"/>
              <a:t> </a:t>
            </a:r>
            <a:r>
              <a:rPr lang="en-AU" b="1" dirty="0" err="1" smtClean="0"/>
              <a:t>degenerarea</a:t>
            </a:r>
            <a:r>
              <a:rPr lang="en-AU" b="1" dirty="0" smtClean="0"/>
              <a:t> </a:t>
            </a:r>
            <a:r>
              <a:rPr lang="en-AU" b="1" dirty="0" err="1" smtClean="0"/>
              <a:t>celulelor</a:t>
            </a:r>
            <a:r>
              <a:rPr lang="en-AU" b="1" dirty="0" smtClean="0"/>
              <a:t> de </a:t>
            </a:r>
            <a:r>
              <a:rPr lang="en-AU" b="1" dirty="0" err="1" smtClean="0"/>
              <a:t>cultură</a:t>
            </a:r>
            <a:r>
              <a:rPr lang="en-AU" dirty="0" smtClean="0"/>
              <a:t> (</a:t>
            </a:r>
            <a:r>
              <a:rPr lang="en-AU" dirty="0" err="1" smtClean="0"/>
              <a:t>apariţia</a:t>
            </a:r>
            <a:r>
              <a:rPr lang="en-AU" dirty="0" smtClean="0"/>
              <a:t> </a:t>
            </a:r>
            <a:r>
              <a:rPr lang="en-AU" dirty="0" err="1" smtClean="0"/>
              <a:t>unor</a:t>
            </a:r>
            <a:r>
              <a:rPr lang="en-AU" dirty="0" smtClean="0"/>
              <a:t> </a:t>
            </a:r>
            <a:r>
              <a:rPr lang="en-AU" dirty="0" err="1" smtClean="0"/>
              <a:t>modificări</a:t>
            </a:r>
            <a:r>
              <a:rPr lang="en-AU" dirty="0" smtClean="0"/>
              <a:t> </a:t>
            </a:r>
            <a:r>
              <a:rPr lang="en-AU" dirty="0" err="1" smtClean="0"/>
              <a:t>morfologice</a:t>
            </a:r>
            <a:r>
              <a:rPr lang="en-AU" dirty="0" smtClean="0"/>
              <a:t> ale </a:t>
            </a:r>
            <a:r>
              <a:rPr lang="en-AU" dirty="0" err="1" smtClean="0"/>
              <a:t>celulelor</a:t>
            </a:r>
            <a:r>
              <a:rPr lang="en-AU" dirty="0" smtClean="0"/>
              <a:t> sub </a:t>
            </a:r>
            <a:r>
              <a:rPr lang="en-AU" dirty="0" err="1" smtClean="0"/>
              <a:t>acţiunea</a:t>
            </a:r>
            <a:r>
              <a:rPr lang="en-AU" dirty="0" smtClean="0"/>
              <a:t> </a:t>
            </a:r>
            <a:r>
              <a:rPr lang="en-AU" dirty="0" err="1" smtClean="0"/>
              <a:t>virusurilor</a:t>
            </a:r>
            <a:r>
              <a:rPr lang="en-AU" dirty="0" smtClean="0"/>
              <a:t>): </a:t>
            </a:r>
            <a:r>
              <a:rPr lang="en-AU" b="1" i="1" dirty="0" err="1" smtClean="0"/>
              <a:t>efect</a:t>
            </a:r>
            <a:r>
              <a:rPr lang="en-AU" b="1" i="1" dirty="0" smtClean="0"/>
              <a:t> </a:t>
            </a:r>
            <a:r>
              <a:rPr lang="en-AU" b="1" i="1" dirty="0" err="1" smtClean="0"/>
              <a:t>citopatic</a:t>
            </a:r>
            <a:r>
              <a:rPr lang="en-AU" b="1" dirty="0" smtClean="0"/>
              <a:t> (</a:t>
            </a:r>
            <a:r>
              <a:rPr lang="en-AU" b="1" i="1" dirty="0" err="1" smtClean="0"/>
              <a:t>distructiv</a:t>
            </a:r>
            <a:r>
              <a:rPr lang="en-AU" b="1" i="1" dirty="0" smtClean="0"/>
              <a:t>, </a:t>
            </a:r>
            <a:r>
              <a:rPr lang="en-AU" b="1" i="1" dirty="0" err="1" smtClean="0"/>
              <a:t>sinciţial</a:t>
            </a:r>
            <a:r>
              <a:rPr lang="en-AU" b="1" i="1" dirty="0" smtClean="0"/>
              <a:t>, </a:t>
            </a:r>
            <a:r>
              <a:rPr lang="en-AU" b="1" i="1" dirty="0" err="1" smtClean="0"/>
              <a:t>în</a:t>
            </a:r>
            <a:r>
              <a:rPr lang="en-AU" b="1" i="1" dirty="0" smtClean="0"/>
              <a:t> </a:t>
            </a:r>
            <a:r>
              <a:rPr lang="en-AU" b="1" i="1" dirty="0" err="1" smtClean="0"/>
              <a:t>focar</a:t>
            </a:r>
            <a:r>
              <a:rPr lang="en-AU" b="1" dirty="0" smtClean="0"/>
              <a:t>)</a:t>
            </a:r>
            <a:r>
              <a:rPr lang="en-AU" dirty="0" smtClean="0"/>
              <a:t>. </a:t>
            </a:r>
            <a:r>
              <a:rPr lang="en-AU" dirty="0" err="1" smtClean="0"/>
              <a:t>Astfel</a:t>
            </a:r>
            <a:r>
              <a:rPr lang="en-AU" dirty="0" smtClean="0"/>
              <a:t> </a:t>
            </a:r>
            <a:r>
              <a:rPr lang="en-AU" dirty="0" err="1" smtClean="0"/>
              <a:t>enterovirusurile</a:t>
            </a:r>
            <a:r>
              <a:rPr lang="en-AU" dirty="0" smtClean="0"/>
              <a:t> (</a:t>
            </a:r>
            <a:r>
              <a:rPr lang="en-AU" dirty="0" err="1" smtClean="0"/>
              <a:t>virusurile</a:t>
            </a:r>
            <a:r>
              <a:rPr lang="en-AU" dirty="0" smtClean="0"/>
              <a:t> </a:t>
            </a:r>
            <a:r>
              <a:rPr lang="en-AU" dirty="0" err="1" smtClean="0"/>
              <a:t>poliomielitice</a:t>
            </a:r>
            <a:r>
              <a:rPr lang="en-AU" dirty="0" smtClean="0"/>
              <a:t>) </a:t>
            </a:r>
            <a:r>
              <a:rPr lang="en-AU" dirty="0" err="1" smtClean="0"/>
              <a:t>determină</a:t>
            </a:r>
            <a:r>
              <a:rPr lang="en-AU" dirty="0" smtClean="0"/>
              <a:t> </a:t>
            </a:r>
            <a:r>
              <a:rPr lang="en-AU" dirty="0" err="1" smtClean="0"/>
              <a:t>apariţia</a:t>
            </a:r>
            <a:r>
              <a:rPr lang="en-AU" dirty="0" smtClean="0"/>
              <a:t> </a:t>
            </a:r>
            <a:r>
              <a:rPr lang="en-AU" dirty="0" err="1" smtClean="0"/>
              <a:t>unor</a:t>
            </a:r>
            <a:r>
              <a:rPr lang="en-AU" dirty="0" smtClean="0"/>
              <a:t> </a:t>
            </a:r>
            <a:r>
              <a:rPr lang="en-AU" dirty="0" err="1" smtClean="0"/>
              <a:t>celule</a:t>
            </a:r>
            <a:r>
              <a:rPr lang="en-AU" dirty="0" smtClean="0"/>
              <a:t> </a:t>
            </a:r>
            <a:r>
              <a:rPr lang="en-AU" dirty="0" err="1" smtClean="0"/>
              <a:t>mari</a:t>
            </a:r>
            <a:r>
              <a:rPr lang="en-AU" dirty="0" smtClean="0"/>
              <a:t>, </a:t>
            </a:r>
            <a:r>
              <a:rPr lang="en-AU" dirty="0" err="1" smtClean="0"/>
              <a:t>refringente</a:t>
            </a:r>
            <a:r>
              <a:rPr lang="en-AU" dirty="0" smtClean="0"/>
              <a:t> cu </a:t>
            </a:r>
            <a:r>
              <a:rPr lang="en-AU" dirty="0" err="1" smtClean="0"/>
              <a:t>desprinderea</a:t>
            </a:r>
            <a:r>
              <a:rPr lang="en-AU" dirty="0" smtClean="0"/>
              <a:t> </a:t>
            </a:r>
            <a:r>
              <a:rPr lang="en-AU" dirty="0" err="1" smtClean="0"/>
              <a:t>în</a:t>
            </a:r>
            <a:r>
              <a:rPr lang="en-AU" dirty="0" smtClean="0"/>
              <a:t> </a:t>
            </a:r>
            <a:r>
              <a:rPr lang="en-AU" dirty="0" err="1" smtClean="0"/>
              <a:t>întregime</a:t>
            </a:r>
            <a:r>
              <a:rPr lang="en-AU" dirty="0" smtClean="0"/>
              <a:t> a </a:t>
            </a:r>
            <a:r>
              <a:rPr lang="en-AU" dirty="0" err="1" smtClean="0"/>
              <a:t>monostratului</a:t>
            </a:r>
            <a:r>
              <a:rPr lang="en-AU" dirty="0" smtClean="0"/>
              <a:t> </a:t>
            </a:r>
            <a:r>
              <a:rPr lang="en-AU" dirty="0" err="1" smtClean="0"/>
              <a:t>celular</a:t>
            </a:r>
            <a:r>
              <a:rPr lang="en-AU" dirty="0" smtClean="0"/>
              <a:t> </a:t>
            </a:r>
            <a:r>
              <a:rPr lang="en-AU" dirty="0" err="1" smtClean="0"/>
              <a:t>în</a:t>
            </a:r>
            <a:r>
              <a:rPr lang="en-AU" dirty="0" smtClean="0"/>
              <a:t> 2-3 </a:t>
            </a:r>
            <a:r>
              <a:rPr lang="en-AU" dirty="0" err="1" smtClean="0"/>
              <a:t>zile</a:t>
            </a:r>
            <a:r>
              <a:rPr lang="en-AU" dirty="0" smtClean="0"/>
              <a:t>; </a:t>
            </a:r>
            <a:r>
              <a:rPr lang="en-AU" dirty="0" err="1" smtClean="0"/>
              <a:t>alte</a:t>
            </a:r>
            <a:r>
              <a:rPr lang="en-AU" dirty="0" smtClean="0"/>
              <a:t> </a:t>
            </a:r>
            <a:r>
              <a:rPr lang="en-AU" dirty="0" err="1" smtClean="0"/>
              <a:t>virusuri</a:t>
            </a:r>
            <a:r>
              <a:rPr lang="en-AU" dirty="0" smtClean="0"/>
              <a:t> </a:t>
            </a:r>
            <a:r>
              <a:rPr lang="en-AU" dirty="0" err="1" smtClean="0"/>
              <a:t>determină</a:t>
            </a:r>
            <a:r>
              <a:rPr lang="en-AU" dirty="0" smtClean="0"/>
              <a:t> </a:t>
            </a:r>
            <a:r>
              <a:rPr lang="en-AU" dirty="0" err="1" smtClean="0"/>
              <a:t>apariţia</a:t>
            </a:r>
            <a:r>
              <a:rPr lang="en-AU" dirty="0" smtClean="0"/>
              <a:t> </a:t>
            </a:r>
            <a:r>
              <a:rPr lang="en-AU" dirty="0" err="1" smtClean="0"/>
              <a:t>unor</a:t>
            </a:r>
            <a:r>
              <a:rPr lang="en-AU" dirty="0" smtClean="0"/>
              <a:t> </a:t>
            </a:r>
            <a:r>
              <a:rPr lang="en-AU" dirty="0" err="1" smtClean="0"/>
              <a:t>celule</a:t>
            </a:r>
            <a:r>
              <a:rPr lang="en-AU" dirty="0" smtClean="0"/>
              <a:t> </a:t>
            </a:r>
            <a:r>
              <a:rPr lang="en-AU" dirty="0" err="1" smtClean="0"/>
              <a:t>mari</a:t>
            </a:r>
            <a:r>
              <a:rPr lang="en-AU" dirty="0" smtClean="0"/>
              <a:t>, multinucleate-</a:t>
            </a:r>
            <a:r>
              <a:rPr lang="en-AU" dirty="0" err="1" smtClean="0"/>
              <a:t>sinciţii</a:t>
            </a:r>
            <a:r>
              <a:rPr lang="en-AU" dirty="0" smtClean="0"/>
              <a:t> (v. respirator </a:t>
            </a:r>
            <a:r>
              <a:rPr lang="en-AU" dirty="0" err="1" smtClean="0"/>
              <a:t>sinciţial</a:t>
            </a:r>
            <a:r>
              <a:rPr lang="en-AU" dirty="0" smtClean="0"/>
              <a:t>, v. </a:t>
            </a:r>
            <a:r>
              <a:rPr lang="en-AU" dirty="0" err="1" smtClean="0"/>
              <a:t>rujeolos</a:t>
            </a:r>
            <a:r>
              <a:rPr lang="en-AU" dirty="0" smtClean="0"/>
              <a:t>, v. herpes); </a:t>
            </a:r>
            <a:r>
              <a:rPr lang="en-AU" dirty="0" err="1" smtClean="0"/>
              <a:t>adenovirusurile</a:t>
            </a:r>
            <a:r>
              <a:rPr lang="en-AU" dirty="0" smtClean="0"/>
              <a:t> </a:t>
            </a:r>
            <a:r>
              <a:rPr lang="en-AU" dirty="0" err="1" smtClean="0"/>
              <a:t>determină</a:t>
            </a:r>
            <a:r>
              <a:rPr lang="en-AU" dirty="0" smtClean="0"/>
              <a:t> o </a:t>
            </a:r>
            <a:r>
              <a:rPr lang="en-AU" dirty="0" err="1" smtClean="0"/>
              <a:t>alterare</a:t>
            </a:r>
            <a:r>
              <a:rPr lang="en-AU" dirty="0" smtClean="0"/>
              <a:t> </a:t>
            </a:r>
            <a:r>
              <a:rPr lang="en-AU" dirty="0" err="1" smtClean="0"/>
              <a:t>localizată</a:t>
            </a:r>
            <a:r>
              <a:rPr lang="en-AU" dirty="0" smtClean="0"/>
              <a:t>, cu aspect de </a:t>
            </a:r>
            <a:r>
              <a:rPr lang="en-AU" dirty="0" err="1" smtClean="0"/>
              <a:t>mură</a:t>
            </a:r>
            <a:r>
              <a:rPr lang="en-AU" dirty="0" smtClean="0"/>
              <a:t> - </a:t>
            </a:r>
            <a:r>
              <a:rPr lang="en-AU" dirty="0" err="1" smtClean="0"/>
              <a:t>în</a:t>
            </a:r>
            <a:r>
              <a:rPr lang="en-AU" dirty="0" smtClean="0"/>
              <a:t> </a:t>
            </a:r>
            <a:r>
              <a:rPr lang="en-AU" dirty="0" err="1" smtClean="0"/>
              <a:t>focar</a:t>
            </a:r>
            <a:r>
              <a:rPr lang="en-AU"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5429288"/>
          </a:xfrm>
        </p:spPr>
        <p:txBody>
          <a:bodyPr>
            <a:normAutofit fontScale="70000" lnSpcReduction="20000"/>
          </a:bodyPr>
          <a:lstStyle/>
          <a:p>
            <a:r>
              <a:rPr lang="fr-FR" dirty="0" err="1" smtClean="0"/>
              <a:t>Alte</a:t>
            </a:r>
            <a:r>
              <a:rPr lang="fr-FR" dirty="0" smtClean="0"/>
              <a:t> </a:t>
            </a:r>
            <a:r>
              <a:rPr lang="fr-FR" dirty="0" err="1" smtClean="0"/>
              <a:t>efecte</a:t>
            </a:r>
            <a:r>
              <a:rPr lang="fr-FR" dirty="0" smtClean="0"/>
              <a:t> virus </a:t>
            </a:r>
            <a:r>
              <a:rPr lang="fr-FR" dirty="0" err="1" smtClean="0"/>
              <a:t>specifice</a:t>
            </a:r>
            <a:r>
              <a:rPr lang="fr-FR" dirty="0" smtClean="0"/>
              <a:t> </a:t>
            </a:r>
            <a:r>
              <a:rPr lang="fr-FR" dirty="0" err="1" smtClean="0"/>
              <a:t>pe</a:t>
            </a:r>
            <a:r>
              <a:rPr lang="fr-FR" dirty="0" smtClean="0"/>
              <a:t> </a:t>
            </a:r>
            <a:r>
              <a:rPr lang="fr-FR" dirty="0" err="1" smtClean="0"/>
              <a:t>culturile</a:t>
            </a:r>
            <a:r>
              <a:rPr lang="fr-FR" dirty="0" smtClean="0"/>
              <a:t> </a:t>
            </a:r>
            <a:r>
              <a:rPr lang="fr-FR" dirty="0" err="1" smtClean="0"/>
              <a:t>celulare</a:t>
            </a:r>
            <a:r>
              <a:rPr lang="fr-FR" dirty="0" smtClean="0"/>
              <a:t> </a:t>
            </a:r>
            <a:r>
              <a:rPr lang="fr-FR" dirty="0" err="1" smtClean="0"/>
              <a:t>sunt</a:t>
            </a:r>
            <a:r>
              <a:rPr lang="fr-FR" dirty="0" smtClean="0"/>
              <a:t>: </a:t>
            </a:r>
            <a:r>
              <a:rPr lang="fr-FR" b="1" i="1" dirty="0" err="1" smtClean="0"/>
              <a:t>efectul</a:t>
            </a:r>
            <a:r>
              <a:rPr lang="fr-FR" b="1" i="1" dirty="0" smtClean="0"/>
              <a:t> </a:t>
            </a:r>
            <a:r>
              <a:rPr lang="fr-FR" b="1" i="1" dirty="0" err="1" smtClean="0"/>
              <a:t>hemaglutinant</a:t>
            </a:r>
            <a:r>
              <a:rPr lang="fr-FR" b="1" i="1" dirty="0" smtClean="0"/>
              <a:t> </a:t>
            </a:r>
            <a:r>
              <a:rPr lang="fr-FR" b="1" dirty="0" err="1" smtClean="0"/>
              <a:t>şi</a:t>
            </a:r>
            <a:r>
              <a:rPr lang="fr-FR" b="1" i="1" dirty="0" smtClean="0"/>
              <a:t> </a:t>
            </a:r>
            <a:r>
              <a:rPr lang="fr-FR" b="1" i="1" dirty="0" err="1" smtClean="0"/>
              <a:t>efectul</a:t>
            </a:r>
            <a:r>
              <a:rPr lang="fr-FR" b="1" i="1" dirty="0" smtClean="0"/>
              <a:t> </a:t>
            </a:r>
            <a:r>
              <a:rPr lang="fr-FR" b="1" i="1" dirty="0" err="1" smtClean="0"/>
              <a:t>hemadsorbant</a:t>
            </a:r>
            <a:r>
              <a:rPr lang="fr-FR" i="1" dirty="0" smtClean="0"/>
              <a:t>.</a:t>
            </a:r>
            <a:r>
              <a:rPr lang="fr-FR" dirty="0" smtClean="0"/>
              <a:t> </a:t>
            </a:r>
            <a:r>
              <a:rPr lang="fr-FR" dirty="0" err="1" smtClean="0"/>
              <a:t>Unele</a:t>
            </a:r>
            <a:r>
              <a:rPr lang="fr-FR" dirty="0" smtClean="0"/>
              <a:t> </a:t>
            </a:r>
            <a:r>
              <a:rPr lang="fr-FR" dirty="0" err="1" smtClean="0"/>
              <a:t>virusuri</a:t>
            </a:r>
            <a:r>
              <a:rPr lang="fr-FR" dirty="0" smtClean="0"/>
              <a:t> </a:t>
            </a:r>
            <a:r>
              <a:rPr lang="fr-FR" dirty="0" err="1" smtClean="0"/>
              <a:t>hemaglutinante</a:t>
            </a:r>
            <a:r>
              <a:rPr lang="fr-FR" dirty="0" smtClean="0"/>
              <a:t> (</a:t>
            </a:r>
            <a:r>
              <a:rPr lang="fr-FR" dirty="0" err="1" smtClean="0"/>
              <a:t>gripal</a:t>
            </a:r>
            <a:r>
              <a:rPr lang="fr-FR" dirty="0" smtClean="0"/>
              <a:t>, </a:t>
            </a:r>
            <a:r>
              <a:rPr lang="fr-FR" dirty="0" err="1" smtClean="0"/>
              <a:t>paragripal</a:t>
            </a:r>
            <a:r>
              <a:rPr lang="fr-FR" dirty="0" smtClean="0"/>
              <a:t>), </a:t>
            </a:r>
            <a:r>
              <a:rPr lang="fr-FR" dirty="0" err="1" smtClean="0"/>
              <a:t>multiplicate</a:t>
            </a:r>
            <a:r>
              <a:rPr lang="fr-FR" dirty="0" smtClean="0"/>
              <a:t> </a:t>
            </a:r>
            <a:r>
              <a:rPr lang="fr-FR" dirty="0" err="1" smtClean="0"/>
              <a:t>în</a:t>
            </a:r>
            <a:r>
              <a:rPr lang="fr-FR" dirty="0" smtClean="0"/>
              <a:t> </a:t>
            </a:r>
            <a:r>
              <a:rPr lang="fr-FR" dirty="0" err="1" smtClean="0"/>
              <a:t>culturi</a:t>
            </a:r>
            <a:r>
              <a:rPr lang="fr-FR" dirty="0" smtClean="0"/>
              <a:t> de </a:t>
            </a:r>
            <a:r>
              <a:rPr lang="fr-FR" dirty="0" err="1" smtClean="0"/>
              <a:t>celule</a:t>
            </a:r>
            <a:r>
              <a:rPr lang="fr-FR" dirty="0" smtClean="0"/>
              <a:t>, </a:t>
            </a:r>
            <a:r>
              <a:rPr lang="fr-FR" dirty="0" err="1" smtClean="0"/>
              <a:t>îşi</a:t>
            </a:r>
            <a:r>
              <a:rPr lang="fr-FR" dirty="0" smtClean="0"/>
              <a:t> </a:t>
            </a:r>
            <a:r>
              <a:rPr lang="fr-FR" dirty="0" err="1" smtClean="0"/>
              <a:t>manifestă</a:t>
            </a:r>
            <a:r>
              <a:rPr lang="fr-FR" dirty="0" smtClean="0"/>
              <a:t> </a:t>
            </a:r>
            <a:r>
              <a:rPr lang="fr-FR" dirty="0" err="1" smtClean="0"/>
              <a:t>proprietatea</a:t>
            </a:r>
            <a:r>
              <a:rPr lang="fr-FR" dirty="0" smtClean="0"/>
              <a:t> de a </a:t>
            </a:r>
            <a:r>
              <a:rPr lang="fr-FR" dirty="0" err="1" smtClean="0"/>
              <a:t>aglutina</a:t>
            </a:r>
            <a:r>
              <a:rPr lang="fr-FR" dirty="0" smtClean="0"/>
              <a:t> </a:t>
            </a:r>
            <a:r>
              <a:rPr lang="fr-FR" dirty="0" err="1" smtClean="0"/>
              <a:t>hematiile</a:t>
            </a:r>
            <a:r>
              <a:rPr lang="fr-FR" dirty="0" smtClean="0"/>
              <a:t> </a:t>
            </a:r>
            <a:r>
              <a:rPr lang="fr-FR" dirty="0" err="1" smtClean="0"/>
              <a:t>anumitor</a:t>
            </a:r>
            <a:r>
              <a:rPr lang="fr-FR" dirty="0" smtClean="0"/>
              <a:t> </a:t>
            </a:r>
            <a:r>
              <a:rPr lang="fr-FR" dirty="0" err="1" smtClean="0"/>
              <a:t>specii</a:t>
            </a:r>
            <a:r>
              <a:rPr lang="fr-FR" dirty="0" smtClean="0"/>
              <a:t> de animal. De </a:t>
            </a:r>
            <a:r>
              <a:rPr lang="fr-FR" dirty="0" err="1" smtClean="0"/>
              <a:t>asemenea</a:t>
            </a:r>
            <a:r>
              <a:rPr lang="fr-FR" dirty="0" smtClean="0"/>
              <a:t>, </a:t>
            </a:r>
            <a:r>
              <a:rPr lang="fr-FR" dirty="0" err="1" smtClean="0"/>
              <a:t>celulele</a:t>
            </a:r>
            <a:r>
              <a:rPr lang="fr-FR" dirty="0" smtClean="0"/>
              <a:t> </a:t>
            </a:r>
            <a:r>
              <a:rPr lang="fr-FR" dirty="0" err="1" smtClean="0"/>
              <a:t>în</a:t>
            </a:r>
            <a:r>
              <a:rPr lang="fr-FR" dirty="0" smtClean="0"/>
              <a:t> care s-a </a:t>
            </a:r>
            <a:r>
              <a:rPr lang="fr-FR" dirty="0" err="1" smtClean="0"/>
              <a:t>multiplicat</a:t>
            </a:r>
            <a:r>
              <a:rPr lang="fr-FR" dirty="0" smtClean="0"/>
              <a:t> un virus </a:t>
            </a:r>
            <a:r>
              <a:rPr lang="fr-FR" dirty="0" err="1" smtClean="0"/>
              <a:t>hemaglutinant</a:t>
            </a:r>
            <a:r>
              <a:rPr lang="fr-FR" dirty="0" smtClean="0"/>
              <a:t> </a:t>
            </a:r>
            <a:r>
              <a:rPr lang="fr-FR" dirty="0" err="1" smtClean="0"/>
              <a:t>sunt</a:t>
            </a:r>
            <a:r>
              <a:rPr lang="fr-FR" dirty="0" smtClean="0"/>
              <a:t> </a:t>
            </a:r>
            <a:r>
              <a:rPr lang="fr-FR" dirty="0" err="1" smtClean="0"/>
              <a:t>capabile</a:t>
            </a:r>
            <a:r>
              <a:rPr lang="fr-FR" dirty="0" smtClean="0"/>
              <a:t> </a:t>
            </a:r>
            <a:r>
              <a:rPr lang="fr-FR" dirty="0" err="1" smtClean="0"/>
              <a:t>să</a:t>
            </a:r>
            <a:r>
              <a:rPr lang="fr-FR" dirty="0" smtClean="0"/>
              <a:t> </a:t>
            </a:r>
            <a:r>
              <a:rPr lang="fr-FR" dirty="0" err="1" smtClean="0"/>
              <a:t>adsoarbă</a:t>
            </a:r>
            <a:r>
              <a:rPr lang="fr-FR" dirty="0" smtClean="0"/>
              <a:t> </a:t>
            </a:r>
            <a:r>
              <a:rPr lang="fr-FR" dirty="0" err="1" smtClean="0"/>
              <a:t>hematiile</a:t>
            </a:r>
            <a:r>
              <a:rPr lang="fr-FR" dirty="0" smtClean="0"/>
              <a:t> </a:t>
            </a:r>
            <a:r>
              <a:rPr lang="fr-FR" dirty="0" err="1" smtClean="0"/>
              <a:t>provenite</a:t>
            </a:r>
            <a:r>
              <a:rPr lang="fr-FR" dirty="0" smtClean="0"/>
              <a:t> de la </a:t>
            </a:r>
            <a:r>
              <a:rPr lang="fr-FR" dirty="0" err="1" smtClean="0"/>
              <a:t>diferite</a:t>
            </a:r>
            <a:r>
              <a:rPr lang="fr-FR" dirty="0" smtClean="0"/>
              <a:t> </a:t>
            </a:r>
            <a:r>
              <a:rPr lang="fr-FR" dirty="0" err="1" smtClean="0"/>
              <a:t>specii</a:t>
            </a:r>
            <a:r>
              <a:rPr lang="fr-FR" dirty="0" smtClean="0"/>
              <a:t> animale (</a:t>
            </a:r>
            <a:r>
              <a:rPr lang="fr-FR" dirty="0" err="1" smtClean="0"/>
              <a:t>hemadsorbţie</a:t>
            </a:r>
            <a:r>
              <a:rPr lang="fr-FR" dirty="0" smtClean="0"/>
              <a:t>). </a:t>
            </a:r>
          </a:p>
          <a:p>
            <a:pPr>
              <a:buNone/>
            </a:pPr>
            <a:endParaRPr lang="en-US" dirty="0" smtClean="0"/>
          </a:p>
          <a:p>
            <a:r>
              <a:rPr lang="fr-FR" dirty="0" err="1" smtClean="0"/>
              <a:t>Pe</a:t>
            </a:r>
            <a:r>
              <a:rPr lang="fr-FR" dirty="0" smtClean="0"/>
              <a:t> </a:t>
            </a:r>
            <a:r>
              <a:rPr lang="fr-FR" dirty="0" err="1" smtClean="0"/>
              <a:t>culturi</a:t>
            </a:r>
            <a:r>
              <a:rPr lang="fr-FR" dirty="0" smtClean="0"/>
              <a:t> </a:t>
            </a:r>
            <a:r>
              <a:rPr lang="fr-FR" dirty="0" err="1" smtClean="0"/>
              <a:t>celulare</a:t>
            </a:r>
            <a:r>
              <a:rPr lang="fr-FR" dirty="0" smtClean="0"/>
              <a:t> au mai </a:t>
            </a:r>
            <a:r>
              <a:rPr lang="fr-FR" dirty="0" err="1" smtClean="0"/>
              <a:t>fost</a:t>
            </a:r>
            <a:r>
              <a:rPr lang="fr-FR" dirty="0" smtClean="0"/>
              <a:t> </a:t>
            </a:r>
            <a:r>
              <a:rPr lang="fr-FR" dirty="0" err="1" smtClean="0"/>
              <a:t>evidenţiate</a:t>
            </a:r>
            <a:r>
              <a:rPr lang="fr-FR" dirty="0" smtClean="0"/>
              <a:t> </a:t>
            </a:r>
            <a:r>
              <a:rPr lang="fr-FR" dirty="0" err="1" smtClean="0"/>
              <a:t>şi</a:t>
            </a:r>
            <a:r>
              <a:rPr lang="fr-FR" dirty="0" smtClean="0"/>
              <a:t> </a:t>
            </a:r>
            <a:r>
              <a:rPr lang="fr-FR" dirty="0" err="1" smtClean="0"/>
              <a:t>alte</a:t>
            </a:r>
            <a:r>
              <a:rPr lang="fr-FR" i="1" dirty="0" smtClean="0"/>
              <a:t> </a:t>
            </a:r>
            <a:r>
              <a:rPr lang="fr-FR" dirty="0" err="1" smtClean="0"/>
              <a:t>efecte</a:t>
            </a:r>
            <a:r>
              <a:rPr lang="fr-FR" dirty="0" smtClean="0"/>
              <a:t> virus </a:t>
            </a:r>
            <a:r>
              <a:rPr lang="fr-FR" dirty="0" err="1" smtClean="0"/>
              <a:t>specifice</a:t>
            </a:r>
            <a:r>
              <a:rPr lang="fr-FR" dirty="0" smtClean="0"/>
              <a:t>: </a:t>
            </a:r>
            <a:r>
              <a:rPr lang="fr-FR" dirty="0" err="1" smtClean="0"/>
              <a:t>incluzii</a:t>
            </a:r>
            <a:r>
              <a:rPr lang="fr-FR" dirty="0" smtClean="0"/>
              <a:t> virale; </a:t>
            </a:r>
            <a:r>
              <a:rPr lang="fr-FR" dirty="0" err="1" smtClean="0"/>
              <a:t>interferenţă</a:t>
            </a:r>
            <a:r>
              <a:rPr lang="fr-FR" dirty="0" smtClean="0"/>
              <a:t> (</a:t>
            </a:r>
            <a:r>
              <a:rPr lang="fr-FR" dirty="0" err="1" smtClean="0"/>
              <a:t>competitivitate</a:t>
            </a:r>
            <a:r>
              <a:rPr lang="fr-FR" dirty="0" smtClean="0"/>
              <a:t>);</a:t>
            </a:r>
            <a:r>
              <a:rPr lang="fr-FR" b="1" dirty="0" smtClean="0"/>
              <a:t> </a:t>
            </a:r>
            <a:r>
              <a:rPr lang="fr-FR" b="1" i="1" dirty="0" err="1" smtClean="0"/>
              <a:t>efectul</a:t>
            </a:r>
            <a:r>
              <a:rPr lang="fr-FR" b="1" i="1" dirty="0" smtClean="0"/>
              <a:t> transformant</a:t>
            </a:r>
            <a:r>
              <a:rPr lang="fr-FR" dirty="0" smtClean="0"/>
              <a:t> - </a:t>
            </a:r>
            <a:r>
              <a:rPr lang="fr-FR" dirty="0" err="1" smtClean="0"/>
              <a:t>modificări</a:t>
            </a:r>
            <a:r>
              <a:rPr lang="fr-FR" dirty="0" smtClean="0"/>
              <a:t> </a:t>
            </a:r>
            <a:r>
              <a:rPr lang="fr-FR" dirty="0" err="1" smtClean="0"/>
              <a:t>morfologice</a:t>
            </a:r>
            <a:r>
              <a:rPr lang="fr-FR" dirty="0" smtClean="0"/>
              <a:t>, </a:t>
            </a:r>
            <a:r>
              <a:rPr lang="fr-FR" dirty="0" err="1" smtClean="0"/>
              <a:t>genetice</a:t>
            </a:r>
            <a:r>
              <a:rPr lang="fr-FR" dirty="0" smtClean="0"/>
              <a:t>, </a:t>
            </a:r>
            <a:r>
              <a:rPr lang="fr-FR" dirty="0" err="1" smtClean="0"/>
              <a:t>metabolice</a:t>
            </a:r>
            <a:r>
              <a:rPr lang="fr-FR" dirty="0" smtClean="0"/>
              <a:t>.</a:t>
            </a:r>
          </a:p>
          <a:p>
            <a:pPr>
              <a:buNone/>
            </a:pPr>
            <a:endParaRPr lang="en-US" dirty="0" smtClean="0"/>
          </a:p>
          <a:p>
            <a:r>
              <a:rPr lang="fr-FR" b="1" i="1" dirty="0" err="1" smtClean="0"/>
              <a:t>Incluziile</a:t>
            </a:r>
            <a:r>
              <a:rPr lang="fr-FR" b="1" i="1" dirty="0" smtClean="0"/>
              <a:t> virale</a:t>
            </a:r>
            <a:r>
              <a:rPr lang="fr-FR" dirty="0" smtClean="0"/>
              <a:t> </a:t>
            </a:r>
            <a:r>
              <a:rPr lang="fr-FR" dirty="0" err="1" smtClean="0"/>
              <a:t>sunt</a:t>
            </a:r>
            <a:r>
              <a:rPr lang="fr-FR" dirty="0" smtClean="0"/>
              <a:t> </a:t>
            </a:r>
            <a:r>
              <a:rPr lang="fr-FR" dirty="0" err="1" smtClean="0"/>
              <a:t>formaţiuni</a:t>
            </a:r>
            <a:r>
              <a:rPr lang="fr-FR" dirty="0" smtClean="0"/>
              <a:t> </a:t>
            </a:r>
            <a:r>
              <a:rPr lang="fr-FR" dirty="0" err="1" smtClean="0"/>
              <a:t>intracelulare</a:t>
            </a:r>
            <a:r>
              <a:rPr lang="fr-FR" dirty="0" smtClean="0"/>
              <a:t> </a:t>
            </a:r>
            <a:r>
              <a:rPr lang="fr-FR" dirty="0" err="1" smtClean="0"/>
              <a:t>cu</a:t>
            </a:r>
            <a:r>
              <a:rPr lang="fr-FR" dirty="0" smtClean="0"/>
              <a:t> o </a:t>
            </a:r>
            <a:r>
              <a:rPr lang="fr-FR" dirty="0" err="1" smtClean="0"/>
              <a:t>colorabilitate</a:t>
            </a:r>
            <a:r>
              <a:rPr lang="fr-FR" dirty="0" smtClean="0"/>
              <a:t> </a:t>
            </a:r>
            <a:r>
              <a:rPr lang="fr-FR" dirty="0" err="1" smtClean="0"/>
              <a:t>modificată</a:t>
            </a:r>
            <a:r>
              <a:rPr lang="fr-FR" dirty="0" smtClean="0"/>
              <a:t>, </a:t>
            </a:r>
            <a:r>
              <a:rPr lang="fr-FR" dirty="0" err="1" smtClean="0"/>
              <a:t>dezvoltate</a:t>
            </a:r>
            <a:r>
              <a:rPr lang="fr-FR" dirty="0" smtClean="0"/>
              <a:t> </a:t>
            </a:r>
            <a:r>
              <a:rPr lang="fr-FR" dirty="0" err="1" smtClean="0"/>
              <a:t>progresiv</a:t>
            </a:r>
            <a:r>
              <a:rPr lang="fr-FR" dirty="0" smtClean="0"/>
              <a:t> </a:t>
            </a:r>
            <a:r>
              <a:rPr lang="fr-FR" dirty="0" err="1" smtClean="0"/>
              <a:t>în</a:t>
            </a:r>
            <a:r>
              <a:rPr lang="fr-FR" dirty="0" smtClean="0"/>
              <a:t> </a:t>
            </a:r>
            <a:r>
              <a:rPr lang="fr-FR" dirty="0" err="1" smtClean="0"/>
              <a:t>timpul</a:t>
            </a:r>
            <a:r>
              <a:rPr lang="fr-FR" dirty="0" smtClean="0"/>
              <a:t> </a:t>
            </a:r>
            <a:r>
              <a:rPr lang="fr-FR" dirty="0" err="1" smtClean="0"/>
              <a:t>multiplicării</a:t>
            </a:r>
            <a:r>
              <a:rPr lang="fr-FR" dirty="0" smtClean="0"/>
              <a:t>, </a:t>
            </a:r>
            <a:r>
              <a:rPr lang="fr-FR" dirty="0" err="1" smtClean="0"/>
              <a:t>reprezentând</a:t>
            </a:r>
            <a:r>
              <a:rPr lang="fr-FR" dirty="0" smtClean="0"/>
              <a:t>, </a:t>
            </a:r>
            <a:r>
              <a:rPr lang="fr-FR" dirty="0" err="1" smtClean="0"/>
              <a:t>în</a:t>
            </a:r>
            <a:r>
              <a:rPr lang="fr-FR" dirty="0" smtClean="0"/>
              <a:t> </a:t>
            </a:r>
            <a:r>
              <a:rPr lang="fr-FR" dirty="0" err="1" smtClean="0"/>
              <a:t>general</a:t>
            </a:r>
            <a:r>
              <a:rPr lang="fr-FR" dirty="0" smtClean="0"/>
              <a:t>, </a:t>
            </a:r>
            <a:r>
              <a:rPr lang="fr-FR" dirty="0" err="1" smtClean="0"/>
              <a:t>locul</a:t>
            </a:r>
            <a:r>
              <a:rPr lang="fr-FR" dirty="0" smtClean="0"/>
              <a:t> </a:t>
            </a:r>
            <a:r>
              <a:rPr lang="fr-FR" dirty="0" err="1" smtClean="0"/>
              <a:t>în</a:t>
            </a:r>
            <a:r>
              <a:rPr lang="fr-FR" dirty="0" smtClean="0"/>
              <a:t> care se </a:t>
            </a:r>
            <a:r>
              <a:rPr lang="fr-FR" dirty="0" err="1" smtClean="0"/>
              <a:t>sintetizează</a:t>
            </a:r>
            <a:r>
              <a:rPr lang="fr-FR" dirty="0" smtClean="0"/>
              <a:t> </a:t>
            </a:r>
            <a:r>
              <a:rPr lang="fr-FR" dirty="0" err="1" smtClean="0"/>
              <a:t>componente</a:t>
            </a:r>
            <a:r>
              <a:rPr lang="fr-FR" dirty="0" smtClean="0"/>
              <a:t> virale </a:t>
            </a:r>
            <a:r>
              <a:rPr lang="fr-FR" dirty="0" err="1" smtClean="0"/>
              <a:t>sau</a:t>
            </a:r>
            <a:r>
              <a:rPr lang="fr-FR" dirty="0" smtClean="0"/>
              <a:t> se </a:t>
            </a:r>
            <a:r>
              <a:rPr lang="fr-FR" dirty="0" err="1" smtClean="0"/>
              <a:t>asamblează</a:t>
            </a:r>
            <a:r>
              <a:rPr lang="fr-FR" dirty="0" smtClean="0"/>
              <a:t> </a:t>
            </a:r>
            <a:r>
              <a:rPr lang="fr-FR" dirty="0" err="1" smtClean="0"/>
              <a:t>virioni</a:t>
            </a:r>
            <a:r>
              <a:rPr lang="fr-FR" dirty="0" smtClean="0"/>
              <a:t>. </a:t>
            </a:r>
            <a:r>
              <a:rPr lang="fr-FR" dirty="0" err="1" smtClean="0"/>
              <a:t>Sunt</a:t>
            </a:r>
            <a:r>
              <a:rPr lang="fr-FR" dirty="0" smtClean="0"/>
              <a:t> </a:t>
            </a:r>
            <a:r>
              <a:rPr lang="fr-FR" dirty="0" err="1" smtClean="0"/>
              <a:t>unice</a:t>
            </a:r>
            <a:r>
              <a:rPr lang="fr-FR" dirty="0" smtClean="0"/>
              <a:t> </a:t>
            </a:r>
            <a:r>
              <a:rPr lang="fr-FR" dirty="0" err="1" smtClean="0"/>
              <a:t>sau</a:t>
            </a:r>
            <a:r>
              <a:rPr lang="fr-FR" dirty="0" smtClean="0"/>
              <a:t> multiple, mari </a:t>
            </a:r>
            <a:r>
              <a:rPr lang="fr-FR" dirty="0" err="1" smtClean="0"/>
              <a:t>sau</a:t>
            </a:r>
            <a:r>
              <a:rPr lang="fr-FR" dirty="0" smtClean="0"/>
              <a:t> </a:t>
            </a:r>
            <a:r>
              <a:rPr lang="fr-FR" dirty="0" err="1" smtClean="0"/>
              <a:t>mici</a:t>
            </a:r>
            <a:r>
              <a:rPr lang="fr-FR" dirty="0" smtClean="0"/>
              <a:t>, </a:t>
            </a:r>
            <a:r>
              <a:rPr lang="fr-FR" dirty="0" err="1" smtClean="0"/>
              <a:t>rotunde</a:t>
            </a:r>
            <a:r>
              <a:rPr lang="fr-FR" dirty="0" smtClean="0"/>
              <a:t> </a:t>
            </a:r>
            <a:r>
              <a:rPr lang="fr-FR" dirty="0" err="1" smtClean="0"/>
              <a:t>sau</a:t>
            </a:r>
            <a:r>
              <a:rPr lang="fr-FR" dirty="0" smtClean="0"/>
              <a:t> de </a:t>
            </a:r>
            <a:r>
              <a:rPr lang="fr-FR" dirty="0" err="1" smtClean="0"/>
              <a:t>formă</a:t>
            </a:r>
            <a:r>
              <a:rPr lang="fr-FR" dirty="0" smtClean="0"/>
              <a:t> </a:t>
            </a:r>
            <a:r>
              <a:rPr lang="fr-FR" dirty="0" err="1" smtClean="0"/>
              <a:t>neregulată</a:t>
            </a:r>
            <a:r>
              <a:rPr lang="fr-FR" dirty="0" smtClean="0"/>
              <a:t>, </a:t>
            </a:r>
            <a:r>
              <a:rPr lang="fr-FR" dirty="0" err="1" smtClean="0"/>
              <a:t>acidofile</a:t>
            </a:r>
            <a:r>
              <a:rPr lang="fr-FR" dirty="0" smtClean="0"/>
              <a:t> </a:t>
            </a:r>
            <a:r>
              <a:rPr lang="fr-FR" dirty="0" err="1" smtClean="0"/>
              <a:t>sau</a:t>
            </a:r>
            <a:r>
              <a:rPr lang="fr-FR" dirty="0" smtClean="0"/>
              <a:t> </a:t>
            </a:r>
            <a:r>
              <a:rPr lang="fr-FR" dirty="0" err="1" smtClean="0"/>
              <a:t>bazofile</a:t>
            </a:r>
            <a:r>
              <a:rPr lang="fr-FR" dirty="0" smtClean="0"/>
              <a:t>, </a:t>
            </a:r>
            <a:r>
              <a:rPr lang="fr-FR" dirty="0" err="1" smtClean="0"/>
              <a:t>intranucleare</a:t>
            </a:r>
            <a:r>
              <a:rPr lang="fr-FR" dirty="0" smtClean="0"/>
              <a:t> </a:t>
            </a:r>
            <a:r>
              <a:rPr lang="fr-FR" dirty="0" err="1" smtClean="0"/>
              <a:t>sau</a:t>
            </a:r>
            <a:r>
              <a:rPr lang="fr-FR" dirty="0" smtClean="0"/>
              <a:t> </a:t>
            </a:r>
            <a:r>
              <a:rPr lang="fr-FR" i="1" dirty="0" err="1" smtClean="0"/>
              <a:t>intracitoplasmatice</a:t>
            </a:r>
            <a:r>
              <a:rPr lang="fr-FR" i="1" dirty="0" smtClean="0"/>
              <a:t> </a:t>
            </a:r>
            <a:r>
              <a:rPr lang="fr-FR" dirty="0" smtClean="0"/>
              <a:t>(</a:t>
            </a:r>
            <a:r>
              <a:rPr lang="fr-FR" dirty="0" err="1" smtClean="0"/>
              <a:t>tabel</a:t>
            </a:r>
            <a:r>
              <a:rPr lang="fr-FR" dirty="0" smtClean="0"/>
              <a:t> 5).</a:t>
            </a:r>
            <a:r>
              <a:rPr lang="fr-FR" b="1" i="1" dirty="0" smtClean="0"/>
              <a:t> </a:t>
            </a:r>
          </a:p>
          <a:p>
            <a:pPr>
              <a:buNone/>
            </a:pPr>
            <a:endParaRPr lang="en-US" dirty="0" smtClean="0"/>
          </a:p>
          <a:p>
            <a:r>
              <a:rPr lang="fr-FR" b="1" i="1" dirty="0" err="1" smtClean="0"/>
              <a:t>Interferenţă</a:t>
            </a:r>
            <a:r>
              <a:rPr lang="fr-FR" dirty="0" smtClean="0"/>
              <a:t>. </a:t>
            </a:r>
            <a:r>
              <a:rPr lang="fr-FR" dirty="0" err="1" smtClean="0"/>
              <a:t>Unele</a:t>
            </a:r>
            <a:r>
              <a:rPr lang="fr-FR" dirty="0" smtClean="0"/>
              <a:t> </a:t>
            </a:r>
            <a:r>
              <a:rPr lang="fr-FR" dirty="0" err="1" smtClean="0"/>
              <a:t>virusuri</a:t>
            </a:r>
            <a:r>
              <a:rPr lang="fr-FR" dirty="0" smtClean="0"/>
              <a:t> (v. </a:t>
            </a:r>
            <a:r>
              <a:rPr lang="fr-FR" dirty="0" err="1" smtClean="0"/>
              <a:t>rubeolic</a:t>
            </a:r>
            <a:r>
              <a:rPr lang="fr-FR" dirty="0" smtClean="0"/>
              <a:t>) </a:t>
            </a:r>
            <a:r>
              <a:rPr lang="fr-FR" dirty="0" err="1" smtClean="0"/>
              <a:t>fără</a:t>
            </a:r>
            <a:r>
              <a:rPr lang="fr-FR" dirty="0" smtClean="0"/>
              <a:t> a </a:t>
            </a:r>
            <a:r>
              <a:rPr lang="fr-FR" dirty="0" err="1" smtClean="0"/>
              <a:t>produce</a:t>
            </a:r>
            <a:r>
              <a:rPr lang="fr-FR" dirty="0" smtClean="0"/>
              <a:t> </a:t>
            </a:r>
            <a:r>
              <a:rPr lang="fr-FR" dirty="0" err="1" smtClean="0"/>
              <a:t>efect</a:t>
            </a:r>
            <a:r>
              <a:rPr lang="fr-FR" dirty="0" smtClean="0"/>
              <a:t> </a:t>
            </a:r>
            <a:r>
              <a:rPr lang="fr-FR" dirty="0" err="1" smtClean="0"/>
              <a:t>citopatic</a:t>
            </a:r>
            <a:r>
              <a:rPr lang="fr-FR" dirty="0" smtClean="0"/>
              <a:t> </a:t>
            </a:r>
            <a:r>
              <a:rPr lang="fr-FR" dirty="0" err="1" smtClean="0"/>
              <a:t>determină</a:t>
            </a:r>
            <a:r>
              <a:rPr lang="fr-FR" dirty="0" smtClean="0"/>
              <a:t> un </a:t>
            </a:r>
            <a:r>
              <a:rPr lang="fr-FR" dirty="0" err="1" smtClean="0"/>
              <a:t>fenomen</a:t>
            </a:r>
            <a:r>
              <a:rPr lang="fr-FR" dirty="0" smtClean="0"/>
              <a:t> de </a:t>
            </a:r>
            <a:r>
              <a:rPr lang="fr-FR" dirty="0" err="1" smtClean="0"/>
              <a:t>interferenţă</a:t>
            </a:r>
            <a:r>
              <a:rPr lang="fr-FR" dirty="0" smtClean="0"/>
              <a:t>. </a:t>
            </a:r>
            <a:r>
              <a:rPr lang="fr-FR" dirty="0" err="1" smtClean="0"/>
              <a:t>Cultura</a:t>
            </a:r>
            <a:r>
              <a:rPr lang="fr-FR" dirty="0" smtClean="0"/>
              <a:t> </a:t>
            </a:r>
            <a:r>
              <a:rPr lang="fr-FR" dirty="0" err="1" smtClean="0"/>
              <a:t>inoculată</a:t>
            </a:r>
            <a:r>
              <a:rPr lang="fr-FR" dirty="0" smtClean="0"/>
              <a:t> </a:t>
            </a:r>
            <a:r>
              <a:rPr lang="fr-FR" dirty="0" err="1" smtClean="0"/>
              <a:t>pentru</a:t>
            </a:r>
            <a:r>
              <a:rPr lang="fr-FR" dirty="0" smtClean="0"/>
              <a:t> </a:t>
            </a:r>
            <a:r>
              <a:rPr lang="fr-FR" dirty="0" err="1" smtClean="0"/>
              <a:t>izolarea</a:t>
            </a:r>
            <a:r>
              <a:rPr lang="fr-FR" dirty="0" smtClean="0"/>
              <a:t> v. </a:t>
            </a:r>
            <a:r>
              <a:rPr lang="fr-FR" dirty="0" err="1" smtClean="0"/>
              <a:t>rebeolic</a:t>
            </a:r>
            <a:r>
              <a:rPr lang="fr-FR" dirty="0" smtClean="0"/>
              <a:t> este </a:t>
            </a:r>
            <a:r>
              <a:rPr lang="fr-FR" dirty="0" err="1" smtClean="0"/>
              <a:t>testată</a:t>
            </a:r>
            <a:r>
              <a:rPr lang="fr-FR" dirty="0" smtClean="0"/>
              <a:t> </a:t>
            </a:r>
            <a:r>
              <a:rPr lang="fr-FR" dirty="0" err="1" smtClean="0"/>
              <a:t>câtva</a:t>
            </a:r>
            <a:r>
              <a:rPr lang="fr-FR" dirty="0" smtClean="0"/>
              <a:t> </a:t>
            </a:r>
            <a:r>
              <a:rPr lang="fr-FR" dirty="0" err="1" smtClean="0"/>
              <a:t>timp</a:t>
            </a:r>
            <a:r>
              <a:rPr lang="fr-FR" dirty="0" smtClean="0"/>
              <a:t> mai </a:t>
            </a:r>
            <a:r>
              <a:rPr lang="fr-FR" dirty="0" err="1" smtClean="0"/>
              <a:t>târziu</a:t>
            </a:r>
            <a:r>
              <a:rPr lang="fr-FR" dirty="0" smtClean="0"/>
              <a:t> </a:t>
            </a:r>
            <a:r>
              <a:rPr lang="fr-FR" dirty="0" err="1" smtClean="0"/>
              <a:t>prin</a:t>
            </a:r>
            <a:r>
              <a:rPr lang="fr-FR" dirty="0" smtClean="0"/>
              <a:t> </a:t>
            </a:r>
            <a:r>
              <a:rPr lang="fr-FR" dirty="0" err="1" smtClean="0"/>
              <a:t>infectare</a:t>
            </a:r>
            <a:r>
              <a:rPr lang="fr-FR" dirty="0" smtClean="0"/>
              <a:t> </a:t>
            </a:r>
            <a:r>
              <a:rPr lang="fr-FR" dirty="0" err="1" smtClean="0"/>
              <a:t>cu</a:t>
            </a:r>
            <a:r>
              <a:rPr lang="fr-FR" dirty="0" smtClean="0"/>
              <a:t> un v. </a:t>
            </a:r>
            <a:r>
              <a:rPr lang="fr-FR" dirty="0" err="1" smtClean="0"/>
              <a:t>citopatogen</a:t>
            </a:r>
            <a:r>
              <a:rPr lang="fr-FR" dirty="0" smtClean="0"/>
              <a:t>. </a:t>
            </a:r>
            <a:r>
              <a:rPr lang="fr-FR" dirty="0" err="1" smtClean="0"/>
              <a:t>Lipsa</a:t>
            </a:r>
            <a:r>
              <a:rPr lang="fr-FR" dirty="0" smtClean="0"/>
              <a:t> </a:t>
            </a:r>
            <a:r>
              <a:rPr lang="fr-FR" dirty="0" err="1" smtClean="0"/>
              <a:t>multiplicării</a:t>
            </a:r>
            <a:r>
              <a:rPr lang="fr-FR" dirty="0" smtClean="0"/>
              <a:t> </a:t>
            </a:r>
            <a:r>
              <a:rPr lang="fr-FR" dirty="0" err="1" smtClean="0"/>
              <a:t>acestuia</a:t>
            </a:r>
            <a:r>
              <a:rPr lang="fr-FR" dirty="0" smtClean="0"/>
              <a:t> </a:t>
            </a:r>
            <a:r>
              <a:rPr lang="fr-FR" dirty="0" err="1" smtClean="0"/>
              <a:t>pledează</a:t>
            </a:r>
            <a:r>
              <a:rPr lang="fr-FR" dirty="0" smtClean="0"/>
              <a:t>, </a:t>
            </a:r>
            <a:r>
              <a:rPr lang="fr-FR" dirty="0" err="1" smtClean="0"/>
              <a:t>cu</a:t>
            </a:r>
            <a:r>
              <a:rPr lang="fr-FR" dirty="0" smtClean="0"/>
              <a:t> mare </a:t>
            </a:r>
            <a:r>
              <a:rPr lang="fr-FR" dirty="0" err="1" smtClean="0"/>
              <a:t>probabilitate</a:t>
            </a:r>
            <a:r>
              <a:rPr lang="fr-FR" dirty="0" smtClean="0"/>
              <a:t>, </a:t>
            </a:r>
            <a:r>
              <a:rPr lang="fr-FR" dirty="0" err="1" smtClean="0"/>
              <a:t>pentru</a:t>
            </a:r>
            <a:r>
              <a:rPr lang="fr-FR" dirty="0" smtClean="0"/>
              <a:t> </a:t>
            </a:r>
            <a:r>
              <a:rPr lang="fr-FR" dirty="0" err="1" smtClean="0"/>
              <a:t>prezenţa</a:t>
            </a:r>
            <a:r>
              <a:rPr lang="fr-FR" dirty="0" smtClean="0"/>
              <a:t> </a:t>
            </a:r>
            <a:r>
              <a:rPr lang="fr-FR" dirty="0" err="1" smtClean="0"/>
              <a:t>în</a:t>
            </a:r>
            <a:r>
              <a:rPr lang="fr-FR" dirty="0" smtClean="0"/>
              <a:t> </a:t>
            </a:r>
            <a:r>
              <a:rPr lang="fr-FR" dirty="0" err="1" smtClean="0"/>
              <a:t>cultură</a:t>
            </a:r>
            <a:r>
              <a:rPr lang="fr-FR" dirty="0" smtClean="0"/>
              <a:t> a v. </a:t>
            </a:r>
            <a:r>
              <a:rPr lang="fr-FR" dirty="0" err="1" smtClean="0"/>
              <a:t>rubeolic</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4348" y="785794"/>
          <a:ext cx="7500989" cy="4786346"/>
        </p:xfrm>
        <a:graphic>
          <a:graphicData uri="http://schemas.openxmlformats.org/drawingml/2006/table">
            <a:tbl>
              <a:tblPr/>
              <a:tblGrid>
                <a:gridCol w="2179112"/>
                <a:gridCol w="1450179"/>
                <a:gridCol w="1332390"/>
                <a:gridCol w="2539308"/>
              </a:tblGrid>
              <a:tr h="961635">
                <a:tc>
                  <a:txBody>
                    <a:bodyPr/>
                    <a:lstStyle/>
                    <a:p>
                      <a:pPr algn="ctr">
                        <a:spcAft>
                          <a:spcPts val="0"/>
                        </a:spcAft>
                      </a:pPr>
                      <a:r>
                        <a:rPr lang="en-AU" sz="1800" b="1">
                          <a:latin typeface="Times New Roman"/>
                        </a:rPr>
                        <a:t>Proprietăţi</a:t>
                      </a:r>
                      <a:endParaRPr lang="en-US" sz="1800" b="1">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rPr>
                        <a:t>Culturi primare</a:t>
                      </a:r>
                      <a:endParaRPr lang="en-US" sz="1800" b="1">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Celule (tulpini) diploide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Linii celulare (stabilizate)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711">
                <a:tc>
                  <a:txBody>
                    <a:bodyPr/>
                    <a:lstStyle/>
                    <a:p>
                      <a:pPr algn="just">
                        <a:spcAft>
                          <a:spcPts val="0"/>
                        </a:spcAft>
                      </a:pPr>
                      <a:r>
                        <a:rPr lang="fr-FR" sz="1800">
                          <a:latin typeface="Times New Roman"/>
                          <a:ea typeface="Times New Roman"/>
                        </a:rPr>
                        <a:t>Cariotip</a:t>
                      </a:r>
                      <a:endParaRPr lang="en-US" sz="1800">
                        <a:latin typeface="Times New Roman"/>
                        <a:ea typeface="Times New Roman"/>
                      </a:endParaRPr>
                    </a:p>
                    <a:p>
                      <a:pPr algn="just">
                        <a:spcAft>
                          <a:spcPts val="0"/>
                        </a:spcAft>
                      </a:pPr>
                      <a:r>
                        <a:rPr lang="fr-FR" sz="1800">
                          <a:latin typeface="Times New Roman"/>
                          <a:ea typeface="Times New Roman"/>
                        </a:rPr>
                        <a:t>Nr. de pasaje</a:t>
                      </a:r>
                      <a:endParaRPr lang="en-US" sz="1800">
                        <a:latin typeface="Times New Roman"/>
                        <a:ea typeface="Times New Roman"/>
                      </a:endParaRPr>
                    </a:p>
                    <a:p>
                      <a:pPr algn="just">
                        <a:spcAft>
                          <a:spcPts val="0"/>
                        </a:spcAft>
                      </a:pPr>
                      <a:r>
                        <a:rPr lang="fr-FR" sz="1800">
                          <a:latin typeface="Times New Roman"/>
                          <a:ea typeface="Times New Roman"/>
                        </a:rPr>
                        <a:t>Dependenţă de ancorare (pe suprafaţă solidă)</a:t>
                      </a:r>
                      <a:endParaRPr lang="en-US" sz="1800">
                        <a:latin typeface="Times New Roman"/>
                        <a:ea typeface="Times New Roman"/>
                      </a:endParaRPr>
                    </a:p>
                    <a:p>
                      <a:pPr algn="just">
                        <a:spcAft>
                          <a:spcPts val="0"/>
                        </a:spcAft>
                      </a:pPr>
                      <a:r>
                        <a:rPr lang="fr-FR" sz="1800">
                          <a:latin typeface="Times New Roman"/>
                          <a:ea typeface="Times New Roman"/>
                        </a:rPr>
                        <a:t>Necesitate de ser în mediu</a:t>
                      </a:r>
                      <a:endParaRPr lang="en-US" sz="1800">
                        <a:latin typeface="Times New Roman"/>
                        <a:ea typeface="Times New Roman"/>
                      </a:endParaRPr>
                    </a:p>
                    <a:p>
                      <a:pPr algn="just">
                        <a:spcAft>
                          <a:spcPts val="0"/>
                        </a:spcAft>
                      </a:pPr>
                      <a:r>
                        <a:rPr lang="fr-FR" sz="1800">
                          <a:latin typeface="Times New Roman"/>
                          <a:ea typeface="Times New Roman"/>
                        </a:rPr>
                        <a:t>Susceptibilitate la infecţia virală</a:t>
                      </a:r>
                      <a:endParaRPr lang="en-US" sz="1800">
                        <a:latin typeface="Times New Roman"/>
                        <a:ea typeface="Times New Roman"/>
                      </a:endParaRPr>
                    </a:p>
                    <a:p>
                      <a:pPr algn="just">
                        <a:spcAft>
                          <a:spcPts val="0"/>
                        </a:spcAft>
                      </a:pPr>
                      <a:r>
                        <a:rPr lang="en-AU" sz="1800">
                          <a:latin typeface="Times New Roman"/>
                          <a:ea typeface="Times New Roman"/>
                        </a:rPr>
                        <a:t>Origine tisulară</a:t>
                      </a:r>
                      <a:endParaRPr lang="en-US" sz="1800">
                        <a:latin typeface="Times New Roman"/>
                        <a:ea typeface="Times New Roman"/>
                      </a:endParaRPr>
                    </a:p>
                    <a:p>
                      <a:pPr algn="just">
                        <a:spcAft>
                          <a:spcPts val="0"/>
                        </a:spcAft>
                      </a:pPr>
                      <a:r>
                        <a:rPr lang="en-AU" sz="1800">
                          <a:latin typeface="Times New Roman"/>
                          <a:ea typeface="Times New Roman"/>
                        </a:rPr>
                        <a:t>Tipuri morfologice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diploid</a:t>
                      </a:r>
                      <a:endParaRPr lang="en-US" sz="1800">
                        <a:latin typeface="Times New Roman"/>
                        <a:ea typeface="Times New Roman"/>
                      </a:endParaRPr>
                    </a:p>
                    <a:p>
                      <a:pPr algn="just">
                        <a:spcAft>
                          <a:spcPts val="0"/>
                        </a:spcAft>
                      </a:pPr>
                      <a:r>
                        <a:rPr lang="en-AU" sz="1800">
                          <a:latin typeface="Times New Roman"/>
                          <a:ea typeface="Times New Roman"/>
                        </a:rPr>
                        <a:t>câteva</a:t>
                      </a:r>
                      <a:endParaRPr lang="en-US" sz="1800">
                        <a:latin typeface="Times New Roman"/>
                        <a:ea typeface="Times New Roman"/>
                      </a:endParaRPr>
                    </a:p>
                    <a:p>
                      <a:pPr algn="just">
                        <a:spcAft>
                          <a:spcPts val="0"/>
                        </a:spcAft>
                      </a:pPr>
                      <a:r>
                        <a:rPr lang="en-AU" sz="1800">
                          <a:latin typeface="Times New Roman"/>
                          <a:ea typeface="Times New Roman"/>
                        </a:rPr>
                        <a:t>da</a:t>
                      </a:r>
                      <a:endParaRPr lang="en-US" sz="1800">
                        <a:latin typeface="Times New Roman"/>
                        <a:ea typeface="Times New Roman"/>
                      </a:endParaRPr>
                    </a:p>
                    <a:p>
                      <a:pPr algn="just">
                        <a:spcAft>
                          <a:spcPts val="0"/>
                        </a:spcAft>
                      </a:pPr>
                      <a:r>
                        <a:rPr lang="en-AU" sz="1800">
                          <a:latin typeface="Times New Roman"/>
                          <a:ea typeface="Times New Roman"/>
                        </a:rPr>
                        <a:t>5-10%</a:t>
                      </a:r>
                      <a:endParaRPr lang="en-US" sz="1800">
                        <a:latin typeface="Times New Roman"/>
                        <a:ea typeface="Times New Roman"/>
                      </a:endParaRPr>
                    </a:p>
                    <a:p>
                      <a:pPr algn="just">
                        <a:spcAft>
                          <a:spcPts val="0"/>
                        </a:spcAft>
                      </a:pPr>
                      <a:r>
                        <a:rPr lang="en-AU" sz="1800">
                          <a:latin typeface="Times New Roman"/>
                          <a:ea typeface="Times New Roman"/>
                        </a:rPr>
                        <a:t>largă</a:t>
                      </a:r>
                      <a:endParaRPr lang="en-US" sz="1800">
                        <a:latin typeface="Times New Roman"/>
                        <a:ea typeface="Times New Roman"/>
                      </a:endParaRPr>
                    </a:p>
                    <a:p>
                      <a:pPr algn="just">
                        <a:spcAft>
                          <a:spcPts val="0"/>
                        </a:spcAft>
                      </a:pPr>
                      <a:r>
                        <a:rPr lang="en-AU" sz="1800">
                          <a:latin typeface="Times New Roman"/>
                          <a:ea typeface="Times New Roman"/>
                        </a:rPr>
                        <a:t>ţesut normal adult sau embrionar</a:t>
                      </a:r>
                      <a:endParaRPr lang="en-US" sz="1800">
                        <a:latin typeface="Times New Roman"/>
                        <a:ea typeface="Times New Roman"/>
                      </a:endParaRPr>
                    </a:p>
                    <a:p>
                      <a:pPr algn="just">
                        <a:spcAft>
                          <a:spcPts val="0"/>
                        </a:spcAft>
                      </a:pPr>
                      <a:r>
                        <a:rPr lang="en-AU" sz="1800">
                          <a:latin typeface="Times New Roman"/>
                          <a:ea typeface="Times New Roman"/>
                        </a:rPr>
                        <a:t>amestec al celor două tipuri</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diploid</a:t>
                      </a:r>
                      <a:endParaRPr lang="en-US" sz="1800">
                        <a:latin typeface="Times New Roman"/>
                        <a:ea typeface="Times New Roman"/>
                      </a:endParaRPr>
                    </a:p>
                    <a:p>
                      <a:pPr algn="just">
                        <a:spcAft>
                          <a:spcPts val="0"/>
                        </a:spcAft>
                      </a:pPr>
                      <a:r>
                        <a:rPr lang="en-AU" sz="1800">
                          <a:latin typeface="Times New Roman"/>
                          <a:ea typeface="Times New Roman"/>
                        </a:rPr>
                        <a:t>aproximativ 50</a:t>
                      </a:r>
                      <a:endParaRPr lang="en-US" sz="1800">
                        <a:latin typeface="Times New Roman"/>
                        <a:ea typeface="Times New Roman"/>
                      </a:endParaRPr>
                    </a:p>
                    <a:p>
                      <a:pPr algn="just">
                        <a:spcAft>
                          <a:spcPts val="0"/>
                        </a:spcAft>
                      </a:pPr>
                      <a:r>
                        <a:rPr lang="en-AU" sz="1800">
                          <a:latin typeface="Times New Roman"/>
                          <a:ea typeface="Times New Roman"/>
                        </a:rPr>
                        <a:t>da</a:t>
                      </a:r>
                      <a:endParaRPr lang="en-US" sz="1800">
                        <a:latin typeface="Times New Roman"/>
                        <a:ea typeface="Times New Roman"/>
                      </a:endParaRPr>
                    </a:p>
                    <a:p>
                      <a:pPr algn="just">
                        <a:spcAft>
                          <a:spcPts val="0"/>
                        </a:spcAft>
                      </a:pPr>
                      <a:r>
                        <a:rPr lang="en-AU" sz="1800">
                          <a:latin typeface="Times New Roman"/>
                          <a:ea typeface="Times New Roman"/>
                        </a:rPr>
                        <a:t>5-10%</a:t>
                      </a:r>
                      <a:endParaRPr lang="en-US" sz="1800">
                        <a:latin typeface="Times New Roman"/>
                        <a:ea typeface="Times New Roman"/>
                      </a:endParaRPr>
                    </a:p>
                    <a:p>
                      <a:pPr algn="just">
                        <a:spcAft>
                          <a:spcPts val="0"/>
                        </a:spcAft>
                      </a:pPr>
                      <a:r>
                        <a:rPr lang="en-AU" sz="1800">
                          <a:latin typeface="Times New Roman"/>
                          <a:ea typeface="Times New Roman"/>
                        </a:rPr>
                        <a:t>largă</a:t>
                      </a:r>
                      <a:endParaRPr lang="en-US" sz="1800">
                        <a:latin typeface="Times New Roman"/>
                        <a:ea typeface="Times New Roman"/>
                      </a:endParaRPr>
                    </a:p>
                    <a:p>
                      <a:pPr algn="just">
                        <a:spcAft>
                          <a:spcPts val="0"/>
                        </a:spcAft>
                      </a:pPr>
                      <a:r>
                        <a:rPr lang="en-AU" sz="1800">
                          <a:latin typeface="Times New Roman"/>
                          <a:ea typeface="Times New Roman"/>
                        </a:rPr>
                        <a:t>ţesut normal embrionar</a:t>
                      </a:r>
                      <a:endParaRPr lang="en-US" sz="1800">
                        <a:latin typeface="Times New Roman"/>
                        <a:ea typeface="Times New Roman"/>
                      </a:endParaRPr>
                    </a:p>
                    <a:p>
                      <a:pPr algn="just">
                        <a:spcAft>
                          <a:spcPts val="0"/>
                        </a:spcAft>
                      </a:pPr>
                      <a:r>
                        <a:rPr lang="en-AU" sz="1800">
                          <a:latin typeface="Times New Roman"/>
                          <a:ea typeface="Times New Roman"/>
                        </a:rPr>
                        <a:t>fibroblastic</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800" dirty="0" err="1">
                          <a:latin typeface="Times New Roman"/>
                          <a:ea typeface="Times New Roman"/>
                        </a:rPr>
                        <a:t>heterodiploid</a:t>
                      </a:r>
                      <a:endParaRPr lang="en-US" sz="1800" dirty="0">
                        <a:latin typeface="Times New Roman"/>
                        <a:ea typeface="Times New Roman"/>
                      </a:endParaRPr>
                    </a:p>
                    <a:p>
                      <a:pPr algn="just">
                        <a:spcAft>
                          <a:spcPts val="0"/>
                        </a:spcAft>
                      </a:pPr>
                      <a:r>
                        <a:rPr lang="fr-FR" sz="1800" dirty="0" err="1">
                          <a:latin typeface="Times New Roman"/>
                          <a:ea typeface="Times New Roman"/>
                        </a:rPr>
                        <a:t>nelimitat</a:t>
                      </a:r>
                      <a:endParaRPr lang="en-US" sz="1800" dirty="0">
                        <a:latin typeface="Times New Roman"/>
                        <a:ea typeface="Times New Roman"/>
                      </a:endParaRPr>
                    </a:p>
                    <a:p>
                      <a:pPr algn="just">
                        <a:spcAft>
                          <a:spcPts val="0"/>
                        </a:spcAft>
                      </a:pPr>
                      <a:r>
                        <a:rPr lang="fr-FR" sz="1800" dirty="0">
                          <a:latin typeface="Times New Roman"/>
                          <a:ea typeface="Times New Roman"/>
                        </a:rPr>
                        <a:t>nu (pot fi </a:t>
                      </a:r>
                      <a:r>
                        <a:rPr lang="fr-FR" sz="1800" dirty="0" err="1">
                          <a:latin typeface="Times New Roman"/>
                          <a:ea typeface="Times New Roman"/>
                        </a:rPr>
                        <a:t>cultivate</a:t>
                      </a:r>
                      <a:r>
                        <a:rPr lang="fr-FR" sz="1800" dirty="0">
                          <a:latin typeface="Times New Roman"/>
                          <a:ea typeface="Times New Roman"/>
                        </a:rPr>
                        <a:t> </a:t>
                      </a:r>
                      <a:r>
                        <a:rPr lang="fr-FR" sz="1800" dirty="0" err="1">
                          <a:latin typeface="Times New Roman"/>
                          <a:ea typeface="Times New Roman"/>
                        </a:rPr>
                        <a:t>în</a:t>
                      </a:r>
                      <a:r>
                        <a:rPr lang="fr-FR" sz="1800" dirty="0">
                          <a:latin typeface="Times New Roman"/>
                          <a:ea typeface="Times New Roman"/>
                        </a:rPr>
                        <a:t> </a:t>
                      </a:r>
                      <a:r>
                        <a:rPr lang="fr-FR" sz="1800" dirty="0" err="1">
                          <a:latin typeface="Times New Roman"/>
                          <a:ea typeface="Times New Roman"/>
                        </a:rPr>
                        <a:t>suspensie</a:t>
                      </a:r>
                      <a:r>
                        <a:rPr lang="fr-FR" sz="1800" dirty="0">
                          <a:latin typeface="Times New Roman"/>
                          <a:ea typeface="Times New Roman"/>
                        </a:rPr>
                        <a:t>)</a:t>
                      </a:r>
                      <a:endParaRPr lang="en-US" sz="1800" dirty="0">
                        <a:latin typeface="Times New Roman"/>
                        <a:ea typeface="Times New Roman"/>
                      </a:endParaRPr>
                    </a:p>
                    <a:p>
                      <a:pPr algn="just">
                        <a:spcAft>
                          <a:spcPts val="0"/>
                        </a:spcAft>
                      </a:pPr>
                      <a:r>
                        <a:rPr lang="fr-FR" sz="1800" dirty="0">
                          <a:latin typeface="Times New Roman"/>
                          <a:ea typeface="Times New Roman"/>
                        </a:rPr>
                        <a:t>2-5%</a:t>
                      </a:r>
                      <a:endParaRPr lang="en-US" sz="1800" dirty="0">
                        <a:latin typeface="Times New Roman"/>
                        <a:ea typeface="Times New Roman"/>
                      </a:endParaRPr>
                    </a:p>
                    <a:p>
                      <a:pPr algn="just">
                        <a:spcAft>
                          <a:spcPts val="0"/>
                        </a:spcAft>
                      </a:pPr>
                      <a:r>
                        <a:rPr lang="fr-FR" sz="1800" dirty="0" err="1">
                          <a:latin typeface="Times New Roman"/>
                          <a:ea typeface="Times New Roman"/>
                        </a:rPr>
                        <a:t>restrânsă</a:t>
                      </a:r>
                      <a:endParaRPr lang="en-US" sz="1800" dirty="0">
                        <a:latin typeface="Times New Roman"/>
                        <a:ea typeface="Times New Roman"/>
                      </a:endParaRPr>
                    </a:p>
                    <a:p>
                      <a:pPr algn="just">
                        <a:spcAft>
                          <a:spcPts val="0"/>
                        </a:spcAft>
                      </a:pPr>
                      <a:r>
                        <a:rPr lang="en-AU" sz="1800" dirty="0" err="1">
                          <a:latin typeface="Times New Roman"/>
                          <a:ea typeface="Times New Roman"/>
                        </a:rPr>
                        <a:t>ţesut</a:t>
                      </a:r>
                      <a:r>
                        <a:rPr lang="en-AU" sz="1800" dirty="0">
                          <a:latin typeface="Times New Roman"/>
                          <a:ea typeface="Times New Roman"/>
                        </a:rPr>
                        <a:t> </a:t>
                      </a:r>
                      <a:r>
                        <a:rPr lang="en-AU" sz="1800" dirty="0" err="1">
                          <a:latin typeface="Times New Roman"/>
                          <a:ea typeface="Times New Roman"/>
                        </a:rPr>
                        <a:t>canceros</a:t>
                      </a:r>
                      <a:r>
                        <a:rPr lang="en-AU" sz="1800" dirty="0">
                          <a:latin typeface="Times New Roman"/>
                          <a:ea typeface="Times New Roman"/>
                        </a:rPr>
                        <a:t> </a:t>
                      </a:r>
                      <a:r>
                        <a:rPr lang="en-AU" sz="1800" dirty="0" err="1">
                          <a:latin typeface="Times New Roman"/>
                          <a:ea typeface="Times New Roman"/>
                        </a:rPr>
                        <a:t>sau</a:t>
                      </a:r>
                      <a:r>
                        <a:rPr lang="en-AU" sz="1800" dirty="0">
                          <a:latin typeface="Times New Roman"/>
                          <a:ea typeface="Times New Roman"/>
                        </a:rPr>
                        <a:t> </a:t>
                      </a:r>
                      <a:r>
                        <a:rPr lang="en-AU" sz="1800" dirty="0" err="1">
                          <a:latin typeface="Times New Roman"/>
                          <a:ea typeface="Times New Roman"/>
                        </a:rPr>
                        <a:t>ţesut</a:t>
                      </a:r>
                      <a:r>
                        <a:rPr lang="en-AU" sz="1800" dirty="0">
                          <a:latin typeface="Times New Roman"/>
                          <a:ea typeface="Times New Roman"/>
                        </a:rPr>
                        <a:t> normal </a:t>
                      </a:r>
                      <a:r>
                        <a:rPr lang="en-AU" sz="1800" dirty="0" err="1">
                          <a:latin typeface="Times New Roman"/>
                          <a:ea typeface="Times New Roman"/>
                        </a:rPr>
                        <a:t>embrionar</a:t>
                      </a:r>
                      <a:endParaRPr lang="en-US" sz="1800" dirty="0">
                        <a:latin typeface="Times New Roman"/>
                        <a:ea typeface="Times New Roman"/>
                      </a:endParaRPr>
                    </a:p>
                    <a:p>
                      <a:pPr algn="just">
                        <a:spcAft>
                          <a:spcPts val="0"/>
                        </a:spcAft>
                      </a:pPr>
                      <a:r>
                        <a:rPr lang="en-AU" sz="1800" dirty="0" err="1">
                          <a:latin typeface="Times New Roman"/>
                          <a:ea typeface="Times New Roman"/>
                        </a:rPr>
                        <a:t>epitelial</a:t>
                      </a:r>
                      <a:r>
                        <a:rPr lang="en-AU" sz="1800" dirty="0">
                          <a:latin typeface="Times New Roman"/>
                          <a:ea typeface="Times New Roman"/>
                        </a:rPr>
                        <a:t> </a:t>
                      </a:r>
                      <a:r>
                        <a:rPr lang="en-AU" sz="1800" dirty="0" err="1">
                          <a:latin typeface="Times New Roman"/>
                          <a:ea typeface="Times New Roman"/>
                        </a:rPr>
                        <a:t>sau</a:t>
                      </a:r>
                      <a:r>
                        <a:rPr lang="en-AU" sz="1800" dirty="0">
                          <a:latin typeface="Times New Roman"/>
                          <a:ea typeface="Times New Roman"/>
                        </a:rPr>
                        <a:t> fibroblastic</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500298" y="5929330"/>
            <a:ext cx="3500462" cy="646331"/>
          </a:xfrm>
          <a:prstGeom prst="rect">
            <a:avLst/>
          </a:prstGeom>
          <a:noFill/>
        </p:spPr>
        <p:txBody>
          <a:bodyPr wrap="square" rtlCol="0">
            <a:spAutoFit/>
          </a:bodyPr>
          <a:lstStyle/>
          <a:p>
            <a:r>
              <a:rPr lang="en-AU" dirty="0" err="1"/>
              <a:t>Tabel</a:t>
            </a:r>
            <a:r>
              <a:rPr lang="en-AU" dirty="0"/>
              <a:t> 4: </a:t>
            </a:r>
            <a:r>
              <a:rPr lang="en-AU" dirty="0" err="1"/>
              <a:t>Tipuri</a:t>
            </a:r>
            <a:r>
              <a:rPr lang="en-AU" dirty="0"/>
              <a:t> de </a:t>
            </a:r>
            <a:r>
              <a:rPr lang="en-AU" dirty="0" err="1"/>
              <a:t>culturi</a:t>
            </a:r>
            <a:r>
              <a:rPr lang="en-AU" dirty="0"/>
              <a:t> </a:t>
            </a:r>
            <a:r>
              <a:rPr lang="en-AU" dirty="0" err="1"/>
              <a:t>celulare</a:t>
            </a:r>
            <a:endParaRPr lang="en-US"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CULTURI CELULARE</a:t>
            </a:r>
            <a:endParaRPr lang="en-US" dirty="0"/>
          </a:p>
        </p:txBody>
      </p:sp>
      <p:sp>
        <p:nvSpPr>
          <p:cNvPr id="3" name="Subtitle 2"/>
          <p:cNvSpPr>
            <a:spLocks noGrp="1"/>
          </p:cNvSpPr>
          <p:nvPr>
            <p:ph type="subTitle" idx="1"/>
          </p:nvPr>
        </p:nvSpPr>
        <p:spPr/>
        <p:txBody>
          <a:bodyPr/>
          <a:lstStyle/>
          <a:p>
            <a:r>
              <a:rPr lang="en-US" dirty="0" err="1" smtClean="0"/>
              <a:t>Arhiva</a:t>
            </a:r>
            <a:r>
              <a:rPr lang="en-US" dirty="0" smtClean="0"/>
              <a:t> UMF Craiova</a:t>
            </a:r>
            <a:endParaRPr lang="en-US" dirty="0"/>
          </a:p>
        </p:txBody>
      </p:sp>
    </p:spTree>
    <p:extLst>
      <p:ext uri="{BB962C8B-B14F-4D97-AF65-F5344CB8AC3E}">
        <p14:creationId xmlns:p14="http://schemas.microsoft.com/office/powerpoint/2010/main" val="62903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262063" y="1371600"/>
            <a:ext cx="6618685" cy="4400550"/>
            <a:chOff x="1682750" y="685800"/>
            <a:chExt cx="8824913" cy="5867400"/>
          </a:xfrm>
        </p:grpSpPr>
        <p:pic>
          <p:nvPicPr>
            <p:cNvPr id="2" name="Picture 1" descr="1 - Celule balonizate - preparat proaspat"/>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682750" y="685800"/>
              <a:ext cx="8824913" cy="5486400"/>
            </a:xfrm>
            <a:prstGeom prst="rect">
              <a:avLst/>
            </a:prstGeom>
            <a:noFill/>
            <a:ln>
              <a:noFill/>
            </a:ln>
          </p:spPr>
        </p:pic>
        <p:sp>
          <p:nvSpPr>
            <p:cNvPr id="3" name="Rectangle 2"/>
            <p:cNvSpPr/>
            <p:nvPr/>
          </p:nvSpPr>
          <p:spPr>
            <a:xfrm>
              <a:off x="1682750" y="6210300"/>
              <a:ext cx="8824913" cy="342900"/>
            </a:xfrm>
            <a:prstGeom prst="rect">
              <a:avLst/>
            </a:prstGeom>
            <a:noFill/>
            <a:ln>
              <a:noFill/>
            </a:ln>
          </p:spPr>
          <p:txBody>
            <a:bodyPr anchor="ctr">
              <a:normAutofit fontScale="70000" lnSpcReduction="20000"/>
            </a:bodyPr>
            <a:lstStyle/>
            <a:p>
              <a:pPr algn="ctr"/>
              <a:r>
                <a:rPr lang="en-US"/>
                <a:t>1 - Celule balonizate - preparat proaspat</a:t>
              </a:r>
            </a:p>
          </p:txBody>
        </p:sp>
      </p:grpSp>
    </p:spTree>
    <p:extLst>
      <p:ext uri="{BB962C8B-B14F-4D97-AF65-F5344CB8AC3E}">
        <p14:creationId xmlns:p14="http://schemas.microsoft.com/office/powerpoint/2010/main" val="3482370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421606" y="1371600"/>
            <a:ext cx="6300788" cy="4400550"/>
            <a:chOff x="1895475" y="685800"/>
            <a:chExt cx="8401050" cy="5867400"/>
          </a:xfrm>
        </p:grpSpPr>
        <p:pic>
          <p:nvPicPr>
            <p:cNvPr id="2" name="Picture 1" descr="2 - Fibroblasti in cultura - celule binucleat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895475" y="685800"/>
              <a:ext cx="8401050" cy="5486400"/>
            </a:xfrm>
            <a:prstGeom prst="rect">
              <a:avLst/>
            </a:prstGeom>
            <a:noFill/>
            <a:ln>
              <a:noFill/>
            </a:ln>
          </p:spPr>
        </p:pic>
        <p:sp>
          <p:nvSpPr>
            <p:cNvPr id="3" name="Rectangle 2"/>
            <p:cNvSpPr/>
            <p:nvPr/>
          </p:nvSpPr>
          <p:spPr>
            <a:xfrm>
              <a:off x="1895475" y="6210300"/>
              <a:ext cx="8401050" cy="342900"/>
            </a:xfrm>
            <a:prstGeom prst="rect">
              <a:avLst/>
            </a:prstGeom>
            <a:noFill/>
            <a:ln>
              <a:noFill/>
            </a:ln>
          </p:spPr>
          <p:txBody>
            <a:bodyPr anchor="ctr">
              <a:normAutofit fontScale="70000" lnSpcReduction="20000"/>
            </a:bodyPr>
            <a:lstStyle/>
            <a:p>
              <a:pPr algn="ctr"/>
              <a:r>
                <a:rPr lang="it-IT"/>
                <a:t>2 - Fibroblasti in cultura - celule binucleate</a:t>
              </a:r>
              <a:endParaRPr lang="en-US"/>
            </a:p>
          </p:txBody>
        </p:sp>
      </p:grpSp>
    </p:spTree>
    <p:extLst>
      <p:ext uri="{BB962C8B-B14F-4D97-AF65-F5344CB8AC3E}">
        <p14:creationId xmlns:p14="http://schemas.microsoft.com/office/powerpoint/2010/main" val="2110676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387079" y="1371600"/>
            <a:ext cx="6369844" cy="4400550"/>
            <a:chOff x="1849438" y="685800"/>
            <a:chExt cx="8493125" cy="5867400"/>
          </a:xfrm>
        </p:grpSpPr>
        <p:pic>
          <p:nvPicPr>
            <p:cNvPr id="2" name="Picture 1" descr="3 - Membrana corioalantoidiana"/>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849438" y="685800"/>
              <a:ext cx="8493125" cy="5486400"/>
            </a:xfrm>
            <a:prstGeom prst="rect">
              <a:avLst/>
            </a:prstGeom>
            <a:noFill/>
            <a:ln>
              <a:noFill/>
            </a:ln>
          </p:spPr>
        </p:pic>
        <p:sp>
          <p:nvSpPr>
            <p:cNvPr id="3" name="Rectangle 2"/>
            <p:cNvSpPr/>
            <p:nvPr/>
          </p:nvSpPr>
          <p:spPr>
            <a:xfrm>
              <a:off x="1849438" y="6210300"/>
              <a:ext cx="8493125" cy="342900"/>
            </a:xfrm>
            <a:prstGeom prst="rect">
              <a:avLst/>
            </a:prstGeom>
            <a:noFill/>
            <a:ln>
              <a:noFill/>
            </a:ln>
          </p:spPr>
          <p:txBody>
            <a:bodyPr anchor="ctr">
              <a:normAutofit fontScale="70000" lnSpcReduction="20000"/>
            </a:bodyPr>
            <a:lstStyle/>
            <a:p>
              <a:pPr algn="ctr"/>
              <a:r>
                <a:rPr lang="en-US"/>
                <a:t>3 - Membrana corioalantoidiana</a:t>
              </a:r>
            </a:p>
          </p:txBody>
        </p:sp>
      </p:grpSp>
    </p:spTree>
    <p:extLst>
      <p:ext uri="{BB962C8B-B14F-4D97-AF65-F5344CB8AC3E}">
        <p14:creationId xmlns:p14="http://schemas.microsoft.com/office/powerpoint/2010/main" val="3684738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502569" y="1371600"/>
            <a:ext cx="6137672" cy="4400550"/>
            <a:chOff x="2003425" y="685800"/>
            <a:chExt cx="8183563" cy="5867400"/>
          </a:xfrm>
        </p:grpSpPr>
        <p:pic>
          <p:nvPicPr>
            <p:cNvPr id="2" name="Picture 1" descr="4 - Cultura de fibroblast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003425" y="685800"/>
              <a:ext cx="8183563" cy="5486400"/>
            </a:xfrm>
            <a:prstGeom prst="rect">
              <a:avLst/>
            </a:prstGeom>
            <a:noFill/>
            <a:ln>
              <a:noFill/>
            </a:ln>
          </p:spPr>
        </p:pic>
        <p:sp>
          <p:nvSpPr>
            <p:cNvPr id="3" name="Rectangle 2"/>
            <p:cNvSpPr/>
            <p:nvPr/>
          </p:nvSpPr>
          <p:spPr>
            <a:xfrm>
              <a:off x="2003425" y="6210300"/>
              <a:ext cx="8183563" cy="342900"/>
            </a:xfrm>
            <a:prstGeom prst="rect">
              <a:avLst/>
            </a:prstGeom>
            <a:noFill/>
            <a:ln>
              <a:noFill/>
            </a:ln>
          </p:spPr>
          <p:txBody>
            <a:bodyPr anchor="ctr">
              <a:normAutofit fontScale="70000" lnSpcReduction="20000"/>
            </a:bodyPr>
            <a:lstStyle/>
            <a:p>
              <a:pPr algn="ctr"/>
              <a:r>
                <a:rPr lang="en-US"/>
                <a:t>4 - Cultura de fibroblaste</a:t>
              </a:r>
            </a:p>
          </p:txBody>
        </p:sp>
      </p:grpSp>
    </p:spTree>
    <p:extLst>
      <p:ext uri="{BB962C8B-B14F-4D97-AF65-F5344CB8AC3E}">
        <p14:creationId xmlns:p14="http://schemas.microsoft.com/office/powerpoint/2010/main" val="8872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220391" y="1371600"/>
            <a:ext cx="6702028" cy="4400550"/>
            <a:chOff x="1627188" y="685800"/>
            <a:chExt cx="8936037" cy="5867400"/>
          </a:xfrm>
        </p:grpSpPr>
        <p:pic>
          <p:nvPicPr>
            <p:cNvPr id="2" name="Picture 1" descr="5 - Fenomenul de transformar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627188" y="685800"/>
              <a:ext cx="8936037" cy="5486400"/>
            </a:xfrm>
            <a:prstGeom prst="rect">
              <a:avLst/>
            </a:prstGeom>
            <a:noFill/>
            <a:ln>
              <a:noFill/>
            </a:ln>
          </p:spPr>
        </p:pic>
        <p:sp>
          <p:nvSpPr>
            <p:cNvPr id="3" name="Rectangle 2"/>
            <p:cNvSpPr/>
            <p:nvPr/>
          </p:nvSpPr>
          <p:spPr>
            <a:xfrm>
              <a:off x="1627188" y="6210300"/>
              <a:ext cx="8936037" cy="342900"/>
            </a:xfrm>
            <a:prstGeom prst="rect">
              <a:avLst/>
            </a:prstGeom>
            <a:noFill/>
            <a:ln>
              <a:noFill/>
            </a:ln>
          </p:spPr>
          <p:txBody>
            <a:bodyPr anchor="ctr">
              <a:normAutofit fontScale="70000" lnSpcReduction="20000"/>
            </a:bodyPr>
            <a:lstStyle/>
            <a:p>
              <a:pPr algn="ctr"/>
              <a:r>
                <a:rPr lang="en-US"/>
                <a:t>5 - Fenomenul de transformare</a:t>
              </a:r>
            </a:p>
          </p:txBody>
        </p:sp>
      </p:grpSp>
    </p:spTree>
    <p:extLst>
      <p:ext uri="{BB962C8B-B14F-4D97-AF65-F5344CB8AC3E}">
        <p14:creationId xmlns:p14="http://schemas.microsoft.com/office/powerpoint/2010/main" val="204863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5538806"/>
          </a:xfrm>
        </p:spPr>
        <p:txBody>
          <a:bodyPr>
            <a:normAutofit fontScale="70000" lnSpcReduction="20000"/>
          </a:bodyPr>
          <a:lstStyle/>
          <a:p>
            <a:pPr lvl="0"/>
            <a:r>
              <a:rPr lang="en-AU" b="1" i="1" dirty="0" err="1" smtClean="0"/>
              <a:t>După</a:t>
            </a:r>
            <a:r>
              <a:rPr lang="en-AU" b="1" i="1" dirty="0" smtClean="0"/>
              <a:t> tropism</a:t>
            </a:r>
            <a:r>
              <a:rPr lang="en-AU" dirty="0" smtClean="0"/>
              <a:t>: </a:t>
            </a:r>
            <a:endParaRPr lang="en-US" dirty="0" smtClean="0"/>
          </a:p>
          <a:p>
            <a:pPr lvl="0"/>
            <a:r>
              <a:rPr lang="en-AU" b="1" dirty="0" err="1" smtClean="0"/>
              <a:t>virusuri</a:t>
            </a:r>
            <a:r>
              <a:rPr lang="en-AU" b="1" dirty="0" smtClean="0"/>
              <a:t> </a:t>
            </a:r>
            <a:r>
              <a:rPr lang="en-AU" b="1" dirty="0" err="1" smtClean="0"/>
              <a:t>enterotrope</a:t>
            </a:r>
            <a:r>
              <a:rPr lang="en-AU" dirty="0" smtClean="0"/>
              <a:t>: </a:t>
            </a:r>
            <a:r>
              <a:rPr lang="en-AU" i="1" dirty="0" err="1" smtClean="0"/>
              <a:t>enterovirusurile</a:t>
            </a:r>
            <a:r>
              <a:rPr lang="en-AU" i="1" dirty="0" smtClean="0"/>
              <a:t>, </a:t>
            </a:r>
            <a:r>
              <a:rPr lang="en-AU" i="1" dirty="0" err="1" smtClean="0"/>
              <a:t>rotavirusurile</a:t>
            </a:r>
            <a:r>
              <a:rPr lang="en-AU" dirty="0" smtClean="0"/>
              <a:t>;</a:t>
            </a:r>
            <a:endParaRPr lang="en-US" dirty="0" smtClean="0"/>
          </a:p>
          <a:p>
            <a:pPr lvl="0"/>
            <a:r>
              <a:rPr lang="fr-FR" b="1" dirty="0" err="1" smtClean="0"/>
              <a:t>virusuri</a:t>
            </a:r>
            <a:r>
              <a:rPr lang="fr-FR" b="1" dirty="0" smtClean="0"/>
              <a:t> neurotrope</a:t>
            </a:r>
            <a:r>
              <a:rPr lang="fr-FR" dirty="0" smtClean="0"/>
              <a:t>: </a:t>
            </a:r>
            <a:r>
              <a:rPr lang="fr-FR" i="1" dirty="0" err="1" smtClean="0"/>
              <a:t>arbovirusurile</a:t>
            </a:r>
            <a:r>
              <a:rPr lang="fr-FR" i="1" dirty="0" smtClean="0"/>
              <a:t>, </a:t>
            </a:r>
            <a:r>
              <a:rPr lang="fr-FR" i="1" dirty="0" err="1" smtClean="0"/>
              <a:t>tulpinile</a:t>
            </a:r>
            <a:r>
              <a:rPr lang="fr-FR" i="1" dirty="0" smtClean="0"/>
              <a:t> </a:t>
            </a:r>
            <a:r>
              <a:rPr lang="fr-FR" i="1" dirty="0" err="1" smtClean="0"/>
              <a:t>neuropatogene</a:t>
            </a:r>
            <a:r>
              <a:rPr lang="fr-FR" i="1" dirty="0" smtClean="0"/>
              <a:t> de </a:t>
            </a:r>
            <a:r>
              <a:rPr lang="fr-FR" i="1" dirty="0" err="1" smtClean="0"/>
              <a:t>enterovirusuri</a:t>
            </a:r>
            <a:r>
              <a:rPr lang="fr-FR" i="1" dirty="0" smtClean="0"/>
              <a:t> </a:t>
            </a:r>
            <a:r>
              <a:rPr lang="fr-FR" i="1" dirty="0" err="1" smtClean="0"/>
              <a:t>şi</a:t>
            </a:r>
            <a:r>
              <a:rPr lang="fr-FR" i="1" dirty="0" smtClean="0"/>
              <a:t> de virus </a:t>
            </a:r>
            <a:r>
              <a:rPr lang="fr-FR" i="1" dirty="0" err="1" smtClean="0"/>
              <a:t>rujeolos</a:t>
            </a:r>
            <a:r>
              <a:rPr lang="fr-FR" i="1" dirty="0" smtClean="0"/>
              <a:t>, </a:t>
            </a:r>
            <a:r>
              <a:rPr lang="fr-FR" i="1" dirty="0" err="1" smtClean="0"/>
              <a:t>virusul</a:t>
            </a:r>
            <a:r>
              <a:rPr lang="fr-FR" i="1" dirty="0" smtClean="0"/>
              <a:t> </a:t>
            </a:r>
            <a:r>
              <a:rPr lang="fr-FR" i="1" dirty="0" err="1" smtClean="0"/>
              <a:t>rabic</a:t>
            </a:r>
            <a:r>
              <a:rPr lang="fr-FR" dirty="0" smtClean="0"/>
              <a:t>;</a:t>
            </a:r>
            <a:endParaRPr lang="en-US" dirty="0" smtClean="0"/>
          </a:p>
          <a:p>
            <a:pPr lvl="0"/>
            <a:r>
              <a:rPr lang="fr-FR" b="1" dirty="0" err="1" smtClean="0"/>
              <a:t>virusuri</a:t>
            </a:r>
            <a:r>
              <a:rPr lang="fr-FR" b="1" dirty="0" smtClean="0"/>
              <a:t> dermotrope</a:t>
            </a:r>
            <a:r>
              <a:rPr lang="fr-FR" dirty="0" smtClean="0"/>
              <a:t>: </a:t>
            </a:r>
            <a:r>
              <a:rPr lang="fr-FR" i="1" dirty="0" err="1" smtClean="0"/>
              <a:t>virusurile</a:t>
            </a:r>
            <a:r>
              <a:rPr lang="fr-FR" i="1" dirty="0" smtClean="0"/>
              <a:t> </a:t>
            </a:r>
            <a:r>
              <a:rPr lang="fr-FR" i="1" dirty="0" err="1" smtClean="0"/>
              <a:t>grupului</a:t>
            </a:r>
            <a:r>
              <a:rPr lang="fr-FR" i="1" dirty="0" smtClean="0"/>
              <a:t> Herpes, </a:t>
            </a:r>
            <a:r>
              <a:rPr lang="fr-FR" i="1" dirty="0" err="1" smtClean="0"/>
              <a:t>poxvirusurile</a:t>
            </a:r>
            <a:r>
              <a:rPr lang="fr-FR" i="1" dirty="0" smtClean="0"/>
              <a:t>, </a:t>
            </a:r>
            <a:r>
              <a:rPr lang="fr-FR" i="1" dirty="0" err="1" smtClean="0"/>
              <a:t>virusul</a:t>
            </a:r>
            <a:r>
              <a:rPr lang="fr-FR" i="1" dirty="0" smtClean="0"/>
              <a:t> </a:t>
            </a:r>
            <a:r>
              <a:rPr lang="fr-FR" i="1" dirty="0" err="1" smtClean="0"/>
              <a:t>rujeolos</a:t>
            </a:r>
            <a:r>
              <a:rPr lang="fr-FR" i="1" dirty="0" smtClean="0"/>
              <a:t>, </a:t>
            </a:r>
            <a:r>
              <a:rPr lang="fr-FR" i="1" dirty="0" err="1" smtClean="0"/>
              <a:t>virusul</a:t>
            </a:r>
            <a:r>
              <a:rPr lang="fr-FR" i="1" dirty="0" smtClean="0"/>
              <a:t> </a:t>
            </a:r>
            <a:r>
              <a:rPr lang="fr-FR" i="1" dirty="0" err="1" smtClean="0"/>
              <a:t>rubeolic</a:t>
            </a:r>
            <a:r>
              <a:rPr lang="fr-FR" dirty="0" smtClean="0"/>
              <a:t>;</a:t>
            </a:r>
            <a:endParaRPr lang="en-US" dirty="0" smtClean="0"/>
          </a:p>
          <a:p>
            <a:pPr lvl="0"/>
            <a:r>
              <a:rPr lang="fr-FR" b="1" dirty="0" err="1" smtClean="0"/>
              <a:t>virusuri</a:t>
            </a:r>
            <a:r>
              <a:rPr lang="fr-FR" b="1" dirty="0" smtClean="0"/>
              <a:t> </a:t>
            </a:r>
            <a:r>
              <a:rPr lang="fr-FR" b="1" dirty="0" err="1" smtClean="0"/>
              <a:t>cu</a:t>
            </a:r>
            <a:r>
              <a:rPr lang="fr-FR" b="1" dirty="0" smtClean="0"/>
              <a:t> </a:t>
            </a:r>
            <a:r>
              <a:rPr lang="fr-FR" b="1" dirty="0" err="1" smtClean="0"/>
              <a:t>tropism</a:t>
            </a:r>
            <a:r>
              <a:rPr lang="fr-FR" b="1" dirty="0" smtClean="0"/>
              <a:t> </a:t>
            </a:r>
            <a:r>
              <a:rPr lang="fr-FR" b="1" dirty="0" err="1" smtClean="0"/>
              <a:t>pentru</a:t>
            </a:r>
            <a:r>
              <a:rPr lang="fr-FR" b="1" dirty="0" smtClean="0"/>
              <a:t> </a:t>
            </a:r>
            <a:r>
              <a:rPr lang="fr-FR" b="1" dirty="0" err="1" smtClean="0"/>
              <a:t>căile</a:t>
            </a:r>
            <a:r>
              <a:rPr lang="fr-FR" b="1" dirty="0" smtClean="0"/>
              <a:t> </a:t>
            </a:r>
            <a:r>
              <a:rPr lang="fr-FR" b="1" dirty="0" err="1" smtClean="0"/>
              <a:t>respiratorii</a:t>
            </a:r>
            <a:r>
              <a:rPr lang="fr-FR" dirty="0" smtClean="0"/>
              <a:t>: </a:t>
            </a:r>
            <a:r>
              <a:rPr lang="fr-FR" i="1" dirty="0" err="1" smtClean="0"/>
              <a:t>mixovirusurile</a:t>
            </a:r>
            <a:r>
              <a:rPr lang="fr-FR" i="1" dirty="0" smtClean="0"/>
              <a:t>, </a:t>
            </a:r>
            <a:r>
              <a:rPr lang="fr-FR" i="1" dirty="0" err="1" smtClean="0"/>
              <a:t>adenovirusurile</a:t>
            </a:r>
            <a:r>
              <a:rPr lang="fr-FR" i="1" dirty="0" smtClean="0"/>
              <a:t>, </a:t>
            </a:r>
            <a:r>
              <a:rPr lang="fr-FR" i="1" dirty="0" err="1" smtClean="0"/>
              <a:t>coronavirusurile</a:t>
            </a:r>
            <a:r>
              <a:rPr lang="fr-FR" i="1" dirty="0" smtClean="0"/>
              <a:t>, </a:t>
            </a:r>
            <a:r>
              <a:rPr lang="fr-FR" i="1" dirty="0" err="1" smtClean="0"/>
              <a:t>rinovirusurile</a:t>
            </a:r>
            <a:r>
              <a:rPr lang="fr-FR" dirty="0" smtClean="0"/>
              <a:t>;</a:t>
            </a:r>
            <a:endParaRPr lang="en-US" dirty="0" smtClean="0"/>
          </a:p>
          <a:p>
            <a:pPr lvl="0"/>
            <a:r>
              <a:rPr lang="fr-FR" b="1" dirty="0" err="1" smtClean="0"/>
              <a:t>virusurile</a:t>
            </a:r>
            <a:r>
              <a:rPr lang="fr-FR" b="1" dirty="0" smtClean="0"/>
              <a:t> </a:t>
            </a:r>
            <a:r>
              <a:rPr lang="fr-FR" b="1" dirty="0" err="1" smtClean="0"/>
              <a:t>hepatotrope</a:t>
            </a:r>
            <a:r>
              <a:rPr lang="fr-FR" dirty="0" smtClean="0"/>
              <a:t>: </a:t>
            </a:r>
            <a:r>
              <a:rPr lang="fr-FR" i="1" dirty="0" err="1" smtClean="0"/>
              <a:t>virusurile</a:t>
            </a:r>
            <a:r>
              <a:rPr lang="fr-FR" i="1" dirty="0" smtClean="0"/>
              <a:t> </a:t>
            </a:r>
            <a:r>
              <a:rPr lang="fr-FR" i="1" dirty="0" err="1" smtClean="0"/>
              <a:t>hepatitelor</a:t>
            </a:r>
            <a:r>
              <a:rPr lang="fr-FR" i="1" dirty="0" smtClean="0"/>
              <a:t> virale, </a:t>
            </a:r>
            <a:r>
              <a:rPr lang="fr-FR" i="1" dirty="0" err="1" smtClean="0"/>
              <a:t>unele</a:t>
            </a:r>
            <a:r>
              <a:rPr lang="fr-FR" i="1" dirty="0" smtClean="0"/>
              <a:t> </a:t>
            </a:r>
            <a:r>
              <a:rPr lang="fr-FR" i="1" dirty="0" err="1" smtClean="0"/>
              <a:t>virusuri</a:t>
            </a:r>
            <a:r>
              <a:rPr lang="fr-FR" i="1" dirty="0" smtClean="0"/>
              <a:t> </a:t>
            </a:r>
            <a:r>
              <a:rPr lang="fr-FR" i="1" dirty="0" err="1" smtClean="0"/>
              <a:t>Coxsackie</a:t>
            </a:r>
            <a:r>
              <a:rPr lang="fr-FR" i="1" dirty="0" smtClean="0"/>
              <a:t> de </a:t>
            </a:r>
            <a:r>
              <a:rPr lang="fr-FR" i="1" dirty="0" err="1" smtClean="0"/>
              <a:t>grup</a:t>
            </a:r>
            <a:r>
              <a:rPr lang="fr-FR" i="1" dirty="0" smtClean="0"/>
              <a:t> B, </a:t>
            </a:r>
            <a:r>
              <a:rPr lang="fr-FR" i="1" dirty="0" err="1" smtClean="0"/>
              <a:t>unele</a:t>
            </a:r>
            <a:r>
              <a:rPr lang="fr-FR" i="1" dirty="0" smtClean="0"/>
              <a:t> </a:t>
            </a:r>
            <a:r>
              <a:rPr lang="fr-FR" i="1" dirty="0" err="1" smtClean="0"/>
              <a:t>arbovirusuri</a:t>
            </a:r>
            <a:r>
              <a:rPr lang="fr-FR" dirty="0" smtClean="0"/>
              <a:t>;</a:t>
            </a:r>
            <a:endParaRPr lang="en-US" dirty="0" smtClean="0"/>
          </a:p>
          <a:p>
            <a:pPr lvl="0"/>
            <a:r>
              <a:rPr lang="fr-FR" b="1" dirty="0" err="1" smtClean="0"/>
              <a:t>virusuri</a:t>
            </a:r>
            <a:r>
              <a:rPr lang="fr-FR" b="1" dirty="0" smtClean="0"/>
              <a:t> </a:t>
            </a:r>
            <a:r>
              <a:rPr lang="fr-FR" b="1" dirty="0" err="1" smtClean="0"/>
              <a:t>limfocitotrope</a:t>
            </a:r>
            <a:r>
              <a:rPr lang="fr-FR" dirty="0" smtClean="0"/>
              <a:t>: </a:t>
            </a:r>
            <a:r>
              <a:rPr lang="fr-FR" i="1" dirty="0" err="1" smtClean="0"/>
              <a:t>virusul</a:t>
            </a:r>
            <a:r>
              <a:rPr lang="fr-FR" i="1" dirty="0" smtClean="0"/>
              <a:t> </a:t>
            </a:r>
            <a:r>
              <a:rPr lang="fr-FR" i="1" dirty="0" err="1" smtClean="0"/>
              <a:t>jujeolos</a:t>
            </a:r>
            <a:r>
              <a:rPr lang="fr-FR" i="1" dirty="0" smtClean="0"/>
              <a:t>, </a:t>
            </a:r>
            <a:r>
              <a:rPr lang="fr-FR" i="1" dirty="0" err="1" smtClean="0"/>
              <a:t>virusurile</a:t>
            </a:r>
            <a:r>
              <a:rPr lang="fr-FR" i="1" dirty="0" smtClean="0"/>
              <a:t> HIV</a:t>
            </a:r>
            <a:r>
              <a:rPr lang="fr-FR" dirty="0" smtClean="0"/>
              <a:t>.</a:t>
            </a:r>
            <a:endParaRPr lang="en-US" dirty="0" smtClean="0"/>
          </a:p>
          <a:p>
            <a:r>
              <a:rPr lang="fr-FR" dirty="0" err="1" smtClean="0"/>
              <a:t>Unii</a:t>
            </a:r>
            <a:r>
              <a:rPr lang="fr-FR" dirty="0" smtClean="0"/>
              <a:t> </a:t>
            </a:r>
            <a:r>
              <a:rPr lang="fr-FR" dirty="0" err="1" smtClean="0"/>
              <a:t>agenţi</a:t>
            </a:r>
            <a:r>
              <a:rPr lang="fr-FR" dirty="0" smtClean="0"/>
              <a:t> </a:t>
            </a:r>
            <a:r>
              <a:rPr lang="fr-FR" dirty="0" err="1" smtClean="0"/>
              <a:t>virali</a:t>
            </a:r>
            <a:r>
              <a:rPr lang="fr-FR" dirty="0" smtClean="0"/>
              <a:t> </a:t>
            </a:r>
            <a:r>
              <a:rPr lang="fr-FR" dirty="0" err="1" smtClean="0"/>
              <a:t>prezintă</a:t>
            </a:r>
            <a:r>
              <a:rPr lang="fr-FR" dirty="0" smtClean="0"/>
              <a:t> </a:t>
            </a:r>
            <a:r>
              <a:rPr lang="fr-FR" dirty="0" err="1" smtClean="0"/>
              <a:t>afinităţi</a:t>
            </a:r>
            <a:r>
              <a:rPr lang="fr-FR" dirty="0" smtClean="0"/>
              <a:t> multiple. </a:t>
            </a:r>
            <a:r>
              <a:rPr lang="fr-FR" dirty="0" err="1" smtClean="0"/>
              <a:t>Astfel</a:t>
            </a:r>
            <a:r>
              <a:rPr lang="fr-FR" dirty="0" smtClean="0"/>
              <a:t>, </a:t>
            </a:r>
            <a:r>
              <a:rPr lang="fr-FR" dirty="0" err="1" smtClean="0"/>
              <a:t>unele</a:t>
            </a:r>
            <a:r>
              <a:rPr lang="fr-FR" dirty="0" smtClean="0"/>
              <a:t> variante de virus </a:t>
            </a:r>
            <a:r>
              <a:rPr lang="fr-FR" dirty="0" err="1" smtClean="0"/>
              <a:t>rujeolos</a:t>
            </a:r>
            <a:r>
              <a:rPr lang="fr-FR" dirty="0" smtClean="0"/>
              <a:t>, </a:t>
            </a:r>
            <a:r>
              <a:rPr lang="fr-FR" dirty="0" err="1" smtClean="0"/>
              <a:t>pe</a:t>
            </a:r>
            <a:r>
              <a:rPr lang="fr-FR" dirty="0" smtClean="0"/>
              <a:t> </a:t>
            </a:r>
            <a:r>
              <a:rPr lang="fr-FR" dirty="0" err="1" smtClean="0"/>
              <a:t>lângă</a:t>
            </a:r>
            <a:r>
              <a:rPr lang="fr-FR" dirty="0" smtClean="0"/>
              <a:t> </a:t>
            </a:r>
            <a:r>
              <a:rPr lang="fr-FR" dirty="0" err="1" smtClean="0"/>
              <a:t>tropismul</a:t>
            </a:r>
            <a:r>
              <a:rPr lang="fr-FR" dirty="0" smtClean="0"/>
              <a:t> </a:t>
            </a:r>
            <a:r>
              <a:rPr lang="fr-FR" dirty="0" err="1" smtClean="0"/>
              <a:t>pentru</a:t>
            </a:r>
            <a:r>
              <a:rPr lang="fr-FR" dirty="0" smtClean="0"/>
              <a:t> </a:t>
            </a:r>
            <a:r>
              <a:rPr lang="fr-FR" dirty="0" err="1" smtClean="0"/>
              <a:t>căile</a:t>
            </a:r>
            <a:r>
              <a:rPr lang="fr-FR" dirty="0" smtClean="0"/>
              <a:t> </a:t>
            </a:r>
            <a:r>
              <a:rPr lang="fr-FR" dirty="0" err="1" smtClean="0"/>
              <a:t>respiratorii</a:t>
            </a:r>
            <a:r>
              <a:rPr lang="fr-FR" dirty="0" smtClean="0"/>
              <a:t> </a:t>
            </a:r>
            <a:r>
              <a:rPr lang="fr-FR" dirty="0" err="1" smtClean="0"/>
              <a:t>şi</a:t>
            </a:r>
            <a:r>
              <a:rPr lang="fr-FR" dirty="0" smtClean="0"/>
              <a:t> </a:t>
            </a:r>
            <a:r>
              <a:rPr lang="fr-FR" dirty="0" err="1" smtClean="0"/>
              <a:t>pentru</a:t>
            </a:r>
            <a:r>
              <a:rPr lang="fr-FR" dirty="0" smtClean="0"/>
              <a:t> </a:t>
            </a:r>
            <a:r>
              <a:rPr lang="fr-FR" dirty="0" err="1" smtClean="0"/>
              <a:t>piele</a:t>
            </a:r>
            <a:r>
              <a:rPr lang="fr-FR" dirty="0" smtClean="0"/>
              <a:t>, au </a:t>
            </a:r>
            <a:r>
              <a:rPr lang="fr-FR" dirty="0" err="1" smtClean="0"/>
              <a:t>şi</a:t>
            </a:r>
            <a:r>
              <a:rPr lang="fr-FR" dirty="0" smtClean="0"/>
              <a:t> </a:t>
            </a:r>
            <a:r>
              <a:rPr lang="fr-FR" dirty="0" err="1" smtClean="0"/>
              <a:t>neurotropism</a:t>
            </a:r>
            <a:r>
              <a:rPr lang="fr-FR" dirty="0" smtClean="0"/>
              <a:t>, </a:t>
            </a:r>
            <a:r>
              <a:rPr lang="fr-FR" dirty="0" err="1" smtClean="0"/>
              <a:t>unele</a:t>
            </a:r>
            <a:r>
              <a:rPr lang="fr-FR" dirty="0" smtClean="0"/>
              <a:t> </a:t>
            </a:r>
            <a:r>
              <a:rPr lang="fr-FR" dirty="0" err="1" smtClean="0"/>
              <a:t>enterovirusuri</a:t>
            </a:r>
            <a:r>
              <a:rPr lang="fr-FR" dirty="0" smtClean="0"/>
              <a:t> </a:t>
            </a:r>
            <a:r>
              <a:rPr lang="fr-FR" dirty="0" err="1" smtClean="0"/>
              <a:t>manifestă</a:t>
            </a:r>
            <a:r>
              <a:rPr lang="fr-FR" dirty="0" smtClean="0"/>
              <a:t> </a:t>
            </a:r>
            <a:r>
              <a:rPr lang="fr-FR" dirty="0" err="1" smtClean="0"/>
              <a:t>pe</a:t>
            </a:r>
            <a:r>
              <a:rPr lang="fr-FR" dirty="0" smtClean="0"/>
              <a:t> </a:t>
            </a:r>
            <a:r>
              <a:rPr lang="fr-FR" dirty="0" err="1" smtClean="0"/>
              <a:t>lângă</a:t>
            </a:r>
            <a:r>
              <a:rPr lang="fr-FR" dirty="0" smtClean="0"/>
              <a:t> </a:t>
            </a:r>
            <a:r>
              <a:rPr lang="fr-FR" dirty="0" err="1" smtClean="0"/>
              <a:t>enterotropism</a:t>
            </a:r>
            <a:r>
              <a:rPr lang="fr-FR" dirty="0" smtClean="0"/>
              <a:t> </a:t>
            </a:r>
            <a:r>
              <a:rPr lang="fr-FR" dirty="0" err="1" smtClean="0"/>
              <a:t>şi</a:t>
            </a:r>
            <a:r>
              <a:rPr lang="fr-FR" dirty="0" smtClean="0"/>
              <a:t> </a:t>
            </a:r>
            <a:r>
              <a:rPr lang="fr-FR" dirty="0" err="1" smtClean="0"/>
              <a:t>neurotropism</a:t>
            </a:r>
            <a:r>
              <a:rPr lang="fr-FR" dirty="0" smtClean="0"/>
              <a:t>, </a:t>
            </a:r>
            <a:r>
              <a:rPr lang="fr-FR" dirty="0" err="1" smtClean="0"/>
              <a:t>în</a:t>
            </a:r>
            <a:r>
              <a:rPr lang="fr-FR" dirty="0" smtClean="0"/>
              <a:t> </a:t>
            </a:r>
            <a:r>
              <a:rPr lang="fr-FR" dirty="0" err="1" smtClean="0"/>
              <a:t>timp</a:t>
            </a:r>
            <a:r>
              <a:rPr lang="fr-FR" dirty="0" smtClean="0"/>
              <a:t> ce </a:t>
            </a:r>
            <a:r>
              <a:rPr lang="fr-FR" dirty="0" err="1" smtClean="0"/>
              <a:t>virusurile</a:t>
            </a:r>
            <a:r>
              <a:rPr lang="fr-FR" dirty="0" smtClean="0"/>
              <a:t> </a:t>
            </a:r>
            <a:r>
              <a:rPr lang="fr-FR" dirty="0" err="1" smtClean="0"/>
              <a:t>Coxsackie</a:t>
            </a:r>
            <a:r>
              <a:rPr lang="fr-FR" dirty="0" smtClean="0"/>
              <a:t> de </a:t>
            </a:r>
            <a:r>
              <a:rPr lang="fr-FR" dirty="0" err="1" smtClean="0"/>
              <a:t>grup</a:t>
            </a:r>
            <a:r>
              <a:rPr lang="fr-FR" dirty="0" smtClean="0"/>
              <a:t> B pot fi </a:t>
            </a:r>
            <a:r>
              <a:rPr lang="fr-FR" dirty="0" err="1" smtClean="0"/>
              <a:t>concomitent</a:t>
            </a:r>
            <a:r>
              <a:rPr lang="fr-FR" dirty="0" smtClean="0"/>
              <a:t> </a:t>
            </a:r>
            <a:r>
              <a:rPr lang="fr-FR" dirty="0" err="1" smtClean="0"/>
              <a:t>hepatotrope</a:t>
            </a:r>
            <a:r>
              <a:rPr lang="fr-FR" dirty="0" smtClean="0"/>
              <a:t>, </a:t>
            </a:r>
            <a:r>
              <a:rPr lang="fr-FR" dirty="0" err="1" smtClean="0"/>
              <a:t>pancreatotrope</a:t>
            </a:r>
            <a:r>
              <a:rPr lang="fr-FR" dirty="0" smtClean="0"/>
              <a:t>, </a:t>
            </a:r>
            <a:r>
              <a:rPr lang="fr-FR" dirty="0" err="1" smtClean="0"/>
              <a:t>miocardotrope</a:t>
            </a:r>
            <a:r>
              <a:rPr lang="fr-FR" dirty="0" smtClean="0"/>
              <a:t> </a:t>
            </a:r>
            <a:r>
              <a:rPr lang="fr-FR" dirty="0" err="1" smtClean="0"/>
              <a:t>şi</a:t>
            </a:r>
            <a:r>
              <a:rPr lang="fr-FR" dirty="0" smtClean="0"/>
              <a:t> neurotrope. </a:t>
            </a:r>
            <a:endParaRPr lang="en-US" dirty="0" smtClean="0"/>
          </a:p>
          <a:p>
            <a:pPr>
              <a:buNone/>
            </a:pPr>
            <a:endParaRPr lang="en-US" dirty="0" smtClean="0"/>
          </a:p>
          <a:p>
            <a:pPr lvl="0"/>
            <a:r>
              <a:rPr lang="fr-FR" b="1" i="1" dirty="0" err="1" smtClean="0"/>
              <a:t>După</a:t>
            </a:r>
            <a:r>
              <a:rPr lang="fr-FR" b="1" i="1" dirty="0" smtClean="0"/>
              <a:t> </a:t>
            </a:r>
            <a:r>
              <a:rPr lang="fr-FR" b="1" i="1" dirty="0" err="1" smtClean="0"/>
              <a:t>simetrie</a:t>
            </a:r>
            <a:r>
              <a:rPr lang="fr-FR" b="1" dirty="0" smtClean="0"/>
              <a:t> </a:t>
            </a:r>
            <a:r>
              <a:rPr lang="fr-FR" dirty="0" err="1" smtClean="0"/>
              <a:t>virusurile</a:t>
            </a:r>
            <a:r>
              <a:rPr lang="fr-FR" dirty="0" smtClean="0"/>
              <a:t> se </a:t>
            </a:r>
            <a:r>
              <a:rPr lang="fr-FR" dirty="0" err="1" smtClean="0"/>
              <a:t>împart</a:t>
            </a:r>
            <a:r>
              <a:rPr lang="fr-FR" dirty="0" smtClean="0"/>
              <a:t>:</a:t>
            </a:r>
            <a:endParaRPr lang="en-US" dirty="0" smtClean="0"/>
          </a:p>
          <a:p>
            <a:pPr lvl="0"/>
            <a:r>
              <a:rPr lang="fr-FR" b="1" dirty="0" err="1" smtClean="0"/>
              <a:t>virusuri</a:t>
            </a:r>
            <a:r>
              <a:rPr lang="fr-FR" b="1" dirty="0" smtClean="0"/>
              <a:t> </a:t>
            </a:r>
            <a:r>
              <a:rPr lang="fr-FR" b="1" dirty="0" err="1" smtClean="0"/>
              <a:t>cu</a:t>
            </a:r>
            <a:r>
              <a:rPr lang="fr-FR" b="1" dirty="0" smtClean="0"/>
              <a:t> </a:t>
            </a:r>
            <a:r>
              <a:rPr lang="fr-FR" b="1" dirty="0" err="1" smtClean="0"/>
              <a:t>simetrie</a:t>
            </a:r>
            <a:r>
              <a:rPr lang="fr-FR" b="1" dirty="0" smtClean="0"/>
              <a:t> </a:t>
            </a:r>
            <a:r>
              <a:rPr lang="fr-FR" b="1" dirty="0" err="1" smtClean="0"/>
              <a:t>icosaedrică</a:t>
            </a:r>
            <a:r>
              <a:rPr lang="fr-FR" dirty="0" smtClean="0"/>
              <a:t>: </a:t>
            </a:r>
            <a:r>
              <a:rPr lang="fr-FR" i="1" dirty="0" err="1" smtClean="0"/>
              <a:t>parvovirusuri</a:t>
            </a:r>
            <a:r>
              <a:rPr lang="fr-FR" i="1" dirty="0" smtClean="0"/>
              <a:t>, </a:t>
            </a:r>
            <a:r>
              <a:rPr lang="fr-FR" i="1" dirty="0" err="1" smtClean="0"/>
              <a:t>adenovirusuri</a:t>
            </a:r>
            <a:r>
              <a:rPr lang="fr-FR" i="1" dirty="0" smtClean="0"/>
              <a:t>, </a:t>
            </a:r>
            <a:r>
              <a:rPr lang="fr-FR" i="1" dirty="0" err="1" smtClean="0"/>
              <a:t>Herpesvirusuri</a:t>
            </a:r>
            <a:r>
              <a:rPr lang="fr-FR" i="1" dirty="0" smtClean="0"/>
              <a:t> </a:t>
            </a:r>
            <a:r>
              <a:rPr lang="fr-FR" i="1" dirty="0" err="1" smtClean="0"/>
              <a:t>şi</a:t>
            </a:r>
            <a:r>
              <a:rPr lang="fr-FR" i="1" dirty="0" smtClean="0"/>
              <a:t> </a:t>
            </a:r>
            <a:r>
              <a:rPr lang="fr-FR" i="1" dirty="0" err="1" smtClean="0"/>
              <a:t>picornavirusuri</a:t>
            </a:r>
            <a:r>
              <a:rPr lang="fr-FR" dirty="0" smtClean="0"/>
              <a:t>;</a:t>
            </a:r>
            <a:endParaRPr lang="en-US" dirty="0" smtClean="0"/>
          </a:p>
          <a:p>
            <a:pPr lvl="0"/>
            <a:r>
              <a:rPr lang="fr-FR" b="1" dirty="0" err="1" smtClean="0"/>
              <a:t>virusuri</a:t>
            </a:r>
            <a:r>
              <a:rPr lang="fr-FR" b="1" dirty="0" smtClean="0"/>
              <a:t> </a:t>
            </a:r>
            <a:r>
              <a:rPr lang="fr-FR" b="1" dirty="0" err="1" smtClean="0"/>
              <a:t>cu</a:t>
            </a:r>
            <a:r>
              <a:rPr lang="fr-FR" b="1" dirty="0" smtClean="0"/>
              <a:t> </a:t>
            </a:r>
            <a:r>
              <a:rPr lang="fr-FR" b="1" dirty="0" err="1" smtClean="0"/>
              <a:t>simetrie</a:t>
            </a:r>
            <a:r>
              <a:rPr lang="fr-FR" b="1" dirty="0" smtClean="0"/>
              <a:t> </a:t>
            </a:r>
            <a:r>
              <a:rPr lang="fr-FR" b="1" dirty="0" err="1" smtClean="0"/>
              <a:t>helicoidală</a:t>
            </a:r>
            <a:r>
              <a:rPr lang="fr-FR" dirty="0" smtClean="0"/>
              <a:t>: </a:t>
            </a:r>
            <a:r>
              <a:rPr lang="fr-FR" i="1" dirty="0" err="1" smtClean="0"/>
              <a:t>orthomyxovirusuri</a:t>
            </a:r>
            <a:r>
              <a:rPr lang="fr-FR" i="1" dirty="0" smtClean="0"/>
              <a:t>, </a:t>
            </a:r>
            <a:r>
              <a:rPr lang="fr-FR" i="1" dirty="0" err="1" smtClean="0"/>
              <a:t>paramyxovirusuri</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558529" y="1371600"/>
            <a:ext cx="6025753" cy="4400550"/>
            <a:chOff x="2078038" y="685800"/>
            <a:chExt cx="8034337" cy="5867400"/>
          </a:xfrm>
        </p:grpSpPr>
        <p:pic>
          <p:nvPicPr>
            <p:cNvPr id="2" name="Picture 1" descr="6 - cultura de celul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078038" y="685800"/>
              <a:ext cx="8034337" cy="5486400"/>
            </a:xfrm>
            <a:prstGeom prst="rect">
              <a:avLst/>
            </a:prstGeom>
            <a:noFill/>
            <a:ln>
              <a:noFill/>
            </a:ln>
          </p:spPr>
        </p:pic>
        <p:sp>
          <p:nvSpPr>
            <p:cNvPr id="3" name="Rectangle 2"/>
            <p:cNvSpPr/>
            <p:nvPr/>
          </p:nvSpPr>
          <p:spPr>
            <a:xfrm>
              <a:off x="2078038" y="6210300"/>
              <a:ext cx="8034337" cy="342900"/>
            </a:xfrm>
            <a:prstGeom prst="rect">
              <a:avLst/>
            </a:prstGeom>
            <a:noFill/>
            <a:ln>
              <a:noFill/>
            </a:ln>
          </p:spPr>
          <p:txBody>
            <a:bodyPr anchor="ctr">
              <a:normAutofit fontScale="70000" lnSpcReduction="20000"/>
            </a:bodyPr>
            <a:lstStyle/>
            <a:p>
              <a:pPr algn="ctr"/>
              <a:r>
                <a:rPr lang="en-US"/>
                <a:t>6 - cultura de celule</a:t>
              </a:r>
            </a:p>
          </p:txBody>
        </p:sp>
      </p:grpSp>
    </p:spTree>
    <p:extLst>
      <p:ext uri="{BB962C8B-B14F-4D97-AF65-F5344CB8AC3E}">
        <p14:creationId xmlns:p14="http://schemas.microsoft.com/office/powerpoint/2010/main" val="349210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468041" y="1371600"/>
            <a:ext cx="6206728" cy="4400550"/>
            <a:chOff x="1957388" y="685800"/>
            <a:chExt cx="8275637" cy="5867400"/>
          </a:xfrm>
        </p:grpSpPr>
        <p:pic>
          <p:nvPicPr>
            <p:cNvPr id="2" name="Picture 1" descr="7 - cultura de celul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957388" y="685800"/>
              <a:ext cx="8275637" cy="5486400"/>
            </a:xfrm>
            <a:prstGeom prst="rect">
              <a:avLst/>
            </a:prstGeom>
            <a:noFill/>
            <a:ln>
              <a:noFill/>
            </a:ln>
          </p:spPr>
        </p:pic>
        <p:sp>
          <p:nvSpPr>
            <p:cNvPr id="3" name="Rectangle 2"/>
            <p:cNvSpPr/>
            <p:nvPr/>
          </p:nvSpPr>
          <p:spPr>
            <a:xfrm>
              <a:off x="1957388" y="6210300"/>
              <a:ext cx="8275637" cy="342900"/>
            </a:xfrm>
            <a:prstGeom prst="rect">
              <a:avLst/>
            </a:prstGeom>
            <a:noFill/>
            <a:ln>
              <a:noFill/>
            </a:ln>
          </p:spPr>
          <p:txBody>
            <a:bodyPr anchor="ctr">
              <a:normAutofit fontScale="70000" lnSpcReduction="20000"/>
            </a:bodyPr>
            <a:lstStyle/>
            <a:p>
              <a:pPr algn="ctr"/>
              <a:r>
                <a:rPr lang="en-US"/>
                <a:t>7 - cultura de celule</a:t>
              </a:r>
            </a:p>
          </p:txBody>
        </p:sp>
      </p:grpSp>
    </p:spTree>
    <p:extLst>
      <p:ext uri="{BB962C8B-B14F-4D97-AF65-F5344CB8AC3E}">
        <p14:creationId xmlns:p14="http://schemas.microsoft.com/office/powerpoint/2010/main" val="4038735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3114675" y="1371600"/>
            <a:ext cx="2914650" cy="4400550"/>
            <a:chOff x="4152900" y="685800"/>
            <a:chExt cx="3886200" cy="5867400"/>
          </a:xfrm>
        </p:grpSpPr>
        <p:pic>
          <p:nvPicPr>
            <p:cNvPr id="2" name="Picture 1" descr="8 - Plaje de culturi celular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4152900" y="685800"/>
              <a:ext cx="3886200" cy="5486400"/>
            </a:xfrm>
            <a:prstGeom prst="rect">
              <a:avLst/>
            </a:prstGeom>
            <a:noFill/>
            <a:ln>
              <a:noFill/>
            </a:ln>
          </p:spPr>
        </p:pic>
        <p:sp>
          <p:nvSpPr>
            <p:cNvPr id="3" name="Rectangle 2"/>
            <p:cNvSpPr/>
            <p:nvPr/>
          </p:nvSpPr>
          <p:spPr>
            <a:xfrm>
              <a:off x="4152900" y="6210300"/>
              <a:ext cx="3886200" cy="342900"/>
            </a:xfrm>
            <a:prstGeom prst="rect">
              <a:avLst/>
            </a:prstGeom>
            <a:noFill/>
            <a:ln>
              <a:noFill/>
            </a:ln>
          </p:spPr>
          <p:txBody>
            <a:bodyPr anchor="ctr">
              <a:normAutofit fontScale="70000" lnSpcReduction="20000"/>
            </a:bodyPr>
            <a:lstStyle/>
            <a:p>
              <a:pPr algn="ctr"/>
              <a:r>
                <a:rPr lang="en-US"/>
                <a:t>8 - Plaje de culturi celulare</a:t>
              </a:r>
            </a:p>
          </p:txBody>
        </p:sp>
      </p:grpSp>
    </p:spTree>
    <p:extLst>
      <p:ext uri="{BB962C8B-B14F-4D97-AF65-F5344CB8AC3E}">
        <p14:creationId xmlns:p14="http://schemas.microsoft.com/office/powerpoint/2010/main" val="3997720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3144441" y="1371600"/>
            <a:ext cx="2853928" cy="4400550"/>
            <a:chOff x="4192588" y="685800"/>
            <a:chExt cx="3805237" cy="5867400"/>
          </a:xfrm>
        </p:grpSpPr>
        <p:pic>
          <p:nvPicPr>
            <p:cNvPr id="2" name="Picture 1" descr="9 - Plaje de culturi celular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4192588" y="685800"/>
              <a:ext cx="3805237" cy="5486400"/>
            </a:xfrm>
            <a:prstGeom prst="rect">
              <a:avLst/>
            </a:prstGeom>
            <a:noFill/>
            <a:ln>
              <a:noFill/>
            </a:ln>
          </p:spPr>
        </p:pic>
        <p:sp>
          <p:nvSpPr>
            <p:cNvPr id="3" name="Rectangle 2"/>
            <p:cNvSpPr/>
            <p:nvPr/>
          </p:nvSpPr>
          <p:spPr>
            <a:xfrm>
              <a:off x="4192588" y="6210300"/>
              <a:ext cx="3805237" cy="342900"/>
            </a:xfrm>
            <a:prstGeom prst="rect">
              <a:avLst/>
            </a:prstGeom>
            <a:noFill/>
            <a:ln>
              <a:noFill/>
            </a:ln>
          </p:spPr>
          <p:txBody>
            <a:bodyPr anchor="ctr">
              <a:normAutofit fontScale="70000" lnSpcReduction="20000"/>
            </a:bodyPr>
            <a:lstStyle/>
            <a:p>
              <a:pPr algn="ctr"/>
              <a:r>
                <a:rPr lang="en-US"/>
                <a:t>9 - Plaje de culturi celulare</a:t>
              </a:r>
            </a:p>
          </p:txBody>
        </p:sp>
      </p:grpSp>
    </p:spTree>
    <p:extLst>
      <p:ext uri="{BB962C8B-B14F-4D97-AF65-F5344CB8AC3E}">
        <p14:creationId xmlns:p14="http://schemas.microsoft.com/office/powerpoint/2010/main" val="157769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CULTURI CELULARE</a:t>
            </a:r>
            <a:endParaRPr lang="en-US" dirty="0"/>
          </a:p>
        </p:txBody>
      </p:sp>
      <p:sp>
        <p:nvSpPr>
          <p:cNvPr id="3" name="Subtitle 2"/>
          <p:cNvSpPr>
            <a:spLocks noGrp="1"/>
          </p:cNvSpPr>
          <p:nvPr>
            <p:ph type="subTitle" idx="1"/>
          </p:nvPr>
        </p:nvSpPr>
        <p:spPr/>
        <p:txBody>
          <a:bodyPr/>
          <a:lstStyle/>
          <a:p>
            <a:r>
              <a:rPr lang="en-US" dirty="0" err="1" smtClean="0"/>
              <a:t>Foto</a:t>
            </a:r>
            <a:r>
              <a:rPr lang="en-US" dirty="0" smtClean="0"/>
              <a:t> internet</a:t>
            </a:r>
            <a:endParaRPr lang="en-US" dirty="0"/>
          </a:p>
        </p:txBody>
      </p:sp>
    </p:spTree>
    <p:extLst>
      <p:ext uri="{BB962C8B-B14F-4D97-AF65-F5344CB8AC3E}">
        <p14:creationId xmlns:p14="http://schemas.microsoft.com/office/powerpoint/2010/main" val="1616326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481138" y="1371600"/>
            <a:ext cx="6180535" cy="4400550"/>
            <a:chOff x="1974850" y="685800"/>
            <a:chExt cx="8240713" cy="5867400"/>
          </a:xfrm>
        </p:grpSpPr>
        <p:pic>
          <p:nvPicPr>
            <p:cNvPr id="2" name="Picture 1" descr="Culturi celulare - Placi Petri mici"/>
            <p:cNvPicPr>
              <a:picLocks noRot="1" noChangeAspect="1" noMove="1" noResize="1"/>
            </p:cNvPicPr>
            <p:nvPr isPhoto="1"/>
          </p:nvPicPr>
          <p:blipFill>
            <a:blip r:embed="rId2" cstate="print">
              <a:lum/>
              <a:extLst>
                <a:ext uri="{28A0092B-C50C-407E-A947-70E740481C1C}">
                  <a14:useLocalDpi xmlns:a14="http://schemas.microsoft.com/office/drawing/2010/main" val="0"/>
                </a:ext>
              </a:extLst>
            </a:blip>
            <a:stretch>
              <a:fillRect/>
            </a:stretch>
          </p:blipFill>
          <p:spPr>
            <a:xfrm>
              <a:off x="1974850" y="685800"/>
              <a:ext cx="8240713" cy="5486400"/>
            </a:xfrm>
            <a:prstGeom prst="rect">
              <a:avLst/>
            </a:prstGeom>
            <a:noFill/>
            <a:ln>
              <a:noFill/>
            </a:ln>
          </p:spPr>
        </p:pic>
        <p:sp>
          <p:nvSpPr>
            <p:cNvPr id="3" name="Rectangle 2"/>
            <p:cNvSpPr/>
            <p:nvPr/>
          </p:nvSpPr>
          <p:spPr>
            <a:xfrm>
              <a:off x="1974850" y="6210300"/>
              <a:ext cx="8240713" cy="342900"/>
            </a:xfrm>
            <a:prstGeom prst="rect">
              <a:avLst/>
            </a:prstGeom>
            <a:noFill/>
            <a:ln>
              <a:noFill/>
            </a:ln>
          </p:spPr>
          <p:txBody>
            <a:bodyPr anchor="ctr">
              <a:normAutofit fontScale="70000" lnSpcReduction="20000"/>
            </a:bodyPr>
            <a:lstStyle/>
            <a:p>
              <a:pPr algn="ctr"/>
              <a:r>
                <a:rPr lang="it-IT"/>
                <a:t>Culturi celulare - Placi Petri mici</a:t>
              </a:r>
              <a:endParaRPr lang="en-US"/>
            </a:p>
          </p:txBody>
        </p:sp>
      </p:grpSp>
    </p:spTree>
    <p:extLst>
      <p:ext uri="{BB962C8B-B14F-4D97-AF65-F5344CB8AC3E}">
        <p14:creationId xmlns:p14="http://schemas.microsoft.com/office/powerpoint/2010/main" val="3539311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412081" y="1371600"/>
            <a:ext cx="6319838" cy="4400550"/>
            <a:chOff x="1882775" y="685800"/>
            <a:chExt cx="8426450" cy="5867400"/>
          </a:xfrm>
        </p:grpSpPr>
        <p:pic>
          <p:nvPicPr>
            <p:cNvPr id="2" name="Picture 1" descr="Cultura fibroblaste - contrast de faza"/>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882775" y="685800"/>
              <a:ext cx="8426450" cy="5486400"/>
            </a:xfrm>
            <a:prstGeom prst="rect">
              <a:avLst/>
            </a:prstGeom>
            <a:noFill/>
            <a:ln>
              <a:noFill/>
            </a:ln>
          </p:spPr>
        </p:pic>
        <p:sp>
          <p:nvSpPr>
            <p:cNvPr id="3" name="Rectangle 2"/>
            <p:cNvSpPr/>
            <p:nvPr/>
          </p:nvSpPr>
          <p:spPr>
            <a:xfrm>
              <a:off x="1882775" y="6210300"/>
              <a:ext cx="8426450" cy="342900"/>
            </a:xfrm>
            <a:prstGeom prst="rect">
              <a:avLst/>
            </a:prstGeom>
            <a:noFill/>
            <a:ln>
              <a:noFill/>
            </a:ln>
          </p:spPr>
          <p:txBody>
            <a:bodyPr anchor="ctr">
              <a:normAutofit fontScale="70000" lnSpcReduction="20000"/>
            </a:bodyPr>
            <a:lstStyle/>
            <a:p>
              <a:pPr algn="ctr"/>
              <a:r>
                <a:rPr lang="en-US"/>
                <a:t>Cultura fibroblaste - contrast de faza</a:t>
              </a:r>
            </a:p>
          </p:txBody>
        </p:sp>
      </p:grpSp>
    </p:spTree>
    <p:extLst>
      <p:ext uri="{BB962C8B-B14F-4D97-AF65-F5344CB8AC3E}">
        <p14:creationId xmlns:p14="http://schemas.microsoft.com/office/powerpoint/2010/main" val="3902427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731169" y="1371600"/>
            <a:ext cx="5680472" cy="4400550"/>
            <a:chOff x="2308225" y="685800"/>
            <a:chExt cx="7573963" cy="5867400"/>
          </a:xfrm>
        </p:grpSpPr>
        <p:pic>
          <p:nvPicPr>
            <p:cNvPr id="2" name="Picture 1" descr="Cultura fibroblaste necolorata"/>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08225" y="685800"/>
              <a:ext cx="7573963" cy="5486400"/>
            </a:xfrm>
            <a:prstGeom prst="rect">
              <a:avLst/>
            </a:prstGeom>
            <a:noFill/>
            <a:ln>
              <a:noFill/>
            </a:ln>
          </p:spPr>
        </p:pic>
        <p:sp>
          <p:nvSpPr>
            <p:cNvPr id="3" name="Rectangle 2"/>
            <p:cNvSpPr/>
            <p:nvPr/>
          </p:nvSpPr>
          <p:spPr>
            <a:xfrm>
              <a:off x="2308225" y="6210300"/>
              <a:ext cx="7573963" cy="342900"/>
            </a:xfrm>
            <a:prstGeom prst="rect">
              <a:avLst/>
            </a:prstGeom>
            <a:noFill/>
            <a:ln>
              <a:noFill/>
            </a:ln>
          </p:spPr>
          <p:txBody>
            <a:bodyPr anchor="ctr">
              <a:normAutofit fontScale="70000" lnSpcReduction="20000"/>
            </a:bodyPr>
            <a:lstStyle/>
            <a:p>
              <a:pPr algn="ctr"/>
              <a:r>
                <a:rPr lang="en-US"/>
                <a:t>Cultura fibroblaste necolorata</a:t>
              </a:r>
            </a:p>
          </p:txBody>
        </p:sp>
      </p:grpSp>
    </p:spTree>
    <p:extLst>
      <p:ext uri="{BB962C8B-B14F-4D97-AF65-F5344CB8AC3E}">
        <p14:creationId xmlns:p14="http://schemas.microsoft.com/office/powerpoint/2010/main" val="2079407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862138" y="1371600"/>
            <a:ext cx="5418535" cy="4400550"/>
            <a:chOff x="2482850" y="685800"/>
            <a:chExt cx="7224713" cy="5867400"/>
          </a:xfrm>
        </p:grpSpPr>
        <p:pic>
          <p:nvPicPr>
            <p:cNvPr id="2" name="Picture 1" descr="Efect citopatic al CMV"/>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482850" y="685800"/>
              <a:ext cx="7224713" cy="5486400"/>
            </a:xfrm>
            <a:prstGeom prst="rect">
              <a:avLst/>
            </a:prstGeom>
            <a:noFill/>
            <a:ln>
              <a:noFill/>
            </a:ln>
          </p:spPr>
        </p:pic>
        <p:sp>
          <p:nvSpPr>
            <p:cNvPr id="3" name="Rectangle 2"/>
            <p:cNvSpPr/>
            <p:nvPr/>
          </p:nvSpPr>
          <p:spPr>
            <a:xfrm>
              <a:off x="2482850" y="6210300"/>
              <a:ext cx="7224713" cy="342900"/>
            </a:xfrm>
            <a:prstGeom prst="rect">
              <a:avLst/>
            </a:prstGeom>
            <a:noFill/>
            <a:ln>
              <a:noFill/>
            </a:ln>
          </p:spPr>
          <p:txBody>
            <a:bodyPr anchor="ctr">
              <a:normAutofit fontScale="70000" lnSpcReduction="20000"/>
            </a:bodyPr>
            <a:lstStyle/>
            <a:p>
              <a:pPr algn="ctr"/>
              <a:r>
                <a:rPr lang="en-US"/>
                <a:t>Efect citopatic al CMV</a:t>
              </a:r>
            </a:p>
          </p:txBody>
        </p:sp>
      </p:grpSp>
    </p:spTree>
    <p:extLst>
      <p:ext uri="{BB962C8B-B14F-4D97-AF65-F5344CB8AC3E}">
        <p14:creationId xmlns:p14="http://schemas.microsoft.com/office/powerpoint/2010/main" val="1487379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862138" y="1371600"/>
            <a:ext cx="5418535" cy="4400550"/>
            <a:chOff x="2482850" y="685800"/>
            <a:chExt cx="7224713" cy="5867400"/>
          </a:xfrm>
        </p:grpSpPr>
        <p:pic>
          <p:nvPicPr>
            <p:cNvPr id="2" name="Picture 1" descr="Efect citopatic al CMV"/>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482850" y="685800"/>
              <a:ext cx="7224713" cy="5486400"/>
            </a:xfrm>
            <a:prstGeom prst="rect">
              <a:avLst/>
            </a:prstGeom>
            <a:noFill/>
            <a:ln>
              <a:noFill/>
            </a:ln>
          </p:spPr>
        </p:pic>
        <p:sp>
          <p:nvSpPr>
            <p:cNvPr id="3" name="Rectangle 2"/>
            <p:cNvSpPr/>
            <p:nvPr/>
          </p:nvSpPr>
          <p:spPr>
            <a:xfrm>
              <a:off x="2482850" y="6210300"/>
              <a:ext cx="7224713" cy="342900"/>
            </a:xfrm>
            <a:prstGeom prst="rect">
              <a:avLst/>
            </a:prstGeom>
            <a:noFill/>
            <a:ln>
              <a:noFill/>
            </a:ln>
          </p:spPr>
          <p:txBody>
            <a:bodyPr anchor="ctr">
              <a:normAutofit fontScale="70000" lnSpcReduction="20000"/>
            </a:bodyPr>
            <a:lstStyle/>
            <a:p>
              <a:pPr algn="ctr"/>
              <a:r>
                <a:rPr lang="en-US"/>
                <a:t>Efect citopatic al CMV</a:t>
              </a:r>
            </a:p>
          </p:txBody>
        </p:sp>
      </p:grpSp>
    </p:spTree>
    <p:extLst>
      <p:ext uri="{BB962C8B-B14F-4D97-AF65-F5344CB8AC3E}">
        <p14:creationId xmlns:p14="http://schemas.microsoft.com/office/powerpoint/2010/main" val="209569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707702"/>
          </a:xfrm>
        </p:spPr>
        <p:txBody>
          <a:bodyPr>
            <a:normAutofit lnSpcReduction="10000"/>
          </a:bodyPr>
          <a:lstStyle/>
          <a:p>
            <a:pPr lvl="0"/>
            <a:r>
              <a:rPr lang="fr-FR" sz="2200" b="1" i="1" dirty="0" err="1" smtClean="0"/>
              <a:t>După</a:t>
            </a:r>
            <a:r>
              <a:rPr lang="fr-FR" sz="2200" b="1" i="1" dirty="0" smtClean="0"/>
              <a:t> </a:t>
            </a:r>
            <a:r>
              <a:rPr lang="fr-FR" sz="2200" b="1" i="1" dirty="0" err="1" smtClean="0"/>
              <a:t>acidul</a:t>
            </a:r>
            <a:r>
              <a:rPr lang="fr-FR" sz="2200" b="1" i="1" dirty="0" smtClean="0"/>
              <a:t> </a:t>
            </a:r>
            <a:r>
              <a:rPr lang="fr-FR" sz="2200" b="1" i="1" dirty="0" err="1" smtClean="0"/>
              <a:t>nucleic</a:t>
            </a:r>
            <a:r>
              <a:rPr lang="fr-FR" sz="2200" b="1" i="1" dirty="0" smtClean="0"/>
              <a:t> </a:t>
            </a:r>
            <a:r>
              <a:rPr lang="fr-FR" sz="2200" b="1" i="1" dirty="0" err="1" smtClean="0"/>
              <a:t>conţinut</a:t>
            </a:r>
            <a:r>
              <a:rPr lang="fr-FR" sz="2200" dirty="0" smtClean="0"/>
              <a:t> </a:t>
            </a:r>
            <a:r>
              <a:rPr lang="fr-FR" sz="2200" dirty="0" err="1" smtClean="0"/>
              <a:t>virusurile</a:t>
            </a:r>
            <a:r>
              <a:rPr lang="fr-FR" sz="2200" dirty="0" smtClean="0"/>
              <a:t> animale se </a:t>
            </a:r>
            <a:r>
              <a:rPr lang="fr-FR" sz="2200" dirty="0" err="1" smtClean="0"/>
              <a:t>împart</a:t>
            </a:r>
            <a:r>
              <a:rPr lang="fr-FR" sz="2200" dirty="0" smtClean="0"/>
              <a:t> </a:t>
            </a:r>
            <a:r>
              <a:rPr lang="fr-FR" sz="2200" dirty="0" err="1" smtClean="0"/>
              <a:t>în</a:t>
            </a:r>
            <a:r>
              <a:rPr lang="fr-FR" sz="2200" dirty="0" smtClean="0"/>
              <a:t> </a:t>
            </a:r>
            <a:r>
              <a:rPr lang="fr-FR" sz="2200" dirty="0" err="1" smtClean="0"/>
              <a:t>virusuri</a:t>
            </a:r>
            <a:r>
              <a:rPr lang="fr-FR" sz="2200" dirty="0" smtClean="0"/>
              <a:t> ADN </a:t>
            </a:r>
            <a:r>
              <a:rPr lang="fr-FR" sz="2200" dirty="0" err="1" smtClean="0"/>
              <a:t>şi</a:t>
            </a:r>
            <a:r>
              <a:rPr lang="fr-FR" sz="2200" dirty="0" smtClean="0"/>
              <a:t> </a:t>
            </a:r>
            <a:r>
              <a:rPr lang="fr-FR" sz="2200" dirty="0" err="1" smtClean="0"/>
              <a:t>virusuri</a:t>
            </a:r>
            <a:r>
              <a:rPr lang="fr-FR" sz="2200" dirty="0" smtClean="0"/>
              <a:t> ARN (</a:t>
            </a:r>
            <a:r>
              <a:rPr lang="fr-FR" sz="2200" dirty="0" err="1" smtClean="0"/>
              <a:t>tabel</a:t>
            </a:r>
            <a:r>
              <a:rPr lang="fr-FR" sz="2200" dirty="0" smtClean="0"/>
              <a:t> 1). </a:t>
            </a:r>
            <a:endParaRPr lang="en-US" sz="2200" dirty="0" smtClean="0"/>
          </a:p>
          <a:p>
            <a:pPr>
              <a:buNone/>
            </a:pPr>
            <a:endParaRPr lang="en-US" dirty="0"/>
          </a:p>
        </p:txBody>
      </p:sp>
      <p:graphicFrame>
        <p:nvGraphicFramePr>
          <p:cNvPr id="4" name="Table 3"/>
          <p:cNvGraphicFramePr>
            <a:graphicFrameLocks noGrp="1"/>
          </p:cNvGraphicFramePr>
          <p:nvPr/>
        </p:nvGraphicFramePr>
        <p:xfrm>
          <a:off x="928662" y="2071678"/>
          <a:ext cx="7500990" cy="4118624"/>
        </p:xfrm>
        <a:graphic>
          <a:graphicData uri="http://schemas.openxmlformats.org/drawingml/2006/table">
            <a:tbl>
              <a:tblPr/>
              <a:tblGrid>
                <a:gridCol w="1373778"/>
                <a:gridCol w="3063606"/>
                <a:gridCol w="3063606"/>
              </a:tblGrid>
              <a:tr h="261939">
                <a:tc>
                  <a:txBody>
                    <a:bodyPr/>
                    <a:lstStyle/>
                    <a:p>
                      <a:pPr algn="ctr">
                        <a:spcAft>
                          <a:spcPts val="0"/>
                        </a:spcAft>
                      </a:pPr>
                      <a:r>
                        <a:rPr lang="en-AU" sz="1600" b="1" dirty="0">
                          <a:latin typeface="Times New Roman"/>
                          <a:ea typeface="Times New Roman"/>
                        </a:rPr>
                        <a:t>Acid nucleic</a:t>
                      </a:r>
                      <a:endParaRPr lang="en-US" sz="16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600" b="1" dirty="0" err="1">
                          <a:latin typeface="Times New Roman"/>
                          <a:ea typeface="Times New Roman"/>
                        </a:rPr>
                        <a:t>Grup</a:t>
                      </a:r>
                      <a:r>
                        <a:rPr lang="en-AU" sz="1600" b="1" dirty="0">
                          <a:latin typeface="Times New Roman"/>
                          <a:ea typeface="Times New Roman"/>
                        </a:rPr>
                        <a:t> virus</a:t>
                      </a:r>
                      <a:endParaRPr lang="en-US" sz="16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600" b="1">
                          <a:latin typeface="Times New Roman"/>
                          <a:ea typeface="Times New Roman"/>
                        </a:rPr>
                        <a:t>Exemple</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816">
                <a:tc rowSpan="7">
                  <a:txBody>
                    <a:bodyPr/>
                    <a:lstStyle/>
                    <a:p>
                      <a:pPr algn="ctr">
                        <a:spcAft>
                          <a:spcPts val="0"/>
                        </a:spcAft>
                      </a:pPr>
                      <a:endParaRPr lang="en-AU" sz="1600" b="1" kern="0">
                        <a:latin typeface="Times New Roman"/>
                      </a:endParaRPr>
                    </a:p>
                    <a:p>
                      <a:pPr algn="ctr">
                        <a:spcAft>
                          <a:spcPts val="0"/>
                        </a:spcAft>
                      </a:pPr>
                      <a:r>
                        <a:rPr lang="en-AU" sz="1600" b="1" kern="0">
                          <a:latin typeface="Times New Roman"/>
                        </a:rPr>
                        <a:t>ARN</a:t>
                      </a:r>
                      <a:endParaRPr lang="en-US" sz="1600" b="1" kern="0">
                        <a:latin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dirty="0">
                          <a:latin typeface="Times New Roman"/>
                          <a:ea typeface="Times New Roman"/>
                        </a:rPr>
                        <a:t>Picornavirus</a:t>
                      </a:r>
                      <a:endParaRPr lang="en-US" sz="16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a:latin typeface="Times New Roman"/>
                          <a:ea typeface="Times New Roman"/>
                        </a:rPr>
                        <a:t>Enterovirusuri: polio, ECHO, Coxsackie</a:t>
                      </a:r>
                      <a:endParaRPr lang="en-US" sz="1600">
                        <a:latin typeface="Times New Roman"/>
                        <a:ea typeface="Times New Roman"/>
                      </a:endParaRPr>
                    </a:p>
                    <a:p>
                      <a:pPr algn="just">
                        <a:spcAft>
                          <a:spcPts val="0"/>
                        </a:spcAft>
                      </a:pPr>
                      <a:r>
                        <a:rPr lang="en-AU" sz="1600">
                          <a:latin typeface="Times New Roman"/>
                          <a:ea typeface="Times New Roman"/>
                        </a:rPr>
                        <a:t>Virusul hepatitei A</a:t>
                      </a:r>
                      <a:endParaRPr lang="en-US" sz="1600">
                        <a:latin typeface="Times New Roman"/>
                        <a:ea typeface="Times New Roman"/>
                      </a:endParaRPr>
                    </a:p>
                    <a:p>
                      <a:pPr algn="just">
                        <a:spcAft>
                          <a:spcPts val="0"/>
                        </a:spcAft>
                      </a:pPr>
                      <a:r>
                        <a:rPr lang="en-AU" sz="1600">
                          <a:latin typeface="Times New Roman"/>
                          <a:ea typeface="Times New Roman"/>
                        </a:rPr>
                        <a:t>Rhinovirusuri</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vMerge="1">
                  <a:txBody>
                    <a:bodyPr/>
                    <a:lstStyle/>
                    <a:p>
                      <a:endParaRPr lang="en-US"/>
                    </a:p>
                  </a:txBody>
                  <a:tcPr/>
                </a:tc>
                <a:tc>
                  <a:txBody>
                    <a:bodyPr/>
                    <a:lstStyle/>
                    <a:p>
                      <a:pPr algn="just">
                        <a:spcAft>
                          <a:spcPts val="0"/>
                        </a:spcAft>
                      </a:pPr>
                      <a:r>
                        <a:rPr lang="en-AU" sz="1600">
                          <a:latin typeface="Times New Roman"/>
                          <a:ea typeface="Times New Roman"/>
                        </a:rPr>
                        <a:t>Orthomyxovirusuri</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a:latin typeface="Times New Roman"/>
                          <a:ea typeface="Times New Roman"/>
                        </a:rPr>
                        <a:t>Virusurile gripale</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4">
                <a:tc vMerge="1">
                  <a:txBody>
                    <a:bodyPr/>
                    <a:lstStyle/>
                    <a:p>
                      <a:endParaRPr lang="en-US"/>
                    </a:p>
                  </a:txBody>
                  <a:tcPr/>
                </a:tc>
                <a:tc>
                  <a:txBody>
                    <a:bodyPr/>
                    <a:lstStyle/>
                    <a:p>
                      <a:pPr algn="just">
                        <a:spcAft>
                          <a:spcPts val="0"/>
                        </a:spcAft>
                      </a:pPr>
                      <a:r>
                        <a:rPr lang="en-AU" sz="1600" dirty="0" err="1">
                          <a:latin typeface="Times New Roman"/>
                          <a:ea typeface="Times New Roman"/>
                        </a:rPr>
                        <a:t>Paramyxovirusuri</a:t>
                      </a:r>
                      <a:endParaRPr lang="en-US" sz="16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600">
                          <a:latin typeface="Times New Roman"/>
                          <a:ea typeface="Times New Roman"/>
                        </a:rPr>
                        <a:t>Virusurile paragripale</a:t>
                      </a:r>
                      <a:endParaRPr lang="en-US" sz="1600">
                        <a:latin typeface="Times New Roman"/>
                        <a:ea typeface="Times New Roman"/>
                      </a:endParaRPr>
                    </a:p>
                    <a:p>
                      <a:pPr algn="just">
                        <a:spcAft>
                          <a:spcPts val="0"/>
                        </a:spcAft>
                      </a:pPr>
                      <a:r>
                        <a:rPr lang="fr-FR" sz="1600">
                          <a:latin typeface="Times New Roman"/>
                          <a:ea typeface="Times New Roman"/>
                        </a:rPr>
                        <a:t>Virusul rujeolos</a:t>
                      </a:r>
                      <a:endParaRPr lang="en-US" sz="1600">
                        <a:latin typeface="Times New Roman"/>
                        <a:ea typeface="Times New Roman"/>
                      </a:endParaRPr>
                    </a:p>
                    <a:p>
                      <a:pPr algn="just">
                        <a:spcAft>
                          <a:spcPts val="0"/>
                        </a:spcAft>
                      </a:pPr>
                      <a:r>
                        <a:rPr lang="fr-FR" sz="1600">
                          <a:latin typeface="Times New Roman"/>
                          <a:ea typeface="Times New Roman"/>
                        </a:rPr>
                        <a:t>Virusul urlian</a:t>
                      </a:r>
                      <a:endParaRPr lang="en-US" sz="1600">
                        <a:latin typeface="Times New Roman"/>
                        <a:ea typeface="Times New Roman"/>
                      </a:endParaRPr>
                    </a:p>
                    <a:p>
                      <a:pPr algn="just">
                        <a:spcAft>
                          <a:spcPts val="0"/>
                        </a:spcAft>
                      </a:pPr>
                      <a:r>
                        <a:rPr lang="en-AU" sz="1600">
                          <a:latin typeface="Times New Roman"/>
                          <a:ea typeface="Times New Roman"/>
                        </a:rPr>
                        <a:t>Virusul respirator sinciţial</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vMerge="1">
                  <a:txBody>
                    <a:bodyPr/>
                    <a:lstStyle/>
                    <a:p>
                      <a:endParaRPr lang="en-US"/>
                    </a:p>
                  </a:txBody>
                  <a:tcPr/>
                </a:tc>
                <a:tc>
                  <a:txBody>
                    <a:bodyPr/>
                    <a:lstStyle/>
                    <a:p>
                      <a:pPr algn="just">
                        <a:spcAft>
                          <a:spcPts val="0"/>
                        </a:spcAft>
                      </a:pPr>
                      <a:r>
                        <a:rPr lang="en-AU" sz="1600">
                          <a:latin typeface="Times New Roman"/>
                          <a:ea typeface="Times New Roman"/>
                        </a:rPr>
                        <a:t>Rhabdovirus</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a:latin typeface="Times New Roman"/>
                          <a:ea typeface="Times New Roman"/>
                        </a:rPr>
                        <a:t>Virusul rabic</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7">
                <a:tc vMerge="1">
                  <a:txBody>
                    <a:bodyPr/>
                    <a:lstStyle/>
                    <a:p>
                      <a:endParaRPr lang="en-US"/>
                    </a:p>
                  </a:txBody>
                  <a:tcPr/>
                </a:tc>
                <a:tc>
                  <a:txBody>
                    <a:bodyPr/>
                    <a:lstStyle/>
                    <a:p>
                      <a:pPr algn="just">
                        <a:spcAft>
                          <a:spcPts val="0"/>
                        </a:spcAft>
                      </a:pPr>
                      <a:r>
                        <a:rPr lang="en-AU" sz="1600">
                          <a:latin typeface="Times New Roman"/>
                          <a:ea typeface="Times New Roman"/>
                        </a:rPr>
                        <a:t>Arbovirus</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600">
                          <a:latin typeface="Times New Roman"/>
                          <a:ea typeface="Times New Roman"/>
                        </a:rPr>
                        <a:t>Virusurile encefalitice transmise prin artropode</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vMerge="1">
                  <a:txBody>
                    <a:bodyPr/>
                    <a:lstStyle/>
                    <a:p>
                      <a:endParaRPr lang="en-US"/>
                    </a:p>
                  </a:txBody>
                  <a:tcPr/>
                </a:tc>
                <a:tc>
                  <a:txBody>
                    <a:bodyPr/>
                    <a:lstStyle/>
                    <a:p>
                      <a:pPr algn="just">
                        <a:spcAft>
                          <a:spcPts val="0"/>
                        </a:spcAft>
                      </a:pPr>
                      <a:r>
                        <a:rPr lang="en-AU" sz="1600">
                          <a:latin typeface="Times New Roman"/>
                          <a:ea typeface="Times New Roman"/>
                        </a:rPr>
                        <a:t>Togavirus</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a:latin typeface="Times New Roman"/>
                          <a:ea typeface="Times New Roman"/>
                        </a:rPr>
                        <a:t>Virusul rubeolic</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7">
                <a:tc vMerge="1">
                  <a:txBody>
                    <a:bodyPr/>
                    <a:lstStyle/>
                    <a:p>
                      <a:endParaRPr lang="en-US"/>
                    </a:p>
                  </a:txBody>
                  <a:tcPr/>
                </a:tc>
                <a:tc>
                  <a:txBody>
                    <a:bodyPr/>
                    <a:lstStyle/>
                    <a:p>
                      <a:pPr algn="just">
                        <a:spcAft>
                          <a:spcPts val="0"/>
                        </a:spcAft>
                      </a:pPr>
                      <a:r>
                        <a:rPr lang="en-AU" sz="1600">
                          <a:latin typeface="Times New Roman"/>
                          <a:ea typeface="Times New Roman"/>
                        </a:rPr>
                        <a:t>Retrovirus</a:t>
                      </a:r>
                      <a:endParaRPr lang="en-US" sz="16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600" dirty="0" err="1">
                          <a:latin typeface="Times New Roman"/>
                          <a:ea typeface="Times New Roman"/>
                        </a:rPr>
                        <a:t>Virusurile</a:t>
                      </a:r>
                      <a:r>
                        <a:rPr lang="en-AU" sz="1600" dirty="0">
                          <a:latin typeface="Times New Roman"/>
                          <a:ea typeface="Times New Roman"/>
                        </a:rPr>
                        <a:t> oncogene (tip C)</a:t>
                      </a:r>
                      <a:endParaRPr lang="en-US" sz="1600" dirty="0">
                        <a:latin typeface="Times New Roman"/>
                        <a:ea typeface="Times New Roman"/>
                      </a:endParaRPr>
                    </a:p>
                    <a:p>
                      <a:pPr algn="just">
                        <a:spcAft>
                          <a:spcPts val="0"/>
                        </a:spcAft>
                      </a:pPr>
                      <a:r>
                        <a:rPr lang="en-AU" sz="1600" dirty="0" err="1">
                          <a:latin typeface="Times New Roman"/>
                          <a:ea typeface="Times New Roman"/>
                        </a:rPr>
                        <a:t>Virusurile</a:t>
                      </a:r>
                      <a:r>
                        <a:rPr lang="en-AU" sz="1600" dirty="0">
                          <a:latin typeface="Times New Roman"/>
                          <a:ea typeface="Times New Roman"/>
                        </a:rPr>
                        <a:t> HIV</a:t>
                      </a:r>
                      <a:endParaRPr lang="en-US" sz="16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3106341" y="1371600"/>
            <a:ext cx="2930128" cy="4400550"/>
            <a:chOff x="4141788" y="685800"/>
            <a:chExt cx="3906837" cy="5867400"/>
          </a:xfrm>
        </p:grpSpPr>
        <p:pic>
          <p:nvPicPr>
            <p:cNvPr id="2" name="Picture 1" descr="Efect citopatic al virusului herpetic"/>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4141788" y="685800"/>
              <a:ext cx="3906837" cy="5486400"/>
            </a:xfrm>
            <a:prstGeom prst="rect">
              <a:avLst/>
            </a:prstGeom>
            <a:noFill/>
            <a:ln>
              <a:noFill/>
            </a:ln>
          </p:spPr>
        </p:pic>
        <p:sp>
          <p:nvSpPr>
            <p:cNvPr id="3" name="Rectangle 2"/>
            <p:cNvSpPr/>
            <p:nvPr/>
          </p:nvSpPr>
          <p:spPr>
            <a:xfrm>
              <a:off x="4141788" y="6210300"/>
              <a:ext cx="3906837" cy="342900"/>
            </a:xfrm>
            <a:prstGeom prst="rect">
              <a:avLst/>
            </a:prstGeom>
            <a:noFill/>
            <a:ln>
              <a:noFill/>
            </a:ln>
          </p:spPr>
          <p:txBody>
            <a:bodyPr anchor="ctr">
              <a:normAutofit fontScale="70000" lnSpcReduction="20000"/>
            </a:bodyPr>
            <a:lstStyle/>
            <a:p>
              <a:pPr algn="ctr"/>
              <a:r>
                <a:rPr lang="en-US"/>
                <a:t>Efect citopatic al virusului herpetic</a:t>
              </a:r>
            </a:p>
          </p:txBody>
        </p:sp>
      </p:grpSp>
    </p:spTree>
    <p:extLst>
      <p:ext uri="{BB962C8B-B14F-4D97-AF65-F5344CB8AC3E}">
        <p14:creationId xmlns:p14="http://schemas.microsoft.com/office/powerpoint/2010/main" val="3526470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727598" y="1371600"/>
            <a:ext cx="5687615" cy="4400550"/>
            <a:chOff x="2303463" y="685800"/>
            <a:chExt cx="7583487" cy="5867400"/>
          </a:xfrm>
        </p:grpSpPr>
        <p:pic>
          <p:nvPicPr>
            <p:cNvPr id="2" name="Picture 1" descr="Efect citopatic al virusului urlian"/>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03463" y="685800"/>
              <a:ext cx="7583487" cy="5486400"/>
            </a:xfrm>
            <a:prstGeom prst="rect">
              <a:avLst/>
            </a:prstGeom>
            <a:noFill/>
            <a:ln>
              <a:noFill/>
            </a:ln>
          </p:spPr>
        </p:pic>
        <p:sp>
          <p:nvSpPr>
            <p:cNvPr id="3" name="Rectangle 2"/>
            <p:cNvSpPr/>
            <p:nvPr/>
          </p:nvSpPr>
          <p:spPr>
            <a:xfrm>
              <a:off x="2303463" y="6210300"/>
              <a:ext cx="7583487" cy="342900"/>
            </a:xfrm>
            <a:prstGeom prst="rect">
              <a:avLst/>
            </a:prstGeom>
            <a:noFill/>
            <a:ln>
              <a:noFill/>
            </a:ln>
          </p:spPr>
          <p:txBody>
            <a:bodyPr anchor="ctr">
              <a:normAutofit fontScale="70000" lnSpcReduction="20000"/>
            </a:bodyPr>
            <a:lstStyle/>
            <a:p>
              <a:pPr algn="ctr"/>
              <a:r>
                <a:rPr lang="en-US"/>
                <a:t>Efect citopatic al virusului urlian</a:t>
              </a:r>
            </a:p>
          </p:txBody>
        </p:sp>
      </p:grpSp>
    </p:spTree>
    <p:extLst>
      <p:ext uri="{BB962C8B-B14F-4D97-AF65-F5344CB8AC3E}">
        <p14:creationId xmlns:p14="http://schemas.microsoft.com/office/powerpoint/2010/main" val="2069475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138238" y="1371600"/>
            <a:ext cx="6867525" cy="4400550"/>
            <a:chOff x="1517650" y="685800"/>
            <a:chExt cx="9156700" cy="5867400"/>
          </a:xfrm>
        </p:grpSpPr>
        <p:pic>
          <p:nvPicPr>
            <p:cNvPr id="2" name="Picture 1" descr="Efect citopatic al virusului varicella zoste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517650" y="685800"/>
              <a:ext cx="9156700" cy="5486400"/>
            </a:xfrm>
            <a:prstGeom prst="rect">
              <a:avLst/>
            </a:prstGeom>
            <a:noFill/>
            <a:ln>
              <a:noFill/>
            </a:ln>
          </p:spPr>
        </p:pic>
        <p:sp>
          <p:nvSpPr>
            <p:cNvPr id="3" name="Rectangle 2"/>
            <p:cNvSpPr/>
            <p:nvPr/>
          </p:nvSpPr>
          <p:spPr>
            <a:xfrm>
              <a:off x="1517650" y="6210300"/>
              <a:ext cx="9156700" cy="342900"/>
            </a:xfrm>
            <a:prstGeom prst="rect">
              <a:avLst/>
            </a:prstGeom>
            <a:noFill/>
            <a:ln>
              <a:noFill/>
            </a:ln>
          </p:spPr>
          <p:txBody>
            <a:bodyPr anchor="ctr">
              <a:normAutofit fontScale="70000" lnSpcReduction="20000"/>
            </a:bodyPr>
            <a:lstStyle/>
            <a:p>
              <a:pPr algn="ctr"/>
              <a:r>
                <a:rPr lang="it-IT"/>
                <a:t>Efect citopatic al virusului varicella zoster</a:t>
              </a:r>
              <a:endParaRPr lang="en-US"/>
            </a:p>
          </p:txBody>
        </p:sp>
      </p:grpSp>
    </p:spTree>
    <p:extLst>
      <p:ext uri="{BB962C8B-B14F-4D97-AF65-F5344CB8AC3E}">
        <p14:creationId xmlns:p14="http://schemas.microsoft.com/office/powerpoint/2010/main" val="725581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514350" y="1828800"/>
            <a:ext cx="8115300" cy="3484960"/>
            <a:chOff x="685800" y="1295400"/>
            <a:chExt cx="10820400" cy="4646613"/>
          </a:xfrm>
        </p:grpSpPr>
        <p:pic>
          <p:nvPicPr>
            <p:cNvPr id="2" name="Picture 1" descr="Efect sincitial al virusului rujeolos"/>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685800" y="1295400"/>
              <a:ext cx="10820400" cy="4265613"/>
            </a:xfrm>
            <a:prstGeom prst="rect">
              <a:avLst/>
            </a:prstGeom>
            <a:noFill/>
            <a:ln>
              <a:noFill/>
            </a:ln>
          </p:spPr>
        </p:pic>
        <p:sp>
          <p:nvSpPr>
            <p:cNvPr id="3" name="Rectangle 2"/>
            <p:cNvSpPr/>
            <p:nvPr/>
          </p:nvSpPr>
          <p:spPr>
            <a:xfrm>
              <a:off x="685800" y="5599113"/>
              <a:ext cx="10820400" cy="342900"/>
            </a:xfrm>
            <a:prstGeom prst="rect">
              <a:avLst/>
            </a:prstGeom>
            <a:noFill/>
            <a:ln>
              <a:noFill/>
            </a:ln>
          </p:spPr>
          <p:txBody>
            <a:bodyPr anchor="ctr">
              <a:normAutofit fontScale="70000" lnSpcReduction="20000"/>
            </a:bodyPr>
            <a:lstStyle/>
            <a:p>
              <a:pPr algn="ctr"/>
              <a:r>
                <a:rPr lang="en-US"/>
                <a:t>Efect sincitial al virusului rujeolos</a:t>
              </a:r>
            </a:p>
          </p:txBody>
        </p:sp>
      </p:grpSp>
    </p:spTree>
    <p:extLst>
      <p:ext uri="{BB962C8B-B14F-4D97-AF65-F5344CB8AC3E}">
        <p14:creationId xmlns:p14="http://schemas.microsoft.com/office/powerpoint/2010/main" val="2811805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290638" y="1371600"/>
            <a:ext cx="6561535" cy="4400550"/>
            <a:chOff x="1720850" y="685800"/>
            <a:chExt cx="8748713" cy="5867400"/>
          </a:xfrm>
        </p:grpSpPr>
        <p:pic>
          <p:nvPicPr>
            <p:cNvPr id="2" name="Picture 1" descr="Efect sincitial al VRS"/>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720850" y="685800"/>
              <a:ext cx="8748713" cy="5486400"/>
            </a:xfrm>
            <a:prstGeom prst="rect">
              <a:avLst/>
            </a:prstGeom>
            <a:noFill/>
            <a:ln>
              <a:noFill/>
            </a:ln>
          </p:spPr>
        </p:pic>
        <p:sp>
          <p:nvSpPr>
            <p:cNvPr id="3" name="Rectangle 2"/>
            <p:cNvSpPr/>
            <p:nvPr/>
          </p:nvSpPr>
          <p:spPr>
            <a:xfrm>
              <a:off x="1720850" y="6210300"/>
              <a:ext cx="8748713" cy="342900"/>
            </a:xfrm>
            <a:prstGeom prst="rect">
              <a:avLst/>
            </a:prstGeom>
            <a:noFill/>
            <a:ln>
              <a:noFill/>
            </a:ln>
          </p:spPr>
          <p:txBody>
            <a:bodyPr anchor="ctr">
              <a:normAutofit fontScale="70000" lnSpcReduction="20000"/>
            </a:bodyPr>
            <a:lstStyle/>
            <a:p>
              <a:pPr algn="ctr"/>
              <a:r>
                <a:rPr lang="en-US"/>
                <a:t>Efect sincitial al VRS</a:t>
              </a:r>
            </a:p>
          </p:txBody>
        </p:sp>
      </p:grpSp>
    </p:spTree>
    <p:extLst>
      <p:ext uri="{BB962C8B-B14F-4D97-AF65-F5344CB8AC3E}">
        <p14:creationId xmlns:p14="http://schemas.microsoft.com/office/powerpoint/2010/main" val="2971171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2937273" y="1371600"/>
            <a:ext cx="3269456" cy="4400550"/>
            <a:chOff x="3916363" y="685800"/>
            <a:chExt cx="4359275" cy="5867400"/>
          </a:xfrm>
        </p:grpSpPr>
        <p:pic>
          <p:nvPicPr>
            <p:cNvPr id="2" name="Picture 1" descr="Imunofluorescenta - CMV in nucleii neutrofilelor sanguin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3916363" y="685800"/>
              <a:ext cx="4359275" cy="5486400"/>
            </a:xfrm>
            <a:prstGeom prst="rect">
              <a:avLst/>
            </a:prstGeom>
            <a:noFill/>
            <a:ln>
              <a:noFill/>
            </a:ln>
          </p:spPr>
        </p:pic>
        <p:sp>
          <p:nvSpPr>
            <p:cNvPr id="3" name="Rectangle 2"/>
            <p:cNvSpPr/>
            <p:nvPr/>
          </p:nvSpPr>
          <p:spPr>
            <a:xfrm>
              <a:off x="3916363" y="6210300"/>
              <a:ext cx="4359275" cy="342900"/>
            </a:xfrm>
            <a:prstGeom prst="rect">
              <a:avLst/>
            </a:prstGeom>
            <a:noFill/>
            <a:ln>
              <a:noFill/>
            </a:ln>
          </p:spPr>
          <p:txBody>
            <a:bodyPr anchor="ctr">
              <a:normAutofit fontScale="47500" lnSpcReduction="20000"/>
            </a:bodyPr>
            <a:lstStyle/>
            <a:p>
              <a:pPr algn="ctr"/>
              <a:r>
                <a:rPr lang="it-IT"/>
                <a:t>Imunofluorescenta - CMV in nucleii neutrofilelor sanguine</a:t>
              </a:r>
              <a:endParaRPr lang="en-US"/>
            </a:p>
          </p:txBody>
        </p:sp>
      </p:grpSp>
    </p:spTree>
    <p:extLst>
      <p:ext uri="{BB962C8B-B14F-4D97-AF65-F5344CB8AC3E}">
        <p14:creationId xmlns:p14="http://schemas.microsoft.com/office/powerpoint/2010/main" val="1455158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2836069" y="1371600"/>
            <a:ext cx="3471863" cy="4400550"/>
            <a:chOff x="3781425" y="685800"/>
            <a:chExt cx="4629150" cy="5867400"/>
          </a:xfrm>
        </p:grpSpPr>
        <p:pic>
          <p:nvPicPr>
            <p:cNvPr id="2" name="Picture 1" descr="Imunofluorescenta - HSV in celule epitelial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3781425" y="685800"/>
              <a:ext cx="4629150" cy="5486400"/>
            </a:xfrm>
            <a:prstGeom prst="rect">
              <a:avLst/>
            </a:prstGeom>
            <a:noFill/>
            <a:ln>
              <a:noFill/>
            </a:ln>
          </p:spPr>
        </p:pic>
        <p:sp>
          <p:nvSpPr>
            <p:cNvPr id="3" name="Rectangle 2"/>
            <p:cNvSpPr/>
            <p:nvPr/>
          </p:nvSpPr>
          <p:spPr>
            <a:xfrm>
              <a:off x="3781425" y="6210300"/>
              <a:ext cx="4629150" cy="342900"/>
            </a:xfrm>
            <a:prstGeom prst="rect">
              <a:avLst/>
            </a:prstGeom>
            <a:noFill/>
            <a:ln>
              <a:noFill/>
            </a:ln>
          </p:spPr>
          <p:txBody>
            <a:bodyPr anchor="ctr">
              <a:normAutofit fontScale="70000" lnSpcReduction="20000"/>
            </a:bodyPr>
            <a:lstStyle/>
            <a:p>
              <a:pPr algn="ctr"/>
              <a:r>
                <a:rPr lang="it-IT"/>
                <a:t>Imunofluorescenta - HSV in celule epiteliale</a:t>
              </a:r>
              <a:endParaRPr lang="en-US"/>
            </a:p>
          </p:txBody>
        </p:sp>
      </p:grpSp>
    </p:spTree>
    <p:extLst>
      <p:ext uri="{BB962C8B-B14F-4D97-AF65-F5344CB8AC3E}">
        <p14:creationId xmlns:p14="http://schemas.microsoft.com/office/powerpoint/2010/main" val="2886612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1524000" y="1371600"/>
            <a:ext cx="6094810" cy="4400550"/>
            <a:chOff x="2032000" y="685800"/>
            <a:chExt cx="8126413" cy="5867400"/>
          </a:xfrm>
        </p:grpSpPr>
        <p:pic>
          <p:nvPicPr>
            <p:cNvPr id="2" name="Picture 1" descr="Imunofluorescenta - virus rabic"/>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032000" y="685800"/>
              <a:ext cx="8126413" cy="5486400"/>
            </a:xfrm>
            <a:prstGeom prst="rect">
              <a:avLst/>
            </a:prstGeom>
            <a:noFill/>
            <a:ln>
              <a:noFill/>
            </a:ln>
          </p:spPr>
        </p:pic>
        <p:sp>
          <p:nvSpPr>
            <p:cNvPr id="3" name="Rectangle 2"/>
            <p:cNvSpPr/>
            <p:nvPr/>
          </p:nvSpPr>
          <p:spPr>
            <a:xfrm>
              <a:off x="2032000" y="6210300"/>
              <a:ext cx="8126413" cy="342900"/>
            </a:xfrm>
            <a:prstGeom prst="rect">
              <a:avLst/>
            </a:prstGeom>
            <a:noFill/>
            <a:ln>
              <a:noFill/>
            </a:ln>
          </p:spPr>
          <p:txBody>
            <a:bodyPr anchor="ctr">
              <a:normAutofit fontScale="70000" lnSpcReduction="20000"/>
            </a:bodyPr>
            <a:lstStyle/>
            <a:p>
              <a:pPr algn="ctr"/>
              <a:r>
                <a:rPr lang="en-US"/>
                <a:t>Imunofluorescenta - virus rabic</a:t>
              </a:r>
            </a:p>
          </p:txBody>
        </p:sp>
      </p:grpSp>
    </p:spTree>
    <p:extLst>
      <p:ext uri="{BB962C8B-B14F-4D97-AF65-F5344CB8AC3E}">
        <p14:creationId xmlns:p14="http://schemas.microsoft.com/office/powerpoint/2010/main" val="288471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3011091" y="1371600"/>
            <a:ext cx="3121819" cy="4400550"/>
            <a:chOff x="4014788" y="685800"/>
            <a:chExt cx="4162425" cy="5867400"/>
          </a:xfrm>
        </p:grpSpPr>
        <p:pic>
          <p:nvPicPr>
            <p:cNvPr id="2" name="Picture 1" descr="Imunofluorescenta - virusul CMV in cultura de fibroblaste umane"/>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4014788" y="685800"/>
              <a:ext cx="4162425" cy="5486400"/>
            </a:xfrm>
            <a:prstGeom prst="rect">
              <a:avLst/>
            </a:prstGeom>
            <a:noFill/>
            <a:ln>
              <a:noFill/>
            </a:ln>
          </p:spPr>
        </p:pic>
        <p:sp>
          <p:nvSpPr>
            <p:cNvPr id="3" name="Rectangle 2"/>
            <p:cNvSpPr/>
            <p:nvPr/>
          </p:nvSpPr>
          <p:spPr>
            <a:xfrm>
              <a:off x="4014788" y="6210300"/>
              <a:ext cx="4162425" cy="342900"/>
            </a:xfrm>
            <a:prstGeom prst="rect">
              <a:avLst/>
            </a:prstGeom>
            <a:noFill/>
            <a:ln>
              <a:noFill/>
            </a:ln>
          </p:spPr>
          <p:txBody>
            <a:bodyPr anchor="ctr">
              <a:normAutofit fontScale="40000" lnSpcReduction="20000"/>
            </a:bodyPr>
            <a:lstStyle/>
            <a:p>
              <a:pPr algn="ctr"/>
              <a:r>
                <a:rPr lang="it-IT"/>
                <a:t>Imunofluorescenta - virusul CMV in cultura de fibroblaste umane</a:t>
              </a:r>
              <a:endParaRPr lang="en-US"/>
            </a:p>
          </p:txBody>
        </p:sp>
      </p:grpSp>
    </p:spTree>
    <p:extLst>
      <p:ext uri="{BB962C8B-B14F-4D97-AF65-F5344CB8AC3E}">
        <p14:creationId xmlns:p14="http://schemas.microsoft.com/office/powerpoint/2010/main" val="807874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2143140"/>
          </a:xfrm>
        </p:spPr>
        <p:txBody>
          <a:bodyPr>
            <a:normAutofit fontScale="70000" lnSpcReduction="20000"/>
          </a:bodyPr>
          <a:lstStyle/>
          <a:p>
            <a:r>
              <a:rPr lang="fr-FR" b="1" dirty="0" smtClean="0"/>
              <a:t>4.3. Animale de </a:t>
            </a:r>
            <a:r>
              <a:rPr lang="fr-FR" b="1" dirty="0" err="1" smtClean="0"/>
              <a:t>laborator</a:t>
            </a:r>
            <a:endParaRPr lang="en-US" dirty="0" smtClean="0"/>
          </a:p>
          <a:p>
            <a:r>
              <a:rPr lang="fr-FR" dirty="0" err="1" smtClean="0"/>
              <a:t>Inocularea</a:t>
            </a:r>
            <a:r>
              <a:rPr lang="fr-FR" dirty="0" smtClean="0"/>
              <a:t> </a:t>
            </a:r>
            <a:r>
              <a:rPr lang="fr-FR" dirty="0" err="1" smtClean="0"/>
              <a:t>animalelor</a:t>
            </a:r>
            <a:r>
              <a:rPr lang="fr-FR" dirty="0" smtClean="0"/>
              <a:t> de </a:t>
            </a:r>
            <a:r>
              <a:rPr lang="fr-FR" dirty="0" err="1" smtClean="0"/>
              <a:t>laborator</a:t>
            </a:r>
            <a:r>
              <a:rPr lang="fr-FR" dirty="0" smtClean="0"/>
              <a:t> a </a:t>
            </a:r>
            <a:r>
              <a:rPr lang="fr-FR" dirty="0" err="1" smtClean="0"/>
              <a:t>fost</a:t>
            </a:r>
            <a:r>
              <a:rPr lang="fr-FR" dirty="0" smtClean="0"/>
              <a:t> prima </a:t>
            </a:r>
            <a:r>
              <a:rPr lang="fr-FR" dirty="0" err="1" smtClean="0"/>
              <a:t>metodă</a:t>
            </a:r>
            <a:r>
              <a:rPr lang="fr-FR" dirty="0" smtClean="0"/>
              <a:t> </a:t>
            </a:r>
            <a:r>
              <a:rPr lang="fr-FR" dirty="0" err="1" smtClean="0"/>
              <a:t>folosită</a:t>
            </a:r>
            <a:r>
              <a:rPr lang="fr-FR" dirty="0" smtClean="0"/>
              <a:t> </a:t>
            </a:r>
            <a:r>
              <a:rPr lang="fr-FR" dirty="0" err="1" smtClean="0"/>
              <a:t>pentru</a:t>
            </a:r>
            <a:r>
              <a:rPr lang="fr-FR" dirty="0" smtClean="0"/>
              <a:t> </a:t>
            </a:r>
            <a:r>
              <a:rPr lang="fr-FR" dirty="0" err="1" smtClean="0"/>
              <a:t>izolarea</a:t>
            </a:r>
            <a:r>
              <a:rPr lang="fr-FR" dirty="0" smtClean="0"/>
              <a:t> </a:t>
            </a:r>
            <a:r>
              <a:rPr lang="fr-FR" dirty="0" err="1" smtClean="0"/>
              <a:t>virusurilor</a:t>
            </a:r>
            <a:r>
              <a:rPr lang="fr-FR" dirty="0" smtClean="0"/>
              <a:t> </a:t>
            </a:r>
            <a:r>
              <a:rPr lang="fr-FR" dirty="0" err="1" smtClean="0"/>
              <a:t>şi</a:t>
            </a:r>
            <a:r>
              <a:rPr lang="fr-FR" dirty="0" smtClean="0"/>
              <a:t> </a:t>
            </a:r>
            <a:r>
              <a:rPr lang="fr-FR" dirty="0" err="1" smtClean="0"/>
              <a:t>precizarea</a:t>
            </a:r>
            <a:r>
              <a:rPr lang="fr-FR" dirty="0" smtClean="0"/>
              <a:t> </a:t>
            </a:r>
            <a:r>
              <a:rPr lang="fr-FR" dirty="0" err="1" smtClean="0"/>
              <a:t>tropismului</a:t>
            </a:r>
            <a:r>
              <a:rPr lang="fr-FR" dirty="0" smtClean="0"/>
              <a:t> </a:t>
            </a:r>
            <a:r>
              <a:rPr lang="fr-FR" dirty="0" err="1" smtClean="0"/>
              <a:t>lor</a:t>
            </a:r>
            <a:r>
              <a:rPr lang="fr-FR" dirty="0" smtClean="0"/>
              <a:t> </a:t>
            </a:r>
            <a:r>
              <a:rPr lang="fr-FR" dirty="0" err="1" smtClean="0"/>
              <a:t>pentru</a:t>
            </a:r>
            <a:r>
              <a:rPr lang="fr-FR" dirty="0" smtClean="0"/>
              <a:t> </a:t>
            </a:r>
            <a:r>
              <a:rPr lang="fr-FR" dirty="0" err="1" smtClean="0"/>
              <a:t>diferite</a:t>
            </a:r>
            <a:r>
              <a:rPr lang="fr-FR" dirty="0" smtClean="0"/>
              <a:t> </a:t>
            </a:r>
            <a:r>
              <a:rPr lang="fr-FR" dirty="0" err="1" smtClean="0"/>
              <a:t>ţesuturi</a:t>
            </a:r>
            <a:r>
              <a:rPr lang="fr-FR" dirty="0" smtClean="0"/>
              <a:t>, </a:t>
            </a:r>
            <a:r>
              <a:rPr lang="fr-FR" dirty="0" err="1" smtClean="0"/>
              <a:t>tropism</a:t>
            </a:r>
            <a:r>
              <a:rPr lang="fr-FR" dirty="0" smtClean="0"/>
              <a:t> </a:t>
            </a:r>
            <a:r>
              <a:rPr lang="fr-FR" dirty="0" err="1" smtClean="0"/>
              <a:t>însoţit</a:t>
            </a:r>
            <a:r>
              <a:rPr lang="fr-FR" dirty="0" smtClean="0"/>
              <a:t> de </a:t>
            </a:r>
            <a:r>
              <a:rPr lang="fr-FR" dirty="0" err="1" smtClean="0"/>
              <a:t>leziuni</a:t>
            </a:r>
            <a:r>
              <a:rPr lang="fr-FR" dirty="0" smtClean="0"/>
              <a:t> </a:t>
            </a:r>
            <a:r>
              <a:rPr lang="fr-FR" dirty="0" err="1" smtClean="0"/>
              <a:t>caracteristice</a:t>
            </a:r>
            <a:r>
              <a:rPr lang="fr-FR" dirty="0" smtClean="0"/>
              <a:t>.</a:t>
            </a:r>
            <a:r>
              <a:rPr lang="fr-FR" b="1" i="1" dirty="0" smtClean="0"/>
              <a:t> </a:t>
            </a:r>
            <a:r>
              <a:rPr lang="fr-FR" dirty="0" err="1" smtClean="0"/>
              <a:t>Efecte</a:t>
            </a:r>
            <a:r>
              <a:rPr lang="fr-FR" dirty="0" smtClean="0"/>
              <a:t> virus </a:t>
            </a:r>
            <a:r>
              <a:rPr lang="fr-FR" dirty="0" err="1" smtClean="0"/>
              <a:t>specifice</a:t>
            </a:r>
            <a:r>
              <a:rPr lang="fr-FR" dirty="0" smtClean="0"/>
              <a:t> la </a:t>
            </a:r>
            <a:r>
              <a:rPr lang="fr-FR" dirty="0" err="1" smtClean="0"/>
              <a:t>animalele</a:t>
            </a:r>
            <a:r>
              <a:rPr lang="fr-FR" dirty="0" smtClean="0"/>
              <a:t> de </a:t>
            </a:r>
            <a:r>
              <a:rPr lang="fr-FR" dirty="0" err="1" smtClean="0"/>
              <a:t>laborator</a:t>
            </a:r>
            <a:r>
              <a:rPr lang="fr-FR" dirty="0" smtClean="0"/>
              <a:t> </a:t>
            </a:r>
            <a:r>
              <a:rPr lang="fr-FR" dirty="0" err="1" smtClean="0"/>
              <a:t>sunt</a:t>
            </a:r>
            <a:r>
              <a:rPr lang="fr-FR" dirty="0" smtClean="0"/>
              <a:t>: </a:t>
            </a:r>
            <a:r>
              <a:rPr lang="fr-FR" b="1" i="1" dirty="0" err="1" smtClean="0"/>
              <a:t>efecte</a:t>
            </a:r>
            <a:r>
              <a:rPr lang="fr-FR" b="1" i="1" dirty="0" smtClean="0"/>
              <a:t> </a:t>
            </a:r>
            <a:r>
              <a:rPr lang="fr-FR" b="1" i="1" dirty="0" err="1" smtClean="0"/>
              <a:t>clinice</a:t>
            </a:r>
            <a:r>
              <a:rPr lang="fr-FR" dirty="0" smtClean="0"/>
              <a:t> (v. </a:t>
            </a:r>
            <a:r>
              <a:rPr lang="fr-FR" dirty="0" err="1" smtClean="0"/>
              <a:t>rabic</a:t>
            </a:r>
            <a:r>
              <a:rPr lang="fr-FR" dirty="0" smtClean="0"/>
              <a:t>); </a:t>
            </a:r>
            <a:r>
              <a:rPr lang="fr-FR" b="1" i="1" dirty="0" err="1" smtClean="0"/>
              <a:t>paralizii</a:t>
            </a:r>
            <a:r>
              <a:rPr lang="fr-FR" b="1" i="1" dirty="0" smtClean="0"/>
              <a:t> </a:t>
            </a:r>
            <a:r>
              <a:rPr lang="fr-FR" dirty="0" smtClean="0"/>
              <a:t>(</a:t>
            </a:r>
            <a:r>
              <a:rPr lang="fr-FR" dirty="0" err="1" smtClean="0"/>
              <a:t>flască</a:t>
            </a:r>
            <a:r>
              <a:rPr lang="fr-FR" dirty="0" smtClean="0"/>
              <a:t> - v. </a:t>
            </a:r>
            <a:r>
              <a:rPr lang="fr-FR" dirty="0" err="1" smtClean="0"/>
              <a:t>Coxsackie</a:t>
            </a:r>
            <a:r>
              <a:rPr lang="fr-FR" dirty="0" smtClean="0"/>
              <a:t> </a:t>
            </a:r>
            <a:r>
              <a:rPr lang="fr-FR" dirty="0" err="1" smtClean="0"/>
              <a:t>grup</a:t>
            </a:r>
            <a:r>
              <a:rPr lang="fr-FR" dirty="0" smtClean="0"/>
              <a:t> A; </a:t>
            </a:r>
            <a:r>
              <a:rPr lang="fr-FR" dirty="0" err="1" smtClean="0"/>
              <a:t>spastică</a:t>
            </a:r>
            <a:r>
              <a:rPr lang="fr-FR" dirty="0" smtClean="0"/>
              <a:t> - v. </a:t>
            </a:r>
            <a:r>
              <a:rPr lang="fr-FR" dirty="0" err="1" smtClean="0"/>
              <a:t>Coxsackie</a:t>
            </a:r>
            <a:r>
              <a:rPr lang="fr-FR" dirty="0" smtClean="0"/>
              <a:t> </a:t>
            </a:r>
            <a:r>
              <a:rPr lang="fr-FR" dirty="0" err="1" smtClean="0"/>
              <a:t>grup</a:t>
            </a:r>
            <a:r>
              <a:rPr lang="fr-FR" dirty="0" smtClean="0"/>
              <a:t> B); </a:t>
            </a:r>
            <a:r>
              <a:rPr lang="fr-FR" b="1" i="1" dirty="0" err="1" smtClean="0"/>
              <a:t>incluzii</a:t>
            </a:r>
            <a:r>
              <a:rPr lang="fr-FR" b="1" i="1" dirty="0" smtClean="0"/>
              <a:t> virale</a:t>
            </a:r>
            <a:r>
              <a:rPr lang="fr-FR" dirty="0" smtClean="0"/>
              <a:t> (</a:t>
            </a:r>
            <a:r>
              <a:rPr lang="fr-FR" dirty="0" err="1" smtClean="0"/>
              <a:t>Babeş</a:t>
            </a:r>
            <a:r>
              <a:rPr lang="fr-FR" dirty="0" smtClean="0"/>
              <a:t> Negri - v. </a:t>
            </a:r>
            <a:r>
              <a:rPr lang="fr-FR" dirty="0" err="1" smtClean="0"/>
              <a:t>rabic</a:t>
            </a:r>
            <a:r>
              <a:rPr lang="fr-FR" dirty="0" smtClean="0"/>
              <a:t>); </a:t>
            </a:r>
            <a:r>
              <a:rPr lang="fr-FR" b="1" i="1" dirty="0" err="1" smtClean="0"/>
              <a:t>modificări</a:t>
            </a:r>
            <a:r>
              <a:rPr lang="fr-FR" b="1" i="1" dirty="0" smtClean="0"/>
              <a:t> </a:t>
            </a:r>
            <a:r>
              <a:rPr lang="fr-FR" b="1" i="1" dirty="0" err="1" smtClean="0"/>
              <a:t>histopatologice</a:t>
            </a:r>
            <a:r>
              <a:rPr lang="fr-FR" dirty="0" smtClean="0"/>
              <a:t> (v. polio - </a:t>
            </a:r>
            <a:r>
              <a:rPr lang="fr-FR" dirty="0" err="1" smtClean="0"/>
              <a:t>leziuni</a:t>
            </a:r>
            <a:r>
              <a:rPr lang="fr-FR" dirty="0" smtClean="0"/>
              <a:t> ale </a:t>
            </a:r>
            <a:r>
              <a:rPr lang="fr-FR" dirty="0" err="1" smtClean="0"/>
              <a:t>corpului</a:t>
            </a:r>
            <a:r>
              <a:rPr lang="fr-FR" dirty="0" smtClean="0"/>
              <a:t> </a:t>
            </a:r>
            <a:r>
              <a:rPr lang="fr-FR" dirty="0" err="1" smtClean="0"/>
              <a:t>neuronului</a:t>
            </a:r>
            <a:r>
              <a:rPr lang="fr-FR" dirty="0" smtClean="0"/>
              <a:t> </a:t>
            </a:r>
            <a:r>
              <a:rPr lang="fr-FR" dirty="0" err="1" smtClean="0"/>
              <a:t>motor</a:t>
            </a:r>
            <a:r>
              <a:rPr lang="fr-FR" dirty="0" smtClean="0"/>
              <a:t> </a:t>
            </a:r>
            <a:r>
              <a:rPr lang="fr-FR" dirty="0" err="1" smtClean="0"/>
              <a:t>periferic</a:t>
            </a:r>
            <a:r>
              <a:rPr lang="fr-FR" dirty="0" smtClean="0"/>
              <a:t> </a:t>
            </a:r>
            <a:r>
              <a:rPr lang="fr-FR" dirty="0" err="1" smtClean="0"/>
              <a:t>din</a:t>
            </a:r>
            <a:r>
              <a:rPr lang="fr-FR" dirty="0" smtClean="0"/>
              <a:t> </a:t>
            </a:r>
            <a:r>
              <a:rPr lang="fr-FR" dirty="0" err="1" smtClean="0"/>
              <a:t>coarnele</a:t>
            </a:r>
            <a:r>
              <a:rPr lang="fr-FR" dirty="0" smtClean="0"/>
              <a:t> </a:t>
            </a:r>
            <a:r>
              <a:rPr lang="fr-FR" dirty="0" err="1" smtClean="0"/>
              <a:t>anterioare</a:t>
            </a:r>
            <a:r>
              <a:rPr lang="fr-FR" dirty="0" smtClean="0"/>
              <a:t> ale </a:t>
            </a:r>
            <a:r>
              <a:rPr lang="fr-FR" dirty="0" err="1" smtClean="0"/>
              <a:t>măduvei</a:t>
            </a:r>
            <a:r>
              <a:rPr lang="fr-FR" dirty="0" smtClean="0"/>
              <a:t>).</a:t>
            </a:r>
            <a:endParaRPr lang="en-US" dirty="0" smtClean="0"/>
          </a:p>
          <a:p>
            <a:endParaRPr lang="en-US" dirty="0"/>
          </a:p>
        </p:txBody>
      </p:sp>
      <p:graphicFrame>
        <p:nvGraphicFramePr>
          <p:cNvPr id="4" name="Table 3"/>
          <p:cNvGraphicFramePr>
            <a:graphicFrameLocks noGrp="1"/>
          </p:cNvGraphicFramePr>
          <p:nvPr/>
        </p:nvGraphicFramePr>
        <p:xfrm>
          <a:off x="1928794" y="2786058"/>
          <a:ext cx="6429419" cy="3700482"/>
        </p:xfrm>
        <a:graphic>
          <a:graphicData uri="http://schemas.openxmlformats.org/drawingml/2006/table">
            <a:tbl>
              <a:tblPr/>
              <a:tblGrid>
                <a:gridCol w="1857388"/>
                <a:gridCol w="1629476"/>
                <a:gridCol w="2942555"/>
              </a:tblGrid>
              <a:tr h="616747">
                <a:tc>
                  <a:txBody>
                    <a:bodyPr/>
                    <a:lstStyle/>
                    <a:p>
                      <a:pPr algn="ctr">
                        <a:spcAft>
                          <a:spcPts val="0"/>
                        </a:spcAft>
                      </a:pPr>
                      <a:r>
                        <a:rPr lang="en-AU" sz="1800" b="1" dirty="0" err="1">
                          <a:latin typeface="Times New Roman"/>
                          <a:ea typeface="Times New Roman"/>
                        </a:rPr>
                        <a:t>Localizare</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dirty="0" err="1">
                          <a:latin typeface="Times New Roman"/>
                          <a:ea typeface="Times New Roman"/>
                        </a:rPr>
                        <a:t>Colorabilitate</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dirty="0">
                          <a:latin typeface="Times New Roman"/>
                          <a:ea typeface="Times New Roman"/>
                        </a:rPr>
                        <a:t>Virus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735">
                <a:tc>
                  <a:txBody>
                    <a:bodyPr/>
                    <a:lstStyle/>
                    <a:p>
                      <a:pPr algn="just">
                        <a:spcAft>
                          <a:spcPts val="0"/>
                        </a:spcAft>
                      </a:pPr>
                      <a:r>
                        <a:rPr lang="en-AU" sz="1800">
                          <a:latin typeface="Times New Roman"/>
                          <a:ea typeface="Times New Roman"/>
                        </a:rPr>
                        <a:t>Nuclear</a:t>
                      </a:r>
                      <a:endParaRPr lang="en-US" sz="1800">
                        <a:latin typeface="Times New Roman"/>
                        <a:ea typeface="Times New Roman"/>
                      </a:endParaRPr>
                    </a:p>
                    <a:p>
                      <a:pPr algn="just">
                        <a:spcAft>
                          <a:spcPts val="0"/>
                        </a:spcAft>
                      </a:pPr>
                      <a:r>
                        <a:rPr lang="en-AU" sz="1800">
                          <a:latin typeface="Times New Roman"/>
                          <a:ea typeface="Times New Roman"/>
                        </a:rPr>
                        <a:t>Citoplasmatic</a:t>
                      </a:r>
                      <a:endParaRPr lang="en-US" sz="1800">
                        <a:latin typeface="Times New Roman"/>
                        <a:ea typeface="Times New Roman"/>
                      </a:endParaRPr>
                    </a:p>
                    <a:p>
                      <a:pPr algn="just">
                        <a:spcAft>
                          <a:spcPts val="0"/>
                        </a:spcAft>
                      </a:pPr>
                      <a:r>
                        <a:rPr lang="en-AU" sz="1800">
                          <a:latin typeface="Times New Roman"/>
                          <a:ea typeface="Times New Roman"/>
                        </a:rPr>
                        <a:t>Nuclear şi citoplasmatic</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err="1">
                          <a:latin typeface="Times New Roman"/>
                          <a:ea typeface="Times New Roman"/>
                        </a:rPr>
                        <a:t>Bazofilă</a:t>
                      </a:r>
                      <a:endParaRPr lang="en-US" sz="1800" dirty="0">
                        <a:latin typeface="Times New Roman"/>
                        <a:ea typeface="Times New Roman"/>
                      </a:endParaRPr>
                    </a:p>
                    <a:p>
                      <a:pPr algn="just">
                        <a:spcAft>
                          <a:spcPts val="0"/>
                        </a:spcAft>
                      </a:pPr>
                      <a:r>
                        <a:rPr lang="en-AU" sz="1800" dirty="0" err="1">
                          <a:latin typeface="Times New Roman"/>
                          <a:ea typeface="Times New Roman"/>
                        </a:rPr>
                        <a:t>Acidofilă</a:t>
                      </a:r>
                      <a:endParaRPr lang="en-US" sz="1800" dirty="0">
                        <a:latin typeface="Times New Roman"/>
                        <a:ea typeface="Times New Roman"/>
                      </a:endParaRPr>
                    </a:p>
                    <a:p>
                      <a:pPr algn="just">
                        <a:spcAft>
                          <a:spcPts val="0"/>
                        </a:spcAft>
                      </a:pPr>
                      <a:r>
                        <a:rPr lang="en-AU" sz="1800" dirty="0" err="1">
                          <a:latin typeface="Times New Roman"/>
                          <a:ea typeface="Times New Roman"/>
                        </a:rPr>
                        <a:t>Acidofilă</a:t>
                      </a:r>
                      <a:endParaRPr lang="en-US" sz="1800" dirty="0">
                        <a:latin typeface="Times New Roman"/>
                        <a:ea typeface="Times New Roman"/>
                      </a:endParaRPr>
                    </a:p>
                    <a:p>
                      <a:pPr algn="just">
                        <a:spcAft>
                          <a:spcPts val="0"/>
                        </a:spcAft>
                      </a:pPr>
                      <a:r>
                        <a:rPr lang="en-AU" sz="1800" dirty="0" err="1">
                          <a:latin typeface="Times New Roman"/>
                          <a:ea typeface="Times New Roman"/>
                        </a:rPr>
                        <a:t>Acidofilă</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err="1">
                          <a:latin typeface="Times New Roman"/>
                          <a:ea typeface="Times New Roman"/>
                        </a:rPr>
                        <a:t>Adenovirusuri</a:t>
                      </a:r>
                      <a:endParaRPr lang="en-US" sz="1800" dirty="0">
                        <a:latin typeface="Times New Roman"/>
                        <a:ea typeface="Times New Roman"/>
                      </a:endParaRPr>
                    </a:p>
                    <a:p>
                      <a:pPr algn="just">
                        <a:spcAft>
                          <a:spcPts val="0"/>
                        </a:spcAft>
                      </a:pPr>
                      <a:r>
                        <a:rPr lang="en-AU" sz="1800" dirty="0" err="1">
                          <a:latin typeface="Times New Roman"/>
                          <a:ea typeface="Times New Roman"/>
                        </a:rPr>
                        <a:t>Herpetoviridae</a:t>
                      </a:r>
                      <a:endParaRPr lang="en-US" sz="1800" dirty="0">
                        <a:latin typeface="Times New Roman"/>
                        <a:ea typeface="Times New Roman"/>
                      </a:endParaRPr>
                    </a:p>
                    <a:p>
                      <a:pPr algn="just">
                        <a:spcAft>
                          <a:spcPts val="0"/>
                        </a:spcAft>
                      </a:pPr>
                      <a:r>
                        <a:rPr lang="en-AU" sz="1800" dirty="0" err="1">
                          <a:latin typeface="Times New Roman"/>
                          <a:ea typeface="Times New Roman"/>
                        </a:rPr>
                        <a:t>Papovaviridae</a:t>
                      </a:r>
                      <a:endParaRPr lang="en-US" sz="1800" dirty="0">
                        <a:latin typeface="Times New Roman"/>
                        <a:ea typeface="Times New Roman"/>
                      </a:endParaRPr>
                    </a:p>
                    <a:p>
                      <a:pPr algn="just">
                        <a:spcAft>
                          <a:spcPts val="0"/>
                        </a:spcAft>
                      </a:pPr>
                      <a:r>
                        <a:rPr lang="en-AU" sz="1800" dirty="0" err="1">
                          <a:latin typeface="Times New Roman"/>
                          <a:ea typeface="Times New Roman"/>
                        </a:rPr>
                        <a:t>Paramyxoviridae</a:t>
                      </a:r>
                      <a:endParaRPr lang="en-US" sz="1800" dirty="0">
                        <a:latin typeface="Times New Roman"/>
                        <a:ea typeface="Times New Roman"/>
                      </a:endParaRPr>
                    </a:p>
                    <a:p>
                      <a:pPr algn="just">
                        <a:spcAft>
                          <a:spcPts val="0"/>
                        </a:spcAft>
                      </a:pPr>
                      <a:r>
                        <a:rPr lang="en-AU" sz="1800" dirty="0" err="1">
                          <a:latin typeface="Times New Roman"/>
                          <a:ea typeface="Times New Roman"/>
                        </a:rPr>
                        <a:t>Reoviridae</a:t>
                      </a:r>
                      <a:endParaRPr lang="en-US" sz="1800" dirty="0">
                        <a:latin typeface="Times New Roman"/>
                        <a:ea typeface="Times New Roman"/>
                      </a:endParaRPr>
                    </a:p>
                    <a:p>
                      <a:pPr algn="just">
                        <a:spcAft>
                          <a:spcPts val="0"/>
                        </a:spcAft>
                      </a:pPr>
                      <a:r>
                        <a:rPr lang="en-AU" sz="1800" dirty="0" err="1">
                          <a:latin typeface="Times New Roman"/>
                          <a:ea typeface="Times New Roman"/>
                        </a:rPr>
                        <a:t>Rhabdoviridae</a:t>
                      </a:r>
                      <a:r>
                        <a:rPr lang="en-AU" sz="1800" dirty="0">
                          <a:latin typeface="Times New Roman"/>
                          <a:ea typeface="Times New Roman"/>
                        </a:rPr>
                        <a:t> (</a:t>
                      </a:r>
                      <a:r>
                        <a:rPr lang="en-AU" sz="1800" dirty="0" err="1">
                          <a:latin typeface="Times New Roman"/>
                          <a:ea typeface="Times New Roman"/>
                        </a:rPr>
                        <a:t>corpi</a:t>
                      </a:r>
                      <a:r>
                        <a:rPr lang="en-AU" sz="1800" dirty="0">
                          <a:latin typeface="Times New Roman"/>
                          <a:ea typeface="Times New Roman"/>
                        </a:rPr>
                        <a:t> </a:t>
                      </a:r>
                      <a:r>
                        <a:rPr lang="en-AU" sz="1800" dirty="0" err="1">
                          <a:latin typeface="Times New Roman"/>
                          <a:ea typeface="Times New Roman"/>
                        </a:rPr>
                        <a:t>Babeş</a:t>
                      </a:r>
                      <a:r>
                        <a:rPr lang="en-AU" sz="1800" dirty="0">
                          <a:latin typeface="Times New Roman"/>
                          <a:ea typeface="Times New Roman"/>
                        </a:rPr>
                        <a:t>-Negri)</a:t>
                      </a:r>
                      <a:endParaRPr lang="en-US" sz="1800" dirty="0">
                        <a:latin typeface="Times New Roman"/>
                        <a:ea typeface="Times New Roman"/>
                      </a:endParaRPr>
                    </a:p>
                    <a:p>
                      <a:pPr algn="just">
                        <a:spcAft>
                          <a:spcPts val="0"/>
                        </a:spcAft>
                      </a:pPr>
                      <a:r>
                        <a:rPr lang="en-AU" sz="1800" dirty="0" err="1">
                          <a:latin typeface="Times New Roman"/>
                          <a:ea typeface="Times New Roman"/>
                        </a:rPr>
                        <a:t>Poxviridae</a:t>
                      </a:r>
                      <a:r>
                        <a:rPr lang="en-AU" sz="1800" dirty="0">
                          <a:latin typeface="Times New Roman"/>
                          <a:ea typeface="Times New Roman"/>
                        </a:rPr>
                        <a:t> (</a:t>
                      </a:r>
                      <a:r>
                        <a:rPr lang="en-AU" sz="1800" dirty="0" err="1">
                          <a:latin typeface="Times New Roman"/>
                          <a:ea typeface="Times New Roman"/>
                        </a:rPr>
                        <a:t>corpi</a:t>
                      </a:r>
                      <a:r>
                        <a:rPr lang="en-AU" sz="1800" dirty="0">
                          <a:latin typeface="Times New Roman"/>
                          <a:ea typeface="Times New Roman"/>
                        </a:rPr>
                        <a:t> Guarnieri)</a:t>
                      </a:r>
                      <a:endParaRPr lang="en-US" sz="1800" dirty="0">
                        <a:latin typeface="Times New Roman"/>
                        <a:ea typeface="Times New Roman"/>
                      </a:endParaRPr>
                    </a:p>
                    <a:p>
                      <a:pPr algn="just">
                        <a:spcAft>
                          <a:spcPts val="0"/>
                        </a:spcAft>
                      </a:pPr>
                      <a:r>
                        <a:rPr lang="en-AU" sz="1800" dirty="0">
                          <a:latin typeface="Times New Roman"/>
                          <a:ea typeface="Times New Roman"/>
                        </a:rPr>
                        <a:t>V. </a:t>
                      </a:r>
                      <a:r>
                        <a:rPr lang="en-AU" sz="1800" dirty="0" err="1">
                          <a:latin typeface="Times New Roman"/>
                          <a:ea typeface="Times New Roman"/>
                        </a:rPr>
                        <a:t>rujeolei</a:t>
                      </a:r>
                      <a:endParaRPr lang="en-US" sz="1800" dirty="0">
                        <a:latin typeface="Times New Roman"/>
                        <a:ea typeface="Times New Roman"/>
                      </a:endParaRPr>
                    </a:p>
                    <a:p>
                      <a:pPr algn="just">
                        <a:spcAft>
                          <a:spcPts val="0"/>
                        </a:spcAft>
                      </a:pPr>
                      <a:r>
                        <a:rPr lang="en-AU" sz="1800" dirty="0" err="1">
                          <a:latin typeface="Times New Roman"/>
                          <a:ea typeface="Times New Roman"/>
                        </a:rPr>
                        <a:t>Citomegalovirus</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85720" y="3571876"/>
            <a:ext cx="1428760" cy="2031325"/>
          </a:xfrm>
          <a:prstGeom prst="rect">
            <a:avLst/>
          </a:prstGeom>
          <a:noFill/>
        </p:spPr>
        <p:txBody>
          <a:bodyPr wrap="square" rtlCol="0">
            <a:spAutoFit/>
          </a:bodyPr>
          <a:lstStyle/>
          <a:p>
            <a:r>
              <a:rPr lang="fr-FR" dirty="0" err="1"/>
              <a:t>Tabel</a:t>
            </a:r>
            <a:r>
              <a:rPr lang="fr-FR" dirty="0"/>
              <a:t> 5: Exemple de </a:t>
            </a:r>
            <a:r>
              <a:rPr lang="fr-FR" dirty="0" err="1"/>
              <a:t>virusuri</a:t>
            </a:r>
            <a:r>
              <a:rPr lang="fr-FR" dirty="0"/>
              <a:t> ce </a:t>
            </a:r>
            <a:r>
              <a:rPr lang="fr-FR" dirty="0" err="1"/>
              <a:t>determină</a:t>
            </a:r>
            <a:r>
              <a:rPr lang="fr-FR" dirty="0"/>
              <a:t> </a:t>
            </a:r>
            <a:r>
              <a:rPr lang="fr-FR" dirty="0" err="1"/>
              <a:t>incluzii</a:t>
            </a:r>
            <a:r>
              <a:rPr lang="fr-FR" dirty="0"/>
              <a:t> virale</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28662" y="857232"/>
          <a:ext cx="7358115" cy="4676933"/>
        </p:xfrm>
        <a:graphic>
          <a:graphicData uri="http://schemas.openxmlformats.org/drawingml/2006/table">
            <a:tbl>
              <a:tblPr/>
              <a:tblGrid>
                <a:gridCol w="1347611"/>
                <a:gridCol w="3005252"/>
                <a:gridCol w="3005252"/>
              </a:tblGrid>
              <a:tr h="275547">
                <a:tc>
                  <a:txBody>
                    <a:bodyPr/>
                    <a:lstStyle/>
                    <a:p>
                      <a:pPr algn="ctr">
                        <a:spcAft>
                          <a:spcPts val="0"/>
                        </a:spcAft>
                      </a:pPr>
                      <a:r>
                        <a:rPr lang="en-AU" sz="1800" b="1" dirty="0">
                          <a:latin typeface="Times New Roman"/>
                          <a:ea typeface="Times New Roman"/>
                        </a:rPr>
                        <a:t>Acid nucleic</a:t>
                      </a:r>
                      <a:endParaRPr lang="en-US" sz="18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Grup 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a:latin typeface="Times New Roman"/>
                          <a:ea typeface="Times New Roman"/>
                        </a:rPr>
                        <a:t>Exemple</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640">
                <a:tc rowSpan="6">
                  <a:txBody>
                    <a:bodyPr/>
                    <a:lstStyle/>
                    <a:p>
                      <a:pPr algn="ctr">
                        <a:spcAft>
                          <a:spcPts val="0"/>
                        </a:spcAft>
                      </a:pPr>
                      <a:endParaRPr lang="en-AU" sz="1800" b="1" kern="0">
                        <a:latin typeface="Times New Roman"/>
                      </a:endParaRPr>
                    </a:p>
                    <a:p>
                      <a:pPr algn="ctr">
                        <a:spcAft>
                          <a:spcPts val="0"/>
                        </a:spcAft>
                      </a:pPr>
                      <a:r>
                        <a:rPr lang="en-AU" sz="1800" b="1" kern="0">
                          <a:latin typeface="Times New Roman"/>
                        </a:rPr>
                        <a:t>ADN</a:t>
                      </a:r>
                      <a:endParaRPr lang="en-US" sz="1800" b="1" kern="0">
                        <a:latin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a:latin typeface="Times New Roman"/>
                          <a:ea typeface="Times New Roman"/>
                        </a:rPr>
                        <a:t>Adenovirus</a:t>
                      </a:r>
                      <a:endParaRPr lang="en-US" sz="18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Adenovirusuri umane</a:t>
                      </a:r>
                      <a:endParaRPr lang="en-US" sz="1800">
                        <a:latin typeface="Times New Roman"/>
                        <a:ea typeface="Times New Roman"/>
                      </a:endParaRPr>
                    </a:p>
                    <a:p>
                      <a:pPr algn="just">
                        <a:spcAft>
                          <a:spcPts val="0"/>
                        </a:spcAft>
                      </a:pPr>
                      <a:r>
                        <a:rPr lang="en-AU" sz="1800">
                          <a:latin typeface="Times New Roman"/>
                          <a:ea typeface="Times New Roman"/>
                        </a:rPr>
                        <a:t>Adenovirusuri simiene</a:t>
                      </a:r>
                      <a:endParaRPr lang="en-US" sz="1800">
                        <a:latin typeface="Times New Roman"/>
                        <a:ea typeface="Times New Roman"/>
                      </a:endParaRPr>
                    </a:p>
                    <a:p>
                      <a:pPr algn="just">
                        <a:spcAft>
                          <a:spcPts val="0"/>
                        </a:spcAft>
                      </a:pPr>
                      <a:r>
                        <a:rPr lang="en-AU" sz="1800">
                          <a:latin typeface="Times New Roman"/>
                          <a:ea typeface="Times New Roman"/>
                        </a:rPr>
                        <a:t>Adenovirusuri murine</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2186">
                <a:tc vMerge="1">
                  <a:txBody>
                    <a:bodyPr/>
                    <a:lstStyle/>
                    <a:p>
                      <a:endParaRPr lang="en-US"/>
                    </a:p>
                  </a:txBody>
                  <a:tcPr/>
                </a:tc>
                <a:tc>
                  <a:txBody>
                    <a:bodyPr/>
                    <a:lstStyle/>
                    <a:p>
                      <a:pPr algn="just">
                        <a:spcAft>
                          <a:spcPts val="0"/>
                        </a:spcAft>
                      </a:pPr>
                      <a:r>
                        <a:rPr lang="en-AU" sz="1800">
                          <a:latin typeface="Times New Roman"/>
                          <a:ea typeface="Times New Roman"/>
                        </a:rPr>
                        <a:t>Herpesvirus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Virus Herpes simplex</a:t>
                      </a:r>
                      <a:endParaRPr lang="en-US" sz="1800">
                        <a:latin typeface="Times New Roman"/>
                        <a:ea typeface="Times New Roman"/>
                      </a:endParaRPr>
                    </a:p>
                    <a:p>
                      <a:pPr algn="just">
                        <a:spcAft>
                          <a:spcPts val="0"/>
                        </a:spcAft>
                      </a:pPr>
                      <a:r>
                        <a:rPr lang="en-AU" sz="1800">
                          <a:latin typeface="Times New Roman"/>
                          <a:ea typeface="Times New Roman"/>
                        </a:rPr>
                        <a:t>Virus varicella-zoster</a:t>
                      </a:r>
                      <a:endParaRPr lang="en-US" sz="1800">
                        <a:latin typeface="Times New Roman"/>
                        <a:ea typeface="Times New Roman"/>
                      </a:endParaRPr>
                    </a:p>
                    <a:p>
                      <a:pPr algn="just">
                        <a:spcAft>
                          <a:spcPts val="0"/>
                        </a:spcAft>
                      </a:pPr>
                      <a:r>
                        <a:rPr lang="en-AU" sz="1800">
                          <a:latin typeface="Times New Roman"/>
                          <a:ea typeface="Times New Roman"/>
                        </a:rPr>
                        <a:t>Virusul citomegalic</a:t>
                      </a:r>
                      <a:endParaRPr lang="en-US" sz="1800">
                        <a:latin typeface="Times New Roman"/>
                        <a:ea typeface="Times New Roman"/>
                      </a:endParaRPr>
                    </a:p>
                    <a:p>
                      <a:pPr algn="just">
                        <a:spcAft>
                          <a:spcPts val="0"/>
                        </a:spcAft>
                      </a:pPr>
                      <a:r>
                        <a:rPr lang="en-AU" sz="1800">
                          <a:latin typeface="Times New Roman"/>
                          <a:ea typeface="Times New Roman"/>
                        </a:rPr>
                        <a:t>Virusul Epstein-Barr</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93">
                <a:tc vMerge="1">
                  <a:txBody>
                    <a:bodyPr/>
                    <a:lstStyle/>
                    <a:p>
                      <a:endParaRPr lang="en-US"/>
                    </a:p>
                  </a:txBody>
                  <a:tcPr/>
                </a:tc>
                <a:tc>
                  <a:txBody>
                    <a:bodyPr/>
                    <a:lstStyle/>
                    <a:p>
                      <a:pPr algn="just">
                        <a:spcAft>
                          <a:spcPts val="0"/>
                        </a:spcAft>
                      </a:pPr>
                      <a:r>
                        <a:rPr lang="en-AU" sz="1800">
                          <a:latin typeface="Times New Roman"/>
                          <a:ea typeface="Times New Roman"/>
                        </a:rPr>
                        <a:t>Poxvirus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Virusul vaccinia</a:t>
                      </a:r>
                      <a:endParaRPr lang="en-US" sz="1800">
                        <a:latin typeface="Times New Roman"/>
                        <a:ea typeface="Times New Roman"/>
                      </a:endParaRPr>
                    </a:p>
                    <a:p>
                      <a:pPr algn="just">
                        <a:spcAft>
                          <a:spcPts val="0"/>
                        </a:spcAft>
                      </a:pPr>
                      <a:r>
                        <a:rPr lang="en-AU" sz="1800">
                          <a:latin typeface="Times New Roman"/>
                          <a:ea typeface="Times New Roman"/>
                        </a:rPr>
                        <a:t>Virusul variolic</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93">
                <a:tc vMerge="1">
                  <a:txBody>
                    <a:bodyPr/>
                    <a:lstStyle/>
                    <a:p>
                      <a:endParaRPr lang="en-US"/>
                    </a:p>
                  </a:txBody>
                  <a:tcPr/>
                </a:tc>
                <a:tc>
                  <a:txBody>
                    <a:bodyPr/>
                    <a:lstStyle/>
                    <a:p>
                      <a:pPr algn="just">
                        <a:spcAft>
                          <a:spcPts val="0"/>
                        </a:spcAft>
                      </a:pPr>
                      <a:r>
                        <a:rPr lang="en-AU" sz="1800">
                          <a:latin typeface="Times New Roman"/>
                          <a:ea typeface="Times New Roman"/>
                        </a:rPr>
                        <a:t>Oncodnavirus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800">
                          <a:latin typeface="Times New Roman"/>
                          <a:ea typeface="Times New Roman"/>
                        </a:rPr>
                        <a:t>Virusuri ADN oncogene grup Papova </a:t>
                      </a:r>
                      <a:endParaRPr lang="en-US" sz="1800">
                        <a:latin typeface="Times New Roman"/>
                        <a:ea typeface="Times New Roman"/>
                      </a:endParaRPr>
                    </a:p>
                    <a:p>
                      <a:pPr algn="just">
                        <a:spcAft>
                          <a:spcPts val="0"/>
                        </a:spcAft>
                      </a:pPr>
                      <a:r>
                        <a:rPr lang="fr-FR" sz="1800">
                          <a:latin typeface="Times New Roman"/>
                          <a:ea typeface="Times New Roman"/>
                        </a:rPr>
                        <a:t>(virus papiloma, virus polyoma)</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vMerge="1">
                  <a:txBody>
                    <a:bodyPr/>
                    <a:lstStyle/>
                    <a:p>
                      <a:endParaRPr lang="en-US"/>
                    </a:p>
                  </a:txBody>
                  <a:tcPr/>
                </a:tc>
                <a:tc>
                  <a:txBody>
                    <a:bodyPr/>
                    <a:lstStyle/>
                    <a:p>
                      <a:pPr algn="just">
                        <a:spcAft>
                          <a:spcPts val="0"/>
                        </a:spcAft>
                      </a:pPr>
                      <a:r>
                        <a:rPr lang="en-AU" sz="1800">
                          <a:latin typeface="Times New Roman"/>
                          <a:ea typeface="Times New Roman"/>
                        </a:rPr>
                        <a:t>Hepadnavirus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a:latin typeface="Times New Roman"/>
                          <a:ea typeface="Times New Roman"/>
                        </a:rPr>
                        <a:t>Virusul hepatitei B</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47">
                <a:tc vMerge="1">
                  <a:txBody>
                    <a:bodyPr/>
                    <a:lstStyle/>
                    <a:p>
                      <a:endParaRPr lang="en-US"/>
                    </a:p>
                  </a:txBody>
                  <a:tcPr/>
                </a:tc>
                <a:tc>
                  <a:txBody>
                    <a:bodyPr/>
                    <a:lstStyle/>
                    <a:p>
                      <a:pPr algn="just">
                        <a:spcAft>
                          <a:spcPts val="0"/>
                        </a:spcAft>
                      </a:pPr>
                      <a:r>
                        <a:rPr lang="en-AU" sz="1800">
                          <a:latin typeface="Times New Roman"/>
                          <a:ea typeface="Times New Roman"/>
                        </a:rPr>
                        <a:t>Parvovirus</a:t>
                      </a:r>
                      <a:endParaRPr lang="en-US" sz="180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AU" sz="1800" dirty="0" err="1">
                          <a:latin typeface="Times New Roman"/>
                          <a:ea typeface="Times New Roman"/>
                        </a:rPr>
                        <a:t>Virusuri</a:t>
                      </a:r>
                      <a:r>
                        <a:rPr lang="en-AU" sz="1800" dirty="0">
                          <a:latin typeface="Times New Roman"/>
                          <a:ea typeface="Times New Roman"/>
                        </a:rPr>
                        <a:t> </a:t>
                      </a:r>
                      <a:r>
                        <a:rPr lang="en-AU" sz="1800" dirty="0" err="1">
                          <a:latin typeface="Times New Roman"/>
                          <a:ea typeface="Times New Roman"/>
                        </a:rPr>
                        <a:t>asociate</a:t>
                      </a:r>
                      <a:r>
                        <a:rPr lang="en-AU" sz="1800" dirty="0">
                          <a:latin typeface="Times New Roman"/>
                          <a:ea typeface="Times New Roman"/>
                        </a:rPr>
                        <a:t> </a:t>
                      </a:r>
                      <a:r>
                        <a:rPr lang="en-AU" sz="1800" dirty="0" err="1">
                          <a:latin typeface="Times New Roman"/>
                          <a:ea typeface="Times New Roman"/>
                        </a:rPr>
                        <a:t>adenovirusurilor</a:t>
                      </a:r>
                      <a:endParaRPr lang="en-US" sz="1800" dirty="0">
                        <a:latin typeface="Times New Roman"/>
                        <a:ea typeface="Times New Roman"/>
                      </a:endParaRPr>
                    </a:p>
                  </a:txBody>
                  <a:tcPr marL="65425" marR="65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571604" y="5857892"/>
            <a:ext cx="6143668" cy="646331"/>
          </a:xfrm>
          <a:prstGeom prst="rect">
            <a:avLst/>
          </a:prstGeom>
          <a:noFill/>
        </p:spPr>
        <p:txBody>
          <a:bodyPr wrap="square" rtlCol="0">
            <a:spAutoFit/>
          </a:bodyPr>
          <a:lstStyle/>
          <a:p>
            <a:r>
              <a:rPr lang="en-AU" dirty="0" err="1" smtClean="0"/>
              <a:t>Tabel</a:t>
            </a:r>
            <a:r>
              <a:rPr lang="en-AU" dirty="0" smtClean="0"/>
              <a:t> 1: </a:t>
            </a:r>
            <a:r>
              <a:rPr lang="en-AU" dirty="0" err="1" smtClean="0"/>
              <a:t>Clasificarea</a:t>
            </a:r>
            <a:r>
              <a:rPr lang="en-AU" dirty="0" smtClean="0"/>
              <a:t> </a:t>
            </a:r>
            <a:r>
              <a:rPr lang="en-AU" dirty="0" err="1" smtClean="0"/>
              <a:t>virusurilor</a:t>
            </a:r>
            <a:r>
              <a:rPr lang="en-AU" dirty="0" smtClean="0"/>
              <a:t> </a:t>
            </a:r>
            <a:r>
              <a:rPr lang="en-AU" dirty="0" err="1" smtClean="0"/>
              <a:t>după</a:t>
            </a:r>
            <a:r>
              <a:rPr lang="en-AU" dirty="0" smtClean="0"/>
              <a:t> </a:t>
            </a:r>
            <a:r>
              <a:rPr lang="en-AU" dirty="0" err="1" smtClean="0"/>
              <a:t>acidul</a:t>
            </a:r>
            <a:r>
              <a:rPr lang="en-AU" dirty="0" smtClean="0"/>
              <a:t> nucleic </a:t>
            </a:r>
            <a:r>
              <a:rPr lang="en-AU" dirty="0" err="1" smtClean="0"/>
              <a:t>conţinut</a:t>
            </a:r>
            <a:r>
              <a:rPr lang="en-AU"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22"/>
            <a:ext cx="8643998" cy="5786478"/>
          </a:xfrm>
        </p:spPr>
        <p:txBody>
          <a:bodyPr>
            <a:normAutofit fontScale="62500" lnSpcReduction="20000"/>
          </a:bodyPr>
          <a:lstStyle/>
          <a:p>
            <a:r>
              <a:rPr lang="fr-FR" b="1" dirty="0" smtClean="0"/>
              <a:t>5. ACŢIUNEA AGENŢILOR FIZICI ŞI CHIMICI ASUPRA VIRUSURILOR </a:t>
            </a:r>
          </a:p>
          <a:p>
            <a:pPr>
              <a:buNone/>
            </a:pPr>
            <a:endParaRPr lang="en-US" b="1" dirty="0" smtClean="0"/>
          </a:p>
          <a:p>
            <a:r>
              <a:rPr lang="fr-FR" dirty="0" smtClean="0"/>
              <a:t>	</a:t>
            </a:r>
            <a:r>
              <a:rPr lang="fr-FR" dirty="0" err="1" smtClean="0"/>
              <a:t>Factorii</a:t>
            </a:r>
            <a:r>
              <a:rPr lang="fr-FR" dirty="0" smtClean="0"/>
              <a:t> </a:t>
            </a:r>
            <a:r>
              <a:rPr lang="fr-FR" dirty="0" err="1" smtClean="0"/>
              <a:t>fizici</a:t>
            </a:r>
            <a:r>
              <a:rPr lang="fr-FR" dirty="0" smtClean="0"/>
              <a:t> </a:t>
            </a:r>
            <a:r>
              <a:rPr lang="fr-FR" dirty="0" err="1" smtClean="0"/>
              <a:t>şi</a:t>
            </a:r>
            <a:r>
              <a:rPr lang="fr-FR" dirty="0" smtClean="0"/>
              <a:t> </a:t>
            </a:r>
            <a:r>
              <a:rPr lang="fr-FR" dirty="0" err="1" smtClean="0"/>
              <a:t>chimici</a:t>
            </a:r>
            <a:r>
              <a:rPr lang="fr-FR" dirty="0" smtClean="0"/>
              <a:t> pot </a:t>
            </a:r>
            <a:r>
              <a:rPr lang="fr-FR" dirty="0" err="1" smtClean="0"/>
              <a:t>acţiona</a:t>
            </a:r>
            <a:r>
              <a:rPr lang="fr-FR" dirty="0" smtClean="0"/>
              <a:t> </a:t>
            </a:r>
            <a:r>
              <a:rPr lang="fr-FR" dirty="0" err="1" smtClean="0"/>
              <a:t>asupra</a:t>
            </a:r>
            <a:r>
              <a:rPr lang="fr-FR" dirty="0" smtClean="0"/>
              <a:t> </a:t>
            </a:r>
            <a:r>
              <a:rPr lang="fr-FR" dirty="0" err="1" smtClean="0"/>
              <a:t>virusurilor</a:t>
            </a:r>
            <a:r>
              <a:rPr lang="fr-FR" dirty="0" smtClean="0"/>
              <a:t> (</a:t>
            </a:r>
            <a:r>
              <a:rPr lang="fr-FR" dirty="0" err="1" smtClean="0"/>
              <a:t>acid</a:t>
            </a:r>
            <a:r>
              <a:rPr lang="fr-FR" dirty="0" smtClean="0"/>
              <a:t> </a:t>
            </a:r>
            <a:r>
              <a:rPr lang="fr-FR" dirty="0" err="1" smtClean="0"/>
              <a:t>nucleic</a:t>
            </a:r>
            <a:r>
              <a:rPr lang="fr-FR" dirty="0" smtClean="0"/>
              <a:t>, </a:t>
            </a:r>
            <a:r>
              <a:rPr lang="fr-FR" dirty="0" err="1" smtClean="0"/>
              <a:t>capsidă</a:t>
            </a:r>
            <a:r>
              <a:rPr lang="fr-FR" dirty="0" smtClean="0"/>
              <a:t>, </a:t>
            </a:r>
            <a:r>
              <a:rPr lang="fr-FR" dirty="0" err="1" smtClean="0"/>
              <a:t>înveliş</a:t>
            </a:r>
            <a:r>
              <a:rPr lang="fr-FR" dirty="0" smtClean="0"/>
              <a:t>) </a:t>
            </a:r>
            <a:r>
              <a:rPr lang="fr-FR" dirty="0" err="1" smtClean="0"/>
              <a:t>prin</a:t>
            </a:r>
            <a:r>
              <a:rPr lang="fr-FR" dirty="0" smtClean="0"/>
              <a:t> </a:t>
            </a:r>
            <a:r>
              <a:rPr lang="fr-FR" b="1" i="1" dirty="0" err="1" smtClean="0"/>
              <a:t>modificarea</a:t>
            </a:r>
            <a:r>
              <a:rPr lang="fr-FR" b="1" i="1" dirty="0" smtClean="0"/>
              <a:t> </a:t>
            </a:r>
            <a:r>
              <a:rPr lang="fr-FR" b="1" i="1" dirty="0" err="1" smtClean="0"/>
              <a:t>unor</a:t>
            </a:r>
            <a:r>
              <a:rPr lang="fr-FR" b="1" i="1" dirty="0" smtClean="0"/>
              <a:t> </a:t>
            </a:r>
            <a:r>
              <a:rPr lang="fr-FR" b="1" i="1" dirty="0" err="1" smtClean="0"/>
              <a:t>proprietăţi</a:t>
            </a:r>
            <a:r>
              <a:rPr lang="fr-FR" b="1" i="1" dirty="0" smtClean="0"/>
              <a:t> </a:t>
            </a:r>
            <a:r>
              <a:rPr lang="fr-FR" b="1" i="1" dirty="0" err="1" smtClean="0"/>
              <a:t>fizice</a:t>
            </a:r>
            <a:r>
              <a:rPr lang="fr-FR" b="1" i="1" dirty="0" smtClean="0"/>
              <a:t> ale </a:t>
            </a:r>
            <a:r>
              <a:rPr lang="fr-FR" b="1" i="1" dirty="0" err="1" smtClean="0"/>
              <a:t>virionilor</a:t>
            </a:r>
            <a:r>
              <a:rPr lang="fr-FR" dirty="0" smtClean="0"/>
              <a:t> (</a:t>
            </a:r>
            <a:r>
              <a:rPr lang="fr-FR" dirty="0" err="1" smtClean="0"/>
              <a:t>constantă</a:t>
            </a:r>
            <a:r>
              <a:rPr lang="fr-FR" dirty="0" smtClean="0"/>
              <a:t> de </a:t>
            </a:r>
            <a:r>
              <a:rPr lang="fr-FR" dirty="0" err="1" smtClean="0"/>
              <a:t>sedimentare</a:t>
            </a:r>
            <a:r>
              <a:rPr lang="fr-FR" dirty="0" smtClean="0"/>
              <a:t>, </a:t>
            </a:r>
            <a:r>
              <a:rPr lang="fr-FR" dirty="0" err="1" smtClean="0"/>
              <a:t>încărcătură</a:t>
            </a:r>
            <a:r>
              <a:rPr lang="fr-FR" dirty="0" smtClean="0"/>
              <a:t> </a:t>
            </a:r>
            <a:r>
              <a:rPr lang="fr-FR" dirty="0" err="1" smtClean="0"/>
              <a:t>electrostatică</a:t>
            </a:r>
            <a:r>
              <a:rPr lang="fr-FR" dirty="0" smtClean="0"/>
              <a:t>) </a:t>
            </a:r>
            <a:r>
              <a:rPr lang="fr-FR" dirty="0" err="1" smtClean="0"/>
              <a:t>sau</a:t>
            </a:r>
            <a:r>
              <a:rPr lang="fr-FR" dirty="0" smtClean="0"/>
              <a:t> </a:t>
            </a:r>
            <a:r>
              <a:rPr lang="fr-FR" dirty="0" err="1" smtClean="0"/>
              <a:t>prin</a:t>
            </a:r>
            <a:r>
              <a:rPr lang="fr-FR" dirty="0" smtClean="0"/>
              <a:t> </a:t>
            </a:r>
            <a:r>
              <a:rPr lang="fr-FR" b="1" i="1" dirty="0" err="1" smtClean="0"/>
              <a:t>modificarea</a:t>
            </a:r>
            <a:r>
              <a:rPr lang="fr-FR" b="1" i="1" dirty="0" smtClean="0"/>
              <a:t> </a:t>
            </a:r>
            <a:r>
              <a:rPr lang="fr-FR" b="1" i="1" dirty="0" err="1" smtClean="0"/>
              <a:t>compoziţiei</a:t>
            </a:r>
            <a:r>
              <a:rPr lang="fr-FR" b="1" i="1" dirty="0" smtClean="0"/>
              <a:t> </a:t>
            </a:r>
            <a:r>
              <a:rPr lang="fr-FR" b="1" i="1" dirty="0" err="1" smtClean="0"/>
              <a:t>constituenţilor</a:t>
            </a:r>
            <a:r>
              <a:rPr lang="fr-FR" b="1" i="1" dirty="0" smtClean="0"/>
              <a:t> </a:t>
            </a:r>
            <a:r>
              <a:rPr lang="fr-FR" b="1" i="1" dirty="0" err="1" smtClean="0"/>
              <a:t>virali</a:t>
            </a:r>
            <a:r>
              <a:rPr lang="fr-FR" dirty="0" smtClean="0"/>
              <a:t>. </a:t>
            </a:r>
            <a:endParaRPr lang="en-US" dirty="0" smtClean="0"/>
          </a:p>
          <a:p>
            <a:r>
              <a:rPr lang="fr-FR" dirty="0" smtClean="0"/>
              <a:t>	</a:t>
            </a:r>
            <a:r>
              <a:rPr lang="fr-FR" dirty="0" err="1" smtClean="0"/>
              <a:t>Rezultatul</a:t>
            </a:r>
            <a:r>
              <a:rPr lang="fr-FR" dirty="0" smtClean="0"/>
              <a:t> </a:t>
            </a:r>
            <a:r>
              <a:rPr lang="fr-FR" dirty="0" err="1" smtClean="0"/>
              <a:t>cel</a:t>
            </a:r>
            <a:r>
              <a:rPr lang="fr-FR" dirty="0" smtClean="0"/>
              <a:t> mai important al </a:t>
            </a:r>
            <a:r>
              <a:rPr lang="fr-FR" dirty="0" err="1" smtClean="0"/>
              <a:t>acţiunii</a:t>
            </a:r>
            <a:r>
              <a:rPr lang="fr-FR" dirty="0" smtClean="0"/>
              <a:t> convergente a </a:t>
            </a:r>
            <a:r>
              <a:rPr lang="fr-FR" dirty="0" err="1" smtClean="0"/>
              <a:t>factorilor</a:t>
            </a:r>
            <a:r>
              <a:rPr lang="fr-FR" dirty="0" smtClean="0"/>
              <a:t> </a:t>
            </a:r>
            <a:r>
              <a:rPr lang="fr-FR" dirty="0" err="1" smtClean="0"/>
              <a:t>fizici</a:t>
            </a:r>
            <a:r>
              <a:rPr lang="fr-FR" dirty="0" smtClean="0"/>
              <a:t> </a:t>
            </a:r>
            <a:r>
              <a:rPr lang="fr-FR" dirty="0" err="1" smtClean="0"/>
              <a:t>şi</a:t>
            </a:r>
            <a:r>
              <a:rPr lang="fr-FR" dirty="0" smtClean="0"/>
              <a:t> </a:t>
            </a:r>
            <a:r>
              <a:rPr lang="fr-FR" dirty="0" err="1" smtClean="0"/>
              <a:t>chimici</a:t>
            </a:r>
            <a:r>
              <a:rPr lang="fr-FR" dirty="0" smtClean="0"/>
              <a:t> este </a:t>
            </a:r>
            <a:r>
              <a:rPr lang="fr-FR" b="1" dirty="0" err="1" smtClean="0"/>
              <a:t>pierderea</a:t>
            </a:r>
            <a:r>
              <a:rPr lang="fr-FR" b="1" dirty="0" smtClean="0"/>
              <a:t> </a:t>
            </a:r>
            <a:r>
              <a:rPr lang="fr-FR" b="1" dirty="0" err="1" smtClean="0"/>
              <a:t>infectivităţii</a:t>
            </a:r>
            <a:r>
              <a:rPr lang="fr-FR" b="1" dirty="0" smtClean="0"/>
              <a:t> (</a:t>
            </a:r>
            <a:r>
              <a:rPr lang="fr-FR" b="1" dirty="0" err="1" smtClean="0"/>
              <a:t>capacităţii</a:t>
            </a:r>
            <a:r>
              <a:rPr lang="fr-FR" b="1" dirty="0" smtClean="0"/>
              <a:t> de </a:t>
            </a:r>
            <a:r>
              <a:rPr lang="fr-FR" b="1" dirty="0" err="1" smtClean="0"/>
              <a:t>multiplicare</a:t>
            </a:r>
            <a:r>
              <a:rPr lang="fr-FR" b="1" dirty="0" smtClean="0"/>
              <a:t> </a:t>
            </a:r>
            <a:r>
              <a:rPr lang="fr-FR" b="1" dirty="0" err="1" smtClean="0"/>
              <a:t>în</a:t>
            </a:r>
            <a:r>
              <a:rPr lang="fr-FR" b="1" dirty="0" smtClean="0"/>
              <a:t> </a:t>
            </a:r>
            <a:r>
              <a:rPr lang="fr-FR" b="1" dirty="0" err="1" smtClean="0"/>
              <a:t>celula</a:t>
            </a:r>
            <a:r>
              <a:rPr lang="fr-FR" b="1" dirty="0" smtClean="0"/>
              <a:t> virus-</a:t>
            </a:r>
            <a:r>
              <a:rPr lang="fr-FR" b="1" dirty="0" err="1" smtClean="0"/>
              <a:t>sensibilă</a:t>
            </a:r>
            <a:r>
              <a:rPr lang="fr-FR" b="1" dirty="0" smtClean="0"/>
              <a:t>)</a:t>
            </a:r>
            <a:r>
              <a:rPr lang="fr-FR" dirty="0" smtClean="0"/>
              <a:t>.</a:t>
            </a:r>
            <a:endParaRPr lang="en-US" dirty="0" smtClean="0"/>
          </a:p>
          <a:p>
            <a:pPr>
              <a:buNone/>
            </a:pPr>
            <a:endParaRPr lang="en-US" b="1" dirty="0" smtClean="0"/>
          </a:p>
          <a:p>
            <a:r>
              <a:rPr lang="en-AU" b="1" dirty="0" smtClean="0"/>
              <a:t>5.1. </a:t>
            </a:r>
            <a:r>
              <a:rPr lang="en-AU" b="1" dirty="0" err="1" smtClean="0"/>
              <a:t>Acţiunea</a:t>
            </a:r>
            <a:r>
              <a:rPr lang="en-AU" b="1" dirty="0" smtClean="0"/>
              <a:t> </a:t>
            </a:r>
            <a:r>
              <a:rPr lang="en-AU" b="1" dirty="0" err="1" smtClean="0"/>
              <a:t>agenţilor</a:t>
            </a:r>
            <a:r>
              <a:rPr lang="en-AU" b="1" dirty="0" smtClean="0"/>
              <a:t> </a:t>
            </a:r>
            <a:r>
              <a:rPr lang="en-AU" b="1" dirty="0" err="1" smtClean="0"/>
              <a:t>fizici</a:t>
            </a:r>
            <a:r>
              <a:rPr lang="en-AU" b="1" dirty="0" smtClean="0"/>
              <a:t> </a:t>
            </a:r>
            <a:r>
              <a:rPr lang="en-AU" b="1" dirty="0" err="1" smtClean="0"/>
              <a:t>asupra</a:t>
            </a:r>
            <a:r>
              <a:rPr lang="en-AU" b="1" dirty="0" smtClean="0"/>
              <a:t> </a:t>
            </a:r>
            <a:r>
              <a:rPr lang="en-AU" b="1" dirty="0" err="1" smtClean="0"/>
              <a:t>virusurilor</a:t>
            </a:r>
            <a:endParaRPr lang="en-US" b="1" dirty="0" smtClean="0"/>
          </a:p>
          <a:p>
            <a:pPr lvl="0"/>
            <a:r>
              <a:rPr lang="en-AU" b="1" dirty="0" err="1" smtClean="0"/>
              <a:t>Căldura</a:t>
            </a:r>
            <a:endParaRPr lang="en-US" b="1" dirty="0" smtClean="0"/>
          </a:p>
          <a:p>
            <a:r>
              <a:rPr lang="en-AU" dirty="0" smtClean="0"/>
              <a:t>	</a:t>
            </a:r>
            <a:r>
              <a:rPr lang="en-AU" dirty="0" err="1" smtClean="0"/>
              <a:t>Virusurile</a:t>
            </a:r>
            <a:r>
              <a:rPr lang="en-AU" dirty="0" smtClean="0"/>
              <a:t>, </a:t>
            </a:r>
            <a:r>
              <a:rPr lang="en-AU" dirty="0" err="1" smtClean="0"/>
              <a:t>în</a:t>
            </a:r>
            <a:r>
              <a:rPr lang="en-AU" dirty="0" smtClean="0"/>
              <a:t> </a:t>
            </a:r>
            <a:r>
              <a:rPr lang="en-AU" dirty="0" err="1" smtClean="0"/>
              <a:t>preparatele</a:t>
            </a:r>
            <a:r>
              <a:rPr lang="en-AU" dirty="0" smtClean="0"/>
              <a:t> </a:t>
            </a:r>
            <a:r>
              <a:rPr lang="en-AU" dirty="0" err="1" smtClean="0"/>
              <a:t>proaspete</a:t>
            </a:r>
            <a:r>
              <a:rPr lang="en-AU" dirty="0" smtClean="0"/>
              <a:t> (</a:t>
            </a:r>
            <a:r>
              <a:rPr lang="en-AU" dirty="0" err="1" smtClean="0"/>
              <a:t>produs</a:t>
            </a:r>
            <a:r>
              <a:rPr lang="en-AU" dirty="0" smtClean="0"/>
              <a:t> </a:t>
            </a:r>
            <a:r>
              <a:rPr lang="en-AU" dirty="0" err="1" smtClean="0"/>
              <a:t>patologic</a:t>
            </a:r>
            <a:r>
              <a:rPr lang="en-AU" dirty="0" smtClean="0"/>
              <a:t>), </a:t>
            </a:r>
            <a:r>
              <a:rPr lang="en-AU" dirty="0" err="1" smtClean="0"/>
              <a:t>sunt</a:t>
            </a:r>
            <a:r>
              <a:rPr lang="en-AU" dirty="0" smtClean="0"/>
              <a:t> </a:t>
            </a:r>
            <a:r>
              <a:rPr lang="en-AU" i="1" dirty="0" err="1" smtClean="0"/>
              <a:t>relativ</a:t>
            </a:r>
            <a:r>
              <a:rPr lang="en-AU" i="1" dirty="0" smtClean="0"/>
              <a:t> stabile la </a:t>
            </a:r>
            <a:r>
              <a:rPr lang="en-AU" i="1" dirty="0" err="1" smtClean="0"/>
              <a:t>temperatura</a:t>
            </a:r>
            <a:r>
              <a:rPr lang="en-AU" i="1" dirty="0" smtClean="0"/>
              <a:t> </a:t>
            </a:r>
            <a:r>
              <a:rPr lang="en-AU" i="1" dirty="0" err="1" smtClean="0"/>
              <a:t>camerei</a:t>
            </a:r>
            <a:r>
              <a:rPr lang="en-AU" i="1" dirty="0" smtClean="0"/>
              <a:t>, cu </a:t>
            </a:r>
            <a:r>
              <a:rPr lang="en-AU" i="1" dirty="0" err="1" smtClean="0"/>
              <a:t>pierderea</a:t>
            </a:r>
            <a:r>
              <a:rPr lang="en-AU" i="1" dirty="0" smtClean="0"/>
              <a:t> </a:t>
            </a:r>
            <a:r>
              <a:rPr lang="en-AU" i="1" dirty="0" err="1" smtClean="0"/>
              <a:t>în</a:t>
            </a:r>
            <a:r>
              <a:rPr lang="en-AU" i="1" dirty="0" smtClean="0"/>
              <a:t> </a:t>
            </a:r>
            <a:r>
              <a:rPr lang="en-AU" i="1" dirty="0" err="1" smtClean="0"/>
              <a:t>timp</a:t>
            </a:r>
            <a:r>
              <a:rPr lang="en-AU" i="1" dirty="0" smtClean="0"/>
              <a:t> a </a:t>
            </a:r>
            <a:r>
              <a:rPr lang="en-AU" i="1" dirty="0" err="1" smtClean="0"/>
              <a:t>infectivităţii</a:t>
            </a:r>
            <a:r>
              <a:rPr lang="en-AU" dirty="0" smtClean="0"/>
              <a:t>. </a:t>
            </a:r>
            <a:endParaRPr lang="en-US" dirty="0" smtClean="0"/>
          </a:p>
          <a:p>
            <a:r>
              <a:rPr lang="en-AU" dirty="0" smtClean="0"/>
              <a:t>O </a:t>
            </a:r>
            <a:r>
              <a:rPr lang="en-AU" i="1" dirty="0" err="1" smtClean="0"/>
              <a:t>temperatură</a:t>
            </a:r>
            <a:r>
              <a:rPr lang="en-AU" i="1" dirty="0" smtClean="0"/>
              <a:t> de 50-60</a:t>
            </a:r>
            <a:r>
              <a:rPr lang="en-AU" i="1" dirty="0" smtClean="0">
                <a:sym typeface="Symbol"/>
              </a:rPr>
              <a:t></a:t>
            </a:r>
            <a:r>
              <a:rPr lang="en-AU" i="1" dirty="0" smtClean="0"/>
              <a:t>C </a:t>
            </a:r>
            <a:r>
              <a:rPr lang="en-AU" i="1" dirty="0" err="1" smtClean="0"/>
              <a:t>inactivează</a:t>
            </a:r>
            <a:r>
              <a:rPr lang="en-AU" i="1" dirty="0" smtClean="0"/>
              <a:t> </a:t>
            </a:r>
            <a:r>
              <a:rPr lang="en-AU" i="1" dirty="0" err="1" smtClean="0"/>
              <a:t>virusurile</a:t>
            </a:r>
            <a:r>
              <a:rPr lang="en-AU" dirty="0" smtClean="0"/>
              <a:t>, prin </a:t>
            </a:r>
            <a:r>
              <a:rPr lang="en-AU" dirty="0" err="1" smtClean="0"/>
              <a:t>denaturarea</a:t>
            </a:r>
            <a:r>
              <a:rPr lang="en-AU" dirty="0" smtClean="0"/>
              <a:t> </a:t>
            </a:r>
            <a:r>
              <a:rPr lang="en-AU" dirty="0" err="1" smtClean="0"/>
              <a:t>proteinelor</a:t>
            </a:r>
            <a:r>
              <a:rPr lang="en-AU" dirty="0" smtClean="0"/>
              <a:t> </a:t>
            </a:r>
            <a:r>
              <a:rPr lang="en-AU" dirty="0" err="1" smtClean="0"/>
              <a:t>capsidale</a:t>
            </a:r>
            <a:r>
              <a:rPr lang="en-AU" dirty="0" smtClean="0"/>
              <a:t>, </a:t>
            </a:r>
            <a:r>
              <a:rPr lang="en-AU" dirty="0" err="1" smtClean="0"/>
              <a:t>uneori</a:t>
            </a:r>
            <a:r>
              <a:rPr lang="en-AU" dirty="0" smtClean="0"/>
              <a:t> </a:t>
            </a:r>
            <a:r>
              <a:rPr lang="en-AU" dirty="0" err="1" smtClean="0"/>
              <a:t>inactivarea</a:t>
            </a:r>
            <a:r>
              <a:rPr lang="en-AU" dirty="0" smtClean="0"/>
              <a:t> </a:t>
            </a:r>
            <a:r>
              <a:rPr lang="en-AU" dirty="0" err="1" smtClean="0"/>
              <a:t>fiind</a:t>
            </a:r>
            <a:r>
              <a:rPr lang="en-AU" dirty="0" smtClean="0"/>
              <a:t> </a:t>
            </a:r>
            <a:r>
              <a:rPr lang="en-AU" dirty="0" err="1" smtClean="0"/>
              <a:t>însoţită</a:t>
            </a:r>
            <a:r>
              <a:rPr lang="en-AU" dirty="0" smtClean="0"/>
              <a:t> </a:t>
            </a:r>
            <a:r>
              <a:rPr lang="en-AU" dirty="0" err="1" smtClean="0"/>
              <a:t>şi</a:t>
            </a:r>
            <a:r>
              <a:rPr lang="en-AU" dirty="0" smtClean="0"/>
              <a:t> de </a:t>
            </a:r>
            <a:r>
              <a:rPr lang="en-AU" dirty="0" err="1" smtClean="0"/>
              <a:t>pierderea</a:t>
            </a:r>
            <a:r>
              <a:rPr lang="en-AU" dirty="0" smtClean="0"/>
              <a:t> </a:t>
            </a:r>
            <a:r>
              <a:rPr lang="en-AU" dirty="0" err="1" smtClean="0"/>
              <a:t>proprietăţilor</a:t>
            </a:r>
            <a:r>
              <a:rPr lang="en-AU" dirty="0" smtClean="0"/>
              <a:t> </a:t>
            </a:r>
            <a:r>
              <a:rPr lang="en-AU" dirty="0" err="1" smtClean="0"/>
              <a:t>antigenice</a:t>
            </a:r>
            <a:r>
              <a:rPr lang="en-AU" dirty="0" smtClean="0"/>
              <a:t> (</a:t>
            </a:r>
            <a:r>
              <a:rPr lang="en-AU" dirty="0" err="1" smtClean="0"/>
              <a:t>denaturarea</a:t>
            </a:r>
            <a:r>
              <a:rPr lang="en-AU" dirty="0" smtClean="0"/>
              <a:t> </a:t>
            </a:r>
            <a:r>
              <a:rPr lang="en-AU" dirty="0" err="1" smtClean="0"/>
              <a:t>specificităţii</a:t>
            </a:r>
            <a:r>
              <a:rPr lang="en-AU" dirty="0" smtClean="0"/>
              <a:t> </a:t>
            </a:r>
            <a:r>
              <a:rPr lang="en-AU" dirty="0" err="1" smtClean="0"/>
              <a:t>antigenice</a:t>
            </a:r>
            <a:r>
              <a:rPr lang="en-AU" dirty="0" smtClean="0"/>
              <a:t>).</a:t>
            </a:r>
            <a:endParaRPr lang="en-US" dirty="0" smtClean="0"/>
          </a:p>
          <a:p>
            <a:r>
              <a:rPr lang="en-AU" i="1" dirty="0" err="1" smtClean="0"/>
              <a:t>Temperaturile</a:t>
            </a:r>
            <a:r>
              <a:rPr lang="en-AU" i="1" dirty="0" smtClean="0"/>
              <a:t> </a:t>
            </a:r>
            <a:r>
              <a:rPr lang="en-AU" i="1" dirty="0" err="1" smtClean="0"/>
              <a:t>joase</a:t>
            </a:r>
            <a:r>
              <a:rPr lang="en-AU" i="1" dirty="0" smtClean="0"/>
              <a:t> </a:t>
            </a:r>
            <a:r>
              <a:rPr lang="en-AU" i="1" dirty="0" err="1" smtClean="0"/>
              <a:t>reprezintă</a:t>
            </a:r>
            <a:r>
              <a:rPr lang="en-AU" i="1" dirty="0" smtClean="0"/>
              <a:t> un </a:t>
            </a:r>
            <a:r>
              <a:rPr lang="en-AU" i="1" dirty="0" err="1" smtClean="0"/>
              <a:t>mijloc</a:t>
            </a:r>
            <a:r>
              <a:rPr lang="en-AU" i="1" dirty="0" smtClean="0"/>
              <a:t> </a:t>
            </a:r>
            <a:r>
              <a:rPr lang="en-AU" i="1" dirty="0" err="1" smtClean="0"/>
              <a:t>eficient</a:t>
            </a:r>
            <a:r>
              <a:rPr lang="en-AU" i="1" dirty="0" smtClean="0"/>
              <a:t> de </a:t>
            </a:r>
            <a:r>
              <a:rPr lang="en-AU" i="1" dirty="0" err="1" smtClean="0"/>
              <a:t>conservare</a:t>
            </a:r>
            <a:r>
              <a:rPr lang="en-AU" i="1" dirty="0" smtClean="0"/>
              <a:t> a </a:t>
            </a:r>
            <a:r>
              <a:rPr lang="en-AU" i="1" dirty="0" err="1" smtClean="0"/>
              <a:t>virusurilor</a:t>
            </a:r>
            <a:r>
              <a:rPr lang="en-AU" dirty="0" smtClean="0"/>
              <a:t>, </a:t>
            </a:r>
            <a:r>
              <a:rPr lang="en-AU" dirty="0" err="1" smtClean="0"/>
              <a:t>în</a:t>
            </a:r>
            <a:r>
              <a:rPr lang="en-AU" dirty="0" smtClean="0"/>
              <a:t> </a:t>
            </a:r>
            <a:r>
              <a:rPr lang="en-AU" dirty="0" err="1" smtClean="0"/>
              <a:t>condiţii</a:t>
            </a:r>
            <a:r>
              <a:rPr lang="en-AU" dirty="0" smtClean="0"/>
              <a:t> </a:t>
            </a:r>
            <a:r>
              <a:rPr lang="en-AU" dirty="0" err="1" smtClean="0"/>
              <a:t>speciale</a:t>
            </a:r>
            <a:r>
              <a:rPr lang="en-AU" dirty="0" smtClean="0"/>
              <a:t> (</a:t>
            </a:r>
            <a:r>
              <a:rPr lang="en-AU" dirty="0" err="1" smtClean="0"/>
              <a:t>în</a:t>
            </a:r>
            <a:r>
              <a:rPr lang="en-AU" dirty="0" smtClean="0"/>
              <a:t> </a:t>
            </a:r>
            <a:r>
              <a:rPr lang="en-AU" dirty="0" err="1" smtClean="0"/>
              <a:t>azot</a:t>
            </a:r>
            <a:r>
              <a:rPr lang="en-AU" dirty="0" smtClean="0"/>
              <a:t> </a:t>
            </a:r>
            <a:r>
              <a:rPr lang="en-AU" dirty="0" err="1" smtClean="0"/>
              <a:t>lichid</a:t>
            </a:r>
            <a:r>
              <a:rPr lang="en-AU" dirty="0" smtClean="0"/>
              <a:t> </a:t>
            </a:r>
            <a:r>
              <a:rPr lang="en-AU" dirty="0" err="1" smtClean="0"/>
              <a:t>şi</a:t>
            </a:r>
            <a:r>
              <a:rPr lang="en-AU" dirty="0" smtClean="0"/>
              <a:t> </a:t>
            </a:r>
            <a:r>
              <a:rPr lang="en-AU" dirty="0" err="1" smtClean="0"/>
              <a:t>în</a:t>
            </a:r>
            <a:r>
              <a:rPr lang="en-AU" dirty="0" smtClean="0"/>
              <a:t> </a:t>
            </a:r>
            <a:r>
              <a:rPr lang="en-AU" dirty="0" err="1" smtClean="0"/>
              <a:t>mediu</a:t>
            </a:r>
            <a:r>
              <a:rPr lang="en-AU" dirty="0" smtClean="0"/>
              <a:t> cu </a:t>
            </a:r>
            <a:r>
              <a:rPr lang="en-AU" dirty="0" err="1" smtClean="0"/>
              <a:t>substanţe</a:t>
            </a:r>
            <a:r>
              <a:rPr lang="en-AU" dirty="0" smtClean="0"/>
              <a:t> </a:t>
            </a:r>
            <a:r>
              <a:rPr lang="en-AU" dirty="0" err="1" smtClean="0"/>
              <a:t>protectoare</a:t>
            </a:r>
            <a:r>
              <a:rPr lang="en-AU" dirty="0" smtClean="0"/>
              <a:t>) </a:t>
            </a:r>
            <a:r>
              <a:rPr lang="en-AU" dirty="0" err="1" smtClean="0"/>
              <a:t>putând</a:t>
            </a:r>
            <a:r>
              <a:rPr lang="en-AU" dirty="0" smtClean="0"/>
              <a:t> </a:t>
            </a:r>
            <a:r>
              <a:rPr lang="en-AU" dirty="0" err="1" smtClean="0"/>
              <a:t>fi</a:t>
            </a:r>
            <a:r>
              <a:rPr lang="en-AU" dirty="0" smtClean="0"/>
              <a:t> </a:t>
            </a:r>
            <a:r>
              <a:rPr lang="en-AU" dirty="0" err="1" smtClean="0"/>
              <a:t>păstrate</a:t>
            </a:r>
            <a:r>
              <a:rPr lang="en-AU" dirty="0" smtClean="0"/>
              <a:t> </a:t>
            </a:r>
            <a:r>
              <a:rPr lang="en-AU" dirty="0" err="1" smtClean="0"/>
              <a:t>timp</a:t>
            </a:r>
            <a:r>
              <a:rPr lang="en-AU" dirty="0" smtClean="0"/>
              <a:t> </a:t>
            </a:r>
            <a:r>
              <a:rPr lang="en-AU" dirty="0" err="1" smtClean="0"/>
              <a:t>indefinit</a:t>
            </a:r>
            <a:r>
              <a:rPr lang="en-AU" dirty="0" smtClean="0"/>
              <a:t>.  </a:t>
            </a:r>
            <a:endParaRPr lang="en-US" dirty="0" smtClean="0"/>
          </a:p>
          <a:p>
            <a:pPr lvl="0"/>
            <a:r>
              <a:rPr lang="en-AU" b="1" dirty="0" err="1" smtClean="0"/>
              <a:t>Tratamentul</a:t>
            </a:r>
            <a:r>
              <a:rPr lang="en-AU" b="1" dirty="0" smtClean="0"/>
              <a:t> </a:t>
            </a:r>
            <a:r>
              <a:rPr lang="en-AU" b="1" dirty="0" err="1" smtClean="0"/>
              <a:t>mecanic</a:t>
            </a:r>
            <a:endParaRPr lang="en-US" b="1" dirty="0" smtClean="0"/>
          </a:p>
          <a:p>
            <a:r>
              <a:rPr lang="fr-FR" dirty="0" err="1" smtClean="0"/>
              <a:t>Prin</a:t>
            </a:r>
            <a:r>
              <a:rPr lang="fr-FR" dirty="0" smtClean="0"/>
              <a:t> </a:t>
            </a:r>
            <a:r>
              <a:rPr lang="fr-FR" dirty="0" err="1" smtClean="0"/>
              <a:t>agitare</a:t>
            </a:r>
            <a:r>
              <a:rPr lang="fr-FR" dirty="0" smtClean="0"/>
              <a:t> se </a:t>
            </a:r>
            <a:r>
              <a:rPr lang="fr-FR" dirty="0" err="1" smtClean="0"/>
              <a:t>asigură</a:t>
            </a:r>
            <a:r>
              <a:rPr lang="fr-FR" dirty="0" smtClean="0"/>
              <a:t> </a:t>
            </a:r>
            <a:r>
              <a:rPr lang="fr-FR" dirty="0" err="1" smtClean="0"/>
              <a:t>dezintegrarea</a:t>
            </a:r>
            <a:r>
              <a:rPr lang="fr-FR" dirty="0" smtClean="0"/>
              <a:t> </a:t>
            </a:r>
            <a:r>
              <a:rPr lang="fr-FR" dirty="0" err="1" smtClean="0"/>
              <a:t>suspensiei</a:t>
            </a:r>
            <a:r>
              <a:rPr lang="fr-FR" dirty="0" smtClean="0"/>
              <a:t> virale. </a:t>
            </a:r>
            <a:endParaRPr lang="en-US" dirty="0" smtClean="0"/>
          </a:p>
          <a:p>
            <a:r>
              <a:rPr lang="fr-FR" dirty="0" smtClean="0"/>
              <a:t>La </a:t>
            </a:r>
            <a:r>
              <a:rPr lang="fr-FR" dirty="0" err="1" smtClean="0"/>
              <a:t>valori</a:t>
            </a:r>
            <a:r>
              <a:rPr lang="fr-FR" dirty="0" smtClean="0"/>
              <a:t> </a:t>
            </a:r>
            <a:r>
              <a:rPr lang="fr-FR" dirty="0" err="1" smtClean="0"/>
              <a:t>înalte</a:t>
            </a:r>
            <a:r>
              <a:rPr lang="fr-FR" dirty="0" smtClean="0"/>
              <a:t> de </a:t>
            </a:r>
            <a:r>
              <a:rPr lang="fr-FR" dirty="0" err="1" smtClean="0"/>
              <a:t>presiune</a:t>
            </a:r>
            <a:r>
              <a:rPr lang="fr-FR" dirty="0" smtClean="0"/>
              <a:t> </a:t>
            </a:r>
            <a:r>
              <a:rPr lang="fr-FR" dirty="0" err="1" smtClean="0"/>
              <a:t>mecanică</a:t>
            </a:r>
            <a:r>
              <a:rPr lang="fr-FR" dirty="0" smtClean="0"/>
              <a:t> </a:t>
            </a:r>
            <a:r>
              <a:rPr lang="fr-FR" dirty="0" err="1" smtClean="0"/>
              <a:t>virusurile</a:t>
            </a:r>
            <a:r>
              <a:rPr lang="fr-FR" dirty="0" smtClean="0"/>
              <a:t> </a:t>
            </a:r>
            <a:r>
              <a:rPr lang="fr-FR" dirty="0" err="1" smtClean="0"/>
              <a:t>sunt</a:t>
            </a:r>
            <a:r>
              <a:rPr lang="fr-FR" dirty="0" smtClean="0"/>
              <a:t> </a:t>
            </a:r>
            <a:r>
              <a:rPr lang="fr-FR" dirty="0" err="1" smtClean="0"/>
              <a:t>rezistente</a:t>
            </a:r>
            <a:r>
              <a:rPr lang="fr-FR" dirty="0" smtClean="0"/>
              <a:t>.</a:t>
            </a:r>
            <a:endParaRPr lang="en-US" dirty="0" smtClean="0"/>
          </a:p>
          <a:p>
            <a:r>
              <a:rPr lang="fr-FR" dirty="0" err="1" smtClean="0"/>
              <a:t>Presiunea</a:t>
            </a:r>
            <a:r>
              <a:rPr lang="fr-FR" dirty="0" smtClean="0"/>
              <a:t> </a:t>
            </a:r>
            <a:r>
              <a:rPr lang="fr-FR" dirty="0" err="1" smtClean="0"/>
              <a:t>osmotică</a:t>
            </a:r>
            <a:r>
              <a:rPr lang="fr-FR" dirty="0" smtClean="0"/>
              <a:t> </a:t>
            </a:r>
            <a:r>
              <a:rPr lang="fr-FR" dirty="0" err="1" smtClean="0"/>
              <a:t>acţionează</a:t>
            </a:r>
            <a:r>
              <a:rPr lang="fr-FR" dirty="0" smtClean="0"/>
              <a:t> </a:t>
            </a:r>
            <a:r>
              <a:rPr lang="fr-FR" dirty="0" err="1" smtClean="0"/>
              <a:t>nociv</a:t>
            </a:r>
            <a:r>
              <a:rPr lang="fr-FR" dirty="0" smtClean="0"/>
              <a:t> </a:t>
            </a:r>
            <a:r>
              <a:rPr lang="fr-FR" dirty="0" err="1" smtClean="0"/>
              <a:t>numai</a:t>
            </a:r>
            <a:r>
              <a:rPr lang="fr-FR" dirty="0" smtClean="0"/>
              <a:t> </a:t>
            </a:r>
            <a:r>
              <a:rPr lang="fr-FR" dirty="0" err="1" smtClean="0"/>
              <a:t>când</a:t>
            </a:r>
            <a:r>
              <a:rPr lang="fr-FR" dirty="0" smtClean="0"/>
              <a:t> se produc </a:t>
            </a:r>
            <a:r>
              <a:rPr lang="fr-FR" dirty="0" err="1" smtClean="0"/>
              <a:t>şocuri</a:t>
            </a:r>
            <a:r>
              <a:rPr lang="fr-FR" dirty="0" smtClean="0"/>
              <a:t> </a:t>
            </a:r>
            <a:r>
              <a:rPr lang="fr-FR" dirty="0" err="1" smtClean="0"/>
              <a:t>osmotice</a:t>
            </a:r>
            <a:r>
              <a:rPr lang="fr-FR" dirty="0" smtClean="0"/>
              <a:t>. </a:t>
            </a:r>
            <a:r>
              <a:rPr lang="fr-FR" dirty="0" err="1" smtClean="0"/>
              <a:t>Modificări</a:t>
            </a:r>
            <a:r>
              <a:rPr lang="fr-FR" dirty="0" smtClean="0"/>
              <a:t> mai </a:t>
            </a:r>
            <a:r>
              <a:rPr lang="fr-FR" dirty="0" err="1" smtClean="0"/>
              <a:t>discrete</a:t>
            </a:r>
            <a:r>
              <a:rPr lang="fr-FR" dirty="0" smtClean="0"/>
              <a:t> ale </a:t>
            </a:r>
            <a:r>
              <a:rPr lang="fr-FR" dirty="0" err="1" smtClean="0"/>
              <a:t>presiunii</a:t>
            </a:r>
            <a:r>
              <a:rPr lang="fr-FR" dirty="0" smtClean="0"/>
              <a:t> </a:t>
            </a:r>
            <a:r>
              <a:rPr lang="fr-FR" dirty="0" err="1" smtClean="0"/>
              <a:t>osmotice</a:t>
            </a:r>
            <a:r>
              <a:rPr lang="fr-FR" dirty="0" smtClean="0"/>
              <a:t> pot duce la </a:t>
            </a:r>
            <a:r>
              <a:rPr lang="fr-FR" dirty="0" err="1" smtClean="0"/>
              <a:t>schimbări</a:t>
            </a:r>
            <a:r>
              <a:rPr lang="fr-FR" dirty="0" smtClean="0"/>
              <a:t> </a:t>
            </a:r>
            <a:r>
              <a:rPr lang="fr-FR" dirty="0" err="1" smtClean="0"/>
              <a:t>în</a:t>
            </a:r>
            <a:r>
              <a:rPr lang="fr-FR" dirty="0" smtClean="0"/>
              <a:t> </a:t>
            </a:r>
            <a:r>
              <a:rPr lang="fr-FR" dirty="0" err="1" smtClean="0"/>
              <a:t>compoziţia</a:t>
            </a:r>
            <a:r>
              <a:rPr lang="fr-FR" dirty="0" smtClean="0"/>
              <a:t> </a:t>
            </a:r>
            <a:r>
              <a:rPr lang="fr-FR" dirty="0" err="1" smtClean="0"/>
              <a:t>chimică</a:t>
            </a:r>
            <a:r>
              <a:rPr lang="fr-FR" dirty="0" smtClean="0"/>
              <a:t> a </a:t>
            </a:r>
            <a:r>
              <a:rPr lang="fr-FR" dirty="0" err="1" smtClean="0"/>
              <a:t>proteinelor</a:t>
            </a:r>
            <a:r>
              <a:rPr lang="fr-FR" dirty="0" smtClean="0"/>
              <a:t> </a:t>
            </a:r>
            <a:r>
              <a:rPr lang="fr-FR" dirty="0" err="1" smtClean="0"/>
              <a:t>capsidale</a:t>
            </a:r>
            <a:r>
              <a:rPr lang="fr-F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428604"/>
            <a:ext cx="8786874" cy="6215106"/>
          </a:xfrm>
        </p:spPr>
        <p:txBody>
          <a:bodyPr>
            <a:normAutofit fontScale="62500" lnSpcReduction="20000"/>
          </a:bodyPr>
          <a:lstStyle/>
          <a:p>
            <a:pPr lvl="0"/>
            <a:r>
              <a:rPr lang="en-AU" b="1" dirty="0" err="1" smtClean="0"/>
              <a:t>Ultrasunetele</a:t>
            </a:r>
            <a:r>
              <a:rPr lang="en-AU" b="1" dirty="0" smtClean="0"/>
              <a:t> </a:t>
            </a:r>
            <a:endParaRPr lang="en-US" b="1" dirty="0" smtClean="0"/>
          </a:p>
          <a:p>
            <a:r>
              <a:rPr lang="en-AU" i="1" dirty="0" err="1" smtClean="0"/>
              <a:t>Acţionează</a:t>
            </a:r>
            <a:r>
              <a:rPr lang="en-AU" i="1" dirty="0" smtClean="0"/>
              <a:t> </a:t>
            </a:r>
            <a:r>
              <a:rPr lang="en-AU" i="1" dirty="0" err="1" smtClean="0"/>
              <a:t>asupra</a:t>
            </a:r>
            <a:r>
              <a:rPr lang="en-AU" i="1" dirty="0" smtClean="0"/>
              <a:t> </a:t>
            </a:r>
            <a:r>
              <a:rPr lang="en-AU" i="1" dirty="0" err="1" smtClean="0"/>
              <a:t>virusurilor</a:t>
            </a:r>
            <a:r>
              <a:rPr lang="en-AU" i="1" dirty="0" smtClean="0"/>
              <a:t> cu </a:t>
            </a:r>
            <a:r>
              <a:rPr lang="en-AU" i="1" dirty="0" err="1" smtClean="0"/>
              <a:t>structură</a:t>
            </a:r>
            <a:r>
              <a:rPr lang="en-AU" i="1" dirty="0" smtClean="0"/>
              <a:t> </a:t>
            </a:r>
            <a:r>
              <a:rPr lang="en-AU" i="1" dirty="0" err="1" smtClean="0"/>
              <a:t>simplă</a:t>
            </a:r>
            <a:r>
              <a:rPr lang="en-AU" dirty="0" smtClean="0"/>
              <a:t> (</a:t>
            </a:r>
            <a:r>
              <a:rPr lang="en-AU" dirty="0" err="1" smtClean="0"/>
              <a:t>simetrie</a:t>
            </a:r>
            <a:r>
              <a:rPr lang="en-AU" dirty="0" smtClean="0"/>
              <a:t> </a:t>
            </a:r>
            <a:r>
              <a:rPr lang="en-AU" dirty="0" err="1" smtClean="0"/>
              <a:t>helicoidală</a:t>
            </a:r>
            <a:r>
              <a:rPr lang="en-AU" dirty="0" smtClean="0"/>
              <a:t>, </a:t>
            </a:r>
            <a:r>
              <a:rPr lang="en-AU" dirty="0" err="1" smtClean="0"/>
              <a:t>fără</a:t>
            </a:r>
            <a:r>
              <a:rPr lang="en-AU" dirty="0" smtClean="0"/>
              <a:t> </a:t>
            </a:r>
            <a:r>
              <a:rPr lang="en-AU" dirty="0" err="1" smtClean="0"/>
              <a:t>înveliş</a:t>
            </a:r>
            <a:r>
              <a:rPr lang="en-AU" dirty="0" smtClean="0"/>
              <a:t>) </a:t>
            </a:r>
            <a:r>
              <a:rPr lang="en-AU" dirty="0" err="1" smtClean="0"/>
              <a:t>în</a:t>
            </a:r>
            <a:r>
              <a:rPr lang="en-AU" dirty="0" smtClean="0"/>
              <a:t> </a:t>
            </a:r>
            <a:r>
              <a:rPr lang="en-AU" dirty="0" err="1" smtClean="0"/>
              <a:t>formă</a:t>
            </a:r>
            <a:r>
              <a:rPr lang="en-AU" dirty="0" smtClean="0"/>
              <a:t> de </a:t>
            </a:r>
            <a:r>
              <a:rPr lang="en-AU" dirty="0" err="1" smtClean="0"/>
              <a:t>baghetă</a:t>
            </a:r>
            <a:r>
              <a:rPr lang="en-AU" dirty="0" smtClean="0"/>
              <a:t>, </a:t>
            </a:r>
            <a:r>
              <a:rPr lang="en-AU" dirty="0" err="1" smtClean="0"/>
              <a:t>fiind</a:t>
            </a:r>
            <a:r>
              <a:rPr lang="en-AU" dirty="0" smtClean="0"/>
              <a:t> </a:t>
            </a:r>
            <a:r>
              <a:rPr lang="en-AU" dirty="0" err="1" smtClean="0"/>
              <a:t>ineficientă</a:t>
            </a:r>
            <a:r>
              <a:rPr lang="en-AU" dirty="0" smtClean="0"/>
              <a:t> </a:t>
            </a:r>
            <a:r>
              <a:rPr lang="en-AU" dirty="0" err="1" smtClean="0"/>
              <a:t>asupra</a:t>
            </a:r>
            <a:r>
              <a:rPr lang="en-AU" dirty="0" smtClean="0"/>
              <a:t> </a:t>
            </a:r>
            <a:r>
              <a:rPr lang="en-AU" dirty="0" err="1" smtClean="0"/>
              <a:t>virionilor</a:t>
            </a:r>
            <a:r>
              <a:rPr lang="en-AU" dirty="0" smtClean="0"/>
              <a:t> </a:t>
            </a:r>
            <a:r>
              <a:rPr lang="en-AU" dirty="0" err="1" smtClean="0"/>
              <a:t>sferici</a:t>
            </a:r>
            <a:r>
              <a:rPr lang="en-AU" dirty="0" smtClean="0"/>
              <a:t> </a:t>
            </a:r>
            <a:r>
              <a:rPr lang="en-AU" dirty="0" err="1" smtClean="0"/>
              <a:t>sau</a:t>
            </a:r>
            <a:r>
              <a:rPr lang="en-AU" dirty="0" smtClean="0"/>
              <a:t> </a:t>
            </a:r>
            <a:r>
              <a:rPr lang="en-AU" dirty="0" err="1" smtClean="0"/>
              <a:t>cărămidiformi</a:t>
            </a:r>
            <a:r>
              <a:rPr lang="en-AU" dirty="0" smtClean="0"/>
              <a:t>.</a:t>
            </a:r>
            <a:endParaRPr lang="en-US" dirty="0" smtClean="0"/>
          </a:p>
          <a:p>
            <a:pPr lvl="0"/>
            <a:r>
              <a:rPr lang="en-AU" b="1" dirty="0" err="1" smtClean="0"/>
              <a:t>Desicarea</a:t>
            </a:r>
            <a:r>
              <a:rPr lang="en-AU" b="1" dirty="0" smtClean="0"/>
              <a:t> </a:t>
            </a:r>
            <a:endParaRPr lang="en-US" b="1" dirty="0" smtClean="0"/>
          </a:p>
          <a:p>
            <a:r>
              <a:rPr lang="en-AU" dirty="0" smtClean="0"/>
              <a:t>La </a:t>
            </a:r>
            <a:r>
              <a:rPr lang="en-AU" dirty="0" err="1" smtClean="0"/>
              <a:t>uscăciune</a:t>
            </a:r>
            <a:r>
              <a:rPr lang="en-AU" dirty="0" smtClean="0"/>
              <a:t> </a:t>
            </a:r>
            <a:r>
              <a:rPr lang="en-AU" dirty="0" err="1" smtClean="0"/>
              <a:t>şi</a:t>
            </a:r>
            <a:r>
              <a:rPr lang="en-AU" dirty="0" smtClean="0"/>
              <a:t> la </a:t>
            </a:r>
            <a:r>
              <a:rPr lang="en-AU" dirty="0" err="1" smtClean="0"/>
              <a:t>temperatura</a:t>
            </a:r>
            <a:r>
              <a:rPr lang="en-AU" dirty="0" smtClean="0"/>
              <a:t> </a:t>
            </a:r>
            <a:r>
              <a:rPr lang="en-AU" dirty="0" err="1" smtClean="0"/>
              <a:t>camerei</a:t>
            </a:r>
            <a:r>
              <a:rPr lang="en-AU" dirty="0" smtClean="0"/>
              <a:t> </a:t>
            </a:r>
            <a:r>
              <a:rPr lang="en-AU" dirty="0" err="1" smtClean="0"/>
              <a:t>unele</a:t>
            </a:r>
            <a:r>
              <a:rPr lang="en-AU" dirty="0" smtClean="0"/>
              <a:t> </a:t>
            </a:r>
            <a:r>
              <a:rPr lang="en-AU" dirty="0" err="1" smtClean="0"/>
              <a:t>virusuri</a:t>
            </a:r>
            <a:r>
              <a:rPr lang="en-AU" dirty="0" smtClean="0"/>
              <a:t> </a:t>
            </a:r>
            <a:r>
              <a:rPr lang="en-AU" dirty="0" err="1" smtClean="0"/>
              <a:t>sunt</a:t>
            </a:r>
            <a:r>
              <a:rPr lang="en-AU" dirty="0" smtClean="0"/>
              <a:t> inactivate (</a:t>
            </a:r>
            <a:r>
              <a:rPr lang="en-AU" dirty="0" err="1" smtClean="0"/>
              <a:t>mixovirusuri</a:t>
            </a:r>
            <a:r>
              <a:rPr lang="en-AU" dirty="0" smtClean="0"/>
              <a:t> </a:t>
            </a:r>
            <a:r>
              <a:rPr lang="en-AU" dirty="0" err="1" smtClean="0"/>
              <a:t>şi</a:t>
            </a:r>
            <a:r>
              <a:rPr lang="en-AU" dirty="0" smtClean="0"/>
              <a:t> </a:t>
            </a:r>
            <a:r>
              <a:rPr lang="en-AU" dirty="0" err="1" smtClean="0"/>
              <a:t>paramixovirusuri</a:t>
            </a:r>
            <a:r>
              <a:rPr lang="en-AU" dirty="0" smtClean="0"/>
              <a:t>), </a:t>
            </a:r>
            <a:r>
              <a:rPr lang="en-AU" dirty="0" err="1" smtClean="0"/>
              <a:t>în</a:t>
            </a:r>
            <a:r>
              <a:rPr lang="en-AU" dirty="0" smtClean="0"/>
              <a:t> </a:t>
            </a:r>
            <a:r>
              <a:rPr lang="en-AU" dirty="0" err="1" smtClean="0"/>
              <a:t>timp</a:t>
            </a:r>
            <a:r>
              <a:rPr lang="en-AU" dirty="0" smtClean="0"/>
              <a:t> </a:t>
            </a:r>
            <a:r>
              <a:rPr lang="en-AU" dirty="0" err="1" smtClean="0"/>
              <a:t>ce</a:t>
            </a:r>
            <a:r>
              <a:rPr lang="en-AU" dirty="0" smtClean="0"/>
              <a:t> </a:t>
            </a:r>
            <a:r>
              <a:rPr lang="en-AU" dirty="0" err="1" smtClean="0"/>
              <a:t>alte</a:t>
            </a:r>
            <a:r>
              <a:rPr lang="en-AU" dirty="0" smtClean="0"/>
              <a:t> </a:t>
            </a:r>
            <a:r>
              <a:rPr lang="en-AU" dirty="0" err="1" smtClean="0"/>
              <a:t>virusuri</a:t>
            </a:r>
            <a:r>
              <a:rPr lang="en-AU" dirty="0" smtClean="0"/>
              <a:t> </a:t>
            </a:r>
            <a:r>
              <a:rPr lang="en-AU" dirty="0" err="1" smtClean="0"/>
              <a:t>rezistă</a:t>
            </a:r>
            <a:r>
              <a:rPr lang="en-AU" dirty="0" smtClean="0"/>
              <a:t> </a:t>
            </a:r>
            <a:r>
              <a:rPr lang="en-AU" dirty="0" err="1" smtClean="0"/>
              <a:t>destul</a:t>
            </a:r>
            <a:r>
              <a:rPr lang="en-AU" dirty="0" smtClean="0"/>
              <a:t> de </a:t>
            </a:r>
            <a:r>
              <a:rPr lang="en-AU" dirty="0" err="1" smtClean="0"/>
              <a:t>mult</a:t>
            </a:r>
            <a:r>
              <a:rPr lang="en-AU" dirty="0" smtClean="0"/>
              <a:t> </a:t>
            </a:r>
            <a:r>
              <a:rPr lang="en-AU" dirty="0" err="1" smtClean="0"/>
              <a:t>timp</a:t>
            </a:r>
            <a:r>
              <a:rPr lang="en-AU" dirty="0" smtClean="0"/>
              <a:t> </a:t>
            </a:r>
            <a:r>
              <a:rPr lang="en-AU" dirty="0" err="1" smtClean="0"/>
              <a:t>în</a:t>
            </a:r>
            <a:r>
              <a:rPr lang="en-AU" dirty="0" smtClean="0"/>
              <a:t> </a:t>
            </a:r>
            <a:r>
              <a:rPr lang="en-AU" dirty="0" err="1" smtClean="0"/>
              <a:t>aceleaşi</a:t>
            </a:r>
            <a:r>
              <a:rPr lang="en-AU" dirty="0" smtClean="0"/>
              <a:t> </a:t>
            </a:r>
            <a:r>
              <a:rPr lang="en-AU" dirty="0" err="1" smtClean="0"/>
              <a:t>condiţii</a:t>
            </a:r>
            <a:r>
              <a:rPr lang="en-AU" dirty="0" smtClean="0"/>
              <a:t> (</a:t>
            </a:r>
            <a:r>
              <a:rPr lang="en-AU" dirty="0" err="1" smtClean="0"/>
              <a:t>enterovirusuri</a:t>
            </a:r>
            <a:r>
              <a:rPr lang="en-AU" dirty="0" smtClean="0"/>
              <a:t>).</a:t>
            </a:r>
            <a:endParaRPr lang="en-US" dirty="0" smtClean="0"/>
          </a:p>
          <a:p>
            <a:pPr lvl="0"/>
            <a:r>
              <a:rPr lang="en-AU" b="1" dirty="0" err="1" smtClean="0"/>
              <a:t>Radiaţiile</a:t>
            </a:r>
            <a:endParaRPr lang="en-US" b="1" dirty="0" smtClean="0"/>
          </a:p>
          <a:p>
            <a:r>
              <a:rPr lang="fr-FR" dirty="0" err="1" smtClean="0"/>
              <a:t>Indiferent</a:t>
            </a:r>
            <a:r>
              <a:rPr lang="fr-FR" dirty="0" smtClean="0"/>
              <a:t> de </a:t>
            </a:r>
            <a:r>
              <a:rPr lang="fr-FR" dirty="0" err="1" smtClean="0"/>
              <a:t>natura</a:t>
            </a:r>
            <a:r>
              <a:rPr lang="fr-FR" dirty="0" smtClean="0"/>
              <a:t> </a:t>
            </a:r>
            <a:r>
              <a:rPr lang="fr-FR" dirty="0" err="1" smtClean="0"/>
              <a:t>radiaţiilor</a:t>
            </a:r>
            <a:r>
              <a:rPr lang="fr-FR" dirty="0" smtClean="0"/>
              <a:t>, </a:t>
            </a:r>
            <a:r>
              <a:rPr lang="fr-FR" dirty="0" err="1" smtClean="0"/>
              <a:t>ionizante</a:t>
            </a:r>
            <a:r>
              <a:rPr lang="fr-FR" dirty="0" smtClean="0"/>
              <a:t> (X, </a:t>
            </a:r>
            <a:r>
              <a:rPr lang="fr-FR" dirty="0" err="1" smtClean="0"/>
              <a:t>radiaţii</a:t>
            </a:r>
            <a:r>
              <a:rPr lang="fr-FR" dirty="0" smtClean="0"/>
              <a:t> ale </a:t>
            </a:r>
            <a:r>
              <a:rPr lang="fr-FR" dirty="0" err="1" smtClean="0"/>
              <a:t>izotopilor</a:t>
            </a:r>
            <a:r>
              <a:rPr lang="fr-FR" dirty="0" smtClean="0"/>
              <a:t> </a:t>
            </a:r>
            <a:r>
              <a:rPr lang="fr-FR" dirty="0" err="1" smtClean="0"/>
              <a:t>radioactivi</a:t>
            </a:r>
            <a:r>
              <a:rPr lang="fr-FR" dirty="0" smtClean="0"/>
              <a:t>) </a:t>
            </a:r>
            <a:r>
              <a:rPr lang="fr-FR" dirty="0" err="1" smtClean="0"/>
              <a:t>sau</a:t>
            </a:r>
            <a:r>
              <a:rPr lang="fr-FR" dirty="0" smtClean="0"/>
              <a:t> </a:t>
            </a:r>
            <a:r>
              <a:rPr lang="fr-FR" dirty="0" err="1" smtClean="0"/>
              <a:t>neionizante</a:t>
            </a:r>
            <a:r>
              <a:rPr lang="fr-FR" dirty="0" smtClean="0"/>
              <a:t>, (</a:t>
            </a:r>
            <a:r>
              <a:rPr lang="fr-FR" dirty="0" err="1" smtClean="0"/>
              <a:t>ultraviolete</a:t>
            </a:r>
            <a:r>
              <a:rPr lang="fr-FR" dirty="0" smtClean="0"/>
              <a:t>), </a:t>
            </a:r>
            <a:r>
              <a:rPr lang="fr-FR" dirty="0" err="1" smtClean="0"/>
              <a:t>efectul</a:t>
            </a:r>
            <a:r>
              <a:rPr lang="fr-FR" dirty="0" smtClean="0"/>
              <a:t> de </a:t>
            </a:r>
            <a:r>
              <a:rPr lang="fr-FR" dirty="0" err="1" smtClean="0"/>
              <a:t>iradiere</a:t>
            </a:r>
            <a:r>
              <a:rPr lang="fr-FR" dirty="0" smtClean="0"/>
              <a:t> </a:t>
            </a:r>
            <a:r>
              <a:rPr lang="fr-FR" dirty="0" err="1" smtClean="0"/>
              <a:t>depinde</a:t>
            </a:r>
            <a:r>
              <a:rPr lang="fr-FR" dirty="0" smtClean="0"/>
              <a:t> de </a:t>
            </a:r>
            <a:r>
              <a:rPr lang="fr-FR" dirty="0" err="1" smtClean="0"/>
              <a:t>doi</a:t>
            </a:r>
            <a:r>
              <a:rPr lang="fr-FR" dirty="0" smtClean="0"/>
              <a:t> </a:t>
            </a:r>
            <a:r>
              <a:rPr lang="fr-FR" dirty="0" err="1" smtClean="0"/>
              <a:t>factori</a:t>
            </a:r>
            <a:r>
              <a:rPr lang="fr-FR" dirty="0" smtClean="0"/>
              <a:t>: </a:t>
            </a:r>
            <a:r>
              <a:rPr lang="fr-FR" dirty="0" err="1" smtClean="0"/>
              <a:t>energia</a:t>
            </a:r>
            <a:r>
              <a:rPr lang="fr-FR" dirty="0" smtClean="0"/>
              <a:t> </a:t>
            </a:r>
            <a:r>
              <a:rPr lang="fr-FR" dirty="0" err="1" smtClean="0"/>
              <a:t>quantică</a:t>
            </a:r>
            <a:r>
              <a:rPr lang="fr-FR" dirty="0" smtClean="0"/>
              <a:t> </a:t>
            </a:r>
            <a:r>
              <a:rPr lang="fr-FR" dirty="0" err="1" smtClean="0"/>
              <a:t>şi</a:t>
            </a:r>
            <a:r>
              <a:rPr lang="fr-FR" dirty="0" smtClean="0"/>
              <a:t> </a:t>
            </a:r>
            <a:r>
              <a:rPr lang="fr-FR" dirty="0" err="1" smtClean="0"/>
              <a:t>natura</a:t>
            </a:r>
            <a:r>
              <a:rPr lang="fr-FR" dirty="0" smtClean="0"/>
              <a:t> </a:t>
            </a:r>
            <a:r>
              <a:rPr lang="fr-FR" dirty="0" err="1" smtClean="0"/>
              <a:t>materialului</a:t>
            </a:r>
            <a:r>
              <a:rPr lang="fr-FR" dirty="0" smtClean="0"/>
              <a:t> absorbant. </a:t>
            </a:r>
            <a:r>
              <a:rPr lang="fr-FR" dirty="0" err="1" smtClean="0"/>
              <a:t>În</a:t>
            </a:r>
            <a:r>
              <a:rPr lang="fr-FR" dirty="0" smtClean="0"/>
              <a:t> plus </a:t>
            </a:r>
            <a:r>
              <a:rPr lang="fr-FR" dirty="0" err="1" smtClean="0"/>
              <a:t>există</a:t>
            </a:r>
            <a:r>
              <a:rPr lang="fr-FR" dirty="0" smtClean="0"/>
              <a:t> </a:t>
            </a:r>
            <a:r>
              <a:rPr lang="fr-FR" dirty="0" err="1" smtClean="0"/>
              <a:t>substanţe</a:t>
            </a:r>
            <a:r>
              <a:rPr lang="fr-FR" dirty="0" smtClean="0"/>
              <a:t> care </a:t>
            </a:r>
            <a:r>
              <a:rPr lang="fr-FR" dirty="0" err="1" smtClean="0"/>
              <a:t>protejează</a:t>
            </a:r>
            <a:r>
              <a:rPr lang="fr-FR" dirty="0" smtClean="0"/>
              <a:t> </a:t>
            </a:r>
            <a:r>
              <a:rPr lang="fr-FR" dirty="0" err="1" smtClean="0"/>
              <a:t>virionul</a:t>
            </a:r>
            <a:r>
              <a:rPr lang="fr-FR" dirty="0" smtClean="0"/>
              <a:t> </a:t>
            </a:r>
            <a:r>
              <a:rPr lang="fr-FR" dirty="0" err="1" smtClean="0"/>
              <a:t>împotriva</a:t>
            </a:r>
            <a:r>
              <a:rPr lang="fr-FR" dirty="0" smtClean="0"/>
              <a:t> </a:t>
            </a:r>
            <a:r>
              <a:rPr lang="fr-FR" dirty="0" err="1" smtClean="0"/>
              <a:t>efectelor</a:t>
            </a:r>
            <a:r>
              <a:rPr lang="fr-FR" dirty="0" smtClean="0"/>
              <a:t> </a:t>
            </a:r>
            <a:r>
              <a:rPr lang="fr-FR" dirty="0" err="1" smtClean="0"/>
              <a:t>radiaţiilor</a:t>
            </a:r>
            <a:r>
              <a:rPr lang="fr-FR" dirty="0" smtClean="0"/>
              <a:t>, cum </a:t>
            </a:r>
            <a:r>
              <a:rPr lang="fr-FR" dirty="0" err="1" smtClean="0"/>
              <a:t>sunt</a:t>
            </a:r>
            <a:r>
              <a:rPr lang="fr-FR" dirty="0" smtClean="0"/>
              <a:t> </a:t>
            </a:r>
            <a:r>
              <a:rPr lang="fr-FR" dirty="0" err="1" smtClean="0"/>
              <a:t>proteinele</a:t>
            </a:r>
            <a:r>
              <a:rPr lang="fr-FR" dirty="0" smtClean="0"/>
              <a:t> </a:t>
            </a:r>
            <a:r>
              <a:rPr lang="fr-FR" dirty="0" err="1" smtClean="0"/>
              <a:t>sau</a:t>
            </a:r>
            <a:r>
              <a:rPr lang="fr-FR" dirty="0" smtClean="0"/>
              <a:t> </a:t>
            </a:r>
            <a:r>
              <a:rPr lang="fr-FR" dirty="0" err="1" smtClean="0"/>
              <a:t>agenţii</a:t>
            </a:r>
            <a:r>
              <a:rPr lang="fr-FR" dirty="0" smtClean="0"/>
              <a:t> </a:t>
            </a:r>
            <a:r>
              <a:rPr lang="fr-FR" dirty="0" err="1" smtClean="0"/>
              <a:t>reducători</a:t>
            </a:r>
            <a:r>
              <a:rPr lang="fr-FR" dirty="0" smtClean="0"/>
              <a:t>.</a:t>
            </a:r>
            <a:endParaRPr lang="en-US" dirty="0" smtClean="0"/>
          </a:p>
          <a:p>
            <a:r>
              <a:rPr lang="fr-FR" b="1" i="1" dirty="0" err="1" smtClean="0"/>
              <a:t>Radiaţiile</a:t>
            </a:r>
            <a:r>
              <a:rPr lang="fr-FR" b="1" i="1" dirty="0" smtClean="0"/>
              <a:t> </a:t>
            </a:r>
            <a:r>
              <a:rPr lang="fr-FR" b="1" i="1" dirty="0" err="1" smtClean="0"/>
              <a:t>ionizante</a:t>
            </a:r>
            <a:r>
              <a:rPr lang="fr-FR" dirty="0" smtClean="0"/>
              <a:t> </a:t>
            </a:r>
            <a:r>
              <a:rPr lang="fr-FR" dirty="0" err="1" smtClean="0"/>
              <a:t>acţionează</a:t>
            </a:r>
            <a:r>
              <a:rPr lang="fr-FR" dirty="0" smtClean="0"/>
              <a:t> </a:t>
            </a:r>
            <a:r>
              <a:rPr lang="fr-FR" dirty="0" err="1" smtClean="0"/>
              <a:t>prin</a:t>
            </a:r>
            <a:r>
              <a:rPr lang="fr-FR" dirty="0" smtClean="0"/>
              <a:t> </a:t>
            </a:r>
            <a:r>
              <a:rPr lang="fr-FR" dirty="0" err="1" smtClean="0"/>
              <a:t>două</a:t>
            </a:r>
            <a:r>
              <a:rPr lang="fr-FR" dirty="0" smtClean="0"/>
              <a:t> </a:t>
            </a:r>
            <a:r>
              <a:rPr lang="fr-FR" dirty="0" err="1" smtClean="0"/>
              <a:t>mecanisme</a:t>
            </a:r>
            <a:r>
              <a:rPr lang="fr-FR" i="1" dirty="0" smtClean="0"/>
              <a:t>: </a:t>
            </a:r>
            <a:r>
              <a:rPr lang="fr-FR" i="1" dirty="0" err="1" smtClean="0"/>
              <a:t>denaturarea</a:t>
            </a:r>
            <a:r>
              <a:rPr lang="fr-FR" i="1" dirty="0" smtClean="0"/>
              <a:t> </a:t>
            </a:r>
            <a:r>
              <a:rPr lang="fr-FR" i="1" dirty="0" err="1" smtClean="0"/>
              <a:t>proteinelor</a:t>
            </a:r>
            <a:r>
              <a:rPr lang="fr-FR" i="1" dirty="0" smtClean="0"/>
              <a:t> </a:t>
            </a:r>
            <a:r>
              <a:rPr lang="fr-FR" i="1" dirty="0" err="1" smtClean="0"/>
              <a:t>şi</a:t>
            </a:r>
            <a:r>
              <a:rPr lang="fr-FR" i="1" dirty="0" smtClean="0"/>
              <a:t> </a:t>
            </a:r>
            <a:r>
              <a:rPr lang="fr-FR" i="1" dirty="0" err="1" smtClean="0"/>
              <a:t>acizilor</a:t>
            </a:r>
            <a:r>
              <a:rPr lang="fr-FR" i="1" dirty="0" smtClean="0"/>
              <a:t> </a:t>
            </a:r>
            <a:r>
              <a:rPr lang="fr-FR" i="1" dirty="0" err="1" smtClean="0"/>
              <a:t>nucleici</a:t>
            </a:r>
            <a:r>
              <a:rPr lang="fr-FR" dirty="0" smtClean="0"/>
              <a:t> (</a:t>
            </a:r>
            <a:r>
              <a:rPr lang="fr-FR" dirty="0" err="1" smtClean="0"/>
              <a:t>lacună</a:t>
            </a:r>
            <a:r>
              <a:rPr lang="fr-FR" dirty="0" smtClean="0"/>
              <a:t> </a:t>
            </a:r>
            <a:r>
              <a:rPr lang="fr-FR" dirty="0" err="1" smtClean="0"/>
              <a:t>în</a:t>
            </a:r>
            <a:r>
              <a:rPr lang="fr-FR" dirty="0" smtClean="0"/>
              <a:t> </a:t>
            </a:r>
            <a:r>
              <a:rPr lang="fr-FR" dirty="0" err="1" smtClean="0"/>
              <a:t>lanţul</a:t>
            </a:r>
            <a:r>
              <a:rPr lang="fr-FR" dirty="0" smtClean="0"/>
              <a:t> </a:t>
            </a:r>
            <a:r>
              <a:rPr lang="fr-FR" dirty="0" err="1" smtClean="0"/>
              <a:t>polinucleotidic</a:t>
            </a:r>
            <a:r>
              <a:rPr lang="fr-FR" dirty="0" smtClean="0"/>
              <a:t>, </a:t>
            </a:r>
            <a:r>
              <a:rPr lang="fr-FR" dirty="0" err="1" smtClean="0"/>
              <a:t>modificarea</a:t>
            </a:r>
            <a:r>
              <a:rPr lang="fr-FR" dirty="0" smtClean="0"/>
              <a:t> </a:t>
            </a:r>
            <a:r>
              <a:rPr lang="fr-FR" dirty="0" err="1" smtClean="0"/>
              <a:t>biochimică</a:t>
            </a:r>
            <a:r>
              <a:rPr lang="fr-FR" dirty="0" smtClean="0"/>
              <a:t> a </a:t>
            </a:r>
            <a:r>
              <a:rPr lang="fr-FR" dirty="0" err="1" smtClean="0"/>
              <a:t>structurii</a:t>
            </a:r>
            <a:r>
              <a:rPr lang="fr-FR" dirty="0" smtClean="0"/>
              <a:t> </a:t>
            </a:r>
            <a:r>
              <a:rPr lang="fr-FR" dirty="0" err="1" smtClean="0"/>
              <a:t>bazelor</a:t>
            </a:r>
            <a:r>
              <a:rPr lang="fr-FR" dirty="0" smtClean="0"/>
              <a:t> </a:t>
            </a:r>
            <a:r>
              <a:rPr lang="fr-FR" dirty="0" err="1" smtClean="0"/>
              <a:t>pirimidinice</a:t>
            </a:r>
            <a:r>
              <a:rPr lang="fr-FR" dirty="0" smtClean="0"/>
              <a:t>) </a:t>
            </a:r>
            <a:r>
              <a:rPr lang="fr-FR" dirty="0" err="1" smtClean="0"/>
              <a:t>şi</a:t>
            </a:r>
            <a:r>
              <a:rPr lang="fr-FR" dirty="0" smtClean="0"/>
              <a:t> </a:t>
            </a:r>
            <a:r>
              <a:rPr lang="fr-FR" i="1" dirty="0" err="1" smtClean="0"/>
              <a:t>efectul</a:t>
            </a:r>
            <a:r>
              <a:rPr lang="fr-FR" i="1" dirty="0" smtClean="0"/>
              <a:t> de </a:t>
            </a:r>
            <a:r>
              <a:rPr lang="fr-FR" i="1" dirty="0" err="1" smtClean="0"/>
              <a:t>ionizare</a:t>
            </a:r>
            <a:r>
              <a:rPr lang="fr-FR" dirty="0" smtClean="0"/>
              <a:t> (</a:t>
            </a:r>
            <a:r>
              <a:rPr lang="fr-FR" dirty="0" err="1" smtClean="0"/>
              <a:t>formarea</a:t>
            </a:r>
            <a:r>
              <a:rPr lang="fr-FR" dirty="0" smtClean="0"/>
              <a:t> de </a:t>
            </a:r>
            <a:r>
              <a:rPr lang="fr-FR" dirty="0" err="1" smtClean="0"/>
              <a:t>radicali</a:t>
            </a:r>
            <a:r>
              <a:rPr lang="fr-FR" dirty="0" smtClean="0"/>
              <a:t> </a:t>
            </a:r>
            <a:r>
              <a:rPr lang="fr-FR" dirty="0" err="1" smtClean="0"/>
              <a:t>liberi</a:t>
            </a:r>
            <a:r>
              <a:rPr lang="fr-FR" dirty="0" smtClean="0"/>
              <a:t> -OH, </a:t>
            </a:r>
            <a:r>
              <a:rPr lang="fr-FR" dirty="0" err="1" smtClean="0"/>
              <a:t>formarea</a:t>
            </a:r>
            <a:r>
              <a:rPr lang="fr-FR" dirty="0" smtClean="0"/>
              <a:t> de </a:t>
            </a:r>
            <a:r>
              <a:rPr lang="fr-FR" dirty="0" err="1" smtClean="0"/>
              <a:t>peroxizi</a:t>
            </a:r>
            <a:r>
              <a:rPr lang="fr-FR" dirty="0" smtClean="0"/>
              <a:t>). La </a:t>
            </a:r>
            <a:r>
              <a:rPr lang="fr-FR" dirty="0" err="1" smtClean="0"/>
              <a:t>doze</a:t>
            </a:r>
            <a:r>
              <a:rPr lang="fr-FR" dirty="0" smtClean="0"/>
              <a:t> mai </a:t>
            </a:r>
            <a:r>
              <a:rPr lang="fr-FR" dirty="0" err="1" smtClean="0"/>
              <a:t>mici</a:t>
            </a:r>
            <a:r>
              <a:rPr lang="fr-FR" dirty="0" smtClean="0"/>
              <a:t> de </a:t>
            </a:r>
            <a:r>
              <a:rPr lang="fr-FR" dirty="0" err="1" smtClean="0"/>
              <a:t>radiaţii</a:t>
            </a:r>
            <a:r>
              <a:rPr lang="fr-FR" dirty="0" smtClean="0"/>
              <a:t> </a:t>
            </a:r>
            <a:r>
              <a:rPr lang="fr-FR" dirty="0" err="1" smtClean="0"/>
              <a:t>ionizante</a:t>
            </a:r>
            <a:r>
              <a:rPr lang="fr-FR" dirty="0" smtClean="0"/>
              <a:t>, nu se </a:t>
            </a:r>
            <a:r>
              <a:rPr lang="fr-FR" dirty="0" err="1" smtClean="0"/>
              <a:t>produce</a:t>
            </a:r>
            <a:r>
              <a:rPr lang="fr-FR" dirty="0" smtClean="0"/>
              <a:t> </a:t>
            </a:r>
            <a:r>
              <a:rPr lang="fr-FR" dirty="0" err="1" smtClean="0"/>
              <a:t>inactivarea</a:t>
            </a:r>
            <a:r>
              <a:rPr lang="fr-FR" dirty="0" smtClean="0"/>
              <a:t> </a:t>
            </a:r>
            <a:r>
              <a:rPr lang="fr-FR" dirty="0" err="1" smtClean="0"/>
              <a:t>virusului</a:t>
            </a:r>
            <a:r>
              <a:rPr lang="fr-FR" dirty="0" smtClean="0"/>
              <a:t>, ci </a:t>
            </a:r>
            <a:r>
              <a:rPr lang="fr-FR" dirty="0" err="1" smtClean="0"/>
              <a:t>apar</a:t>
            </a:r>
            <a:r>
              <a:rPr lang="fr-FR" dirty="0" smtClean="0"/>
              <a:t> </a:t>
            </a:r>
            <a:r>
              <a:rPr lang="fr-FR" dirty="0" err="1" smtClean="0"/>
              <a:t>mutaţii</a:t>
            </a:r>
            <a:r>
              <a:rPr lang="fr-FR" dirty="0" smtClean="0"/>
              <a:t> </a:t>
            </a:r>
            <a:r>
              <a:rPr lang="fr-FR" dirty="0" err="1" smtClean="0"/>
              <a:t>genice</a:t>
            </a:r>
            <a:r>
              <a:rPr lang="fr-FR" dirty="0" smtClean="0"/>
              <a:t> </a:t>
            </a:r>
            <a:r>
              <a:rPr lang="fr-FR" dirty="0" err="1" smtClean="0"/>
              <a:t>induse</a:t>
            </a:r>
            <a:r>
              <a:rPr lang="fr-FR" dirty="0" smtClean="0"/>
              <a:t>. </a:t>
            </a:r>
            <a:endParaRPr lang="en-US" dirty="0" smtClean="0"/>
          </a:p>
          <a:p>
            <a:r>
              <a:rPr lang="fr-FR" b="1" dirty="0" smtClean="0"/>
              <a:t>	</a:t>
            </a:r>
            <a:r>
              <a:rPr lang="fr-FR" b="1" i="1" dirty="0" err="1" smtClean="0"/>
              <a:t>Radiaţiile</a:t>
            </a:r>
            <a:r>
              <a:rPr lang="fr-FR" b="1" i="1" dirty="0" smtClean="0"/>
              <a:t> </a:t>
            </a:r>
            <a:r>
              <a:rPr lang="fr-FR" b="1" i="1" dirty="0" err="1" smtClean="0"/>
              <a:t>ultraviolete</a:t>
            </a:r>
            <a:r>
              <a:rPr lang="fr-FR" dirty="0" smtClean="0"/>
              <a:t> se </a:t>
            </a:r>
            <a:r>
              <a:rPr lang="fr-FR" dirty="0" err="1" smtClean="0"/>
              <a:t>absorb</a:t>
            </a:r>
            <a:r>
              <a:rPr lang="fr-FR" dirty="0" smtClean="0"/>
              <a:t> </a:t>
            </a:r>
            <a:r>
              <a:rPr lang="fr-FR" dirty="0" err="1" smtClean="0"/>
              <a:t>selectiv</a:t>
            </a:r>
            <a:r>
              <a:rPr lang="fr-FR" dirty="0" smtClean="0"/>
              <a:t> la </a:t>
            </a:r>
            <a:r>
              <a:rPr lang="fr-FR" dirty="0" err="1" smtClean="0"/>
              <a:t>nivelul</a:t>
            </a:r>
            <a:r>
              <a:rPr lang="fr-FR" dirty="0" smtClean="0"/>
              <a:t> </a:t>
            </a:r>
            <a:r>
              <a:rPr lang="fr-FR" dirty="0" err="1" smtClean="0"/>
              <a:t>acizilor</a:t>
            </a:r>
            <a:r>
              <a:rPr lang="fr-FR" dirty="0" smtClean="0"/>
              <a:t> </a:t>
            </a:r>
            <a:r>
              <a:rPr lang="fr-FR" dirty="0" err="1" smtClean="0"/>
              <a:t>nucleici</a:t>
            </a:r>
            <a:r>
              <a:rPr lang="fr-FR" dirty="0" smtClean="0"/>
              <a:t>, </a:t>
            </a:r>
            <a:r>
              <a:rPr lang="fr-FR" dirty="0" err="1" smtClean="0"/>
              <a:t>îndeosebi</a:t>
            </a:r>
            <a:r>
              <a:rPr lang="fr-FR" dirty="0" smtClean="0"/>
              <a:t> ADN, </a:t>
            </a:r>
            <a:r>
              <a:rPr lang="fr-FR" dirty="0" err="1" smtClean="0"/>
              <a:t>determinând</a:t>
            </a:r>
            <a:r>
              <a:rPr lang="fr-FR" dirty="0" smtClean="0"/>
              <a:t> </a:t>
            </a:r>
            <a:r>
              <a:rPr lang="fr-FR" i="1" dirty="0" err="1" smtClean="0"/>
              <a:t>formarea</a:t>
            </a:r>
            <a:r>
              <a:rPr lang="fr-FR" i="1" dirty="0" smtClean="0"/>
              <a:t> </a:t>
            </a:r>
            <a:r>
              <a:rPr lang="fr-FR" i="1" dirty="0" err="1" smtClean="0"/>
              <a:t>dimerilor</a:t>
            </a:r>
            <a:r>
              <a:rPr lang="fr-FR" i="1" dirty="0" smtClean="0"/>
              <a:t> </a:t>
            </a:r>
            <a:r>
              <a:rPr lang="fr-FR" i="1" dirty="0" err="1" smtClean="0"/>
              <a:t>pirimidinici</a:t>
            </a:r>
            <a:r>
              <a:rPr lang="fr-FR" i="1" dirty="0" smtClean="0"/>
              <a:t> </a:t>
            </a:r>
            <a:r>
              <a:rPr lang="fr-FR" i="1" dirty="0" err="1" smtClean="0"/>
              <a:t>toxici</a:t>
            </a:r>
            <a:r>
              <a:rPr lang="fr-FR" dirty="0" smtClean="0"/>
              <a:t>. </a:t>
            </a:r>
            <a:r>
              <a:rPr lang="fr-FR" dirty="0" err="1" smtClean="0"/>
              <a:t>Modificările</a:t>
            </a:r>
            <a:r>
              <a:rPr lang="fr-FR" dirty="0" smtClean="0"/>
              <a:t> </a:t>
            </a:r>
            <a:r>
              <a:rPr lang="fr-FR" dirty="0" err="1" smtClean="0"/>
              <a:t>induse</a:t>
            </a:r>
            <a:r>
              <a:rPr lang="fr-FR" dirty="0" smtClean="0"/>
              <a:t> </a:t>
            </a:r>
            <a:r>
              <a:rPr lang="fr-FR" dirty="0" err="1" smtClean="0"/>
              <a:t>sunt</a:t>
            </a:r>
            <a:r>
              <a:rPr lang="fr-FR" dirty="0" smtClean="0"/>
              <a:t> </a:t>
            </a:r>
            <a:r>
              <a:rPr lang="fr-FR" dirty="0" err="1" smtClean="0"/>
              <a:t>reversibile</a:t>
            </a:r>
            <a:r>
              <a:rPr lang="fr-FR" dirty="0" smtClean="0"/>
              <a:t>, </a:t>
            </a:r>
            <a:r>
              <a:rPr lang="fr-FR" dirty="0" err="1" smtClean="0"/>
              <a:t>selectându</a:t>
            </a:r>
            <a:r>
              <a:rPr lang="fr-FR" dirty="0" smtClean="0"/>
              <a:t>-se </a:t>
            </a:r>
            <a:r>
              <a:rPr lang="fr-FR" dirty="0" err="1" smtClean="0"/>
              <a:t>indivizi</a:t>
            </a:r>
            <a:r>
              <a:rPr lang="fr-FR" dirty="0" smtClean="0"/>
              <a:t> </a:t>
            </a:r>
            <a:r>
              <a:rPr lang="fr-FR" dirty="0" err="1" smtClean="0"/>
              <a:t>rezistenţi</a:t>
            </a:r>
            <a:r>
              <a:rPr lang="fr-FR" dirty="0" smtClean="0"/>
              <a:t> la </a:t>
            </a:r>
            <a:r>
              <a:rPr lang="fr-FR" dirty="0" err="1" smtClean="0"/>
              <a:t>efectul</a:t>
            </a:r>
            <a:r>
              <a:rPr lang="fr-FR" dirty="0" smtClean="0"/>
              <a:t> </a:t>
            </a:r>
            <a:r>
              <a:rPr lang="fr-FR" dirty="0" err="1" smtClean="0"/>
              <a:t>radiaţiilor</a:t>
            </a:r>
            <a:r>
              <a:rPr lang="fr-FR" dirty="0" smtClean="0"/>
              <a:t>, </a:t>
            </a:r>
            <a:r>
              <a:rPr lang="fr-FR" dirty="0" err="1" smtClean="0"/>
              <a:t>prin</a:t>
            </a:r>
            <a:r>
              <a:rPr lang="fr-FR" dirty="0" smtClean="0"/>
              <a:t> </a:t>
            </a:r>
            <a:r>
              <a:rPr lang="fr-FR" dirty="0" err="1" smtClean="0"/>
              <a:t>procesele</a:t>
            </a:r>
            <a:r>
              <a:rPr lang="fr-FR" dirty="0" smtClean="0"/>
              <a:t> de </a:t>
            </a:r>
            <a:r>
              <a:rPr lang="fr-FR" i="1" dirty="0" err="1" smtClean="0"/>
              <a:t>fotoreactivare</a:t>
            </a:r>
            <a:r>
              <a:rPr lang="fr-FR" dirty="0" smtClean="0"/>
              <a:t> </a:t>
            </a:r>
            <a:r>
              <a:rPr lang="fr-FR" dirty="0" err="1" smtClean="0"/>
              <a:t>şi</a:t>
            </a:r>
            <a:r>
              <a:rPr lang="fr-FR" dirty="0" smtClean="0"/>
              <a:t> </a:t>
            </a:r>
            <a:r>
              <a:rPr lang="fr-FR" i="1" dirty="0" err="1" smtClean="0"/>
              <a:t>restaurare</a:t>
            </a:r>
            <a:r>
              <a:rPr lang="fr-FR" i="1" dirty="0" smtClean="0"/>
              <a:t> la </a:t>
            </a:r>
            <a:r>
              <a:rPr lang="fr-FR" i="1" dirty="0" err="1" smtClean="0"/>
              <a:t>întuneric</a:t>
            </a:r>
            <a:r>
              <a:rPr lang="fr-FR" dirty="0" smtClean="0"/>
              <a:t>.</a:t>
            </a:r>
            <a:endParaRPr lang="en-US" b="1" dirty="0" smtClean="0"/>
          </a:p>
          <a:p>
            <a:r>
              <a:rPr lang="fr-FR" b="1" i="1" dirty="0" smtClean="0"/>
              <a:t>- </a:t>
            </a:r>
            <a:r>
              <a:rPr lang="fr-FR" b="1" i="1" dirty="0" err="1" smtClean="0"/>
              <a:t>Fotoreactivarea</a:t>
            </a:r>
            <a:r>
              <a:rPr lang="fr-FR" dirty="0" smtClean="0"/>
              <a:t>: </a:t>
            </a:r>
            <a:r>
              <a:rPr lang="fr-FR" dirty="0" err="1" smtClean="0"/>
              <a:t>radiaţiile</a:t>
            </a:r>
            <a:r>
              <a:rPr lang="fr-FR" dirty="0" smtClean="0"/>
              <a:t> </a:t>
            </a:r>
            <a:r>
              <a:rPr lang="fr-FR" dirty="0" err="1" smtClean="0"/>
              <a:t>luminoase</a:t>
            </a:r>
            <a:r>
              <a:rPr lang="fr-FR" dirty="0" smtClean="0"/>
              <a:t> pot activa o </a:t>
            </a:r>
            <a:r>
              <a:rPr lang="fr-FR" dirty="0" err="1" smtClean="0"/>
              <a:t>enzimă</a:t>
            </a:r>
            <a:r>
              <a:rPr lang="fr-FR" dirty="0" smtClean="0"/>
              <a:t> care </a:t>
            </a:r>
            <a:r>
              <a:rPr lang="fr-FR" dirty="0" err="1" smtClean="0"/>
              <a:t>clivează</a:t>
            </a:r>
            <a:r>
              <a:rPr lang="fr-FR" dirty="0" smtClean="0"/>
              <a:t> </a:t>
            </a:r>
            <a:r>
              <a:rPr lang="fr-FR" dirty="0" err="1" smtClean="0"/>
              <a:t>dimerii</a:t>
            </a:r>
            <a:r>
              <a:rPr lang="fr-FR" dirty="0" smtClean="0"/>
              <a:t> </a:t>
            </a:r>
            <a:r>
              <a:rPr lang="fr-FR" dirty="0" err="1" smtClean="0"/>
              <a:t>pirimidinici</a:t>
            </a:r>
            <a:r>
              <a:rPr lang="fr-FR" dirty="0" smtClean="0"/>
              <a:t> </a:t>
            </a:r>
            <a:r>
              <a:rPr lang="fr-FR" dirty="0" err="1" smtClean="0"/>
              <a:t>toxici</a:t>
            </a:r>
            <a:r>
              <a:rPr lang="fr-FR" dirty="0" smtClean="0"/>
              <a:t>;</a:t>
            </a:r>
            <a:endParaRPr lang="en-US" dirty="0" smtClean="0"/>
          </a:p>
          <a:p>
            <a:r>
              <a:rPr lang="fr-FR" b="1" i="1" dirty="0" smtClean="0"/>
              <a:t>- </a:t>
            </a:r>
            <a:r>
              <a:rPr lang="fr-FR" b="1" i="1" dirty="0" err="1" smtClean="0"/>
              <a:t>Restaurarea</a:t>
            </a:r>
            <a:r>
              <a:rPr lang="fr-FR" b="1" i="1" dirty="0" smtClean="0"/>
              <a:t> la </a:t>
            </a:r>
            <a:r>
              <a:rPr lang="fr-FR" b="1" i="1" dirty="0" err="1" smtClean="0"/>
              <a:t>întuneric</a:t>
            </a:r>
            <a:r>
              <a:rPr lang="fr-FR" b="1" i="1" dirty="0" smtClean="0"/>
              <a:t> (“</a:t>
            </a:r>
            <a:r>
              <a:rPr lang="fr-FR" b="1" i="1" dirty="0" err="1" smtClean="0"/>
              <a:t>dark</a:t>
            </a:r>
            <a:r>
              <a:rPr lang="fr-FR" b="1" i="1" dirty="0" smtClean="0"/>
              <a:t> </a:t>
            </a:r>
            <a:r>
              <a:rPr lang="fr-FR" b="1" i="1" dirty="0" err="1" smtClean="0"/>
              <a:t>repair</a:t>
            </a:r>
            <a:r>
              <a:rPr lang="fr-FR" b="1" i="1" dirty="0" smtClean="0"/>
              <a:t>”)</a:t>
            </a:r>
            <a:r>
              <a:rPr lang="fr-FR" dirty="0" smtClean="0"/>
              <a:t> </a:t>
            </a:r>
            <a:r>
              <a:rPr lang="fr-FR" dirty="0" err="1" smtClean="0"/>
              <a:t>constă</a:t>
            </a:r>
            <a:r>
              <a:rPr lang="fr-FR" dirty="0" smtClean="0"/>
              <a:t> </a:t>
            </a:r>
            <a:r>
              <a:rPr lang="fr-FR" dirty="0" err="1" smtClean="0"/>
              <a:t>în</a:t>
            </a:r>
            <a:r>
              <a:rPr lang="fr-FR" dirty="0" smtClean="0"/>
              <a:t> </a:t>
            </a:r>
            <a:r>
              <a:rPr lang="fr-FR" dirty="0" err="1" smtClean="0"/>
              <a:t>faptul</a:t>
            </a:r>
            <a:r>
              <a:rPr lang="fr-FR" dirty="0" smtClean="0"/>
              <a:t> </a:t>
            </a:r>
            <a:r>
              <a:rPr lang="fr-FR" dirty="0" err="1" smtClean="0"/>
              <a:t>că</a:t>
            </a:r>
            <a:r>
              <a:rPr lang="fr-FR" dirty="0" smtClean="0"/>
              <a:t>, la </a:t>
            </a:r>
            <a:r>
              <a:rPr lang="fr-FR" dirty="0" err="1" smtClean="0"/>
              <a:t>întuneric</a:t>
            </a:r>
            <a:r>
              <a:rPr lang="fr-FR" dirty="0" smtClean="0"/>
              <a:t>, are </a:t>
            </a:r>
            <a:r>
              <a:rPr lang="fr-FR" dirty="0" err="1" smtClean="0"/>
              <a:t>loc</a:t>
            </a:r>
            <a:r>
              <a:rPr lang="fr-FR" dirty="0" smtClean="0"/>
              <a:t> </a:t>
            </a:r>
            <a:r>
              <a:rPr lang="fr-FR" dirty="0" err="1" smtClean="0"/>
              <a:t>acţiunea</a:t>
            </a:r>
            <a:r>
              <a:rPr lang="fr-FR" dirty="0" smtClean="0"/>
              <a:t> </a:t>
            </a:r>
            <a:r>
              <a:rPr lang="fr-FR" dirty="0" err="1" smtClean="0"/>
              <a:t>succesivă</a:t>
            </a:r>
            <a:r>
              <a:rPr lang="fr-FR" dirty="0" smtClean="0"/>
              <a:t> a </a:t>
            </a:r>
            <a:r>
              <a:rPr lang="fr-FR" dirty="0" err="1" smtClean="0"/>
              <a:t>trei</a:t>
            </a:r>
            <a:r>
              <a:rPr lang="fr-FR" dirty="0" smtClean="0"/>
              <a:t> </a:t>
            </a:r>
            <a:r>
              <a:rPr lang="fr-FR" dirty="0" err="1" smtClean="0"/>
              <a:t>enzime</a:t>
            </a:r>
            <a:r>
              <a:rPr lang="fr-FR" dirty="0" smtClean="0"/>
              <a:t>: o </a:t>
            </a:r>
            <a:r>
              <a:rPr lang="fr-FR" i="1" dirty="0" err="1" smtClean="0"/>
              <a:t>endonuclează</a:t>
            </a:r>
            <a:r>
              <a:rPr lang="fr-FR" dirty="0" smtClean="0"/>
              <a:t> care </a:t>
            </a:r>
            <a:r>
              <a:rPr lang="fr-FR" dirty="0" err="1" smtClean="0"/>
              <a:t>desprinde</a:t>
            </a:r>
            <a:r>
              <a:rPr lang="fr-FR" dirty="0" smtClean="0"/>
              <a:t> </a:t>
            </a:r>
            <a:r>
              <a:rPr lang="fr-FR" dirty="0" err="1" smtClean="0"/>
              <a:t>dimerul</a:t>
            </a:r>
            <a:r>
              <a:rPr lang="fr-FR" dirty="0" smtClean="0"/>
              <a:t> </a:t>
            </a:r>
            <a:r>
              <a:rPr lang="fr-FR" dirty="0" err="1" smtClean="0"/>
              <a:t>pirimidinic</a:t>
            </a:r>
            <a:r>
              <a:rPr lang="fr-FR" dirty="0" smtClean="0"/>
              <a:t> de </a:t>
            </a:r>
            <a:r>
              <a:rPr lang="fr-FR" dirty="0" err="1" smtClean="0"/>
              <a:t>pe</a:t>
            </a:r>
            <a:r>
              <a:rPr lang="fr-FR" dirty="0" smtClean="0"/>
              <a:t> ADN; o </a:t>
            </a:r>
            <a:r>
              <a:rPr lang="fr-FR" i="1" dirty="0" err="1" smtClean="0"/>
              <a:t>exonuclează</a:t>
            </a:r>
            <a:r>
              <a:rPr lang="fr-FR" dirty="0" smtClean="0"/>
              <a:t> care </a:t>
            </a:r>
            <a:r>
              <a:rPr lang="fr-FR" dirty="0" err="1" smtClean="0"/>
              <a:t>formează</a:t>
            </a:r>
            <a:r>
              <a:rPr lang="fr-FR" dirty="0" smtClean="0"/>
              <a:t> “lacune” </a:t>
            </a:r>
            <a:r>
              <a:rPr lang="fr-FR" dirty="0" err="1" smtClean="0"/>
              <a:t>de-a</a:t>
            </a:r>
            <a:r>
              <a:rPr lang="fr-FR" dirty="0" smtClean="0"/>
              <a:t> </a:t>
            </a:r>
            <a:r>
              <a:rPr lang="fr-FR" dirty="0" err="1" smtClean="0"/>
              <a:t>lungul</a:t>
            </a:r>
            <a:r>
              <a:rPr lang="fr-FR" dirty="0" smtClean="0"/>
              <a:t> </a:t>
            </a:r>
            <a:r>
              <a:rPr lang="fr-FR" dirty="0" err="1" smtClean="0"/>
              <a:t>moleculei</a:t>
            </a:r>
            <a:r>
              <a:rPr lang="fr-FR" dirty="0" smtClean="0"/>
              <a:t> </a:t>
            </a:r>
            <a:r>
              <a:rPr lang="fr-FR" dirty="0" err="1" smtClean="0"/>
              <a:t>alterate</a:t>
            </a:r>
            <a:r>
              <a:rPr lang="fr-FR" dirty="0" smtClean="0"/>
              <a:t> de ADN, </a:t>
            </a:r>
            <a:r>
              <a:rPr lang="fr-FR" dirty="0" err="1" smtClean="0"/>
              <a:t>prin</a:t>
            </a:r>
            <a:r>
              <a:rPr lang="fr-FR" dirty="0" smtClean="0"/>
              <a:t> </a:t>
            </a:r>
            <a:r>
              <a:rPr lang="fr-FR" dirty="0" err="1" smtClean="0"/>
              <a:t>clivare</a:t>
            </a:r>
            <a:r>
              <a:rPr lang="fr-FR" dirty="0" smtClean="0"/>
              <a:t> </a:t>
            </a:r>
            <a:r>
              <a:rPr lang="fr-FR" dirty="0" err="1" smtClean="0"/>
              <a:t>secvenţială</a:t>
            </a:r>
            <a:r>
              <a:rPr lang="fr-FR" dirty="0" smtClean="0"/>
              <a:t>; o </a:t>
            </a:r>
            <a:r>
              <a:rPr lang="fr-FR" i="1" dirty="0" smtClean="0"/>
              <a:t>ADN-</a:t>
            </a:r>
            <a:r>
              <a:rPr lang="fr-FR" i="1" dirty="0" err="1" smtClean="0"/>
              <a:t>polimerază</a:t>
            </a:r>
            <a:r>
              <a:rPr lang="fr-FR" i="1" dirty="0" smtClean="0"/>
              <a:t> </a:t>
            </a:r>
            <a:r>
              <a:rPr lang="fr-FR" dirty="0" smtClean="0"/>
              <a:t>care </a:t>
            </a:r>
            <a:r>
              <a:rPr lang="fr-FR" dirty="0" err="1" smtClean="0"/>
              <a:t>umple</a:t>
            </a:r>
            <a:r>
              <a:rPr lang="fr-FR" dirty="0" smtClean="0"/>
              <a:t> </a:t>
            </a:r>
            <a:r>
              <a:rPr lang="fr-FR" dirty="0" err="1" smtClean="0"/>
              <a:t>lacunele</a:t>
            </a:r>
            <a:r>
              <a:rPr lang="fr-FR" dirty="0" smtClean="0"/>
              <a:t>, </a:t>
            </a:r>
            <a:r>
              <a:rPr lang="fr-FR" dirty="0" err="1" smtClean="0"/>
              <a:t>folosind</a:t>
            </a:r>
            <a:r>
              <a:rPr lang="fr-FR" dirty="0" smtClean="0"/>
              <a:t> ca matrice </a:t>
            </a:r>
            <a:r>
              <a:rPr lang="fr-FR" dirty="0" err="1" smtClean="0"/>
              <a:t>porţiunea</a:t>
            </a:r>
            <a:r>
              <a:rPr lang="fr-FR" dirty="0" smtClean="0"/>
              <a:t> </a:t>
            </a:r>
            <a:r>
              <a:rPr lang="fr-FR" dirty="0" err="1" smtClean="0"/>
              <a:t>omologă</a:t>
            </a:r>
            <a:r>
              <a:rPr lang="fr-FR" dirty="0" smtClean="0"/>
              <a:t> </a:t>
            </a:r>
            <a:r>
              <a:rPr lang="fr-FR" dirty="0" err="1" smtClean="0"/>
              <a:t>din</a:t>
            </a:r>
            <a:r>
              <a:rPr lang="fr-FR" dirty="0" smtClean="0"/>
              <a:t> </a:t>
            </a:r>
            <a:r>
              <a:rPr lang="fr-FR" dirty="0" err="1" smtClean="0"/>
              <a:t>lanţul</a:t>
            </a:r>
            <a:r>
              <a:rPr lang="fr-FR" dirty="0" smtClean="0"/>
              <a:t> </a:t>
            </a:r>
            <a:r>
              <a:rPr lang="fr-FR" dirty="0" err="1" smtClean="0"/>
              <a:t>geamăn</a:t>
            </a:r>
            <a:r>
              <a:rPr lang="fr-FR" dirty="0" smtClean="0"/>
              <a:t> de ADN, </a:t>
            </a:r>
            <a:r>
              <a:rPr lang="fr-FR" dirty="0" err="1" smtClean="0"/>
              <a:t>nealterat</a:t>
            </a:r>
            <a:r>
              <a:rPr lang="fr-FR"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395930"/>
          </a:xfrm>
        </p:spPr>
        <p:txBody>
          <a:bodyPr>
            <a:normAutofit fontScale="70000" lnSpcReduction="20000"/>
          </a:bodyPr>
          <a:lstStyle/>
          <a:p>
            <a:r>
              <a:rPr lang="en-AU" b="1" dirty="0" smtClean="0"/>
              <a:t>5.2. </a:t>
            </a:r>
            <a:r>
              <a:rPr lang="en-AU" b="1" dirty="0" err="1" smtClean="0"/>
              <a:t>Acţiunea</a:t>
            </a:r>
            <a:r>
              <a:rPr lang="en-AU" b="1" dirty="0" smtClean="0"/>
              <a:t> </a:t>
            </a:r>
            <a:r>
              <a:rPr lang="en-AU" b="1" dirty="0" err="1" smtClean="0"/>
              <a:t>agenţilor</a:t>
            </a:r>
            <a:r>
              <a:rPr lang="en-AU" b="1" dirty="0" smtClean="0"/>
              <a:t> </a:t>
            </a:r>
            <a:r>
              <a:rPr lang="en-AU" b="1" dirty="0" err="1" smtClean="0"/>
              <a:t>chimici</a:t>
            </a:r>
            <a:r>
              <a:rPr lang="en-AU" b="1" dirty="0" smtClean="0"/>
              <a:t> </a:t>
            </a:r>
            <a:r>
              <a:rPr lang="en-AU" b="1" dirty="0" err="1" smtClean="0"/>
              <a:t>asupra</a:t>
            </a:r>
            <a:r>
              <a:rPr lang="en-AU" b="1" dirty="0" smtClean="0"/>
              <a:t> </a:t>
            </a:r>
            <a:r>
              <a:rPr lang="en-AU" b="1" dirty="0" err="1" smtClean="0"/>
              <a:t>virusurilor</a:t>
            </a:r>
            <a:endParaRPr lang="en-US" b="1" dirty="0" smtClean="0"/>
          </a:p>
          <a:p>
            <a:pPr lvl="0"/>
            <a:r>
              <a:rPr lang="en-AU" b="1" dirty="0" err="1" smtClean="0"/>
              <a:t>Enzime</a:t>
            </a:r>
            <a:endParaRPr lang="en-US" b="1" dirty="0" smtClean="0"/>
          </a:p>
          <a:p>
            <a:r>
              <a:rPr lang="en-AU" dirty="0" err="1" smtClean="0"/>
              <a:t>Majoritatea</a:t>
            </a:r>
            <a:r>
              <a:rPr lang="en-AU" dirty="0" smtClean="0"/>
              <a:t> </a:t>
            </a:r>
            <a:r>
              <a:rPr lang="en-AU" dirty="0" err="1" smtClean="0"/>
              <a:t>virusurilor</a:t>
            </a:r>
            <a:r>
              <a:rPr lang="en-AU" dirty="0" smtClean="0"/>
              <a:t> </a:t>
            </a:r>
            <a:r>
              <a:rPr lang="en-AU" dirty="0" err="1" smtClean="0"/>
              <a:t>manifestă</a:t>
            </a:r>
            <a:r>
              <a:rPr lang="en-AU" dirty="0" smtClean="0"/>
              <a:t> </a:t>
            </a:r>
            <a:r>
              <a:rPr lang="en-AU" dirty="0" err="1" smtClean="0"/>
              <a:t>rezistenţă</a:t>
            </a:r>
            <a:r>
              <a:rPr lang="en-AU" dirty="0" smtClean="0"/>
              <a:t> </a:t>
            </a:r>
            <a:r>
              <a:rPr lang="en-AU" dirty="0" err="1" smtClean="0"/>
              <a:t>marcată</a:t>
            </a:r>
            <a:r>
              <a:rPr lang="en-AU" dirty="0" smtClean="0"/>
              <a:t> la </a:t>
            </a:r>
            <a:r>
              <a:rPr lang="en-AU" dirty="0" err="1" smtClean="0"/>
              <a:t>acţiunea</a:t>
            </a:r>
            <a:r>
              <a:rPr lang="en-AU" dirty="0" smtClean="0"/>
              <a:t> RN-</a:t>
            </a:r>
            <a:r>
              <a:rPr lang="en-AU" dirty="0" err="1" smtClean="0"/>
              <a:t>azei</a:t>
            </a:r>
            <a:r>
              <a:rPr lang="en-AU" dirty="0" smtClean="0"/>
              <a:t>, DN-</a:t>
            </a:r>
            <a:r>
              <a:rPr lang="en-AU" dirty="0" err="1" smtClean="0"/>
              <a:t>azei</a:t>
            </a:r>
            <a:r>
              <a:rPr lang="en-AU" dirty="0" smtClean="0"/>
              <a:t> </a:t>
            </a:r>
            <a:r>
              <a:rPr lang="en-AU" dirty="0" err="1" smtClean="0"/>
              <a:t>şi</a:t>
            </a:r>
            <a:r>
              <a:rPr lang="en-AU" dirty="0" smtClean="0"/>
              <a:t> a </a:t>
            </a:r>
            <a:r>
              <a:rPr lang="en-AU" dirty="0" err="1" smtClean="0"/>
              <a:t>unor</a:t>
            </a:r>
            <a:r>
              <a:rPr lang="en-AU" dirty="0" smtClean="0"/>
              <a:t> </a:t>
            </a:r>
            <a:r>
              <a:rPr lang="en-AU" dirty="0" err="1" smtClean="0"/>
              <a:t>proteaze</a:t>
            </a:r>
            <a:r>
              <a:rPr lang="en-AU" dirty="0" smtClean="0"/>
              <a:t>. </a:t>
            </a:r>
            <a:r>
              <a:rPr lang="en-AU" dirty="0" err="1" smtClean="0"/>
              <a:t>Papaina</a:t>
            </a:r>
            <a:r>
              <a:rPr lang="en-AU" dirty="0" smtClean="0"/>
              <a:t> </a:t>
            </a:r>
            <a:r>
              <a:rPr lang="en-AU" dirty="0" err="1" smtClean="0"/>
              <a:t>activată</a:t>
            </a:r>
            <a:r>
              <a:rPr lang="en-AU" dirty="0" smtClean="0"/>
              <a:t> </a:t>
            </a:r>
            <a:r>
              <a:rPr lang="en-AU" dirty="0" err="1" smtClean="0"/>
              <a:t>inactivează</a:t>
            </a:r>
            <a:r>
              <a:rPr lang="en-AU" dirty="0" smtClean="0"/>
              <a:t> </a:t>
            </a:r>
            <a:r>
              <a:rPr lang="en-AU" dirty="0" err="1" smtClean="0"/>
              <a:t>unele</a:t>
            </a:r>
            <a:r>
              <a:rPr lang="en-AU" dirty="0" smtClean="0"/>
              <a:t> </a:t>
            </a:r>
            <a:r>
              <a:rPr lang="en-AU" dirty="0" err="1" smtClean="0"/>
              <a:t>virusuri</a:t>
            </a:r>
            <a:r>
              <a:rPr lang="en-AU" dirty="0" smtClean="0"/>
              <a:t>, </a:t>
            </a:r>
            <a:r>
              <a:rPr lang="en-AU" dirty="0" err="1" smtClean="0"/>
              <a:t>pronaza</a:t>
            </a:r>
            <a:r>
              <a:rPr lang="en-AU" dirty="0" smtClean="0"/>
              <a:t> </a:t>
            </a:r>
            <a:r>
              <a:rPr lang="en-AU" dirty="0" err="1" smtClean="0"/>
              <a:t>atacă</a:t>
            </a:r>
            <a:r>
              <a:rPr lang="en-AU" dirty="0" smtClean="0"/>
              <a:t> </a:t>
            </a:r>
            <a:r>
              <a:rPr lang="en-AU" dirty="0" err="1" smtClean="0"/>
              <a:t>efectiv</a:t>
            </a:r>
            <a:r>
              <a:rPr lang="en-AU" dirty="0" smtClean="0"/>
              <a:t> </a:t>
            </a:r>
            <a:r>
              <a:rPr lang="en-AU" dirty="0" err="1" smtClean="0"/>
              <a:t>capsida</a:t>
            </a:r>
            <a:r>
              <a:rPr lang="en-AU" dirty="0" smtClean="0"/>
              <a:t>.</a:t>
            </a:r>
            <a:endParaRPr lang="en-US" dirty="0" smtClean="0"/>
          </a:p>
          <a:p>
            <a:pPr lvl="0"/>
            <a:r>
              <a:rPr lang="en-AU" b="1" dirty="0" err="1" smtClean="0"/>
              <a:t>Agenţi</a:t>
            </a:r>
            <a:r>
              <a:rPr lang="en-AU" b="1" dirty="0" smtClean="0"/>
              <a:t> care </a:t>
            </a:r>
            <a:r>
              <a:rPr lang="en-AU" b="1" dirty="0" err="1" smtClean="0"/>
              <a:t>denaturează</a:t>
            </a:r>
            <a:r>
              <a:rPr lang="en-AU" b="1" dirty="0" smtClean="0"/>
              <a:t> </a:t>
            </a:r>
            <a:r>
              <a:rPr lang="en-AU" b="1" dirty="0" err="1" smtClean="0"/>
              <a:t>proteinele</a:t>
            </a:r>
            <a:endParaRPr lang="en-US" b="1" dirty="0" smtClean="0"/>
          </a:p>
          <a:p>
            <a:r>
              <a:rPr lang="en-AU" dirty="0" err="1" smtClean="0"/>
              <a:t>Dintre</a:t>
            </a:r>
            <a:r>
              <a:rPr lang="en-AU" dirty="0" smtClean="0"/>
              <a:t> </a:t>
            </a:r>
            <a:r>
              <a:rPr lang="en-AU" dirty="0" err="1" smtClean="0"/>
              <a:t>aceşti</a:t>
            </a:r>
            <a:r>
              <a:rPr lang="en-AU" dirty="0" smtClean="0"/>
              <a:t> </a:t>
            </a:r>
            <a:r>
              <a:rPr lang="en-AU" dirty="0" err="1" smtClean="0"/>
              <a:t>agenţi</a:t>
            </a:r>
            <a:r>
              <a:rPr lang="en-AU" dirty="0" smtClean="0"/>
              <a:t> </a:t>
            </a:r>
            <a:r>
              <a:rPr lang="en-AU" dirty="0" err="1" smtClean="0"/>
              <a:t>cei</a:t>
            </a:r>
            <a:r>
              <a:rPr lang="en-AU" dirty="0" smtClean="0"/>
              <a:t> </a:t>
            </a:r>
            <a:r>
              <a:rPr lang="en-AU" dirty="0" err="1" smtClean="0"/>
              <a:t>mai</a:t>
            </a:r>
            <a:r>
              <a:rPr lang="en-AU" dirty="0" smtClean="0"/>
              <a:t> </a:t>
            </a:r>
            <a:r>
              <a:rPr lang="en-AU" dirty="0" err="1" smtClean="0"/>
              <a:t>cunoscuţi</a:t>
            </a:r>
            <a:r>
              <a:rPr lang="en-AU" dirty="0" smtClean="0"/>
              <a:t> prin </a:t>
            </a:r>
            <a:r>
              <a:rPr lang="en-AU" dirty="0" err="1" smtClean="0"/>
              <a:t>efectul</a:t>
            </a:r>
            <a:r>
              <a:rPr lang="en-AU" dirty="0" smtClean="0"/>
              <a:t> </a:t>
            </a:r>
            <a:r>
              <a:rPr lang="en-AU" dirty="0" err="1" smtClean="0"/>
              <a:t>lor</a:t>
            </a:r>
            <a:r>
              <a:rPr lang="en-AU" dirty="0" smtClean="0"/>
              <a:t> </a:t>
            </a:r>
            <a:r>
              <a:rPr lang="en-AU" dirty="0" err="1" smtClean="0"/>
              <a:t>asupra</a:t>
            </a:r>
            <a:r>
              <a:rPr lang="en-AU" dirty="0" smtClean="0"/>
              <a:t> </a:t>
            </a:r>
            <a:r>
              <a:rPr lang="en-AU" dirty="0" err="1" smtClean="0"/>
              <a:t>virusurilor</a:t>
            </a:r>
            <a:r>
              <a:rPr lang="en-AU" dirty="0" smtClean="0"/>
              <a:t> </a:t>
            </a:r>
            <a:r>
              <a:rPr lang="en-AU" dirty="0" err="1" smtClean="0"/>
              <a:t>sunt</a:t>
            </a:r>
            <a:r>
              <a:rPr lang="en-AU" dirty="0" smtClean="0"/>
              <a:t>: </a:t>
            </a:r>
            <a:r>
              <a:rPr lang="en-AU" i="1" dirty="0" err="1" smtClean="0"/>
              <a:t>detergenţi</a:t>
            </a:r>
            <a:r>
              <a:rPr lang="en-AU" i="1" dirty="0" smtClean="0"/>
              <a:t> </a:t>
            </a:r>
            <a:r>
              <a:rPr lang="en-AU" i="1" dirty="0" err="1" smtClean="0"/>
              <a:t>sintetici</a:t>
            </a:r>
            <a:r>
              <a:rPr lang="en-AU" dirty="0" smtClean="0"/>
              <a:t>, </a:t>
            </a:r>
            <a:r>
              <a:rPr lang="en-AU" i="1" dirty="0" err="1" smtClean="0"/>
              <a:t>solvenţii</a:t>
            </a:r>
            <a:r>
              <a:rPr lang="en-AU" i="1" dirty="0" smtClean="0"/>
              <a:t> </a:t>
            </a:r>
            <a:r>
              <a:rPr lang="en-AU" i="1" dirty="0" err="1" smtClean="0"/>
              <a:t>lipidelor</a:t>
            </a:r>
            <a:r>
              <a:rPr lang="en-AU" dirty="0" smtClean="0"/>
              <a:t> de tip </a:t>
            </a:r>
            <a:r>
              <a:rPr lang="en-AU" dirty="0" err="1" smtClean="0"/>
              <a:t>eter</a:t>
            </a:r>
            <a:r>
              <a:rPr lang="en-AU" dirty="0" smtClean="0"/>
              <a:t>, </a:t>
            </a:r>
            <a:r>
              <a:rPr lang="en-AU" dirty="0" err="1" smtClean="0"/>
              <a:t>cloroform</a:t>
            </a:r>
            <a:r>
              <a:rPr lang="en-AU" dirty="0" smtClean="0"/>
              <a:t> (</a:t>
            </a:r>
            <a:r>
              <a:rPr lang="en-AU" dirty="0" err="1" smtClean="0"/>
              <a:t>ambele</a:t>
            </a:r>
            <a:r>
              <a:rPr lang="en-AU" dirty="0" smtClean="0"/>
              <a:t> </a:t>
            </a:r>
            <a:r>
              <a:rPr lang="en-AU" dirty="0" err="1" smtClean="0"/>
              <a:t>categorii</a:t>
            </a:r>
            <a:r>
              <a:rPr lang="en-AU" dirty="0" smtClean="0"/>
              <a:t> </a:t>
            </a:r>
            <a:r>
              <a:rPr lang="en-AU" dirty="0" err="1" smtClean="0"/>
              <a:t>inactivează</a:t>
            </a:r>
            <a:r>
              <a:rPr lang="en-AU" dirty="0" smtClean="0"/>
              <a:t> </a:t>
            </a:r>
            <a:r>
              <a:rPr lang="en-AU" dirty="0" err="1" smtClean="0"/>
              <a:t>virusurile</a:t>
            </a:r>
            <a:r>
              <a:rPr lang="en-AU" dirty="0" smtClean="0"/>
              <a:t> cu </a:t>
            </a:r>
            <a:r>
              <a:rPr lang="en-AU" dirty="0" err="1" smtClean="0"/>
              <a:t>înveliş</a:t>
            </a:r>
            <a:r>
              <a:rPr lang="en-AU" dirty="0" smtClean="0"/>
              <a:t> lipidic), </a:t>
            </a:r>
            <a:r>
              <a:rPr lang="en-AU" i="1" dirty="0" err="1" smtClean="0"/>
              <a:t>ureea</a:t>
            </a:r>
            <a:r>
              <a:rPr lang="en-AU" i="1" dirty="0" smtClean="0"/>
              <a:t> </a:t>
            </a:r>
            <a:r>
              <a:rPr lang="en-AU" i="1" dirty="0" err="1" smtClean="0"/>
              <a:t>şi</a:t>
            </a:r>
            <a:r>
              <a:rPr lang="en-AU" i="1" dirty="0" smtClean="0"/>
              <a:t> </a:t>
            </a:r>
            <a:r>
              <a:rPr lang="en-AU" i="1" dirty="0" err="1" smtClean="0"/>
              <a:t>guanina</a:t>
            </a:r>
            <a:r>
              <a:rPr lang="en-AU" dirty="0" smtClean="0"/>
              <a:t> (</a:t>
            </a:r>
            <a:r>
              <a:rPr lang="en-AU" dirty="0" err="1" smtClean="0"/>
              <a:t>desprinderea</a:t>
            </a:r>
            <a:r>
              <a:rPr lang="en-AU" dirty="0" smtClean="0"/>
              <a:t> </a:t>
            </a:r>
            <a:r>
              <a:rPr lang="en-AU" dirty="0" err="1" smtClean="0"/>
              <a:t>capsidei</a:t>
            </a:r>
            <a:r>
              <a:rPr lang="en-AU" dirty="0" smtClean="0"/>
              <a:t> </a:t>
            </a:r>
            <a:r>
              <a:rPr lang="en-AU" dirty="0" err="1" smtClean="0"/>
              <a:t>fără</a:t>
            </a:r>
            <a:r>
              <a:rPr lang="en-AU" dirty="0" smtClean="0"/>
              <a:t> a </a:t>
            </a:r>
            <a:r>
              <a:rPr lang="en-AU" dirty="0" err="1" smtClean="0"/>
              <a:t>altera</a:t>
            </a:r>
            <a:r>
              <a:rPr lang="en-AU" dirty="0" smtClean="0"/>
              <a:t> </a:t>
            </a:r>
            <a:r>
              <a:rPr lang="en-AU" dirty="0" err="1" smtClean="0"/>
              <a:t>acidul</a:t>
            </a:r>
            <a:r>
              <a:rPr lang="en-AU" dirty="0" smtClean="0"/>
              <a:t> </a:t>
            </a:r>
            <a:r>
              <a:rPr lang="en-AU" dirty="0" err="1" smtClean="0"/>
              <a:t>nucleuic</a:t>
            </a:r>
            <a:r>
              <a:rPr lang="en-AU" dirty="0" smtClean="0"/>
              <a:t>), </a:t>
            </a:r>
            <a:r>
              <a:rPr lang="en-AU" i="1" dirty="0" err="1" smtClean="0"/>
              <a:t>valorile</a:t>
            </a:r>
            <a:r>
              <a:rPr lang="en-AU" i="1" dirty="0" smtClean="0"/>
              <a:t> </a:t>
            </a:r>
            <a:r>
              <a:rPr lang="en-AU" i="1" dirty="0" err="1" smtClean="0"/>
              <a:t>înalte</a:t>
            </a:r>
            <a:r>
              <a:rPr lang="en-AU" i="1" dirty="0" smtClean="0"/>
              <a:t> </a:t>
            </a:r>
            <a:r>
              <a:rPr lang="en-AU" i="1" dirty="0" err="1" smtClean="0"/>
              <a:t>sau</a:t>
            </a:r>
            <a:r>
              <a:rPr lang="en-AU" i="1" dirty="0" smtClean="0"/>
              <a:t> </a:t>
            </a:r>
            <a:r>
              <a:rPr lang="en-AU" i="1" dirty="0" err="1" smtClean="0"/>
              <a:t>joase</a:t>
            </a:r>
            <a:r>
              <a:rPr lang="en-AU" i="1" dirty="0" smtClean="0"/>
              <a:t> de pH ale </a:t>
            </a:r>
            <a:r>
              <a:rPr lang="en-AU" i="1" dirty="0" err="1" smtClean="0"/>
              <a:t>mediului</a:t>
            </a:r>
            <a:r>
              <a:rPr lang="en-AU" dirty="0" smtClean="0"/>
              <a:t> (</a:t>
            </a:r>
            <a:r>
              <a:rPr lang="en-AU" dirty="0" err="1" smtClean="0"/>
              <a:t>împiedică</a:t>
            </a:r>
            <a:r>
              <a:rPr lang="en-AU" dirty="0" smtClean="0"/>
              <a:t> </a:t>
            </a:r>
            <a:r>
              <a:rPr lang="en-AU" dirty="0" err="1" smtClean="0"/>
              <a:t>ataşarea</a:t>
            </a:r>
            <a:r>
              <a:rPr lang="en-AU" dirty="0" smtClean="0"/>
              <a:t> </a:t>
            </a:r>
            <a:r>
              <a:rPr lang="en-AU" dirty="0" err="1" smtClean="0"/>
              <a:t>pe</a:t>
            </a:r>
            <a:r>
              <a:rPr lang="en-AU" dirty="0" smtClean="0"/>
              <a:t> </a:t>
            </a:r>
            <a:r>
              <a:rPr lang="en-AU" dirty="0" err="1" smtClean="0"/>
              <a:t>receptorii</a:t>
            </a:r>
            <a:r>
              <a:rPr lang="en-AU" dirty="0" smtClean="0"/>
              <a:t> </a:t>
            </a:r>
            <a:r>
              <a:rPr lang="en-AU" dirty="0" err="1" smtClean="0"/>
              <a:t>celulari</a:t>
            </a:r>
            <a:r>
              <a:rPr lang="en-AU" dirty="0" smtClean="0"/>
              <a:t>). </a:t>
            </a:r>
            <a:endParaRPr lang="en-US" dirty="0" smtClean="0"/>
          </a:p>
          <a:p>
            <a:pPr lvl="0"/>
            <a:r>
              <a:rPr lang="en-AU" b="1" dirty="0" err="1" smtClean="0"/>
              <a:t>Agenţi</a:t>
            </a:r>
            <a:r>
              <a:rPr lang="en-AU" b="1" dirty="0" smtClean="0"/>
              <a:t> </a:t>
            </a:r>
            <a:r>
              <a:rPr lang="en-AU" b="1" dirty="0" err="1" smtClean="0"/>
              <a:t>oxidanţi</a:t>
            </a:r>
            <a:endParaRPr lang="en-US" b="1" dirty="0" smtClean="0"/>
          </a:p>
          <a:p>
            <a:r>
              <a:rPr lang="en-AU" dirty="0" err="1" smtClean="0"/>
              <a:t>Sunt</a:t>
            </a:r>
            <a:r>
              <a:rPr lang="en-AU" dirty="0" smtClean="0"/>
              <a:t> </a:t>
            </a:r>
            <a:r>
              <a:rPr lang="en-AU" dirty="0" err="1" smtClean="0"/>
              <a:t>cunoscute</a:t>
            </a:r>
            <a:r>
              <a:rPr lang="en-AU" dirty="0" smtClean="0"/>
              <a:t> </a:t>
            </a:r>
            <a:r>
              <a:rPr lang="en-AU" dirty="0" err="1" smtClean="0"/>
              <a:t>acţiunile</a:t>
            </a:r>
            <a:r>
              <a:rPr lang="en-AU" dirty="0" smtClean="0"/>
              <a:t> </a:t>
            </a:r>
            <a:r>
              <a:rPr lang="en-AU" i="1" dirty="0" err="1" smtClean="0"/>
              <a:t>peroxizilor</a:t>
            </a:r>
            <a:r>
              <a:rPr lang="en-AU" dirty="0" smtClean="0"/>
              <a:t> (</a:t>
            </a:r>
            <a:r>
              <a:rPr lang="en-AU" dirty="0" err="1" smtClean="0"/>
              <a:t>procese</a:t>
            </a:r>
            <a:r>
              <a:rPr lang="en-AU" dirty="0" smtClean="0"/>
              <a:t> oxidative la </a:t>
            </a:r>
            <a:r>
              <a:rPr lang="en-AU" dirty="0" err="1" smtClean="0"/>
              <a:t>nivelul</a:t>
            </a:r>
            <a:r>
              <a:rPr lang="en-AU" dirty="0" smtClean="0"/>
              <a:t> </a:t>
            </a:r>
            <a:r>
              <a:rPr lang="en-AU" dirty="0" err="1" smtClean="0"/>
              <a:t>proteinelor</a:t>
            </a:r>
            <a:r>
              <a:rPr lang="en-AU" dirty="0" smtClean="0"/>
              <a:t> </a:t>
            </a:r>
            <a:r>
              <a:rPr lang="en-AU" dirty="0" err="1" smtClean="0"/>
              <a:t>capsidale</a:t>
            </a:r>
            <a:r>
              <a:rPr lang="en-AU" dirty="0" smtClean="0"/>
              <a:t>), </a:t>
            </a:r>
            <a:r>
              <a:rPr lang="en-AU" i="1" dirty="0" err="1" smtClean="0"/>
              <a:t>acidul</a:t>
            </a:r>
            <a:r>
              <a:rPr lang="en-AU" i="1" dirty="0" smtClean="0"/>
              <a:t> </a:t>
            </a:r>
            <a:r>
              <a:rPr lang="en-AU" i="1" dirty="0" err="1" smtClean="0"/>
              <a:t>nitros</a:t>
            </a:r>
            <a:r>
              <a:rPr lang="en-AU" dirty="0" smtClean="0"/>
              <a:t> (mutagen </a:t>
            </a:r>
            <a:r>
              <a:rPr lang="en-AU" dirty="0" err="1" smtClean="0"/>
              <a:t>în</a:t>
            </a:r>
            <a:r>
              <a:rPr lang="en-AU" dirty="0" smtClean="0"/>
              <a:t> doze </a:t>
            </a:r>
            <a:r>
              <a:rPr lang="en-AU" dirty="0" err="1" smtClean="0"/>
              <a:t>mici</a:t>
            </a:r>
            <a:r>
              <a:rPr lang="en-AU" dirty="0" smtClean="0"/>
              <a:t>, </a:t>
            </a:r>
            <a:r>
              <a:rPr lang="en-AU" dirty="0" err="1" smtClean="0"/>
              <a:t>inactivant</a:t>
            </a:r>
            <a:r>
              <a:rPr lang="en-AU" dirty="0" smtClean="0"/>
              <a:t> </a:t>
            </a:r>
            <a:r>
              <a:rPr lang="en-AU" dirty="0" err="1" smtClean="0"/>
              <a:t>în</a:t>
            </a:r>
            <a:r>
              <a:rPr lang="en-AU" dirty="0" smtClean="0"/>
              <a:t> doze </a:t>
            </a:r>
            <a:r>
              <a:rPr lang="en-AU" dirty="0" err="1" smtClean="0"/>
              <a:t>mari</a:t>
            </a:r>
            <a:r>
              <a:rPr lang="en-AU" dirty="0" smtClean="0"/>
              <a:t>), </a:t>
            </a:r>
            <a:r>
              <a:rPr lang="en-AU" i="1" dirty="0" err="1" smtClean="0"/>
              <a:t>agenţii</a:t>
            </a:r>
            <a:r>
              <a:rPr lang="en-AU" i="1" dirty="0" smtClean="0"/>
              <a:t> </a:t>
            </a:r>
            <a:r>
              <a:rPr lang="en-AU" i="1" dirty="0" err="1" smtClean="0"/>
              <a:t>alchilanţi</a:t>
            </a:r>
            <a:r>
              <a:rPr lang="en-AU" dirty="0" smtClean="0"/>
              <a:t> (</a:t>
            </a:r>
            <a:r>
              <a:rPr lang="en-AU" dirty="0" err="1" smtClean="0"/>
              <a:t>desfacerea</a:t>
            </a:r>
            <a:r>
              <a:rPr lang="en-AU" dirty="0" smtClean="0"/>
              <a:t> </a:t>
            </a:r>
            <a:r>
              <a:rPr lang="en-AU" dirty="0" err="1" smtClean="0"/>
              <a:t>lanţului</a:t>
            </a:r>
            <a:r>
              <a:rPr lang="en-AU" dirty="0" smtClean="0"/>
              <a:t> </a:t>
            </a:r>
            <a:r>
              <a:rPr lang="en-AU" dirty="0" err="1" smtClean="0"/>
              <a:t>polinucleotidic</a:t>
            </a:r>
            <a:r>
              <a:rPr lang="en-AU" dirty="0" smtClean="0"/>
              <a:t>), </a:t>
            </a:r>
            <a:r>
              <a:rPr lang="en-AU" i="1" dirty="0" smtClean="0"/>
              <a:t>beta-</a:t>
            </a:r>
            <a:r>
              <a:rPr lang="en-AU" i="1" dirty="0" err="1" smtClean="0"/>
              <a:t>propiolactona</a:t>
            </a:r>
            <a:r>
              <a:rPr lang="en-AU" dirty="0" smtClean="0"/>
              <a:t> (agent </a:t>
            </a:r>
            <a:r>
              <a:rPr lang="en-AU" dirty="0" err="1" smtClean="0"/>
              <a:t>puternic</a:t>
            </a:r>
            <a:r>
              <a:rPr lang="en-AU" dirty="0" smtClean="0"/>
              <a:t> </a:t>
            </a:r>
            <a:r>
              <a:rPr lang="en-AU" dirty="0" err="1" smtClean="0"/>
              <a:t>alkilant</a:t>
            </a:r>
            <a:r>
              <a:rPr lang="en-AU" dirty="0" smtClean="0"/>
              <a:t> </a:t>
            </a:r>
            <a:r>
              <a:rPr lang="en-AU" dirty="0" err="1" smtClean="0"/>
              <a:t>şi</a:t>
            </a:r>
            <a:r>
              <a:rPr lang="en-AU" dirty="0" smtClean="0"/>
              <a:t> </a:t>
            </a:r>
            <a:r>
              <a:rPr lang="en-AU" dirty="0" err="1" smtClean="0"/>
              <a:t>acylant</a:t>
            </a:r>
            <a:r>
              <a:rPr lang="en-AU" dirty="0" smtClean="0"/>
              <a:t>, </a:t>
            </a:r>
            <a:r>
              <a:rPr lang="en-AU" dirty="0" err="1" smtClean="0"/>
              <a:t>inactivând</a:t>
            </a:r>
            <a:r>
              <a:rPr lang="en-AU" dirty="0" smtClean="0"/>
              <a:t> </a:t>
            </a:r>
            <a:r>
              <a:rPr lang="en-AU" dirty="0" err="1" smtClean="0"/>
              <a:t>virusurile</a:t>
            </a:r>
            <a:r>
              <a:rPr lang="en-AU" dirty="0" smtClean="0"/>
              <a:t> rapid, </a:t>
            </a:r>
            <a:r>
              <a:rPr lang="en-AU" dirty="0" err="1" smtClean="0"/>
              <a:t>uneori</a:t>
            </a:r>
            <a:r>
              <a:rPr lang="en-AU" dirty="0" smtClean="0"/>
              <a:t> cu </a:t>
            </a:r>
            <a:r>
              <a:rPr lang="en-AU" dirty="0" err="1" smtClean="0"/>
              <a:t>conservarea</a:t>
            </a:r>
            <a:r>
              <a:rPr lang="en-AU" dirty="0" smtClean="0"/>
              <a:t> </a:t>
            </a:r>
            <a:r>
              <a:rPr lang="en-AU" dirty="0" err="1" smtClean="0"/>
              <a:t>imunogenităţii</a:t>
            </a:r>
            <a:r>
              <a:rPr lang="en-AU" dirty="0" smtClean="0"/>
              <a:t>). </a:t>
            </a:r>
            <a:endParaRPr lang="en-US" dirty="0" smtClean="0"/>
          </a:p>
          <a:p>
            <a:pPr lvl="0"/>
            <a:r>
              <a:rPr lang="en-AU" b="1" dirty="0" err="1" smtClean="0"/>
              <a:t>Formaldehida</a:t>
            </a:r>
            <a:endParaRPr lang="en-US" b="1" dirty="0" smtClean="0"/>
          </a:p>
          <a:p>
            <a:r>
              <a:rPr lang="fr-FR" dirty="0" err="1" smtClean="0"/>
              <a:t>Inactivează</a:t>
            </a:r>
            <a:r>
              <a:rPr lang="fr-FR" dirty="0" smtClean="0"/>
              <a:t> </a:t>
            </a:r>
            <a:r>
              <a:rPr lang="fr-FR" dirty="0" err="1" smtClean="0"/>
              <a:t>virusurile</a:t>
            </a:r>
            <a:r>
              <a:rPr lang="fr-FR" dirty="0" smtClean="0"/>
              <a:t> </a:t>
            </a:r>
            <a:r>
              <a:rPr lang="fr-FR" dirty="0" err="1" smtClean="0"/>
              <a:t>rapid</a:t>
            </a:r>
            <a:r>
              <a:rPr lang="fr-FR" dirty="0" smtClean="0"/>
              <a:t> dar le </a:t>
            </a:r>
            <a:r>
              <a:rPr lang="fr-FR" dirty="0" err="1" smtClean="0"/>
              <a:t>conservă</a:t>
            </a:r>
            <a:r>
              <a:rPr lang="fr-FR" dirty="0" smtClean="0"/>
              <a:t> </a:t>
            </a:r>
            <a:r>
              <a:rPr lang="fr-FR" dirty="0" err="1" smtClean="0"/>
              <a:t>imunogenitatea</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fr-FR" b="1" dirty="0" smtClean="0"/>
              <a:t>2. MORFOLOGIE VIRALĂ</a:t>
            </a:r>
            <a:endParaRPr lang="en-US" b="1" dirty="0" smtClean="0"/>
          </a:p>
          <a:p>
            <a:r>
              <a:rPr lang="fr-FR" dirty="0" smtClean="0"/>
              <a:t> 	</a:t>
            </a:r>
            <a:r>
              <a:rPr lang="fr-FR" dirty="0" err="1" smtClean="0"/>
              <a:t>Virusurile</a:t>
            </a:r>
            <a:r>
              <a:rPr lang="fr-FR" dirty="0" smtClean="0"/>
              <a:t> </a:t>
            </a:r>
            <a:r>
              <a:rPr lang="fr-FR" dirty="0" err="1" smtClean="0"/>
              <a:t>posedă</a:t>
            </a:r>
            <a:r>
              <a:rPr lang="fr-FR" dirty="0" smtClean="0"/>
              <a:t> o </a:t>
            </a:r>
            <a:r>
              <a:rPr lang="fr-FR" dirty="0" err="1" smtClean="0"/>
              <a:t>varietate</a:t>
            </a:r>
            <a:r>
              <a:rPr lang="fr-FR" dirty="0" smtClean="0"/>
              <a:t> de forme </a:t>
            </a:r>
            <a:r>
              <a:rPr lang="fr-FR" dirty="0" err="1" smtClean="0"/>
              <a:t>şi</a:t>
            </a:r>
            <a:r>
              <a:rPr lang="fr-FR" dirty="0" smtClean="0"/>
              <a:t> o </a:t>
            </a:r>
            <a:r>
              <a:rPr lang="fr-FR" dirty="0" err="1" smtClean="0"/>
              <a:t>structură</a:t>
            </a:r>
            <a:r>
              <a:rPr lang="fr-FR" dirty="0" smtClean="0"/>
              <a:t> </a:t>
            </a:r>
            <a:r>
              <a:rPr lang="fr-FR" dirty="0" err="1" smtClean="0"/>
              <a:t>diferită</a:t>
            </a:r>
            <a:r>
              <a:rPr lang="fr-FR" dirty="0" smtClean="0"/>
              <a:t>, </a:t>
            </a:r>
            <a:r>
              <a:rPr lang="fr-FR" dirty="0" err="1" smtClean="0"/>
              <a:t>uneori</a:t>
            </a:r>
            <a:r>
              <a:rPr lang="fr-FR" dirty="0" smtClean="0"/>
              <a:t> </a:t>
            </a:r>
            <a:r>
              <a:rPr lang="fr-FR" dirty="0" err="1" smtClean="0"/>
              <a:t>foarte</a:t>
            </a:r>
            <a:r>
              <a:rPr lang="fr-FR" dirty="0" smtClean="0"/>
              <a:t> </a:t>
            </a:r>
            <a:r>
              <a:rPr lang="fr-FR" dirty="0" err="1" smtClean="0"/>
              <a:t>complexă</a:t>
            </a:r>
            <a:r>
              <a:rPr lang="fr-FR" dirty="0" smtClean="0"/>
              <a:t> (figura 1).</a:t>
            </a:r>
            <a:endParaRPr lang="en-US" dirty="0" smtClean="0"/>
          </a:p>
          <a:p>
            <a:pPr>
              <a:buNone/>
            </a:pPr>
            <a:endParaRPr lang="en-US" dirty="0" smtClean="0"/>
          </a:p>
          <a:p>
            <a:r>
              <a:rPr lang="fr-FR" b="1" dirty="0" smtClean="0"/>
              <a:t>2.1. Forma </a:t>
            </a:r>
            <a:r>
              <a:rPr lang="fr-FR" b="1" dirty="0" err="1" smtClean="0"/>
              <a:t>virusurilor</a:t>
            </a:r>
            <a:r>
              <a:rPr lang="fr-FR" b="1" dirty="0" smtClean="0"/>
              <a:t> </a:t>
            </a:r>
            <a:endParaRPr lang="en-US" b="1" i="1" dirty="0" smtClean="0"/>
          </a:p>
          <a:p>
            <a:r>
              <a:rPr lang="fr-FR" dirty="0" smtClean="0"/>
              <a:t>	</a:t>
            </a:r>
            <a:r>
              <a:rPr lang="fr-FR" dirty="0" err="1" smtClean="0"/>
              <a:t>Există</a:t>
            </a:r>
            <a:r>
              <a:rPr lang="fr-FR" dirty="0" smtClean="0"/>
              <a:t> </a:t>
            </a:r>
            <a:r>
              <a:rPr lang="fr-FR" dirty="0" err="1" smtClean="0"/>
              <a:t>virusuri</a:t>
            </a:r>
            <a:r>
              <a:rPr lang="fr-FR" dirty="0" smtClean="0"/>
              <a:t> </a:t>
            </a:r>
            <a:r>
              <a:rPr lang="fr-FR" dirty="0" err="1" smtClean="0"/>
              <a:t>cu</a:t>
            </a:r>
            <a:r>
              <a:rPr lang="fr-FR" dirty="0" smtClean="0"/>
              <a:t> </a:t>
            </a:r>
            <a:r>
              <a:rPr lang="fr-FR" b="1" i="1" dirty="0" err="1" smtClean="0"/>
              <a:t>formă</a:t>
            </a:r>
            <a:r>
              <a:rPr lang="fr-FR" b="1" i="1" dirty="0" smtClean="0"/>
              <a:t> </a:t>
            </a:r>
            <a:r>
              <a:rPr lang="fr-FR" b="1" i="1" dirty="0" err="1" smtClean="0"/>
              <a:t>cilindrică</a:t>
            </a:r>
            <a:r>
              <a:rPr lang="fr-FR" dirty="0" smtClean="0"/>
              <a:t> (variante </a:t>
            </a:r>
            <a:r>
              <a:rPr lang="fr-FR" dirty="0" err="1" smtClean="0"/>
              <a:t>morfologice</a:t>
            </a:r>
            <a:r>
              <a:rPr lang="fr-FR" dirty="0" smtClean="0"/>
              <a:t> de virus </a:t>
            </a:r>
            <a:r>
              <a:rPr lang="fr-FR" dirty="0" err="1" smtClean="0"/>
              <a:t>gripal</a:t>
            </a:r>
            <a:r>
              <a:rPr lang="fr-FR" dirty="0" smtClean="0"/>
              <a:t>; </a:t>
            </a:r>
            <a:r>
              <a:rPr lang="fr-FR" dirty="0" err="1" smtClean="0"/>
              <a:t>unele</a:t>
            </a:r>
            <a:r>
              <a:rPr lang="fr-FR" dirty="0" smtClean="0"/>
              <a:t> </a:t>
            </a:r>
            <a:r>
              <a:rPr lang="fr-FR" dirty="0" err="1" smtClean="0"/>
              <a:t>virusuri</a:t>
            </a:r>
            <a:r>
              <a:rPr lang="fr-FR" dirty="0" smtClean="0"/>
              <a:t> </a:t>
            </a:r>
            <a:r>
              <a:rPr lang="fr-FR" dirty="0" err="1" smtClean="0"/>
              <a:t>vegetale</a:t>
            </a:r>
            <a:r>
              <a:rPr lang="fr-FR" dirty="0" smtClean="0"/>
              <a:t>: </a:t>
            </a:r>
            <a:r>
              <a:rPr lang="fr-FR" dirty="0" err="1" smtClean="0"/>
              <a:t>virusul</a:t>
            </a:r>
            <a:r>
              <a:rPr lang="fr-FR" dirty="0" smtClean="0"/>
              <a:t> </a:t>
            </a:r>
            <a:r>
              <a:rPr lang="fr-FR" dirty="0" err="1" smtClean="0"/>
              <a:t>mozaicului</a:t>
            </a:r>
            <a:r>
              <a:rPr lang="fr-FR" dirty="0" smtClean="0"/>
              <a:t> </a:t>
            </a:r>
            <a:r>
              <a:rPr lang="fr-FR" dirty="0" err="1" smtClean="0"/>
              <a:t>tutunului</a:t>
            </a:r>
            <a:r>
              <a:rPr lang="fr-FR" dirty="0" smtClean="0"/>
              <a:t>), </a:t>
            </a:r>
            <a:r>
              <a:rPr lang="fr-FR" b="1" i="1" dirty="0" err="1" smtClean="0"/>
              <a:t>sferică</a:t>
            </a:r>
            <a:r>
              <a:rPr lang="fr-FR" dirty="0" smtClean="0"/>
              <a:t> (</a:t>
            </a:r>
            <a:r>
              <a:rPr lang="fr-FR" dirty="0" err="1" smtClean="0"/>
              <a:t>virusurile</a:t>
            </a:r>
            <a:r>
              <a:rPr lang="fr-FR" dirty="0" smtClean="0"/>
              <a:t> </a:t>
            </a:r>
            <a:r>
              <a:rPr lang="fr-FR" dirty="0" err="1" smtClean="0"/>
              <a:t>gripale</a:t>
            </a:r>
            <a:r>
              <a:rPr lang="fr-FR" dirty="0" smtClean="0"/>
              <a:t>, </a:t>
            </a:r>
            <a:r>
              <a:rPr lang="fr-FR" dirty="0" err="1" smtClean="0"/>
              <a:t>paramyxovirusurile</a:t>
            </a:r>
            <a:r>
              <a:rPr lang="fr-FR" dirty="0" smtClean="0"/>
              <a:t>), </a:t>
            </a:r>
            <a:r>
              <a:rPr lang="fr-FR" b="1" i="1" dirty="0" err="1" smtClean="0"/>
              <a:t>cristaliformă</a:t>
            </a:r>
            <a:r>
              <a:rPr lang="fr-FR" dirty="0" smtClean="0"/>
              <a:t> </a:t>
            </a:r>
            <a:r>
              <a:rPr lang="fr-FR" dirty="0" err="1" smtClean="0"/>
              <a:t>sau</a:t>
            </a:r>
            <a:r>
              <a:rPr lang="fr-FR" dirty="0" smtClean="0"/>
              <a:t> </a:t>
            </a:r>
            <a:r>
              <a:rPr lang="fr-FR" dirty="0" err="1" smtClean="0"/>
              <a:t>poliedrică</a:t>
            </a:r>
            <a:r>
              <a:rPr lang="fr-FR" dirty="0" smtClean="0"/>
              <a:t> (</a:t>
            </a:r>
            <a:r>
              <a:rPr lang="fr-FR" dirty="0" err="1" smtClean="0"/>
              <a:t>enterovirusurile</a:t>
            </a:r>
            <a:r>
              <a:rPr lang="fr-FR" dirty="0" smtClean="0"/>
              <a:t>: polio), </a:t>
            </a:r>
            <a:r>
              <a:rPr lang="fr-FR" dirty="0" err="1" smtClean="0"/>
              <a:t>formă</a:t>
            </a:r>
            <a:r>
              <a:rPr lang="fr-FR" dirty="0" smtClean="0"/>
              <a:t> de </a:t>
            </a:r>
            <a:r>
              <a:rPr lang="fr-FR" b="1" i="1" dirty="0" err="1" smtClean="0"/>
              <a:t>prismă</a:t>
            </a:r>
            <a:r>
              <a:rPr lang="fr-FR" b="1" i="1" dirty="0" smtClean="0"/>
              <a:t> </a:t>
            </a:r>
            <a:r>
              <a:rPr lang="fr-FR" b="1" i="1" dirty="0" err="1" smtClean="0"/>
              <a:t>sau</a:t>
            </a:r>
            <a:r>
              <a:rPr lang="fr-FR" b="1" i="1" dirty="0" smtClean="0"/>
              <a:t> </a:t>
            </a:r>
            <a:r>
              <a:rPr lang="fr-FR" b="1" i="1" dirty="0" err="1" smtClean="0"/>
              <a:t>cărămidă</a:t>
            </a:r>
            <a:r>
              <a:rPr lang="fr-FR" dirty="0" smtClean="0"/>
              <a:t> (</a:t>
            </a:r>
            <a:r>
              <a:rPr lang="fr-FR" dirty="0" err="1" smtClean="0"/>
              <a:t>virusurile</a:t>
            </a:r>
            <a:r>
              <a:rPr lang="fr-FR" dirty="0" smtClean="0"/>
              <a:t> </a:t>
            </a:r>
            <a:r>
              <a:rPr lang="fr-FR" dirty="0" err="1" smtClean="0"/>
              <a:t>pox</a:t>
            </a:r>
            <a:r>
              <a:rPr lang="fr-FR" dirty="0" smtClean="0"/>
              <a:t>). </a:t>
            </a:r>
            <a:endParaRPr lang="en-US" dirty="0" smtClean="0"/>
          </a:p>
          <a:p>
            <a:pPr>
              <a:buNone/>
            </a:pPr>
            <a:endParaRPr lang="en-US" dirty="0" smtClean="0"/>
          </a:p>
          <a:p>
            <a:r>
              <a:rPr lang="fr-FR" b="1" dirty="0" smtClean="0"/>
              <a:t>2.2. Structura </a:t>
            </a:r>
            <a:r>
              <a:rPr lang="fr-FR" b="1" dirty="0" err="1" smtClean="0"/>
              <a:t>virusurilor</a:t>
            </a:r>
            <a:r>
              <a:rPr lang="fr-FR" b="1" dirty="0" smtClean="0"/>
              <a:t> </a:t>
            </a:r>
            <a:endParaRPr lang="en-US" b="1" i="1" dirty="0" smtClean="0"/>
          </a:p>
          <a:p>
            <a:r>
              <a:rPr lang="fr-FR" dirty="0" smtClean="0"/>
              <a:t>	</a:t>
            </a:r>
            <a:r>
              <a:rPr lang="fr-FR" dirty="0" err="1" smtClean="0"/>
              <a:t>Orice</a:t>
            </a:r>
            <a:r>
              <a:rPr lang="fr-FR" dirty="0" smtClean="0"/>
              <a:t> </a:t>
            </a:r>
            <a:r>
              <a:rPr lang="fr-FR" dirty="0" err="1" smtClean="0"/>
              <a:t>particulă</a:t>
            </a:r>
            <a:r>
              <a:rPr lang="fr-FR" dirty="0" smtClean="0"/>
              <a:t> </a:t>
            </a:r>
            <a:r>
              <a:rPr lang="fr-FR" dirty="0" err="1" smtClean="0"/>
              <a:t>virală</a:t>
            </a:r>
            <a:r>
              <a:rPr lang="fr-FR" dirty="0" smtClean="0"/>
              <a:t> (virion) </a:t>
            </a:r>
            <a:r>
              <a:rPr lang="fr-FR" dirty="0" err="1" smtClean="0"/>
              <a:t>conţine</a:t>
            </a:r>
            <a:r>
              <a:rPr lang="fr-FR" dirty="0" smtClean="0"/>
              <a:t> un </a:t>
            </a:r>
            <a:r>
              <a:rPr lang="fr-FR" i="1" dirty="0" err="1" smtClean="0"/>
              <a:t>miez</a:t>
            </a:r>
            <a:r>
              <a:rPr lang="fr-FR" i="1" dirty="0" smtClean="0"/>
              <a:t> de </a:t>
            </a:r>
            <a:r>
              <a:rPr lang="fr-FR" i="1" dirty="0" err="1" smtClean="0"/>
              <a:t>acid</a:t>
            </a:r>
            <a:r>
              <a:rPr lang="fr-FR" i="1" dirty="0" smtClean="0"/>
              <a:t> </a:t>
            </a:r>
            <a:r>
              <a:rPr lang="fr-FR" i="1" dirty="0" err="1" smtClean="0"/>
              <a:t>nucleic</a:t>
            </a:r>
            <a:r>
              <a:rPr lang="fr-FR" i="1" dirty="0" smtClean="0"/>
              <a:t> (</a:t>
            </a:r>
            <a:r>
              <a:rPr lang="fr-FR" i="1" dirty="0" err="1" smtClean="0"/>
              <a:t>nucleoid</a:t>
            </a:r>
            <a:r>
              <a:rPr lang="fr-FR" i="1" dirty="0" smtClean="0"/>
              <a:t>)</a:t>
            </a:r>
            <a:r>
              <a:rPr lang="fr-FR" dirty="0" smtClean="0"/>
              <a:t> </a:t>
            </a:r>
            <a:r>
              <a:rPr lang="fr-FR" dirty="0" err="1" smtClean="0"/>
              <a:t>şi</a:t>
            </a:r>
            <a:r>
              <a:rPr lang="fr-FR" dirty="0" smtClean="0"/>
              <a:t> un </a:t>
            </a:r>
            <a:r>
              <a:rPr lang="fr-FR" dirty="0" err="1" smtClean="0"/>
              <a:t>strat</a:t>
            </a:r>
            <a:r>
              <a:rPr lang="fr-FR" dirty="0" smtClean="0"/>
              <a:t> </a:t>
            </a:r>
            <a:r>
              <a:rPr lang="fr-FR" dirty="0" err="1" smtClean="0"/>
              <a:t>proteic</a:t>
            </a:r>
            <a:r>
              <a:rPr lang="fr-FR" dirty="0" smtClean="0"/>
              <a:t> </a:t>
            </a:r>
            <a:r>
              <a:rPr lang="fr-FR" dirty="0" err="1" smtClean="0"/>
              <a:t>înconjurător</a:t>
            </a:r>
            <a:r>
              <a:rPr lang="fr-FR" dirty="0" smtClean="0"/>
              <a:t>, </a:t>
            </a:r>
            <a:r>
              <a:rPr lang="fr-FR" dirty="0" err="1" smtClean="0"/>
              <a:t>denumit</a:t>
            </a:r>
            <a:r>
              <a:rPr lang="fr-FR" dirty="0" smtClean="0"/>
              <a:t> </a:t>
            </a:r>
            <a:r>
              <a:rPr lang="fr-FR" i="1" dirty="0" err="1" smtClean="0"/>
              <a:t>capsidă</a:t>
            </a:r>
            <a:r>
              <a:rPr lang="fr-FR" dirty="0" smtClean="0"/>
              <a:t>. La </a:t>
            </a:r>
            <a:r>
              <a:rPr lang="fr-FR" dirty="0" err="1" smtClean="0"/>
              <a:t>unele</a:t>
            </a:r>
            <a:r>
              <a:rPr lang="fr-FR" dirty="0" smtClean="0"/>
              <a:t> </a:t>
            </a:r>
            <a:r>
              <a:rPr lang="fr-FR" dirty="0" err="1" smtClean="0"/>
              <a:t>virusuri</a:t>
            </a:r>
            <a:r>
              <a:rPr lang="fr-FR" dirty="0" smtClean="0"/>
              <a:t> </a:t>
            </a:r>
            <a:r>
              <a:rPr lang="fr-FR" dirty="0" err="1" smtClean="0"/>
              <a:t>există</a:t>
            </a:r>
            <a:r>
              <a:rPr lang="fr-FR" dirty="0" smtClean="0"/>
              <a:t> la </a:t>
            </a:r>
            <a:r>
              <a:rPr lang="fr-FR" dirty="0" err="1" smtClean="0"/>
              <a:t>exterior</a:t>
            </a:r>
            <a:r>
              <a:rPr lang="fr-FR" dirty="0" smtClean="0"/>
              <a:t> </a:t>
            </a:r>
            <a:r>
              <a:rPr lang="fr-FR" dirty="0" err="1" smtClean="0"/>
              <a:t>şi</a:t>
            </a:r>
            <a:r>
              <a:rPr lang="fr-FR" dirty="0" smtClean="0"/>
              <a:t> un </a:t>
            </a:r>
            <a:r>
              <a:rPr lang="fr-FR" i="1" dirty="0" err="1" smtClean="0"/>
              <a:t>înveliş</a:t>
            </a:r>
            <a:r>
              <a:rPr lang="fr-FR" i="1" dirty="0" smtClean="0"/>
              <a:t> </a:t>
            </a:r>
            <a:r>
              <a:rPr lang="fr-FR" i="1" dirty="0" err="1" smtClean="0"/>
              <a:t>numit</a:t>
            </a:r>
            <a:r>
              <a:rPr lang="fr-FR" i="1" dirty="0" smtClean="0"/>
              <a:t> </a:t>
            </a:r>
            <a:r>
              <a:rPr lang="fr-FR" i="1" dirty="0" err="1" smtClean="0"/>
              <a:t>anvelopă</a:t>
            </a:r>
            <a:r>
              <a:rPr lang="fr-FR" dirty="0" smtClean="0"/>
              <a:t> (peplos).</a:t>
            </a:r>
            <a:endParaRPr lang="en-US" dirty="0" smtClean="0"/>
          </a:p>
          <a:p>
            <a:pPr>
              <a:buNone/>
            </a:pPr>
            <a:r>
              <a:rPr lang="fr-FR" dirty="0" smtClean="0"/>
              <a:t> </a:t>
            </a:r>
            <a:endParaRPr lang="en-US" dirty="0" smtClean="0"/>
          </a:p>
          <a:p>
            <a:pPr lvl="0"/>
            <a:r>
              <a:rPr lang="en-AU" b="1" i="1" dirty="0" err="1" smtClean="0"/>
              <a:t>Acidul</a:t>
            </a:r>
            <a:r>
              <a:rPr lang="en-AU" b="1" i="1" dirty="0" smtClean="0"/>
              <a:t> nucleic (</a:t>
            </a:r>
            <a:r>
              <a:rPr lang="en-AU" b="1" i="1" dirty="0" err="1" smtClean="0"/>
              <a:t>nucleoidul</a:t>
            </a:r>
            <a:r>
              <a:rPr lang="en-AU" b="1" i="1" dirty="0" smtClean="0"/>
              <a:t>)</a:t>
            </a:r>
            <a:endParaRPr lang="en-US" dirty="0" smtClean="0"/>
          </a:p>
          <a:p>
            <a:r>
              <a:rPr lang="en-AU" dirty="0" err="1" smtClean="0"/>
              <a:t>Miezul</a:t>
            </a:r>
            <a:r>
              <a:rPr lang="en-AU" dirty="0" smtClean="0"/>
              <a:t> de acid nucleic, </a:t>
            </a:r>
            <a:r>
              <a:rPr lang="en-AU" dirty="0" err="1" smtClean="0"/>
              <a:t>constituit</a:t>
            </a:r>
            <a:r>
              <a:rPr lang="en-AU" dirty="0" smtClean="0"/>
              <a:t> </a:t>
            </a:r>
            <a:r>
              <a:rPr lang="en-AU" b="1" i="1" dirty="0" smtClean="0"/>
              <a:t>fie din ADN, fie din ARN (</a:t>
            </a:r>
            <a:r>
              <a:rPr lang="en-AU" b="1" i="1" dirty="0" err="1" smtClean="0"/>
              <a:t>niciodată</a:t>
            </a:r>
            <a:r>
              <a:rPr lang="en-AU" b="1" i="1" dirty="0" smtClean="0"/>
              <a:t> din </a:t>
            </a:r>
            <a:r>
              <a:rPr lang="en-AU" b="1" i="1" dirty="0" err="1" smtClean="0"/>
              <a:t>ambele</a:t>
            </a:r>
            <a:r>
              <a:rPr lang="en-AU" b="1" i="1" dirty="0" smtClean="0"/>
              <a:t> </a:t>
            </a:r>
            <a:r>
              <a:rPr lang="en-AU" b="1" i="1" dirty="0" err="1" smtClean="0"/>
              <a:t>tipuri</a:t>
            </a:r>
            <a:r>
              <a:rPr lang="en-AU" b="1" i="1" dirty="0" smtClean="0"/>
              <a:t>)</a:t>
            </a:r>
            <a:r>
              <a:rPr lang="en-AU" dirty="0" smtClean="0"/>
              <a:t>, are </a:t>
            </a:r>
            <a:r>
              <a:rPr lang="en-AU" dirty="0" err="1" smtClean="0"/>
              <a:t>structură</a:t>
            </a:r>
            <a:r>
              <a:rPr lang="en-AU" dirty="0" smtClean="0"/>
              <a:t> </a:t>
            </a:r>
            <a:r>
              <a:rPr lang="en-AU" dirty="0" err="1" smtClean="0"/>
              <a:t>polinucleotidică</a:t>
            </a:r>
            <a:r>
              <a:rPr lang="en-AU" dirty="0" smtClean="0"/>
              <a:t>: </a:t>
            </a:r>
            <a:r>
              <a:rPr lang="en-AU" dirty="0" err="1" smtClean="0"/>
              <a:t>polimer</a:t>
            </a:r>
            <a:r>
              <a:rPr lang="en-AU" dirty="0" smtClean="0"/>
              <a:t> de </a:t>
            </a:r>
            <a:r>
              <a:rPr lang="en-AU" dirty="0" err="1" smtClean="0"/>
              <a:t>radicali</a:t>
            </a:r>
            <a:r>
              <a:rPr lang="en-AU" dirty="0" smtClean="0"/>
              <a:t> </a:t>
            </a:r>
            <a:r>
              <a:rPr lang="en-AU" dirty="0" err="1" smtClean="0"/>
              <a:t>fosforici</a:t>
            </a:r>
            <a:r>
              <a:rPr lang="en-AU" dirty="0" smtClean="0"/>
              <a:t>, </a:t>
            </a:r>
            <a:r>
              <a:rPr lang="en-AU" dirty="0" err="1" smtClean="0"/>
              <a:t>pentoză</a:t>
            </a:r>
            <a:r>
              <a:rPr lang="en-AU" dirty="0" smtClean="0"/>
              <a:t> </a:t>
            </a:r>
            <a:r>
              <a:rPr lang="en-AU" dirty="0" err="1" smtClean="0"/>
              <a:t>şi</a:t>
            </a:r>
            <a:r>
              <a:rPr lang="en-AU" dirty="0" smtClean="0"/>
              <a:t> </a:t>
            </a:r>
            <a:r>
              <a:rPr lang="en-AU" dirty="0" err="1" smtClean="0"/>
              <a:t>baze</a:t>
            </a:r>
            <a:r>
              <a:rPr lang="en-AU" dirty="0" smtClean="0"/>
              <a:t> </a:t>
            </a:r>
            <a:r>
              <a:rPr lang="en-AU" dirty="0" err="1" smtClean="0"/>
              <a:t>purinice</a:t>
            </a:r>
            <a:r>
              <a:rPr lang="en-AU" dirty="0" smtClean="0"/>
              <a:t> </a:t>
            </a:r>
            <a:r>
              <a:rPr lang="en-AU" dirty="0" err="1" smtClean="0"/>
              <a:t>sau</a:t>
            </a:r>
            <a:r>
              <a:rPr lang="en-AU" dirty="0" smtClean="0"/>
              <a:t> </a:t>
            </a:r>
            <a:r>
              <a:rPr lang="en-AU" dirty="0" err="1" smtClean="0"/>
              <a:t>pirimidinice</a:t>
            </a:r>
            <a:r>
              <a:rPr lang="en-AU" dirty="0" smtClean="0"/>
              <a:t> (</a:t>
            </a:r>
            <a:r>
              <a:rPr lang="en-AU" dirty="0" err="1" smtClean="0"/>
              <a:t>adenină</a:t>
            </a:r>
            <a:r>
              <a:rPr lang="en-AU" dirty="0" smtClean="0"/>
              <a:t>, </a:t>
            </a:r>
            <a:r>
              <a:rPr lang="en-AU" dirty="0" err="1" smtClean="0"/>
              <a:t>guanină</a:t>
            </a:r>
            <a:r>
              <a:rPr lang="en-AU" dirty="0" smtClean="0"/>
              <a:t>, </a:t>
            </a:r>
            <a:r>
              <a:rPr lang="en-AU" dirty="0" err="1" smtClean="0"/>
              <a:t>timină</a:t>
            </a:r>
            <a:r>
              <a:rPr lang="en-AU" dirty="0" smtClean="0"/>
              <a:t> </a:t>
            </a:r>
            <a:r>
              <a:rPr lang="en-AU" dirty="0" err="1" smtClean="0"/>
              <a:t>şi</a:t>
            </a:r>
            <a:r>
              <a:rPr lang="en-AU" dirty="0" smtClean="0"/>
              <a:t> </a:t>
            </a:r>
            <a:r>
              <a:rPr lang="en-AU" dirty="0" err="1" smtClean="0"/>
              <a:t>citozină</a:t>
            </a:r>
            <a:r>
              <a:rPr lang="en-AU" dirty="0" smtClean="0"/>
              <a:t> </a:t>
            </a:r>
            <a:r>
              <a:rPr lang="en-AU" dirty="0" err="1" smtClean="0"/>
              <a:t>în</a:t>
            </a:r>
            <a:r>
              <a:rPr lang="en-AU" dirty="0" smtClean="0"/>
              <a:t> </a:t>
            </a:r>
            <a:r>
              <a:rPr lang="en-AU" dirty="0" err="1" smtClean="0"/>
              <a:t>cazul</a:t>
            </a:r>
            <a:r>
              <a:rPr lang="en-AU" dirty="0" smtClean="0"/>
              <a:t> ADN  viral </a:t>
            </a:r>
            <a:r>
              <a:rPr lang="en-AU" dirty="0" err="1" smtClean="0"/>
              <a:t>şi</a:t>
            </a:r>
            <a:r>
              <a:rPr lang="en-AU" dirty="0" smtClean="0"/>
              <a:t> </a:t>
            </a:r>
            <a:r>
              <a:rPr lang="en-AU" dirty="0" err="1" smtClean="0"/>
              <a:t>adenină</a:t>
            </a:r>
            <a:r>
              <a:rPr lang="en-AU" dirty="0" smtClean="0"/>
              <a:t>, </a:t>
            </a:r>
            <a:r>
              <a:rPr lang="en-AU" dirty="0" err="1" smtClean="0"/>
              <a:t>guanină</a:t>
            </a:r>
            <a:r>
              <a:rPr lang="en-AU" dirty="0" smtClean="0"/>
              <a:t>, uracil </a:t>
            </a:r>
            <a:r>
              <a:rPr lang="en-AU" dirty="0" err="1" smtClean="0"/>
              <a:t>şi</a:t>
            </a:r>
            <a:r>
              <a:rPr lang="en-AU" dirty="0" smtClean="0"/>
              <a:t> </a:t>
            </a:r>
            <a:r>
              <a:rPr lang="en-AU" dirty="0" err="1" smtClean="0"/>
              <a:t>citozină</a:t>
            </a:r>
            <a:r>
              <a:rPr lang="en-AU" dirty="0" smtClean="0"/>
              <a:t> </a:t>
            </a:r>
            <a:r>
              <a:rPr lang="en-AU" dirty="0" err="1" smtClean="0"/>
              <a:t>în</a:t>
            </a:r>
            <a:r>
              <a:rPr lang="en-AU" dirty="0" smtClean="0"/>
              <a:t> </a:t>
            </a:r>
            <a:r>
              <a:rPr lang="en-AU" dirty="0" err="1" smtClean="0"/>
              <a:t>cazul</a:t>
            </a:r>
            <a:r>
              <a:rPr lang="en-AU" dirty="0" smtClean="0"/>
              <a:t> ARN  viral). </a:t>
            </a:r>
            <a:endParaRPr lang="en-US" dirty="0" smtClean="0"/>
          </a:p>
          <a:p>
            <a:r>
              <a:rPr lang="en-AU" dirty="0" err="1" smtClean="0"/>
              <a:t>Majoritatea</a:t>
            </a:r>
            <a:r>
              <a:rPr lang="en-AU" dirty="0" smtClean="0"/>
              <a:t> </a:t>
            </a:r>
            <a:r>
              <a:rPr lang="en-AU" dirty="0" err="1" smtClean="0"/>
              <a:t>virusurilor</a:t>
            </a:r>
            <a:r>
              <a:rPr lang="en-AU" dirty="0" smtClean="0"/>
              <a:t> </a:t>
            </a:r>
            <a:r>
              <a:rPr lang="en-AU" dirty="0" err="1" smtClean="0"/>
              <a:t>animale</a:t>
            </a:r>
            <a:r>
              <a:rPr lang="en-AU" dirty="0" smtClean="0"/>
              <a:t> </a:t>
            </a:r>
            <a:r>
              <a:rPr lang="en-AU" dirty="0" err="1" smtClean="0"/>
              <a:t>conţin</a:t>
            </a:r>
            <a:r>
              <a:rPr lang="en-AU" dirty="0" smtClean="0"/>
              <a:t> </a:t>
            </a:r>
            <a:r>
              <a:rPr lang="en-AU" b="1" i="1" dirty="0" smtClean="0"/>
              <a:t>o </a:t>
            </a:r>
            <a:r>
              <a:rPr lang="en-AU" b="1" i="1" dirty="0" err="1" smtClean="0"/>
              <a:t>moleculă</a:t>
            </a:r>
            <a:r>
              <a:rPr lang="en-AU" b="1" i="1" dirty="0" smtClean="0"/>
              <a:t> de acid nucleic </a:t>
            </a:r>
            <a:r>
              <a:rPr lang="en-AU" b="1" i="1" dirty="0" err="1" smtClean="0"/>
              <a:t>monocatenar</a:t>
            </a:r>
            <a:r>
              <a:rPr lang="en-AU" dirty="0" smtClean="0"/>
              <a:t>, </a:t>
            </a:r>
            <a:r>
              <a:rPr lang="en-AU" dirty="0" err="1" smtClean="0"/>
              <a:t>dar</a:t>
            </a:r>
            <a:r>
              <a:rPr lang="en-AU" dirty="0" smtClean="0"/>
              <a:t> </a:t>
            </a:r>
            <a:r>
              <a:rPr lang="en-AU" dirty="0" err="1" smtClean="0"/>
              <a:t>există</a:t>
            </a:r>
            <a:r>
              <a:rPr lang="en-AU" dirty="0" smtClean="0"/>
              <a:t> </a:t>
            </a:r>
            <a:r>
              <a:rPr lang="en-AU" dirty="0" err="1" smtClean="0"/>
              <a:t>şi</a:t>
            </a:r>
            <a:r>
              <a:rPr lang="en-AU" dirty="0" smtClean="0"/>
              <a:t> </a:t>
            </a:r>
            <a:r>
              <a:rPr lang="en-AU" dirty="0" err="1" smtClean="0"/>
              <a:t>virusuri</a:t>
            </a:r>
            <a:r>
              <a:rPr lang="en-AU" dirty="0" smtClean="0"/>
              <a:t> cu acid nucleic </a:t>
            </a:r>
            <a:r>
              <a:rPr lang="en-AU" dirty="0" err="1" smtClean="0"/>
              <a:t>bicatenar</a:t>
            </a:r>
            <a:r>
              <a:rPr lang="en-AU" dirty="0" smtClean="0"/>
              <a:t> (</a:t>
            </a:r>
            <a:r>
              <a:rPr lang="en-AU" dirty="0" err="1" smtClean="0"/>
              <a:t>reovirusurile</a:t>
            </a:r>
            <a:r>
              <a:rPr lang="en-AU" dirty="0" smtClean="0"/>
              <a:t> </a:t>
            </a:r>
            <a:r>
              <a:rPr lang="en-AU" dirty="0" err="1" smtClean="0"/>
              <a:t>conţin</a:t>
            </a:r>
            <a:r>
              <a:rPr lang="en-AU" dirty="0" smtClean="0"/>
              <a:t> </a:t>
            </a:r>
            <a:r>
              <a:rPr lang="en-AU" dirty="0" err="1" smtClean="0"/>
              <a:t>două</a:t>
            </a:r>
            <a:r>
              <a:rPr lang="en-AU" dirty="0" smtClean="0"/>
              <a:t> </a:t>
            </a:r>
            <a:r>
              <a:rPr lang="en-AU" dirty="0" err="1" smtClean="0"/>
              <a:t>lanţuri</a:t>
            </a:r>
            <a:r>
              <a:rPr lang="en-AU" dirty="0" smtClean="0"/>
              <a:t> de ARN legate </a:t>
            </a:r>
            <a:r>
              <a:rPr lang="en-AU" dirty="0" err="1" smtClean="0"/>
              <a:t>complementar</a:t>
            </a:r>
            <a:r>
              <a:rPr lang="en-AU" dirty="0" smtClean="0"/>
              <a:t>).</a:t>
            </a:r>
            <a:endParaRPr lang="en-US" dirty="0" smtClean="0"/>
          </a:p>
          <a:p>
            <a:r>
              <a:rPr lang="en-AU" dirty="0" err="1" smtClean="0"/>
              <a:t>Acidul</a:t>
            </a:r>
            <a:r>
              <a:rPr lang="en-AU" dirty="0" smtClean="0"/>
              <a:t> nucleic </a:t>
            </a:r>
            <a:r>
              <a:rPr lang="en-AU" dirty="0" err="1" smtClean="0"/>
              <a:t>poate</a:t>
            </a:r>
            <a:r>
              <a:rPr lang="en-AU" dirty="0" smtClean="0"/>
              <a:t> </a:t>
            </a:r>
            <a:r>
              <a:rPr lang="en-AU" dirty="0" err="1" smtClean="0"/>
              <a:t>fi</a:t>
            </a:r>
            <a:r>
              <a:rPr lang="en-AU" dirty="0" smtClean="0"/>
              <a:t> </a:t>
            </a:r>
            <a:r>
              <a:rPr lang="en-AU" b="1" i="1" dirty="0" err="1" smtClean="0"/>
              <a:t>dispus</a:t>
            </a:r>
            <a:r>
              <a:rPr lang="en-AU" b="1" i="1" dirty="0" smtClean="0"/>
              <a:t> </a:t>
            </a:r>
            <a:r>
              <a:rPr lang="en-AU" b="1" i="1" dirty="0" err="1" smtClean="0"/>
              <a:t>liniar</a:t>
            </a:r>
            <a:r>
              <a:rPr lang="en-AU" b="1" i="1" dirty="0" smtClean="0"/>
              <a:t>, circular </a:t>
            </a:r>
            <a:r>
              <a:rPr lang="en-AU" b="1" i="1" dirty="0" err="1" smtClean="0"/>
              <a:t>sau</a:t>
            </a:r>
            <a:r>
              <a:rPr lang="en-AU" b="1" i="1" dirty="0" smtClean="0"/>
              <a:t> </a:t>
            </a:r>
            <a:r>
              <a:rPr lang="en-AU" b="1" i="1" dirty="0" err="1" smtClean="0"/>
              <a:t>încolăcit</a:t>
            </a:r>
            <a:r>
              <a:rPr lang="en-AU" dirty="0" smtClean="0"/>
              <a:t> </a:t>
            </a:r>
            <a:r>
              <a:rPr lang="en-AU" dirty="0" err="1" smtClean="0"/>
              <a:t>în</a:t>
            </a:r>
            <a:r>
              <a:rPr lang="en-AU" dirty="0" smtClean="0"/>
              <a:t> </a:t>
            </a:r>
            <a:r>
              <a:rPr lang="en-AU" dirty="0" err="1" smtClean="0"/>
              <a:t>interiorul</a:t>
            </a:r>
            <a:r>
              <a:rPr lang="en-AU" dirty="0" smtClean="0"/>
              <a:t> </a:t>
            </a:r>
            <a:r>
              <a:rPr lang="en-AU" dirty="0" err="1" smtClean="0"/>
              <a:t>virionului</a:t>
            </a:r>
            <a:r>
              <a:rPr lang="en-AU" dirty="0" smtClean="0"/>
              <a:t> </a:t>
            </a:r>
            <a:r>
              <a:rPr lang="en-AU" dirty="0" err="1" smtClean="0"/>
              <a:t>şi</a:t>
            </a:r>
            <a:r>
              <a:rPr lang="en-AU" dirty="0" smtClean="0"/>
              <a:t> </a:t>
            </a:r>
            <a:r>
              <a:rPr lang="en-AU" dirty="0" err="1" smtClean="0"/>
              <a:t>este</a:t>
            </a:r>
            <a:r>
              <a:rPr lang="en-AU" dirty="0" smtClean="0"/>
              <a:t> </a:t>
            </a:r>
            <a:r>
              <a:rPr lang="en-AU" dirty="0" err="1" smtClean="0"/>
              <a:t>constituit</a:t>
            </a:r>
            <a:r>
              <a:rPr lang="en-AU" dirty="0" smtClean="0"/>
              <a:t> din </a:t>
            </a:r>
            <a:r>
              <a:rPr lang="en-AU" b="1" i="1" dirty="0" err="1" smtClean="0"/>
              <a:t>mai</a:t>
            </a:r>
            <a:r>
              <a:rPr lang="en-AU" b="1" i="1" dirty="0" smtClean="0"/>
              <a:t> </a:t>
            </a:r>
            <a:r>
              <a:rPr lang="en-AU" b="1" i="1" dirty="0" err="1" smtClean="0"/>
              <a:t>multe</a:t>
            </a:r>
            <a:r>
              <a:rPr lang="en-AU" b="1" i="1" dirty="0" smtClean="0"/>
              <a:t> </a:t>
            </a:r>
            <a:r>
              <a:rPr lang="en-AU" b="1" i="1" dirty="0" err="1" smtClean="0"/>
              <a:t>segmente</a:t>
            </a:r>
            <a:r>
              <a:rPr lang="en-AU" b="1" i="1" dirty="0" smtClean="0"/>
              <a:t> </a:t>
            </a:r>
            <a:r>
              <a:rPr lang="en-AU" b="1" i="1" dirty="0" err="1" smtClean="0"/>
              <a:t>sau</a:t>
            </a:r>
            <a:r>
              <a:rPr lang="en-AU" b="1" i="1" dirty="0" smtClean="0"/>
              <a:t> </a:t>
            </a:r>
            <a:r>
              <a:rPr lang="en-AU" b="1" i="1" dirty="0" err="1" smtClean="0"/>
              <a:t>dintr</a:t>
            </a:r>
            <a:r>
              <a:rPr lang="en-AU" b="1" i="1" dirty="0" smtClean="0"/>
              <a:t>-o </a:t>
            </a:r>
            <a:r>
              <a:rPr lang="en-AU" b="1" i="1" dirty="0" err="1" smtClean="0"/>
              <a:t>singură</a:t>
            </a:r>
            <a:r>
              <a:rPr lang="en-AU" b="1" i="1" dirty="0" smtClean="0"/>
              <a:t> </a:t>
            </a:r>
            <a:r>
              <a:rPr lang="en-AU" b="1" i="1" dirty="0" err="1" smtClean="0"/>
              <a:t>moleculă</a:t>
            </a:r>
            <a:r>
              <a:rPr lang="en-AU" dirty="0" smtClean="0"/>
              <a:t>. </a:t>
            </a:r>
            <a:endParaRPr lang="en-US" dirty="0" smtClean="0"/>
          </a:p>
          <a:p>
            <a:r>
              <a:rPr lang="fr-FR" b="1" i="1" dirty="0" err="1" smtClean="0"/>
              <a:t>Acidul</a:t>
            </a:r>
            <a:r>
              <a:rPr lang="fr-FR" b="1" i="1" dirty="0" smtClean="0"/>
              <a:t> </a:t>
            </a:r>
            <a:r>
              <a:rPr lang="fr-FR" b="1" i="1" dirty="0" err="1" smtClean="0"/>
              <a:t>nucleic</a:t>
            </a:r>
            <a:r>
              <a:rPr lang="fr-FR" b="1" i="1" dirty="0" smtClean="0"/>
              <a:t> este </a:t>
            </a:r>
            <a:r>
              <a:rPr lang="fr-FR" b="1" i="1" dirty="0" err="1" smtClean="0"/>
              <a:t>genomul</a:t>
            </a:r>
            <a:r>
              <a:rPr lang="fr-FR" b="1" i="1" dirty="0" smtClean="0"/>
              <a:t> </a:t>
            </a:r>
            <a:r>
              <a:rPr lang="fr-FR" b="1" i="1" dirty="0" err="1" smtClean="0"/>
              <a:t>virusului</a:t>
            </a:r>
            <a:r>
              <a:rPr lang="fr-FR" b="1" i="1" dirty="0" smtClean="0"/>
              <a:t> </a:t>
            </a:r>
            <a:r>
              <a:rPr lang="fr-FR" b="1" i="1" dirty="0" err="1" smtClean="0"/>
              <a:t>conţinând</a:t>
            </a:r>
            <a:r>
              <a:rPr lang="fr-FR" b="1" i="1" dirty="0" smtClean="0"/>
              <a:t> </a:t>
            </a:r>
            <a:r>
              <a:rPr lang="fr-FR" b="1" i="1" dirty="0" err="1" smtClean="0"/>
              <a:t>genele</a:t>
            </a:r>
            <a:r>
              <a:rPr lang="fr-FR" b="1" i="1" dirty="0" smtClean="0"/>
              <a:t>, </a:t>
            </a:r>
            <a:r>
              <a:rPr lang="fr-FR" b="1" i="1" dirty="0" err="1" smtClean="0"/>
              <a:t>capabile</a:t>
            </a:r>
            <a:r>
              <a:rPr lang="fr-FR" b="1" i="1" dirty="0" smtClean="0"/>
              <a:t> </a:t>
            </a:r>
            <a:r>
              <a:rPr lang="fr-FR" b="1" i="1" dirty="0" err="1" smtClean="0"/>
              <a:t>să</a:t>
            </a:r>
            <a:r>
              <a:rPr lang="fr-FR" b="1" i="1" dirty="0" smtClean="0"/>
              <a:t> </a:t>
            </a:r>
            <a:r>
              <a:rPr lang="fr-FR" b="1" i="1" dirty="0" err="1" smtClean="0"/>
              <a:t>codifice</a:t>
            </a:r>
            <a:r>
              <a:rPr lang="fr-FR" b="1" i="1" dirty="0" smtClean="0"/>
              <a:t> </a:t>
            </a:r>
            <a:r>
              <a:rPr lang="fr-FR" b="1" i="1" dirty="0" err="1" smtClean="0"/>
              <a:t>sintezele</a:t>
            </a:r>
            <a:r>
              <a:rPr lang="fr-FR" b="1" i="1" dirty="0" smtClean="0"/>
              <a:t> de tip viral </a:t>
            </a:r>
            <a:r>
              <a:rPr lang="fr-FR" b="1" i="1" dirty="0" err="1" smtClean="0"/>
              <a:t>în</a:t>
            </a:r>
            <a:r>
              <a:rPr lang="fr-FR" b="1" i="1" dirty="0" smtClean="0"/>
              <a:t> </a:t>
            </a:r>
            <a:r>
              <a:rPr lang="fr-FR" b="1" i="1" dirty="0" err="1" smtClean="0"/>
              <a:t>celula</a:t>
            </a:r>
            <a:r>
              <a:rPr lang="fr-FR" b="1" i="1" dirty="0" smtClean="0"/>
              <a:t> </a:t>
            </a:r>
            <a:r>
              <a:rPr lang="fr-FR" b="1" i="1" dirty="0" err="1" smtClean="0"/>
              <a:t>parazitată</a:t>
            </a:r>
            <a:r>
              <a:rPr lang="fr-FR" b="1" i="1" dirty="0" smtClean="0"/>
              <a:t>.</a:t>
            </a:r>
            <a:endParaRPr lang="en-US" b="1" i="1"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7154028" cy="5929330"/>
          </a:xfrm>
          <a:prstGeom prst="rect">
            <a:avLst/>
          </a:prstGeom>
          <a:noFill/>
          <a:ln w="9525">
            <a:noFill/>
            <a:miter lim="800000"/>
            <a:headEnd/>
            <a:tailEnd/>
          </a:ln>
        </p:spPr>
      </p:pic>
      <p:sp>
        <p:nvSpPr>
          <p:cNvPr id="5" name="TextBox 4"/>
          <p:cNvSpPr txBox="1"/>
          <p:nvPr/>
        </p:nvSpPr>
        <p:spPr>
          <a:xfrm>
            <a:off x="7358082" y="357166"/>
            <a:ext cx="1785918" cy="5047536"/>
          </a:xfrm>
          <a:prstGeom prst="rect">
            <a:avLst/>
          </a:prstGeom>
          <a:noFill/>
        </p:spPr>
        <p:txBody>
          <a:bodyPr wrap="square" rtlCol="0">
            <a:spAutoFit/>
          </a:bodyPr>
          <a:lstStyle/>
          <a:p>
            <a:r>
              <a:rPr lang="ro-RO" sz="1400" dirty="0"/>
              <a:t>1</a:t>
            </a:r>
            <a:r>
              <a:rPr lang="ro-RO" sz="1600" dirty="0"/>
              <a:t>: Bacteriofag T4; 2: Bacteriofag M13; 3: Virusul rabic; 4: Hematie; 5: Adenovirus; 6: Rinovirus; 7: Corpuscul elementar Chlamydia; 8: Bacteriofag MS2; 9: Virusul mozaicului tutunului; 10: Viroid; 11:  Virusul polio; 12: Prion; 13: Virusul vaccinia; 14: Virusul Ebola; 15: E.coli</a:t>
            </a:r>
            <a:endParaRPr lang="en-US" sz="1600" dirty="0"/>
          </a:p>
          <a:p>
            <a:endParaRPr lang="en-US" dirty="0"/>
          </a:p>
        </p:txBody>
      </p:sp>
      <p:sp>
        <p:nvSpPr>
          <p:cNvPr id="6" name="TextBox 5"/>
          <p:cNvSpPr txBox="1"/>
          <p:nvPr/>
        </p:nvSpPr>
        <p:spPr>
          <a:xfrm>
            <a:off x="1214414" y="6215082"/>
            <a:ext cx="6143668" cy="369332"/>
          </a:xfrm>
          <a:prstGeom prst="rect">
            <a:avLst/>
          </a:prstGeom>
          <a:noFill/>
        </p:spPr>
        <p:txBody>
          <a:bodyPr wrap="square" rtlCol="0">
            <a:spAutoFit/>
          </a:bodyPr>
          <a:lstStyle/>
          <a:p>
            <a:r>
              <a:rPr lang="ro-RO" dirty="0"/>
              <a:t>Figura 1: Morfologie virală (comparaţie bacterii - virusuri</a:t>
            </a:r>
            <a:r>
              <a:rPr lang="ro-RO"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967434"/>
          </a:xfrm>
        </p:spPr>
        <p:txBody>
          <a:bodyPr>
            <a:normAutofit fontScale="77500" lnSpcReduction="20000"/>
          </a:bodyPr>
          <a:lstStyle/>
          <a:p>
            <a:pPr lvl="0"/>
            <a:r>
              <a:rPr lang="en-AU" sz="3100" b="1" i="1" dirty="0" err="1" smtClean="0"/>
              <a:t>Capsida</a:t>
            </a:r>
            <a:r>
              <a:rPr lang="en-AU" sz="3100" b="1" i="1" dirty="0" smtClean="0"/>
              <a:t> </a:t>
            </a:r>
            <a:r>
              <a:rPr lang="en-AU" sz="3100" b="1" i="1" dirty="0" err="1" smtClean="0"/>
              <a:t>şi</a:t>
            </a:r>
            <a:r>
              <a:rPr lang="en-AU" sz="3100" b="1" i="1" dirty="0" smtClean="0"/>
              <a:t> </a:t>
            </a:r>
            <a:r>
              <a:rPr lang="en-AU" sz="3100" b="1" i="1" dirty="0" err="1" smtClean="0"/>
              <a:t>învelişul</a:t>
            </a:r>
            <a:endParaRPr lang="en-AU" sz="3100" b="1" i="1" dirty="0" smtClean="0"/>
          </a:p>
          <a:p>
            <a:pPr lvl="0">
              <a:buNone/>
            </a:pPr>
            <a:endParaRPr lang="en-US" dirty="0" smtClean="0"/>
          </a:p>
          <a:p>
            <a:r>
              <a:rPr lang="en-AU" b="1" dirty="0" err="1" smtClean="0"/>
              <a:t>Capsida</a:t>
            </a:r>
            <a:r>
              <a:rPr lang="en-AU" dirty="0" smtClean="0"/>
              <a:t> </a:t>
            </a:r>
            <a:r>
              <a:rPr lang="en-AU" dirty="0" err="1" smtClean="0"/>
              <a:t>este</a:t>
            </a:r>
            <a:r>
              <a:rPr lang="en-AU" dirty="0" smtClean="0"/>
              <a:t> </a:t>
            </a:r>
            <a:r>
              <a:rPr lang="en-AU" dirty="0" err="1" smtClean="0"/>
              <a:t>dispusă</a:t>
            </a:r>
            <a:r>
              <a:rPr lang="en-AU" dirty="0" smtClean="0"/>
              <a:t> </a:t>
            </a:r>
            <a:r>
              <a:rPr lang="en-AU" dirty="0" err="1" smtClean="0"/>
              <a:t>în</a:t>
            </a:r>
            <a:r>
              <a:rPr lang="en-AU" dirty="0" smtClean="0"/>
              <a:t> </a:t>
            </a:r>
            <a:r>
              <a:rPr lang="en-AU" dirty="0" err="1" smtClean="0"/>
              <a:t>jurul</a:t>
            </a:r>
            <a:r>
              <a:rPr lang="en-AU" dirty="0" smtClean="0"/>
              <a:t> </a:t>
            </a:r>
            <a:r>
              <a:rPr lang="en-AU" dirty="0" err="1" smtClean="0"/>
              <a:t>nucleotidului</a:t>
            </a:r>
            <a:r>
              <a:rPr lang="en-AU" dirty="0" smtClean="0"/>
              <a:t> viral, </a:t>
            </a:r>
            <a:r>
              <a:rPr lang="en-AU" dirty="0" err="1" smtClean="0"/>
              <a:t>formând</a:t>
            </a:r>
            <a:r>
              <a:rPr lang="en-AU" dirty="0" smtClean="0"/>
              <a:t>, </a:t>
            </a:r>
            <a:r>
              <a:rPr lang="en-AU" dirty="0" err="1" smtClean="0"/>
              <a:t>împreună</a:t>
            </a:r>
            <a:r>
              <a:rPr lang="en-AU" dirty="0" smtClean="0"/>
              <a:t> cu </a:t>
            </a:r>
            <a:r>
              <a:rPr lang="en-AU" dirty="0" err="1" smtClean="0"/>
              <a:t>acesta</a:t>
            </a:r>
            <a:r>
              <a:rPr lang="en-AU" dirty="0" smtClean="0"/>
              <a:t>, un complex </a:t>
            </a:r>
            <a:r>
              <a:rPr lang="en-AU" dirty="0" err="1" smtClean="0"/>
              <a:t>denumit</a:t>
            </a:r>
            <a:r>
              <a:rPr lang="en-AU" dirty="0" smtClean="0"/>
              <a:t> </a:t>
            </a:r>
            <a:r>
              <a:rPr lang="en-AU" dirty="0" err="1" smtClean="0"/>
              <a:t>nucleocapsidă</a:t>
            </a:r>
            <a:r>
              <a:rPr lang="en-AU" dirty="0" smtClean="0"/>
              <a:t>. </a:t>
            </a:r>
            <a:endParaRPr lang="en-US" dirty="0" smtClean="0"/>
          </a:p>
          <a:p>
            <a:r>
              <a:rPr lang="fr-FR" dirty="0" err="1" smtClean="0"/>
              <a:t>Capsida</a:t>
            </a:r>
            <a:r>
              <a:rPr lang="fr-FR" dirty="0" smtClean="0"/>
              <a:t> </a:t>
            </a:r>
            <a:r>
              <a:rPr lang="fr-FR" dirty="0" err="1" smtClean="0"/>
              <a:t>conţine</a:t>
            </a:r>
            <a:r>
              <a:rPr lang="fr-FR" dirty="0" smtClean="0"/>
              <a:t> </a:t>
            </a:r>
            <a:r>
              <a:rPr lang="fr-FR" b="1" i="1" dirty="0" err="1" smtClean="0"/>
              <a:t>proteine</a:t>
            </a:r>
            <a:r>
              <a:rPr lang="fr-FR" b="1" i="1" dirty="0" smtClean="0"/>
              <a:t> virale</a:t>
            </a:r>
            <a:r>
              <a:rPr lang="fr-FR" dirty="0" smtClean="0"/>
              <a:t>, </a:t>
            </a:r>
            <a:r>
              <a:rPr lang="fr-FR" dirty="0" err="1" smtClean="0"/>
              <a:t>grupate</a:t>
            </a:r>
            <a:r>
              <a:rPr lang="fr-FR" dirty="0" smtClean="0"/>
              <a:t> </a:t>
            </a:r>
            <a:r>
              <a:rPr lang="fr-FR" dirty="0" err="1" smtClean="0"/>
              <a:t>în</a:t>
            </a:r>
            <a:r>
              <a:rPr lang="fr-FR" dirty="0" smtClean="0"/>
              <a:t> </a:t>
            </a:r>
            <a:r>
              <a:rPr lang="fr-FR" dirty="0" err="1" smtClean="0"/>
              <a:t>unităţi</a:t>
            </a:r>
            <a:r>
              <a:rPr lang="fr-FR" dirty="0" smtClean="0"/>
              <a:t> </a:t>
            </a:r>
            <a:r>
              <a:rPr lang="fr-FR" dirty="0" err="1" smtClean="0"/>
              <a:t>denumite</a:t>
            </a:r>
            <a:r>
              <a:rPr lang="fr-FR" dirty="0" smtClean="0"/>
              <a:t> </a:t>
            </a:r>
            <a:r>
              <a:rPr lang="fr-FR" b="1" dirty="0" err="1" smtClean="0"/>
              <a:t>capsomere</a:t>
            </a:r>
            <a:r>
              <a:rPr lang="fr-FR" dirty="0" smtClean="0"/>
              <a:t>. </a:t>
            </a:r>
            <a:r>
              <a:rPr lang="fr-FR" dirty="0" err="1" smtClean="0"/>
              <a:t>Relaţiile</a:t>
            </a:r>
            <a:r>
              <a:rPr lang="fr-FR" dirty="0" smtClean="0"/>
              <a:t> </a:t>
            </a:r>
            <a:r>
              <a:rPr lang="fr-FR" dirty="0" err="1" smtClean="0"/>
              <a:t>spaţiale</a:t>
            </a:r>
            <a:r>
              <a:rPr lang="fr-FR" dirty="0" smtClean="0"/>
              <a:t> </a:t>
            </a:r>
            <a:r>
              <a:rPr lang="fr-FR" dirty="0" err="1" smtClean="0"/>
              <a:t>acid</a:t>
            </a:r>
            <a:r>
              <a:rPr lang="fr-FR" dirty="0" smtClean="0"/>
              <a:t> </a:t>
            </a:r>
            <a:r>
              <a:rPr lang="fr-FR" dirty="0" err="1" smtClean="0"/>
              <a:t>nucleic</a:t>
            </a:r>
            <a:r>
              <a:rPr lang="fr-FR" dirty="0" smtClean="0"/>
              <a:t>-</a:t>
            </a:r>
            <a:r>
              <a:rPr lang="fr-FR" dirty="0" err="1" smtClean="0"/>
              <a:t>capsidă</a:t>
            </a:r>
            <a:r>
              <a:rPr lang="fr-FR" dirty="0" smtClean="0"/>
              <a:t> </a:t>
            </a:r>
            <a:r>
              <a:rPr lang="fr-FR" dirty="0" err="1" smtClean="0"/>
              <a:t>sunt</a:t>
            </a:r>
            <a:r>
              <a:rPr lang="fr-FR" dirty="0" smtClean="0"/>
              <a:t> </a:t>
            </a:r>
            <a:r>
              <a:rPr lang="fr-FR" dirty="0" err="1" smtClean="0"/>
              <a:t>foarte</a:t>
            </a:r>
            <a:r>
              <a:rPr lang="fr-FR" dirty="0" smtClean="0"/>
              <a:t> stricte, </a:t>
            </a:r>
            <a:r>
              <a:rPr lang="fr-FR" dirty="0" err="1" smtClean="0"/>
              <a:t>existând</a:t>
            </a:r>
            <a:r>
              <a:rPr lang="fr-FR" dirty="0" smtClean="0"/>
              <a:t> un </a:t>
            </a:r>
            <a:r>
              <a:rPr lang="fr-FR" dirty="0" err="1" smtClean="0"/>
              <a:t>raport</a:t>
            </a:r>
            <a:r>
              <a:rPr lang="fr-FR" dirty="0" smtClean="0"/>
              <a:t> </a:t>
            </a:r>
            <a:r>
              <a:rPr lang="fr-FR" dirty="0" err="1" smtClean="0"/>
              <a:t>între</a:t>
            </a:r>
            <a:r>
              <a:rPr lang="fr-FR" dirty="0" smtClean="0"/>
              <a:t> </a:t>
            </a:r>
            <a:r>
              <a:rPr lang="fr-FR" dirty="0" err="1" smtClean="0"/>
              <a:t>subunităţile</a:t>
            </a:r>
            <a:r>
              <a:rPr lang="fr-FR" dirty="0" smtClean="0"/>
              <a:t> (</a:t>
            </a:r>
            <a:r>
              <a:rPr lang="fr-FR" dirty="0" err="1" smtClean="0"/>
              <a:t>nucleotidele</a:t>
            </a:r>
            <a:r>
              <a:rPr lang="fr-FR" dirty="0" smtClean="0"/>
              <a:t>) </a:t>
            </a:r>
            <a:r>
              <a:rPr lang="fr-FR" dirty="0" err="1" smtClean="0"/>
              <a:t>moleculei</a:t>
            </a:r>
            <a:r>
              <a:rPr lang="fr-FR" dirty="0" smtClean="0"/>
              <a:t> de </a:t>
            </a:r>
            <a:r>
              <a:rPr lang="fr-FR" dirty="0" err="1" smtClean="0"/>
              <a:t>acid</a:t>
            </a:r>
            <a:r>
              <a:rPr lang="fr-FR" dirty="0" smtClean="0"/>
              <a:t> </a:t>
            </a:r>
            <a:r>
              <a:rPr lang="fr-FR" dirty="0" err="1" smtClean="0"/>
              <a:t>nucleic</a:t>
            </a:r>
            <a:r>
              <a:rPr lang="fr-FR" dirty="0" smtClean="0"/>
              <a:t> </a:t>
            </a:r>
            <a:r>
              <a:rPr lang="fr-FR" dirty="0" err="1" smtClean="0"/>
              <a:t>şi</a:t>
            </a:r>
            <a:r>
              <a:rPr lang="fr-FR" dirty="0" smtClean="0"/>
              <a:t> </a:t>
            </a:r>
            <a:r>
              <a:rPr lang="fr-FR" dirty="0" err="1" smtClean="0"/>
              <a:t>capsomerele</a:t>
            </a:r>
            <a:r>
              <a:rPr lang="fr-FR" dirty="0" smtClean="0"/>
              <a:t> </a:t>
            </a:r>
            <a:r>
              <a:rPr lang="fr-FR" dirty="0" err="1" smtClean="0"/>
              <a:t>capsidei</a:t>
            </a:r>
            <a:r>
              <a:rPr lang="fr-FR" dirty="0" smtClean="0"/>
              <a:t>. </a:t>
            </a:r>
            <a:endParaRPr lang="en-US" dirty="0" smtClean="0"/>
          </a:p>
          <a:p>
            <a:r>
              <a:rPr lang="en-AU" dirty="0" err="1" smtClean="0"/>
              <a:t>Analiza</a:t>
            </a:r>
            <a:r>
              <a:rPr lang="en-AU" dirty="0" smtClean="0"/>
              <a:t> </a:t>
            </a:r>
            <a:r>
              <a:rPr lang="en-AU" dirty="0" err="1" smtClean="0"/>
              <a:t>chimică</a:t>
            </a:r>
            <a:r>
              <a:rPr lang="en-AU" dirty="0" smtClean="0"/>
              <a:t> a </a:t>
            </a:r>
            <a:r>
              <a:rPr lang="en-AU" dirty="0" err="1" smtClean="0"/>
              <a:t>compoziţiei</a:t>
            </a:r>
            <a:r>
              <a:rPr lang="en-AU" dirty="0" smtClean="0"/>
              <a:t> </a:t>
            </a:r>
            <a:r>
              <a:rPr lang="en-AU" dirty="0" err="1" smtClean="0"/>
              <a:t>capsidei</a:t>
            </a:r>
            <a:r>
              <a:rPr lang="en-AU" dirty="0" smtClean="0"/>
              <a:t> </a:t>
            </a:r>
            <a:r>
              <a:rPr lang="en-AU" dirty="0" err="1" smtClean="0"/>
              <a:t>relevă</a:t>
            </a:r>
            <a:r>
              <a:rPr lang="en-AU" dirty="0" smtClean="0"/>
              <a:t>: </a:t>
            </a:r>
            <a:endParaRPr lang="en-US" dirty="0" smtClean="0"/>
          </a:p>
          <a:p>
            <a:pPr lvl="0"/>
            <a:r>
              <a:rPr lang="fr-FR" b="1" i="1" dirty="0" err="1" smtClean="0"/>
              <a:t>proteine</a:t>
            </a:r>
            <a:r>
              <a:rPr lang="fr-FR" b="1" i="1" dirty="0" smtClean="0"/>
              <a:t> simple, </a:t>
            </a:r>
            <a:r>
              <a:rPr lang="fr-FR" b="1" i="1" dirty="0" err="1" smtClean="0"/>
              <a:t>omogene</a:t>
            </a:r>
            <a:r>
              <a:rPr lang="fr-FR" dirty="0" smtClean="0"/>
              <a:t> (</a:t>
            </a:r>
            <a:r>
              <a:rPr lang="fr-FR" dirty="0" err="1" smtClean="0"/>
              <a:t>poliovirusuri</a:t>
            </a:r>
            <a:r>
              <a:rPr lang="fr-FR" dirty="0" smtClean="0"/>
              <a:t> </a:t>
            </a:r>
            <a:r>
              <a:rPr lang="fr-FR" dirty="0" err="1" smtClean="0"/>
              <a:t>şi</a:t>
            </a:r>
            <a:r>
              <a:rPr lang="fr-FR" dirty="0" smtClean="0"/>
              <a:t> </a:t>
            </a:r>
            <a:r>
              <a:rPr lang="fr-FR" dirty="0" err="1" smtClean="0"/>
              <a:t>alte</a:t>
            </a:r>
            <a:r>
              <a:rPr lang="fr-FR" dirty="0" smtClean="0"/>
              <a:t> </a:t>
            </a:r>
            <a:r>
              <a:rPr lang="fr-FR" dirty="0" err="1" smtClean="0"/>
              <a:t>enterovirusuri</a:t>
            </a:r>
            <a:r>
              <a:rPr lang="fr-FR" dirty="0" smtClean="0"/>
              <a:t>);</a:t>
            </a:r>
            <a:endParaRPr lang="en-US" dirty="0" smtClean="0"/>
          </a:p>
          <a:p>
            <a:pPr lvl="0"/>
            <a:r>
              <a:rPr lang="en-AU" b="1" i="1" dirty="0" err="1" smtClean="0"/>
              <a:t>proteine</a:t>
            </a:r>
            <a:r>
              <a:rPr lang="en-AU" b="1" i="1" dirty="0" smtClean="0"/>
              <a:t> </a:t>
            </a:r>
            <a:r>
              <a:rPr lang="en-AU" b="1" i="1" dirty="0" err="1" smtClean="0"/>
              <a:t>complexe</a:t>
            </a:r>
            <a:r>
              <a:rPr lang="en-AU" dirty="0" smtClean="0"/>
              <a:t>: </a:t>
            </a:r>
            <a:endParaRPr lang="en-US" dirty="0" smtClean="0"/>
          </a:p>
          <a:p>
            <a:pPr lvl="0"/>
            <a:r>
              <a:rPr lang="fr-FR" i="1" dirty="0" err="1" smtClean="0"/>
              <a:t>proteină</a:t>
            </a:r>
            <a:r>
              <a:rPr lang="fr-FR" i="1" dirty="0" smtClean="0"/>
              <a:t> </a:t>
            </a:r>
            <a:r>
              <a:rPr lang="fr-FR" i="1" dirty="0" err="1" smtClean="0"/>
              <a:t>suport</a:t>
            </a:r>
            <a:r>
              <a:rPr lang="fr-FR" i="1" dirty="0" smtClean="0"/>
              <a:t> </a:t>
            </a:r>
            <a:r>
              <a:rPr lang="fr-FR" i="1" dirty="0" err="1" smtClean="0"/>
              <a:t>legată</a:t>
            </a:r>
            <a:r>
              <a:rPr lang="fr-FR" i="1" dirty="0" smtClean="0"/>
              <a:t> de lipide</a:t>
            </a:r>
            <a:r>
              <a:rPr lang="fr-FR" dirty="0" smtClean="0"/>
              <a:t>: </a:t>
            </a:r>
            <a:r>
              <a:rPr lang="fr-FR" dirty="0" err="1" smtClean="0"/>
              <a:t>fosfolipide</a:t>
            </a:r>
            <a:r>
              <a:rPr lang="fr-FR" dirty="0" smtClean="0"/>
              <a:t>, </a:t>
            </a:r>
            <a:r>
              <a:rPr lang="fr-FR" dirty="0" err="1" smtClean="0"/>
              <a:t>colesterol</a:t>
            </a:r>
            <a:r>
              <a:rPr lang="fr-FR" dirty="0" smtClean="0"/>
              <a:t>, </a:t>
            </a:r>
            <a:r>
              <a:rPr lang="fr-FR" dirty="0" err="1" smtClean="0"/>
              <a:t>lecitină</a:t>
            </a:r>
            <a:r>
              <a:rPr lang="fr-FR" dirty="0" smtClean="0"/>
              <a:t> (</a:t>
            </a:r>
            <a:r>
              <a:rPr lang="fr-FR" dirty="0" err="1" smtClean="0"/>
              <a:t>myxovirusuri</a:t>
            </a:r>
            <a:r>
              <a:rPr lang="fr-FR" dirty="0" smtClean="0"/>
              <a:t>, </a:t>
            </a:r>
            <a:r>
              <a:rPr lang="fr-FR" dirty="0" err="1" smtClean="0"/>
              <a:t>paramyxovirusuri</a:t>
            </a:r>
            <a:r>
              <a:rPr lang="fr-FR" dirty="0" smtClean="0"/>
              <a:t>, </a:t>
            </a:r>
            <a:r>
              <a:rPr lang="fr-FR" dirty="0" err="1" smtClean="0"/>
              <a:t>poxvirusuri</a:t>
            </a:r>
            <a:r>
              <a:rPr lang="fr-FR" dirty="0" smtClean="0"/>
              <a:t>); </a:t>
            </a:r>
            <a:endParaRPr lang="en-US" dirty="0" smtClean="0"/>
          </a:p>
          <a:p>
            <a:pPr lvl="0"/>
            <a:r>
              <a:rPr lang="fr-FR" i="1" dirty="0" err="1" smtClean="0"/>
              <a:t>proteină</a:t>
            </a:r>
            <a:r>
              <a:rPr lang="fr-FR" i="1" dirty="0" smtClean="0"/>
              <a:t> </a:t>
            </a:r>
            <a:r>
              <a:rPr lang="fr-FR" i="1" dirty="0" err="1" smtClean="0"/>
              <a:t>suport</a:t>
            </a:r>
            <a:r>
              <a:rPr lang="fr-FR" i="1" dirty="0" smtClean="0"/>
              <a:t> </a:t>
            </a:r>
            <a:r>
              <a:rPr lang="fr-FR" i="1" dirty="0" err="1" smtClean="0"/>
              <a:t>legată</a:t>
            </a:r>
            <a:r>
              <a:rPr lang="fr-FR" i="1" dirty="0" smtClean="0"/>
              <a:t> de </a:t>
            </a:r>
            <a:r>
              <a:rPr lang="fr-FR" i="1" dirty="0" err="1" smtClean="0"/>
              <a:t>fracţiuni</a:t>
            </a:r>
            <a:r>
              <a:rPr lang="fr-FR" i="1" dirty="0" smtClean="0"/>
              <a:t> </a:t>
            </a:r>
            <a:r>
              <a:rPr lang="fr-FR" i="1" dirty="0" err="1" smtClean="0"/>
              <a:t>glucidice</a:t>
            </a:r>
            <a:r>
              <a:rPr lang="fr-FR" dirty="0" smtClean="0"/>
              <a:t> </a:t>
            </a:r>
            <a:r>
              <a:rPr lang="en-AU" dirty="0" smtClean="0">
                <a:sym typeface="Symbol"/>
              </a:rPr>
              <a:t></a:t>
            </a:r>
            <a:r>
              <a:rPr lang="fr-FR" dirty="0" smtClean="0"/>
              <a:t> </a:t>
            </a:r>
            <a:r>
              <a:rPr lang="fr-FR" dirty="0" err="1" smtClean="0"/>
              <a:t>glicoproteine</a:t>
            </a:r>
            <a:r>
              <a:rPr lang="fr-FR" dirty="0" smtClean="0"/>
              <a:t> (</a:t>
            </a:r>
            <a:r>
              <a:rPr lang="fr-FR" dirty="0" err="1" smtClean="0"/>
              <a:t>arenavirusuri</a:t>
            </a:r>
            <a:r>
              <a:rPr lang="fr-FR" dirty="0" smtClean="0"/>
              <a:t>, </a:t>
            </a:r>
            <a:r>
              <a:rPr lang="fr-FR" dirty="0" err="1" smtClean="0"/>
              <a:t>virusurile</a:t>
            </a:r>
            <a:r>
              <a:rPr lang="fr-FR" dirty="0" smtClean="0"/>
              <a:t> </a:t>
            </a:r>
            <a:r>
              <a:rPr lang="fr-FR" dirty="0" err="1" smtClean="0"/>
              <a:t>oncogene</a:t>
            </a:r>
            <a:r>
              <a:rPr lang="fr-FR" dirty="0" smtClean="0"/>
              <a:t> de tip C). </a:t>
            </a:r>
            <a:endParaRPr lang="en-US" dirty="0" smtClean="0"/>
          </a:p>
          <a:p>
            <a:r>
              <a:rPr lang="fr-FR" dirty="0" smtClean="0"/>
              <a:t>La </a:t>
            </a:r>
            <a:r>
              <a:rPr lang="fr-FR" dirty="0" err="1" smtClean="0"/>
              <a:t>virusurile</a:t>
            </a:r>
            <a:r>
              <a:rPr lang="fr-FR" dirty="0" smtClean="0"/>
              <a:t> </a:t>
            </a:r>
            <a:r>
              <a:rPr lang="fr-FR" dirty="0" err="1" smtClean="0"/>
              <a:t>mici</a:t>
            </a:r>
            <a:r>
              <a:rPr lang="fr-FR" dirty="0" smtClean="0"/>
              <a:t> </a:t>
            </a:r>
            <a:r>
              <a:rPr lang="fr-FR" dirty="0" err="1" smtClean="0"/>
              <a:t>există</a:t>
            </a:r>
            <a:r>
              <a:rPr lang="fr-FR" dirty="0" smtClean="0"/>
              <a:t> un </a:t>
            </a:r>
            <a:r>
              <a:rPr lang="fr-FR" dirty="0" err="1" smtClean="0"/>
              <a:t>singur</a:t>
            </a:r>
            <a:r>
              <a:rPr lang="fr-FR" dirty="0" smtClean="0"/>
              <a:t> tip de </a:t>
            </a:r>
            <a:r>
              <a:rPr lang="fr-FR" dirty="0" err="1" smtClean="0"/>
              <a:t>monomer</a:t>
            </a:r>
            <a:r>
              <a:rPr lang="fr-FR" dirty="0" smtClean="0"/>
              <a:t> </a:t>
            </a:r>
            <a:r>
              <a:rPr lang="fr-FR" dirty="0" err="1" smtClean="0"/>
              <a:t>capsidal</a:t>
            </a:r>
            <a:r>
              <a:rPr lang="fr-FR" dirty="0" smtClean="0"/>
              <a:t>, </a:t>
            </a:r>
            <a:r>
              <a:rPr lang="fr-FR" dirty="0" err="1" smtClean="0"/>
              <a:t>constituit</a:t>
            </a:r>
            <a:r>
              <a:rPr lang="fr-FR" dirty="0" smtClean="0"/>
              <a:t> </a:t>
            </a:r>
            <a:r>
              <a:rPr lang="fr-FR" dirty="0" err="1" smtClean="0"/>
              <a:t>din</a:t>
            </a:r>
            <a:r>
              <a:rPr lang="fr-FR" dirty="0" smtClean="0"/>
              <a:t> </a:t>
            </a:r>
            <a:r>
              <a:rPr lang="fr-FR" dirty="0" err="1" smtClean="0"/>
              <a:t>lanţuri</a:t>
            </a:r>
            <a:r>
              <a:rPr lang="fr-FR" dirty="0" smtClean="0"/>
              <a:t> </a:t>
            </a:r>
            <a:r>
              <a:rPr lang="fr-FR" dirty="0" err="1" smtClean="0"/>
              <a:t>polipeptidice</a:t>
            </a:r>
            <a:r>
              <a:rPr lang="fr-FR" dirty="0" smtClean="0"/>
              <a:t> </a:t>
            </a:r>
            <a:r>
              <a:rPr lang="fr-FR" dirty="0" err="1" smtClean="0"/>
              <a:t>omogene</a:t>
            </a:r>
            <a:r>
              <a:rPr lang="fr-FR" dirty="0" smtClean="0"/>
              <a:t> </a:t>
            </a:r>
            <a:r>
              <a:rPr lang="fr-FR" dirty="0" err="1" smtClean="0"/>
              <a:t>sub</a:t>
            </a:r>
            <a:r>
              <a:rPr lang="fr-FR" dirty="0" smtClean="0"/>
              <a:t> </a:t>
            </a:r>
            <a:r>
              <a:rPr lang="fr-FR" dirty="0" err="1" smtClean="0"/>
              <a:t>raportul</a:t>
            </a:r>
            <a:r>
              <a:rPr lang="fr-FR" dirty="0" smtClean="0"/>
              <a:t> </a:t>
            </a:r>
            <a:r>
              <a:rPr lang="fr-FR" dirty="0" err="1" smtClean="0"/>
              <a:t>greutăţii</a:t>
            </a:r>
            <a:r>
              <a:rPr lang="fr-FR" dirty="0" smtClean="0"/>
              <a:t> </a:t>
            </a:r>
            <a:r>
              <a:rPr lang="fr-FR" dirty="0" err="1" smtClean="0"/>
              <a:t>moleculare</a:t>
            </a:r>
            <a:r>
              <a:rPr lang="fr-FR" dirty="0" smtClean="0"/>
              <a:t>.</a:t>
            </a:r>
            <a:endParaRPr lang="en-US" dirty="0" smtClean="0"/>
          </a:p>
          <a:p>
            <a:r>
              <a:rPr lang="fr-FR" dirty="0" err="1" smtClean="0"/>
              <a:t>În</a:t>
            </a:r>
            <a:r>
              <a:rPr lang="fr-FR" dirty="0" smtClean="0"/>
              <a:t> </a:t>
            </a:r>
            <a:r>
              <a:rPr lang="fr-FR" dirty="0" err="1" smtClean="0"/>
              <a:t>general</a:t>
            </a:r>
            <a:r>
              <a:rPr lang="fr-FR" dirty="0" smtClean="0"/>
              <a:t> </a:t>
            </a:r>
            <a:r>
              <a:rPr lang="fr-FR" dirty="0" err="1" smtClean="0"/>
              <a:t>virusurile</a:t>
            </a:r>
            <a:r>
              <a:rPr lang="fr-FR" dirty="0" smtClean="0"/>
              <a:t> animale mai complexe, </a:t>
            </a:r>
            <a:r>
              <a:rPr lang="fr-FR" dirty="0" err="1" smtClean="0"/>
              <a:t>virusurile</a:t>
            </a:r>
            <a:r>
              <a:rPr lang="fr-FR" dirty="0" smtClean="0"/>
              <a:t> mari </a:t>
            </a:r>
            <a:r>
              <a:rPr lang="fr-FR" dirty="0" err="1" smtClean="0"/>
              <a:t>şi</a:t>
            </a:r>
            <a:r>
              <a:rPr lang="fr-FR" dirty="0" smtClean="0"/>
              <a:t> </a:t>
            </a:r>
            <a:r>
              <a:rPr lang="fr-FR" dirty="0" err="1" smtClean="0"/>
              <a:t>cele</a:t>
            </a:r>
            <a:r>
              <a:rPr lang="fr-FR" dirty="0" smtClean="0"/>
              <a:t> </a:t>
            </a:r>
            <a:r>
              <a:rPr lang="fr-FR" dirty="0" err="1" smtClean="0"/>
              <a:t>cu</a:t>
            </a:r>
            <a:r>
              <a:rPr lang="fr-FR" dirty="0" smtClean="0"/>
              <a:t> </a:t>
            </a:r>
            <a:r>
              <a:rPr lang="fr-FR" dirty="0" err="1" smtClean="0"/>
              <a:t>înveliş</a:t>
            </a:r>
            <a:r>
              <a:rPr lang="fr-FR" dirty="0" smtClean="0"/>
              <a:t>, au o </a:t>
            </a:r>
            <a:r>
              <a:rPr lang="fr-FR" dirty="0" err="1" smtClean="0"/>
              <a:t>compoziţie</a:t>
            </a:r>
            <a:r>
              <a:rPr lang="fr-FR" dirty="0" smtClean="0"/>
              <a:t> </a:t>
            </a:r>
            <a:r>
              <a:rPr lang="fr-FR" dirty="0" err="1" smtClean="0"/>
              <a:t>capsidică</a:t>
            </a:r>
            <a:r>
              <a:rPr lang="fr-FR" dirty="0" smtClean="0"/>
              <a:t> mai </a:t>
            </a:r>
            <a:r>
              <a:rPr lang="fr-FR" dirty="0" err="1" smtClean="0"/>
              <a:t>complexă</a:t>
            </a:r>
            <a:r>
              <a:rPr lang="fr-FR" dirty="0" smtClean="0"/>
              <a:t> </a:t>
            </a:r>
            <a:r>
              <a:rPr lang="fr-FR" dirty="0" err="1" smtClean="0"/>
              <a:t>decât</a:t>
            </a:r>
            <a:r>
              <a:rPr lang="fr-FR" dirty="0" smtClean="0"/>
              <a:t> </a:t>
            </a:r>
            <a:r>
              <a:rPr lang="fr-FR" dirty="0" err="1" smtClean="0"/>
              <a:t>virusurile</a:t>
            </a:r>
            <a:r>
              <a:rPr lang="fr-FR" dirty="0" smtClean="0"/>
              <a:t> </a:t>
            </a:r>
            <a:r>
              <a:rPr lang="fr-FR" dirty="0" err="1" smtClean="0"/>
              <a:t>mici</a:t>
            </a:r>
            <a:r>
              <a:rPr lang="fr-FR" dirty="0" smtClean="0"/>
              <a:t> </a:t>
            </a:r>
            <a:r>
              <a:rPr lang="fr-FR" dirty="0" err="1" smtClean="0"/>
              <a:t>şi</a:t>
            </a:r>
            <a:r>
              <a:rPr lang="fr-FR" dirty="0" smtClean="0"/>
              <a:t> </a:t>
            </a:r>
            <a:r>
              <a:rPr lang="fr-FR" dirty="0" err="1" smtClean="0"/>
              <a:t>mijlocii</a:t>
            </a:r>
            <a:r>
              <a:rPr lang="fr-FR" dirty="0" smtClean="0"/>
              <a:t> </a:t>
            </a:r>
            <a:r>
              <a:rPr lang="fr-FR" dirty="0" err="1" smtClean="0"/>
              <a:t>fără</a:t>
            </a:r>
            <a:r>
              <a:rPr lang="fr-FR" dirty="0" smtClean="0"/>
              <a:t> </a:t>
            </a:r>
            <a:r>
              <a:rPr lang="fr-FR" dirty="0" err="1" smtClean="0"/>
              <a:t>înveliş</a:t>
            </a:r>
            <a:r>
              <a:rPr lang="fr-FR" dirty="0" smtClean="0"/>
              <a:t>, </a:t>
            </a:r>
            <a:r>
              <a:rPr lang="fr-FR" dirty="0" err="1" smtClean="0"/>
              <a:t>monomerii</a:t>
            </a:r>
            <a:r>
              <a:rPr lang="fr-FR" dirty="0" smtClean="0"/>
              <a:t> </a:t>
            </a:r>
            <a:r>
              <a:rPr lang="fr-FR" dirty="0" err="1" smtClean="0"/>
              <a:t>fiind</a:t>
            </a:r>
            <a:r>
              <a:rPr lang="fr-FR" dirty="0" smtClean="0"/>
              <a:t> </a:t>
            </a:r>
            <a:r>
              <a:rPr lang="fr-FR" dirty="0" err="1" smtClean="0"/>
              <a:t>alcătuiţi</a:t>
            </a:r>
            <a:r>
              <a:rPr lang="fr-FR" dirty="0" smtClean="0"/>
              <a:t> </a:t>
            </a:r>
            <a:r>
              <a:rPr lang="fr-FR" dirty="0" err="1" smtClean="0"/>
              <a:t>din</a:t>
            </a:r>
            <a:r>
              <a:rPr lang="fr-FR" dirty="0" smtClean="0"/>
              <a:t> </a:t>
            </a:r>
            <a:r>
              <a:rPr lang="fr-FR" dirty="0" err="1" smtClean="0"/>
              <a:t>lanţuri</a:t>
            </a:r>
            <a:r>
              <a:rPr lang="fr-FR" dirty="0" smtClean="0"/>
              <a:t> </a:t>
            </a:r>
            <a:r>
              <a:rPr lang="fr-FR" dirty="0" err="1" smtClean="0"/>
              <a:t>polipeptidice</a:t>
            </a:r>
            <a:r>
              <a:rPr lang="fr-FR" dirty="0" smtClean="0"/>
              <a:t> </a:t>
            </a:r>
            <a:r>
              <a:rPr lang="fr-FR" dirty="0" err="1" smtClean="0"/>
              <a:t>heterogene</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102</TotalTime>
  <Words>3604</Words>
  <Application>Microsoft Office PowerPoint</Application>
  <PresentationFormat>On-screen Show (4:3)</PresentationFormat>
  <Paragraphs>377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Flow</vt:lpstr>
      <vt:lpstr>VIRUSOLOGIE GENERALĂ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CULTURI CELULARE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CULTURI CELULARE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VIRUSOLOGIE GENERALĂ</dc:title>
  <dc:creator>Andrei Theodor</dc:creator>
  <cp:lastModifiedBy>hp</cp:lastModifiedBy>
  <cp:revision>28</cp:revision>
  <dcterms:created xsi:type="dcterms:W3CDTF">2012-02-27T17:40:04Z</dcterms:created>
  <dcterms:modified xsi:type="dcterms:W3CDTF">2015-03-04T06:03:27Z</dcterms:modified>
</cp:coreProperties>
</file>