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2" d="100"/>
          <a:sy n="62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CCC53-C85C-4F08-8163-142F8439A795}" type="datetimeFigureOut">
              <a:rPr lang="ro-RO" smtClean="0"/>
              <a:pPr/>
              <a:t>07.10.2020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2B32B-C363-48B2-89B3-2F24B2A0F63D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2B32B-C363-48B2-89B3-2F24B2A0F63D}" type="slidenum">
              <a:rPr lang="ro-RO" smtClean="0"/>
              <a:pPr/>
              <a:t>1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Organizarea și funcționarea clinicii de chirurgi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o-RO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clinica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chirurgie</a:t>
            </a:r>
            <a:r>
              <a:rPr lang="ro-RO" sz="1800" dirty="0" smtClean="0"/>
              <a:t>*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serviciul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spitalicesc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asigur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tratamentul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chirurgical al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pacien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stabilirea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diagnosticului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chirurgical </a:t>
            </a:r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preg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tirea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studen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medicilor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reziden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subordonat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Ministerului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ătăț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ii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serviciul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curativ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Ministerului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Educa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ntului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serviciul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didactic);</a:t>
            </a: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condus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un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cadru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didactic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conferen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profesor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)- </a:t>
            </a:r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eful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clinici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medici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subordona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asigur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tratamentul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bolnavilor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obliga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didactice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`</a:t>
            </a:r>
          </a:p>
          <a:p>
            <a:pPr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o-RO" sz="1800" dirty="0" smtClean="0"/>
              <a:t>*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clinic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universitar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endParaRPr lang="ro-RO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20201004_102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581400"/>
            <a:ext cx="2667000" cy="3276600"/>
          </a:xfrm>
          <a:prstGeom prst="rect">
            <a:avLst/>
          </a:prstGeom>
        </p:spPr>
      </p:pic>
      <p:pic>
        <p:nvPicPr>
          <p:cNvPr id="7" name="Picture 6" descr="IMG_20201004_0918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581400"/>
            <a:ext cx="2895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</a:t>
            </a:r>
            <a:r>
              <a:rPr lang="ro-RO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nizarea și funcționarea clinicii de chirurgie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Circuite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functionale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vi-VN" sz="2400" dirty="0" smtClean="0">
                <a:latin typeface="+mj-lt"/>
              </a:rPr>
              <a:t>I</a:t>
            </a:r>
            <a:r>
              <a:rPr lang="vi-VN" sz="2200" dirty="0" smtClean="0">
                <a:latin typeface="+mj-lt"/>
              </a:rPr>
              <a:t>. CIRCUIT SEPTIC (INFECTAT) </a:t>
            </a:r>
            <a:endParaRPr lang="en-US" sz="2200" dirty="0" smtClean="0">
              <a:latin typeface="+mj-lt"/>
            </a:endParaRPr>
          </a:p>
          <a:p>
            <a:pPr algn="just">
              <a:buNone/>
            </a:pPr>
            <a:r>
              <a:rPr lang="en-US" sz="2200" dirty="0" smtClean="0">
                <a:latin typeface="+mj-lt"/>
              </a:rPr>
              <a:t>		</a:t>
            </a:r>
            <a:r>
              <a:rPr lang="vi-VN" sz="2200" dirty="0" smtClean="0">
                <a:latin typeface="+mj-lt"/>
              </a:rPr>
              <a:t>Def: Este sensul de circulaţie care indică introducerea germenilor patogeni, generatori de infecţii, în interiorul unităţilor sanitare. </a:t>
            </a:r>
            <a:endParaRPr lang="en-US" sz="2200" dirty="0" smtClean="0">
              <a:latin typeface="+mj-lt"/>
            </a:endParaRPr>
          </a:p>
          <a:p>
            <a:pPr algn="just"/>
            <a:r>
              <a:rPr lang="vi-VN" sz="2200" dirty="0" smtClean="0">
                <a:latin typeface="+mj-lt"/>
              </a:rPr>
              <a:t>II. CIRCUIT ASEPTIC (STERIL, NEINFECTAT) </a:t>
            </a:r>
            <a:endParaRPr lang="en-US" sz="2200" dirty="0" smtClean="0">
              <a:latin typeface="+mj-lt"/>
            </a:endParaRPr>
          </a:p>
          <a:p>
            <a:pPr algn="just">
              <a:buNone/>
            </a:pPr>
            <a:r>
              <a:rPr lang="en-US" sz="2200" dirty="0" smtClean="0">
                <a:latin typeface="+mj-lt"/>
              </a:rPr>
              <a:t>		</a:t>
            </a:r>
            <a:r>
              <a:rPr lang="vi-VN" sz="2200" dirty="0" smtClean="0">
                <a:latin typeface="+mj-lt"/>
              </a:rPr>
              <a:t>Def: Este sensul de circulaţie ce asigură condiţii de protecţie împotriva infecţiilor, în interiorul unităţilor sanitare</a:t>
            </a:r>
            <a:r>
              <a:rPr lang="vi-VN" sz="2400" dirty="0" smtClean="0">
                <a:latin typeface="+mj-lt"/>
              </a:rPr>
              <a:t>.</a:t>
            </a:r>
            <a:endParaRPr lang="en-US" sz="2400" dirty="0" smtClean="0">
              <a:latin typeface="+mj-lt"/>
            </a:endParaRPr>
          </a:p>
          <a:p>
            <a:pPr algn="just">
              <a:buNone/>
            </a:pPr>
            <a:r>
              <a:rPr lang="vi-VN" sz="2400" dirty="0" smtClean="0">
                <a:latin typeface="+mj-lt"/>
              </a:rPr>
              <a:t> </a:t>
            </a:r>
            <a:r>
              <a:rPr lang="vi-VN" sz="1800" b="1" dirty="0" smtClean="0">
                <a:latin typeface="+mj-lt"/>
              </a:rPr>
              <a:t>OBSERVAŢII</a:t>
            </a:r>
            <a:r>
              <a:rPr lang="vi-VN" sz="2400" dirty="0" smtClean="0">
                <a:latin typeface="+mj-lt"/>
              </a:rPr>
              <a:t>: </a:t>
            </a:r>
            <a:endParaRPr lang="en-US" sz="2400" dirty="0" smtClean="0">
              <a:latin typeface="+mj-lt"/>
            </a:endParaRPr>
          </a:p>
          <a:p>
            <a:pPr algn="just">
              <a:buFontTx/>
              <a:buChar char="-"/>
            </a:pPr>
            <a:r>
              <a:rPr lang="vi-VN" sz="2200" dirty="0" smtClean="0">
                <a:latin typeface="+mj-lt"/>
              </a:rPr>
              <a:t>Niciodată nu se încrucişează circuitul septic cu cel aseptic</a:t>
            </a:r>
            <a:r>
              <a:rPr lang="en-US" sz="2200" dirty="0" smtClean="0">
                <a:latin typeface="+mj-lt"/>
              </a:rPr>
              <a:t>;</a:t>
            </a:r>
          </a:p>
          <a:p>
            <a:pPr algn="just">
              <a:buFontTx/>
              <a:buChar char="-"/>
            </a:pPr>
            <a:r>
              <a:rPr lang="vi-VN" sz="2200" dirty="0" smtClean="0">
                <a:latin typeface="+mj-lt"/>
              </a:rPr>
              <a:t>Circuitele septice sunt separate de cele aseptice</a:t>
            </a:r>
            <a:r>
              <a:rPr lang="en-US" sz="2200" dirty="0" smtClean="0">
                <a:latin typeface="+mj-lt"/>
              </a:rPr>
              <a:t>;</a:t>
            </a:r>
          </a:p>
          <a:p>
            <a:pPr algn="just">
              <a:buFontTx/>
              <a:buChar char="-"/>
            </a:pPr>
            <a:r>
              <a:rPr lang="vi-VN" sz="2200" dirty="0" smtClean="0">
                <a:latin typeface="+mj-lt"/>
              </a:rPr>
              <a:t>Dacă se intersectează, rezultă infecţiile nosocomiale</a:t>
            </a:r>
            <a:r>
              <a:rPr lang="en-US" sz="2200" dirty="0" smtClean="0">
                <a:latin typeface="+mj-lt"/>
              </a:rPr>
              <a:t>;</a:t>
            </a:r>
            <a:endParaRPr lang="ro-RO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</a:t>
            </a:r>
            <a:r>
              <a:rPr lang="ro-RO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nizarea și funcționarea clinicii de chirurgie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Circuite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functionale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Principalele circuite funcţionale din spital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clinica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chirurgie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sunt: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1- circuitul bolnavului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2- circuitul personalului medico-sanitar, studenţilor şi elevilor practicanţi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3- circuitul vizitatorilor şi însoţitorilor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4- circuitul instrumentarului şi a diferitelor materiale utilizate în practica medicală aseptică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5- circuitul blocurilor operatorii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6- circuitul alimentelor şi al veselei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7- circuitul lenjeriei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8- circuitul rezidurilo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nizarea și funcționarea clinicii de chirurgie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Circuite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ionale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Exemplu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de circuit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func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ț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ional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ideal</a:t>
            </a:r>
            <a:r>
              <a:rPr lang="en-US" sz="24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>
            <a:normAutofit/>
          </a:bodyPr>
          <a:lstStyle/>
          <a:p>
            <a:pPr algn="just"/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CIRCUITUL PERSONALULUI, STUDENŢILOR ŞI ELEVILOR PRACTICANŢI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Este un circuit pe care îl urmează personalul medical în spital la intrarea/ieşirea din serviciu.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TRASEU: EXTERIOR → VESTIAR → CABINE DUŞ (BAI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 = FILTRUL PERSONALULUI) → VESTIARE cu ECHIPAMENT DE PROTECŢIE → SPĂLAREA MÂINILOR (la fiecare tehnică) → SECŢIE –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Şi la ieşirea din serviciu se parcurge acelaşi circuit dar în sens invers.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În secţiile cu caracter NEINFECŢIOS, NU ESTE NECESAR DUŞUL (BAIA), ci numai SPĂLAREA MÂINILOR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Obs: NU se INTERSECTEAZĂ NICIODATĂ CIRCUITUL PERSONALULUI cu alt circuit (ex.: cu al lenjeriei nesterile)</a:t>
            </a:r>
            <a:endParaRPr lang="ro-RO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Asepsia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antisepsia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Defini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greaca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sepsis = putrefacţie = infecţie, a = fără.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Asepsia este o modalitate de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prevenire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a infectării plăgilor accidentale sau chirugicale prin folosirea de principii şi metode, menite să distrugă microbii de pe materialele inerte care vin în contact cu plaga. Asepsia este o metodă profilactică.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Antisepsia este o metodă curativă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trateaza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ce urmăreşte distrugerea microbilor prezenţi în ţesuturile vii prin mijloace fizice şi chimice.</a:t>
            </a:r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Asepsia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antisepsia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Asepsia se realizează în practica chirurgicală prin: </a:t>
            </a:r>
          </a:p>
          <a:p>
            <a:pPr algn="just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Sterilizarea materialului şi instrumentarului;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Dezinfecţia mâinilor chirurgului şi ajutoarelor;</a:t>
            </a:r>
          </a:p>
          <a:p>
            <a:pPr algn="just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Dezinfecţia câmpului operator;</a:t>
            </a:r>
          </a:p>
          <a:p>
            <a:pPr algn="just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Dezinfecţia sălii de operaţie şi a aerului.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/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Sterilizarea este metoda de distrugere în totalitate a microbilor prezenţi la suprafaţa sau în interiorul diverselor obiecte sau soluţii, prin metode fizice şi chimice.</a:t>
            </a:r>
          </a:p>
          <a:p>
            <a:pPr algn="just"/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Dezinfecţia este sterilizarea prin agenţi chimici a atmosferei şi a obiectelor ambientale cu care este posibil contactul pacienţilor (dispozitive, obiecte, încăperi, mijloace de investigaţie).</a:t>
            </a:r>
          </a:p>
          <a:p>
            <a:pPr algn="just"/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Asepsia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antisepsia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Sterilizarea prin căldură uscată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Flambarea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foloseste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alcool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relizeaz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în două feluri: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trecând instrumentele prin flacără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fie punând instrumentele într-o tăviţă renală în care se toarnă alcool şi se aprinde.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Se foloseşte pentru sterilizarea chiuvetelor, tăviţelor renale, iar în cabinetele medicale pentru sterilizarea instrumentelor în caz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de mare urgenţă.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Etuva cu aer cald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(Poupinel) este metoda de elecţie pentru sterilizarea instrumentelor metalice, obiectelor de porţelan, de sticlă specială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Sterilizarea se face la temperatură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160-1800 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 termometru extern indică temperatura atinsă. Durata sterilizării este în funcţie de temperatura realizată în interiorul aparatului la 1600 C durata este de 2 ore, la 1700 C durata este de 1h şi 30 min, la 1800 C durata este de 30-45 min.</a:t>
            </a:r>
          </a:p>
          <a:p>
            <a:pPr algn="just">
              <a:buNone/>
            </a:pP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Asepsia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antisepsia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Sterilizarea prin căldură uscată 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Etuva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aer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cald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Pupinel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o-RO" dirty="0"/>
          </a:p>
        </p:txBody>
      </p:sp>
      <p:pic>
        <p:nvPicPr>
          <p:cNvPr id="4" name="Picture 8" descr="DSC005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691" y="1600201"/>
            <a:ext cx="6034617" cy="4343400"/>
          </a:xfr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Asepsia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7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antisepsia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 Sterilizarea prin căldură umedă</a:t>
            </a:r>
            <a:endParaRPr lang="ro-RO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 algn="just"/>
            <a:r>
              <a:rPr lang="vi-VN" sz="2100" b="1" dirty="0" smtClean="0">
                <a:latin typeface="Times New Roman" pitchFamily="18" charset="0"/>
                <a:cs typeface="Times New Roman" pitchFamily="18" charset="0"/>
              </a:rPr>
              <a:t>Fierberea</a:t>
            </a:r>
            <a:r>
              <a:rPr lang="vi-VN" sz="2100" dirty="0" smtClean="0">
                <a:latin typeface="Times New Roman" pitchFamily="18" charset="0"/>
                <a:cs typeface="Times New Roman" pitchFamily="18" charset="0"/>
              </a:rPr>
              <a:t> este o metodă de necesitate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100" dirty="0" smtClean="0">
                <a:latin typeface="Times New Roman" pitchFamily="18" charset="0"/>
                <a:cs typeface="Times New Roman" pitchFamily="18" charset="0"/>
              </a:rPr>
              <a:t>cazuri urgenţe sau în lipsa altor posibilităţi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vi-VN" sz="2100" dirty="0" smtClean="0">
                <a:latin typeface="Times New Roman" pitchFamily="18" charset="0"/>
                <a:cs typeface="Times New Roman" pitchFamily="18" charset="0"/>
              </a:rPr>
              <a:t> că nu poate asigura distrugerea unor germeni rezistenţi la 1000 C.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100" dirty="0" smtClean="0">
                <a:latin typeface="Times New Roman" pitchFamily="18" charset="0"/>
                <a:cs typeface="Times New Roman" pitchFamily="18" charset="0"/>
              </a:rPr>
              <a:t>Sterilizarea prin vapori de apă sub presiune se face la </a:t>
            </a:r>
            <a:r>
              <a:rPr lang="vi-VN" sz="2100" b="1" dirty="0" smtClean="0">
                <a:latin typeface="Times New Roman" pitchFamily="18" charset="0"/>
                <a:cs typeface="Times New Roman" pitchFamily="18" charset="0"/>
              </a:rPr>
              <a:t>autoclav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100" dirty="0" smtClean="0">
                <a:latin typeface="Times New Roman" pitchFamily="18" charset="0"/>
                <a:cs typeface="Times New Roman" pitchFamily="18" charset="0"/>
              </a:rPr>
              <a:t>un cazan de formă cilindrică, cu pereţii din aramă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dirty="0" smtClean="0">
                <a:latin typeface="Times New Roman" pitchFamily="18" charset="0"/>
                <a:cs typeface="Times New Roman" pitchFamily="18" charset="0"/>
              </a:rPr>
              <a:t>rezist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100" dirty="0" smtClean="0">
                <a:latin typeface="Times New Roman" pitchFamily="18" charset="0"/>
                <a:cs typeface="Times New Roman" pitchFamily="18" charset="0"/>
              </a:rPr>
              <a:t> la o presiune de 5-6 atm; cazanul este acoperit cu un capac care se închide ermetic cu ajutorul unor şuruburi.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o-RO" dirty="0"/>
          </a:p>
        </p:txBody>
      </p:sp>
      <p:pic>
        <p:nvPicPr>
          <p:cNvPr id="5" name="Picture 12" descr="DSC005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3810000"/>
            <a:ext cx="4038600" cy="3048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Asepsia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antisepsia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it-I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Sterilizarea prin agenţi chimici sau fizici</a:t>
            </a:r>
            <a:endParaRPr lang="ro-RO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/>
          </a:bodyPr>
          <a:lstStyle/>
          <a:p>
            <a:pPr algn="just"/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Sterilizarea prin vapori de </a:t>
            </a:r>
            <a:r>
              <a:rPr lang="vi-VN" sz="2300" b="1" dirty="0" smtClean="0">
                <a:latin typeface="Times New Roman" pitchFamily="18" charset="0"/>
                <a:cs typeface="Times New Roman" pitchFamily="18" charset="0"/>
              </a:rPr>
              <a:t>formol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 - metodă simplă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realizeaz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 în cutii închise ermetic,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soluţie 40% aldehidă formică sau tablete de 3-oximetilen (aldehidă formică în stare născândă prin sublimare). 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Sterilizarea prin vapori cu </a:t>
            </a:r>
            <a:r>
              <a:rPr lang="vi-VN" sz="2300" b="1" dirty="0" smtClean="0">
                <a:latin typeface="Times New Roman" pitchFamily="18" charset="0"/>
                <a:cs typeface="Times New Roman" pitchFamily="18" charset="0"/>
              </a:rPr>
              <a:t>oxid de etilen 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(etilenoxid)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re indice de penetraţie foarte mare în cauciuc, mase plastice, lemn, hârtie, textile, permiţând sterilizarea materialelor împachetate în oricare din aceste materiale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 valoare bactericidă mare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Sterilizarea prin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submersie în substanţe germicide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- utilizată pentru materialele ce nu rezistă la temperaturi mari şi care sunt uşor deteriorabile (sonde, catetere etc).</a:t>
            </a:r>
          </a:p>
          <a:p>
            <a:pPr algn="just">
              <a:lnSpc>
                <a:spcPct val="90000"/>
              </a:lnSpc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Sterilizarea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radiaţi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ionizante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utilizează radiaţii gamma, furnizate de elemente radioactive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Cesiu-137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Cobalt-60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e sterilizează  materiale cu o singură utilizare şi care se deteriorează la căldură (seringi, sonde, catetere, mănuşi, valve, tuburi de dren, ace, etc.) fabricate din polieten, polivinil-cloruri, polistiren, hârtie.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Asepsia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antisepsia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it-I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ezinfecţia mâinilor chirurgului</a:t>
            </a:r>
            <a:endParaRPr lang="ro-RO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pPr algn="just"/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Metoda clasică: spălarea mecanică cu apă sterilă şi săpun lichid 3 perii câte 5 min. fiecare: peria întâia până la treimea superioară a antebraţului, peria a doua până la treimea mijlocie, iar peria a treia până în treimea inferioară a antebraţului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 r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obinetul spălătorului va fi manevrat de chirurg cu cotul în aşa fel încât mâna să rămână neatinsă. </a:t>
            </a:r>
          </a:p>
          <a:p>
            <a:pPr algn="just"/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Metode moderne - folosirea detergenţilor - aseptizare rapidă (în 3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min) şi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eficienta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  <p:pic>
        <p:nvPicPr>
          <p:cNvPr id="4" name="Picture 9" descr="DSC005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3657600"/>
            <a:ext cx="4392612" cy="3200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o-RO" sz="2800" dirty="0" smtClean="0">
                <a:solidFill>
                  <a:prstClr val="black"/>
                </a:solidFill>
              </a:rPr>
              <a:t>Organizarea și funcționarea clinicii de chirurgie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cuprinde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saloane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cu 2 p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la 4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paturi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ntreaga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ntre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paturi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mp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ita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dou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sectoare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aseptic </a:t>
            </a:r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septic</a:t>
            </a:r>
          </a:p>
          <a:p>
            <a:pPr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sectorul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aseptic: f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germeni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patogeni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sectorul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septic: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ocupat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pacien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germeni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patogeni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esp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irea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sectoarelor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un spa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tampon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obiectiv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prevenirea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transmiterii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infec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iilor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intraspitalicesti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o-RO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201004_092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2895600"/>
            <a:ext cx="478155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Asepsia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antisepsia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Dezinfecţia câmpului operator</a:t>
            </a:r>
            <a:endParaRPr lang="ro-RO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vi-VN" sz="2100" dirty="0" smtClean="0">
                <a:latin typeface="Times New Roman" pitchFamily="18" charset="0"/>
                <a:cs typeface="Times New Roman" pitchFamily="18" charset="0"/>
              </a:rPr>
              <a:t>Curăţirea constă în îndepărtarea părului din zona câmpul operator; </a:t>
            </a:r>
          </a:p>
          <a:p>
            <a:pPr algn="just"/>
            <a:r>
              <a:rPr lang="vi-VN" sz="2100" dirty="0" smtClean="0">
                <a:latin typeface="Times New Roman" pitchFamily="18" charset="0"/>
                <a:cs typeface="Times New Roman" pitchFamily="18" charset="0"/>
              </a:rPr>
              <a:t>Spălarea cu apă şi săpun; </a:t>
            </a:r>
          </a:p>
          <a:p>
            <a:pPr algn="just"/>
            <a:r>
              <a:rPr lang="vi-VN" sz="2100" dirty="0" smtClean="0">
                <a:latin typeface="Times New Roman" pitchFamily="18" charset="0"/>
                <a:cs typeface="Times New Roman" pitchFamily="18" charset="0"/>
              </a:rPr>
              <a:t>Degresarea tegumentelor cu benzină iodată sau cu eter iodat.</a:t>
            </a:r>
          </a:p>
          <a:p>
            <a:pPr algn="just"/>
            <a:r>
              <a:rPr lang="vi-VN" sz="2100" dirty="0" smtClean="0">
                <a:latin typeface="Times New Roman" pitchFamily="18" charset="0"/>
                <a:cs typeface="Times New Roman" pitchFamily="18" charset="0"/>
              </a:rPr>
              <a:t>Dezinfecţia propriu-zisă se face prin badijonarea tegumentelor cu tinctură de iod 2%. </a:t>
            </a:r>
          </a:p>
          <a:p>
            <a:pPr>
              <a:buNone/>
            </a:pPr>
            <a:endParaRPr lang="ro-RO" dirty="0"/>
          </a:p>
        </p:txBody>
      </p:sp>
      <p:pic>
        <p:nvPicPr>
          <p:cNvPr id="4" name="Picture 8" descr="DSCF0001"/>
          <p:cNvPicPr>
            <a:picLocks noChangeAspect="1" noChangeArrowheads="1"/>
          </p:cNvPicPr>
          <p:nvPr/>
        </p:nvPicPr>
        <p:blipFill>
          <a:blip r:embed="rId2" cstate="print"/>
          <a:srcRect l="7814" t="4305" r="7356" b="3223"/>
          <a:stretch>
            <a:fillRect/>
          </a:stretch>
        </p:blipFill>
        <p:spPr>
          <a:xfrm>
            <a:off x="2057400" y="3733800"/>
            <a:ext cx="4038600" cy="2438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Asepsia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antisepsia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Antisepsia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Antisepsia este o metodă curativă care utilizează mijloacele fizice (iradiaţii, căldură) şi chimice pentru combaterea unei infecţii declarate, prin distrugera agenţilor microbieni.</a:t>
            </a: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În sens bacteriologic un antiseptic este un agent chimic care inhibă creşterea microbilor, sau îi distruge.</a:t>
            </a: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Antisepticele se împart în: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antiseptice citofilactice - care respectă integritatea biologică a celulelor vii;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antiseptice caustice - care au acţiune nocivă şi asupra celulelor distrugându-le. </a:t>
            </a: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Asepsia și antisepsia</a:t>
            </a:r>
            <a:br>
              <a:rPr lang="ro-RO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Antisepticele de suprafaţă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o-RO" dirty="0" smtClean="0">
                <a:latin typeface="Times New Roman" pitchFamily="18" charset="0"/>
              </a:rPr>
              <a:t>Clasificarea antisepticelor: </a:t>
            </a:r>
          </a:p>
          <a:p>
            <a:pPr algn="just">
              <a:lnSpc>
                <a:spcPct val="80000"/>
              </a:lnSpc>
            </a:pPr>
            <a:r>
              <a:rPr lang="ro-RO" dirty="0" smtClean="0">
                <a:latin typeface="Times New Roman" pitchFamily="18" charset="0"/>
              </a:rPr>
              <a:t>Acizi si baze</a:t>
            </a:r>
            <a:r>
              <a:rPr lang="en-US" dirty="0" smtClean="0">
                <a:latin typeface="Times New Roman" pitchFamily="18" charset="0"/>
              </a:rPr>
              <a:t>: </a:t>
            </a:r>
            <a:r>
              <a:rPr lang="ro-RO" dirty="0" smtClean="0">
                <a:latin typeface="Times New Roman" pitchFamily="18" charset="0"/>
              </a:rPr>
              <a:t>acidul clorhidric 1,6%, acidul sulfuric 5%, acidul azotic 2%, hidroxidul de sodiu 2-4%</a:t>
            </a:r>
            <a:r>
              <a:rPr lang="en-US" dirty="0" smtClean="0">
                <a:latin typeface="Times New Roman" pitchFamily="18" charset="0"/>
              </a:rPr>
              <a:t>; </a:t>
            </a:r>
            <a:r>
              <a:rPr lang="ro-RO" dirty="0" smtClean="0">
                <a:latin typeface="Times New Roman" pitchFamily="18" charset="0"/>
              </a:rPr>
              <a:t>modificarea pH şi activitate specifică antimicrobiană. </a:t>
            </a:r>
          </a:p>
          <a:p>
            <a:pPr algn="just">
              <a:lnSpc>
                <a:spcPct val="80000"/>
              </a:lnSpc>
            </a:pPr>
            <a:r>
              <a:rPr lang="ro-RO" dirty="0" smtClean="0">
                <a:latin typeface="Times New Roman" pitchFamily="18" charset="0"/>
              </a:rPr>
              <a:t>Agenti cloraţi</a:t>
            </a:r>
            <a:r>
              <a:rPr lang="en-US" dirty="0" smtClean="0">
                <a:latin typeface="Times New Roman" pitchFamily="18" charset="0"/>
              </a:rPr>
              <a:t>:</a:t>
            </a:r>
          </a:p>
          <a:p>
            <a:pPr algn="just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</a:rPr>
              <a:t>		h</a:t>
            </a:r>
            <a:r>
              <a:rPr lang="ro-RO" dirty="0" smtClean="0">
                <a:latin typeface="Times New Roman" pitchFamily="18" charset="0"/>
              </a:rPr>
              <a:t>ipocloriţii</a:t>
            </a:r>
            <a:r>
              <a:rPr lang="en-US" dirty="0" smtClean="0">
                <a:latin typeface="Times New Roman" pitchFamily="18" charset="0"/>
              </a:rPr>
              <a:t> (</a:t>
            </a:r>
            <a:r>
              <a:rPr lang="ro-RO" dirty="0" smtClean="0">
                <a:latin typeface="Times New Roman" pitchFamily="18" charset="0"/>
              </a:rPr>
              <a:t>sărurile acidului hipocloros</a:t>
            </a:r>
            <a:r>
              <a:rPr lang="en-US" dirty="0" smtClean="0">
                <a:latin typeface="Times New Roman" pitchFamily="18" charset="0"/>
              </a:rPr>
              <a:t>)</a:t>
            </a:r>
            <a:r>
              <a:rPr lang="ro-RO" dirty="0" smtClean="0">
                <a:latin typeface="Times New Roman" pitchFamily="18" charset="0"/>
              </a:rPr>
              <a:t>: antiseptice eficiente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</a:rPr>
              <a:t>care acţionează prin oxidare</a:t>
            </a:r>
            <a:r>
              <a:rPr lang="en-US" dirty="0" smtClean="0">
                <a:latin typeface="Times New Roman" pitchFamily="18" charset="0"/>
              </a:rPr>
              <a:t>;</a:t>
            </a:r>
            <a:r>
              <a:rPr lang="ro-RO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a</a:t>
            </a:r>
            <a:r>
              <a:rPr lang="ro-RO" dirty="0" smtClean="0">
                <a:latin typeface="Times New Roman" pitchFamily="18" charset="0"/>
              </a:rPr>
              <a:t>u acţiune rapidă şi sunt citofilactice</a:t>
            </a:r>
            <a:r>
              <a:rPr lang="en-US" dirty="0" smtClean="0">
                <a:latin typeface="Times New Roman" pitchFamily="18" charset="0"/>
              </a:rPr>
              <a:t>; </a:t>
            </a:r>
            <a:r>
              <a:rPr lang="ro-RO" dirty="0" smtClean="0">
                <a:latin typeface="Times New Roman" pitchFamily="18" charset="0"/>
              </a:rPr>
              <a:t>preparate comerciale: Dakin, Iavel, Domestos, Presept etc.</a:t>
            </a:r>
          </a:p>
          <a:p>
            <a:pPr algn="just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</a:rPr>
              <a:t>		h</a:t>
            </a:r>
            <a:r>
              <a:rPr lang="ro-RO" dirty="0" smtClean="0">
                <a:latin typeface="Times New Roman" pitchFamily="18" charset="0"/>
              </a:rPr>
              <a:t>ipocloritul de sodiu</a:t>
            </a:r>
            <a:r>
              <a:rPr lang="en-US" dirty="0" smtClean="0">
                <a:latin typeface="Times New Roman" pitchFamily="18" charset="0"/>
              </a:rPr>
              <a:t> (</a:t>
            </a:r>
            <a:r>
              <a:rPr lang="ro-RO" dirty="0" smtClean="0">
                <a:latin typeface="Times New Roman" pitchFamily="18" charset="0"/>
              </a:rPr>
              <a:t>soluţia Dakin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ro-RO" dirty="0" smtClean="0">
                <a:latin typeface="Times New Roman" pitchFamily="18" charset="0"/>
              </a:rPr>
              <a:t>se utilizează în plăgile infectate </a:t>
            </a:r>
            <a:r>
              <a:rPr lang="en-US" dirty="0" err="1" smtClean="0">
                <a:latin typeface="Times New Roman" pitchFamily="18" charset="0"/>
              </a:rPr>
              <a:t>prin</a:t>
            </a:r>
            <a:r>
              <a:rPr lang="ro-RO" dirty="0" smtClean="0">
                <a:latin typeface="Times New Roman" pitchFamily="18" charset="0"/>
              </a:rPr>
              <a:t> irigaţii continue sau sub formă de spălături. </a:t>
            </a:r>
          </a:p>
          <a:p>
            <a:pPr algn="just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</a:rPr>
              <a:t>		c</a:t>
            </a:r>
            <a:r>
              <a:rPr lang="ro-RO" dirty="0" smtClean="0">
                <a:latin typeface="Times New Roman" pitchFamily="18" charset="0"/>
              </a:rPr>
              <a:t>loraminele: sunt compuşi azotaţi cloraţi care eliberează clorul activ</a:t>
            </a:r>
            <a:r>
              <a:rPr lang="en-US" dirty="0" smtClean="0">
                <a:latin typeface="Times New Roman" pitchFamily="18" charset="0"/>
              </a:rPr>
              <a:t>-</a:t>
            </a:r>
            <a:r>
              <a:rPr lang="ro-RO" dirty="0" smtClean="0">
                <a:latin typeface="Times New Roman" pitchFamily="18" charset="0"/>
              </a:rPr>
              <a:t> agentul bactericid</a:t>
            </a:r>
            <a:r>
              <a:rPr lang="en-US" dirty="0" smtClean="0">
                <a:latin typeface="Times New Roman" pitchFamily="18" charset="0"/>
              </a:rPr>
              <a:t>;</a:t>
            </a:r>
            <a:r>
              <a:rPr lang="ro-RO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s</a:t>
            </a:r>
            <a:r>
              <a:rPr lang="ro-RO" dirty="0" smtClean="0">
                <a:latin typeface="Times New Roman" pitchFamily="18" charset="0"/>
              </a:rPr>
              <a:t>e prezintă sub formă de pulberi cristaline solubile în apă</a:t>
            </a:r>
            <a:r>
              <a:rPr lang="en-US" dirty="0" smtClean="0">
                <a:latin typeface="Times New Roman" pitchFamily="18" charset="0"/>
              </a:rPr>
              <a:t> (c</a:t>
            </a:r>
            <a:r>
              <a:rPr lang="ro-RO" dirty="0" smtClean="0">
                <a:latin typeface="Times New Roman" pitchFamily="18" charset="0"/>
              </a:rPr>
              <a:t>loramina B</a:t>
            </a:r>
            <a:r>
              <a:rPr lang="en-US" dirty="0" smtClean="0">
                <a:latin typeface="Times New Roman" pitchFamily="18" charset="0"/>
              </a:rPr>
              <a:t>)</a:t>
            </a:r>
            <a:endParaRPr lang="ro-RO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Asepsia și antisepsia</a:t>
            </a:r>
            <a:br>
              <a:rPr lang="ro-RO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Antisepticele de suprafaţă</a:t>
            </a:r>
            <a:r>
              <a:rPr lang="ro-RO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</a:pP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Agenţi iodaţi: conţin în compoziţia lor iod, halogen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mare eficacitate antiseptică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 fiin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 bactericid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 sporocid, fungicid, virulicid, tuberculicid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uţin solubil în apă (soluţia Lugol), dar uşor solubil în alcool (tinctura de iod 5%) are utilizare foarte largă in chirurgie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80000"/>
              </a:lnSpc>
              <a:buNone/>
            </a:pPr>
            <a:endParaRPr lang="ro-RO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t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inctura de iod: este un bun antiseptic al tegumentului fiind utilizat pentru pregătirea câmpului operator, pentru aseptizare în jurul plăgilor. </a:t>
            </a:r>
          </a:p>
          <a:p>
            <a:pPr algn="just">
              <a:lnSpc>
                <a:spcPct val="80000"/>
              </a:lnSpc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i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odoforii: sunt soluţii antiseptice moderne pe bază de iod şi detergenţi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unt netoxice, nealergizante, formează pelicule şi se pot aplica în plăgi, pe mucoase, pe pansamente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reparatul utilizat este povidone-iodine.</a:t>
            </a:r>
          </a:p>
          <a:p>
            <a:pPr algn="just">
              <a:lnSpc>
                <a:spcPct val="80000"/>
              </a:lnSpc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i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odoformul: se prezintă sub formă de pulbere galbenă şi are miros pătrunzător caracteristic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e aplică in plagă sub formă de cristale, iar pe tegument ca unguent.</a:t>
            </a: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Ținuta în secția de chirurgie și blocul operator</a:t>
            </a:r>
            <a:endParaRPr lang="ro-RO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algn="just"/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Accesul tuturor persoanelor* în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clinica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chirugie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blocul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operator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se va face numai în ținută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culoare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verde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albastr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blocul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operator </a:t>
            </a:r>
            <a:r>
              <a:rPr lang="ro-RO" sz="22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culoare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alb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clinic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bonetă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mască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echipament special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ncal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minte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special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ACCESUL CU ȚINUTA DE SPITAL (ALBĂ) SAU ÎN ȚINUTA DE STRADA ESTE STRICT INTERZISĂ, PRECUM ȘI ACCESUL PE SECȚIE ÎN ȚINUTĂ VERDE SAU ALBASTRĂ.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Responsabili de respectarea acestor obligații: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oordonatorul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blocului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operator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, șef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ecție,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sistenta ș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fă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medicii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sistenta responsabilă de compartiment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medici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asisten</a:t>
            </a:r>
            <a:r>
              <a:rPr lang="ro-RO" sz="1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studenti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personal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auxiliar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recomandarile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MS</a:t>
            </a:r>
          </a:p>
          <a:p>
            <a:pPr algn="just">
              <a:buNone/>
            </a:pPr>
            <a:endParaRPr lang="ro-RO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Ținuta în secția de chirurgie și blocul operator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Accesul studentiilor în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locul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perator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clinica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chirurgie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, în cadrul stagiilor este permis numai în ținuta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recomandat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ă, împreună cu un cadru universitar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Reguli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permis accesul a maximum 2 studenți într-o sala de operație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ste interzisă plimbarea studenților prin blocul operator și intrarea unui nr mai mare de studenți într-o sala de operație/salon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se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respecta normele de comportament civilizat, de asepsie, antisepsie, ținută corespunzatoare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d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iscuțiile vor fi civilizate astfel încat să nu deranjeze intervențiile chirurgicale și pentru a evita stress-ul suplimentar al pacienților. 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dirty="0" smtClean="0">
                <a:solidFill>
                  <a:prstClr val="black"/>
                </a:solidFill>
              </a:rPr>
              <a:t>Organizarea și funcționarea clinicii de chirurgie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caracteristicile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salonului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suprafa</a:t>
            </a:r>
            <a:r>
              <a:rPr lang="ro-RO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adecvat</a:t>
            </a:r>
            <a:r>
              <a:rPr lang="ro-RO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confortul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spa</a:t>
            </a:r>
            <a:r>
              <a:rPr lang="ro-RO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manevre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medicale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transport </a:t>
            </a:r>
            <a:r>
              <a:rPr lang="ro-RO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caz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urgen</a:t>
            </a:r>
            <a:r>
              <a:rPr lang="ro-RO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etc).</a:t>
            </a:r>
          </a:p>
          <a:p>
            <a:pPr lvl="0"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luminozitate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bun</a:t>
            </a:r>
            <a:r>
              <a:rPr lang="ro-RO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aerisire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corespunzatoare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rapid</a:t>
            </a:r>
            <a:r>
              <a:rPr lang="ro-RO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temperatur</a:t>
            </a:r>
            <a:r>
              <a:rPr lang="ro-RO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(ideal 20° Celsius);</a:t>
            </a:r>
          </a:p>
          <a:p>
            <a:pPr lvl="0"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baie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complet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utilat</a:t>
            </a:r>
            <a:r>
              <a:rPr lang="ro-RO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dirty="0"/>
          </a:p>
        </p:txBody>
      </p:sp>
      <p:pic>
        <p:nvPicPr>
          <p:cNvPr id="4" name="Picture 3" descr="IMG_20201004_09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438400"/>
            <a:ext cx="33528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Organizarea și funcționarea clinicii de chirurgie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Anexele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sec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iei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Sal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pansamente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aseptic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septic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Dotare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pat,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ginecologic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mas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instrumente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dulap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instrumente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chiuveta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lampa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depozit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materiale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folosite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comprese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seringi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instrumente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folosite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necesit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sterilizare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solu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ii bactericide, etc.</a:t>
            </a:r>
            <a:endParaRPr lang="ro-RO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201004_101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733800"/>
            <a:ext cx="3257550" cy="3124200"/>
          </a:xfrm>
          <a:prstGeom prst="rect">
            <a:avLst/>
          </a:prstGeom>
        </p:spPr>
      </p:pic>
      <p:pic>
        <p:nvPicPr>
          <p:cNvPr id="5" name="Picture 4" descr="IMG_20201004_09273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733800"/>
            <a:ext cx="33528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Organizarea și funcționarea clinicii de chirurgie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Anexele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sec</a:t>
            </a:r>
            <a:r>
              <a:rPr lang="ro-RO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Sal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oficiu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Camer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gard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asisten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Camera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gard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medicilor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Camera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recoltare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Baie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Depozit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materiale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septice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Depozit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materiale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aspetice</a:t>
            </a:r>
            <a:endParaRPr lang="ro-RO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Organizarea și funcționarea clinicii de chirurgie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Blocul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operator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Defini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compartimente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organizate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astfel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 s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permit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managementul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optim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chirurgical al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bolnavilor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condi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ii de maxim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siguran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ță.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Obiective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asigurarea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activit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chirurgicale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urgen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 mod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continuu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asigurarea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activit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ii f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caracter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urgen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ță,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regim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programat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utilizarea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eficient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personalului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mobilitate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disponibilitate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conferirea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siguran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securit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actului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chirurgical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Organizarea și funcționarea clinicii de chirurgie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Blocul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operator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Infrastuctura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bloc operator -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chirurgie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 s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opera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aseptic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septic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camera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preg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tirea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materialului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moale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vederea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steriliz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camere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preanestezie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monitorizarea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evaluarea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pecientului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c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echipa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ATI;</a:t>
            </a: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salon postoperator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camera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preg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tirea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instrumentarului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vederea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steriliz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camere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spalator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sal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depozitare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materialelor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sterile;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box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cura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enie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pacien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ii.</a:t>
            </a:r>
          </a:p>
          <a:p>
            <a:pPr>
              <a:buNone/>
            </a:pPr>
            <a:endParaRPr lang="ro-RO" dirty="0"/>
          </a:p>
        </p:txBody>
      </p:sp>
      <p:pic>
        <p:nvPicPr>
          <p:cNvPr id="4" name="Picture 3" descr="IMG_20201004_102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200400"/>
            <a:ext cx="2743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Organizarea și funcționarea clinicii de chirurgie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Blocul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operator </a:t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Reguli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Activitatea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desfa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oar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dou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direc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ii: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Activitatea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urgen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Activitatea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zilnic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rutin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Ordinea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activit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caracterul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urgen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septicitatea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cazului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complexitatea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tipul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interven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interven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complex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multidisciplinar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aparatura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materialele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solicitate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tipul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programare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reprogramate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programate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disponibilitatea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personalului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angajat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Organizarea și funcționarea clinicii de chirurgie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Circuite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functionale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Activitatea de prevenire şi combatere a infecţiilor nozocomiale* se desfăşoară într-un cadru organizat, ca obligaţie permanentă a fiecărui cadru medico-sanitar.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Activitatea de supraveghere şi prevenire a infecţiilor nozocomiale face parte din obligaţiile profesionale ale personalului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Circuitul (traseul)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 funcţional are 2 componente principale: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I. MEDIUL (CIRCUIT) SEPTIC = circuit septic = mediul cel infectat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II.MEDIUL (CIRCUIT) ASEPTIC = circuit aseptic = mediul steril/neinfectat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afecţiune infecţioasă contractată de către pacient în spital pe lângă afecţiunea cu care s-a internat acesta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 smtClean="0">
                <a:latin typeface="+mj-lt"/>
                <a:cs typeface="Times New Roman" pitchFamily="18" charset="0"/>
              </a:rPr>
              <a:t>*</a:t>
            </a:r>
            <a:r>
              <a:rPr lang="vi-VN" sz="1400" dirty="0" smtClean="0">
                <a:latin typeface="+mj-lt"/>
              </a:rPr>
              <a:t> un traseu urmat în practica medicală. Este un SENS DE CIRCULAŢIE în interiorul unităţilor spitaliceşti (sanitare) a bolnavilor, personalului medical, a unor materiale, instrumente, tuturor materialelor.</a:t>
            </a:r>
            <a:endParaRPr lang="ro-RO" sz="1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1226</Words>
  <Application>Microsoft Office PowerPoint</Application>
  <PresentationFormat>On-screen Show (4:3)</PresentationFormat>
  <Paragraphs>185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Organizarea și funcționarea clinicii de chirurgie</vt:lpstr>
      <vt:lpstr>Organizarea și funcționarea clinicii de chirurgie</vt:lpstr>
      <vt:lpstr>Organizarea și funcționarea clinicii de chirurgie</vt:lpstr>
      <vt:lpstr>Organizarea și funcționarea clinicii de chirurgie  Anexele secției</vt:lpstr>
      <vt:lpstr>Organizarea și funcționarea clinicii de chirurgie  Anexele secției</vt:lpstr>
      <vt:lpstr>Organizarea și funcționarea clinicii de chirurgie  Blocul operator </vt:lpstr>
      <vt:lpstr>Organizarea și funcționarea clinicii de chirurgie  Blocul operator </vt:lpstr>
      <vt:lpstr>Organizarea și funcționarea clinicii de chirurgie  Blocul operator  Reguli generale</vt:lpstr>
      <vt:lpstr>Organizarea și funcționarea clinicii de chirurgie Circuite functionale </vt:lpstr>
      <vt:lpstr>Organizarea și funcționarea clinicii de chirurgie Circuite functionale </vt:lpstr>
      <vt:lpstr>Organizarea și funcționarea clinicii de chirurgie Circuite functionale </vt:lpstr>
      <vt:lpstr>    Organizarea și funcționarea clinicii de chirurgie Circuite funcționale  Exemplu de circuit funcțional ideal </vt:lpstr>
      <vt:lpstr>Asepsia și antisepsia  Definiții  </vt:lpstr>
      <vt:lpstr>Asepsia și antisepsia</vt:lpstr>
      <vt:lpstr>Asepsia și antisepsia  Sterilizarea prin căldură uscată </vt:lpstr>
      <vt:lpstr>Asepsia și antisepsia  Sterilizarea prin căldură uscată  Etuva cu aer cald  (Pupinel)</vt:lpstr>
      <vt:lpstr>Asepsia și antisepsia   Sterilizarea prin căldură umedă</vt:lpstr>
      <vt:lpstr>Asepsia și antisepsia  Sterilizarea prin agenţi chimici sau fizici</vt:lpstr>
      <vt:lpstr>Asepsia și antisepsia  Dezinfecţia mâinilor chirurgului</vt:lpstr>
      <vt:lpstr>Asepsia si antisepsia Dezinfecţia câmpului operator</vt:lpstr>
      <vt:lpstr>Asepsia și antisepsia Antisepsia </vt:lpstr>
      <vt:lpstr>Asepsia și antisepsia Antisepticele de suprafaţă </vt:lpstr>
      <vt:lpstr>Asepsia și antisepsia Antisepticele de suprafaţă </vt:lpstr>
      <vt:lpstr>Ținuta în secția de chirurgie și blocul operator</vt:lpstr>
      <vt:lpstr>Ținuta în secția de chirurgie și blocul operator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Organizarea și funcționarea clinicii de chirurgie</dc:title>
  <dc:creator>Dr. House</dc:creator>
  <cp:lastModifiedBy>DR Vasile</cp:lastModifiedBy>
  <cp:revision>20</cp:revision>
  <dcterms:created xsi:type="dcterms:W3CDTF">2006-08-16T00:00:00Z</dcterms:created>
  <dcterms:modified xsi:type="dcterms:W3CDTF">2020-10-07T15:50:08Z</dcterms:modified>
</cp:coreProperties>
</file>