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6EA3-A310-434C-A223-66F8F8A1746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CA109-61B6-420E-8AD2-5C61C319E6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PREZENTĂRI DE CAZ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Hernie</a:t>
            </a:r>
            <a:r>
              <a:rPr lang="en-US" dirty="0"/>
              <a:t> </a:t>
            </a:r>
            <a:r>
              <a:rPr lang="en-US" dirty="0" err="1"/>
              <a:t>femurală</a:t>
            </a:r>
            <a:r>
              <a:rPr lang="en-US" dirty="0"/>
              <a:t> </a:t>
            </a:r>
            <a:r>
              <a:rPr lang="en-US" dirty="0" err="1"/>
              <a:t>dreaptă</a:t>
            </a:r>
            <a:r>
              <a:rPr lang="en-US" dirty="0"/>
              <a:t> </a:t>
            </a:r>
            <a:r>
              <a:rPr lang="en-US" dirty="0" err="1"/>
              <a:t>necomplicată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DR Vasile\Desktop\inguinal-her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14356"/>
            <a:ext cx="6429419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1965227"/>
            <a:ext cx="84296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decursul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evolutiei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creste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progresiv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dimensiuni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prezinta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episoade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repetate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repuneri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spontane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compresiune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manuala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episoade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insotite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caracter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arsura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iradiere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ultimul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timp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durerile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cresc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intensitate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ajung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repaus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motive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prezinta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serviciul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nostru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428604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 clinic general:</a:t>
            </a:r>
          </a:p>
          <a:p>
            <a:pPr algn="just"/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70 kg, 170 cm,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constitutie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normostenica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pozitie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facies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expresiv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trad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â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suferin</a:t>
            </a:r>
            <a:r>
              <a:rPr lang="ro-RO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ţă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somn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linistit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tranzit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intestinal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mictiuni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fiziologice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apetit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pastrat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curba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ponderala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stabilita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orientat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temporo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-spatial.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Tegumentele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slab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colorate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palide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tesut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celular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subcutanat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normal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reprezentat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muscular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tonicitate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pastrata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coloana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vertebrala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curburi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fiziologice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mobilitate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limitata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articulatiei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scapulo-humerale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â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en-US" sz="2400" dirty="0" err="1"/>
              <a:t>Starea</a:t>
            </a:r>
            <a:r>
              <a:rPr lang="en-US" sz="2400" dirty="0"/>
              <a:t> </a:t>
            </a:r>
            <a:r>
              <a:rPr lang="en-US" sz="2400" dirty="0" err="1"/>
              <a:t>prezenta</a:t>
            </a:r>
            <a:r>
              <a:rPr lang="en-US" sz="2400" dirty="0"/>
              <a:t> : stare </a:t>
            </a:r>
            <a:r>
              <a:rPr lang="en-US" sz="2400" dirty="0" err="1"/>
              <a:t>generala</a:t>
            </a:r>
            <a:r>
              <a:rPr lang="en-US" sz="2400" dirty="0"/>
              <a:t> </a:t>
            </a:r>
            <a:r>
              <a:rPr lang="en-US" sz="2400" dirty="0" err="1"/>
              <a:t>buna</a:t>
            </a:r>
            <a:r>
              <a:rPr lang="en-US" sz="2400" dirty="0"/>
              <a:t>, </a:t>
            </a:r>
            <a:r>
              <a:rPr lang="en-US" sz="2400" dirty="0" err="1"/>
              <a:t>dureri</a:t>
            </a:r>
            <a:r>
              <a:rPr lang="en-US" sz="2400" dirty="0"/>
              <a:t> in </a:t>
            </a:r>
            <a:r>
              <a:rPr lang="en-US" sz="2400" dirty="0" err="1"/>
              <a:t>regiunea</a:t>
            </a:r>
            <a:r>
              <a:rPr lang="en-US" sz="2400" dirty="0"/>
              <a:t> </a:t>
            </a:r>
            <a:r>
              <a:rPr lang="en-US" sz="2400" dirty="0" err="1"/>
              <a:t>inghinala</a:t>
            </a:r>
            <a:r>
              <a:rPr lang="en-US" sz="2400" dirty="0"/>
              <a:t> </a:t>
            </a:r>
            <a:r>
              <a:rPr lang="en-US" sz="2400" dirty="0" err="1"/>
              <a:t>dreapta</a:t>
            </a:r>
            <a:r>
              <a:rPr lang="en-US" sz="2400" dirty="0"/>
              <a:t>, cu </a:t>
            </a:r>
            <a:r>
              <a:rPr lang="en-US" sz="2400" dirty="0" err="1"/>
              <a:t>caracter</a:t>
            </a:r>
            <a:r>
              <a:rPr lang="en-US" sz="2400" dirty="0"/>
              <a:t> de </a:t>
            </a:r>
            <a:r>
              <a:rPr lang="en-US" sz="2400" dirty="0" err="1"/>
              <a:t>arsura</a:t>
            </a:r>
            <a:r>
              <a:rPr lang="en-US" sz="2400" dirty="0"/>
              <a:t>, </a:t>
            </a:r>
            <a:r>
              <a:rPr lang="en-US" sz="2400" dirty="0" err="1"/>
              <a:t>afebril,tensiunea</a:t>
            </a:r>
            <a:r>
              <a:rPr lang="en-US" sz="2400" dirty="0"/>
              <a:t> </a:t>
            </a:r>
            <a:r>
              <a:rPr lang="en-US" sz="2400" dirty="0" err="1"/>
              <a:t>arteriala</a:t>
            </a:r>
            <a:r>
              <a:rPr lang="en-US" sz="2400" dirty="0"/>
              <a:t> de 120/70 mmHg, </a:t>
            </a:r>
            <a:r>
              <a:rPr lang="en-US" sz="2400" dirty="0" err="1"/>
              <a:t>puls</a:t>
            </a:r>
            <a:r>
              <a:rPr lang="en-US" sz="2400" dirty="0"/>
              <a:t> 72/min, </a:t>
            </a:r>
            <a:r>
              <a:rPr lang="en-US" sz="2400" dirty="0" err="1"/>
              <a:t>curba</a:t>
            </a:r>
            <a:r>
              <a:rPr lang="en-US" sz="2400" dirty="0"/>
              <a:t> </a:t>
            </a:r>
            <a:r>
              <a:rPr lang="en-US" sz="2400" dirty="0" err="1"/>
              <a:t>ponderala</a:t>
            </a:r>
            <a:r>
              <a:rPr lang="en-US" sz="2400" dirty="0"/>
              <a:t> </a:t>
            </a:r>
            <a:r>
              <a:rPr lang="en-US" sz="2400" dirty="0" err="1"/>
              <a:t>stabila</a:t>
            </a:r>
            <a:r>
              <a:rPr lang="en-US" sz="2400" dirty="0"/>
              <a:t>.</a:t>
            </a:r>
          </a:p>
          <a:p>
            <a:pPr algn="just"/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58" y="156905"/>
            <a:ext cx="828680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local : am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observat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clinostatism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ortostatism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Inspectie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â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cicatrice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postoperatorie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pararectala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vindecata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primam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precum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4x4 cm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reprezinta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expansiune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tegumente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supraiacente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modificari.Pilozitate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pubiana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conform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virstei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sexului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clinostatism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stinga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reduce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traiect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dinauntru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inafara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din superficial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profunzime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Palpare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stinga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puncte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herniene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libere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  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limitata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de 3 cm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diametru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contur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net,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suprafata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regulata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neteda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sensibila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palpare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de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consistenta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moale,care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reduce 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cavitatea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abdominala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dinauntru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afara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din superficial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profunzime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printr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-un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orificiu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diametrul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3 cm,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margini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sensiile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palpare.Dupa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reducerea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punem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tuseasca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evidentiem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impulsiune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tuse.Medial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forma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iunea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pulsul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arterei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epigastrice.Polul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superior 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continua 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cavitatea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abdominala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printr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-un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pedicul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265127"/>
            <a:ext cx="835824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Datele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anamnestice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aparuta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urma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eforturilor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fizice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crescind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progresiv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dimensiuni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cu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reduceri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spontane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repetate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ne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sugereaza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examenul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clinic local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general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sisteme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3 cm in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de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consistenta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moale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prezinta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impulsiune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expansiune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ne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sustine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orientarea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 diagnostic de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probabilitate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hernie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ală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oblica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externa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necomplicat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ă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824489"/>
            <a:ext cx="857256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starii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biologice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precum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vederea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diagnosticului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diferential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</a:t>
            </a:r>
            <a:r>
              <a:rPr kumimoji="0" lang="ro-RO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fac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urmatoarele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exmainari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paraclinice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statusul</a:t>
            </a:r>
            <a:r>
              <a:rPr kumimoji="0" lang="ro-RO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biologic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organismului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-L=7800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Htc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=49%,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Hb</a:t>
            </a:r>
            <a:r>
              <a:rPr lang="ro-RO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o-RO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 13,4 g%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coagu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logramă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numar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trombocite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glicemie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depistarea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diabet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subclinic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)=72 mg%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ionograma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depsitarea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dezechilibru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hidroelectrolitic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Na=138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mmol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/l, K=4,4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mmol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creatinina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uree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explorarea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functiei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renale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proteinemie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starii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nutritie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organismului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-Rx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toracic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depistarea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afectiuni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pulmonare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-ECG, consult cardiologic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aparatului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cardio-vascular.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-TR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depsitarea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adenom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prostata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rectale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hernie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simptomatica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476051"/>
            <a:ext cx="84296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iagnostic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diferential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1.hernia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directa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se exclude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reducerea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herniei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traiect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oblic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palparea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medial 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pulsului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arterei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epigastrice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in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cazul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hernii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directe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hernia se reduce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-un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traiect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perpendicular,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pulsatiile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arterei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epigastrice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sepercep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lateral de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formatiunea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2.hernia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femurala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se exclude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reducerea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herniei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deasupra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liniei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Malgaigne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al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cordonului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spermatic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elastica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delimitata,fara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impulsiune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expansiune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tuse,ireductibila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4.Lipomul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mobil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moale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margini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ciclice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5.Ateromul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delimitat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adera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tegumente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6.Tu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ră</a:t>
            </a:r>
            <a:r>
              <a:rPr kumimoji="0" lang="ro-RO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osoasă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bazin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consistenta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fixa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Rx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7.Miom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delimitat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sensibil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palpare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impulniune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expansiune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8.Miosarcom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fibrosarcom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consistenta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fixa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Rx,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scadere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ponderala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9.Ectopii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testiculare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fixe,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consistenta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remitent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elastica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sensibil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palpare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lipsa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testiculului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scrot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10.Testicol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necoborit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lipsa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testiculului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scrot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11.Ectazia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venei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femurale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refacerea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formatiunii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jos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phlebografie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12.Anevrism de aorta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pulsatila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suflu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sistolic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arteriografie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13.Funiculita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inflamator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semnele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celsiene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prezenze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14.Chist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hidatic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localizare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urologica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ECO, IDR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Cassoni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precoce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15.Abces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osifluent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Rtg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coloana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Rx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toracic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16.Varicocel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spermatice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dilatate</a:t>
            </a:r>
            <a:r>
              <a:rPr kumimoji="0" lang="ro-R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(stânga)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C:\Users\DR Vasile\Desktop\27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47713"/>
            <a:ext cx="6858000" cy="536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HERNIA OMBILICALĂ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1071546"/>
            <a:ext cx="85725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examinat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vârstã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50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domiciliatã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Craiova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intelectualã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internatã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data de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05.09.2020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cabinetul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chirurgie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din policlinic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Motivele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internãrii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localizate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ombilicalã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apari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forma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ombilicului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antecedentele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heredocolaterale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care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decedat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unu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o-R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cancer de colon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Antecedentele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fiziologice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S=VI, N=IV, AV=II, UM=la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vârsta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40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antecedentele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personale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diagnosticatã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2 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HTA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care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urmat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tratament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Nifedipin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Propranolol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3X20 mg/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urosemid</a:t>
            </a:r>
            <a:r>
              <a:rPr kumimoji="0" lang="ro-R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tableta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642918"/>
            <a:ext cx="81439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2400" dirty="0"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olnava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XX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vârstă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de 50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domiciliată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mediul</a:t>
            </a:r>
            <a:r>
              <a:rPr kumimoji="0" lang="ro-R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rural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intelectuală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internată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urmă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cu 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zile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data de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15.11.2020</a:t>
            </a:r>
            <a:r>
              <a:rPr kumimoji="0" lang="ro-R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cabinetul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chirurgie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din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policlinica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Motivele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internării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dureri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localizate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inghinală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stângă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apariţia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formaţiuni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rădăcina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coapsei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stângi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antecedentele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heredocolaterale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reţinem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bolnava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avut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care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decedat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urma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ulcer(?) gastric,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Antecedentele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fiziologice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fără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elemente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2 naşteri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antecedentele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personale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reţinem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bolnava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operată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vârsta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de 19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apendicită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acută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1213293"/>
            <a:ext cx="864399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Istoricul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relateazã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boala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actualã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debuteazã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urmã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aproape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când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constatã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apari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unei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forma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iuni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nivelul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ombilicului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Forma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iunea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respectivã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treptat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volum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ajungând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dimensiunea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3-4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cm.diametru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reduce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aproape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pozitia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clinostatism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ortostatism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formatiunea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volum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devenind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moderat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durearoasã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motive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prezintã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serviciul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nostru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La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internare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stare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generalã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bunã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-cu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acuzele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tranzit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intestinal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2" y="458545"/>
            <a:ext cx="87154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clinic general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normastenicã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pozi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normal.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Tegumente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mucoase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normal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colorate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Tesut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musculo-adipos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normal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reprezentat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osteoarticular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integru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mobil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Nu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palpeazã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adenopatii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respirator-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relatii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cardiovascular-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fãrã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modificãri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uls80/min, TA=160/80 mmHg.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urogenital-fãrã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modificãri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SNC</a:t>
            </a:r>
            <a:r>
              <a:rPr kumimoji="0" lang="ro-R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ş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endocrin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asemenea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fãrã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modificãri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DR Vasile\Desktop\123665_photo_umbilical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071546"/>
            <a:ext cx="4929222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20" y="723110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local </a:t>
            </a: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inspec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cavit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bucal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o-RO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imba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saburalã,edenta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totalã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protezã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deta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abilã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Abdomen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deasupra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planului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xifo-pubian,participã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mi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cãrile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respiratorii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Cicatrice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ombilicalã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normal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situatã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deplisatã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deformatã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o forma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iune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aproximativ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diametru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bombeazã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sub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tegumentzul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indemn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pozi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ortostaicã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forma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volum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dispãrând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aproape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clinostatism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cicatricea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ombilicalã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rãmânbe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deplisatã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efortul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forma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reface. </a:t>
            </a: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palpare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superficialã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abdomen elastic u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destins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sensibilitate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dureroasã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moderatã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ales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periombilical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palparea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ombilicale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constatã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formaþiunea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consisten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ã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moale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depresibilã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printr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-o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bre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ã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parietalã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ombilicului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margini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diametru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aprox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3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cm.Forma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prezintã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semnul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impulsiunii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expansiunii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Marginea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inferioarã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ficatului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nepalpabilã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Polul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inferior 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splinei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se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palpeazã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Rinichi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nepalpabili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percu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timpanism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dasupra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cadrului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colic.Marginea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superioarã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ficatului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spa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6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ic.dr.în.lmc.Diametrul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prehepatic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10 cm.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Splina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percutoric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limite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normale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ausculata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ie</a:t>
            </a:r>
            <a:r>
              <a:rPr lang="ro-RO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zgomote intestinale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normal.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rectal: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pozi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genupectoralã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anoperinealã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aspect normal.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Sfincterul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anal cu tonus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diminuat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Canal anal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fãrã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modificãri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patologice.Ampula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rectalã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goalã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fãrã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modificãri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TV: col cu OE</a:t>
            </a:r>
            <a:r>
              <a:rPr kumimoji="0" lang="ro-RO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inchis de multipară, uter, anexe in limite normale.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85720" y="764062"/>
            <a:ext cx="8572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Analize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stabilirea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stãrii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generale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momentului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operator-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Hemogramã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Ht=40%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normal, L=7.800-în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limite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Glicemie-pentru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 eventual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diabet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zaharat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=87mg%-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limite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normale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Uree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=27mg%-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limite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normale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creatininã-pentru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func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renalã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=0,9mg%-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limite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normale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ionogramã-pentru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echilibrul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ionic 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organismului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Na,K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-TS=0'50",TC=4'50",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INR</a:t>
            </a:r>
            <a:r>
              <a:rPr kumimoji="0" lang="ro-RO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0,9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,nr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trombocite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=250000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sumar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urinã-culoare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galben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pai,densitate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nornalã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APZ-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negativ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sediment 1-2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leucocite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1-2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hematii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.-normal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Radiografie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toracicã-pentru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evaluare respiratorie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-EKG-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funcþia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cardiacã-aratã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hipertrofie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ventricularã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stângã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cu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ritm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sinusal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-TA=160/90 mmHg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curbã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termicã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curbã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ponderalã,-normale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5720" y="-5417"/>
            <a:ext cx="864399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iagnostic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diferen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hernie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simptomaticã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cadrul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ciroza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hepaticã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ascitã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 nu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cazul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deoarece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anamnezã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simptome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pledeze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diagnostic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clinic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obiectiv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constatã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ascitã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paraclinic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se pun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eviden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ã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modificãri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hepatice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ascitei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expansive intra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abdominale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presiunii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intraabdominale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deoarece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anamenezã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existã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simptom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pledeze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la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clinic nu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constatã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forma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iuni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abdomenul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suplu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elastic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ecografic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constatã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aspecte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-un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lipom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regiunii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ombilicale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acesta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volul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efortul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fizic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dispare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clinoastatism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asemenea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prezintã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semnul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impulsiunii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expansiuni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maligne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ale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ombilicului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cadrul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carcinomatoze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peritoneale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-nu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cazul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deoarece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are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semnele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impregna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neoplazice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obiectiv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paraclinic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se pun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eviden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ã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abdominale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ascitã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-"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capul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meduzã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" la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ombilicului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dilatarea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venelor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parietale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urmare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repermeabilizãrii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venei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ombilicale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hipertensiunea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portalã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intrã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discu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omfalitã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ro-R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deoarece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lipsesc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semnele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celsiene</a:t>
            </a:r>
            <a:r>
              <a:rPr kumimoji="0" lang="ro-RO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1000108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Istoricul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relatează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actuală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debutează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urmă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aproape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când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constată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prezenţa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vii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apariţia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rădăcina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coapsei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drepte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urmare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efort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fizic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prelungit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respectivă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creşte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treptat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volum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ajungând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dimensiunea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3-4 cm.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diametru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reduce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aproape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pozitia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clinostatism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ortostatism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creşte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volum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devenind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moderat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durearoasă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iradiere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iliacă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motive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prezintă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serviciul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nostru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internare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stare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generală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bună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-cu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acuzele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tranzit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intestinal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DR Vasile\Desktop\Photograph-of-the-groin-the-arrow-indicating-the-position-of-the-left-femoral-hern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71480"/>
            <a:ext cx="7500990" cy="5357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940812"/>
            <a:ext cx="85725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clinic general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normastenică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poziţie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normal.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Tegumente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mucoase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normal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colorate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Tesut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musculo-adipos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normal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reprezentat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osteoarticular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integru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mobil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Nu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palpează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noduli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limfatici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măriţi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respirator-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relatii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cardiovascular-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fără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modificări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uls80/min, TA=130/80 mmHg.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digestiv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fără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modificări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excepţia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cicatricii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postapendicectomie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iliacă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urogenital-fără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modifi-cări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SNC</a:t>
            </a:r>
            <a:r>
              <a:rPr kumimoji="0" lang="ro-R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endocrin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asemenea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fără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modificări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patologice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273586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local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femurală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inspecţia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femurale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stângi,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ortostatism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constată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prezenţa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diametrul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aproximativ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 cm.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bombează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sub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tegumentul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indemn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localizată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sub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plica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treimea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internă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acesteia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efortul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respectivă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creşte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puţin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volum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pozitie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declivă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bolnavului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se reduce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spontan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consistenţă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renitent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elastică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moderat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sensibilă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relativ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delimitată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ţesuturile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înconjurătoare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suprafaţă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netedă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aderentă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planurile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profunde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redusă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taxis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printr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-un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traiect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ascendent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oblic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intern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sub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ligamentul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prezentând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semnul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impulsiunii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expansiunii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o-R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o-RO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percutie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matitate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deasupra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auscultatie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zgomote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hidroaerice</a:t>
            </a:r>
            <a:r>
              <a:rPr lang="ro-RO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605504"/>
            <a:ext cx="850112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baza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datelor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anamnestice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ingino-crurală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apariţia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unei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reductibile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examenului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clinic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obiectiv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reductibilă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traiect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ascendent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oblic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intern sub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arcada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femurală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diagnosticul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pozitiv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este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"HERNIE FEMURALĂ DREAPTĂ NECOMPLICATĂ"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	 </a:t>
            </a:r>
            <a:r>
              <a:rPr lang="ro-RO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iagnostic</a:t>
            </a:r>
            <a:r>
              <a:rPr kumimoji="0" lang="ro-RO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diferenţial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1.hernie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femurală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complicată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-nu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cazul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deoarece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există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simptomatologie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acest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sindrom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acluziv,dureri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intense,etc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obiectiv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reductibilă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2.hernie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inginală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inghino-labială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)-nu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deoarece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reduce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traiect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care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pătrunde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sub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ligamentul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(sub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linia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Malgaigne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3.ectazie de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crosă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safenei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magne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-nu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deoarece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se reduce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traiect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antero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-posterior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crural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se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constată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sufluri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nici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palpatoric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nici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ascultatoric.Flebografia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putut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obiectiviza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această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situaţie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4.adenopatie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inghinocrurală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natură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inflamatorie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-nu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deoarece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anamneză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reiese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creştre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volum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efortul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fizic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se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întâmplă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cazul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adenopatiilor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examenul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obiectiv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formaţiunea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reductibilă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cazul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adenopatii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5.lipom 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nu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deoarece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lipomul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creşte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volul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efortul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fizic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reductibil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prezentând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semnul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expansiunii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impulsiunii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6.alte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benigne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maligne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ale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diferenţiază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seama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caracterelor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descrise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ale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herniei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baza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datelor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paraclşinice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şi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laborator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HERNIA INGHINALĂ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386814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olnavul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65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pensionar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provenit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mediul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rural,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internat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Policlinica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data de</a:t>
            </a:r>
            <a:r>
              <a:rPr kumimoji="0" lang="ro-R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15.09.2020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prezenta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Din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antecedentele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heredocolaterale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retinem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decedat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neo gastric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diabet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zaharat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sub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tratament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Din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antecedentele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personale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retinem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apendicectomie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hepatita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cronica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Istoric: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actuala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debuteaza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efort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acuza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inghinala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dreapta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caracter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arsura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doua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saptam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â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bolnavul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observa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aparitia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unei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formatiuni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aproximativ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 cm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diametru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ales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ortostatism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prelungit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insotita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caracter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arsura.Formatiunea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tumorala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spontan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trecerea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clinostatism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repaus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precum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compresiune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manuala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1620</Words>
  <Application>Microsoft Office PowerPoint</Application>
  <PresentationFormat>On-screen Show (4:3)</PresentationFormat>
  <Paragraphs>127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PREZENTĂRI DE CAZ</vt:lpstr>
      <vt:lpstr>Slide 2</vt:lpstr>
      <vt:lpstr>Slide 3</vt:lpstr>
      <vt:lpstr>Slide 4</vt:lpstr>
      <vt:lpstr>Slide 5</vt:lpstr>
      <vt:lpstr>Slide 6</vt:lpstr>
      <vt:lpstr>Slide 7</vt:lpstr>
      <vt:lpstr>HERNIA INGHINALĂ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HERNIA OMBILICALĂ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PREZENTĂRI DE CAZ</dc:title>
  <dc:creator>DR Vasile</dc:creator>
  <cp:lastModifiedBy>DR Vasile</cp:lastModifiedBy>
  <cp:revision>7</cp:revision>
  <dcterms:created xsi:type="dcterms:W3CDTF">2021-01-10T16:11:21Z</dcterms:created>
  <dcterms:modified xsi:type="dcterms:W3CDTF">2021-01-10T17:18:04Z</dcterms:modified>
</cp:coreProperties>
</file>