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8" r:id="rId5"/>
    <p:sldId id="281" r:id="rId6"/>
    <p:sldId id="282" r:id="rId7"/>
    <p:sldId id="262" r:id="rId8"/>
    <p:sldId id="283" r:id="rId9"/>
    <p:sldId id="284" r:id="rId10"/>
    <p:sldId id="287" r:id="rId11"/>
    <p:sldId id="285" r:id="rId12"/>
    <p:sldId id="288" r:id="rId13"/>
    <p:sldId id="291" r:id="rId14"/>
    <p:sldId id="290" r:id="rId15"/>
    <p:sldId id="293" r:id="rId16"/>
    <p:sldId id="294" r:id="rId17"/>
    <p:sldId id="269" r:id="rId18"/>
    <p:sldId id="270" r:id="rId19"/>
    <p:sldId id="271" r:id="rId20"/>
    <p:sldId id="259" r:id="rId21"/>
    <p:sldId id="295" r:id="rId22"/>
    <p:sldId id="296" r:id="rId23"/>
    <p:sldId id="297" r:id="rId24"/>
    <p:sldId id="29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0652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43151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19107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07462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5088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66176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08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18796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u, text și conțin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92051CAE-898C-4BAE-ACAC-ABFCBF3A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FA09C133-0700-462C-B97D-B731D9F6FAB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B9135A27-B666-4FF5-8F6B-3AC5DCEF9A5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xmlns="" id="{CEA854C5-2EDB-4707-90EF-54243C7B24E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dată 5">
            <a:extLst>
              <a:ext uri="{FF2B5EF4-FFF2-40B4-BE49-F238E27FC236}">
                <a16:creationId xmlns:a16="http://schemas.microsoft.com/office/drawing/2014/main" xmlns="" id="{D743FC99-4A25-4532-B36C-4B60B148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o-RO" altLang="en-US"/>
          </a:p>
        </p:txBody>
      </p:sp>
      <p:sp>
        <p:nvSpPr>
          <p:cNvPr id="7" name="Substituent subsol 6">
            <a:extLst>
              <a:ext uri="{FF2B5EF4-FFF2-40B4-BE49-F238E27FC236}">
                <a16:creationId xmlns:a16="http://schemas.microsoft.com/office/drawing/2014/main" xmlns="" id="{40C0937B-03C2-4AD2-8A21-B3D7039F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o-RO" altLang="en-US"/>
          </a:p>
        </p:txBody>
      </p:sp>
      <p:sp>
        <p:nvSpPr>
          <p:cNvPr id="8" name="Substituent număr diapozitiv 7">
            <a:extLst>
              <a:ext uri="{FF2B5EF4-FFF2-40B4-BE49-F238E27FC236}">
                <a16:creationId xmlns:a16="http://schemas.microsoft.com/office/drawing/2014/main" xmlns="" id="{EFA7B5DE-EFC8-4821-857F-E643AD24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72DF7A0-3D48-48D3-A0D3-1932E9456651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3042105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u și conțin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0904DF6-92C3-4CE0-913C-BCCB58E052E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7C3D86AA-72DF-4C03-9D10-6D85936CCD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7C9EAE0A-4DBB-4D97-9DF0-75359D63491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xmlns="" id="{EAB4EB0C-030D-4949-A383-1531912104D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xmlns="" id="{A3E5F9BF-DF81-4FFE-9D92-3958097DF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xmlns="" id="{07B8570A-C3D0-437F-8D9C-9A329D49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o-RO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xmlns="" id="{067AAA68-BE24-4FB5-9BF9-FCF5BE62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o-RO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xmlns="" id="{3873B130-CBA8-471A-BF00-9F238DA2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069CB04-0C67-400B-A744-8C17496C2AE8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362284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38746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52198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244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4564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8892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88650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19542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86542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CEED4-0988-4215-BB91-0C2547C4C95E}" type="datetimeFigureOut">
              <a:rPr lang="ro-RO" smtClean="0"/>
              <a:pPr/>
              <a:t>03.01.2021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E64E24-0F59-45F0-8991-BBD38EA9FA9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95475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history.amedd.army.mil/booksdocs/wwii/PhysiologicEffetsofWounds/ch11fig24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worldcare.com/supplementalimages/topicimages/laceration_scalp1x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muh.ie/ed/handbook/Trauma/Wounds/Pretibial_wound_40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miemseducation.com/Abdominal%20Injury%20Header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jeffline.tju.edu/Education/dl/NU570/library/lectures/images/in-inflammation_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worldcare.com/selfcarenavigator/topicimages/contusion_1dayold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-medlib.med.utah.edu/WebPath/jpeg2/FOR163.jpg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images.emedicinehealth.com/images/4453/4453-12596-13549-1642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http://www.uhmc.sunysb.edu/emed/images/prepathm.jpg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krings.com/news/upload_image/8/bywaters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history.amedd.army.mil/booksdocs/wwii/PhysiologicEffetsofWounds/ch11fig2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65C13590-6D4C-46FD-B7B6-F4C9FDAC8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3182" y="819364"/>
            <a:ext cx="8915399" cy="2262781"/>
          </a:xfrm>
        </p:spPr>
        <p:txBody>
          <a:bodyPr/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RECAPITULARE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DAF061BC-E446-459D-93F2-F8602266B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705614"/>
          </a:xfrm>
        </p:spPr>
        <p:txBody>
          <a:bodyPr>
            <a:noAutofit/>
          </a:bodyPr>
          <a:lstStyle/>
          <a:p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ASEPSIA. ANTISEPSIA</a:t>
            </a:r>
          </a:p>
          <a:p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INFECȚIILE CHIRURGICALE</a:t>
            </a:r>
          </a:p>
          <a:p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TRATAMENTUL PLĂGILOR</a:t>
            </a:r>
          </a:p>
        </p:txBody>
      </p:sp>
    </p:spTree>
    <p:extLst>
      <p:ext uri="{BB962C8B-B14F-4D97-AF65-F5344CB8AC3E}">
        <p14:creationId xmlns:p14="http://schemas.microsoft.com/office/powerpoint/2010/main" xmlns="" val="322870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4EEBB623-93BD-4473-BE18-C90EADCB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778" y="7360"/>
            <a:ext cx="8915399" cy="1458247"/>
          </a:xfrm>
        </p:spPr>
        <p:txBody>
          <a:bodyPr/>
          <a:lstStyle/>
          <a:p>
            <a:r>
              <a:rPr lang="ro-RO" dirty="0"/>
              <a:t>DG pacientului este: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4A9DFEAF-9C1A-49E9-A594-06C3D39EEA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1810" y="1283841"/>
            <a:ext cx="8915400" cy="838200"/>
          </a:xfrm>
        </p:spPr>
        <p:txBody>
          <a:bodyPr/>
          <a:lstStyle/>
          <a:p>
            <a:r>
              <a:rPr lang="ro-RO" sz="3200" dirty="0"/>
              <a:t>Șoc traumatic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xmlns="" id="{CC38A50D-5370-4608-A66D-12CECBDB6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1810" y="2217591"/>
            <a:ext cx="8915400" cy="1048993"/>
          </a:xfrm>
        </p:spPr>
        <p:txBody>
          <a:bodyPr>
            <a:noAutofit/>
          </a:bodyPr>
          <a:lstStyle/>
          <a:p>
            <a:r>
              <a:rPr lang="ro-RO" sz="3200" dirty="0">
                <a:solidFill>
                  <a:srgbClr val="C00000"/>
                </a:solidFill>
              </a:rPr>
              <a:t>Insuficiență renală acută</a:t>
            </a:r>
          </a:p>
          <a:p>
            <a:r>
              <a:rPr lang="ro-RO" sz="3200" dirty="0">
                <a:solidFill>
                  <a:srgbClr val="C00000"/>
                </a:solidFill>
              </a:rPr>
              <a:t>Sindrom de strivire </a:t>
            </a:r>
            <a:r>
              <a:rPr lang="ro-RO" sz="3200" dirty="0" err="1">
                <a:solidFill>
                  <a:srgbClr val="C00000"/>
                </a:solidFill>
              </a:rPr>
              <a:t>Bywaters</a:t>
            </a:r>
            <a:endParaRPr lang="ro-RO" sz="3200" dirty="0">
              <a:solidFill>
                <a:srgbClr val="C00000"/>
              </a:solidFill>
            </a:endParaRPr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xmlns="" id="{08723E35-D513-4BE9-A682-5A95A49B3BCD}"/>
              </a:ext>
            </a:extLst>
          </p:cNvPr>
          <p:cNvSpPr txBox="1">
            <a:spLocks/>
          </p:cNvSpPr>
          <p:nvPr/>
        </p:nvSpPr>
        <p:spPr>
          <a:xfrm>
            <a:off x="2238178" y="3245521"/>
            <a:ext cx="8915399" cy="1458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dirty="0"/>
              <a:t>Atitudine terapeutică:</a:t>
            </a:r>
          </a:p>
        </p:txBody>
      </p:sp>
      <p:sp>
        <p:nvSpPr>
          <p:cNvPr id="7" name="Substituent text 3">
            <a:extLst>
              <a:ext uri="{FF2B5EF4-FFF2-40B4-BE49-F238E27FC236}">
                <a16:creationId xmlns:a16="http://schemas.microsoft.com/office/drawing/2014/main" xmlns="" id="{90B6C2FF-53A6-46A6-BFD6-0C2B4D75839B}"/>
              </a:ext>
            </a:extLst>
          </p:cNvPr>
          <p:cNvSpPr txBox="1">
            <a:spLocks/>
          </p:cNvSpPr>
          <p:nvPr/>
        </p:nvSpPr>
        <p:spPr>
          <a:xfrm>
            <a:off x="2311810" y="4525166"/>
            <a:ext cx="8915400" cy="2060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200" dirty="0">
                <a:solidFill>
                  <a:srgbClr val="C00000"/>
                </a:solidFill>
              </a:rPr>
              <a:t>Internare TI</a:t>
            </a:r>
          </a:p>
          <a:p>
            <a:r>
              <a:rPr lang="ro-RO" sz="3200" dirty="0">
                <a:solidFill>
                  <a:srgbClr val="C00000"/>
                </a:solidFill>
              </a:rPr>
              <a:t>oxigenoterapie</a:t>
            </a:r>
          </a:p>
          <a:p>
            <a:r>
              <a:rPr lang="ro-RO" sz="3200" dirty="0">
                <a:solidFill>
                  <a:srgbClr val="C00000"/>
                </a:solidFill>
              </a:rPr>
              <a:t>Reechilibrare volemică</a:t>
            </a:r>
          </a:p>
        </p:txBody>
      </p:sp>
    </p:spTree>
    <p:extLst>
      <p:ext uri="{BB962C8B-B14F-4D97-AF65-F5344CB8AC3E}">
        <p14:creationId xmlns:p14="http://schemas.microsoft.com/office/powerpoint/2010/main" xmlns="" val="15651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C6FE40E3-8368-4FD5-8AA3-35DACD1B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74" t="5722" r="4100" b="7648"/>
          <a:stretch>
            <a:fillRect/>
          </a:stretch>
        </p:blipFill>
        <p:spPr bwMode="auto">
          <a:xfrm>
            <a:off x="5147353" y="245023"/>
            <a:ext cx="6205591" cy="63679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34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B5A23F-7276-435D-91DA-09104D7777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3ECD7F-BF61-4CB1-AA15-464BB771E7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6F1B29-3A08-4DB7-9F92-4C09B3BCF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44A5AAD1-9616-4E1C-B3AC-E5497A6A3C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xmlns="" id="{A9AF8EBC-8503-48D0-91B2-544A441A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ro-RO" sz="3200">
                <a:solidFill>
                  <a:srgbClr val="FEFFFF"/>
                </a:solidFill>
              </a:rPr>
              <a:t>Tratamentul plăgilor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60851867-AF97-4E1E-87CF-3BFC2744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ro-RO" sz="2800" dirty="0">
                <a:solidFill>
                  <a:srgbClr val="FEFFFF"/>
                </a:solidFill>
              </a:rPr>
              <a:t>Dezinfecția tegumentelor</a:t>
            </a:r>
          </a:p>
          <a:p>
            <a:r>
              <a:rPr lang="ro-RO" sz="2800" dirty="0">
                <a:solidFill>
                  <a:srgbClr val="FEFFFF"/>
                </a:solidFill>
              </a:rPr>
              <a:t>Anestezie locală</a:t>
            </a:r>
          </a:p>
          <a:p>
            <a:r>
              <a:rPr lang="ro-RO" sz="2800" dirty="0">
                <a:solidFill>
                  <a:srgbClr val="FEFFFF"/>
                </a:solidFill>
              </a:rPr>
              <a:t>Toaleta plăgii</a:t>
            </a:r>
          </a:p>
          <a:p>
            <a:r>
              <a:rPr lang="ro-RO" sz="2800" dirty="0">
                <a:solidFill>
                  <a:srgbClr val="FEFFFF"/>
                </a:solidFill>
              </a:rPr>
              <a:t>Hemostază</a:t>
            </a:r>
          </a:p>
          <a:p>
            <a:r>
              <a:rPr lang="ro-RO" sz="2800" dirty="0">
                <a:solidFill>
                  <a:srgbClr val="FEFFFF"/>
                </a:solidFill>
              </a:rPr>
              <a:t>Explorarea plăgii</a:t>
            </a:r>
          </a:p>
          <a:p>
            <a:r>
              <a:rPr lang="ro-RO" sz="2800" dirty="0">
                <a:solidFill>
                  <a:srgbClr val="FEFFFF"/>
                </a:solidFill>
              </a:rPr>
              <a:t>Sutură +/- drenaj</a:t>
            </a:r>
          </a:p>
          <a:p>
            <a:r>
              <a:rPr lang="ro-RO" sz="2800" dirty="0">
                <a:solidFill>
                  <a:srgbClr val="FEFFFF"/>
                </a:solidFill>
              </a:rPr>
              <a:t>ATPA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AF82C33C-585B-49BA-9C50-5A4472BA6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r="2" b="2"/>
          <a:stretch>
            <a:fillRect/>
          </a:stretch>
        </p:blipFill>
        <p:spPr>
          <a:xfrm>
            <a:off x="8681139" y="2031999"/>
            <a:ext cx="3454341" cy="44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935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A9AF8EBC-8503-48D0-91B2-544A441A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ro-RO" sz="3200"/>
              <a:t>Tratamentul plăgilor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60851867-AF97-4E1E-87CF-3BFC2744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 fontScale="92500" lnSpcReduction="20000"/>
          </a:bodyPr>
          <a:lstStyle/>
          <a:p>
            <a:r>
              <a:rPr lang="ro-RO" sz="2800" dirty="0">
                <a:solidFill>
                  <a:schemeClr val="tx1"/>
                </a:solidFill>
              </a:rPr>
              <a:t>Dezinfecția tegumentelor</a:t>
            </a:r>
          </a:p>
          <a:p>
            <a:r>
              <a:rPr lang="ro-RO" sz="2800" dirty="0">
                <a:solidFill>
                  <a:schemeClr val="tx1"/>
                </a:solidFill>
              </a:rPr>
              <a:t>Toaleta plăgii</a:t>
            </a:r>
          </a:p>
          <a:p>
            <a:r>
              <a:rPr lang="ro-RO" sz="2800" dirty="0">
                <a:solidFill>
                  <a:schemeClr val="tx1"/>
                </a:solidFill>
              </a:rPr>
              <a:t>Excizia tegument devitalizat</a:t>
            </a:r>
          </a:p>
          <a:p>
            <a:r>
              <a:rPr lang="ro-RO" sz="2800" dirty="0">
                <a:solidFill>
                  <a:srgbClr val="C00000"/>
                </a:solidFill>
              </a:rPr>
              <a:t>Sutură???</a:t>
            </a:r>
          </a:p>
          <a:p>
            <a:pPr lvl="1"/>
            <a:r>
              <a:rPr lang="ro-RO" sz="2600" dirty="0">
                <a:solidFill>
                  <a:srgbClr val="C00000"/>
                </a:solidFill>
              </a:rPr>
              <a:t>Vindecare per secundam</a:t>
            </a:r>
          </a:p>
          <a:p>
            <a:pPr lvl="1"/>
            <a:r>
              <a:rPr lang="ro-RO" sz="2600" dirty="0">
                <a:solidFill>
                  <a:srgbClr val="C00000"/>
                </a:solidFill>
              </a:rPr>
              <a:t>Plastie cutanată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xmlns="" id="{C0AE163A-33ED-4BBE-9EC3-B99402E51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68" r="-1" b="-1"/>
          <a:stretch>
            <a:fillRect/>
          </a:stretch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3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A9AF8EBC-8503-48D0-91B2-544A441A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110" y="532100"/>
            <a:ext cx="7145866" cy="778933"/>
          </a:xfrm>
        </p:spPr>
        <p:txBody>
          <a:bodyPr anchor="ctr">
            <a:normAutofit/>
          </a:bodyPr>
          <a:lstStyle/>
          <a:p>
            <a:r>
              <a:rPr lang="ro-RO" sz="3200" dirty="0">
                <a:solidFill>
                  <a:schemeClr val="tx1"/>
                </a:solidFill>
              </a:rPr>
              <a:t>Tratamentul plăgilor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60851867-AF97-4E1E-87CF-3BFC2744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110" y="1662129"/>
            <a:ext cx="7625477" cy="4810589"/>
          </a:xfrm>
        </p:spPr>
        <p:txBody>
          <a:bodyPr>
            <a:noAutofit/>
          </a:bodyPr>
          <a:lstStyle/>
          <a:p>
            <a:r>
              <a:rPr lang="ro-RO" sz="2800" dirty="0">
                <a:solidFill>
                  <a:schemeClr val="tx1"/>
                </a:solidFill>
              </a:rPr>
              <a:t>Anestezie generală</a:t>
            </a:r>
          </a:p>
          <a:p>
            <a:r>
              <a:rPr lang="ro-RO" sz="2800" dirty="0">
                <a:solidFill>
                  <a:schemeClr val="tx1"/>
                </a:solidFill>
              </a:rPr>
              <a:t>Dezinfecția tegumentelor (câmpul operator)</a:t>
            </a:r>
          </a:p>
          <a:p>
            <a:r>
              <a:rPr lang="ro-RO" sz="2800" dirty="0">
                <a:solidFill>
                  <a:schemeClr val="tx1"/>
                </a:solidFill>
              </a:rPr>
              <a:t>Laparotomie</a:t>
            </a:r>
          </a:p>
          <a:p>
            <a:r>
              <a:rPr lang="ro-RO" sz="2800" dirty="0">
                <a:solidFill>
                  <a:schemeClr val="tx1"/>
                </a:solidFill>
              </a:rPr>
              <a:t>Hemostază</a:t>
            </a:r>
          </a:p>
          <a:p>
            <a:r>
              <a:rPr lang="ro-RO" sz="2800" dirty="0">
                <a:solidFill>
                  <a:schemeClr val="tx1"/>
                </a:solidFill>
              </a:rPr>
              <a:t>Explorarea cavității peritoneale</a:t>
            </a:r>
          </a:p>
          <a:p>
            <a:r>
              <a:rPr lang="ro-RO" sz="2800" dirty="0">
                <a:solidFill>
                  <a:schemeClr val="tx1"/>
                </a:solidFill>
              </a:rPr>
              <a:t>Sutura viscerelor lezate</a:t>
            </a:r>
          </a:p>
          <a:p>
            <a:r>
              <a:rPr lang="ro-RO" sz="2800" dirty="0">
                <a:solidFill>
                  <a:schemeClr val="tx1"/>
                </a:solidFill>
              </a:rPr>
              <a:t>Lavaj peritoneal, drenaj</a:t>
            </a:r>
          </a:p>
          <a:p>
            <a:r>
              <a:rPr lang="ro-RO" sz="2800" dirty="0">
                <a:solidFill>
                  <a:schemeClr val="tx1"/>
                </a:solidFill>
              </a:rPr>
              <a:t>Închiderea peretelui abdominal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FDE61D3B-40CC-4D55-A713-A48319F2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239587" y="238634"/>
            <a:ext cx="2801724" cy="26553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78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3C17C949-3D63-4C4A-8E8C-6D881D9FF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847725"/>
          </a:xfrm>
        </p:spPr>
        <p:txBody>
          <a:bodyPr>
            <a:normAutofit/>
          </a:bodyPr>
          <a:lstStyle/>
          <a:p>
            <a:r>
              <a:rPr lang="ro-RO" altLang="ro-RO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INFECȚIILE CHIRURGICALE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740C6381-8F87-468A-B750-3BB130B6B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2995" y="1103265"/>
            <a:ext cx="8229600" cy="5222875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altLang="ro-RO" sz="2600" b="1" i="1" dirty="0" err="1">
                <a:solidFill>
                  <a:schemeClr val="tx1"/>
                </a:solidFill>
              </a:rPr>
              <a:t>Infecţia</a:t>
            </a:r>
            <a:r>
              <a:rPr lang="ro-RO" altLang="ro-RO" sz="2600" b="1" i="1" dirty="0">
                <a:solidFill>
                  <a:schemeClr val="tx1"/>
                </a:solidFill>
              </a:rPr>
              <a:t>:</a:t>
            </a:r>
            <a:r>
              <a:rPr lang="ro-RO" altLang="ro-RO" sz="2600" dirty="0">
                <a:solidFill>
                  <a:schemeClr val="tx1"/>
                </a:solidFill>
              </a:rPr>
              <a:t> </a:t>
            </a:r>
            <a:r>
              <a:rPr lang="ro-RO" altLang="ro-RO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 inflamator </a:t>
            </a:r>
            <a:r>
              <a:rPr lang="ro-RO" altLang="ro-RO" sz="2600" dirty="0">
                <a:solidFill>
                  <a:schemeClr val="tx1"/>
                </a:solidFill>
              </a:rPr>
              <a:t>la prezenţa </a:t>
            </a:r>
            <a:r>
              <a:rPr lang="ro-RO" altLang="ro-RO" sz="2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germenilor</a:t>
            </a:r>
            <a:r>
              <a:rPr lang="ro-RO" altLang="ro-RO" sz="2600" dirty="0">
                <a:solidFill>
                  <a:schemeClr val="tx1"/>
                </a:solidFill>
              </a:rPr>
              <a:t>, a </a:t>
            </a:r>
            <a:r>
              <a:rPr lang="ro-RO" altLang="ro-RO" sz="2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produşilor</a:t>
            </a:r>
            <a:r>
              <a:rPr lang="ro-RO" altLang="ro-RO" sz="2600" dirty="0">
                <a:solidFill>
                  <a:schemeClr val="tx1"/>
                </a:solidFill>
              </a:rPr>
              <a:t> lor (toxine), sau </a:t>
            </a:r>
            <a:r>
              <a:rPr lang="ro-RO" altLang="ro-RO" sz="2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ambelor </a:t>
            </a:r>
            <a:r>
              <a:rPr lang="ro-RO" altLang="ro-RO" sz="2600" dirty="0">
                <a:solidFill>
                  <a:schemeClr val="tx1"/>
                </a:solidFill>
              </a:rPr>
              <a:t>în </a:t>
            </a:r>
            <a:r>
              <a:rPr lang="ro-RO" altLang="ro-RO" sz="2600" dirty="0" err="1">
                <a:solidFill>
                  <a:schemeClr val="tx1"/>
                </a:solidFill>
              </a:rPr>
              <a:t>ţesuturi</a:t>
            </a:r>
            <a:r>
              <a:rPr lang="ro-RO" altLang="ro-RO" sz="2600" dirty="0">
                <a:solidFill>
                  <a:schemeClr val="tx1"/>
                </a:solidFill>
              </a:rPr>
              <a:t> sterile în mod normal. </a:t>
            </a:r>
          </a:p>
          <a:p>
            <a:pPr algn="just"/>
            <a:r>
              <a:rPr lang="ro-RO" altLang="ro-RO" sz="2600" b="1" i="1" dirty="0">
                <a:solidFill>
                  <a:schemeClr val="tx1"/>
                </a:solidFill>
              </a:rPr>
              <a:t>SIRS </a:t>
            </a:r>
            <a:r>
              <a:rPr lang="ro-RO" altLang="ro-RO" sz="2600" dirty="0">
                <a:solidFill>
                  <a:schemeClr val="tx1"/>
                </a:solidFill>
              </a:rPr>
              <a:t>(sindromul de răspuns inflamator sistemic)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o-RO" altLang="ro-RO" sz="2600" dirty="0">
                <a:solidFill>
                  <a:schemeClr val="tx1"/>
                </a:solidFill>
              </a:rPr>
              <a:t>				</a:t>
            </a:r>
            <a:r>
              <a:rPr lang="ro-RO" altLang="ro-R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febră</a:t>
            </a:r>
            <a:r>
              <a:rPr lang="ro-RO" altLang="ro-RO" sz="2600" dirty="0">
                <a:solidFill>
                  <a:schemeClr val="tx1"/>
                </a:solidFill>
              </a:rPr>
              <a:t> &gt;38</a:t>
            </a:r>
            <a:r>
              <a:rPr lang="en-US" altLang="ro-RO" sz="2600" dirty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o-RO" altLang="ro-RO" sz="2600" dirty="0">
                <a:solidFill>
                  <a:schemeClr val="tx1"/>
                </a:solidFill>
              </a:rPr>
              <a:t>C sau  &lt;36</a:t>
            </a:r>
            <a:r>
              <a:rPr lang="en-US" altLang="ro-RO" sz="2600" dirty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o-RO" altLang="ro-RO" sz="2600" dirty="0">
                <a:solidFill>
                  <a:schemeClr val="tx1"/>
                </a:solidFill>
              </a:rPr>
              <a:t>C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o-RO" altLang="ro-RO" sz="2600" dirty="0">
                <a:solidFill>
                  <a:schemeClr val="tx1"/>
                </a:solidFill>
              </a:rPr>
              <a:t>				</a:t>
            </a:r>
            <a:r>
              <a:rPr lang="ro-RO" altLang="ro-R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tahicardie </a:t>
            </a:r>
            <a:r>
              <a:rPr lang="ro-RO" altLang="ro-RO" sz="2600" dirty="0">
                <a:solidFill>
                  <a:schemeClr val="tx1"/>
                </a:solidFill>
              </a:rPr>
              <a:t>&gt;90/min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o-RO" altLang="ro-RO" sz="2600" dirty="0">
                <a:solidFill>
                  <a:schemeClr val="tx1"/>
                </a:solidFill>
              </a:rPr>
              <a:t>				</a:t>
            </a:r>
            <a:r>
              <a:rPr lang="ro-RO" altLang="ro-R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tahipnee </a:t>
            </a:r>
            <a:r>
              <a:rPr lang="ro-RO" altLang="ro-RO" sz="2600" dirty="0">
                <a:solidFill>
                  <a:schemeClr val="tx1"/>
                </a:solidFill>
              </a:rPr>
              <a:t>&gt;20/min sau </a:t>
            </a:r>
            <a:r>
              <a:rPr lang="ro-RO" altLang="ro-RO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PaCO</a:t>
            </a:r>
            <a:r>
              <a:rPr lang="ro-RO" altLang="ro-RO" sz="26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o-RO" altLang="ro-RO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&lt;32 mmHg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o-RO" altLang="ro-RO" sz="2600" dirty="0">
                <a:solidFill>
                  <a:schemeClr val="tx1"/>
                </a:solidFill>
              </a:rPr>
              <a:t>				</a:t>
            </a:r>
            <a:r>
              <a:rPr lang="ro-RO" altLang="ro-R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leucocitoză </a:t>
            </a:r>
            <a:r>
              <a:rPr lang="ro-RO" altLang="ro-RO" sz="2600" dirty="0">
                <a:solidFill>
                  <a:schemeClr val="tx1"/>
                </a:solidFill>
              </a:rPr>
              <a:t>&gt;12000/mm</a:t>
            </a:r>
            <a:r>
              <a:rPr lang="ro-RO" altLang="ro-RO" sz="2600" baseline="30000" dirty="0">
                <a:solidFill>
                  <a:schemeClr val="tx1"/>
                </a:solidFill>
              </a:rPr>
              <a:t>3</a:t>
            </a:r>
            <a:r>
              <a:rPr lang="ro-RO" altLang="ro-RO" sz="2600" dirty="0">
                <a:solidFill>
                  <a:schemeClr val="tx1"/>
                </a:solidFill>
              </a:rPr>
              <a:t> sau &lt;4000/mm</a:t>
            </a:r>
            <a:r>
              <a:rPr lang="ro-RO" altLang="ro-RO" sz="2600" baseline="30000" dirty="0">
                <a:solidFill>
                  <a:schemeClr val="tx1"/>
                </a:solidFill>
              </a:rPr>
              <a:t>3</a:t>
            </a:r>
            <a:r>
              <a:rPr lang="ro-RO" altLang="ro-RO" sz="2600" dirty="0">
                <a:solidFill>
                  <a:schemeClr val="tx1"/>
                </a:solidFill>
              </a:rPr>
              <a:t>,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o-RO" altLang="ro-RO" sz="2600" dirty="0">
                <a:solidFill>
                  <a:schemeClr val="tx1"/>
                </a:solidFill>
              </a:rPr>
              <a:t>				sau </a:t>
            </a:r>
            <a:r>
              <a:rPr lang="ro-RO" altLang="ro-RO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neutrofile imature &gt;10%</a:t>
            </a:r>
          </a:p>
          <a:p>
            <a:pPr algn="just"/>
            <a:r>
              <a:rPr lang="ro-RO" altLang="ro-RO" sz="2800" b="1" i="1" dirty="0">
                <a:solidFill>
                  <a:schemeClr val="tx1"/>
                </a:solidFill>
              </a:rPr>
              <a:t>Bacteriemie</a:t>
            </a:r>
            <a:r>
              <a:rPr lang="ro-RO" altLang="ro-RO" sz="2800" dirty="0">
                <a:solidFill>
                  <a:schemeClr val="tx1"/>
                </a:solidFill>
              </a:rPr>
              <a:t> = prezenţa de bacterii vii în sânge</a:t>
            </a:r>
            <a:endParaRPr lang="ro-RO" altLang="ro-RO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C61269DB-6DD2-4AE2-8B08-903803F6C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33375"/>
            <a:ext cx="9618324" cy="6406472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altLang="ro-RO" sz="2800" b="1" i="1" dirty="0">
                <a:solidFill>
                  <a:schemeClr val="tx1"/>
                </a:solidFill>
              </a:rPr>
              <a:t>Sepsis:</a:t>
            </a:r>
            <a:r>
              <a:rPr lang="ro-RO" altLang="ro-RO" sz="2800" dirty="0">
                <a:solidFill>
                  <a:schemeClr val="tx1"/>
                </a:solidFill>
              </a:rPr>
              <a:t> sindrom clinic de </a:t>
            </a:r>
            <a:r>
              <a:rPr lang="ro-RO" altLang="ro-RO" sz="2800" dirty="0" err="1">
                <a:solidFill>
                  <a:schemeClr val="tx1"/>
                </a:solidFill>
              </a:rPr>
              <a:t>inflamaţie</a:t>
            </a:r>
            <a:r>
              <a:rPr lang="ro-RO" altLang="ro-RO" sz="2800" dirty="0">
                <a:solidFill>
                  <a:schemeClr val="tx1"/>
                </a:solidFill>
              </a:rPr>
              <a:t> sistemică </a:t>
            </a:r>
            <a:r>
              <a:rPr lang="ro-RO" altLang="ro-RO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 al unei </a:t>
            </a:r>
            <a:r>
              <a:rPr lang="ro-RO" altLang="ro-RO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infecţii</a:t>
            </a:r>
            <a:r>
              <a:rPr lang="ro-RO" altLang="ro-RO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extensive </a:t>
            </a:r>
            <a:r>
              <a:rPr lang="ro-RO" altLang="ro-RO" sz="2800" dirty="0">
                <a:solidFill>
                  <a:schemeClr val="tx1"/>
                </a:solidFill>
              </a:rPr>
              <a:t>(febră, frisoane, tahicardie, tahipnee, leucocitoză).</a:t>
            </a:r>
          </a:p>
          <a:p>
            <a:pPr algn="just"/>
            <a:r>
              <a:rPr lang="ro-RO" altLang="ro-RO" sz="2800" b="1" i="1" dirty="0">
                <a:solidFill>
                  <a:schemeClr val="tx1"/>
                </a:solidFill>
              </a:rPr>
              <a:t>Sepsis sever</a:t>
            </a:r>
            <a:r>
              <a:rPr lang="ro-RO" altLang="ro-RO" sz="2800" dirty="0">
                <a:solidFill>
                  <a:schemeClr val="tx1"/>
                </a:solidFill>
              </a:rPr>
              <a:t> sepsis asociat cu </a:t>
            </a:r>
            <a:r>
              <a:rPr lang="ro-RO" altLang="ro-RO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hipoperfuzie sau hipotensiune arterială</a:t>
            </a:r>
            <a:r>
              <a:rPr lang="ro-RO" altLang="ro-RO" sz="2800" dirty="0">
                <a:solidFill>
                  <a:schemeClr val="tx1"/>
                </a:solidFill>
              </a:rPr>
              <a:t> ce pot fi </a:t>
            </a:r>
            <a:r>
              <a:rPr lang="ro-RO" altLang="ro-RO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corectate </a:t>
            </a:r>
            <a:r>
              <a:rPr lang="ro-RO" altLang="ro-RO" sz="2800" dirty="0">
                <a:solidFill>
                  <a:schemeClr val="tx1"/>
                </a:solidFill>
              </a:rPr>
              <a:t>prin tratament.</a:t>
            </a:r>
          </a:p>
          <a:p>
            <a:pPr algn="just"/>
            <a:r>
              <a:rPr lang="ro-RO" altLang="ro-RO" sz="2800" b="1" i="1" dirty="0" err="1">
                <a:solidFill>
                  <a:schemeClr val="tx1"/>
                </a:solidFill>
              </a:rPr>
              <a:t>Şoc</a:t>
            </a:r>
            <a:r>
              <a:rPr lang="ro-RO" altLang="ro-RO" sz="2800" b="1" i="1" dirty="0">
                <a:solidFill>
                  <a:schemeClr val="tx1"/>
                </a:solidFill>
              </a:rPr>
              <a:t> septic</a:t>
            </a:r>
            <a:r>
              <a:rPr lang="ro-RO" altLang="ro-RO" sz="2800" dirty="0">
                <a:solidFill>
                  <a:schemeClr val="tx1"/>
                </a:solidFill>
              </a:rPr>
              <a:t> </a:t>
            </a:r>
            <a:r>
              <a:rPr lang="ro-RO" altLang="ro-R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hipotensiune arterială</a:t>
            </a:r>
            <a:r>
              <a:rPr lang="ro-RO" altLang="ro-RO" sz="2800" dirty="0">
                <a:solidFill>
                  <a:schemeClr val="tx1"/>
                </a:solidFill>
              </a:rPr>
              <a:t> indusă de sepsis </a:t>
            </a:r>
            <a:r>
              <a:rPr lang="ro-RO" altLang="ro-R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rezistentă</a:t>
            </a:r>
            <a:r>
              <a:rPr lang="ro-RO" altLang="ro-RO" sz="2800" dirty="0">
                <a:solidFill>
                  <a:schemeClr val="tx1"/>
                </a:solidFill>
              </a:rPr>
              <a:t> la reechilibrarea volemică, însoţită de anomalii ale perfuziei tisulare, acidoză lactică, oligurie, alterarea stării mentale.</a:t>
            </a:r>
          </a:p>
          <a:p>
            <a:pPr algn="just"/>
            <a:r>
              <a:rPr lang="ro-RO" altLang="ro-RO" sz="2800" b="1" i="1" dirty="0">
                <a:solidFill>
                  <a:schemeClr val="tx1"/>
                </a:solidFill>
              </a:rPr>
              <a:t>MODS</a:t>
            </a:r>
            <a:r>
              <a:rPr lang="ro-RO" altLang="ro-RO" sz="2800" dirty="0">
                <a:solidFill>
                  <a:schemeClr val="tx1"/>
                </a:solidFill>
              </a:rPr>
              <a:t> (sindromul de </a:t>
            </a:r>
            <a:r>
              <a:rPr lang="ro-RO" altLang="ro-RO" sz="2800" dirty="0" err="1">
                <a:solidFill>
                  <a:schemeClr val="tx1"/>
                </a:solidFill>
              </a:rPr>
              <a:t>disfuncţie</a:t>
            </a:r>
            <a:r>
              <a:rPr lang="ro-RO" altLang="ro-RO" sz="2800" dirty="0">
                <a:solidFill>
                  <a:schemeClr val="tx1"/>
                </a:solidFill>
              </a:rPr>
              <a:t> organică multiplă) </a:t>
            </a:r>
            <a:r>
              <a:rPr lang="ro-RO" altLang="ro-R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alterarea </a:t>
            </a:r>
            <a:r>
              <a:rPr lang="ro-RO" altLang="ro-RO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funcţiei</a:t>
            </a:r>
            <a:r>
              <a:rPr lang="ro-RO" altLang="ro-R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viscerelor</a:t>
            </a:r>
            <a:r>
              <a:rPr lang="ro-RO" altLang="ro-RO" sz="2800" dirty="0">
                <a:solidFill>
                  <a:schemeClr val="tx1"/>
                </a:solidFill>
              </a:rPr>
              <a:t> la pacientul cu o </a:t>
            </a:r>
            <a:r>
              <a:rPr lang="ro-RO" altLang="ro-RO" sz="2800" dirty="0" err="1">
                <a:solidFill>
                  <a:schemeClr val="tx1"/>
                </a:solidFill>
              </a:rPr>
              <a:t>infecţie</a:t>
            </a:r>
            <a:r>
              <a:rPr lang="ro-RO" altLang="ro-RO" sz="2800" dirty="0">
                <a:solidFill>
                  <a:schemeClr val="tx1"/>
                </a:solidFill>
              </a:rPr>
              <a:t> gravă astfel încât homeostazia nu poate fi </a:t>
            </a:r>
            <a:r>
              <a:rPr lang="ro-RO" altLang="ro-RO" sz="2800" dirty="0" err="1">
                <a:solidFill>
                  <a:schemeClr val="tx1"/>
                </a:solidFill>
              </a:rPr>
              <a:t>menţinută</a:t>
            </a:r>
            <a:r>
              <a:rPr lang="ro-RO" altLang="ro-RO" sz="2800" dirty="0">
                <a:solidFill>
                  <a:schemeClr val="tx1"/>
                </a:solidFill>
              </a:rPr>
              <a:t> fără </a:t>
            </a:r>
            <a:r>
              <a:rPr lang="ro-RO" altLang="ro-RO" sz="2800" dirty="0" err="1">
                <a:solidFill>
                  <a:schemeClr val="tx1"/>
                </a:solidFill>
              </a:rPr>
              <a:t>intervenţie</a:t>
            </a:r>
            <a:r>
              <a:rPr lang="ro-RO" altLang="ro-RO" sz="2800" dirty="0">
                <a:solidFill>
                  <a:schemeClr val="tx1"/>
                </a:solidFill>
              </a:rPr>
              <a:t> terapeutică mortalitate </a:t>
            </a:r>
            <a:r>
              <a:rPr lang="en-US" altLang="ro-RO" sz="2800" dirty="0">
                <a:solidFill>
                  <a:schemeClr val="tx1"/>
                </a:solidFill>
              </a:rPr>
              <a:t>&gt;</a:t>
            </a:r>
            <a:r>
              <a:rPr lang="ro-RO" altLang="ro-RO" sz="2800" dirty="0">
                <a:solidFill>
                  <a:schemeClr val="tx1"/>
                </a:solidFill>
              </a:rPr>
              <a:t>85%</a:t>
            </a:r>
            <a:r>
              <a:rPr lang="en-US" altLang="ro-RO" sz="2800" dirty="0">
                <a:solidFill>
                  <a:schemeClr val="tx1"/>
                </a:solidFill>
              </a:rPr>
              <a:t>)</a:t>
            </a:r>
            <a:r>
              <a:rPr lang="ro-RO" altLang="ro-RO" sz="28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2FB9E339-F5F5-48C3-9E71-2ED7D851C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65626"/>
            <a:ext cx="8229600" cy="630237"/>
          </a:xfrm>
        </p:spPr>
        <p:txBody>
          <a:bodyPr>
            <a:normAutofit/>
          </a:bodyPr>
          <a:lstStyle/>
          <a:p>
            <a:pPr algn="just"/>
            <a:r>
              <a:rPr lang="ro-RO" altLang="ro-RO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DIAGNOSTICUL INFECŢIEI CHIRURGICALE</a:t>
            </a:r>
            <a:r>
              <a:rPr lang="ro-RO" altLang="ro-RO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5D974757-2757-412A-A9CD-7AD74D020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199" y="908051"/>
            <a:ext cx="9957371" cy="5761035"/>
          </a:xfrm>
        </p:spPr>
        <p:txBody>
          <a:bodyPr>
            <a:normAutofit lnSpcReduction="10000"/>
          </a:bodyPr>
          <a:lstStyle/>
          <a:p>
            <a:pPr marL="514350" indent="-51435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o-RO" altLang="ro-R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SEMNE CLINICE LOCALE</a:t>
            </a:r>
            <a:r>
              <a:rPr lang="ro-RO" altLang="ro-RO" sz="2800" dirty="0">
                <a:solidFill>
                  <a:schemeClr val="tx1"/>
                </a:solidFill>
              </a:rPr>
              <a:t> </a:t>
            </a:r>
            <a:r>
              <a:rPr lang="en-US" altLang="ro-RO" sz="2800" dirty="0">
                <a:solidFill>
                  <a:schemeClr val="tx1"/>
                </a:solidFill>
              </a:rPr>
              <a:t>(</a:t>
            </a:r>
            <a:r>
              <a:rPr lang="en-US" altLang="ro-RO" sz="2800" b="1" i="1" dirty="0">
                <a:solidFill>
                  <a:schemeClr val="tx1"/>
                </a:solidFill>
              </a:rPr>
              <a:t>celsiene</a:t>
            </a:r>
            <a:r>
              <a:rPr lang="en-US" altLang="ro-RO" sz="2800" dirty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o-RO" altLang="ro-RO" sz="28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ro-RO" altLang="ro-RO" sz="2800" dirty="0" err="1">
                <a:solidFill>
                  <a:schemeClr val="tx1"/>
                </a:solidFill>
              </a:rPr>
              <a:t>Roşeaţa</a:t>
            </a:r>
            <a:r>
              <a:rPr lang="ro-RO" altLang="ro-RO" sz="2800" dirty="0">
                <a:solidFill>
                  <a:schemeClr val="tx1"/>
                </a:solidFill>
              </a:rPr>
              <a:t> locală </a:t>
            </a:r>
            <a:r>
              <a:rPr lang="ro-RO" altLang="ro-RO" sz="2800" b="1" dirty="0">
                <a:solidFill>
                  <a:schemeClr val="tx1"/>
                </a:solidFill>
              </a:rPr>
              <a:t>(</a:t>
            </a:r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rubor</a:t>
            </a:r>
            <a:r>
              <a:rPr lang="ro-RO" altLang="ro-RO" sz="2800" b="1" dirty="0">
                <a:solidFill>
                  <a:schemeClr val="tx1"/>
                </a:solidFill>
              </a:rPr>
              <a:t>)</a:t>
            </a:r>
            <a:r>
              <a:rPr lang="ro-RO" altLang="ro-RO" sz="280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ro-RO" altLang="ro-RO" sz="2800" dirty="0">
                <a:solidFill>
                  <a:schemeClr val="tx1"/>
                </a:solidFill>
              </a:rPr>
              <a:t>Căldura locală </a:t>
            </a:r>
            <a:r>
              <a:rPr lang="ro-RO" altLang="ro-RO" sz="2800" b="1" dirty="0">
                <a:solidFill>
                  <a:schemeClr val="tx1"/>
                </a:solidFill>
              </a:rPr>
              <a:t>(</a:t>
            </a:r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</a:t>
            </a:r>
            <a:r>
              <a:rPr lang="ro-RO" altLang="ro-RO" sz="2800" b="1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10000"/>
              </a:lnSpc>
            </a:pPr>
            <a:r>
              <a:rPr lang="ro-RO" altLang="ro-RO" sz="2800" dirty="0" err="1">
                <a:solidFill>
                  <a:schemeClr val="tx1"/>
                </a:solidFill>
              </a:rPr>
              <a:t>Tumefacţia</a:t>
            </a:r>
            <a:r>
              <a:rPr lang="ro-RO" altLang="ro-RO" sz="2800" b="1" dirty="0">
                <a:solidFill>
                  <a:schemeClr val="tx1"/>
                </a:solidFill>
              </a:rPr>
              <a:t> (</a:t>
            </a:r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</a:t>
            </a:r>
            <a:r>
              <a:rPr lang="ro-RO" altLang="ro-RO" sz="2800" b="1" dirty="0">
                <a:solidFill>
                  <a:schemeClr val="tx1"/>
                </a:solidFill>
              </a:rPr>
              <a:t>)</a:t>
            </a:r>
            <a:r>
              <a:rPr lang="ro-RO" altLang="ro-RO" sz="280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ro-RO" altLang="ro-RO" sz="2800" dirty="0">
                <a:solidFill>
                  <a:schemeClr val="tx1"/>
                </a:solidFill>
              </a:rPr>
              <a:t>Durerea </a:t>
            </a:r>
            <a:r>
              <a:rPr lang="ro-RO" altLang="ro-RO" sz="2800" b="1" dirty="0">
                <a:solidFill>
                  <a:schemeClr val="tx1"/>
                </a:solidFill>
              </a:rPr>
              <a:t>(</a:t>
            </a:r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ro-RO" altLang="ro-RO" sz="2800" b="1" dirty="0">
                <a:solidFill>
                  <a:schemeClr val="tx1"/>
                </a:solidFill>
              </a:rPr>
              <a:t>)</a:t>
            </a:r>
            <a:r>
              <a:rPr lang="ro-RO" altLang="ro-RO" sz="2800" dirty="0">
                <a:solidFill>
                  <a:schemeClr val="tx1"/>
                </a:solidFill>
              </a:rPr>
              <a:t> </a:t>
            </a:r>
          </a:p>
          <a:p>
            <a:pPr lvl="1" algn="just">
              <a:lnSpc>
                <a:spcPct val="110000"/>
              </a:lnSpc>
            </a:pPr>
            <a:r>
              <a:rPr lang="en-US" altLang="ro-RO" sz="2800" dirty="0">
                <a:solidFill>
                  <a:schemeClr val="tx1"/>
                </a:solidFill>
              </a:rPr>
              <a:t>p</a:t>
            </a:r>
            <a:r>
              <a:rPr lang="ro-RO" altLang="ro-RO" sz="2800" dirty="0" err="1">
                <a:solidFill>
                  <a:schemeClr val="tx1"/>
                </a:solidFill>
              </a:rPr>
              <a:t>ulsatilă</a:t>
            </a:r>
            <a:r>
              <a:rPr lang="ro-RO" altLang="ro-RO" sz="2800" dirty="0">
                <a:solidFill>
                  <a:schemeClr val="tx1"/>
                </a:solidFill>
              </a:rPr>
              <a:t>, intensitate crescândă</a:t>
            </a:r>
            <a:r>
              <a:rPr lang="en-US" altLang="ro-RO" sz="2800" dirty="0">
                <a:solidFill>
                  <a:schemeClr val="tx1"/>
                </a:solidFill>
              </a:rPr>
              <a:t>,</a:t>
            </a:r>
            <a:r>
              <a:rPr lang="ro-RO" altLang="ro-RO" sz="2800" dirty="0">
                <a:solidFill>
                  <a:schemeClr val="tx1"/>
                </a:solidFill>
              </a:rPr>
              <a:t> ameliorată de poziţia antalgică şi </a:t>
            </a:r>
            <a:r>
              <a:rPr lang="ro-RO" altLang="ro-RO" sz="2800" dirty="0" err="1">
                <a:solidFill>
                  <a:schemeClr val="tx1"/>
                </a:solidFill>
              </a:rPr>
              <a:t>refrigeraţia</a:t>
            </a:r>
            <a:r>
              <a:rPr lang="ro-RO" altLang="ro-RO" sz="2800" dirty="0">
                <a:solidFill>
                  <a:schemeClr val="tx1"/>
                </a:solidFill>
              </a:rPr>
              <a:t> locală</a:t>
            </a:r>
          </a:p>
          <a:p>
            <a:pPr algn="just">
              <a:lnSpc>
                <a:spcPct val="110000"/>
              </a:lnSpc>
            </a:pPr>
            <a:r>
              <a:rPr lang="ro-RO" altLang="ro-RO" sz="2800" dirty="0" err="1">
                <a:solidFill>
                  <a:schemeClr val="tx1"/>
                </a:solidFill>
              </a:rPr>
              <a:t>Impotenţa</a:t>
            </a:r>
            <a:r>
              <a:rPr lang="ro-RO" altLang="ro-RO" sz="2800" dirty="0">
                <a:solidFill>
                  <a:schemeClr val="tx1"/>
                </a:solidFill>
              </a:rPr>
              <a:t> </a:t>
            </a:r>
            <a:r>
              <a:rPr lang="ro-RO" altLang="ro-RO" sz="2800" dirty="0" err="1">
                <a:solidFill>
                  <a:schemeClr val="tx1"/>
                </a:solidFill>
              </a:rPr>
              <a:t>funcţională</a:t>
            </a:r>
            <a:r>
              <a:rPr lang="ro-RO" altLang="ro-RO" sz="2800" dirty="0">
                <a:solidFill>
                  <a:schemeClr val="tx1"/>
                </a:solidFill>
              </a:rPr>
              <a:t> (</a:t>
            </a:r>
            <a:r>
              <a:rPr lang="ro-RO" altLang="ro-RO" sz="2800" b="1" dirty="0">
                <a:solidFill>
                  <a:schemeClr val="accent1"/>
                </a:solidFill>
              </a:rPr>
              <a:t>functio </a:t>
            </a:r>
            <a:r>
              <a:rPr lang="ro-RO" altLang="ro-RO" sz="2800" b="1" dirty="0" err="1">
                <a:solidFill>
                  <a:schemeClr val="accent1"/>
                </a:solidFill>
              </a:rPr>
              <a:t>laesa</a:t>
            </a:r>
            <a:r>
              <a:rPr lang="ro-RO" altLang="ro-RO" sz="2800" dirty="0">
                <a:solidFill>
                  <a:schemeClr val="tx1"/>
                </a:solidFill>
              </a:rPr>
              <a:t>) </a:t>
            </a:r>
          </a:p>
          <a:p>
            <a:pPr algn="just">
              <a:lnSpc>
                <a:spcPct val="110000"/>
              </a:lnSpc>
            </a:pPr>
            <a:r>
              <a:rPr lang="ro-RO" altLang="ro-RO" sz="2800" b="1" dirty="0" err="1">
                <a:solidFill>
                  <a:schemeClr val="accent1"/>
                </a:solidFill>
              </a:rPr>
              <a:t>Fluctuenţa</a:t>
            </a:r>
            <a:r>
              <a:rPr lang="ro-RO" altLang="ro-RO" sz="2800" b="1" dirty="0">
                <a:solidFill>
                  <a:schemeClr val="accent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ro-RO" altLang="ro-RO" sz="2800" b="1" dirty="0" err="1">
                <a:solidFill>
                  <a:schemeClr val="tx1"/>
                </a:solidFill>
              </a:rPr>
              <a:t>Puncţia</a:t>
            </a:r>
            <a:r>
              <a:rPr lang="ro-RO" altLang="ro-RO" sz="2800" dirty="0">
                <a:solidFill>
                  <a:schemeClr val="tx1"/>
                </a:solidFill>
              </a:rPr>
              <a:t> şi </a:t>
            </a:r>
            <a:r>
              <a:rPr lang="ro-RO" altLang="ro-RO" sz="2800" b="1" dirty="0">
                <a:solidFill>
                  <a:schemeClr val="tx1"/>
                </a:solidFill>
              </a:rPr>
              <a:t>drenajul </a:t>
            </a:r>
            <a:r>
              <a:rPr lang="ro-RO" altLang="ro-RO" sz="2800" b="1" dirty="0" err="1">
                <a:solidFill>
                  <a:schemeClr val="tx1"/>
                </a:solidFill>
              </a:rPr>
              <a:t>colecţiei</a:t>
            </a:r>
            <a:r>
              <a:rPr lang="ro-RO" altLang="ro-RO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6CD779B3-E50E-4857-9E50-57A868A7F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199" y="282004"/>
            <a:ext cx="9947097" cy="639619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o-R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SEMNE CLINICE GENERALE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ro-RO" altLang="ro-RO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Febra</a:t>
            </a:r>
            <a:r>
              <a:rPr lang="ro-RO" altLang="ro-RO" sz="2800" b="1" dirty="0">
                <a:solidFill>
                  <a:schemeClr val="tx1"/>
                </a:solidFill>
              </a:rPr>
              <a:t> </a:t>
            </a:r>
            <a:r>
              <a:rPr lang="ro-RO" altLang="ro-RO" sz="2800" dirty="0">
                <a:solidFill>
                  <a:schemeClr val="tx1"/>
                </a:solidFill>
              </a:rPr>
              <a:t>intermitentă</a:t>
            </a:r>
            <a:endParaRPr lang="ro-RO" altLang="ro-RO" sz="2800" b="1" dirty="0">
              <a:solidFill>
                <a:schemeClr val="tx1"/>
              </a:solidFill>
            </a:endParaRPr>
          </a:p>
          <a:p>
            <a:pPr algn="just"/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Frisonul</a:t>
            </a:r>
            <a:r>
              <a:rPr lang="ro-RO" altLang="ro-RO" sz="2800" dirty="0">
                <a:solidFill>
                  <a:schemeClr val="tx1"/>
                </a:solidFill>
              </a:rPr>
              <a:t> erizipel, flegmon, fasciomionecroze, abcese profunde</a:t>
            </a:r>
            <a:endParaRPr lang="ro-RO" altLang="ro-RO" sz="2800" b="1" dirty="0">
              <a:solidFill>
                <a:schemeClr val="tx1"/>
              </a:solidFill>
            </a:endParaRPr>
          </a:p>
          <a:p>
            <a:pPr algn="just"/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Tahicardia</a:t>
            </a:r>
          </a:p>
          <a:p>
            <a:pPr algn="just"/>
            <a:r>
              <a:rPr lang="ro-RO" altLang="ro-RO" sz="2800" b="1" dirty="0">
                <a:solidFill>
                  <a:schemeClr val="tx1"/>
                </a:solidFill>
              </a:rPr>
              <a:t>Semnele șocului septic </a:t>
            </a:r>
            <a:r>
              <a:rPr lang="ro-RO" altLang="ro-RO" sz="2800" dirty="0">
                <a:solidFill>
                  <a:schemeClr val="tx1"/>
                </a:solidFill>
              </a:rPr>
              <a:t>(infecții grave):</a:t>
            </a:r>
            <a:endParaRPr lang="ro-RO" altLang="ro-RO" sz="2800" b="1" dirty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ro-RO" altLang="ro-RO" sz="2600" dirty="0">
                <a:solidFill>
                  <a:schemeClr val="tx1"/>
                </a:solidFill>
              </a:rPr>
              <a:t>Hipotensiunea arterială</a:t>
            </a:r>
          </a:p>
          <a:p>
            <a:pPr lvl="1" algn="just">
              <a:lnSpc>
                <a:spcPct val="80000"/>
              </a:lnSpc>
            </a:pPr>
            <a:r>
              <a:rPr lang="ro-RO" altLang="ro-RO" sz="2600" dirty="0">
                <a:solidFill>
                  <a:schemeClr val="tx1"/>
                </a:solidFill>
              </a:rPr>
              <a:t>Alterarea stării generale </a:t>
            </a:r>
          </a:p>
          <a:p>
            <a:pPr lvl="1" algn="just">
              <a:lnSpc>
                <a:spcPct val="80000"/>
              </a:lnSpc>
            </a:pPr>
            <a:r>
              <a:rPr lang="ro-RO" altLang="ro-RO" sz="2600" dirty="0">
                <a:solidFill>
                  <a:schemeClr val="tx1"/>
                </a:solidFill>
              </a:rPr>
              <a:t>tahipnee, </a:t>
            </a:r>
          </a:p>
          <a:p>
            <a:pPr lvl="1" algn="just">
              <a:lnSpc>
                <a:spcPct val="80000"/>
              </a:lnSpc>
            </a:pPr>
            <a:r>
              <a:rPr lang="ro-RO" altLang="ro-RO" sz="2600" dirty="0">
                <a:solidFill>
                  <a:schemeClr val="tx1"/>
                </a:solidFill>
              </a:rPr>
              <a:t>tegumente palide, uscate</a:t>
            </a:r>
          </a:p>
          <a:p>
            <a:pPr lvl="1" algn="just">
              <a:lnSpc>
                <a:spcPct val="80000"/>
              </a:lnSpc>
            </a:pPr>
            <a:r>
              <a:rPr lang="ro-RO" altLang="ro-RO" sz="2600" dirty="0">
                <a:solidFill>
                  <a:schemeClr val="tx1"/>
                </a:solidFill>
              </a:rPr>
              <a:t>oligurie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F48F8E6D-DD5A-4167-9766-1C543B54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0315"/>
            <a:ext cx="9885452" cy="651953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o-RO" altLang="ro-R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EXPLORĂRI PARACLINICE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ro-RO" altLang="ro-RO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o-RO" altLang="ro-RO" sz="2800" b="1" dirty="0">
                <a:solidFill>
                  <a:schemeClr val="tx1"/>
                </a:solidFill>
              </a:rPr>
              <a:t>Leucocitoză / </a:t>
            </a:r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leucopenia</a:t>
            </a:r>
            <a:endParaRPr lang="ro-RO" altLang="ro-RO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o-RO" altLang="ro-RO" sz="2800" b="1" dirty="0">
                <a:solidFill>
                  <a:schemeClr val="tx1"/>
                </a:solidFill>
              </a:rPr>
              <a:t>VSH</a:t>
            </a:r>
            <a:r>
              <a:rPr lang="ro-RO" altLang="ro-RO" sz="2800" dirty="0">
                <a:solidFill>
                  <a:schemeClr val="tx1"/>
                </a:solidFill>
              </a:rPr>
              <a:t> - crescut, </a:t>
            </a:r>
          </a:p>
          <a:p>
            <a:pPr algn="just">
              <a:lnSpc>
                <a:spcPct val="90000"/>
              </a:lnSpc>
            </a:pPr>
            <a:r>
              <a:rPr lang="ro-RO" altLang="ro-RO" sz="2800" b="1" dirty="0">
                <a:solidFill>
                  <a:schemeClr val="tx1"/>
                </a:solidFill>
              </a:rPr>
              <a:t>Proteină C reactivă</a:t>
            </a:r>
            <a:r>
              <a:rPr lang="ro-RO" altLang="ro-RO" sz="2800" dirty="0">
                <a:solidFill>
                  <a:schemeClr val="tx1"/>
                </a:solidFill>
              </a:rPr>
              <a:t> crescută, </a:t>
            </a:r>
          </a:p>
          <a:p>
            <a:pPr algn="just">
              <a:lnSpc>
                <a:spcPct val="90000"/>
              </a:lnSpc>
            </a:pPr>
            <a:r>
              <a:rPr lang="ro-RO" altLang="ro-RO" sz="2800" b="1" dirty="0">
                <a:solidFill>
                  <a:schemeClr val="tx1"/>
                </a:solidFill>
              </a:rPr>
              <a:t>Fibrinogen</a:t>
            </a:r>
            <a:r>
              <a:rPr lang="ro-RO" altLang="ro-RO" sz="2800" dirty="0">
                <a:solidFill>
                  <a:schemeClr val="tx1"/>
                </a:solidFill>
              </a:rPr>
              <a:t> crescut;</a:t>
            </a:r>
          </a:p>
          <a:p>
            <a:pPr algn="just">
              <a:lnSpc>
                <a:spcPct val="90000"/>
              </a:lnSpc>
            </a:pPr>
            <a:r>
              <a:rPr lang="ro-RO" altLang="ro-RO" sz="2800" b="1" dirty="0">
                <a:solidFill>
                  <a:schemeClr val="tx1"/>
                </a:solidFill>
              </a:rPr>
              <a:t>Modificarea raportului albumine/globuline</a:t>
            </a:r>
            <a:r>
              <a:rPr lang="ro-RO" altLang="ro-RO" sz="2800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90000"/>
              </a:lnSpc>
            </a:pPr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Depistarea germenului</a:t>
            </a:r>
            <a:r>
              <a:rPr lang="ro-RO" altLang="ro-RO" sz="2800" dirty="0">
                <a:solidFill>
                  <a:schemeClr val="tx1"/>
                </a:solidFill>
              </a:rPr>
              <a:t>: </a:t>
            </a:r>
          </a:p>
          <a:p>
            <a:pPr lvl="1" algn="just">
              <a:lnSpc>
                <a:spcPct val="90000"/>
              </a:lnSpc>
            </a:pPr>
            <a:r>
              <a:rPr lang="ro-RO" altLang="ro-RO" sz="2800" dirty="0">
                <a:solidFill>
                  <a:schemeClr val="tx1"/>
                </a:solidFill>
              </a:rPr>
              <a:t>Frotiu și cultură din puroi;</a:t>
            </a:r>
          </a:p>
          <a:p>
            <a:pPr lvl="1" algn="just">
              <a:lnSpc>
                <a:spcPct val="90000"/>
              </a:lnSpc>
            </a:pPr>
            <a:r>
              <a:rPr lang="ro-RO" altLang="ro-RO" sz="2800" dirty="0">
                <a:solidFill>
                  <a:schemeClr val="tx1"/>
                </a:solidFill>
              </a:rPr>
              <a:t>hemocultura (pozitivă în bacteriemii, septicemii).</a:t>
            </a:r>
          </a:p>
          <a:p>
            <a:pPr algn="just">
              <a:lnSpc>
                <a:spcPct val="90000"/>
              </a:lnSpc>
            </a:pPr>
            <a:r>
              <a:rPr lang="ro-RO" altLang="ro-RO" sz="2800" b="1" dirty="0">
                <a:solidFill>
                  <a:schemeClr val="tx1"/>
                </a:solidFill>
              </a:rPr>
              <a:t>Detectarea </a:t>
            </a:r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antigenelor bacteriene</a:t>
            </a:r>
            <a:r>
              <a:rPr lang="ro-RO" altLang="ro-RO" sz="2800" b="1" dirty="0">
                <a:solidFill>
                  <a:schemeClr val="tx1"/>
                </a:solidFill>
              </a:rPr>
              <a:t>, anticorpilor, toxinelor</a:t>
            </a:r>
            <a:endParaRPr lang="ro-RO" altLang="ro-RO" sz="28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o-RO" altLang="ro-RO" sz="2800" b="1" dirty="0">
                <a:solidFill>
                  <a:schemeClr val="tx1"/>
                </a:solidFill>
              </a:rPr>
              <a:t>Ecografia, CT, radiografii</a:t>
            </a:r>
            <a:r>
              <a:rPr lang="ro-RO" altLang="ro-RO" sz="2800" dirty="0">
                <a:solidFill>
                  <a:schemeClr val="tx1"/>
                </a:solidFill>
              </a:rPr>
              <a:t> diverse.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316F4196-D8B8-4FE3-8DD8-94F77B09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881" y="277402"/>
            <a:ext cx="9747731" cy="5633820"/>
          </a:xfrm>
        </p:spPr>
        <p:txBody>
          <a:bodyPr>
            <a:noAutofit/>
          </a:bodyPr>
          <a:lstStyle/>
          <a:p>
            <a:pPr algn="just"/>
            <a:r>
              <a:rPr lang="ro-RO" altLang="ro-R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Asepsia</a:t>
            </a:r>
            <a:r>
              <a:rPr lang="ro-RO" altLang="ro-RO" sz="2800" dirty="0">
                <a:solidFill>
                  <a:schemeClr val="tx1"/>
                </a:solidFill>
              </a:rPr>
              <a:t> este o modalitate de prevenire a infectării plăgilor accidentale sau chirurgicale prin folosirea de principii şi metode, menite să distrugă microbii de pe materialele inerte care vin în contact cu plaga. Asepsia este o </a:t>
            </a:r>
            <a:r>
              <a:rPr lang="ro-RO" altLang="ro-RO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metodă profilactică</a:t>
            </a:r>
            <a:r>
              <a:rPr lang="ro-RO" altLang="ro-RO" sz="2800" dirty="0">
                <a:solidFill>
                  <a:schemeClr val="tx1"/>
                </a:solidFill>
              </a:rPr>
              <a:t>.</a:t>
            </a:r>
          </a:p>
          <a:p>
            <a:pPr marL="1004888" lvl="1" indent="-660400" algn="just">
              <a:lnSpc>
                <a:spcPct val="90000"/>
              </a:lnSpc>
            </a:pPr>
            <a:r>
              <a:rPr lang="ro-RO" altLang="ro-RO" sz="2800" i="1" dirty="0">
                <a:solidFill>
                  <a:schemeClr val="tx1"/>
                </a:solidFill>
              </a:rPr>
              <a:t>Sterilizarea materialului şi instrumentarului;</a:t>
            </a:r>
          </a:p>
          <a:p>
            <a:pPr marL="1404938" lvl="2" indent="-660400" algn="just">
              <a:lnSpc>
                <a:spcPct val="90000"/>
              </a:lnSpc>
            </a:pPr>
            <a:r>
              <a:rPr lang="ro-RO" altLang="ro-RO" sz="2600" i="1" dirty="0">
                <a:solidFill>
                  <a:schemeClr val="tx1"/>
                </a:solidFill>
              </a:rPr>
              <a:t>Metode fizice: căldură, radiații</a:t>
            </a:r>
          </a:p>
          <a:p>
            <a:pPr marL="1404938" lvl="2" indent="-660400" algn="just">
              <a:lnSpc>
                <a:spcPct val="90000"/>
              </a:lnSpc>
            </a:pPr>
            <a:r>
              <a:rPr lang="ro-RO" altLang="ro-RO" sz="2600" i="1" dirty="0">
                <a:solidFill>
                  <a:schemeClr val="tx1"/>
                </a:solidFill>
              </a:rPr>
              <a:t>Metode chimice: etilenoxid, aldehide</a:t>
            </a:r>
          </a:p>
          <a:p>
            <a:pPr marL="1004888" lvl="1" indent="-660400" algn="just">
              <a:lnSpc>
                <a:spcPct val="90000"/>
              </a:lnSpc>
            </a:pPr>
            <a:r>
              <a:rPr lang="ro-RO" altLang="ro-RO" sz="2800" i="1" dirty="0">
                <a:solidFill>
                  <a:schemeClr val="tx1"/>
                </a:solidFill>
              </a:rPr>
              <a:t>Dezinfecţia mâinilor chirurgului şi ajutoarelor;</a:t>
            </a:r>
          </a:p>
          <a:p>
            <a:pPr marL="1004888" lvl="1" indent="-660400" algn="just">
              <a:lnSpc>
                <a:spcPct val="90000"/>
              </a:lnSpc>
            </a:pPr>
            <a:r>
              <a:rPr lang="ro-RO" altLang="ro-RO" sz="2800" i="1" dirty="0">
                <a:solidFill>
                  <a:schemeClr val="tx1"/>
                </a:solidFill>
              </a:rPr>
              <a:t>Dezinfecţia câmpului operator;</a:t>
            </a:r>
          </a:p>
          <a:p>
            <a:pPr marL="1004888" lvl="1" indent="-660400" algn="just">
              <a:lnSpc>
                <a:spcPct val="90000"/>
              </a:lnSpc>
            </a:pPr>
            <a:r>
              <a:rPr lang="ro-RO" altLang="ro-RO" sz="2800" i="1" dirty="0">
                <a:solidFill>
                  <a:schemeClr val="tx1"/>
                </a:solidFill>
              </a:rPr>
              <a:t>Dezinfecţia sălii de operaţie şi a aerului.</a:t>
            </a:r>
            <a:endParaRPr lang="ro-RO" altLang="ro-RO" sz="2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5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DBB8EF00-1DD3-45D4-8937-C4E2EEE112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12037" y="279119"/>
            <a:ext cx="9506644" cy="629976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persoană, bărbat&#10;&#10;Descriere generată automat">
            <a:extLst>
              <a:ext uri="{FF2B5EF4-FFF2-40B4-BE49-F238E27FC236}">
                <a16:creationId xmlns:a16="http://schemas.microsoft.com/office/drawing/2014/main" xmlns="" id="{B66F6239-5EDA-4B43-A276-B22BD2D54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534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BB724F1-DC90-45FC-9E90-E1A33393D2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28DE88-9989-4D6E-84A4-51A8EBD456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ine 2" descr="O imagine care conține interior, închidere&#10;&#10;Descriere generată automat">
            <a:extLst>
              <a:ext uri="{FF2B5EF4-FFF2-40B4-BE49-F238E27FC236}">
                <a16:creationId xmlns:a16="http://schemas.microsoft.com/office/drawing/2014/main" xmlns="" id="{1770FCA7-0F03-4803-BA8B-C606564E76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72" r="-1" b="3445"/>
          <a:stretch/>
        </p:blipFill>
        <p:spPr>
          <a:xfrm>
            <a:off x="2267478" y="10"/>
            <a:ext cx="9924522" cy="68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62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EBB724F1-DC90-45FC-9E90-E1A33393D2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628DE88-9989-4D6E-84A4-51A8EBD456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rgbClr val="845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xmlns="" id="{47BD8307-F238-4C82-A66F-13E09FCBA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7917"/>
          <a:stretch/>
        </p:blipFill>
        <p:spPr>
          <a:xfrm>
            <a:off x="2267478" y="10"/>
            <a:ext cx="9924522" cy="68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767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BB724F1-DC90-45FC-9E90-E1A33393D2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28DE88-9989-4D6E-84A4-51A8EBD456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rgbClr val="5E3B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ine 2" descr="O imagine care conține persoană, interior, tricou, închidere&#10;&#10;Descriere generată automat">
            <a:extLst>
              <a:ext uri="{FF2B5EF4-FFF2-40B4-BE49-F238E27FC236}">
                <a16:creationId xmlns:a16="http://schemas.microsoft.com/office/drawing/2014/main" xmlns="" id="{B42A787A-F8C5-4230-A475-9E5D89248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29" b="36724"/>
          <a:stretch/>
        </p:blipFill>
        <p:spPr>
          <a:xfrm>
            <a:off x="2267478" y="10"/>
            <a:ext cx="9924522" cy="68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86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2CA34E72-DA5D-437F-AEF3-936376170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ro-RO" b="1" i="1"/>
              <a:t>Dezinfecţia câmpului operator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xmlns="" id="{49F27B2D-4DFF-4B13-A5B7-FAD7446A40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125539"/>
            <a:ext cx="4330700" cy="5005387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ro-RO" altLang="ro-RO" sz="2600" b="1"/>
              <a:t>Curăţirea</a:t>
            </a:r>
            <a:r>
              <a:rPr lang="ro-RO" altLang="ro-RO" sz="2600" i="1"/>
              <a:t> </a:t>
            </a:r>
            <a:r>
              <a:rPr lang="ro-RO" altLang="ro-RO" sz="2600"/>
              <a:t>constă în îndepărtarea părului din zona respectivă mult câmpul operator; </a:t>
            </a:r>
          </a:p>
          <a:p>
            <a:pPr algn="just">
              <a:lnSpc>
                <a:spcPct val="90000"/>
              </a:lnSpc>
            </a:pPr>
            <a:r>
              <a:rPr lang="ro-RO" altLang="ro-RO" sz="2600" b="1"/>
              <a:t>Spălarea</a:t>
            </a:r>
            <a:r>
              <a:rPr lang="ro-RO" altLang="ro-RO" sz="2600"/>
              <a:t> cu apă şi săpun; </a:t>
            </a:r>
          </a:p>
          <a:p>
            <a:pPr algn="just">
              <a:lnSpc>
                <a:spcPct val="90000"/>
              </a:lnSpc>
            </a:pPr>
            <a:r>
              <a:rPr lang="ro-RO" altLang="ro-RO" sz="2600" b="1"/>
              <a:t>Degresarea</a:t>
            </a:r>
            <a:r>
              <a:rPr lang="ro-RO" altLang="ro-RO" sz="2600" i="1"/>
              <a:t> </a:t>
            </a:r>
            <a:r>
              <a:rPr lang="ro-RO" altLang="ro-RO" sz="2600"/>
              <a:t>tegumentelor cu benzină iodată sau cu eter iodat.</a:t>
            </a:r>
          </a:p>
          <a:p>
            <a:pPr algn="just">
              <a:lnSpc>
                <a:spcPct val="90000"/>
              </a:lnSpc>
            </a:pPr>
            <a:r>
              <a:rPr lang="ro-RO" altLang="ro-RO" sz="2600" b="1"/>
              <a:t>Dezinfecţia propriu-zisă</a:t>
            </a:r>
            <a:r>
              <a:rPr lang="ro-RO" altLang="ro-RO" sz="2600"/>
              <a:t> se face prin badijonarea tegumentelor cu</a:t>
            </a:r>
            <a:r>
              <a:rPr lang="ro-RO" altLang="ro-RO" sz="2600" i="1"/>
              <a:t> </a:t>
            </a:r>
            <a:r>
              <a:rPr lang="ro-RO" altLang="ro-RO" sz="2600"/>
              <a:t>tinctură de iod 2%. </a:t>
            </a:r>
          </a:p>
        </p:txBody>
      </p:sp>
      <p:pic>
        <p:nvPicPr>
          <p:cNvPr id="35847" name="Picture 7">
            <a:extLst>
              <a:ext uri="{FF2B5EF4-FFF2-40B4-BE49-F238E27FC236}">
                <a16:creationId xmlns:a16="http://schemas.microsoft.com/office/drawing/2014/main" xmlns="" id="{F44AD0B2-EEF6-4847-B6A3-D9FDB2DF1DF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00825" y="1125539"/>
            <a:ext cx="3168650" cy="237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8" name="Picture 8">
            <a:extLst>
              <a:ext uri="{FF2B5EF4-FFF2-40B4-BE49-F238E27FC236}">
                <a16:creationId xmlns:a16="http://schemas.microsoft.com/office/drawing/2014/main" xmlns="" id="{278B2404-7884-4AB9-915A-9676B2B8462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4" t="4305" r="7356" b="3223"/>
          <a:stretch>
            <a:fillRect/>
          </a:stretch>
        </p:blipFill>
        <p:spPr>
          <a:xfrm>
            <a:off x="6527800" y="3716338"/>
            <a:ext cx="3252788" cy="2438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EAF2350D-B737-4211-A45E-DC54EAD2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09" y="285107"/>
            <a:ext cx="10076504" cy="6572893"/>
          </a:xfrm>
        </p:spPr>
        <p:txBody>
          <a:bodyPr>
            <a:normAutofit lnSpcReduction="10000"/>
          </a:bodyPr>
          <a:lstStyle/>
          <a:p>
            <a:r>
              <a:rPr lang="ro-RO" altLang="ro-R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Antisepsia:</a:t>
            </a:r>
            <a:r>
              <a:rPr lang="ro-RO" altLang="ro-RO" sz="2800" dirty="0">
                <a:solidFill>
                  <a:schemeClr val="tx1"/>
                </a:solidFill>
              </a:rPr>
              <a:t> </a:t>
            </a:r>
            <a:r>
              <a:rPr lang="ro-RO" altLang="ro-RO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metodă curativă</a:t>
            </a:r>
            <a:r>
              <a:rPr lang="ro-RO" altLang="ro-R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o-RO" altLang="ro-RO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ro-RO" sz="2800" dirty="0" err="1">
                <a:solidFill>
                  <a:schemeClr val="tx1"/>
                </a:solidFill>
              </a:rPr>
              <a:t>urmăreşte</a:t>
            </a:r>
            <a:r>
              <a:rPr lang="ro-RO" altLang="ro-RO" sz="2800" dirty="0">
                <a:solidFill>
                  <a:schemeClr val="tx1"/>
                </a:solidFill>
              </a:rPr>
              <a:t> distrugerea microbilor prezenţi în </a:t>
            </a:r>
            <a:r>
              <a:rPr lang="ro-RO" altLang="ro-RO" sz="2800" dirty="0" err="1">
                <a:solidFill>
                  <a:schemeClr val="tx1"/>
                </a:solidFill>
              </a:rPr>
              <a:t>ţesuturile</a:t>
            </a:r>
            <a:r>
              <a:rPr lang="ro-RO" altLang="ro-RO" sz="2800" dirty="0">
                <a:solidFill>
                  <a:schemeClr val="tx1"/>
                </a:solidFill>
              </a:rPr>
              <a:t> vii prin mijloace fizice şi chimice. </a:t>
            </a:r>
          </a:p>
          <a:p>
            <a:pPr lvl="1"/>
            <a:r>
              <a:rPr lang="ro-RO" altLang="ro-RO" sz="2600" dirty="0">
                <a:solidFill>
                  <a:schemeClr val="tx1"/>
                </a:solidFill>
              </a:rPr>
              <a:t>antiseptice </a:t>
            </a:r>
            <a:r>
              <a:rPr lang="ro-RO" altLang="ro-RO" sz="2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citofilactice </a:t>
            </a:r>
            <a:r>
              <a:rPr lang="ro-RO" altLang="ro-RO" sz="2600" dirty="0">
                <a:solidFill>
                  <a:schemeClr val="tx1"/>
                </a:solidFill>
              </a:rPr>
              <a:t>- respectă integritatea biologică a celulelor vii;</a:t>
            </a:r>
          </a:p>
          <a:p>
            <a:pPr lvl="2"/>
            <a:r>
              <a:rPr lang="ro-RO" altLang="ro-RO" sz="2400" dirty="0">
                <a:solidFill>
                  <a:schemeClr val="tx1"/>
                </a:solidFill>
              </a:rPr>
              <a:t>Se pot utiliza în plăgi, cavități naturale ale organismului (peritoneu)</a:t>
            </a:r>
          </a:p>
          <a:p>
            <a:pPr lvl="2"/>
            <a:r>
              <a:rPr lang="ro-RO" altLang="ro-RO" sz="2400" dirty="0">
                <a:solidFill>
                  <a:schemeClr val="tx1"/>
                </a:solidFill>
              </a:rPr>
              <a:t>Cloramina, hipocloritul de sodiu (sol. </a:t>
            </a:r>
            <a:r>
              <a:rPr lang="ro-RO" altLang="ro-RO" sz="2400" dirty="0" err="1">
                <a:solidFill>
                  <a:schemeClr val="tx1"/>
                </a:solidFill>
              </a:rPr>
              <a:t>Dakin</a:t>
            </a:r>
            <a:r>
              <a:rPr lang="ro-RO" altLang="ro-RO" sz="2400" dirty="0">
                <a:solidFill>
                  <a:schemeClr val="tx1"/>
                </a:solidFill>
              </a:rPr>
              <a:t>), </a:t>
            </a:r>
            <a:r>
              <a:rPr lang="ro-RO" altLang="ro-RO" sz="2400" dirty="0" err="1">
                <a:solidFill>
                  <a:schemeClr val="tx1"/>
                </a:solidFill>
              </a:rPr>
              <a:t>clorhexidina</a:t>
            </a:r>
            <a:endParaRPr lang="ro-RO" altLang="ro-RO" sz="2400" dirty="0">
              <a:solidFill>
                <a:schemeClr val="tx1"/>
              </a:solidFill>
            </a:endParaRPr>
          </a:p>
          <a:p>
            <a:pPr lvl="2"/>
            <a:r>
              <a:rPr lang="ro-RO" altLang="ro-RO" sz="2400" dirty="0">
                <a:solidFill>
                  <a:schemeClr val="tx1"/>
                </a:solidFill>
              </a:rPr>
              <a:t>Apa oxigenată, acidul boric</a:t>
            </a:r>
          </a:p>
          <a:p>
            <a:pPr lvl="2"/>
            <a:r>
              <a:rPr lang="ro-RO" altLang="ro-RO" sz="2400" dirty="0" err="1">
                <a:solidFill>
                  <a:schemeClr val="tx1"/>
                </a:solidFill>
              </a:rPr>
              <a:t>Iodoforii</a:t>
            </a:r>
            <a:r>
              <a:rPr lang="ro-RO" altLang="ro-RO" sz="2400" dirty="0">
                <a:solidFill>
                  <a:schemeClr val="tx1"/>
                </a:solidFill>
              </a:rPr>
              <a:t> (</a:t>
            </a:r>
            <a:r>
              <a:rPr lang="ro-RO" altLang="ro-RO" sz="2400" dirty="0" err="1">
                <a:solidFill>
                  <a:schemeClr val="tx1"/>
                </a:solidFill>
              </a:rPr>
              <a:t>betadina</a:t>
            </a:r>
            <a:r>
              <a:rPr lang="ro-RO" altLang="ro-RO" sz="24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ro-RO" altLang="ro-RO" sz="2600" dirty="0">
                <a:solidFill>
                  <a:schemeClr val="tx1"/>
                </a:solidFill>
              </a:rPr>
              <a:t>antiseptice </a:t>
            </a:r>
            <a:r>
              <a:rPr lang="ro-RO" altLang="ro-RO" sz="2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caustice </a:t>
            </a:r>
            <a:r>
              <a:rPr lang="ro-RO" altLang="ro-RO" sz="2600" dirty="0">
                <a:solidFill>
                  <a:schemeClr val="tx1"/>
                </a:solidFill>
              </a:rPr>
              <a:t>- au </a:t>
            </a:r>
            <a:r>
              <a:rPr lang="ro-RO" altLang="ro-RO" sz="2600" dirty="0" err="1">
                <a:solidFill>
                  <a:schemeClr val="tx1"/>
                </a:solidFill>
              </a:rPr>
              <a:t>acţiune</a:t>
            </a:r>
            <a:r>
              <a:rPr lang="ro-RO" altLang="ro-RO" sz="2600" dirty="0">
                <a:solidFill>
                  <a:schemeClr val="tx1"/>
                </a:solidFill>
              </a:rPr>
              <a:t> nocivă şi asupra celulelor distrugându-le: antiseptice de suprafață (tegument intact) sau „dezinfectante” (termen incorect)</a:t>
            </a:r>
            <a:endParaRPr lang="ro-RO" sz="2600" dirty="0">
              <a:solidFill>
                <a:schemeClr val="tx1"/>
              </a:solidFill>
            </a:endParaRPr>
          </a:p>
          <a:p>
            <a:pPr lvl="2"/>
            <a:r>
              <a:rPr lang="ro-RO" sz="2400" dirty="0"/>
              <a:t>Tinctura de iod, </a:t>
            </a:r>
            <a:r>
              <a:rPr lang="ro-RO" sz="2400" dirty="0" err="1"/>
              <a:t>iodoforii</a:t>
            </a:r>
            <a:r>
              <a:rPr lang="ro-RO" sz="2400" dirty="0"/>
              <a:t> (</a:t>
            </a:r>
            <a:r>
              <a:rPr lang="ro-RO" sz="2400" dirty="0" err="1"/>
              <a:t>povidone-iodine</a:t>
            </a:r>
            <a:r>
              <a:rPr lang="ro-RO" sz="2400" dirty="0"/>
              <a:t>), alcoolul, </a:t>
            </a:r>
            <a:r>
              <a:rPr lang="ro-RO" sz="2400" dirty="0" err="1"/>
              <a:t>clorhexidina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xmlns="" val="383965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16396D7-06DD-4CFB-9B82-A3DE7610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9034"/>
            <a:ext cx="8911687" cy="1280890"/>
          </a:xfrm>
        </p:spPr>
        <p:txBody>
          <a:bodyPr/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TRAUMATISMELE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DCB19EAD-0CDC-4BFA-94BB-B9A3963B5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48" y="996593"/>
            <a:ext cx="9655264" cy="4914629"/>
          </a:xfrm>
        </p:spPr>
        <p:txBody>
          <a:bodyPr>
            <a:normAutofit/>
          </a:bodyPr>
          <a:lstStyle/>
          <a:p>
            <a:r>
              <a:rPr lang="ro-RO" sz="2800" dirty="0"/>
              <a:t>ansamblul tulburărilor </a:t>
            </a:r>
            <a:r>
              <a:rPr lang="ro-RO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locale şi generale </a:t>
            </a:r>
            <a:r>
              <a:rPr lang="ro-RO" sz="2800" dirty="0"/>
              <a:t>care apar ca urmare a </a:t>
            </a:r>
            <a:r>
              <a:rPr lang="ro-RO" sz="2800" dirty="0" err="1"/>
              <a:t>acţiunii</a:t>
            </a:r>
            <a:r>
              <a:rPr lang="ro-RO" sz="2800" dirty="0"/>
              <a:t> violente asupra organismului a unui agent extern (vulnerant sau corp contondent).</a:t>
            </a:r>
          </a:p>
          <a:p>
            <a:pPr lvl="1"/>
            <a:r>
              <a:rPr lang="ro-RO" sz="2600" dirty="0"/>
              <a:t>traumatisme închise (Contuzii): tegumentul este intact.</a:t>
            </a:r>
          </a:p>
          <a:p>
            <a:pPr lvl="1"/>
            <a:r>
              <a:rPr lang="ro-RO" sz="2600" dirty="0"/>
              <a:t>traumatisme deschise (Plăgi): tegumentele prezintă </a:t>
            </a:r>
            <a:r>
              <a:rPr lang="ro-RO" sz="2600" dirty="0" err="1"/>
              <a:t>soluţie</a:t>
            </a:r>
            <a:r>
              <a:rPr lang="ro-RO" sz="2600" dirty="0"/>
              <a:t> de continuitate.</a:t>
            </a:r>
          </a:p>
        </p:txBody>
      </p:sp>
    </p:spTree>
    <p:extLst>
      <p:ext uri="{BB962C8B-B14F-4D97-AF65-F5344CB8AC3E}">
        <p14:creationId xmlns:p14="http://schemas.microsoft.com/office/powerpoint/2010/main" xmlns="" val="394696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>
            <a:extLst>
              <a:ext uri="{FF2B5EF4-FFF2-40B4-BE49-F238E27FC236}">
                <a16:creationId xmlns:a16="http://schemas.microsoft.com/office/drawing/2014/main" xmlns="" id="{C36D83B6-411C-4F37-B61A-6D9595F324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31612" y="0"/>
            <a:ext cx="5868523" cy="440189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4" name="Picture 8">
            <a:extLst>
              <a:ext uri="{FF2B5EF4-FFF2-40B4-BE49-F238E27FC236}">
                <a16:creationId xmlns:a16="http://schemas.microsoft.com/office/drawing/2014/main" xmlns="" id="{AE452F3D-D0EB-46FA-A0F1-92FC909F6A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14282" y="3352390"/>
            <a:ext cx="5216756" cy="3426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>
            <a:extLst>
              <a:ext uri="{FF2B5EF4-FFF2-40B4-BE49-F238E27FC236}">
                <a16:creationId xmlns:a16="http://schemas.microsoft.com/office/drawing/2014/main" xmlns="" id="{5A9C23CC-54F1-4939-BD0E-67AF9A8F124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45" r="7312" b="22748"/>
          <a:stretch>
            <a:fillRect/>
          </a:stretch>
        </p:blipFill>
        <p:spPr>
          <a:xfrm>
            <a:off x="1571946" y="68414"/>
            <a:ext cx="4739954" cy="261922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xmlns="" id="{19CA6075-2E81-4017-B226-30250404B19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1" r="18497" b="13562"/>
          <a:stretch>
            <a:fillRect/>
          </a:stretch>
        </p:blipFill>
        <p:spPr>
          <a:xfrm>
            <a:off x="6403174" y="2531707"/>
            <a:ext cx="5576494" cy="42424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A59D232C-8FE5-4310-88CE-9CC2B8D76CC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26443"/>
            <a:ext cx="3150742" cy="1139825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CAZ CLINIC</a:t>
            </a:r>
            <a:b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82F6AC65-BE1C-4623-A4A2-E6154B316F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11503631" cy="5129373"/>
          </a:xfrm>
        </p:spPr>
        <p:txBody>
          <a:bodyPr>
            <a:noAutofit/>
          </a:bodyPr>
          <a:lstStyle/>
          <a:p>
            <a:r>
              <a:rPr lang="en-US" sz="2400" dirty="0" err="1"/>
              <a:t>Pacient</a:t>
            </a:r>
            <a:r>
              <a:rPr lang="en-US" sz="2400" dirty="0"/>
              <a:t>, 39 ani, </a:t>
            </a:r>
            <a:r>
              <a:rPr lang="en-US" sz="2400" dirty="0" err="1"/>
              <a:t>mediul</a:t>
            </a:r>
            <a:r>
              <a:rPr lang="en-US" sz="2400" dirty="0"/>
              <a:t> urban, </a:t>
            </a:r>
            <a:r>
              <a:rPr lang="en-US" sz="2400" dirty="0" err="1"/>
              <a:t>lucr</a:t>
            </a:r>
            <a:r>
              <a:rPr lang="ro-RO" sz="2400" dirty="0" err="1"/>
              <a:t>ător</a:t>
            </a:r>
            <a:r>
              <a:rPr lang="ro-RO" sz="2400" dirty="0"/>
              <a:t> în construcții, victimă a unui accident de muncă, cu membrul inferior strivit de prăbușirea unui zid, se prezintă în urgență</a:t>
            </a:r>
          </a:p>
          <a:p>
            <a:pPr lvl="1"/>
            <a:r>
              <a:rPr lang="ro-RO" sz="2400" dirty="0" err="1"/>
              <a:t>Tahipneic</a:t>
            </a:r>
            <a:r>
              <a:rPr lang="ro-RO" sz="2400" dirty="0"/>
              <a:t>, cianoză </a:t>
            </a:r>
            <a:r>
              <a:rPr lang="ro-RO" sz="2400" dirty="0" err="1"/>
              <a:t>perioronazală</a:t>
            </a:r>
            <a:endParaRPr lang="ro-RO" sz="2400" dirty="0"/>
          </a:p>
          <a:p>
            <a:pPr lvl="1"/>
            <a:r>
              <a:rPr lang="ro-RO" sz="2400" dirty="0"/>
              <a:t>AV 118/min, puls filiform, TA 70/40 mmHg</a:t>
            </a:r>
          </a:p>
          <a:p>
            <a:pPr lvl="1"/>
            <a:r>
              <a:rPr lang="ro-RO" sz="2400" dirty="0"/>
              <a:t>membrul inferior drept cu edem dur, indolor, tegumente violacee, acoperite de flictene;</a:t>
            </a:r>
          </a:p>
          <a:p>
            <a:pPr lvl="1"/>
            <a:r>
              <a:rPr lang="ro-RO" sz="2400" dirty="0"/>
              <a:t>Sondă vezicală: diureză: 700 ml/24 ore</a:t>
            </a:r>
          </a:p>
          <a:p>
            <a:pPr lvl="1"/>
            <a:r>
              <a:rPr lang="ro-RO" sz="2400" dirty="0" err="1"/>
              <a:t>Hb</a:t>
            </a:r>
            <a:r>
              <a:rPr lang="ro-RO" sz="2400" dirty="0"/>
              <a:t> 10,5g%, </a:t>
            </a:r>
            <a:r>
              <a:rPr lang="ro-RO" sz="2400" dirty="0" err="1"/>
              <a:t>Ht</a:t>
            </a:r>
            <a:r>
              <a:rPr lang="ro-RO" sz="2400" dirty="0"/>
              <a:t> 32%</a:t>
            </a:r>
          </a:p>
          <a:p>
            <a:pPr lvl="1"/>
            <a:r>
              <a:rPr lang="ro-RO" sz="2400" dirty="0"/>
              <a:t>Uree sangvină 50 mg%, creatinină serică 1,7 mg%</a:t>
            </a:r>
          </a:p>
          <a:p>
            <a:pPr lvl="1"/>
            <a:r>
              <a:rPr lang="ro-RO" sz="2400" dirty="0"/>
              <a:t>Na</a:t>
            </a:r>
            <a:r>
              <a:rPr lang="ro-RO" sz="2400" baseline="30000" dirty="0"/>
              <a:t>+</a:t>
            </a:r>
            <a:r>
              <a:rPr lang="ro-RO" sz="2400" dirty="0"/>
              <a:t> seric: 125 mEq/l, K</a:t>
            </a:r>
            <a:r>
              <a:rPr lang="ro-RO" sz="2400" baseline="30000" dirty="0"/>
              <a:t>+</a:t>
            </a:r>
            <a:r>
              <a:rPr lang="ro-RO" sz="2400" dirty="0"/>
              <a:t> seric: 5,2 mEq/l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1D94C327-86C3-4BBC-A0A1-973B337A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167810" y="0"/>
            <a:ext cx="1945420" cy="16746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751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BB451391-B5AD-4284-BEF0-FFC9FDED3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27" t="3799" r="2750" b="14113"/>
          <a:stretch>
            <a:fillRect/>
          </a:stretch>
        </p:blipFill>
        <p:spPr>
          <a:xfrm>
            <a:off x="2825394" y="111904"/>
            <a:ext cx="8979613" cy="663419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0387953"/>
      </p:ext>
    </p:extLst>
  </p:cSld>
  <p:clrMapOvr>
    <a:masterClrMapping/>
  </p:clrMapOvr>
</p:sld>
</file>

<file path=ppt/theme/theme1.xml><?xml version="1.0" encoding="utf-8"?>
<a:theme xmlns:a="http://schemas.openxmlformats.org/drawingml/2006/main" name="Adiere">
  <a:themeElements>
    <a:clrScheme name="Adier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dier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ier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724</Words>
  <Application>Microsoft Office PowerPoint</Application>
  <PresentationFormat>Custom</PresentationFormat>
  <Paragraphs>116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Adiere</vt:lpstr>
      <vt:lpstr>RECAPITULARE</vt:lpstr>
      <vt:lpstr>Slide 2</vt:lpstr>
      <vt:lpstr>Dezinfecţia câmpului operator</vt:lpstr>
      <vt:lpstr>Slide 4</vt:lpstr>
      <vt:lpstr>TRAUMATISMELE</vt:lpstr>
      <vt:lpstr>Slide 6</vt:lpstr>
      <vt:lpstr>Slide 7</vt:lpstr>
      <vt:lpstr>CAZ CLINIC  </vt:lpstr>
      <vt:lpstr>Slide 9</vt:lpstr>
      <vt:lpstr>DG pacientului este:</vt:lpstr>
      <vt:lpstr>Slide 11</vt:lpstr>
      <vt:lpstr>Tratamentul plăgilor</vt:lpstr>
      <vt:lpstr>Tratamentul plăgilor</vt:lpstr>
      <vt:lpstr>Tratamentul plăgilor</vt:lpstr>
      <vt:lpstr>INFECȚIILE CHIRURGICALE</vt:lpstr>
      <vt:lpstr>Slide 16</vt:lpstr>
      <vt:lpstr>DIAGNOSTICUL INFECŢIEI CHIRURGICALE 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RECAPITULARE</dc:title>
  <dc:creator>Ionica Daniel Vilcea</dc:creator>
  <cp:lastModifiedBy>DR Vasile</cp:lastModifiedBy>
  <cp:revision>2</cp:revision>
  <dcterms:created xsi:type="dcterms:W3CDTF">2020-12-21T05:05:13Z</dcterms:created>
  <dcterms:modified xsi:type="dcterms:W3CDTF">2021-01-03T14:39:47Z</dcterms:modified>
</cp:coreProperties>
</file>