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8" r:id="rId14"/>
    <p:sldId id="279" r:id="rId15"/>
    <p:sldId id="280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92" autoAdjust="0"/>
    <p:restoredTop sz="90929"/>
  </p:normalViewPr>
  <p:slideViewPr>
    <p:cSldViewPr>
      <p:cViewPr varScale="1">
        <p:scale>
          <a:sx n="62" d="100"/>
          <a:sy n="62" d="100"/>
        </p:scale>
        <p:origin x="-14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53832F-CC89-4B92-B2DC-8F2FB79A589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8A05-7E84-406E-90BF-7DBA35CB802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34F-1D33-4394-9409-C0CEB01E1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B1BD-B1E8-44F2-93B6-53598F4E47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8236-ADA1-4D3A-884C-1E7CF45632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5C5E-847B-4B46-85CC-5B5390E90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F675-E522-4F19-8DC7-FB55D8528C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E9BF-AEDC-49AB-82A8-2AB1331F4F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7A6-97E6-4318-A9F3-2853E10561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F56AC-ECDD-494C-995D-2F14D25494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4719-2EB5-40C6-8796-9DD344E234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CF2D-69ED-4569-AA95-07564274F2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6ACD8-1BB9-4A2E-83E5-7621F957E3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743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SEMIOLOGIA CHIRURGICALA A TUMORILOR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066800"/>
          </a:xfrm>
        </p:spPr>
        <p:txBody>
          <a:bodyPr/>
          <a:lstStyle/>
          <a:p>
            <a:r>
              <a:rPr lang="en-US"/>
              <a:t>         TUMORI MALIGNE</a:t>
            </a: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954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     Morfopatologic: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  - crestere continua , progresiva, ireversi-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bila spontan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  - viteza de crestere – tumora este muta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clinic de 3-4 ori perioada de manifestare clinica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  - pot fii – carcinoame si sarcoame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  - forme infiltrative, encefaloide, ulcerative, schi-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roase</a:t>
            </a:r>
            <a:endParaRPr lang="en-GB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762000"/>
          </a:xfrm>
        </p:spPr>
        <p:txBody>
          <a:bodyPr/>
          <a:lstStyle/>
          <a:p>
            <a:r>
              <a:rPr lang="en-US"/>
              <a:t>         TUMORI MALIGNE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772400" cy="4267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Evolutie anatomo-clinica: bifazica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1.Faza locala: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invazie tum.locala radiara,excentrica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expansiunea tumorii princip.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distructie tisulara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cresterea tum. si meta. proportionala</a:t>
            </a:r>
          </a:p>
          <a:p>
            <a:pPr>
              <a:buFont typeface="Wingdings" pitchFamily="2" charset="2"/>
              <a:buNone/>
            </a:pPr>
            <a:r>
              <a:rPr lang="en-US"/>
              <a:t>    cu marirea masei tumorale</a:t>
            </a: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219200"/>
          </a:xfrm>
        </p:spPr>
        <p:txBody>
          <a:bodyPr/>
          <a:lstStyle/>
          <a:p>
            <a:r>
              <a:rPr lang="en-US"/>
              <a:t>         TUMORI MALIGNE</a:t>
            </a: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1219200"/>
            <a:ext cx="7772400" cy="48418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/>
              <a:t>  2.Faza de generalizare: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citemie neoplazica si formarea metastaze</a:t>
            </a:r>
          </a:p>
          <a:p>
            <a:pPr>
              <a:buFont typeface="Wingdings" pitchFamily="2" charset="2"/>
              <a:buNone/>
            </a:pPr>
            <a:r>
              <a:rPr lang="en-US"/>
              <a:t>Metastaza= focar secundar de dezv.neoplazica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apar tardiv sau precoce</a:t>
            </a:r>
          </a:p>
          <a:p>
            <a:pPr>
              <a:buFont typeface="Wingdings" pitchFamily="2" charset="2"/>
              <a:buNone/>
            </a:pPr>
            <a:r>
              <a:rPr lang="en-US"/>
              <a:t>Cai de metastazare: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calea limfatica – specifica carcinoamelor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calea hematogena- specifica sarcoamelor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alte cai- seroase, translumenal, iatrogen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D:\Poze\Dr Ancusa\1-03-2002\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4876800" cy="6858000"/>
          </a:xfrm>
          <a:prstGeom prst="rect">
            <a:avLst/>
          </a:prstGeom>
          <a:noFill/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943600" y="2971800"/>
            <a:ext cx="3335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Metastazare Hepatica </a:t>
            </a:r>
          </a:p>
          <a:p>
            <a:r>
              <a:rPr lang="en-US" sz="2800"/>
              <a:t>pe cale portala</a:t>
            </a:r>
            <a:endParaRPr lang="en-GB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D:\Poze\Dr Ancusa\1-03-2002\p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4498975" cy="6858000"/>
          </a:xfrm>
          <a:prstGeom prst="rect">
            <a:avLst/>
          </a:prstGeom>
          <a:noFill/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715000" y="3048000"/>
            <a:ext cx="3594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Metastazare pulmonara </a:t>
            </a:r>
          </a:p>
          <a:p>
            <a:r>
              <a:rPr lang="en-US" sz="2800"/>
              <a:t>pe cale venoasa cava</a:t>
            </a:r>
            <a:endParaRPr lang="en-GB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D:\Poze\Dr Ancusa\1-03-2002\p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4513263" cy="6858000"/>
          </a:xfrm>
          <a:prstGeom prst="rect">
            <a:avLst/>
          </a:prstGeom>
          <a:noFill/>
        </p:spPr>
      </p:pic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715000" y="2971800"/>
            <a:ext cx="314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Metatazare in diferite</a:t>
            </a:r>
          </a:p>
          <a:p>
            <a:r>
              <a:rPr lang="en-US" sz="2400"/>
              <a:t>organe pe cale sistemica</a:t>
            </a:r>
          </a:p>
          <a:p>
            <a:r>
              <a:rPr lang="en-US" sz="2400"/>
              <a:t>punct plecare pulmon</a:t>
            </a:r>
            <a:endParaRPr lang="en-GB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219200"/>
          </a:xfrm>
        </p:spPr>
        <p:txBody>
          <a:bodyPr/>
          <a:lstStyle/>
          <a:p>
            <a:r>
              <a:rPr lang="en-US"/>
              <a:t>      TUMORI MALIGNE</a:t>
            </a: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7724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 Sindroame paraneoplazice:</a:t>
            </a:r>
          </a:p>
          <a:p>
            <a:pPr>
              <a:buFont typeface="Wingdings" pitchFamily="2" charset="2"/>
              <a:buNone/>
            </a:pPr>
            <a:r>
              <a:rPr lang="en-US"/>
              <a:t>    - manifestari generale determinate de boala </a:t>
            </a:r>
          </a:p>
          <a:p>
            <a:pPr>
              <a:buFont typeface="Wingdings" pitchFamily="2" charset="2"/>
              <a:buNone/>
            </a:pPr>
            <a:r>
              <a:rPr lang="en-US"/>
              <a:t>  neoplazica</a:t>
            </a:r>
          </a:p>
          <a:p>
            <a:pPr>
              <a:buFont typeface="Wingdings" pitchFamily="2" charset="2"/>
              <a:buNone/>
            </a:pPr>
            <a:r>
              <a:rPr lang="en-US"/>
              <a:t>    - scaderea ponderala, astenia</a:t>
            </a:r>
          </a:p>
          <a:p>
            <a:pPr>
              <a:buFont typeface="Wingdings" pitchFamily="2" charset="2"/>
              <a:buNone/>
            </a:pPr>
            <a:r>
              <a:rPr lang="en-US"/>
              <a:t>    - s. neurologice, s.dermat., s.osteoartic.,</a:t>
            </a:r>
          </a:p>
          <a:p>
            <a:pPr>
              <a:buFont typeface="Wingdings" pitchFamily="2" charset="2"/>
              <a:buNone/>
            </a:pPr>
            <a:r>
              <a:rPr lang="en-US"/>
              <a:t>  s.hemat., s. endocrine</a:t>
            </a:r>
          </a:p>
          <a:p>
            <a:pPr>
              <a:buFont typeface="Wingdings" pitchFamily="2" charset="2"/>
              <a:buNone/>
            </a:pPr>
            <a:r>
              <a:rPr lang="en-US"/>
              <a:t>    - tromboflebite migratorii</a:t>
            </a:r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838200"/>
          </a:xfrm>
        </p:spPr>
        <p:txBody>
          <a:bodyPr/>
          <a:lstStyle/>
          <a:p>
            <a:r>
              <a:rPr lang="en-US"/>
              <a:t>        CLASIFICAREA  T N M</a:t>
            </a: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95400"/>
            <a:ext cx="7772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P. Denoix 1950  si  UICC</a:t>
            </a:r>
          </a:p>
          <a:p>
            <a:pPr>
              <a:buFont typeface="Wingdings" pitchFamily="2" charset="2"/>
              <a:buNone/>
            </a:pPr>
            <a:r>
              <a:rPr lang="en-US"/>
              <a:t>    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T = extensia tumorii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N = invazia gangl.</a:t>
            </a:r>
          </a:p>
          <a:p>
            <a:pPr>
              <a:buFont typeface="Wingdings" pitchFamily="2" charset="2"/>
              <a:buNone/>
            </a:pPr>
            <a:r>
              <a:rPr lang="en-US"/>
              <a:t>     M = metastazele</a:t>
            </a:r>
          </a:p>
          <a:p>
            <a:pPr>
              <a:buFont typeface="Wingdings" pitchFamily="2" charset="2"/>
              <a:buNone/>
            </a:pPr>
            <a:r>
              <a:rPr lang="en-US"/>
              <a:t>    Se aplica carcinoamelor</a:t>
            </a:r>
          </a:p>
          <a:p>
            <a:pPr>
              <a:buFont typeface="Wingdings" pitchFamily="2" charset="2"/>
              <a:buNone/>
            </a:pPr>
            <a:r>
              <a:rPr lang="en-US"/>
              <a:t>    Se efectuaza preterapeutic si postoperator</a:t>
            </a:r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990600"/>
          </a:xfrm>
        </p:spPr>
        <p:txBody>
          <a:bodyPr/>
          <a:lstStyle/>
          <a:p>
            <a:r>
              <a:rPr lang="en-US"/>
              <a:t>      CLASIFICAREA TNM</a:t>
            </a: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981200"/>
            <a:ext cx="7772400" cy="4156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T is                   No                   Mo</a:t>
            </a:r>
          </a:p>
          <a:p>
            <a:pPr>
              <a:buFont typeface="Wingdings" pitchFamily="2" charset="2"/>
              <a:buNone/>
            </a:pPr>
            <a:r>
              <a:rPr lang="en-US"/>
              <a:t>  T  o                   N 1,2,3            M 1</a:t>
            </a:r>
          </a:p>
          <a:p>
            <a:pPr>
              <a:buFont typeface="Wingdings" pitchFamily="2" charset="2"/>
              <a:buNone/>
            </a:pPr>
            <a:r>
              <a:rPr lang="en-US"/>
              <a:t>  T1,2,3,4</a:t>
            </a:r>
            <a:r>
              <a:rPr lang="ro-RO"/>
              <a:t>           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T x</a:t>
            </a:r>
            <a:r>
              <a:rPr lang="ro-RO"/>
              <a:t>                    N x                  M x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 Stadializare  I - IV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sz="3600"/>
              <a:t>        DIAGNOSTICUL CLINIC AL 			   TUMORILOR</a:t>
            </a:r>
            <a:endParaRPr lang="en-GB" sz="36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981200"/>
            <a:ext cx="77724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1. Anamneza: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debutul, evolutie, simptomatologie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absenta durerii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- tum. benigna/ maligna</a:t>
            </a:r>
          </a:p>
          <a:p>
            <a:pPr>
              <a:buFont typeface="Wingdings" pitchFamily="2" charset="2"/>
              <a:buNone/>
            </a:pPr>
            <a:r>
              <a:rPr lang="en-US"/>
              <a:t>     Pentru tum. maligne examene periodice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reteaua oncologica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grupe de risc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DEFINITIE-TERMINOLOGIE</a:t>
            </a:r>
            <a:endParaRPr lang="en-GB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TUMORA-  neoformatie tisulara care rezulta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	din proliferarea elem.cel.dintr-un tesut            	organizat si care are tendinta sa creasca 	nelimitat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- tumor = umflatura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- tumefactie = in infectii- fara prolif.cel.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- formatiune tumorala = notiune semiol.care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   defineste o tumefiere</a:t>
            </a:r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467600" cy="1371600"/>
          </a:xfrm>
        </p:spPr>
        <p:txBody>
          <a:bodyPr>
            <a:normAutofit fontScale="90000"/>
          </a:bodyPr>
          <a:lstStyle/>
          <a:p>
            <a:r>
              <a:rPr lang="en-US"/>
              <a:t> DIAGNOSTICUL CLINIC AL       		TUMORILOR</a:t>
            </a: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772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  2.Examenul clinic </a:t>
            </a:r>
            <a:r>
              <a:rPr lang="en-US" dirty="0" err="1"/>
              <a:t>obiectiv</a:t>
            </a:r>
            <a:r>
              <a:rPr lang="en-US" dirty="0"/>
              <a:t>: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/>
              <a:t>inspectie</a:t>
            </a:r>
            <a:r>
              <a:rPr lang="en-US" dirty="0"/>
              <a:t>     - </a:t>
            </a:r>
            <a:r>
              <a:rPr lang="en-US" dirty="0" err="1"/>
              <a:t>percutie</a:t>
            </a:r>
            <a:r>
              <a:rPr lang="en-US" dirty="0"/>
              <a:t>     - TUSEU  R/V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 smtClean="0"/>
              <a:t>palpare</a:t>
            </a:r>
            <a:r>
              <a:rPr lang="en-US" dirty="0" smtClean="0"/>
              <a:t>  </a:t>
            </a:r>
            <a:r>
              <a:rPr lang="en-US" dirty="0"/>
              <a:t>- </a:t>
            </a:r>
            <a:r>
              <a:rPr lang="en-US" dirty="0" err="1"/>
              <a:t>auscultatie</a:t>
            </a:r>
            <a:r>
              <a:rPr lang="en-US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</a:t>
            </a:r>
            <a:r>
              <a:rPr lang="en-US" dirty="0" err="1"/>
              <a:t>Localizarea</a:t>
            </a:r>
            <a:r>
              <a:rPr lang="en-US" dirty="0"/>
              <a:t> </a:t>
            </a:r>
            <a:r>
              <a:rPr lang="en-US" dirty="0" err="1"/>
              <a:t>tumorii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Forma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</a:t>
            </a:r>
            <a:r>
              <a:rPr lang="en-US" dirty="0" err="1"/>
              <a:t>Dimensiuni</a:t>
            </a:r>
            <a:r>
              <a:rPr lang="en-US" dirty="0"/>
              <a:t> in </a:t>
            </a:r>
            <a:r>
              <a:rPr lang="en-US" dirty="0" smtClean="0"/>
              <a:t>cm. </a:t>
            </a:r>
            <a:r>
              <a:rPr lang="en-US" dirty="0" err="1"/>
              <a:t>pe</a:t>
            </a:r>
            <a:r>
              <a:rPr lang="en-US" dirty="0"/>
              <a:t> 2 </a:t>
            </a:r>
            <a:r>
              <a:rPr lang="en-US" dirty="0" err="1"/>
              <a:t>diametre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</a:t>
            </a:r>
            <a:r>
              <a:rPr lang="en-US" dirty="0" err="1"/>
              <a:t>Consistenta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</a:t>
            </a:r>
            <a:r>
              <a:rPr lang="en-US" dirty="0" err="1"/>
              <a:t>Mobilitate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planuri</a:t>
            </a:r>
            <a:r>
              <a:rPr lang="en-US" dirty="0"/>
              <a:t> </a:t>
            </a:r>
            <a:r>
              <a:rPr lang="en-US" dirty="0" err="1"/>
              <a:t>superf</a:t>
            </a:r>
            <a:r>
              <a:rPr lang="en-US" dirty="0"/>
              <a:t>./ </a:t>
            </a:r>
            <a:r>
              <a:rPr lang="en-US" dirty="0" err="1"/>
              <a:t>profunde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</a:t>
            </a:r>
            <a:r>
              <a:rPr lang="en-US" dirty="0" err="1"/>
              <a:t>Limfaticele</a:t>
            </a:r>
            <a:r>
              <a:rPr lang="en-US" dirty="0"/>
              <a:t> </a:t>
            </a:r>
            <a:r>
              <a:rPr lang="en-US" dirty="0" err="1"/>
              <a:t>regionale</a:t>
            </a:r>
            <a:r>
              <a:rPr lang="en-US" dirty="0"/>
              <a:t>           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/>
              <a:t>         DIAGNOSTICUL CLINIC AL 			   TUMORILOR</a:t>
            </a:r>
            <a:endParaRPr lang="en-GB" sz="36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1981200"/>
            <a:ext cx="77724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                  T.Benigne             T.  Maligne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forma        rotunda/oval             nedefinita</a:t>
            </a:r>
          </a:p>
          <a:p>
            <a:pPr>
              <a:buFont typeface="Wingdings" pitchFamily="2" charset="2"/>
              <a:buNone/>
            </a:pPr>
            <a:r>
              <a:rPr lang="en-US"/>
              <a:t>   dimens.               -                             -</a:t>
            </a:r>
          </a:p>
          <a:p>
            <a:pPr>
              <a:buFont typeface="Wingdings" pitchFamily="2" charset="2"/>
              <a:buNone/>
            </a:pPr>
            <a:r>
              <a:rPr lang="en-US"/>
              <a:t>   consist.      ferma/elastica               dura</a:t>
            </a:r>
          </a:p>
          <a:p>
            <a:pPr>
              <a:buFont typeface="Wingdings" pitchFamily="2" charset="2"/>
              <a:buNone/>
            </a:pPr>
            <a:r>
              <a:rPr lang="en-US"/>
              <a:t>   mobilitate       prezenta                  absenta</a:t>
            </a:r>
          </a:p>
          <a:p>
            <a:pPr>
              <a:buFont typeface="Wingdings" pitchFamily="2" charset="2"/>
              <a:buNone/>
            </a:pPr>
            <a:r>
              <a:rPr lang="en-US"/>
              <a:t>   limfatice              -                         prezente</a:t>
            </a:r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/>
              <a:t>    DIAGNOSTICUL 				                      PARACLINIC</a:t>
            </a: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LABORATOR: markeri tumorali</a:t>
            </a:r>
          </a:p>
          <a:p>
            <a:pPr>
              <a:buFont typeface="Wingdings" pitchFamily="2" charset="2"/>
              <a:buNone/>
            </a:pPr>
            <a:r>
              <a:rPr lang="en-US"/>
              <a:t>   RADIOLOGIE</a:t>
            </a:r>
          </a:p>
          <a:p>
            <a:pPr>
              <a:buFont typeface="Wingdings" pitchFamily="2" charset="2"/>
              <a:buNone/>
            </a:pPr>
            <a:r>
              <a:rPr lang="en-US"/>
              <a:t>   ECOGRAFIE</a:t>
            </a:r>
          </a:p>
          <a:p>
            <a:pPr>
              <a:buFont typeface="Wingdings" pitchFamily="2" charset="2"/>
              <a:buNone/>
            </a:pPr>
            <a:r>
              <a:rPr lang="en-US"/>
              <a:t>   ENDOSCOPIE</a:t>
            </a:r>
          </a:p>
          <a:p>
            <a:pPr>
              <a:buFont typeface="Wingdings" pitchFamily="2" charset="2"/>
              <a:buNone/>
            </a:pPr>
            <a:r>
              <a:rPr lang="en-US"/>
              <a:t>   TOMOGRAFIE COMPUTERZATA</a:t>
            </a:r>
          </a:p>
          <a:p>
            <a:pPr>
              <a:buFont typeface="Wingdings" pitchFamily="2" charset="2"/>
              <a:buNone/>
            </a:pPr>
            <a:r>
              <a:rPr lang="en-US"/>
              <a:t>   REZONANTA MAGNETICA NUCL.</a:t>
            </a:r>
          </a:p>
          <a:p>
            <a:pPr>
              <a:buFont typeface="Wingdings" pitchFamily="2" charset="2"/>
              <a:buNone/>
            </a:pPr>
            <a:r>
              <a:rPr lang="en-US"/>
              <a:t>   ANGIOGRAFIE</a:t>
            </a:r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990600"/>
          </a:xfrm>
        </p:spPr>
        <p:txBody>
          <a:bodyPr/>
          <a:lstStyle/>
          <a:p>
            <a:r>
              <a:rPr lang="en-US"/>
              <a:t> DIAGNOSTIC PARACLINIC</a:t>
            </a: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05000"/>
            <a:ext cx="7772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 EXAMENUL HISTOPATOLOGIC</a:t>
            </a:r>
          </a:p>
          <a:p>
            <a:pPr>
              <a:buFont typeface="Wingdings" pitchFamily="2" charset="2"/>
              <a:buNone/>
            </a:pPr>
            <a:r>
              <a:rPr lang="en-US"/>
              <a:t>  -  biopsie preop. – punctie, incizionala</a:t>
            </a:r>
          </a:p>
          <a:p>
            <a:pPr>
              <a:buFont typeface="Wingdings" pitchFamily="2" charset="2"/>
              <a:buNone/>
            </a:pPr>
            <a:r>
              <a:rPr lang="en-US"/>
              <a:t>  -  biopsie intraop. -  punctie, excizionala,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incizionala</a:t>
            </a:r>
          </a:p>
          <a:p>
            <a:pPr>
              <a:buFont typeface="Wingdings" pitchFamily="2" charset="2"/>
              <a:buNone/>
            </a:pPr>
            <a:r>
              <a:rPr lang="en-US"/>
              <a:t>  -  din tumora si ggl. limf./meta</a:t>
            </a:r>
          </a:p>
          <a:p>
            <a:pPr>
              <a:buFont typeface="Wingdings" pitchFamily="2" charset="2"/>
              <a:buNone/>
            </a:pPr>
            <a:r>
              <a:rPr lang="en-US"/>
              <a:t>  -  stadializare - grading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</a:t>
            </a:r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066800"/>
          </a:xfrm>
        </p:spPr>
        <p:txBody>
          <a:bodyPr/>
          <a:lstStyle/>
          <a:p>
            <a:r>
              <a:rPr lang="en-US"/>
              <a:t>             TRATAMENT</a:t>
            </a:r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1219200"/>
            <a:ext cx="7772400" cy="5334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Tumorile benigne- ablatie chirurgicala</a:t>
            </a:r>
          </a:p>
          <a:p>
            <a:pPr>
              <a:buFont typeface="Wingdings" pitchFamily="2" charset="2"/>
              <a:buNone/>
            </a:pPr>
            <a:r>
              <a:rPr lang="en-US"/>
              <a:t>   Tumorile maligne- tratament stadial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 - chirurgical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 - radio terapie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 - chimioterapie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 - hormonoterapie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 - imunoterapie</a:t>
            </a:r>
          </a:p>
          <a:p>
            <a:pPr>
              <a:buFont typeface="Wingdings" pitchFamily="2" charset="2"/>
              <a:buNone/>
            </a:pPr>
            <a:r>
              <a:rPr lang="en-US"/>
              <a:t>    Recidivele</a:t>
            </a:r>
          </a:p>
          <a:p>
            <a:pPr>
              <a:buFont typeface="Wingdings" pitchFamily="2" charset="2"/>
              <a:buNone/>
            </a:pPr>
            <a:r>
              <a:rPr lang="en-US"/>
              <a:t>    Vindecarea</a:t>
            </a:r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 descr="D:\Poze\Dr Ancusa\1-03-2002\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762000"/>
            <a:ext cx="8077200" cy="527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D:\Poze\Dr Ancusa\1-03-2002\p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85800"/>
            <a:ext cx="8077200" cy="5229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D:\Poze\Dr Ancusa\1-03-2002\p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762000"/>
            <a:ext cx="8077200" cy="5229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D:\Poze\Dr Ancusa\1-03-2002\p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38200"/>
            <a:ext cx="8077200" cy="5180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D:\Poze\Dr Ancusa\1-03-2002\p8.JPG"/>
          <p:cNvPicPr>
            <a:picLocks noChangeAspect="1" noChangeArrowheads="1"/>
          </p:cNvPicPr>
          <p:nvPr/>
        </p:nvPicPr>
        <p:blipFill>
          <a:blip r:embed="rId2" cstate="print">
            <a:lum contrast="24000"/>
          </a:blip>
          <a:srcRect/>
          <a:stretch>
            <a:fillRect/>
          </a:stretch>
        </p:blipFill>
        <p:spPr bwMode="auto">
          <a:xfrm>
            <a:off x="1066800" y="533400"/>
            <a:ext cx="8077200" cy="5243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CLASIFICARE</a:t>
            </a: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TUMORI    BENIGNE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TUMORI    MALIGNE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</a:t>
            </a:r>
          </a:p>
          <a:p>
            <a:pPr>
              <a:buFont typeface="Wingdings" pitchFamily="2" charset="2"/>
              <a:buNone/>
            </a:pPr>
            <a:r>
              <a:rPr lang="en-US"/>
              <a:t>		       dupa prognosticul lor evolutiv</a:t>
            </a:r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C:\WINDOWS\Desktop\CAZURILE SAPTAM\25-01-2002\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C:\WINDOWS\Desktop\CAZURILE SAPTAM\25-01-2002\ut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066800"/>
          </a:xfrm>
        </p:spPr>
        <p:txBody>
          <a:bodyPr/>
          <a:lstStyle/>
          <a:p>
            <a:r>
              <a:rPr lang="en-US"/>
              <a:t>       TUMORI BENIGNE</a:t>
            </a: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1447800"/>
            <a:ext cx="7772400" cy="46132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/>
              <a:t>tumori</a:t>
            </a:r>
            <a:r>
              <a:rPr lang="en-US" dirty="0"/>
              <a:t> cu </a:t>
            </a:r>
            <a:r>
              <a:rPr lang="en-US" dirty="0" err="1"/>
              <a:t>caractere</a:t>
            </a:r>
            <a:r>
              <a:rPr lang="en-US" dirty="0"/>
              <a:t> de </a:t>
            </a:r>
            <a:r>
              <a:rPr lang="en-US" dirty="0" err="1"/>
              <a:t>benignitate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</a:t>
            </a:r>
            <a:r>
              <a:rPr lang="en-US" dirty="0" err="1"/>
              <a:t>bine</a:t>
            </a:r>
            <a:r>
              <a:rPr lang="en-US" dirty="0"/>
              <a:t> delimitate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</a:t>
            </a:r>
            <a:r>
              <a:rPr lang="en-US" dirty="0" err="1"/>
              <a:t>incapsulate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plan de </a:t>
            </a:r>
            <a:r>
              <a:rPr lang="en-US" dirty="0" err="1"/>
              <a:t>clivaj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tumora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capsula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nu </a:t>
            </a:r>
            <a:r>
              <a:rPr lang="en-US" dirty="0" err="1"/>
              <a:t>invadeaza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. din </a:t>
            </a:r>
            <a:r>
              <a:rPr lang="en-US" dirty="0" err="1"/>
              <a:t>jur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nu </a:t>
            </a:r>
            <a:r>
              <a:rPr lang="en-US" dirty="0" err="1"/>
              <a:t>invadeaza</a:t>
            </a:r>
            <a:r>
              <a:rPr lang="en-US" dirty="0"/>
              <a:t> </a:t>
            </a:r>
            <a:r>
              <a:rPr lang="en-US" dirty="0" err="1"/>
              <a:t>gangl</a:t>
            </a:r>
            <a:r>
              <a:rPr lang="en-US" dirty="0"/>
              <a:t>. </a:t>
            </a:r>
            <a:r>
              <a:rPr lang="en-US" dirty="0" err="1"/>
              <a:t>l</a:t>
            </a:r>
            <a:r>
              <a:rPr lang="en-US" dirty="0" err="1" smtClean="0"/>
              <a:t>imfatici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</a:t>
            </a:r>
            <a:r>
              <a:rPr lang="en-US" dirty="0" err="1"/>
              <a:t>evolutie</a:t>
            </a:r>
            <a:r>
              <a:rPr lang="en-US" dirty="0"/>
              <a:t> </a:t>
            </a:r>
            <a:r>
              <a:rPr lang="en-US" dirty="0" err="1"/>
              <a:t>lenta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- nu </a:t>
            </a:r>
            <a:r>
              <a:rPr lang="en-US" dirty="0" err="1"/>
              <a:t>recidiveaza</a:t>
            </a:r>
            <a:r>
              <a:rPr lang="en-US" dirty="0"/>
              <a:t> </a:t>
            </a:r>
            <a:r>
              <a:rPr lang="en-US" dirty="0" err="1"/>
              <a:t>dupa</a:t>
            </a:r>
            <a:r>
              <a:rPr lang="en-US" dirty="0"/>
              <a:t> </a:t>
            </a:r>
            <a:r>
              <a:rPr lang="en-US" dirty="0" err="1"/>
              <a:t>extirpare</a:t>
            </a:r>
            <a:r>
              <a:rPr lang="en-US" dirty="0"/>
              <a:t> </a:t>
            </a:r>
            <a:r>
              <a:rPr lang="en-US" dirty="0" err="1"/>
              <a:t>totala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838200"/>
          </a:xfrm>
        </p:spPr>
        <p:txBody>
          <a:bodyPr/>
          <a:lstStyle/>
          <a:p>
            <a:r>
              <a:rPr lang="en-US"/>
              <a:t>         TUMORI BENIGNE</a:t>
            </a: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2057400"/>
            <a:ext cx="7772400" cy="4003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Evolutia t. benigne este favorabila.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- relatia gazda – tumora se caracterizeaza</a:t>
            </a:r>
          </a:p>
          <a:p>
            <a:pPr>
              <a:buFont typeface="Wingdings" pitchFamily="2" charset="2"/>
              <a:buNone/>
            </a:pPr>
            <a:r>
              <a:rPr lang="en-US"/>
              <a:t>   prin absenta tulb.generale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- tulb. generale pot apare in localizarile </a:t>
            </a:r>
          </a:p>
          <a:p>
            <a:pPr>
              <a:buFont typeface="Wingdings" pitchFamily="2" charset="2"/>
              <a:buNone/>
            </a:pPr>
            <a:r>
              <a:rPr lang="en-US"/>
              <a:t>   care determina compresiuni- stenoze ale structurilor adiacente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TUMORI BENIGNE</a:t>
            </a: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Malignitate clinica: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prin cresterea excesiva si prin complicatii</a:t>
            </a:r>
          </a:p>
          <a:p>
            <a:pPr>
              <a:buFont typeface="Wingdings" pitchFamily="2" charset="2"/>
              <a:buNone/>
            </a:pPr>
            <a:r>
              <a:rPr lang="en-US"/>
              <a:t>   Malignizarea tumorii benigne: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transformarea maligna tum. benigne</a:t>
            </a:r>
          </a:p>
          <a:p>
            <a:pPr>
              <a:buFont typeface="Wingdings" pitchFamily="2" charset="2"/>
              <a:buNone/>
            </a:pPr>
            <a:r>
              <a:rPr lang="en-US"/>
              <a:t>   Stare precanceroasa: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- modif.si manif. locale si generale care preced aparitia unui cancer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TUMORI BENIGNE</a:t>
            </a: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2514600"/>
            <a:ext cx="7772400" cy="3546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 err="1"/>
              <a:t>Morfopatologic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- </a:t>
            </a:r>
            <a:r>
              <a:rPr lang="en-US" dirty="0" err="1"/>
              <a:t>provin</a:t>
            </a:r>
            <a:r>
              <a:rPr lang="en-US" dirty="0"/>
              <a:t> din </a:t>
            </a:r>
            <a:r>
              <a:rPr lang="en-US" dirty="0" err="1"/>
              <a:t>tesutul</a:t>
            </a:r>
            <a:r>
              <a:rPr lang="en-US" dirty="0"/>
              <a:t> de </a:t>
            </a:r>
            <a:r>
              <a:rPr lang="en-US" dirty="0" err="1"/>
              <a:t>origine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/>
              <a:t>foarte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 err="1"/>
              <a:t>bine</a:t>
            </a:r>
            <a:r>
              <a:rPr lang="en-US" dirty="0"/>
              <a:t> </a:t>
            </a:r>
            <a:r>
              <a:rPr lang="en-US" dirty="0" err="1"/>
              <a:t>diferentiate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- </a:t>
            </a:r>
            <a:r>
              <a:rPr lang="en-US" dirty="0" err="1"/>
              <a:t>mitoze</a:t>
            </a:r>
            <a:r>
              <a:rPr lang="en-US" dirty="0"/>
              <a:t> rare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tipice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- </a:t>
            </a:r>
            <a:r>
              <a:rPr lang="en-US" dirty="0" err="1"/>
              <a:t>fibroame</a:t>
            </a:r>
            <a:r>
              <a:rPr lang="en-US" dirty="0"/>
              <a:t>, </a:t>
            </a:r>
            <a:r>
              <a:rPr lang="en-US" dirty="0" err="1"/>
              <a:t>adenoame</a:t>
            </a:r>
            <a:r>
              <a:rPr lang="en-US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TUMORI MALIGNE</a:t>
            </a: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2590800"/>
            <a:ext cx="7772400" cy="34702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Denumite si cancer – neoplazie – proces            	proliferativ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</a:p>
          <a:p>
            <a:pPr>
              <a:buFont typeface="Wingdings" pitchFamily="2" charset="2"/>
              <a:buNone/>
            </a:pPr>
            <a:r>
              <a:rPr lang="en-US"/>
              <a:t>	Prognosticul tum. maligne este nefavorabil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990600"/>
          </a:xfrm>
        </p:spPr>
        <p:txBody>
          <a:bodyPr/>
          <a:lstStyle/>
          <a:p>
            <a:r>
              <a:rPr lang="en-US" dirty="0"/>
              <a:t>         TUMORI MALIGNE</a:t>
            </a:r>
            <a:endParaRPr lang="en-GB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169988" y="1524000"/>
            <a:ext cx="7772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dirty="0" err="1"/>
              <a:t>Caracterele</a:t>
            </a:r>
            <a:r>
              <a:rPr lang="en-US" dirty="0"/>
              <a:t> </a:t>
            </a:r>
            <a:r>
              <a:rPr lang="en-US" dirty="0" err="1"/>
              <a:t>tumorilor</a:t>
            </a:r>
            <a:r>
              <a:rPr lang="en-US" dirty="0"/>
              <a:t> </a:t>
            </a:r>
            <a:r>
              <a:rPr lang="en-US" dirty="0" err="1"/>
              <a:t>maligne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/>
              <a:t>rau</a:t>
            </a:r>
            <a:r>
              <a:rPr lang="en-US" dirty="0"/>
              <a:t> delimitate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- nu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/>
              <a:t>incapsulate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/>
              <a:t>invadeza</a:t>
            </a:r>
            <a:r>
              <a:rPr lang="en-US" dirty="0"/>
              <a:t> </a:t>
            </a:r>
            <a:r>
              <a:rPr lang="en-US" dirty="0" err="1"/>
              <a:t>tesuturile</a:t>
            </a:r>
            <a:r>
              <a:rPr lang="en-US" dirty="0"/>
              <a:t> </a:t>
            </a:r>
            <a:r>
              <a:rPr lang="en-US" dirty="0" err="1"/>
              <a:t>invecinate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metastaze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cale</a:t>
            </a:r>
            <a:r>
              <a:rPr lang="en-US" dirty="0"/>
              <a:t> </a:t>
            </a:r>
            <a:r>
              <a:rPr lang="en-US" dirty="0" err="1"/>
              <a:t>limfatica</a:t>
            </a:r>
            <a:r>
              <a:rPr lang="en-US" dirty="0"/>
              <a:t>/ </a:t>
            </a:r>
            <a:r>
              <a:rPr lang="en-US" dirty="0" err="1"/>
              <a:t>sanguina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/>
              <a:t>evolutie</a:t>
            </a:r>
            <a:r>
              <a:rPr lang="en-US" dirty="0"/>
              <a:t> </a:t>
            </a:r>
            <a:r>
              <a:rPr lang="en-US" dirty="0" err="1"/>
              <a:t>rapida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- </a:t>
            </a:r>
            <a:r>
              <a:rPr lang="en-US" dirty="0" err="1"/>
              <a:t>recidiveaza</a:t>
            </a:r>
            <a:r>
              <a:rPr lang="en-US" dirty="0"/>
              <a:t> local </a:t>
            </a:r>
            <a:r>
              <a:rPr lang="en-US" dirty="0" err="1"/>
              <a:t>sau</a:t>
            </a:r>
            <a:r>
              <a:rPr lang="en-US" dirty="0"/>
              <a:t> la </a:t>
            </a:r>
            <a:r>
              <a:rPr lang="en-US" dirty="0" err="1"/>
              <a:t>distanta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740</Words>
  <Application>Microsoft Office PowerPoint</Application>
  <PresentationFormat>On-screen Show (4:3)</PresentationFormat>
  <Paragraphs>164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SEMIOLOGIA CHIRURGICALA A TUMORILOR</vt:lpstr>
      <vt:lpstr>DEFINITIE-TERMINOLOGIE</vt:lpstr>
      <vt:lpstr>    CLASIFICARE</vt:lpstr>
      <vt:lpstr>       TUMORI BENIGNE</vt:lpstr>
      <vt:lpstr>         TUMORI BENIGNE</vt:lpstr>
      <vt:lpstr>          TUMORI BENIGNE</vt:lpstr>
      <vt:lpstr>         TUMORI BENIGNE</vt:lpstr>
      <vt:lpstr>         TUMORI MALIGNE</vt:lpstr>
      <vt:lpstr>         TUMORI MALIGNE</vt:lpstr>
      <vt:lpstr>         TUMORI MALIGNE</vt:lpstr>
      <vt:lpstr>         TUMORI MALIGNE</vt:lpstr>
      <vt:lpstr>         TUMORI MALIGNE</vt:lpstr>
      <vt:lpstr>Slide 13</vt:lpstr>
      <vt:lpstr>Slide 14</vt:lpstr>
      <vt:lpstr>Slide 15</vt:lpstr>
      <vt:lpstr>      TUMORI MALIGNE</vt:lpstr>
      <vt:lpstr>        CLASIFICAREA  T N M</vt:lpstr>
      <vt:lpstr>      CLASIFICAREA TNM</vt:lpstr>
      <vt:lpstr>        DIAGNOSTICUL CLINIC AL       TUMORILOR</vt:lpstr>
      <vt:lpstr> DIAGNOSTICUL CLINIC AL         TUMORILOR</vt:lpstr>
      <vt:lpstr>         DIAGNOSTICUL CLINIC AL       TUMORILOR</vt:lpstr>
      <vt:lpstr>    DIAGNOSTICUL                           PARACLINIC</vt:lpstr>
      <vt:lpstr> DIAGNOSTIC PARACLINIC</vt:lpstr>
      <vt:lpstr>             TRATAMENT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SEMIOLOGIA CHIRURGICALA A TUMORILOR</dc:title>
  <dc:creator>xxx</dc:creator>
  <cp:lastModifiedBy>DR Vasile</cp:lastModifiedBy>
  <cp:revision>32</cp:revision>
  <cp:lastPrinted>1601-01-01T00:00:00Z</cp:lastPrinted>
  <dcterms:created xsi:type="dcterms:W3CDTF">2002-02-26T15:49:26Z</dcterms:created>
  <dcterms:modified xsi:type="dcterms:W3CDTF">2020-11-03T06:44:15Z</dcterms:modified>
</cp:coreProperties>
</file>