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5" r:id="rId27"/>
    <p:sldId id="289" r:id="rId28"/>
    <p:sldId id="283" r:id="rId29"/>
    <p:sldId id="284" r:id="rId30"/>
    <p:sldId id="287" r:id="rId31"/>
    <p:sldId id="288" r:id="rId32"/>
    <p:sldId id="290" r:id="rId33"/>
    <p:sldId id="29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87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86B2E-742A-4FDD-AABB-46793C458483}" type="datetimeFigureOut">
              <a:rPr lang="ro-RO" smtClean="0"/>
              <a:pPr/>
              <a:t>18.10.2020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CAE9C-9508-496F-9F35-A528989886F3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CAE9C-9508-496F-9F35-A528989886F3}" type="slidenum">
              <a:rPr lang="ro-RO" smtClean="0"/>
              <a:pPr/>
              <a:t>1</a:t>
            </a:fld>
            <a:endParaRPr lang="ro-R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CAE9C-9508-496F-9F35-A528989886F3}" type="slidenum">
              <a:rPr lang="ro-RO" smtClean="0"/>
              <a:pPr/>
              <a:t>23</a:t>
            </a:fld>
            <a:endParaRPr lang="ro-R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Cristi\Documente%20Medicale\BSS\proiect%20cristi\bisturiu%20corect%20finete.avi" TargetMode="External"/><Relationship Id="rId1" Type="http://schemas.openxmlformats.org/officeDocument/2006/relationships/video" Target="file:///D:\Cristi\Documente%20Medicale\BSS\proiect%20cristi\bisturiu%20corect.avi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Cristi\Documente%20Medicale\BSS\proiect%20cristi\anatomica%20corect.avi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Cristi\Documente%20Medicale\BSS\proiect%20cristi\Holding%20Forceps.mp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Cristi\Documente%20Medicale\BSS\proiect%20cristi\portac%20corect.avi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Semiologie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chirurgical</a:t>
            </a:r>
            <a:r>
              <a:rPr lang="ro-RO" sz="3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ro-RO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38100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Lucr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practice </a:t>
            </a:r>
            <a:endParaRPr lang="ro-RO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-2-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Notiuni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etic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medical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Consim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ntul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pacientului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spunderea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juridic</a:t>
            </a:r>
            <a:r>
              <a:rPr lang="ro-RO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chirurgului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Instrumentarul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chirurgical.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iunui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etic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medical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Consin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ntul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pacientului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raspunderea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juridic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chirurgului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Confiden</a:t>
            </a:r>
            <a:r>
              <a:rPr lang="ro-RO" sz="2300" b="1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ialitatea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secretul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medical):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obliga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medicului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de a p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stra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secretul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informa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iilor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ob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inute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legatur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pacien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ii s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Respectul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confiden</a:t>
            </a:r>
            <a:r>
              <a:rPr lang="ro-RO" sz="2300" b="1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300" b="1" dirty="0" err="1" smtClean="0">
                <a:latin typeface="Times New Roman" pitchFamily="18" charset="0"/>
                <a:cs typeface="Times New Roman" pitchFamily="18" charset="0"/>
              </a:rPr>
              <a:t>ialit</a:t>
            </a:r>
            <a:r>
              <a:rPr lang="ro-RO" sz="2300" b="1" dirty="0" smtClean="0">
                <a:latin typeface="Times New Roman" pitchFamily="18" charset="0"/>
                <a:cs typeface="Times New Roman" pitchFamily="18" charset="0"/>
              </a:rPr>
              <a:t>ăț</a:t>
            </a:r>
            <a:r>
              <a:rPr lang="en-US" sz="2300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reprezint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expresia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principiului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autonomiei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pacien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ii au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dreptul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decid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momentul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3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maniera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n care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informa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iile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sensibile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pot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comunicate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unor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persoane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apropiate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familiei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Exceptii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dezv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luirea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cerut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lege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proces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juridic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cazul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suspec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ilor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abuz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cazul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unui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pacient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infectat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cu HIV (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partenerului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dac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acesta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risc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fie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infectat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cazul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unui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pacient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grav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risc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iminet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deces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o-RO" sz="2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iunui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etic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medical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Consin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ntul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pacientului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raspunderea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juridica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chirurgului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IV.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Libera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alegere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voluntariatul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)- se refer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dreptul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pacientului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de a decide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singur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legatur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ro-RO" sz="2300" dirty="0" err="1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ngrijirea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ăț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ii sale;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libera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alegere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influen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de:</a:t>
            </a:r>
          </a:p>
          <a:p>
            <a:pPr algn="just"/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factori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interni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(ex: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durerea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provocat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de diverse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boli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alte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leziuni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infl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eaz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ndirea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factori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externi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capaciatea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unor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persoane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de a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exercita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un control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asupra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pacientului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for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const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râ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ngere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manipulare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excep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persoane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iresponsabile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boli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transmisibile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(TBC);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administrarea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substan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psihotrope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bolnavii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psihiatrici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pacien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incapabili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aib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grija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pacien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incapabili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de a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lua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decizii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situa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ii de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urgen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imediat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o-RO" sz="2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iunui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etic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medical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Consin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ntul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pacientului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raspunderea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juridic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chirurgului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principiul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binefacerii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medicin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- se refer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obliga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de a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promova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tatea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5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500" dirty="0" err="1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ndepartarea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factorilor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tori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ăț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ii ;</a:t>
            </a:r>
          </a:p>
          <a:p>
            <a:pPr algn="just"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cuprinde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obliga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orice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interven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chirurgical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fie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facut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exclusiv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interesul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bolnavului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obliga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medic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lui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de a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ridica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gradul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de s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natate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comunit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ăț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clinicii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respective</a:t>
            </a:r>
          </a:p>
          <a:p>
            <a:pPr algn="just"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principiul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binefacerii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ro-RO" sz="2500" dirty="0" err="1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nscrie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obliga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iile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morale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tradi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ți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onale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lui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Hipocrate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o-RO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iunui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etic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medical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Consin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ntul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pacientului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raspunderea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juridic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chirurgului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principiul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nond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rii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nonv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rii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primum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nocere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este un principiu etic fundamental pe care se bazează medicina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iar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respectarea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acestuia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reduce probabilitatea apariţiei unor acuze de malpraxis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afirma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nevoia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competen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medical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ă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sublineaz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importan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profesioni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tilor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protejarea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pacien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iilor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oblig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medicul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educa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medical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continu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o-RO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aplica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clinice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medicii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NU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trebuie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fac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ă manevre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dauna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ăț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pacientului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NU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trebuie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ofere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tratamente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ineficiente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beneficii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caz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urgen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actiunea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trebuie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echi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li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brat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de un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beneficiu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propor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ional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x: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utlizarea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unui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sedativ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provoac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confuzie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unele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analgezice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pot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provoca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alergii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confuzii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o-RO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iunui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etic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medical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Consin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ntul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pacientului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raspunderea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juridic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chirurgului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principiul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echit</a:t>
            </a:r>
            <a:r>
              <a:rPr lang="ro-RO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ăț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o-RO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drept</a:t>
            </a:r>
            <a:r>
              <a:rPr lang="ro-RO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ăț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ii- se refer</a:t>
            </a:r>
            <a:r>
              <a:rPr lang="ro-RO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ceea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cuvine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se merit</a:t>
            </a:r>
            <a:r>
              <a:rPr lang="ro-RO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corect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dreptatea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valoare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 context politic, social </a:t>
            </a:r>
            <a:r>
              <a:rPr lang="ro-RO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cultural;</a:t>
            </a:r>
          </a:p>
          <a:p>
            <a:pPr algn="just"/>
            <a:r>
              <a:rPr lang="ro-RO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prezent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pornim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la 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prezum</a:t>
            </a:r>
            <a:r>
              <a:rPr lang="ro-RO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ro-RO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to</a:t>
            </a:r>
            <a:r>
              <a:rPr lang="ro-RO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ți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oamenii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au 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drepturi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egale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alocarea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corect</a:t>
            </a:r>
            <a:r>
              <a:rPr lang="ro-RO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resurselor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dreptul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la s</a:t>
            </a:r>
            <a:r>
              <a:rPr lang="ro-RO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o-RO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tate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o-RO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rincipiul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echit</a:t>
            </a:r>
            <a:r>
              <a:rPr lang="ro-RO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ăț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presupune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pacien</a:t>
            </a:r>
            <a:r>
              <a:rPr lang="ro-RO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ii cu 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probleme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asem</a:t>
            </a:r>
            <a:r>
              <a:rPr lang="ro-RO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o-RO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toare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o-RO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fie 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trata</a:t>
            </a:r>
            <a:r>
              <a:rPr lang="ro-RO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egal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echiate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orizontal</a:t>
            </a:r>
            <a:r>
              <a:rPr lang="ro-RO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iar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oamenii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probleme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diferen</a:t>
            </a:r>
            <a:r>
              <a:rPr lang="ro-RO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iate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o-RO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fie 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trata</a:t>
            </a:r>
            <a:r>
              <a:rPr lang="ro-RO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diferen</a:t>
            </a:r>
            <a:r>
              <a:rPr lang="ro-RO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iat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3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echitate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vertical</a:t>
            </a:r>
            <a:r>
              <a:rPr lang="ro-RO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o-RO" sz="23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3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iunui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etic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medical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Consin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ntul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pacientului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raspunderea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juridic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chirurgului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Medicul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chirurg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ca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orice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liber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profesionist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gre</a:t>
            </a:r>
            <a:r>
              <a:rPr lang="ro-RO" sz="3000" dirty="0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Raspunderea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obliga</a:t>
            </a:r>
            <a:r>
              <a:rPr lang="ro-RO" sz="30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de a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respecta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consecintele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nerespect</a:t>
            </a:r>
            <a:r>
              <a:rPr lang="ro-RO" sz="3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rii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unor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reguli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de conduit</a:t>
            </a:r>
            <a:r>
              <a:rPr lang="ro-RO" sz="3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raspunderea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chirurgului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penal</a:t>
            </a:r>
            <a:r>
              <a:rPr lang="ro-RO" sz="3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civic</a:t>
            </a:r>
            <a:r>
              <a:rPr lang="ro-RO" sz="3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0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disciplinar</a:t>
            </a:r>
            <a:r>
              <a:rPr lang="ro-RO" sz="3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Responsabilitatea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cuprinde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complexul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atitudini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ale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individului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0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raport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sistemul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valori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ale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societ</a:t>
            </a:r>
            <a:r>
              <a:rPr lang="ro-RO" sz="3000" dirty="0" smtClean="0">
                <a:latin typeface="Times New Roman" pitchFamily="18" charset="0"/>
                <a:cs typeface="Times New Roman" pitchFamily="18" charset="0"/>
              </a:rPr>
              <a:t>ăț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o-RO" sz="3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Culpa medicală poate avea mai multe forme: 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culpa comisivă (nepricepere, nepăsare), 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culpa omisivă (indiferenţă, neglijenţă), 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culpa in eligendo (prin delegarea responsabilităţii), 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culpa in vigilendo (prin încălcarea unei datorii de cofraternitate, precum refuzul unui consult interdisciplinar).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cupla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ne</a:t>
            </a:r>
            <a:r>
              <a:rPr lang="ro-RO" sz="30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demanare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specific</a:t>
            </a:r>
            <a:r>
              <a:rPr lang="ro-RO" sz="3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gre</a:t>
            </a:r>
            <a:r>
              <a:rPr lang="ro-RO" sz="3000" dirty="0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elilor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chirurgicale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lipsa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experien</a:t>
            </a:r>
            <a:r>
              <a:rPr lang="ro-RO" sz="3000" dirty="0" smtClean="0">
                <a:latin typeface="Times New Roman" pitchFamily="18" charset="0"/>
                <a:cs typeface="Times New Roman" pitchFamily="18" charset="0"/>
              </a:rPr>
              <a:t>ță sau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formare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medicului</a:t>
            </a:r>
            <a:r>
              <a:rPr lang="ro-RO" sz="3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o-RO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iunui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etic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medical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Consin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ntul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pacientului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raspunderea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juridic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chirurgului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700" dirty="0" smtClean="0">
                <a:latin typeface="Times New Roman" pitchFamily="18" charset="0"/>
                <a:cs typeface="Times New Roman" pitchFamily="18" charset="0"/>
              </a:rPr>
              <a:t>Elementele definitorii ale unei culpe medicale sunt: </a:t>
            </a: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700" dirty="0" smtClean="0">
                <a:latin typeface="Times New Roman" pitchFamily="18" charset="0"/>
                <a:cs typeface="Times New Roman" pitchFamily="18" charset="0"/>
              </a:rPr>
              <a:t>existenţa unei datorii profesionale (legiferate sau deontologice), </a:t>
            </a: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700" dirty="0" smtClean="0">
                <a:latin typeface="Times New Roman" pitchFamily="18" charset="0"/>
                <a:cs typeface="Times New Roman" pitchFamily="18" charset="0"/>
              </a:rPr>
              <a:t>existenţa unui prejudiciu (patrimonial şi/sau moral)</a:t>
            </a: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700" dirty="0" smtClean="0">
                <a:latin typeface="Times New Roman" pitchFamily="18" charset="0"/>
                <a:cs typeface="Times New Roman" pitchFamily="18" charset="0"/>
              </a:rPr>
              <a:t>existenţa unei fapte culpabile (greşeli de diagnostic, de tratament etc.), </a:t>
            </a: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700" dirty="0" smtClean="0">
                <a:latin typeface="Times New Roman" pitchFamily="18" charset="0"/>
                <a:cs typeface="Times New Roman" pitchFamily="18" charset="0"/>
              </a:rPr>
              <a:t>existenţa unei legături de cauzalitate (directă/ indirectă) între fapta culpabilă şi constituirea prejudiciului.</a:t>
            </a:r>
            <a:endParaRPr lang="en-US" sz="27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vi-VN" sz="27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500" dirty="0" smtClean="0">
                <a:latin typeface="Times New Roman" pitchFamily="18" charset="0"/>
                <a:cs typeface="Times New Roman" pitchFamily="18" charset="0"/>
              </a:rPr>
              <a:t>lte culpe medicale sunt: abandonul pacientului, refuzul acordării îngrijirilor medicale în urgenţă, lipsa informării pacientului asupra riscurilor operatorii şi absenţa consimţământului scris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vi-VN" sz="2500" dirty="0" smtClean="0">
                <a:latin typeface="Times New Roman" pitchFamily="18" charset="0"/>
                <a:cs typeface="Times New Roman" pitchFamily="18" charset="0"/>
              </a:rPr>
              <a:t> greşeli în redactarea actelor medicale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o-RO" sz="4000" dirty="0" smtClean="0">
                <a:latin typeface="Times New Roman" pitchFamily="18" charset="0"/>
                <a:cs typeface="Times New Roman" pitchFamily="18" charset="0"/>
              </a:rPr>
              <a:t>Instrumentarul chirurgical </a:t>
            </a:r>
            <a:endParaRPr lang="ro-RO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/>
          <p:nvPr/>
        </p:nvPicPr>
        <p:blipFill>
          <a:blip r:embed="rId2" cstate="print"/>
          <a:stretch/>
        </p:blipFill>
        <p:spPr>
          <a:xfrm>
            <a:off x="1905000" y="2819400"/>
            <a:ext cx="5410200" cy="30480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Instrumentarul chirurgical</a:t>
            </a:r>
            <a:endParaRPr lang="ro-RO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Clasificare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p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entru tăiat</a:t>
            </a: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p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entru prehensiune</a:t>
            </a: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d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epartatoare</a:t>
            </a: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p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entru hemostază</a:t>
            </a: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p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entru disecție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d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e sutură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Așezarea instrumentelor pe masa de operație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n ordinea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timpilor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operatori</a:t>
            </a:r>
          </a:p>
          <a:p>
            <a:pPr algn="just">
              <a:buNone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n ordinea frecven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ei utiliz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rii</a:t>
            </a:r>
          </a:p>
          <a:p>
            <a:pPr algn="just">
              <a:buNone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n func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ie de preferin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ele echipei operatorii</a:t>
            </a:r>
          </a:p>
          <a:p>
            <a:pPr algn="just">
              <a:buNone/>
            </a:pPr>
            <a:endParaRPr lang="ro-RO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ro-RO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Instrumentarul chirurgical</a:t>
            </a:r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Bisturiul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algn="just"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Este un instrument destinat secționării țesuturilor 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Principii de manevrare:</a:t>
            </a:r>
          </a:p>
          <a:p>
            <a:pPr algn="just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ama se montează/demontează folosind pensa Pean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o-RO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ama nu se manevreaza cu mâna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Tipuri de manere: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#7 – folosit pentru țesuturi profunde, delicate</a:t>
            </a:r>
          </a:p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#3 – folosit pentru țesuturi superficiale</a:t>
            </a:r>
          </a:p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#4 – folosit pentru tegument</a:t>
            </a:r>
          </a:p>
          <a:p>
            <a:pPr algn="just">
              <a:buNone/>
            </a:pPr>
            <a:endParaRPr lang="ro-RO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o-RO" sz="2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/>
              <a:t>                                                            #7	#3	#4</a:t>
            </a:r>
          </a:p>
          <a:p>
            <a:pPr>
              <a:buNone/>
            </a:pPr>
            <a:endParaRPr lang="ro-RO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667000"/>
            <a:ext cx="3505200" cy="2895600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iunui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etic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medical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Consin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ntul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pacientului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2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raspunderea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juridic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chirurgului</a:t>
            </a:r>
            <a:endParaRPr lang="ro-RO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Etica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medical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a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nsamblu de reguli de conduită a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personalului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 din domeniul sănătății față de pacienții lor. 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Etica medicală ține atât de </a:t>
            </a:r>
            <a:r>
              <a:rPr lang="ro-RO" sz="2500" b="1" dirty="0" smtClean="0">
                <a:latin typeface="Times New Roman" pitchFamily="18" charset="0"/>
                <a:cs typeface="Times New Roman" pitchFamily="18" charset="0"/>
              </a:rPr>
              <a:t>deontologie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 (ansamblu de reguli interne din cadrul unei profesii), de </a:t>
            </a:r>
            <a:r>
              <a:rPr lang="ro-RO" sz="2500" b="1" dirty="0" smtClean="0">
                <a:latin typeface="Times New Roman" pitchFamily="18" charset="0"/>
                <a:cs typeface="Times New Roman" pitchFamily="18" charset="0"/>
              </a:rPr>
              <a:t>morală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 și de </a:t>
            </a:r>
            <a:r>
              <a:rPr lang="ro-RO" sz="2500" b="1" dirty="0" smtClean="0">
                <a:latin typeface="Times New Roman" pitchFamily="18" charset="0"/>
                <a:cs typeface="Times New Roman" pitchFamily="18" charset="0"/>
              </a:rPr>
              <a:t>știință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Etica medicală privește aspectul limitat la </a:t>
            </a:r>
            <a:r>
              <a:rPr lang="ro-RO" sz="2500" b="1" dirty="0" smtClean="0">
                <a:latin typeface="Times New Roman" pitchFamily="18" charset="0"/>
                <a:cs typeface="Times New Roman" pitchFamily="18" charset="0"/>
              </a:rPr>
              <a:t>sănătate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 al unei noțiuni similare dar mai vaste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bioetica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(ansamblul acelorași reguli aplicate tuturor domeniilor din științele vieț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o-RO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Instrumentarul chirurgical</a:t>
            </a:r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Bisturiul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Tipuri de lame:</a:t>
            </a:r>
          </a:p>
          <a:p>
            <a:pPr algn="just">
              <a:buNone/>
            </a:pPr>
            <a:r>
              <a:rPr lang="it-IT" sz="2100" dirty="0" smtClean="0">
                <a:latin typeface="Times New Roman" pitchFamily="18" charset="0"/>
                <a:cs typeface="Times New Roman" pitchFamily="18" charset="0"/>
              </a:rPr>
              <a:t>#10 este cea mai utilizat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it-IT" sz="2100" dirty="0" smtClean="0">
                <a:latin typeface="Times New Roman" pitchFamily="18" charset="0"/>
                <a:cs typeface="Times New Roman" pitchFamily="18" charset="0"/>
              </a:rPr>
              <a:t> lama </a:t>
            </a:r>
          </a:p>
          <a:p>
            <a:pPr algn="just">
              <a:buNone/>
            </a:pPr>
            <a:r>
              <a:rPr lang="it-IT" sz="2100" dirty="0" smtClean="0">
                <a:latin typeface="Times New Roman" pitchFamily="18" charset="0"/>
                <a:cs typeface="Times New Roman" pitchFamily="18" charset="0"/>
              </a:rPr>
              <a:t>#15 este o versiune mai mica a lamei </a:t>
            </a:r>
            <a:endParaRPr lang="ro-RO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it-IT" sz="2100" dirty="0" smtClean="0">
                <a:latin typeface="Times New Roman" pitchFamily="18" charset="0"/>
                <a:cs typeface="Times New Roman" pitchFamily="18" charset="0"/>
              </a:rPr>
              <a:t>#10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100" dirty="0" smtClean="0">
                <a:latin typeface="Times New Roman" pitchFamily="18" charset="0"/>
                <a:cs typeface="Times New Roman" pitchFamily="18" charset="0"/>
              </a:rPr>
              <a:t>se utilizeaz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it-IT" sz="2100" dirty="0" smtClean="0">
                <a:latin typeface="Times New Roman" pitchFamily="18" charset="0"/>
                <a:cs typeface="Times New Roman" pitchFamily="18" charset="0"/>
              </a:rPr>
              <a:t> pentru incizii mai delicate</a:t>
            </a:r>
          </a:p>
          <a:p>
            <a:pPr algn="just">
              <a:buNone/>
            </a:pPr>
            <a:endParaRPr lang="it-IT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it-IT" sz="2100" dirty="0" smtClean="0">
                <a:latin typeface="Times New Roman" pitchFamily="18" charset="0"/>
                <a:cs typeface="Times New Roman" pitchFamily="18" charset="0"/>
              </a:rPr>
              <a:t>#12 folosit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it-IT" sz="2100" dirty="0" smtClean="0">
                <a:latin typeface="Times New Roman" pitchFamily="18" charset="0"/>
                <a:cs typeface="Times New Roman" pitchFamily="18" charset="0"/>
              </a:rPr>
              <a:t> pentru 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it-IT" sz="2100" dirty="0" smtClean="0">
                <a:latin typeface="Times New Roman" pitchFamily="18" charset="0"/>
                <a:cs typeface="Times New Roman" pitchFamily="18" charset="0"/>
              </a:rPr>
              <a:t>ndepartarea suturilor;</a:t>
            </a:r>
          </a:p>
          <a:p>
            <a:pPr algn="just">
              <a:buNone/>
            </a:pPr>
            <a:r>
              <a:rPr lang="it-IT" sz="2100" dirty="0" smtClean="0">
                <a:latin typeface="Times New Roman" pitchFamily="18" charset="0"/>
                <a:cs typeface="Times New Roman" pitchFamily="18" charset="0"/>
              </a:rPr>
              <a:t>#11 folosite 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it-IT" sz="2100" dirty="0" smtClean="0">
                <a:latin typeface="Times New Roman" pitchFamily="18" charset="0"/>
                <a:cs typeface="Times New Roman" pitchFamily="18" charset="0"/>
              </a:rPr>
              <a:t>n proceduri artroscopice ;</a:t>
            </a:r>
          </a:p>
          <a:p>
            <a:pPr algn="just">
              <a:buNone/>
            </a:pPr>
            <a:endParaRPr lang="it-IT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it-IT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it-IT" sz="2100" dirty="0" smtClean="0">
                <a:latin typeface="Times New Roman" pitchFamily="18" charset="0"/>
                <a:cs typeface="Times New Roman" pitchFamily="18" charset="0"/>
              </a:rPr>
              <a:t>#22 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it-IT" sz="2100" dirty="0" smtClean="0">
                <a:latin typeface="Times New Roman" pitchFamily="18" charset="0"/>
                <a:cs typeface="Times New Roman" pitchFamily="18" charset="0"/>
              </a:rPr>
              <a:t>i </a:t>
            </a:r>
          </a:p>
          <a:p>
            <a:pPr algn="just">
              <a:buNone/>
            </a:pPr>
            <a:r>
              <a:rPr lang="it-IT" sz="2100" dirty="0" smtClean="0">
                <a:latin typeface="Times New Roman" pitchFamily="18" charset="0"/>
                <a:cs typeface="Times New Roman" pitchFamily="18" charset="0"/>
              </a:rPr>
              <a:t>#23 sunt lame mari pu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it-IT" sz="2100" dirty="0" smtClean="0">
                <a:latin typeface="Times New Roman" pitchFamily="18" charset="0"/>
                <a:cs typeface="Times New Roman" pitchFamily="18" charset="0"/>
              </a:rPr>
              <a:t>in folosite 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it-IT" sz="2100" dirty="0" smtClean="0">
                <a:latin typeface="Times New Roman" pitchFamily="18" charset="0"/>
                <a:cs typeface="Times New Roman" pitchFamily="18" charset="0"/>
              </a:rPr>
              <a:t>n chirurgie</a:t>
            </a:r>
          </a:p>
          <a:p>
            <a:pPr algn="just">
              <a:buNone/>
            </a:pPr>
            <a:endParaRPr lang="it-IT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it-IT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o-RO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143000"/>
            <a:ext cx="2819400" cy="1676400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971800"/>
            <a:ext cx="2819400" cy="1524000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648200"/>
            <a:ext cx="2819400" cy="1905000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Instrumentarul chirurgical</a:t>
            </a:r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Bisturiul</a:t>
            </a:r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Incizia</a:t>
            </a:r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o-RO" dirty="0"/>
          </a:p>
        </p:txBody>
      </p:sp>
      <p:pic>
        <p:nvPicPr>
          <p:cNvPr id="4" name="bisturiu corect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43000" y="1828800"/>
            <a:ext cx="3048000" cy="2971800"/>
          </a:xfrm>
          <a:ln w="57150">
            <a:solidFill>
              <a:srgbClr val="FF9900"/>
            </a:solidFill>
          </a:ln>
        </p:spPr>
      </p:pic>
      <p:pic>
        <p:nvPicPr>
          <p:cNvPr id="5" name="bisturiu corect finete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876800" y="1828798"/>
            <a:ext cx="3048000" cy="2971801"/>
          </a:xfrm>
          <a:prstGeom prst="rect">
            <a:avLst/>
          </a:prstGeom>
          <a:ln w="57150">
            <a:solidFill>
              <a:srgbClr val="FF99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ro-RO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Instrumentarul chirurgical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Foarfeca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2 tipuri: pentru țesuturi moi (de disecție), respectiv dure</a:t>
            </a:r>
          </a:p>
          <a:p>
            <a:pPr algn="just">
              <a:lnSpc>
                <a:spcPct val="110000"/>
              </a:lnSpc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Se manevrează cu falangele distale ale degetelor I și IV</a:t>
            </a:r>
          </a:p>
          <a:p>
            <a:pPr algn="just">
              <a:lnSpc>
                <a:spcPct val="110000"/>
              </a:lnSpc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Indexul fixează foarfeca la nivelul articulației</a:t>
            </a:r>
          </a:p>
          <a:p>
            <a:pPr algn="just">
              <a:lnSpc>
                <a:spcPct val="110000"/>
              </a:lnSpc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Poate fi sprijinită pe mâna opusă</a:t>
            </a:r>
          </a:p>
          <a:p>
            <a:pPr algn="just">
              <a:lnSpc>
                <a:spcPct val="110000"/>
              </a:lnSpc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Se taie cu vârful lamelor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10000"/>
              </a:lnSpc>
              <a:buNone/>
            </a:pP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fire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disec</a:t>
            </a:r>
            <a:r>
              <a:rPr lang="ro-RO" sz="15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15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o-RO" sz="1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o-RO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276600"/>
            <a:ext cx="2609850" cy="3429000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276600"/>
            <a:ext cx="2401888" cy="3341688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ro-RO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Instrumentarul chirurgical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Pense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disec</a:t>
            </a:r>
            <a:r>
              <a:rPr lang="ro-RO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Se manevrează cu degetele I si II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; p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ensa pivotează în jurul degetului III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2 tipuri: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chirurgicală (cu dinți): pentru țesuturi dure (piele, fascii, aponevroza, etc.) </a:t>
            </a:r>
          </a:p>
          <a:p>
            <a:pPr algn="just"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anatomică (fără dinți):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pentru țesuturi moi (intestine, vase, etc.)</a:t>
            </a:r>
          </a:p>
          <a:p>
            <a:pPr>
              <a:buNone/>
            </a:pPr>
            <a:r>
              <a:rPr lang="en-US" dirty="0" smtClean="0"/>
              <a:t> 	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pensa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anatomic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                     		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pensa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chirurgical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ă</a:t>
            </a:r>
            <a:endParaRPr lang="ro-RO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10000"/>
            <a:ext cx="3581400" cy="2881313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810000"/>
            <a:ext cx="3436937" cy="2819400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Instrumentarul chirurgical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Pense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disec</a:t>
            </a:r>
            <a:r>
              <a:rPr lang="ro-RO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Manipulare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corect</a:t>
            </a:r>
            <a:r>
              <a:rPr lang="ro-RO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o-RO" dirty="0"/>
          </a:p>
        </p:txBody>
      </p:sp>
      <p:pic>
        <p:nvPicPr>
          <p:cNvPr id="4" name="anatomica corect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1752600"/>
            <a:ext cx="6172200" cy="3962400"/>
          </a:xfrm>
          <a:ln w="57150">
            <a:solidFill>
              <a:srgbClr val="FF99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ro-RO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Instrumentarul chirurgical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Pense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disec</a:t>
            </a:r>
            <a:r>
              <a:rPr lang="ro-RO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Pensa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Pean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Este o pensă fără dinți, cu vârful bont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 poate fi dreaptă sau curbă</a:t>
            </a:r>
          </a:p>
          <a:p>
            <a:pPr algn="just"/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Utilizată pentru hemostază, manipularea compreselor și a firelor de sutură etc.</a:t>
            </a:r>
          </a:p>
          <a:p>
            <a:pPr algn="just"/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Se manevrează similar foarfecelor</a:t>
            </a:r>
          </a:p>
          <a:p>
            <a:pPr algn="just"/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Se inchid folosind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’’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 siguranța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’’</a:t>
            </a:r>
            <a:endParaRPr lang="ro-RO" dirty="0" smtClean="0"/>
          </a:p>
          <a:p>
            <a:pPr>
              <a:buNone/>
            </a:pPr>
            <a:endParaRPr lang="ro-RO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3657601"/>
            <a:ext cx="4692650" cy="2243138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ro-RO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Instrumentarul chirurgical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Pensa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Kocher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Se deosebește de precedenta prin faptul că la vârf se termină cu dinți</a:t>
            </a:r>
          </a:p>
          <a:p>
            <a:pPr algn="just"/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Poate fi curbă sau dreaptă</a:t>
            </a:r>
          </a:p>
          <a:p>
            <a:pPr algn="just"/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Se manevrează similar pensei Pean</a:t>
            </a:r>
          </a:p>
          <a:p>
            <a:endParaRPr lang="ro-RO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124200"/>
            <a:ext cx="5181600" cy="2474913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Instrumentarul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chirurgical </a:t>
            </a:r>
            <a:br>
              <a:rPr lang="en-US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Pensa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Barraya-Overhold</a:t>
            </a:r>
            <a:endParaRPr lang="ro-RO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500" dirty="0" smtClean="0">
                <a:latin typeface="Times New Roman" pitchFamily="18" charset="0"/>
                <a:cs typeface="Times New Roman" pitchFamily="18" charset="0"/>
              </a:rPr>
              <a:t>Pensa Overholt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 (‘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regina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penselor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’)</a:t>
            </a:r>
            <a:r>
              <a:rPr lang="vi-VN" sz="2500" dirty="0" smtClean="0">
                <a:latin typeface="Times New Roman" pitchFamily="18" charset="0"/>
                <a:cs typeface="Times New Roman" pitchFamily="18" charset="0"/>
              </a:rPr>
              <a:t> este asemănătoare cu pensa Péan. Este o pensă lungă, curbată la capăt, folosită pentru disecţie sau pentru hemostază</a:t>
            </a:r>
            <a:r>
              <a:rPr lang="vi-VN" sz="2500" dirty="0" smtClean="0"/>
              <a:t>.</a:t>
            </a:r>
            <a:endParaRPr lang="vi-VN" sz="2500" b="1" dirty="0" smtClean="0"/>
          </a:p>
          <a:p>
            <a:pPr>
              <a:buNone/>
            </a:pPr>
            <a:r>
              <a:rPr lang="vi-VN" dirty="0" smtClean="0"/>
              <a:t>                                  </a:t>
            </a:r>
            <a:endParaRPr lang="vi-VN" b="1" dirty="0" smtClean="0"/>
          </a:p>
          <a:p>
            <a:endParaRPr lang="ro-RO" dirty="0"/>
          </a:p>
        </p:txBody>
      </p:sp>
      <p:pic>
        <p:nvPicPr>
          <p:cNvPr id="4" name="Picture 3" descr="http://chirurgiagenerala.ro/imagini/02.005_Instrumentele_chirurgicale/011_Overhol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657600"/>
            <a:ext cx="4975645" cy="222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ro-RO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Instrumentarul chirurgical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Manipulare</a:t>
            </a:r>
            <a:r>
              <a:rPr lang="en-US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corect</a:t>
            </a:r>
            <a:r>
              <a:rPr lang="ro-RO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endParaRPr lang="ro-RO" dirty="0"/>
          </a:p>
        </p:txBody>
      </p:sp>
      <p:pic>
        <p:nvPicPr>
          <p:cNvPr id="4" name="Holding Forceps.mp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2133600"/>
            <a:ext cx="6324600" cy="3886200"/>
          </a:xfrm>
          <a:ln w="57150">
            <a:solidFill>
              <a:srgbClr val="FF99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ro-RO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Instrumentarul chirurgical</a:t>
            </a:r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Portacul</a:t>
            </a:r>
            <a:endParaRPr lang="ro-RO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/>
          </a:bodyPr>
          <a:lstStyle/>
          <a:p>
            <a:pPr algn="just"/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Se manevrează similar foarfecii</a:t>
            </a:r>
          </a:p>
          <a:p>
            <a:pPr algn="just"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Acul se prinde la 2/3 de vârf în fălcile portacului</a:t>
            </a:r>
          </a:p>
          <a:p>
            <a:pPr algn="just"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Portacul se alege în funcție de tipul de sutură și de marimea acului: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o-RO" sz="2100" u="sng" dirty="0" smtClean="0">
                <a:latin typeface="Times New Roman" pitchFamily="18" charset="0"/>
                <a:cs typeface="Times New Roman" pitchFamily="18" charset="0"/>
              </a:rPr>
              <a:t>Mayo – Hegar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Ace fine cu secțiune de formă rotundă, atraumatice</a:t>
            </a:r>
          </a:p>
          <a:p>
            <a:pPr algn="just"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Țesuturi fine (tub digestiv, ureter, vase, parenchime etc.)</a:t>
            </a:r>
          </a:p>
          <a:p>
            <a:pPr algn="just"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Suturi profunde </a:t>
            </a:r>
          </a:p>
          <a:p>
            <a:pPr algn="just"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Spațiu de acces îngust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o-RO" sz="2100" u="sng" dirty="0" smtClean="0">
                <a:latin typeface="Times New Roman" pitchFamily="18" charset="0"/>
                <a:cs typeface="Times New Roman" pitchFamily="18" charset="0"/>
              </a:rPr>
              <a:t>Mathieu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Folosit pentru manevrarea acelor curbe groase, cu secțiune de forma triunghiulară</a:t>
            </a:r>
          </a:p>
          <a:p>
            <a:pPr algn="just"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Țesuturi mai rezistente și groase (aponevroze, tegumente etc.)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2100" dirty="0" smtClean="0">
                <a:latin typeface="Times New Roman" pitchFamily="18" charset="0"/>
                <a:cs typeface="Times New Roman" pitchFamily="18" charset="0"/>
              </a:rPr>
              <a:t>Portacele scurte sunt utilizate pentru suturi superficiale, iar cele lungi pentru suturi profunde</a:t>
            </a:r>
            <a:endParaRPr lang="ro-RO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o-RO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oț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iunui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etic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medical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Consin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ntul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pacientului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raspunderea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juridic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chirurgului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Principiile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fundamentale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ale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Bioeticii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(din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Declara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Universal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UNESCO din 2005):</a:t>
            </a:r>
          </a:p>
          <a:p>
            <a:pPr algn="just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principiul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autonomiei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principiul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binefacerii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principiul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nond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rii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primum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nocere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principiul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echit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ăț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o-RO" sz="25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drept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ăț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ii.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ro-RO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Instrumentarul chirurgical</a:t>
            </a:r>
            <a: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1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1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Portacul</a:t>
            </a:r>
            <a:endParaRPr lang="ro-RO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Portac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Mayo –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Hegar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Mathieu</a:t>
            </a:r>
            <a:endParaRPr lang="ro-RO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09800"/>
            <a:ext cx="2362200" cy="3405188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209800"/>
            <a:ext cx="4735512" cy="2590800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Instrumentarul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chirurgical</a:t>
            </a:r>
            <a:br>
              <a:rPr lang="en-US" sz="25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Manipulare corectă</a:t>
            </a:r>
            <a:endParaRPr lang="ro-RO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ortac corect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2057400"/>
            <a:ext cx="5943600" cy="3429000"/>
          </a:xfrm>
          <a:ln w="57150">
            <a:solidFill>
              <a:srgbClr val="FF99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Instrumentarul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chirurgical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Depart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toare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mobi</a:t>
            </a:r>
            <a:r>
              <a:rPr lang="ro-RO" sz="2800" dirty="0" smtClean="0">
                <a:latin typeface="Times New Roman" pitchFamily="18" charset="0"/>
                <a:cs typeface="Times New Roman" pitchFamily="18" charset="0"/>
              </a:rPr>
              <a:t>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o-RO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/>
          </p:cNvPicPr>
          <p:nvPr>
            <p:ph idx="1"/>
          </p:nvPr>
        </p:nvPicPr>
        <p:blipFill>
          <a:blip r:embed="rId2" cstate="print"/>
          <a:srcRect l="11564" r="6974" b="38922"/>
          <a:stretch/>
        </p:blipFill>
        <p:spPr>
          <a:xfrm>
            <a:off x="609600" y="1752600"/>
            <a:ext cx="4306387" cy="2038546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/>
          <p:nvPr/>
        </p:nvPicPr>
        <p:blipFill>
          <a:blip r:embed="rId3" cstate="print"/>
          <a:stretch/>
        </p:blipFill>
        <p:spPr>
          <a:xfrm>
            <a:off x="7315200" y="1447800"/>
            <a:ext cx="1545720" cy="33528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/>
          <p:cNvPicPr/>
          <p:nvPr/>
        </p:nvPicPr>
        <p:blipFill>
          <a:blip r:embed="rId4" cstate="print"/>
          <a:stretch/>
        </p:blipFill>
        <p:spPr>
          <a:xfrm>
            <a:off x="5410200" y="1524000"/>
            <a:ext cx="1629720" cy="32766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Instrumentarul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chirurgical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Dep</a:t>
            </a:r>
            <a:r>
              <a:rPr lang="ro-RO" sz="30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rtator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autostatic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o-RO" sz="3000" dirty="0"/>
          </a:p>
        </p:txBody>
      </p:sp>
      <p:pic>
        <p:nvPicPr>
          <p:cNvPr id="4" name="Picture 2"/>
          <p:cNvPicPr>
            <a:picLocks noGrp="1"/>
          </p:cNvPicPr>
          <p:nvPr>
            <p:ph idx="1"/>
          </p:nvPr>
        </p:nvPicPr>
        <p:blipFill>
          <a:blip r:embed="rId2" cstate="print"/>
          <a:stretch/>
        </p:blipFill>
        <p:spPr>
          <a:xfrm>
            <a:off x="1143000" y="1981200"/>
            <a:ext cx="6400800" cy="27432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iunui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etic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medical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Consin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ntul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pacientului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2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raspunderea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juridic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chirurgului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o-RO" dirty="0" smtClean="0"/>
              <a:t>	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Principiul autonomiei</a:t>
            </a: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desemneaz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capacitatea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individului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de a-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controla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propria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via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5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de a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lua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decizii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conformitate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propiile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sale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interese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n s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tate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principiul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autonomiei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persoanei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multe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componete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		I. </a:t>
            </a:r>
            <a:r>
              <a:rPr lang="ro-RO" sz="2500" b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onsin</a:t>
            </a:r>
            <a:r>
              <a:rPr lang="ro-RO" sz="2500" b="1" dirty="0" smtClean="0"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mnatul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cuno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ăș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tin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cauz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informat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		II. </a:t>
            </a:r>
            <a:r>
              <a:rPr lang="ro-RO" sz="2500" b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ompeten</a:t>
            </a:r>
            <a:r>
              <a:rPr lang="ro-RO" sz="2500" b="1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pacientului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		III.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dezv</a:t>
            </a:r>
            <a:r>
              <a:rPr lang="ro-RO" sz="2500" b="1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luirea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informa</a:t>
            </a:r>
            <a:r>
              <a:rPr lang="ro-RO" sz="2500" b="1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iei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medicale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		IV.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participarea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voluntar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500" b="1" dirty="0" err="1" smtClean="0">
                <a:latin typeface="Times New Roman" pitchFamily="18" charset="0"/>
                <a:cs typeface="Times New Roman" pitchFamily="18" charset="0"/>
              </a:rPr>
              <a:t>voluntariat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) la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experimetul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medical (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cercetarea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None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iunui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etic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medical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Consin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ntul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pacientului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raspunderea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juridic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chirurgului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	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I. 	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onsin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tul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definit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actul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autorizeaz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medicul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nceap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tratament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specific,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care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l-a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explicat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prealabil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pacientului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consin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ntul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actul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operator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formalizat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cerut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obliga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juridic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consin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scris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pacientul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5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medicul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semneaz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formularul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consin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atest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astfel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pacientul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accepta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beneficile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5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riscurile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actului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operator;</a:t>
            </a:r>
          </a:p>
          <a:p>
            <a:pPr algn="just"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persoanele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incapabile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de a-</a:t>
            </a:r>
            <a:r>
              <a:rPr lang="ro-RO" sz="21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acceptul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un act medical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imediat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pacient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n com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confuz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cu handicap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mintal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etc),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consin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ntul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dat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familie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apropiat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mandatat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echipa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gard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(medic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curant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, ATI, </a:t>
            </a:r>
            <a:r>
              <a:rPr lang="ro-RO" sz="21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ef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gard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comitetul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etic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o-RO" sz="2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iunui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etic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medical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Consin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ntul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pacientului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raspunderea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juridic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chirurgului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o-RO" dirty="0" smtClean="0"/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procedura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consin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ntului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prespune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autonomia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pacientului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5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capacitatea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de a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judeca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av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rezultat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crearea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unei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alian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teraputice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500" dirty="0" err="1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ntre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medic </a:t>
            </a:r>
            <a:r>
              <a:rPr lang="ro-RO" sz="25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pacient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validarea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acestuia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necesit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trei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condi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ii:</a:t>
            </a:r>
          </a:p>
          <a:p>
            <a:pPr algn="just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fie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voluntar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pacientul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să fie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bine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informat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o-RO" sz="25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fie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dat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de un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pacient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capabil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d.p.d.v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juridic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endParaRPr 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iunui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etic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medical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Consin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ntul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pacientului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raspunderea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juridic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chirurgului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Obliga</a:t>
            </a:r>
            <a:r>
              <a:rPr lang="ro-RO" sz="26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iile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medicului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solicitarea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consin</a:t>
            </a:r>
            <a:r>
              <a:rPr lang="ro-RO" sz="2600" dirty="0" smtClean="0"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RO" sz="26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ntului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o-RO" sz="2600" b="1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explice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tratamentul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propus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explicarea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detaliat</a:t>
            </a:r>
            <a:r>
              <a:rPr lang="ro-RO" sz="26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efectelor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secundare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posibile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terapiei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propuse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expunerea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riscurilor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600" b="1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beneficiile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terapiei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o-RO" sz="2600" dirty="0" smtClean="0">
                <a:latin typeface="Times New Roman" pitchFamily="18" charset="0"/>
                <a:cs typeface="Times New Roman" pitchFamily="18" charset="0"/>
              </a:rPr>
              <a:t>posibilitatea unui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tratament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alternativ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tratement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medicamentos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terapie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chirurgical</a:t>
            </a:r>
            <a:r>
              <a:rPr lang="ro-RO" sz="26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durat</a:t>
            </a:r>
            <a:r>
              <a:rPr lang="ro-RO" sz="26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aproximativ</a:t>
            </a:r>
            <a:r>
              <a:rPr lang="ro-RO" sz="26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tratamentului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600" b="1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costurile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asociate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terapiei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propuse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anumite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situa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ii,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medicul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poate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înc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lca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anumite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reguli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perfect con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tient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posibilele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efecte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nedorite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(ex.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citostatice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toxicitate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crescut</a:t>
            </a:r>
            <a:r>
              <a:rPr lang="ro-RO" sz="22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peste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dozele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maxime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baza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unui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risc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calculat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o-RO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o-RO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iunui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etic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medical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Consin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ntul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pacientului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raspunderea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juridic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chirurgului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II. 	</a:t>
            </a:r>
            <a:r>
              <a:rPr lang="ro-RO" sz="23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ompeten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pacientului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capacitatea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decizie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pacientului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reprezint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abilitatea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pacientului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de a </a:t>
            </a:r>
            <a:r>
              <a:rPr lang="ro-RO" sz="2300" dirty="0" err="1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ntelege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informa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referitoare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luarea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unei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decizii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tratament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3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de a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aprecia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consecin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ele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previzibile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ale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rii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nelu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rii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deciziei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terapeutice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solicitarea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consin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ntului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antrenez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medicul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verificarea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competen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ei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pacientului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verific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dac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informa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iile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furnizate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pacientului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bine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elese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, pun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teva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ntreb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cere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pacientului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pun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ntreb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suplimentare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evalueaz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gradul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anxietate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al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pacientului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ine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acordului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verbal al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pacientului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persoanele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incapabile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decizie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trebuie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protejate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luarea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unei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decizii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care le-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daun</a:t>
            </a:r>
            <a:r>
              <a:rPr lang="ro-RO" sz="19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toare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care nu le-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lua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dac</a:t>
            </a:r>
            <a:r>
              <a:rPr lang="ro-RO" sz="19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fi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 smtClean="0">
                <a:latin typeface="Times New Roman" pitchFamily="18" charset="0"/>
                <a:cs typeface="Times New Roman" pitchFamily="18" charset="0"/>
              </a:rPr>
              <a:t>capabili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o-RO" sz="19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iunui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etic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medical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Consin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ntul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pacientului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raspunderea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juridic</a:t>
            </a:r>
            <a:r>
              <a:rPr lang="ro-RO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chirurgului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Dezv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luirea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informa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iei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medicale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: se refer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furnizarea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unor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informa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relevente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de c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clinician </a:t>
            </a:r>
            <a:r>
              <a:rPr lang="ro-RO" sz="23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300" dirty="0" err="1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ntelegerea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lor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de c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pacient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Etic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prezentarea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diagnosticului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real,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corect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3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complet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ine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autonomia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3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respectul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fa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persoana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uman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3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contribuie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stabilirea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unei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rela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ii de </a:t>
            </a:r>
            <a:r>
              <a:rPr lang="ro-RO" sz="2300" dirty="0" err="1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ncredere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300" dirty="0" err="1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ntre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medic </a:t>
            </a:r>
            <a:r>
              <a:rPr lang="ro-RO" sz="23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err="1" smtClean="0">
                <a:latin typeface="Times New Roman" pitchFamily="18" charset="0"/>
                <a:cs typeface="Times New Roman" pitchFamily="18" charset="0"/>
              </a:rPr>
              <a:t>pacient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None/>
            </a:pP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o-RO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Excep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ii: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cazurile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oncologice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terminale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cu prognostic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rezervat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algn="just">
              <a:buNone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juridic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nume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latin typeface="Times New Roman" pitchFamily="18" charset="0"/>
                <a:cs typeface="Times New Roman" pitchFamily="18" charset="0"/>
              </a:rPr>
              <a:t>privilegiu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latin typeface="Times New Roman" pitchFamily="18" charset="0"/>
                <a:cs typeface="Times New Roman" pitchFamily="18" charset="0"/>
              </a:rPr>
              <a:t>terapeutic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100" dirty="0" err="1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se refer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ascunderea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unor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informa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ii de c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medic 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procesul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ob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inerii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consin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ță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ntului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motiv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dezvaluirea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informa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iei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duce la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traumatizarea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psihic</a:t>
            </a:r>
            <a:r>
              <a:rPr lang="ro-RO" sz="21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pacientului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o-RO" sz="2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916</Words>
  <Application>Microsoft Office PowerPoint</Application>
  <PresentationFormat>On-screen Show (4:3)</PresentationFormat>
  <Paragraphs>191</Paragraphs>
  <Slides>33</Slides>
  <Notes>2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Semiologie chirurgicală  </vt:lpstr>
      <vt:lpstr>Noțiunui de etică medicală. Consințământul pacientului și raspunderea juridică a chirurgului</vt:lpstr>
      <vt:lpstr>Noțiunui de etică medicală. Consințământul pacientului și raspunderea juridică a chirurgului</vt:lpstr>
      <vt:lpstr>Noțiunui de etică medicală. Consințământul pacientului și raspunderea juridică a chirurgului.</vt:lpstr>
      <vt:lpstr>Noțiunui de etică medicală. Consințământul pacientului și raspunderea juridică a chirurgului</vt:lpstr>
      <vt:lpstr>Noțiunui de etică medicală. Consințământul pacientului și raspunderea juridică a chirurgului</vt:lpstr>
      <vt:lpstr>Noțiunui de etică medicală. Consințământul pacientului și raspunderea juridică a chirurgului</vt:lpstr>
      <vt:lpstr>Noțiunui de etică medicală. Consințământul pacientului și raspunderea juridică a chirurgului</vt:lpstr>
      <vt:lpstr>Noțiunui de etică medicală. Consințământul pacientului și raspunderea juridică a chirurgului</vt:lpstr>
      <vt:lpstr>Noțiunui de etică medicală. Consințământul pacientului și raspunderea juridică a chirurgului</vt:lpstr>
      <vt:lpstr>Noțiunui de etică medicală. Consințământul pacientului și raspunderea juridica a chirurgului</vt:lpstr>
      <vt:lpstr>Noțiunui de etică medicală. Consințământul pacientului și raspunderea juridică a chirurgului</vt:lpstr>
      <vt:lpstr>Noțiunui de etică medicală. Consințământul pacientului și raspunderea juridică a chirurgului</vt:lpstr>
      <vt:lpstr>Noțiunui de etică medicală. Consințămăntul pacientului și raspunderea juridică a chirurgului</vt:lpstr>
      <vt:lpstr>Noțiunui de etică medicală. Consințământul pacientului și raspunderea juridică a chirurgului</vt:lpstr>
      <vt:lpstr>Noțiunui de etică medicală. Consințământul pacientului și raspunderea juridică a chirurgului</vt:lpstr>
      <vt:lpstr>Slide 17</vt:lpstr>
      <vt:lpstr>Instrumentarul chirurgical</vt:lpstr>
      <vt:lpstr>Instrumentarul chirurgical Bisturiul</vt:lpstr>
      <vt:lpstr>Instrumentarul chirurgical Bisturiul</vt:lpstr>
      <vt:lpstr>Instrumentarul chirurgical Bisturiul Incizia </vt:lpstr>
      <vt:lpstr>Instrumentarul chirurgical Foarfeca</vt:lpstr>
      <vt:lpstr>Instrumentarul chirurgical Pense de disecție </vt:lpstr>
      <vt:lpstr>Instrumentarul chirurgical Pense de disecție  Manipulare corectă </vt:lpstr>
      <vt:lpstr>Instrumentarul chirurgical Pense de disecție  Pensa Pean</vt:lpstr>
      <vt:lpstr>Instrumentarul chirurgical Pensa Kocher</vt:lpstr>
      <vt:lpstr>Instrumentarul chirurgical  Pensa Barraya-Overhold</vt:lpstr>
      <vt:lpstr>Instrumentarul chirurgical Manipulare corectă</vt:lpstr>
      <vt:lpstr>Instrumentarul chirurgical Portacul</vt:lpstr>
      <vt:lpstr>Instrumentarul chirurgical Portacul</vt:lpstr>
      <vt:lpstr>Instrumentarul chirurgical Manipulare corectă</vt:lpstr>
      <vt:lpstr>Instrumentarul chirurgical Departătoare mobile </vt:lpstr>
      <vt:lpstr>Instrumentarul chirurgical Depărtator autostatic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Notiunui de etica medicala. Consintamantul pacientului si raspunderea juridica a chirurgului</dc:title>
  <dc:creator>Dr. House</dc:creator>
  <cp:lastModifiedBy>DR Vasile</cp:lastModifiedBy>
  <cp:revision>26</cp:revision>
  <dcterms:created xsi:type="dcterms:W3CDTF">2006-08-16T00:00:00Z</dcterms:created>
  <dcterms:modified xsi:type="dcterms:W3CDTF">2020-10-18T06:01:59Z</dcterms:modified>
</cp:coreProperties>
</file>