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sldIdLst>
    <p:sldId id="256" r:id="rId3"/>
    <p:sldId id="257" r:id="rId4"/>
    <p:sldId id="258" r:id="rId5"/>
    <p:sldId id="265" r:id="rId6"/>
    <p:sldId id="259" r:id="rId7"/>
    <p:sldId id="260" r:id="rId8"/>
    <p:sldId id="261" r:id="rId9"/>
    <p:sldId id="263" r:id="rId10"/>
    <p:sldId id="264" r:id="rId11"/>
    <p:sldId id="262" r:id="rId12"/>
    <p:sldId id="266" r:id="rId13"/>
    <p:sldId id="267" r:id="rId14"/>
    <p:sldId id="268" r:id="rId15"/>
    <p:sldId id="269" r:id="rId16"/>
    <p:sldId id="270" r:id="rId17"/>
    <p:sldId id="271" r:id="rId18"/>
    <p:sldId id="272" r:id="rId19"/>
    <p:sldId id="276" r:id="rId20"/>
    <p:sldId id="278" r:id="rId21"/>
    <p:sldId id="279" r:id="rId22"/>
    <p:sldId id="280" r:id="rId23"/>
    <p:sldId id="277"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47" d="100"/>
          <a:sy n="47" d="100"/>
        </p:scale>
        <p:origin x="-90" y="-5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1" y="1"/>
            <a:ext cx="12187767" cy="6850063"/>
            <a:chOff x="0" y="0"/>
            <a:chExt cx="5758" cy="4315"/>
          </a:xfrm>
        </p:grpSpPr>
        <p:grpSp>
          <p:nvGrpSpPr>
            <p:cNvPr id="5" name="Group 19"/>
            <p:cNvGrpSpPr>
              <a:grpSpLocks/>
            </p:cNvGrpSpPr>
            <p:nvPr userDrawn="1"/>
          </p:nvGrpSpPr>
          <p:grpSpPr bwMode="auto">
            <a:xfrm>
              <a:off x="1728" y="2230"/>
              <a:ext cx="4027" cy="2085"/>
              <a:chOff x="1728" y="2230"/>
              <a:chExt cx="4027" cy="2085"/>
            </a:xfrm>
          </p:grpSpPr>
          <p:sp>
            <p:nvSpPr>
              <p:cNvPr id="8" name="Freeform 2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p>
            </p:txBody>
          </p:sp>
          <p:sp>
            <p:nvSpPr>
              <p:cNvPr id="9" name="Freeform 2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p>
            </p:txBody>
          </p:sp>
          <p:sp>
            <p:nvSpPr>
              <p:cNvPr id="10" name="Freeform 2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p>
            </p:txBody>
          </p:sp>
          <p:sp>
            <p:nvSpPr>
              <p:cNvPr id="11" name="Freeform 2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sz="1800"/>
              </a:p>
            </p:txBody>
          </p:sp>
          <p:sp>
            <p:nvSpPr>
              <p:cNvPr id="12" name="Freeform 2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p>
            </p:txBody>
          </p:sp>
        </p:grpSp>
        <p:sp>
          <p:nvSpPr>
            <p:cNvPr id="6" name="Freeform 2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7" name="Freeform 2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a:p>
          </p:txBody>
        </p:sp>
      </p:grpSp>
      <p:sp>
        <p:nvSpPr>
          <p:cNvPr id="415755"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415756"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fld id="{6D92FEA7-1C7F-4A31-AE4B-AF6DB4A7B935}" type="slidenum">
              <a:rPr lang="en-US" altLang="en-US"/>
              <a:pPr/>
              <a:t>‹#›</a:t>
            </a:fld>
            <a:endParaRPr lang="en-US" altLang="en-US"/>
          </a:p>
        </p:txBody>
      </p:sp>
    </p:spTree>
    <p:extLst>
      <p:ext uri="{BB962C8B-B14F-4D97-AF65-F5344CB8AC3E}">
        <p14:creationId xmlns:p14="http://schemas.microsoft.com/office/powerpoint/2010/main" xmlns="" val="304167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fld id="{8C12BE21-0418-48EE-AD77-2BA171C3E0B8}"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1967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fld id="{A9473E7A-AC06-47EA-8F11-FBA45087F16E}"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469778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fld id="{AEEE752A-D4A0-4555-A292-E854BC20BE6D}"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843661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5"/>
          <p:cNvSpPr>
            <a:spLocks noGrp="1" noChangeArrowheads="1"/>
          </p:cNvSpPr>
          <p:nvPr>
            <p:ph type="sldNum" sz="quarter" idx="11"/>
          </p:nvPr>
        </p:nvSpPr>
        <p:spPr>
          <a:ln/>
        </p:spPr>
        <p:txBody>
          <a:bodyPr/>
          <a:lstStyle>
            <a:lvl1pPr>
              <a:defRPr/>
            </a:lvl1pPr>
          </a:lstStyle>
          <a:p>
            <a:fld id="{2D59EA75-442C-4D6A-A6D5-ECE5DC2C15A0}" type="slidenum">
              <a:rPr lang="en-US" altLang="en-US"/>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2490255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sldNum" sz="quarter" idx="11"/>
          </p:nvPr>
        </p:nvSpPr>
        <p:spPr>
          <a:ln/>
        </p:spPr>
        <p:txBody>
          <a:bodyPr/>
          <a:lstStyle>
            <a:lvl1pPr>
              <a:defRPr/>
            </a:lvl1pPr>
          </a:lstStyle>
          <a:p>
            <a:fld id="{8093958A-D4B7-4760-A3BE-BAF4E5CE4BD2}" type="slidenum">
              <a:rPr lang="en-US" altLang="en-US"/>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557774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5"/>
          <p:cNvSpPr>
            <a:spLocks noGrp="1" noChangeArrowheads="1"/>
          </p:cNvSpPr>
          <p:nvPr>
            <p:ph type="sldNum" sz="quarter" idx="11"/>
          </p:nvPr>
        </p:nvSpPr>
        <p:spPr>
          <a:ln/>
        </p:spPr>
        <p:txBody>
          <a:bodyPr/>
          <a:lstStyle>
            <a:lvl1pPr>
              <a:defRPr/>
            </a:lvl1pPr>
          </a:lstStyle>
          <a:p>
            <a:fld id="{18E29E27-E7C7-4F75-B694-1D3659252CD2}" type="slidenum">
              <a:rPr lang="en-US" altLang="en-US"/>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424806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fld id="{4C6BF5BF-C946-4E03-92D0-7B95A389C72E}"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10938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sldNum" sz="quarter" idx="11"/>
          </p:nvPr>
        </p:nvSpPr>
        <p:spPr>
          <a:ln/>
        </p:spPr>
        <p:txBody>
          <a:bodyPr/>
          <a:lstStyle>
            <a:lvl1pPr>
              <a:defRPr/>
            </a:lvl1pPr>
          </a:lstStyle>
          <a:p>
            <a:fld id="{CB55A66C-6C07-41EB-BE46-4D207D1E7F1F}" type="slidenum">
              <a:rPr lang="en-US" altLang="en-US"/>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825874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fld id="{7B101D0F-331B-4F02-9558-10B99EB09188}"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379003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5"/>
          <p:cNvSpPr>
            <a:spLocks noGrp="1" noChangeArrowheads="1"/>
          </p:cNvSpPr>
          <p:nvPr>
            <p:ph type="sldNum" sz="quarter" idx="11"/>
          </p:nvPr>
        </p:nvSpPr>
        <p:spPr>
          <a:ln/>
        </p:spPr>
        <p:txBody>
          <a:bodyPr/>
          <a:lstStyle>
            <a:lvl1pPr>
              <a:defRPr/>
            </a:lvl1pPr>
          </a:lstStyle>
          <a:p>
            <a:fld id="{90A65077-52C9-4665-9BB1-D025E49E10DD}" type="slidenum">
              <a:rPr lang="en-US" altLang="en-US"/>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1265756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5"/>
          <p:cNvSpPr>
            <a:spLocks noGrp="1" noChangeArrowheads="1"/>
          </p:cNvSpPr>
          <p:nvPr>
            <p:ph type="sldNum" sz="quarter" idx="11"/>
          </p:nvPr>
        </p:nvSpPr>
        <p:spPr>
          <a:ln/>
        </p:spPr>
        <p:txBody>
          <a:bodyPr/>
          <a:lstStyle>
            <a:lvl1pPr>
              <a:defRPr/>
            </a:lvl1pPr>
          </a:lstStyle>
          <a:p>
            <a:fld id="{51F28409-8630-405C-966E-807465D1FBB9}" type="slidenum">
              <a:rPr lang="en-US" altLang="en-US"/>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xmlns="" val="310940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1/3/2021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1/3/2021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1/3/2021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1/3/2021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414735" name="Rectangle 15"/>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31AA2711-20B7-45F0-AB63-99A966AFFCA6}" type="slidenum">
              <a:rPr lang="en-US" altLang="en-US"/>
              <a:pPr/>
              <a:t>‹#›</a:t>
            </a:fld>
            <a:endParaRPr lang="en-US" altLang="en-US"/>
          </a:p>
        </p:txBody>
      </p:sp>
      <p:grpSp>
        <p:nvGrpSpPr>
          <p:cNvPr id="1028" name="Group 19"/>
          <p:cNvGrpSpPr>
            <a:grpSpLocks/>
          </p:cNvGrpSpPr>
          <p:nvPr/>
        </p:nvGrpSpPr>
        <p:grpSpPr bwMode="auto">
          <a:xfrm>
            <a:off x="1" y="1"/>
            <a:ext cx="12187767" cy="6850063"/>
            <a:chOff x="0" y="0"/>
            <a:chExt cx="5758" cy="4315"/>
          </a:xfrm>
        </p:grpSpPr>
        <p:grpSp>
          <p:nvGrpSpPr>
            <p:cNvPr id="1032"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p>
            </p:txBody>
          </p:sp>
          <p:sp>
            <p:nvSpPr>
              <p:cNvPr id="41472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p>
            </p:txBody>
          </p:sp>
          <p:sp>
            <p:nvSpPr>
              <p:cNvPr id="41472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p>
            </p:txBody>
          </p:sp>
          <p:sp>
            <p:nvSpPr>
              <p:cNvPr id="41472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sz="1800"/>
              </a:p>
            </p:txBody>
          </p:sp>
          <p:sp>
            <p:nvSpPr>
              <p:cNvPr id="41472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p>
            </p:txBody>
          </p:sp>
        </p:grpSp>
        <p:sp>
          <p:nvSpPr>
            <p:cNvPr id="41473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41472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sz="1800"/>
            </a:p>
          </p:txBody>
        </p:sp>
      </p:grpSp>
      <p:sp>
        <p:nvSpPr>
          <p:cNvPr id="414731" name="Rectangle 11"/>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4734"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endParaRPr lang="en-US"/>
          </a:p>
        </p:txBody>
      </p:sp>
      <p:sp>
        <p:nvSpPr>
          <p:cNvPr id="414740" name="Rectangle 20"/>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3390599412"/>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err="1"/>
              <a:t>Examenul</a:t>
            </a:r>
            <a:r>
              <a:rPr lang="en-US" sz="5400" dirty="0"/>
              <a:t> clinic local al </a:t>
            </a:r>
            <a:r>
              <a:rPr lang="en-US" sz="5400" dirty="0" err="1"/>
              <a:t>abdomenului</a:t>
            </a:r>
            <a:r>
              <a:rPr lang="en-US" sz="5400" dirty="0"/>
              <a:t> </a:t>
            </a:r>
            <a:r>
              <a:rPr lang="en-US" sz="5400" dirty="0" err="1"/>
              <a:t>în</a:t>
            </a:r>
            <a:r>
              <a:rPr lang="en-US" sz="5400" dirty="0"/>
              <a:t> </a:t>
            </a:r>
            <a:r>
              <a:rPr lang="en-US" sz="5400" dirty="0" err="1"/>
              <a:t>afecțiuni</a:t>
            </a:r>
            <a:r>
              <a:rPr lang="en-US" sz="5400" dirty="0"/>
              <a:t> </a:t>
            </a:r>
            <a:r>
              <a:rPr lang="en-US" sz="5400" dirty="0" err="1"/>
              <a:t>cronice</a:t>
            </a:r>
            <a:r>
              <a:rPr lang="en-US" sz="5400" dirty="0"/>
              <a:t>. </a:t>
            </a:r>
            <a:r>
              <a:rPr lang="en-US" sz="5400" dirty="0" err="1"/>
              <a:t>Generalități</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304356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2797959" cy="555892"/>
          </a:xfrm>
        </p:spPr>
        <p:txBody>
          <a:bodyPr>
            <a:normAutofit fontScale="90000"/>
          </a:bodyPr>
          <a:lstStyle/>
          <a:p>
            <a:r>
              <a:rPr lang="en-US" dirty="0" err="1" smtClean="0"/>
              <a:t>palparea</a:t>
            </a:r>
            <a:endParaRPr lang="en-US" dirty="0"/>
          </a:p>
        </p:txBody>
      </p:sp>
      <p:sp>
        <p:nvSpPr>
          <p:cNvPr id="3" name="Content Placeholder 2"/>
          <p:cNvSpPr>
            <a:spLocks noGrp="1"/>
          </p:cNvSpPr>
          <p:nvPr>
            <p:ph idx="1"/>
          </p:nvPr>
        </p:nvSpPr>
        <p:spPr>
          <a:xfrm>
            <a:off x="1069848" y="1187669"/>
            <a:ext cx="10058400" cy="4984531"/>
          </a:xfrm>
        </p:spPr>
        <p:txBody>
          <a:bodyPr/>
          <a:lstStyle/>
          <a:p>
            <a:r>
              <a:rPr lang="en-US" dirty="0" err="1"/>
              <a:t>Aprecierea</a:t>
            </a:r>
            <a:r>
              <a:rPr lang="en-US" dirty="0"/>
              <a:t> </a:t>
            </a:r>
            <a:r>
              <a:rPr lang="en-US" dirty="0" err="1"/>
              <a:t>durerii</a:t>
            </a:r>
            <a:r>
              <a:rPr lang="en-US" dirty="0"/>
              <a:t> </a:t>
            </a:r>
            <a:r>
              <a:rPr lang="en-US" dirty="0" err="1"/>
              <a:t>provocate</a:t>
            </a:r>
            <a:r>
              <a:rPr lang="en-US" dirty="0"/>
              <a:t> – se face </a:t>
            </a:r>
            <a:r>
              <a:rPr lang="en-US" dirty="0" err="1"/>
              <a:t>prin</a:t>
            </a:r>
            <a:r>
              <a:rPr lang="en-US" dirty="0"/>
              <a:t> </a:t>
            </a:r>
            <a:r>
              <a:rPr lang="en-US" dirty="0" err="1"/>
              <a:t>intermediul</a:t>
            </a:r>
            <a:r>
              <a:rPr lang="en-US" dirty="0"/>
              <a:t> </a:t>
            </a:r>
            <a:r>
              <a:rPr lang="en-US" dirty="0" err="1"/>
              <a:t>examinării</a:t>
            </a:r>
            <a:r>
              <a:rPr lang="en-US" dirty="0"/>
              <a:t> </a:t>
            </a:r>
            <a:r>
              <a:rPr lang="en-US" dirty="0" err="1"/>
              <a:t>punctelor</a:t>
            </a:r>
            <a:r>
              <a:rPr lang="en-US" dirty="0"/>
              <a:t> </a:t>
            </a:r>
            <a:r>
              <a:rPr lang="en-US" dirty="0" err="1"/>
              <a:t>dureroase</a:t>
            </a:r>
            <a:r>
              <a:rPr lang="en-US" dirty="0"/>
              <a:t> </a:t>
            </a:r>
            <a:r>
              <a:rPr lang="en-US" dirty="0" err="1"/>
              <a:t>abdominale</a:t>
            </a:r>
            <a:r>
              <a:rPr lang="en-US" dirty="0"/>
              <a:t> </a:t>
            </a:r>
            <a:r>
              <a:rPr lang="en-US" dirty="0" err="1"/>
              <a:t>sau</a:t>
            </a:r>
            <a:r>
              <a:rPr lang="en-US" dirty="0"/>
              <a:t> </a:t>
            </a:r>
            <a:r>
              <a:rPr lang="en-US" dirty="0" err="1"/>
              <a:t>prin</a:t>
            </a:r>
            <a:r>
              <a:rPr lang="en-US" dirty="0"/>
              <a:t> </a:t>
            </a:r>
            <a:r>
              <a:rPr lang="en-US" dirty="0" err="1"/>
              <a:t>intermediul</a:t>
            </a:r>
            <a:r>
              <a:rPr lang="en-US" dirty="0"/>
              <a:t> </a:t>
            </a:r>
            <a:r>
              <a:rPr lang="en-US" dirty="0" err="1"/>
              <a:t>unor</a:t>
            </a:r>
            <a:r>
              <a:rPr lang="en-US" dirty="0"/>
              <a:t> </a:t>
            </a:r>
            <a:r>
              <a:rPr lang="en-US" dirty="0" err="1"/>
              <a:t>manevre</a:t>
            </a:r>
            <a:r>
              <a:rPr lang="en-US" dirty="0"/>
              <a:t> de </a:t>
            </a:r>
            <a:r>
              <a:rPr lang="en-US" dirty="0" err="1"/>
              <a:t>provocare</a:t>
            </a:r>
            <a:r>
              <a:rPr lang="en-US" dirty="0"/>
              <a:t> a </a:t>
            </a:r>
            <a:r>
              <a:rPr lang="en-US" dirty="0" err="1"/>
              <a:t>durerii</a:t>
            </a:r>
            <a:r>
              <a:rPr lang="en-US" dirty="0"/>
              <a:t>. </a:t>
            </a:r>
            <a:r>
              <a:rPr lang="en-US" dirty="0" err="1"/>
              <a:t>Punctele</a:t>
            </a:r>
            <a:r>
              <a:rPr lang="en-US" dirty="0"/>
              <a:t> </a:t>
            </a:r>
            <a:r>
              <a:rPr lang="en-US" dirty="0" err="1"/>
              <a:t>dureroase</a:t>
            </a:r>
            <a:r>
              <a:rPr lang="en-US" dirty="0"/>
              <a:t> </a:t>
            </a:r>
            <a:r>
              <a:rPr lang="en-US" dirty="0" err="1"/>
              <a:t>abdominale</a:t>
            </a:r>
            <a:r>
              <a:rPr lang="en-US" dirty="0"/>
              <a:t> </a:t>
            </a:r>
            <a:r>
              <a:rPr lang="en-US" dirty="0" err="1"/>
              <a:t>sunt</a:t>
            </a:r>
            <a:r>
              <a:rPr lang="en-US" dirty="0"/>
              <a:t>: solar, epigastric, </a:t>
            </a:r>
            <a:r>
              <a:rPr lang="en-US" dirty="0" err="1"/>
              <a:t>colecistic</a:t>
            </a:r>
            <a:r>
              <a:rPr lang="en-US" dirty="0"/>
              <a:t>, </a:t>
            </a:r>
            <a:r>
              <a:rPr lang="en-US" dirty="0" err="1"/>
              <a:t>piloric</a:t>
            </a:r>
            <a:r>
              <a:rPr lang="en-US" dirty="0"/>
              <a:t>, </a:t>
            </a:r>
            <a:r>
              <a:rPr lang="en-US" dirty="0" err="1"/>
              <a:t>apendiculare</a:t>
            </a:r>
            <a:r>
              <a:rPr lang="en-US" dirty="0"/>
              <a:t>, </a:t>
            </a:r>
            <a:r>
              <a:rPr lang="en-US" dirty="0" err="1"/>
              <a:t>renoureterale</a:t>
            </a:r>
            <a:r>
              <a:rPr lang="en-US" dirty="0"/>
              <a:t> </a:t>
            </a:r>
            <a:r>
              <a:rPr lang="en-US" dirty="0" err="1"/>
              <a:t>şi</a:t>
            </a:r>
            <a:r>
              <a:rPr lang="en-US" dirty="0"/>
              <a:t> </a:t>
            </a:r>
            <a:r>
              <a:rPr lang="en-US" dirty="0" err="1"/>
              <a:t>sunt</a:t>
            </a:r>
            <a:r>
              <a:rPr lang="en-US" dirty="0"/>
              <a:t> </a:t>
            </a:r>
            <a:r>
              <a:rPr lang="en-US" dirty="0" err="1"/>
              <a:t>uneori</a:t>
            </a:r>
            <a:r>
              <a:rPr lang="en-US" dirty="0"/>
              <a:t> </a:t>
            </a:r>
            <a:r>
              <a:rPr lang="en-US" dirty="0" err="1"/>
              <a:t>semnificative</a:t>
            </a:r>
            <a:r>
              <a:rPr lang="en-US" dirty="0"/>
              <a:t> </a:t>
            </a:r>
            <a:r>
              <a:rPr lang="en-US" dirty="0" err="1"/>
              <a:t>în</a:t>
            </a:r>
            <a:r>
              <a:rPr lang="en-US" dirty="0"/>
              <a:t> </a:t>
            </a:r>
            <a:r>
              <a:rPr lang="en-US" dirty="0" err="1"/>
              <a:t>afectarea</a:t>
            </a:r>
            <a:r>
              <a:rPr lang="en-US" dirty="0"/>
              <a:t> </a:t>
            </a:r>
            <a:r>
              <a:rPr lang="en-US" dirty="0" err="1"/>
              <a:t>organelor</a:t>
            </a:r>
            <a:r>
              <a:rPr lang="en-US" dirty="0"/>
              <a:t> respective</a:t>
            </a:r>
            <a:r>
              <a:rPr lang="en-US" dirty="0" smtClean="0"/>
              <a:t>.</a:t>
            </a:r>
          </a:p>
          <a:p>
            <a:r>
              <a:rPr lang="en-US" b="1" dirty="0" err="1"/>
              <a:t>Punctele</a:t>
            </a:r>
            <a:r>
              <a:rPr lang="en-US" b="1" dirty="0"/>
              <a:t> </a:t>
            </a:r>
            <a:r>
              <a:rPr lang="en-US" b="1" dirty="0" err="1"/>
              <a:t>dureroase</a:t>
            </a:r>
            <a:r>
              <a:rPr lang="en-US" b="1" dirty="0"/>
              <a:t> </a:t>
            </a:r>
            <a:r>
              <a:rPr lang="en-US" b="1" dirty="0" err="1"/>
              <a:t>abdominale</a:t>
            </a:r>
            <a:r>
              <a:rPr lang="en-US" dirty="0"/>
              <a:t/>
            </a:r>
            <a:br>
              <a:rPr lang="en-US" dirty="0"/>
            </a:br>
            <a:r>
              <a:rPr lang="en-US" dirty="0" err="1"/>
              <a:t>punctul</a:t>
            </a:r>
            <a:r>
              <a:rPr lang="en-US" dirty="0"/>
              <a:t> </a:t>
            </a:r>
            <a:r>
              <a:rPr lang="en-US" dirty="0" err="1"/>
              <a:t>subxifoidian</a:t>
            </a:r>
            <a:r>
              <a:rPr lang="en-US" dirty="0"/>
              <a:t>, </a:t>
            </a:r>
            <a:r>
              <a:rPr lang="en-US" dirty="0" err="1"/>
              <a:t>situat</a:t>
            </a:r>
            <a:r>
              <a:rPr lang="en-US" dirty="0"/>
              <a:t> </a:t>
            </a:r>
            <a:r>
              <a:rPr lang="en-US" dirty="0" err="1"/>
              <a:t>imediat</a:t>
            </a:r>
            <a:r>
              <a:rPr lang="en-US" dirty="0"/>
              <a:t> sub </a:t>
            </a:r>
            <a:r>
              <a:rPr lang="en-US" dirty="0" err="1"/>
              <a:t>apendicele</a:t>
            </a:r>
            <a:r>
              <a:rPr lang="en-US" dirty="0"/>
              <a:t> </a:t>
            </a:r>
            <a:r>
              <a:rPr lang="en-US" dirty="0" err="1"/>
              <a:t>xifoid</a:t>
            </a:r>
            <a:r>
              <a:rPr lang="en-US" dirty="0"/>
              <a:t>, </a:t>
            </a:r>
            <a:r>
              <a:rPr lang="en-US" dirty="0" err="1"/>
              <a:t>sensibil</a:t>
            </a:r>
            <a:r>
              <a:rPr lang="en-US" dirty="0"/>
              <a:t> </a:t>
            </a:r>
            <a:r>
              <a:rPr lang="en-US" dirty="0" err="1"/>
              <a:t>în</a:t>
            </a:r>
            <a:r>
              <a:rPr lang="en-US" dirty="0"/>
              <a:t> </a:t>
            </a:r>
            <a:r>
              <a:rPr lang="en-US" dirty="0" err="1"/>
              <a:t>afecţiuni</a:t>
            </a:r>
            <a:r>
              <a:rPr lang="en-US" dirty="0"/>
              <a:t> ale </a:t>
            </a:r>
            <a:r>
              <a:rPr lang="en-US" dirty="0" err="1"/>
              <a:t>cardiei</a:t>
            </a:r>
            <a:r>
              <a:rPr lang="en-US" dirty="0"/>
              <a:t>, </a:t>
            </a:r>
            <a:r>
              <a:rPr lang="en-US" dirty="0" err="1"/>
              <a:t>esofagului</a:t>
            </a:r>
            <a:r>
              <a:rPr lang="en-US" dirty="0"/>
              <a:t> inferior, </a:t>
            </a:r>
            <a:r>
              <a:rPr lang="en-US" dirty="0" err="1"/>
              <a:t>fornixului</a:t>
            </a:r>
            <a:r>
              <a:rPr lang="en-US" dirty="0"/>
              <a:t> gastric; </a:t>
            </a:r>
            <a:r>
              <a:rPr lang="en-US" dirty="0" err="1"/>
              <a:t>punctul</a:t>
            </a:r>
            <a:r>
              <a:rPr lang="en-US" dirty="0"/>
              <a:t> epigastric, </a:t>
            </a:r>
            <a:r>
              <a:rPr lang="en-US" dirty="0" err="1"/>
              <a:t>în</a:t>
            </a:r>
            <a:r>
              <a:rPr lang="en-US" dirty="0"/>
              <a:t> </a:t>
            </a:r>
            <a:r>
              <a:rPr lang="en-US" dirty="0" err="1"/>
              <a:t>treimea</a:t>
            </a:r>
            <a:r>
              <a:rPr lang="en-US" dirty="0"/>
              <a:t> </a:t>
            </a:r>
            <a:r>
              <a:rPr lang="en-US" dirty="0" err="1"/>
              <a:t>superioară</a:t>
            </a:r>
            <a:r>
              <a:rPr lang="en-US" dirty="0"/>
              <a:t> a </a:t>
            </a:r>
            <a:r>
              <a:rPr lang="en-US" dirty="0" err="1"/>
              <a:t>acestei</a:t>
            </a:r>
            <a:r>
              <a:rPr lang="en-US" dirty="0"/>
              <a:t> </a:t>
            </a:r>
            <a:r>
              <a:rPr lang="en-US" dirty="0" err="1"/>
              <a:t>linii</a:t>
            </a:r>
            <a:r>
              <a:rPr lang="en-US" dirty="0"/>
              <a:t>, </a:t>
            </a:r>
            <a:r>
              <a:rPr lang="en-US" dirty="0" err="1"/>
              <a:t>sensibil</a:t>
            </a:r>
            <a:r>
              <a:rPr lang="en-US" dirty="0"/>
              <a:t> </a:t>
            </a:r>
            <a:r>
              <a:rPr lang="en-US" dirty="0" err="1"/>
              <a:t>în</a:t>
            </a:r>
            <a:r>
              <a:rPr lang="en-US" dirty="0"/>
              <a:t> </a:t>
            </a:r>
            <a:r>
              <a:rPr lang="en-US" dirty="0" err="1"/>
              <a:t>afecţiunile</a:t>
            </a:r>
            <a:r>
              <a:rPr lang="en-US" dirty="0"/>
              <a:t> </a:t>
            </a:r>
            <a:r>
              <a:rPr lang="en-US" dirty="0" err="1"/>
              <a:t>stomacului</a:t>
            </a:r>
            <a:r>
              <a:rPr lang="en-US" dirty="0"/>
              <a:t>; </a:t>
            </a:r>
            <a:r>
              <a:rPr lang="en-US" dirty="0" err="1"/>
              <a:t>punctul</a:t>
            </a:r>
            <a:r>
              <a:rPr lang="en-US" dirty="0"/>
              <a:t> solar </a:t>
            </a:r>
            <a:r>
              <a:rPr lang="en-US" dirty="0" err="1"/>
              <a:t>este</a:t>
            </a:r>
            <a:r>
              <a:rPr lang="en-US" dirty="0"/>
              <a:t> </a:t>
            </a:r>
            <a:r>
              <a:rPr lang="en-US" dirty="0" err="1"/>
              <a:t>situat</a:t>
            </a:r>
            <a:r>
              <a:rPr lang="en-US" dirty="0"/>
              <a:t> </a:t>
            </a:r>
            <a:r>
              <a:rPr lang="en-US" dirty="0" err="1"/>
              <a:t>în</a:t>
            </a:r>
            <a:r>
              <a:rPr lang="en-US" dirty="0"/>
              <a:t> </a:t>
            </a:r>
            <a:r>
              <a:rPr lang="en-US" dirty="0" err="1"/>
              <a:t>treimea</a:t>
            </a:r>
            <a:r>
              <a:rPr lang="en-US" dirty="0"/>
              <a:t> </a:t>
            </a:r>
            <a:r>
              <a:rPr lang="en-US" dirty="0" err="1"/>
              <a:t>inferioară</a:t>
            </a:r>
            <a:r>
              <a:rPr lang="en-US" dirty="0"/>
              <a:t>, </a:t>
            </a:r>
            <a:r>
              <a:rPr lang="en-US" dirty="0" err="1"/>
              <a:t>pe</a:t>
            </a:r>
            <a:r>
              <a:rPr lang="en-US" dirty="0"/>
              <a:t> </a:t>
            </a:r>
            <a:r>
              <a:rPr lang="en-US" dirty="0" err="1"/>
              <a:t>lina</a:t>
            </a:r>
            <a:r>
              <a:rPr lang="en-US" dirty="0"/>
              <a:t> </a:t>
            </a:r>
            <a:r>
              <a:rPr lang="en-US" dirty="0" err="1"/>
              <a:t>mediană</a:t>
            </a:r>
            <a:r>
              <a:rPr lang="en-US" dirty="0"/>
              <a:t>, </a:t>
            </a:r>
            <a:r>
              <a:rPr lang="en-US" dirty="0" err="1"/>
              <a:t>xifo-ombilicală</a:t>
            </a:r>
            <a:r>
              <a:rPr lang="en-US" dirty="0"/>
              <a:t>, </a:t>
            </a:r>
            <a:r>
              <a:rPr lang="en-US" dirty="0" err="1"/>
              <a:t>sensibil</a:t>
            </a:r>
            <a:r>
              <a:rPr lang="en-US" dirty="0"/>
              <a:t> </a:t>
            </a:r>
            <a:r>
              <a:rPr lang="en-US" dirty="0" err="1"/>
              <a:t>în</a:t>
            </a:r>
            <a:r>
              <a:rPr lang="en-US" dirty="0"/>
              <a:t> </a:t>
            </a:r>
            <a:r>
              <a:rPr lang="en-US" dirty="0" err="1"/>
              <a:t>boli</a:t>
            </a:r>
            <a:r>
              <a:rPr lang="en-US" dirty="0"/>
              <a:t> </a:t>
            </a:r>
            <a:r>
              <a:rPr lang="en-US" dirty="0" err="1"/>
              <a:t>gastrice</a:t>
            </a:r>
            <a:r>
              <a:rPr lang="en-US" dirty="0"/>
              <a:t> </a:t>
            </a:r>
            <a:r>
              <a:rPr lang="en-US" dirty="0" err="1"/>
              <a:t>dar</a:t>
            </a:r>
            <a:r>
              <a:rPr lang="en-US" dirty="0"/>
              <a:t> </a:t>
            </a:r>
            <a:r>
              <a:rPr lang="en-US" dirty="0" err="1"/>
              <a:t>şi</a:t>
            </a:r>
            <a:r>
              <a:rPr lang="en-US" dirty="0"/>
              <a:t> </a:t>
            </a:r>
            <a:r>
              <a:rPr lang="en-US" dirty="0" err="1"/>
              <a:t>în</a:t>
            </a:r>
            <a:r>
              <a:rPr lang="en-US" dirty="0"/>
              <a:t> </a:t>
            </a:r>
            <a:r>
              <a:rPr lang="en-US" dirty="0" err="1"/>
              <a:t>toate</a:t>
            </a:r>
            <a:r>
              <a:rPr lang="en-US" dirty="0"/>
              <a:t> </a:t>
            </a:r>
            <a:r>
              <a:rPr lang="en-US" dirty="0" err="1"/>
              <a:t>afecţiunile</a:t>
            </a:r>
            <a:r>
              <a:rPr lang="en-US" dirty="0"/>
              <a:t> </a:t>
            </a:r>
            <a:r>
              <a:rPr lang="en-US" dirty="0" err="1"/>
              <a:t>pelvine</a:t>
            </a:r>
            <a:r>
              <a:rPr lang="en-US" dirty="0"/>
              <a:t>, </a:t>
            </a:r>
            <a:r>
              <a:rPr lang="en-US" dirty="0" err="1"/>
              <a:t>fiind</a:t>
            </a:r>
            <a:r>
              <a:rPr lang="en-US" dirty="0"/>
              <a:t> </a:t>
            </a:r>
            <a:r>
              <a:rPr lang="en-US" dirty="0" err="1"/>
              <a:t>centrul</a:t>
            </a:r>
            <a:r>
              <a:rPr lang="en-US" dirty="0"/>
              <a:t> </a:t>
            </a:r>
            <a:r>
              <a:rPr lang="en-US" dirty="0" err="1"/>
              <a:t>nervos</a:t>
            </a:r>
            <a:r>
              <a:rPr lang="en-US" dirty="0"/>
              <a:t> </a:t>
            </a:r>
            <a:r>
              <a:rPr lang="en-US" dirty="0" err="1"/>
              <a:t>cel</a:t>
            </a:r>
            <a:r>
              <a:rPr lang="en-US" dirty="0"/>
              <a:t> </a:t>
            </a:r>
            <a:r>
              <a:rPr lang="en-US" dirty="0" err="1"/>
              <a:t>mai</a:t>
            </a:r>
            <a:r>
              <a:rPr lang="en-US" dirty="0"/>
              <a:t> important din abdomen;</a:t>
            </a:r>
          </a:p>
        </p:txBody>
      </p:sp>
    </p:spTree>
    <p:extLst>
      <p:ext uri="{BB962C8B-B14F-4D97-AF65-F5344CB8AC3E}">
        <p14:creationId xmlns:p14="http://schemas.microsoft.com/office/powerpoint/2010/main" xmlns="" val="177572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rrowheads="1"/>
          </p:cNvSpPr>
          <p:nvPr>
            <p:ph type="title" idx="4294967295"/>
          </p:nvPr>
        </p:nvSpPr>
        <p:spPr>
          <a:xfrm>
            <a:off x="1992313" y="0"/>
            <a:ext cx="7834312" cy="706438"/>
          </a:xfrm>
        </p:spPr>
        <p:txBody>
          <a:bodyPr/>
          <a:lstStyle/>
          <a:p>
            <a:pPr eaLnBrk="1" hangingPunct="1">
              <a:defRPr/>
            </a:pPr>
            <a:r>
              <a:rPr lang="ro-RO" sz="2800" b="0">
                <a:solidFill>
                  <a:srgbClr val="FFFF00"/>
                </a:solidFill>
              </a:rPr>
              <a:t>PUNCTE DUREROASE ABDOMINALE</a:t>
            </a:r>
          </a:p>
        </p:txBody>
      </p:sp>
      <p:sp>
        <p:nvSpPr>
          <p:cNvPr id="458755" name="Rectangle 3"/>
          <p:cNvSpPr>
            <a:spLocks noGrp="1" noChangeArrowheads="1"/>
          </p:cNvSpPr>
          <p:nvPr>
            <p:ph type="body" idx="4294967295"/>
          </p:nvPr>
        </p:nvSpPr>
        <p:spPr>
          <a:xfrm>
            <a:off x="1919289" y="981075"/>
            <a:ext cx="8137525" cy="5145088"/>
          </a:xfrm>
        </p:spPr>
        <p:txBody>
          <a:bodyPr/>
          <a:lstStyle/>
          <a:p>
            <a:pPr algn="just" eaLnBrk="1" hangingPunct="1">
              <a:buFont typeface="Wingdings" panose="05000000000000000000" pitchFamily="2" charset="2"/>
              <a:buNone/>
              <a:defRPr/>
            </a:pPr>
            <a:r>
              <a:rPr lang="ro-RO" sz="2400"/>
              <a:t>	</a:t>
            </a:r>
            <a:endParaRPr lang="ro-RO" sz="2400">
              <a:solidFill>
                <a:srgbClr val="FFFF00"/>
              </a:solidFill>
            </a:endParaRPr>
          </a:p>
        </p:txBody>
      </p:sp>
      <p:sp>
        <p:nvSpPr>
          <p:cNvPr id="28676" name="Text Box 6"/>
          <p:cNvSpPr txBox="1">
            <a:spLocks noChangeArrowheads="1"/>
          </p:cNvSpPr>
          <p:nvPr/>
        </p:nvSpPr>
        <p:spPr bwMode="auto">
          <a:xfrm>
            <a:off x="2279650" y="549276"/>
            <a:ext cx="7848600" cy="614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subxifoidian – afect. cardiei</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epigastric – ulcer gastric</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solar – plex solar</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cistic – afect. vezicula biliară</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punct duodenal, la dreapta liniei mediane sub pct.cistic – afect. duoden</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punct piloric, imediat deasupra celui duodenal</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pancreatic, pe linia ombilico-axilară dr. la 5-6 cm deasupra ombilic</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punctul Leger, la intersecţia rebordului costal stg. cu marginea ext. a dreptului abdominal</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punctele mezentrice de o parte şi de alta a ombilicului</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 punctele apendiculare</a:t>
            </a:r>
          </a:p>
          <a:p>
            <a:pPr defTabSz="914400" eaLnBrk="0" fontAlgn="base" hangingPunct="0">
              <a:spcBef>
                <a:spcPct val="50000"/>
              </a:spcBef>
              <a:spcAft>
                <a:spcPct val="0"/>
              </a:spcAft>
            </a:pPr>
            <a:r>
              <a:rPr lang="ro-RO" altLang="en-US">
                <a:solidFill>
                  <a:srgbClr val="FFFFFF"/>
                </a:solidFill>
              </a:rPr>
              <a:t>- MacBurney (linia spino-ombilicală), Morris (linia spino-ombilicală), Lanz (linia bispinoasă), Sonnennburg (linia bispinoasă)</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punct vezico-uterin, deasupra simfizei pubiene în afect. uter şi anexe</a:t>
            </a:r>
          </a:p>
          <a:p>
            <a:pPr defTabSz="914400" eaLnBrk="0" fontAlgn="base" hangingPunct="0">
              <a:spcBef>
                <a:spcPct val="50000"/>
              </a:spcBef>
              <a:spcAft>
                <a:spcPct val="0"/>
              </a:spcAft>
            </a:pPr>
            <a:r>
              <a:rPr lang="en-US" altLang="en-US">
                <a:solidFill>
                  <a:srgbClr val="FFFFFF"/>
                </a:solidFill>
              </a:rPr>
              <a:t>♥</a:t>
            </a:r>
            <a:r>
              <a:rPr lang="ro-RO" altLang="en-US">
                <a:solidFill>
                  <a:srgbClr val="FFFFFF"/>
                </a:solidFill>
              </a:rPr>
              <a:t>punctele tubo-ovariene, în fosele iliace la jumătatea dist. ce uneşte ombilicul cu jumătatea arcadelor inghinale </a:t>
            </a:r>
            <a:endParaRPr lang="en-US" altLang="en-US">
              <a:solidFill>
                <a:srgbClr val="FFFFFF"/>
              </a:solidFill>
            </a:endParaRPr>
          </a:p>
        </p:txBody>
      </p:sp>
    </p:spTree>
    <p:extLst>
      <p:ext uri="{BB962C8B-B14F-4D97-AF65-F5344CB8AC3E}">
        <p14:creationId xmlns:p14="http://schemas.microsoft.com/office/powerpoint/2010/main" xmlns="" val="129046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apendice2"/>
          <p:cNvPicPr>
            <a:picLocks noGrp="1" noChangeAspect="1" noChangeArrowheads="1"/>
          </p:cNvPicPr>
          <p:nvPr>
            <p:ph type="title"/>
          </p:nvPr>
        </p:nvPicPr>
        <p:blipFill>
          <a:blip r:embed="rId2">
            <a:extLst>
              <a:ext uri="{28A0092B-C50C-407E-A947-70E740481C1C}">
                <a14:useLocalDpi xmlns:a14="http://schemas.microsoft.com/office/drawing/2010/main" xmlns="" val="0"/>
              </a:ext>
            </a:extLst>
          </a:blip>
          <a:srcRect/>
          <a:stretch>
            <a:fillRect/>
          </a:stretch>
        </p:blipFill>
        <p:spPr>
          <a:xfrm>
            <a:off x="1774826" y="260351"/>
            <a:ext cx="3375025" cy="4105275"/>
          </a:xfrm>
          <a:noFill/>
          <a:extLst>
            <a:ext uri="{909E8E84-426E-40DD-AFC4-6F175D3DCCD1}">
              <a14:hiddenFill xmlns:a14="http://schemas.microsoft.com/office/drawing/2010/main" xmlns="">
                <a:solidFill>
                  <a:srgbClr val="FFFFFF"/>
                </a:solidFill>
              </a14:hiddenFill>
            </a:ext>
          </a:extLst>
        </p:spPr>
      </p:pic>
      <p:pic>
        <p:nvPicPr>
          <p:cNvPr id="29699" name="Picture 5" descr="puncte-durer copy"/>
          <p:cNvPicPr>
            <a:picLocks noGrp="1" noChangeAspect="1" noChangeArrowheads="1"/>
          </p:cNvPicPr>
          <p:nvPr>
            <p:ph type="body" idx="1"/>
          </p:nvPr>
        </p:nvPicPr>
        <p:blipFill>
          <a:blip r:embed="rId3">
            <a:extLst>
              <a:ext uri="{28A0092B-C50C-407E-A947-70E740481C1C}">
                <a14:useLocalDpi xmlns:a14="http://schemas.microsoft.com/office/drawing/2010/main" xmlns="" val="0"/>
              </a:ext>
            </a:extLst>
          </a:blip>
          <a:srcRect/>
          <a:stretch>
            <a:fillRect/>
          </a:stretch>
        </p:blipFill>
        <p:spPr>
          <a:xfrm>
            <a:off x="5483226" y="1196975"/>
            <a:ext cx="5184775" cy="2846388"/>
          </a:xfrm>
          <a:noFill/>
          <a:extLst>
            <a:ext uri="{909E8E84-426E-40DD-AFC4-6F175D3DCCD1}">
              <a14:hiddenFill xmlns:a14="http://schemas.microsoft.com/office/drawing/2010/main" xmlns="">
                <a:solidFill>
                  <a:srgbClr val="FFFFFF"/>
                </a:solidFill>
              </a14:hiddenFill>
            </a:ext>
          </a:extLst>
        </p:spPr>
      </p:pic>
      <p:sp>
        <p:nvSpPr>
          <p:cNvPr id="29700" name="Text Box 6"/>
          <p:cNvSpPr txBox="1">
            <a:spLocks noChangeArrowheads="1"/>
          </p:cNvSpPr>
          <p:nvPr/>
        </p:nvSpPr>
        <p:spPr bwMode="auto">
          <a:xfrm>
            <a:off x="2279650" y="4381501"/>
            <a:ext cx="8064500" cy="2502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lvl="1" algn="just" eaLnBrk="1" hangingPunct="1">
              <a:lnSpc>
                <a:spcPct val="80000"/>
              </a:lnSpc>
              <a:spcBef>
                <a:spcPct val="20000"/>
              </a:spcBef>
              <a:buClr>
                <a:schemeClr val="accent2"/>
              </a:buClr>
              <a:buSzPct val="60000"/>
              <a:buFont typeface="Wingdings" panose="05000000000000000000" pitchFamily="2" charset="2"/>
              <a:buChar char="q"/>
            </a:pPr>
            <a:r>
              <a:rPr lang="ro-RO" altLang="en-US">
                <a:solidFill>
                  <a:srgbClr val="FFFF00"/>
                </a:solidFill>
              </a:rPr>
              <a:t>Apendicele poate lua faţă de cec oricare dintre poziţiile acelor de ceasornic. Este considerată ca normală orientarea sa către orele 5-7 – aşa zisa poziţie „intermediară”, prezentă în peste 30% din cazuri. În grupa poziţională ascendentă este inclusă şi situarea retrocecală a apendicelui, poziţie care domină procentual toate celelalte situări topografice anormale. Apendicele situat retrocecal determină o simptomatologie apreciabil diferită de cea a organului cu o suferinţă asemănătoare, dar situat într-o poziţie normală. Lungimea sa medie este de 8-9 cm, iar orientarea variabilă, mai frecvent descendentă. Lumenul său, prezent la copil şi adult, dispare la vârste înaintate datorită fibrpzei parietale.</a:t>
            </a:r>
          </a:p>
          <a:p>
            <a:pPr>
              <a:spcBef>
                <a:spcPct val="50000"/>
              </a:spcBef>
            </a:pPr>
            <a:endParaRPr lang="en-US" altLang="en-US"/>
          </a:p>
        </p:txBody>
      </p:sp>
    </p:spTree>
    <p:extLst>
      <p:ext uri="{BB962C8B-B14F-4D97-AF65-F5344CB8AC3E}">
        <p14:creationId xmlns:p14="http://schemas.microsoft.com/office/powerpoint/2010/main" xmlns="" val="3441288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82" y="200853"/>
            <a:ext cx="2356525" cy="492830"/>
          </a:xfrm>
        </p:spPr>
        <p:txBody>
          <a:bodyPr>
            <a:normAutofit fontScale="90000"/>
          </a:bodyPr>
          <a:lstStyle/>
          <a:p>
            <a:r>
              <a:rPr lang="en-US" dirty="0" err="1" smtClean="0"/>
              <a:t>percutia</a:t>
            </a:r>
            <a:endParaRPr lang="en-US" dirty="0"/>
          </a:p>
        </p:txBody>
      </p:sp>
      <p:sp>
        <p:nvSpPr>
          <p:cNvPr id="3" name="Content Placeholder 2"/>
          <p:cNvSpPr>
            <a:spLocks noGrp="1"/>
          </p:cNvSpPr>
          <p:nvPr>
            <p:ph idx="1"/>
          </p:nvPr>
        </p:nvSpPr>
        <p:spPr>
          <a:xfrm>
            <a:off x="420413" y="693683"/>
            <a:ext cx="11267089" cy="5875283"/>
          </a:xfrm>
        </p:spPr>
        <p:txBody>
          <a:bodyPr>
            <a:normAutofit fontScale="92500" lnSpcReduction="20000"/>
          </a:bodyPr>
          <a:lstStyle/>
          <a:p>
            <a:r>
              <a:rPr lang="en-US" dirty="0" err="1"/>
              <a:t>Percuţia</a:t>
            </a:r>
            <a:r>
              <a:rPr lang="en-US" dirty="0"/>
              <a:t> </a:t>
            </a:r>
            <a:r>
              <a:rPr lang="en-US" dirty="0" err="1"/>
              <a:t>completează</a:t>
            </a:r>
            <a:r>
              <a:rPr lang="en-US" dirty="0"/>
              <a:t> </a:t>
            </a:r>
            <a:r>
              <a:rPr lang="en-US" dirty="0" err="1"/>
              <a:t>ceea</a:t>
            </a:r>
            <a:r>
              <a:rPr lang="en-US" dirty="0"/>
              <a:t> </a:t>
            </a:r>
            <a:r>
              <a:rPr lang="en-US" dirty="0" err="1"/>
              <a:t>ce</a:t>
            </a:r>
            <a:r>
              <a:rPr lang="en-US" dirty="0"/>
              <a:t> </a:t>
            </a:r>
            <a:r>
              <a:rPr lang="en-US" dirty="0" err="1"/>
              <a:t>examinatorul</a:t>
            </a:r>
            <a:r>
              <a:rPr lang="en-US" dirty="0"/>
              <a:t> a </a:t>
            </a:r>
            <a:r>
              <a:rPr lang="en-US" dirty="0" err="1"/>
              <a:t>decelat</a:t>
            </a:r>
            <a:r>
              <a:rPr lang="en-US" dirty="0"/>
              <a:t> </a:t>
            </a:r>
            <a:r>
              <a:rPr lang="en-US" dirty="0" err="1"/>
              <a:t>prin</a:t>
            </a:r>
            <a:r>
              <a:rPr lang="en-US" dirty="0"/>
              <a:t> </a:t>
            </a:r>
            <a:r>
              <a:rPr lang="en-US" dirty="0" err="1"/>
              <a:t>inspecţie</a:t>
            </a:r>
            <a:r>
              <a:rPr lang="en-US" dirty="0"/>
              <a:t> </a:t>
            </a:r>
            <a:r>
              <a:rPr lang="en-US" dirty="0" err="1"/>
              <a:t>şi</a:t>
            </a:r>
            <a:r>
              <a:rPr lang="en-US" dirty="0"/>
              <a:t> </a:t>
            </a:r>
            <a:r>
              <a:rPr lang="en-US" dirty="0" err="1"/>
              <a:t>palpare</a:t>
            </a:r>
            <a:r>
              <a:rPr lang="en-US" dirty="0"/>
              <a:t>, </a:t>
            </a:r>
            <a:r>
              <a:rPr lang="en-US" dirty="0" err="1"/>
              <a:t>stabilind</a:t>
            </a:r>
            <a:r>
              <a:rPr lang="en-US" dirty="0"/>
              <a:t> </a:t>
            </a:r>
            <a:r>
              <a:rPr lang="en-US" dirty="0" err="1"/>
              <a:t>dimensiunea</a:t>
            </a:r>
            <a:r>
              <a:rPr lang="en-US" dirty="0"/>
              <a:t>, </a:t>
            </a:r>
            <a:r>
              <a:rPr lang="en-US" dirty="0" err="1"/>
              <a:t>consistenţa</a:t>
            </a:r>
            <a:r>
              <a:rPr lang="en-US" dirty="0"/>
              <a:t> </a:t>
            </a:r>
            <a:r>
              <a:rPr lang="en-US" dirty="0" err="1"/>
              <a:t>organelor</a:t>
            </a:r>
            <a:r>
              <a:rPr lang="en-US" dirty="0"/>
              <a:t> </a:t>
            </a:r>
            <a:r>
              <a:rPr lang="en-US" dirty="0" err="1"/>
              <a:t>abdominale</a:t>
            </a:r>
            <a:r>
              <a:rPr lang="en-US" dirty="0"/>
              <a:t>, </a:t>
            </a:r>
            <a:r>
              <a:rPr lang="en-US" dirty="0" err="1"/>
              <a:t>prezenţa</a:t>
            </a:r>
            <a:r>
              <a:rPr lang="en-US" dirty="0"/>
              <a:t> de </a:t>
            </a:r>
            <a:r>
              <a:rPr lang="en-US" dirty="0" err="1"/>
              <a:t>lichid</a:t>
            </a:r>
            <a:r>
              <a:rPr lang="en-US" dirty="0"/>
              <a:t> </a:t>
            </a:r>
            <a:r>
              <a:rPr lang="en-US" dirty="0" err="1"/>
              <a:t>sau</a:t>
            </a:r>
            <a:r>
              <a:rPr lang="en-US" dirty="0"/>
              <a:t> </a:t>
            </a:r>
            <a:r>
              <a:rPr lang="en-US" dirty="0" err="1"/>
              <a:t>aer</a:t>
            </a:r>
            <a:r>
              <a:rPr lang="en-US" dirty="0"/>
              <a:t> </a:t>
            </a:r>
            <a:r>
              <a:rPr lang="en-US" dirty="0" err="1"/>
              <a:t>în</a:t>
            </a:r>
            <a:r>
              <a:rPr lang="en-US" dirty="0"/>
              <a:t> abdomen, </a:t>
            </a:r>
            <a:r>
              <a:rPr lang="en-US" dirty="0" err="1"/>
              <a:t>prezenţa</a:t>
            </a:r>
            <a:r>
              <a:rPr lang="en-US" dirty="0"/>
              <a:t> de </a:t>
            </a:r>
            <a:r>
              <a:rPr lang="en-US" dirty="0" err="1"/>
              <a:t>formaţiuni</a:t>
            </a:r>
            <a:r>
              <a:rPr lang="en-US" dirty="0"/>
              <a:t> </a:t>
            </a:r>
            <a:r>
              <a:rPr lang="en-US" dirty="0" err="1"/>
              <a:t>tumorale</a:t>
            </a:r>
            <a:r>
              <a:rPr lang="en-US" dirty="0"/>
              <a:t>. In </a:t>
            </a:r>
            <a:r>
              <a:rPr lang="en-US" dirty="0" err="1"/>
              <a:t>urma</a:t>
            </a:r>
            <a:r>
              <a:rPr lang="en-US" dirty="0"/>
              <a:t> </a:t>
            </a:r>
            <a:r>
              <a:rPr lang="en-US" dirty="0" err="1"/>
              <a:t>percuţiei</a:t>
            </a:r>
            <a:r>
              <a:rPr lang="en-US" dirty="0"/>
              <a:t> se pot </a:t>
            </a:r>
            <a:r>
              <a:rPr lang="en-US" dirty="0" err="1"/>
              <a:t>obţine</a:t>
            </a:r>
            <a:r>
              <a:rPr lang="en-US" dirty="0"/>
              <a:t> zone de </a:t>
            </a:r>
            <a:r>
              <a:rPr lang="en-US" dirty="0" err="1"/>
              <a:t>timpanism</a:t>
            </a:r>
            <a:r>
              <a:rPr lang="en-US" dirty="0"/>
              <a:t>, la </a:t>
            </a:r>
            <a:r>
              <a:rPr lang="en-US" dirty="0" err="1"/>
              <a:t>nivelul</a:t>
            </a:r>
            <a:r>
              <a:rPr lang="en-US" dirty="0"/>
              <a:t> </a:t>
            </a:r>
            <a:r>
              <a:rPr lang="en-US" dirty="0" err="1"/>
              <a:t>stomacului</a:t>
            </a:r>
            <a:r>
              <a:rPr lang="en-US" dirty="0"/>
              <a:t> </a:t>
            </a:r>
            <a:r>
              <a:rPr lang="en-US" dirty="0" err="1"/>
              <a:t>şi</a:t>
            </a:r>
            <a:r>
              <a:rPr lang="en-US" dirty="0"/>
              <a:t> </a:t>
            </a:r>
            <a:r>
              <a:rPr lang="en-US" dirty="0" err="1"/>
              <a:t>anselor</a:t>
            </a:r>
            <a:r>
              <a:rPr lang="en-US" dirty="0"/>
              <a:t> </a:t>
            </a:r>
            <a:r>
              <a:rPr lang="en-US" dirty="0" err="1"/>
              <a:t>intestinale</a:t>
            </a:r>
            <a:r>
              <a:rPr lang="en-US" dirty="0"/>
              <a:t> </a:t>
            </a:r>
            <a:r>
              <a:rPr lang="en-US" dirty="0" err="1"/>
              <a:t>şi</a:t>
            </a:r>
            <a:r>
              <a:rPr lang="en-US" dirty="0"/>
              <a:t> zone de </a:t>
            </a:r>
            <a:r>
              <a:rPr lang="en-US" dirty="0" err="1"/>
              <a:t>matitate</a:t>
            </a:r>
            <a:r>
              <a:rPr lang="en-US" dirty="0"/>
              <a:t>, la </a:t>
            </a:r>
            <a:r>
              <a:rPr lang="en-US" dirty="0" err="1"/>
              <a:t>nivelul</a:t>
            </a:r>
            <a:r>
              <a:rPr lang="en-US" dirty="0"/>
              <a:t> </a:t>
            </a:r>
            <a:r>
              <a:rPr lang="en-US" dirty="0" err="1"/>
              <a:t>organelor</a:t>
            </a:r>
            <a:r>
              <a:rPr lang="en-US" dirty="0"/>
              <a:t> </a:t>
            </a:r>
            <a:r>
              <a:rPr lang="en-US" dirty="0" err="1"/>
              <a:t>şi</a:t>
            </a:r>
            <a:r>
              <a:rPr lang="en-US" dirty="0"/>
              <a:t> a </a:t>
            </a:r>
            <a:r>
              <a:rPr lang="en-US" dirty="0" err="1"/>
              <a:t>formaţiunilor</a:t>
            </a:r>
            <a:r>
              <a:rPr lang="en-US" dirty="0"/>
              <a:t> </a:t>
            </a:r>
            <a:r>
              <a:rPr lang="en-US" dirty="0" err="1"/>
              <a:t>tumorale</a:t>
            </a:r>
            <a:r>
              <a:rPr lang="en-US" dirty="0"/>
              <a:t>, </a:t>
            </a:r>
            <a:r>
              <a:rPr lang="en-US" dirty="0" err="1"/>
              <a:t>precum</a:t>
            </a:r>
            <a:r>
              <a:rPr lang="en-US" dirty="0"/>
              <a:t> </a:t>
            </a:r>
            <a:r>
              <a:rPr lang="en-US" dirty="0" err="1"/>
              <a:t>şi</a:t>
            </a:r>
            <a:r>
              <a:rPr lang="en-US" dirty="0"/>
              <a:t> </a:t>
            </a:r>
            <a:r>
              <a:rPr lang="en-US" dirty="0" err="1"/>
              <a:t>în</a:t>
            </a:r>
            <a:r>
              <a:rPr lang="en-US" dirty="0"/>
              <a:t> </a:t>
            </a:r>
            <a:r>
              <a:rPr lang="en-US" dirty="0" err="1"/>
              <a:t>caz</a:t>
            </a:r>
            <a:r>
              <a:rPr lang="en-US" dirty="0"/>
              <a:t> de </a:t>
            </a:r>
            <a:r>
              <a:rPr lang="en-US" dirty="0" err="1"/>
              <a:t>lichid</a:t>
            </a:r>
            <a:r>
              <a:rPr lang="en-US" dirty="0"/>
              <a:t> liber </a:t>
            </a:r>
            <a:r>
              <a:rPr lang="en-US" dirty="0" err="1"/>
              <a:t>în</a:t>
            </a:r>
            <a:r>
              <a:rPr lang="en-US" dirty="0"/>
              <a:t> abdomen (</a:t>
            </a:r>
            <a:r>
              <a:rPr lang="en-US" dirty="0" err="1"/>
              <a:t>ascită</a:t>
            </a:r>
            <a:r>
              <a:rPr lang="en-US" dirty="0"/>
              <a:t>). </a:t>
            </a:r>
            <a:br>
              <a:rPr lang="en-US" dirty="0"/>
            </a:br>
            <a:endParaRPr lang="en-US" dirty="0"/>
          </a:p>
          <a:p>
            <a:r>
              <a:rPr lang="en-US" b="1" dirty="0" err="1"/>
              <a:t>Percuţia</a:t>
            </a:r>
            <a:r>
              <a:rPr lang="en-US" b="1" dirty="0"/>
              <a:t> se </a:t>
            </a:r>
            <a:r>
              <a:rPr lang="en-US" b="1" dirty="0" err="1"/>
              <a:t>poate</a:t>
            </a:r>
            <a:r>
              <a:rPr lang="en-US" b="1" dirty="0"/>
              <a:t> face </a:t>
            </a:r>
            <a:r>
              <a:rPr lang="en-US" b="1" dirty="0" err="1"/>
              <a:t>în</a:t>
            </a:r>
            <a:r>
              <a:rPr lang="en-US" b="1" dirty="0"/>
              <a:t> </a:t>
            </a:r>
            <a:r>
              <a:rPr lang="en-US" b="1" dirty="0" err="1"/>
              <a:t>două</a:t>
            </a:r>
            <a:r>
              <a:rPr lang="en-US" b="1" dirty="0"/>
              <a:t> </a:t>
            </a:r>
            <a:r>
              <a:rPr lang="en-US" b="1" dirty="0" err="1"/>
              <a:t>moduri</a:t>
            </a:r>
            <a:r>
              <a:rPr lang="en-US" b="1" dirty="0"/>
              <a:t>:</a:t>
            </a:r>
            <a:r>
              <a:rPr lang="en-US" dirty="0"/>
              <a:t/>
            </a:r>
            <a:br>
              <a:rPr lang="en-US" dirty="0"/>
            </a:br>
            <a:r>
              <a:rPr lang="en-US" dirty="0" err="1"/>
              <a:t>Pornind</a:t>
            </a:r>
            <a:r>
              <a:rPr lang="en-US" dirty="0"/>
              <a:t> de la </a:t>
            </a:r>
            <a:r>
              <a:rPr lang="en-US" dirty="0" err="1"/>
              <a:t>punctul</a:t>
            </a:r>
            <a:r>
              <a:rPr lang="en-US" dirty="0"/>
              <a:t> </a:t>
            </a:r>
            <a:r>
              <a:rPr lang="en-US" dirty="0" err="1"/>
              <a:t>cel</a:t>
            </a:r>
            <a:r>
              <a:rPr lang="en-US" dirty="0"/>
              <a:t> </a:t>
            </a:r>
            <a:r>
              <a:rPr lang="en-US" dirty="0" err="1"/>
              <a:t>mai</a:t>
            </a:r>
            <a:r>
              <a:rPr lang="en-US" dirty="0"/>
              <a:t> </a:t>
            </a:r>
            <a:r>
              <a:rPr lang="en-US" dirty="0" err="1"/>
              <a:t>înalt</a:t>
            </a:r>
            <a:r>
              <a:rPr lang="en-US" dirty="0"/>
              <a:t> al </a:t>
            </a:r>
            <a:r>
              <a:rPr lang="en-US" dirty="0" err="1"/>
              <a:t>abdomenului</a:t>
            </a:r>
            <a:r>
              <a:rPr lang="en-US" dirty="0"/>
              <a:t> </a:t>
            </a:r>
            <a:r>
              <a:rPr lang="en-US" dirty="0" err="1"/>
              <a:t>spre</a:t>
            </a:r>
            <a:r>
              <a:rPr lang="en-US" dirty="0"/>
              <a:t> </a:t>
            </a:r>
            <a:r>
              <a:rPr lang="en-US" dirty="0" err="1"/>
              <a:t>zonele</a:t>
            </a:r>
            <a:r>
              <a:rPr lang="en-US" dirty="0"/>
              <a:t> </a:t>
            </a:r>
            <a:r>
              <a:rPr lang="en-US" dirty="0" err="1"/>
              <a:t>inferioare</a:t>
            </a:r>
            <a:r>
              <a:rPr lang="en-US" dirty="0"/>
              <a:t> (sub </a:t>
            </a:r>
            <a:r>
              <a:rPr lang="en-US" dirty="0" err="1"/>
              <a:t>formă</a:t>
            </a:r>
            <a:r>
              <a:rPr lang="en-US" dirty="0"/>
              <a:t> de raze de </a:t>
            </a:r>
            <a:r>
              <a:rPr lang="en-US" dirty="0" err="1"/>
              <a:t>soare</a:t>
            </a:r>
            <a:r>
              <a:rPr lang="en-US" dirty="0"/>
              <a:t>). </a:t>
            </a:r>
            <a:r>
              <a:rPr lang="en-US" dirty="0" err="1"/>
              <a:t>Cel</a:t>
            </a:r>
            <a:r>
              <a:rPr lang="en-US" dirty="0"/>
              <a:t> </a:t>
            </a:r>
            <a:r>
              <a:rPr lang="en-US" dirty="0" err="1"/>
              <a:t>mai</a:t>
            </a:r>
            <a:r>
              <a:rPr lang="en-US" dirty="0"/>
              <a:t> </a:t>
            </a:r>
            <a:r>
              <a:rPr lang="en-US" dirty="0" err="1"/>
              <a:t>frecvent</a:t>
            </a:r>
            <a:r>
              <a:rPr lang="en-US" dirty="0"/>
              <a:t> se </a:t>
            </a:r>
            <a:r>
              <a:rPr lang="en-US" dirty="0" err="1"/>
              <a:t>porneşte</a:t>
            </a:r>
            <a:r>
              <a:rPr lang="en-US" dirty="0"/>
              <a:t> din </a:t>
            </a:r>
            <a:r>
              <a:rPr lang="en-US" dirty="0" err="1"/>
              <a:t>epigastru</a:t>
            </a:r>
            <a:r>
              <a:rPr lang="en-US" dirty="0"/>
              <a:t> </a:t>
            </a:r>
            <a:r>
              <a:rPr lang="en-US" dirty="0" err="1"/>
              <a:t>şi</a:t>
            </a:r>
            <a:r>
              <a:rPr lang="en-US" dirty="0"/>
              <a:t> se </a:t>
            </a:r>
            <a:r>
              <a:rPr lang="en-US" dirty="0" err="1"/>
              <a:t>obţine</a:t>
            </a:r>
            <a:r>
              <a:rPr lang="en-US" dirty="0"/>
              <a:t> o </a:t>
            </a:r>
            <a:r>
              <a:rPr lang="en-US" dirty="0" err="1"/>
              <a:t>matitate</a:t>
            </a:r>
            <a:r>
              <a:rPr lang="en-US" dirty="0"/>
              <a:t> cu </a:t>
            </a:r>
            <a:r>
              <a:rPr lang="en-US" dirty="0" err="1"/>
              <a:t>concavitatea</a:t>
            </a:r>
            <a:r>
              <a:rPr lang="en-US" dirty="0"/>
              <a:t> </a:t>
            </a:r>
            <a:r>
              <a:rPr lang="en-US" dirty="0" err="1"/>
              <a:t>în</a:t>
            </a:r>
            <a:r>
              <a:rPr lang="en-US" dirty="0"/>
              <a:t> </a:t>
            </a:r>
            <a:r>
              <a:rPr lang="en-US" dirty="0" err="1"/>
              <a:t>sus</a:t>
            </a:r>
            <a:r>
              <a:rPr lang="en-US" dirty="0"/>
              <a:t>. </a:t>
            </a:r>
            <a:r>
              <a:rPr lang="en-US" dirty="0" err="1"/>
              <a:t>Pentru</a:t>
            </a:r>
            <a:r>
              <a:rPr lang="en-US" dirty="0"/>
              <a:t> </a:t>
            </a:r>
            <a:r>
              <a:rPr lang="en-US" dirty="0" err="1"/>
              <a:t>demonstrarea</a:t>
            </a:r>
            <a:r>
              <a:rPr lang="en-US" dirty="0"/>
              <a:t> </a:t>
            </a:r>
            <a:r>
              <a:rPr lang="en-US" dirty="0" err="1"/>
              <a:t>prezenţei</a:t>
            </a:r>
            <a:r>
              <a:rPr lang="en-US" dirty="0"/>
              <a:t> de </a:t>
            </a:r>
            <a:r>
              <a:rPr lang="en-US" dirty="0" err="1"/>
              <a:t>lichid</a:t>
            </a:r>
            <a:r>
              <a:rPr lang="en-US" dirty="0"/>
              <a:t> liber se </a:t>
            </a:r>
            <a:r>
              <a:rPr lang="en-US" dirty="0" err="1"/>
              <a:t>poate</a:t>
            </a:r>
            <a:r>
              <a:rPr lang="en-US" dirty="0"/>
              <a:t> </a:t>
            </a:r>
            <a:r>
              <a:rPr lang="en-US" dirty="0" err="1"/>
              <a:t>invita</a:t>
            </a:r>
            <a:r>
              <a:rPr lang="en-US" dirty="0"/>
              <a:t> </a:t>
            </a:r>
            <a:r>
              <a:rPr lang="en-US" dirty="0" err="1"/>
              <a:t>pacientul</a:t>
            </a:r>
            <a:r>
              <a:rPr lang="en-US" dirty="0"/>
              <a:t> </a:t>
            </a:r>
            <a:r>
              <a:rPr lang="en-US" dirty="0" err="1"/>
              <a:t>să</a:t>
            </a:r>
            <a:r>
              <a:rPr lang="en-US" dirty="0"/>
              <a:t> </a:t>
            </a:r>
            <a:r>
              <a:rPr lang="en-US" dirty="0" err="1"/>
              <a:t>stea</a:t>
            </a:r>
            <a:r>
              <a:rPr lang="en-US" dirty="0"/>
              <a:t> </a:t>
            </a:r>
            <a:r>
              <a:rPr lang="en-US" dirty="0" err="1"/>
              <a:t>în</a:t>
            </a:r>
            <a:r>
              <a:rPr lang="en-US" dirty="0"/>
              <a:t> </a:t>
            </a:r>
            <a:r>
              <a:rPr lang="en-US" dirty="0" err="1"/>
              <a:t>decubit</a:t>
            </a:r>
            <a:r>
              <a:rPr lang="en-US" dirty="0"/>
              <a:t> lateral </a:t>
            </a:r>
            <a:r>
              <a:rPr lang="en-US" dirty="0" err="1"/>
              <a:t>drept</a:t>
            </a:r>
            <a:r>
              <a:rPr lang="en-US" dirty="0"/>
              <a:t> </a:t>
            </a:r>
            <a:r>
              <a:rPr lang="en-US" dirty="0" err="1"/>
              <a:t>sau</a:t>
            </a:r>
            <a:r>
              <a:rPr lang="en-US" dirty="0"/>
              <a:t> </a:t>
            </a:r>
            <a:r>
              <a:rPr lang="en-US" dirty="0" err="1"/>
              <a:t>stâng</a:t>
            </a:r>
            <a:r>
              <a:rPr lang="en-US" dirty="0"/>
              <a:t>, se </a:t>
            </a:r>
            <a:r>
              <a:rPr lang="en-US" dirty="0" err="1"/>
              <a:t>repetă</a:t>
            </a:r>
            <a:r>
              <a:rPr lang="en-US" dirty="0"/>
              <a:t> </a:t>
            </a:r>
            <a:r>
              <a:rPr lang="en-US" dirty="0" err="1"/>
              <a:t>percuţia</a:t>
            </a:r>
            <a:r>
              <a:rPr lang="en-US" dirty="0"/>
              <a:t> </a:t>
            </a:r>
            <a:r>
              <a:rPr lang="en-US" dirty="0" err="1"/>
              <a:t>în</a:t>
            </a:r>
            <a:r>
              <a:rPr lang="en-US" dirty="0"/>
              <a:t> </a:t>
            </a:r>
            <a:r>
              <a:rPr lang="en-US" dirty="0" err="1"/>
              <a:t>acelaşi</a:t>
            </a:r>
            <a:r>
              <a:rPr lang="en-US" dirty="0"/>
              <a:t> mod </a:t>
            </a:r>
            <a:r>
              <a:rPr lang="en-US" dirty="0" err="1"/>
              <a:t>şi</a:t>
            </a:r>
            <a:r>
              <a:rPr lang="en-US" dirty="0"/>
              <a:t> se </a:t>
            </a:r>
            <a:r>
              <a:rPr lang="en-US" dirty="0" err="1"/>
              <a:t>constată</a:t>
            </a:r>
            <a:r>
              <a:rPr lang="en-US" dirty="0"/>
              <a:t> </a:t>
            </a:r>
            <a:r>
              <a:rPr lang="en-US" dirty="0" err="1"/>
              <a:t>prezenţa</a:t>
            </a:r>
            <a:r>
              <a:rPr lang="en-US" dirty="0"/>
              <a:t> </a:t>
            </a:r>
            <a:r>
              <a:rPr lang="en-US" dirty="0" err="1"/>
              <a:t>unei</a:t>
            </a:r>
            <a:r>
              <a:rPr lang="en-US" dirty="0"/>
              <a:t> </a:t>
            </a:r>
            <a:r>
              <a:rPr lang="en-US" dirty="0" err="1"/>
              <a:t>matităţi</a:t>
            </a:r>
            <a:r>
              <a:rPr lang="en-US" dirty="0"/>
              <a:t> cu </a:t>
            </a:r>
            <a:r>
              <a:rPr lang="en-US" dirty="0" err="1"/>
              <a:t>linia</a:t>
            </a:r>
            <a:r>
              <a:rPr lang="en-US" dirty="0"/>
              <a:t> </a:t>
            </a:r>
            <a:r>
              <a:rPr lang="en-US" dirty="0" err="1"/>
              <a:t>superioară</a:t>
            </a:r>
            <a:r>
              <a:rPr lang="en-US" dirty="0"/>
              <a:t> </a:t>
            </a:r>
            <a:r>
              <a:rPr lang="en-US" dirty="0" err="1"/>
              <a:t>orizontală</a:t>
            </a:r>
            <a:r>
              <a:rPr lang="en-US" dirty="0"/>
              <a:t>. </a:t>
            </a:r>
            <a:r>
              <a:rPr lang="en-US" dirty="0" err="1"/>
              <a:t>Percuţia</a:t>
            </a:r>
            <a:r>
              <a:rPr lang="en-US" dirty="0"/>
              <a:t> </a:t>
            </a:r>
            <a:r>
              <a:rPr lang="en-US" dirty="0" err="1"/>
              <a:t>maselor</a:t>
            </a:r>
            <a:r>
              <a:rPr lang="en-US" dirty="0"/>
              <a:t> </a:t>
            </a:r>
            <a:r>
              <a:rPr lang="en-US" dirty="0" err="1"/>
              <a:t>abdominale</a:t>
            </a:r>
            <a:r>
              <a:rPr lang="en-US" dirty="0"/>
              <a:t> </a:t>
            </a:r>
            <a:r>
              <a:rPr lang="en-US" dirty="0" err="1"/>
              <a:t>solide</a:t>
            </a:r>
            <a:r>
              <a:rPr lang="en-US" dirty="0"/>
              <a:t> din </a:t>
            </a:r>
            <a:r>
              <a:rPr lang="en-US" dirty="0" err="1"/>
              <a:t>abdomenul</a:t>
            </a:r>
            <a:r>
              <a:rPr lang="en-US" dirty="0"/>
              <a:t> inferior </a:t>
            </a:r>
            <a:r>
              <a:rPr lang="en-US" dirty="0" err="1"/>
              <a:t>constată</a:t>
            </a:r>
            <a:r>
              <a:rPr lang="en-US" dirty="0"/>
              <a:t> </a:t>
            </a:r>
            <a:r>
              <a:rPr lang="en-US" dirty="0" err="1"/>
              <a:t>prezenţa</a:t>
            </a:r>
            <a:r>
              <a:rPr lang="en-US" dirty="0"/>
              <a:t> </a:t>
            </a:r>
            <a:r>
              <a:rPr lang="en-US" dirty="0" err="1"/>
              <a:t>unei</a:t>
            </a:r>
            <a:r>
              <a:rPr lang="en-US" dirty="0"/>
              <a:t> </a:t>
            </a:r>
            <a:r>
              <a:rPr lang="en-US" dirty="0" err="1"/>
              <a:t>matităţi</a:t>
            </a:r>
            <a:r>
              <a:rPr lang="en-US" dirty="0"/>
              <a:t> cu </a:t>
            </a:r>
            <a:r>
              <a:rPr lang="en-US" dirty="0" err="1"/>
              <a:t>concavitatea</a:t>
            </a:r>
            <a:r>
              <a:rPr lang="en-US" dirty="0"/>
              <a:t> </a:t>
            </a:r>
            <a:r>
              <a:rPr lang="en-US" dirty="0" err="1"/>
              <a:t>în</a:t>
            </a:r>
            <a:r>
              <a:rPr lang="en-US" dirty="0"/>
              <a:t> </a:t>
            </a:r>
            <a:r>
              <a:rPr lang="en-US" dirty="0" err="1"/>
              <a:t>jos</a:t>
            </a:r>
            <a:r>
              <a:rPr lang="en-US" dirty="0"/>
              <a:t> (glob </a:t>
            </a:r>
            <a:r>
              <a:rPr lang="en-US" dirty="0" err="1"/>
              <a:t>vezical</a:t>
            </a:r>
            <a:r>
              <a:rPr lang="en-US" dirty="0"/>
              <a:t>, </a:t>
            </a:r>
            <a:r>
              <a:rPr lang="en-US" dirty="0" err="1"/>
              <a:t>sarcină</a:t>
            </a:r>
            <a:r>
              <a:rPr lang="en-US" dirty="0"/>
              <a:t>, </a:t>
            </a:r>
            <a:r>
              <a:rPr lang="en-US" dirty="0" err="1"/>
              <a:t>chist</a:t>
            </a:r>
            <a:r>
              <a:rPr lang="en-US" dirty="0"/>
              <a:t> ovarian, </a:t>
            </a:r>
            <a:r>
              <a:rPr lang="en-US" dirty="0" err="1"/>
              <a:t>tumoră</a:t>
            </a:r>
            <a:r>
              <a:rPr lang="en-US" dirty="0"/>
              <a:t> </a:t>
            </a:r>
            <a:r>
              <a:rPr lang="en-US" dirty="0" err="1"/>
              <a:t>ovariană</a:t>
            </a:r>
            <a:r>
              <a:rPr lang="en-US" dirty="0" smtClean="0"/>
              <a:t>).</a:t>
            </a:r>
          </a:p>
          <a:p>
            <a:r>
              <a:rPr lang="en-US" dirty="0" err="1"/>
              <a:t>Percuţia</a:t>
            </a:r>
            <a:r>
              <a:rPr lang="en-US" dirty="0"/>
              <a:t> </a:t>
            </a:r>
            <a:r>
              <a:rPr lang="en-US" dirty="0" err="1"/>
              <a:t>în</a:t>
            </a:r>
            <a:r>
              <a:rPr lang="en-US" dirty="0"/>
              <a:t> </a:t>
            </a:r>
            <a:r>
              <a:rPr lang="en-US" dirty="0" err="1"/>
              <a:t>ascită</a:t>
            </a:r>
            <a:r>
              <a:rPr lang="en-US" dirty="0"/>
              <a:t> se face cu </a:t>
            </a:r>
            <a:r>
              <a:rPr lang="en-US" dirty="0" err="1"/>
              <a:t>pacientul</a:t>
            </a:r>
            <a:r>
              <a:rPr lang="en-US" dirty="0"/>
              <a:t> </a:t>
            </a:r>
            <a:r>
              <a:rPr lang="en-US" dirty="0" err="1"/>
              <a:t>în</a:t>
            </a:r>
            <a:r>
              <a:rPr lang="en-US" dirty="0"/>
              <a:t> </a:t>
            </a:r>
            <a:r>
              <a:rPr lang="en-US" dirty="0" err="1"/>
              <a:t>clinostatism</a:t>
            </a:r>
            <a:r>
              <a:rPr lang="en-US" dirty="0"/>
              <a:t>, cu </a:t>
            </a:r>
            <a:r>
              <a:rPr lang="en-US" dirty="0" err="1"/>
              <a:t>picioarele</a:t>
            </a:r>
            <a:r>
              <a:rPr lang="en-US" dirty="0"/>
              <a:t> </a:t>
            </a:r>
            <a:r>
              <a:rPr lang="en-US" dirty="0" err="1"/>
              <a:t>flectate</a:t>
            </a:r>
            <a:r>
              <a:rPr lang="en-US" dirty="0"/>
              <a:t>, </a:t>
            </a:r>
            <a:r>
              <a:rPr lang="en-US" dirty="0" err="1"/>
              <a:t>pornind</a:t>
            </a:r>
            <a:r>
              <a:rPr lang="en-US" dirty="0"/>
              <a:t> din </a:t>
            </a:r>
            <a:r>
              <a:rPr lang="en-US" dirty="0" err="1"/>
              <a:t>punctul</a:t>
            </a:r>
            <a:r>
              <a:rPr lang="en-US" dirty="0"/>
              <a:t> </a:t>
            </a:r>
            <a:r>
              <a:rPr lang="en-US" dirty="0" err="1"/>
              <a:t>cel</a:t>
            </a:r>
            <a:r>
              <a:rPr lang="en-US" dirty="0"/>
              <a:t> </a:t>
            </a:r>
            <a:r>
              <a:rPr lang="en-US" dirty="0" err="1"/>
              <a:t>mai</a:t>
            </a:r>
            <a:r>
              <a:rPr lang="en-US" dirty="0"/>
              <a:t> </a:t>
            </a:r>
            <a:r>
              <a:rPr lang="en-US" dirty="0" err="1"/>
              <a:t>înalt</a:t>
            </a:r>
            <a:r>
              <a:rPr lang="en-US" dirty="0"/>
              <a:t>, </a:t>
            </a:r>
            <a:r>
              <a:rPr lang="en-US" dirty="0" err="1"/>
              <a:t>pe</a:t>
            </a:r>
            <a:r>
              <a:rPr lang="en-US" dirty="0"/>
              <a:t> </a:t>
            </a:r>
            <a:r>
              <a:rPr lang="en-US" dirty="0" err="1"/>
              <a:t>linii</a:t>
            </a:r>
            <a:r>
              <a:rPr lang="en-US" dirty="0"/>
              <a:t> </a:t>
            </a:r>
            <a:r>
              <a:rPr lang="en-US" dirty="0" err="1"/>
              <a:t>imaginare</a:t>
            </a:r>
            <a:r>
              <a:rPr lang="en-US" dirty="0"/>
              <a:t>, ca </a:t>
            </a:r>
            <a:r>
              <a:rPr lang="en-US" dirty="0" err="1"/>
              <a:t>şi</a:t>
            </a:r>
            <a:r>
              <a:rPr lang="en-US" dirty="0"/>
              <a:t> </a:t>
            </a:r>
            <a:r>
              <a:rPr lang="en-US" dirty="0" err="1"/>
              <a:t>razele</a:t>
            </a:r>
            <a:r>
              <a:rPr lang="en-US" dirty="0"/>
              <a:t> de </a:t>
            </a:r>
            <a:r>
              <a:rPr lang="en-US" dirty="0" err="1"/>
              <a:t>soare</a:t>
            </a:r>
            <a:r>
              <a:rPr lang="en-US" dirty="0"/>
              <a:t>, </a:t>
            </a:r>
            <a:r>
              <a:rPr lang="en-US" dirty="0" err="1"/>
              <a:t>decelând</a:t>
            </a:r>
            <a:r>
              <a:rPr lang="en-US" dirty="0"/>
              <a:t> </a:t>
            </a:r>
            <a:r>
              <a:rPr lang="en-US" dirty="0" err="1"/>
              <a:t>locul</a:t>
            </a:r>
            <a:r>
              <a:rPr lang="en-US" dirty="0"/>
              <a:t> de </a:t>
            </a:r>
            <a:r>
              <a:rPr lang="en-US" dirty="0" err="1"/>
              <a:t>separare</a:t>
            </a:r>
            <a:r>
              <a:rPr lang="en-US" dirty="0"/>
              <a:t> </a:t>
            </a:r>
            <a:r>
              <a:rPr lang="en-US" dirty="0" err="1"/>
              <a:t>între</a:t>
            </a:r>
            <a:r>
              <a:rPr lang="en-US" dirty="0"/>
              <a:t> </a:t>
            </a:r>
            <a:r>
              <a:rPr lang="en-US" dirty="0" err="1"/>
              <a:t>timpanism</a:t>
            </a:r>
            <a:r>
              <a:rPr lang="en-US" dirty="0"/>
              <a:t> </a:t>
            </a:r>
            <a:r>
              <a:rPr lang="en-US" dirty="0" err="1"/>
              <a:t>şi</a:t>
            </a:r>
            <a:r>
              <a:rPr lang="en-US" dirty="0"/>
              <a:t> </a:t>
            </a:r>
            <a:r>
              <a:rPr lang="en-US" dirty="0" err="1"/>
              <a:t>matitate</a:t>
            </a:r>
            <a:r>
              <a:rPr lang="en-US" dirty="0"/>
              <a:t>. </a:t>
            </a:r>
            <a:r>
              <a:rPr lang="en-US" dirty="0" err="1"/>
              <a:t>Linia</a:t>
            </a:r>
            <a:r>
              <a:rPr lang="en-US" dirty="0"/>
              <a:t> care </a:t>
            </a:r>
            <a:r>
              <a:rPr lang="en-US" dirty="0" err="1"/>
              <a:t>uneşte</a:t>
            </a:r>
            <a:r>
              <a:rPr lang="en-US" dirty="0"/>
              <a:t> </a:t>
            </a:r>
            <a:r>
              <a:rPr lang="en-US" dirty="0" err="1"/>
              <a:t>punctele</a:t>
            </a:r>
            <a:r>
              <a:rPr lang="en-US" dirty="0"/>
              <a:t> </a:t>
            </a:r>
            <a:r>
              <a:rPr lang="en-US" dirty="0" err="1"/>
              <a:t>găsite</a:t>
            </a:r>
            <a:r>
              <a:rPr lang="en-US" dirty="0"/>
              <a:t> </a:t>
            </a:r>
            <a:r>
              <a:rPr lang="en-US" dirty="0" err="1"/>
              <a:t>este</a:t>
            </a:r>
            <a:r>
              <a:rPr lang="en-US" dirty="0"/>
              <a:t> o </a:t>
            </a:r>
            <a:r>
              <a:rPr lang="en-US" dirty="0" err="1"/>
              <a:t>linie</a:t>
            </a:r>
            <a:r>
              <a:rPr lang="en-US" dirty="0"/>
              <a:t> cu </a:t>
            </a:r>
            <a:r>
              <a:rPr lang="en-US" dirty="0" err="1"/>
              <a:t>concavitatea</a:t>
            </a:r>
            <a:r>
              <a:rPr lang="en-US" dirty="0"/>
              <a:t> </a:t>
            </a:r>
            <a:r>
              <a:rPr lang="en-US" dirty="0" err="1"/>
              <a:t>în</a:t>
            </a:r>
            <a:r>
              <a:rPr lang="en-US" dirty="0"/>
              <a:t> </a:t>
            </a:r>
            <a:r>
              <a:rPr lang="en-US" dirty="0" err="1"/>
              <a:t>sus</a:t>
            </a:r>
            <a:r>
              <a:rPr lang="en-US" dirty="0"/>
              <a:t>. </a:t>
            </a:r>
            <a:r>
              <a:rPr lang="en-US" dirty="0" err="1"/>
              <a:t>Pentru</a:t>
            </a:r>
            <a:r>
              <a:rPr lang="en-US" dirty="0"/>
              <a:t> a </a:t>
            </a:r>
            <a:r>
              <a:rPr lang="en-US" dirty="0" err="1"/>
              <a:t>demonstra</a:t>
            </a:r>
            <a:r>
              <a:rPr lang="en-US" dirty="0"/>
              <a:t> </a:t>
            </a:r>
            <a:r>
              <a:rPr lang="en-US" dirty="0" err="1"/>
              <a:t>prezenţa</a:t>
            </a:r>
            <a:r>
              <a:rPr lang="en-US" dirty="0"/>
              <a:t> </a:t>
            </a:r>
            <a:r>
              <a:rPr lang="en-US" dirty="0" err="1"/>
              <a:t>lichidului</a:t>
            </a:r>
            <a:r>
              <a:rPr lang="en-US" dirty="0"/>
              <a:t> liber </a:t>
            </a:r>
            <a:r>
              <a:rPr lang="en-US" dirty="0" err="1"/>
              <a:t>în</a:t>
            </a:r>
            <a:r>
              <a:rPr lang="en-US" dirty="0"/>
              <a:t> </a:t>
            </a:r>
            <a:r>
              <a:rPr lang="en-US" dirty="0" err="1"/>
              <a:t>cavitatea</a:t>
            </a:r>
            <a:r>
              <a:rPr lang="en-US" dirty="0"/>
              <a:t> </a:t>
            </a:r>
            <a:r>
              <a:rPr lang="en-US" dirty="0" err="1"/>
              <a:t>abdominală</a:t>
            </a:r>
            <a:r>
              <a:rPr lang="en-US" dirty="0"/>
              <a:t>, care e </a:t>
            </a:r>
            <a:r>
              <a:rPr lang="en-US" dirty="0" err="1"/>
              <a:t>deplasabil</a:t>
            </a:r>
            <a:r>
              <a:rPr lang="en-US" dirty="0"/>
              <a:t>, se </a:t>
            </a:r>
            <a:r>
              <a:rPr lang="en-US" dirty="0" err="1"/>
              <a:t>pune</a:t>
            </a:r>
            <a:r>
              <a:rPr lang="en-US" dirty="0"/>
              <a:t> </a:t>
            </a:r>
            <a:r>
              <a:rPr lang="en-US" dirty="0" err="1"/>
              <a:t>pacientul</a:t>
            </a:r>
            <a:r>
              <a:rPr lang="en-US" dirty="0"/>
              <a:t> </a:t>
            </a:r>
            <a:r>
              <a:rPr lang="en-US" dirty="0" err="1"/>
              <a:t>pe</a:t>
            </a:r>
            <a:r>
              <a:rPr lang="en-US" dirty="0"/>
              <a:t> o parte </a:t>
            </a:r>
            <a:r>
              <a:rPr lang="en-US" dirty="0" err="1"/>
              <a:t>şi</a:t>
            </a:r>
            <a:r>
              <a:rPr lang="en-US" dirty="0"/>
              <a:t> se </a:t>
            </a:r>
            <a:r>
              <a:rPr lang="en-US" dirty="0" err="1"/>
              <a:t>repetă</a:t>
            </a:r>
            <a:r>
              <a:rPr lang="en-US" dirty="0"/>
              <a:t> </a:t>
            </a:r>
            <a:r>
              <a:rPr lang="en-US" dirty="0" err="1"/>
              <a:t>manevra</a:t>
            </a:r>
            <a:r>
              <a:rPr lang="en-US" dirty="0"/>
              <a:t> de </a:t>
            </a:r>
            <a:r>
              <a:rPr lang="en-US" dirty="0" err="1"/>
              <a:t>percuţie</a:t>
            </a:r>
            <a:r>
              <a:rPr lang="en-US" dirty="0"/>
              <a:t> </a:t>
            </a:r>
            <a:r>
              <a:rPr lang="en-US" dirty="0" err="1"/>
              <a:t>în</a:t>
            </a:r>
            <a:r>
              <a:rPr lang="en-US" dirty="0"/>
              <a:t> </a:t>
            </a:r>
            <a:r>
              <a:rPr lang="en-US" dirty="0" err="1"/>
              <a:t>acelaşi</a:t>
            </a:r>
            <a:r>
              <a:rPr lang="en-US" dirty="0"/>
              <a:t> mod. Se </a:t>
            </a:r>
            <a:r>
              <a:rPr lang="en-US" dirty="0" err="1"/>
              <a:t>obţine</a:t>
            </a:r>
            <a:r>
              <a:rPr lang="en-US" dirty="0"/>
              <a:t> o </a:t>
            </a:r>
            <a:r>
              <a:rPr lang="en-US" dirty="0" err="1"/>
              <a:t>linie</a:t>
            </a:r>
            <a:r>
              <a:rPr lang="en-US" dirty="0"/>
              <a:t> de </a:t>
            </a:r>
            <a:r>
              <a:rPr lang="en-US" dirty="0" err="1"/>
              <a:t>demarcaţie</a:t>
            </a:r>
            <a:r>
              <a:rPr lang="en-US" dirty="0"/>
              <a:t> </a:t>
            </a:r>
            <a:r>
              <a:rPr lang="en-US" dirty="0" err="1"/>
              <a:t>între</a:t>
            </a:r>
            <a:r>
              <a:rPr lang="en-US" dirty="0"/>
              <a:t> </a:t>
            </a:r>
            <a:r>
              <a:rPr lang="en-US" dirty="0" err="1"/>
              <a:t>timpanism</a:t>
            </a:r>
            <a:r>
              <a:rPr lang="en-US" dirty="0"/>
              <a:t> </a:t>
            </a:r>
            <a:r>
              <a:rPr lang="en-US" dirty="0" err="1"/>
              <a:t>şi</a:t>
            </a:r>
            <a:r>
              <a:rPr lang="en-US" dirty="0"/>
              <a:t> </a:t>
            </a:r>
            <a:r>
              <a:rPr lang="en-US" dirty="0" err="1"/>
              <a:t>matitate</a:t>
            </a:r>
            <a:r>
              <a:rPr lang="en-US" dirty="0"/>
              <a:t>, </a:t>
            </a:r>
            <a:r>
              <a:rPr lang="en-US" dirty="0" err="1"/>
              <a:t>dar</a:t>
            </a:r>
            <a:r>
              <a:rPr lang="en-US" dirty="0"/>
              <a:t> </a:t>
            </a:r>
            <a:r>
              <a:rPr lang="en-US" dirty="0" err="1"/>
              <a:t>dreaptă</a:t>
            </a:r>
            <a:r>
              <a:rPr lang="en-US" dirty="0"/>
              <a:t>. </a:t>
            </a:r>
            <a:endParaRPr lang="en-US" dirty="0" smtClean="0"/>
          </a:p>
          <a:p>
            <a:r>
              <a:rPr lang="en-US" dirty="0" err="1"/>
              <a:t>Manevra</a:t>
            </a:r>
            <a:r>
              <a:rPr lang="en-US" dirty="0"/>
              <a:t> </a:t>
            </a:r>
            <a:r>
              <a:rPr lang="en-US" dirty="0" err="1"/>
              <a:t>clapotajului</a:t>
            </a:r>
            <a:r>
              <a:rPr lang="en-US" dirty="0"/>
              <a:t> – </a:t>
            </a:r>
            <a:r>
              <a:rPr lang="en-US" dirty="0" err="1"/>
              <a:t>este</a:t>
            </a:r>
            <a:r>
              <a:rPr lang="en-US" dirty="0"/>
              <a:t> </a:t>
            </a:r>
            <a:r>
              <a:rPr lang="en-US" dirty="0" err="1"/>
              <a:t>utilizată</a:t>
            </a:r>
            <a:r>
              <a:rPr lang="en-US" dirty="0"/>
              <a:t> </a:t>
            </a:r>
            <a:r>
              <a:rPr lang="en-US" dirty="0" err="1"/>
              <a:t>dimineaţa</a:t>
            </a:r>
            <a:r>
              <a:rPr lang="en-US" dirty="0"/>
              <a:t>, </a:t>
            </a:r>
            <a:r>
              <a:rPr lang="en-US" dirty="0" err="1"/>
              <a:t>pe</a:t>
            </a:r>
            <a:r>
              <a:rPr lang="en-US" dirty="0"/>
              <a:t> </a:t>
            </a:r>
            <a:r>
              <a:rPr lang="en-US" dirty="0" err="1"/>
              <a:t>nemâncate</a:t>
            </a:r>
            <a:r>
              <a:rPr lang="en-US" dirty="0"/>
              <a:t>, la </a:t>
            </a:r>
            <a:r>
              <a:rPr lang="en-US" dirty="0" err="1"/>
              <a:t>bolnavii</a:t>
            </a:r>
            <a:r>
              <a:rPr lang="en-US" dirty="0"/>
              <a:t> cu </a:t>
            </a:r>
            <a:r>
              <a:rPr lang="en-US" dirty="0" err="1"/>
              <a:t>suspiciunea</a:t>
            </a:r>
            <a:r>
              <a:rPr lang="en-US" dirty="0"/>
              <a:t> de </a:t>
            </a:r>
            <a:r>
              <a:rPr lang="en-US" dirty="0" err="1"/>
              <a:t>stenoză</a:t>
            </a:r>
            <a:r>
              <a:rPr lang="en-US" dirty="0"/>
              <a:t> </a:t>
            </a:r>
            <a:r>
              <a:rPr lang="en-US" dirty="0" err="1"/>
              <a:t>pilorică</a:t>
            </a:r>
            <a:r>
              <a:rPr lang="en-US" dirty="0"/>
              <a:t>. </a:t>
            </a:r>
            <a:r>
              <a:rPr lang="en-US" dirty="0" err="1"/>
              <a:t>Aceasta</a:t>
            </a:r>
            <a:r>
              <a:rPr lang="en-US" dirty="0"/>
              <a:t> </a:t>
            </a:r>
            <a:r>
              <a:rPr lang="en-US" dirty="0" err="1"/>
              <a:t>constă</a:t>
            </a:r>
            <a:r>
              <a:rPr lang="en-US" dirty="0"/>
              <a:t> </a:t>
            </a:r>
            <a:r>
              <a:rPr lang="en-US" dirty="0" err="1"/>
              <a:t>în</a:t>
            </a:r>
            <a:r>
              <a:rPr lang="en-US" dirty="0"/>
              <a:t> </a:t>
            </a:r>
            <a:r>
              <a:rPr lang="en-US" dirty="0" err="1"/>
              <a:t>efectuarea</a:t>
            </a:r>
            <a:r>
              <a:rPr lang="en-US" dirty="0"/>
              <a:t> de </a:t>
            </a:r>
            <a:r>
              <a:rPr lang="en-US" dirty="0" err="1"/>
              <a:t>secuze</a:t>
            </a:r>
            <a:r>
              <a:rPr lang="en-US" dirty="0"/>
              <a:t> </a:t>
            </a:r>
            <a:r>
              <a:rPr lang="en-US" dirty="0" err="1"/>
              <a:t>scurte</a:t>
            </a:r>
            <a:r>
              <a:rPr lang="en-US" dirty="0"/>
              <a:t> date cu </a:t>
            </a:r>
            <a:r>
              <a:rPr lang="en-US" dirty="0" err="1"/>
              <a:t>pulpa</a:t>
            </a:r>
            <a:r>
              <a:rPr lang="en-US" dirty="0"/>
              <a:t> </a:t>
            </a:r>
            <a:r>
              <a:rPr lang="en-US" dirty="0" err="1"/>
              <a:t>degetelor</a:t>
            </a:r>
            <a:r>
              <a:rPr lang="en-US" dirty="0"/>
              <a:t> la </a:t>
            </a:r>
            <a:r>
              <a:rPr lang="en-US" dirty="0" err="1"/>
              <a:t>nivelul</a:t>
            </a:r>
            <a:r>
              <a:rPr lang="en-US" dirty="0"/>
              <a:t> </a:t>
            </a:r>
            <a:r>
              <a:rPr lang="en-US" dirty="0" err="1"/>
              <a:t>epigastrului</a:t>
            </a:r>
            <a:r>
              <a:rPr lang="en-US" dirty="0"/>
              <a:t>, care </a:t>
            </a:r>
            <a:r>
              <a:rPr lang="en-US" dirty="0" err="1"/>
              <a:t>în</a:t>
            </a:r>
            <a:r>
              <a:rPr lang="en-US" dirty="0"/>
              <a:t> </a:t>
            </a:r>
            <a:r>
              <a:rPr lang="en-US" dirty="0" err="1"/>
              <a:t>caz</a:t>
            </a:r>
            <a:r>
              <a:rPr lang="en-US" dirty="0"/>
              <a:t> de </a:t>
            </a:r>
            <a:r>
              <a:rPr lang="en-US" dirty="0" err="1"/>
              <a:t>stenoză</a:t>
            </a:r>
            <a:r>
              <a:rPr lang="en-US" dirty="0"/>
              <a:t> pun </a:t>
            </a:r>
            <a:r>
              <a:rPr lang="en-US" dirty="0" err="1"/>
              <a:t>în</a:t>
            </a:r>
            <a:r>
              <a:rPr lang="en-US" dirty="0"/>
              <a:t> </a:t>
            </a:r>
            <a:r>
              <a:rPr lang="en-US" dirty="0" err="1"/>
              <a:t>evidenţă</a:t>
            </a:r>
            <a:r>
              <a:rPr lang="en-US" dirty="0"/>
              <a:t>, </a:t>
            </a:r>
            <a:r>
              <a:rPr lang="en-US" dirty="0" err="1"/>
              <a:t>prezenţa</a:t>
            </a:r>
            <a:r>
              <a:rPr lang="en-US" dirty="0"/>
              <a:t> de </a:t>
            </a:r>
            <a:r>
              <a:rPr lang="en-US" dirty="0" err="1"/>
              <a:t>zgomote</a:t>
            </a:r>
            <a:r>
              <a:rPr lang="en-US" dirty="0"/>
              <a:t> </a:t>
            </a:r>
            <a:r>
              <a:rPr lang="en-US" dirty="0" err="1"/>
              <a:t>hidroaerice</a:t>
            </a:r>
            <a:r>
              <a:rPr lang="en-US" dirty="0"/>
              <a:t>. </a:t>
            </a:r>
            <a:br>
              <a:rPr lang="en-US" dirty="0"/>
            </a:br>
            <a:endParaRPr lang="en-US" dirty="0"/>
          </a:p>
          <a:p>
            <a:endParaRPr lang="en-US" dirty="0"/>
          </a:p>
        </p:txBody>
      </p:sp>
    </p:spTree>
    <p:extLst>
      <p:ext uri="{BB962C8B-B14F-4D97-AF65-F5344CB8AC3E}">
        <p14:creationId xmlns:p14="http://schemas.microsoft.com/office/powerpoint/2010/main" xmlns="" val="134513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172" y="274425"/>
            <a:ext cx="3323476" cy="429768"/>
          </a:xfrm>
        </p:spPr>
        <p:txBody>
          <a:bodyPr>
            <a:normAutofit fontScale="90000"/>
          </a:bodyPr>
          <a:lstStyle/>
          <a:p>
            <a:r>
              <a:rPr lang="en-US" dirty="0" err="1" smtClean="0"/>
              <a:t>auscultatia</a:t>
            </a:r>
            <a:endParaRPr lang="en-US" dirty="0"/>
          </a:p>
        </p:txBody>
      </p:sp>
      <p:sp>
        <p:nvSpPr>
          <p:cNvPr id="3" name="Content Placeholder 2"/>
          <p:cNvSpPr>
            <a:spLocks noGrp="1"/>
          </p:cNvSpPr>
          <p:nvPr>
            <p:ph idx="1"/>
          </p:nvPr>
        </p:nvSpPr>
        <p:spPr>
          <a:xfrm>
            <a:off x="357351" y="851338"/>
            <a:ext cx="11382703" cy="5738648"/>
          </a:xfrm>
        </p:spPr>
        <p:txBody>
          <a:bodyPr>
            <a:normAutofit/>
          </a:bodyPr>
          <a:lstStyle/>
          <a:p>
            <a:r>
              <a:rPr lang="en-US" sz="2800" dirty="0"/>
              <a:t>In mod normal, </a:t>
            </a:r>
            <a:r>
              <a:rPr lang="en-US" sz="2800" dirty="0" err="1"/>
              <a:t>ascultaţia</a:t>
            </a:r>
            <a:r>
              <a:rPr lang="en-US" sz="2800" dirty="0"/>
              <a:t> </a:t>
            </a:r>
            <a:r>
              <a:rPr lang="en-US" sz="2800" dirty="0" err="1"/>
              <a:t>abdomenului</a:t>
            </a:r>
            <a:r>
              <a:rPr lang="en-US" sz="2800" dirty="0"/>
              <a:t> cu </a:t>
            </a:r>
            <a:r>
              <a:rPr lang="en-US" sz="2800" dirty="0" err="1"/>
              <a:t>stetoscopul</a:t>
            </a:r>
            <a:r>
              <a:rPr lang="en-US" sz="2800" dirty="0"/>
              <a:t> </a:t>
            </a:r>
            <a:r>
              <a:rPr lang="en-US" sz="2800" dirty="0" err="1"/>
              <a:t>pune</a:t>
            </a:r>
            <a:r>
              <a:rPr lang="en-US" sz="2800" dirty="0"/>
              <a:t> </a:t>
            </a:r>
            <a:r>
              <a:rPr lang="en-US" sz="2800" dirty="0" err="1"/>
              <a:t>în</a:t>
            </a:r>
            <a:r>
              <a:rPr lang="en-US" sz="2800" dirty="0"/>
              <a:t> </a:t>
            </a:r>
            <a:r>
              <a:rPr lang="en-US" sz="2800" dirty="0" err="1"/>
              <a:t>evidenţă</a:t>
            </a:r>
            <a:r>
              <a:rPr lang="en-US" sz="2800" dirty="0"/>
              <a:t> </a:t>
            </a:r>
            <a:r>
              <a:rPr lang="en-US" sz="2800" dirty="0" err="1"/>
              <a:t>prezenţa</a:t>
            </a:r>
            <a:r>
              <a:rPr lang="en-US" sz="2800" dirty="0"/>
              <a:t> </a:t>
            </a:r>
            <a:r>
              <a:rPr lang="en-US" sz="2800" dirty="0" err="1"/>
              <a:t>unor</a:t>
            </a:r>
            <a:r>
              <a:rPr lang="en-US" sz="2800" dirty="0"/>
              <a:t> </a:t>
            </a:r>
            <a:r>
              <a:rPr lang="en-US" sz="2800" dirty="0" err="1"/>
              <a:t>zgomote</a:t>
            </a:r>
            <a:r>
              <a:rPr lang="en-US" sz="2800" dirty="0"/>
              <a:t> </a:t>
            </a:r>
            <a:r>
              <a:rPr lang="en-US" sz="2800" dirty="0" err="1"/>
              <a:t>hidroaerice</a:t>
            </a:r>
            <a:r>
              <a:rPr lang="en-US" sz="2800" dirty="0"/>
              <a:t> date de </a:t>
            </a:r>
            <a:r>
              <a:rPr lang="en-US" sz="2800" dirty="0" err="1"/>
              <a:t>peristaltica</a:t>
            </a:r>
            <a:r>
              <a:rPr lang="en-US" sz="2800" dirty="0"/>
              <a:t> </a:t>
            </a:r>
            <a:r>
              <a:rPr lang="en-US" sz="2800" dirty="0" err="1"/>
              <a:t>intestinală</a:t>
            </a:r>
            <a:r>
              <a:rPr lang="en-US" sz="2800" dirty="0"/>
              <a:t>. </a:t>
            </a:r>
            <a:r>
              <a:rPr lang="en-US" sz="2800" dirty="0" err="1"/>
              <a:t>Diminuarea</a:t>
            </a:r>
            <a:r>
              <a:rPr lang="en-US" sz="2800" dirty="0"/>
              <a:t> </a:t>
            </a:r>
            <a:r>
              <a:rPr lang="en-US" sz="2800" dirty="0" err="1"/>
              <a:t>peristalticii</a:t>
            </a:r>
            <a:r>
              <a:rPr lang="en-US" sz="2800" dirty="0"/>
              <a:t> </a:t>
            </a:r>
            <a:r>
              <a:rPr lang="en-US" sz="2800" dirty="0" err="1"/>
              <a:t>intestinale</a:t>
            </a:r>
            <a:r>
              <a:rPr lang="en-US" sz="2800" dirty="0"/>
              <a:t> </a:t>
            </a:r>
            <a:r>
              <a:rPr lang="en-US" sz="2800" dirty="0" err="1"/>
              <a:t>apare</a:t>
            </a:r>
            <a:r>
              <a:rPr lang="en-US" sz="2800" dirty="0"/>
              <a:t> </a:t>
            </a:r>
            <a:r>
              <a:rPr lang="en-US" sz="2800" dirty="0" err="1"/>
              <a:t>în</a:t>
            </a:r>
            <a:r>
              <a:rPr lang="en-US" sz="2800" dirty="0"/>
              <a:t> </a:t>
            </a:r>
            <a:r>
              <a:rPr lang="en-US" sz="2800" dirty="0" err="1"/>
              <a:t>peritonita</a:t>
            </a:r>
            <a:r>
              <a:rPr lang="en-US" sz="2800" dirty="0"/>
              <a:t> </a:t>
            </a:r>
            <a:r>
              <a:rPr lang="en-US" sz="2800" dirty="0" err="1"/>
              <a:t>acută</a:t>
            </a:r>
            <a:r>
              <a:rPr lang="en-US" sz="2800" dirty="0"/>
              <a:t>, </a:t>
            </a:r>
            <a:r>
              <a:rPr lang="en-US" sz="2800" dirty="0" err="1"/>
              <a:t>mergând</a:t>
            </a:r>
            <a:r>
              <a:rPr lang="en-US" sz="2800" dirty="0"/>
              <a:t> </a:t>
            </a:r>
            <a:r>
              <a:rPr lang="en-US" sz="2800" dirty="0" err="1"/>
              <a:t>până</a:t>
            </a:r>
            <a:r>
              <a:rPr lang="en-US" sz="2800" dirty="0"/>
              <a:t> la </a:t>
            </a:r>
            <a:r>
              <a:rPr lang="en-US" sz="2800" dirty="0" err="1"/>
              <a:t>dispariţie</a:t>
            </a:r>
            <a:r>
              <a:rPr lang="en-US" sz="2800" dirty="0"/>
              <a:t> </a:t>
            </a:r>
            <a:r>
              <a:rPr lang="en-US" sz="2800" dirty="0" err="1"/>
              <a:t>în</a:t>
            </a:r>
            <a:r>
              <a:rPr lang="en-US" sz="2800" dirty="0"/>
              <a:t> ileus </a:t>
            </a:r>
            <a:r>
              <a:rPr lang="en-US" sz="2800" dirty="0" err="1"/>
              <a:t>paralitic</a:t>
            </a:r>
            <a:r>
              <a:rPr lang="en-US" sz="2800" dirty="0"/>
              <a:t> </a:t>
            </a:r>
            <a:r>
              <a:rPr lang="en-US" sz="2800" dirty="0" err="1"/>
              <a:t>şi</a:t>
            </a:r>
            <a:r>
              <a:rPr lang="en-US" sz="2800" dirty="0"/>
              <a:t> </a:t>
            </a:r>
            <a:r>
              <a:rPr lang="en-US" sz="2800" dirty="0" err="1"/>
              <a:t>dinamic</a:t>
            </a:r>
            <a:r>
              <a:rPr lang="en-US" sz="2800" dirty="0"/>
              <a:t> (</a:t>
            </a:r>
            <a:r>
              <a:rPr lang="en-US" sz="2800" dirty="0" err="1"/>
              <a:t>silentio</a:t>
            </a:r>
            <a:r>
              <a:rPr lang="en-US" sz="2800" dirty="0"/>
              <a:t> abdominal). </a:t>
            </a:r>
            <a:r>
              <a:rPr lang="en-US" sz="2800" dirty="0" err="1"/>
              <a:t>Intensificarea</a:t>
            </a:r>
            <a:r>
              <a:rPr lang="en-US" sz="2800" dirty="0"/>
              <a:t> </a:t>
            </a:r>
            <a:r>
              <a:rPr lang="en-US" sz="2800" dirty="0" err="1"/>
              <a:t>peristalticii</a:t>
            </a:r>
            <a:r>
              <a:rPr lang="en-US" sz="2800" dirty="0"/>
              <a:t> </a:t>
            </a:r>
            <a:r>
              <a:rPr lang="en-US" sz="2800" dirty="0" err="1"/>
              <a:t>intestinale</a:t>
            </a:r>
            <a:r>
              <a:rPr lang="en-US" sz="2800" dirty="0"/>
              <a:t> </a:t>
            </a:r>
            <a:r>
              <a:rPr lang="en-US" sz="2800" dirty="0" err="1"/>
              <a:t>apare</a:t>
            </a:r>
            <a:r>
              <a:rPr lang="en-US" sz="2800" dirty="0"/>
              <a:t> </a:t>
            </a:r>
            <a:r>
              <a:rPr lang="en-US" sz="2800" dirty="0" err="1"/>
              <a:t>în</a:t>
            </a:r>
            <a:r>
              <a:rPr lang="en-US" sz="2800" dirty="0"/>
              <a:t> </a:t>
            </a:r>
            <a:r>
              <a:rPr lang="en-US" sz="2800" dirty="0" err="1"/>
              <a:t>gastroenterite</a:t>
            </a:r>
            <a:r>
              <a:rPr lang="en-US" sz="2800" dirty="0"/>
              <a:t>, </a:t>
            </a:r>
            <a:r>
              <a:rPr lang="en-US" sz="2800" dirty="0" err="1"/>
              <a:t>faza</a:t>
            </a:r>
            <a:r>
              <a:rPr lang="en-US" sz="2800" dirty="0"/>
              <a:t> </a:t>
            </a:r>
            <a:r>
              <a:rPr lang="en-US" sz="2800" dirty="0" err="1"/>
              <a:t>iniţială</a:t>
            </a:r>
            <a:r>
              <a:rPr lang="en-US" sz="2800" dirty="0"/>
              <a:t> a </a:t>
            </a:r>
            <a:r>
              <a:rPr lang="en-US" sz="2800" dirty="0" err="1"/>
              <a:t>ocluziei</a:t>
            </a:r>
            <a:r>
              <a:rPr lang="en-US" sz="2800" dirty="0"/>
              <a:t> (</a:t>
            </a:r>
            <a:r>
              <a:rPr lang="en-US" sz="2800" dirty="0" err="1"/>
              <a:t>semnul</a:t>
            </a:r>
            <a:r>
              <a:rPr lang="en-US" sz="2800" dirty="0"/>
              <a:t> </a:t>
            </a:r>
            <a:r>
              <a:rPr lang="en-US" sz="2800" dirty="0" err="1"/>
              <a:t>Köenig</a:t>
            </a:r>
            <a:r>
              <a:rPr lang="en-US" sz="2800" dirty="0"/>
              <a:t>). Tot la </a:t>
            </a:r>
            <a:r>
              <a:rPr lang="en-US" sz="2800" dirty="0" err="1"/>
              <a:t>ascultaţia</a:t>
            </a:r>
            <a:r>
              <a:rPr lang="en-US" sz="2800" dirty="0"/>
              <a:t> </a:t>
            </a:r>
            <a:r>
              <a:rPr lang="en-US" sz="2800" dirty="0" err="1"/>
              <a:t>abdomenului</a:t>
            </a:r>
            <a:r>
              <a:rPr lang="en-US" sz="2800" dirty="0"/>
              <a:t> se </a:t>
            </a:r>
            <a:r>
              <a:rPr lang="en-US" sz="2800" dirty="0" err="1"/>
              <a:t>poate</a:t>
            </a:r>
            <a:r>
              <a:rPr lang="en-US" sz="2800" dirty="0"/>
              <a:t> </a:t>
            </a:r>
            <a:r>
              <a:rPr lang="en-US" sz="2800" dirty="0" err="1"/>
              <a:t>auzi</a:t>
            </a:r>
            <a:r>
              <a:rPr lang="en-US" sz="2800" dirty="0"/>
              <a:t> un </a:t>
            </a:r>
            <a:r>
              <a:rPr lang="en-US" sz="2800" dirty="0" err="1"/>
              <a:t>suflu</a:t>
            </a:r>
            <a:r>
              <a:rPr lang="en-US" sz="2800" dirty="0"/>
              <a:t> </a:t>
            </a:r>
            <a:r>
              <a:rPr lang="en-US" sz="2800" dirty="0" err="1"/>
              <a:t>sistolic</a:t>
            </a:r>
            <a:r>
              <a:rPr lang="en-US" sz="2800" dirty="0"/>
              <a:t> </a:t>
            </a:r>
            <a:r>
              <a:rPr lang="en-US" sz="2800" dirty="0" err="1"/>
              <a:t>în</a:t>
            </a:r>
            <a:r>
              <a:rPr lang="en-US" sz="2800" dirty="0"/>
              <a:t> zona </a:t>
            </a:r>
            <a:r>
              <a:rPr lang="en-US" sz="2800" dirty="0" err="1"/>
              <a:t>supraombilicală</a:t>
            </a:r>
            <a:r>
              <a:rPr lang="en-US" sz="2800" dirty="0"/>
              <a:t>, </a:t>
            </a:r>
            <a:r>
              <a:rPr lang="en-US" sz="2800" dirty="0" err="1"/>
              <a:t>în</a:t>
            </a:r>
            <a:r>
              <a:rPr lang="en-US" sz="2800" dirty="0"/>
              <a:t> </a:t>
            </a:r>
            <a:r>
              <a:rPr lang="en-US" sz="2800" dirty="0" err="1"/>
              <a:t>caz</a:t>
            </a:r>
            <a:r>
              <a:rPr lang="en-US" sz="2800" dirty="0"/>
              <a:t> de </a:t>
            </a:r>
            <a:r>
              <a:rPr lang="en-US" sz="2800" dirty="0" err="1"/>
              <a:t>anevrism</a:t>
            </a:r>
            <a:r>
              <a:rPr lang="en-US" sz="2800" dirty="0"/>
              <a:t> de </a:t>
            </a:r>
            <a:r>
              <a:rPr lang="en-US" sz="2800" dirty="0" err="1"/>
              <a:t>aortă</a:t>
            </a:r>
            <a:r>
              <a:rPr lang="en-US" sz="2800" dirty="0"/>
              <a:t> </a:t>
            </a:r>
            <a:r>
              <a:rPr lang="en-US" sz="2800" dirty="0" err="1"/>
              <a:t>abdominală</a:t>
            </a:r>
            <a:r>
              <a:rPr lang="en-US" sz="2800" dirty="0"/>
              <a:t> </a:t>
            </a:r>
            <a:r>
              <a:rPr lang="en-US" sz="2800" dirty="0" err="1"/>
              <a:t>şi</a:t>
            </a:r>
            <a:r>
              <a:rPr lang="en-US" sz="2800" dirty="0"/>
              <a:t> un </a:t>
            </a:r>
            <a:r>
              <a:rPr lang="en-US" sz="2800" dirty="0" err="1"/>
              <a:t>suflu</a:t>
            </a:r>
            <a:r>
              <a:rPr lang="en-US" sz="2800" dirty="0"/>
              <a:t> </a:t>
            </a:r>
            <a:r>
              <a:rPr lang="en-US" sz="2800" dirty="0" err="1"/>
              <a:t>sistolic</a:t>
            </a:r>
            <a:r>
              <a:rPr lang="en-US" sz="2800" dirty="0"/>
              <a:t> </a:t>
            </a:r>
            <a:r>
              <a:rPr lang="en-US" sz="2800" dirty="0" err="1"/>
              <a:t>în</a:t>
            </a:r>
            <a:r>
              <a:rPr lang="en-US" sz="2800" dirty="0"/>
              <a:t> </a:t>
            </a:r>
            <a:r>
              <a:rPr lang="en-US" sz="2800" dirty="0" err="1"/>
              <a:t>hipocondrul</a:t>
            </a:r>
            <a:r>
              <a:rPr lang="en-US" sz="2800" dirty="0"/>
              <a:t> </a:t>
            </a:r>
            <a:r>
              <a:rPr lang="en-US" sz="2800" dirty="0" err="1"/>
              <a:t>drept</a:t>
            </a:r>
            <a:r>
              <a:rPr lang="en-US" sz="2800" dirty="0"/>
              <a:t> </a:t>
            </a:r>
            <a:r>
              <a:rPr lang="en-US" sz="2800" dirty="0" err="1"/>
              <a:t>sau</a:t>
            </a:r>
            <a:r>
              <a:rPr lang="en-US" sz="2800" dirty="0"/>
              <a:t> </a:t>
            </a:r>
            <a:r>
              <a:rPr lang="en-US" sz="2800" dirty="0" err="1"/>
              <a:t>stâng</a:t>
            </a:r>
            <a:r>
              <a:rPr lang="en-US" sz="2800" dirty="0"/>
              <a:t>, </a:t>
            </a:r>
            <a:r>
              <a:rPr lang="en-US" sz="2800" dirty="0" err="1"/>
              <a:t>în</a:t>
            </a:r>
            <a:r>
              <a:rPr lang="en-US" sz="2800" dirty="0"/>
              <a:t> </a:t>
            </a:r>
            <a:r>
              <a:rPr lang="en-US" sz="2800" dirty="0" err="1"/>
              <a:t>caz</a:t>
            </a:r>
            <a:r>
              <a:rPr lang="en-US" sz="2800" dirty="0"/>
              <a:t> de </a:t>
            </a:r>
            <a:r>
              <a:rPr lang="en-US" sz="2800" dirty="0" err="1"/>
              <a:t>stenoză</a:t>
            </a:r>
            <a:r>
              <a:rPr lang="en-US" sz="2800" dirty="0"/>
              <a:t> de </a:t>
            </a:r>
            <a:r>
              <a:rPr lang="en-US" sz="2800" dirty="0" err="1"/>
              <a:t>arteră</a:t>
            </a:r>
            <a:r>
              <a:rPr lang="en-US" sz="2800" dirty="0"/>
              <a:t> </a:t>
            </a:r>
            <a:r>
              <a:rPr lang="en-US" sz="2800" dirty="0" err="1"/>
              <a:t>renală</a:t>
            </a:r>
            <a:r>
              <a:rPr lang="en-US" sz="2800" dirty="0"/>
              <a:t>. </a:t>
            </a:r>
            <a:br>
              <a:rPr lang="en-US" sz="2800" dirty="0"/>
            </a:br>
            <a:endParaRPr lang="en-US" sz="2800" dirty="0"/>
          </a:p>
          <a:p>
            <a:endParaRPr lang="en-US" sz="2800" dirty="0"/>
          </a:p>
        </p:txBody>
      </p:sp>
    </p:spTree>
    <p:extLst>
      <p:ext uri="{BB962C8B-B14F-4D97-AF65-F5344CB8AC3E}">
        <p14:creationId xmlns:p14="http://schemas.microsoft.com/office/powerpoint/2010/main" xmlns="" val="2089398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20" y="148300"/>
            <a:ext cx="9566621" cy="597934"/>
          </a:xfrm>
        </p:spPr>
        <p:txBody>
          <a:bodyPr>
            <a:normAutofit/>
          </a:bodyPr>
          <a:lstStyle/>
          <a:p>
            <a:r>
              <a:rPr lang="en-US" sz="3200" dirty="0" err="1" smtClean="0"/>
              <a:t>Cauzele</a:t>
            </a:r>
            <a:r>
              <a:rPr lang="en-US" sz="3200" dirty="0" smtClean="0"/>
              <a:t> </a:t>
            </a:r>
            <a:r>
              <a:rPr lang="en-US" sz="3200" dirty="0" err="1" smtClean="0"/>
              <a:t>durerii</a:t>
            </a:r>
            <a:r>
              <a:rPr lang="en-US" sz="3200" dirty="0" smtClean="0"/>
              <a:t> </a:t>
            </a:r>
            <a:r>
              <a:rPr lang="en-US" sz="3200" dirty="0" err="1" smtClean="0"/>
              <a:t>abdominale</a:t>
            </a:r>
            <a:r>
              <a:rPr lang="en-US" sz="3200" dirty="0" smtClean="0"/>
              <a:t> </a:t>
            </a:r>
            <a:r>
              <a:rPr lang="en-US" sz="3200" dirty="0" err="1" smtClean="0"/>
              <a:t>corelate</a:t>
            </a:r>
            <a:r>
              <a:rPr lang="en-US" sz="3200" dirty="0" smtClean="0"/>
              <a:t> cu </a:t>
            </a:r>
            <a:r>
              <a:rPr lang="en-US" sz="3200" dirty="0" err="1" smtClean="0"/>
              <a:t>varsta</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7731438"/>
              </p:ext>
            </p:extLst>
          </p:nvPr>
        </p:nvGraphicFramePr>
        <p:xfrm>
          <a:off x="1069975" y="1639888"/>
          <a:ext cx="10058400" cy="4450080"/>
        </p:xfrm>
        <a:graphic>
          <a:graphicData uri="http://schemas.openxmlformats.org/drawingml/2006/table">
            <a:tbl>
              <a:tblPr firstRow="1" bandRow="1">
                <a:tableStyleId>{5C22544A-7EE6-4342-B048-85BDC9FD1C3A}</a:tableStyleId>
              </a:tblPr>
              <a:tblGrid>
                <a:gridCol w="4416425">
                  <a:extLst>
                    <a:ext uri="{9D8B030D-6E8A-4147-A177-3AD203B41FA5}">
                      <a16:colId xmlns:a16="http://schemas.microsoft.com/office/drawing/2014/main" xmlns="" val="2736783700"/>
                    </a:ext>
                  </a:extLst>
                </a:gridCol>
                <a:gridCol w="3352800">
                  <a:extLst>
                    <a:ext uri="{9D8B030D-6E8A-4147-A177-3AD203B41FA5}">
                      <a16:colId xmlns:a16="http://schemas.microsoft.com/office/drawing/2014/main" xmlns="" val="2004056199"/>
                    </a:ext>
                  </a:extLst>
                </a:gridCol>
                <a:gridCol w="2289175">
                  <a:extLst>
                    <a:ext uri="{9D8B030D-6E8A-4147-A177-3AD203B41FA5}">
                      <a16:colId xmlns:a16="http://schemas.microsoft.com/office/drawing/2014/main" xmlns="" val="1919446525"/>
                    </a:ext>
                  </a:extLst>
                </a:gridCol>
              </a:tblGrid>
              <a:tr h="370840">
                <a:tc>
                  <a:txBody>
                    <a:bodyPr/>
                    <a:lstStyle/>
                    <a:p>
                      <a:r>
                        <a:rPr lang="en-US" dirty="0" smtClean="0"/>
                        <a:t>DIAGNOSTIC</a:t>
                      </a:r>
                      <a:endParaRPr lang="en-US" dirty="0"/>
                    </a:p>
                  </a:txBody>
                  <a:tcPr/>
                </a:tc>
                <a:tc>
                  <a:txBody>
                    <a:bodyPr/>
                    <a:lstStyle/>
                    <a:p>
                      <a:r>
                        <a:rPr lang="en-US" dirty="0" err="1" smtClean="0"/>
                        <a:t>Peste</a:t>
                      </a:r>
                      <a:r>
                        <a:rPr lang="en-US" dirty="0" smtClean="0"/>
                        <a:t> 50 de </a:t>
                      </a:r>
                      <a:r>
                        <a:rPr lang="en-US" dirty="0" err="1" smtClean="0"/>
                        <a:t>ani</a:t>
                      </a:r>
                      <a:endParaRPr lang="en-US" dirty="0"/>
                    </a:p>
                  </a:txBody>
                  <a:tcPr/>
                </a:tc>
                <a:tc>
                  <a:txBody>
                    <a:bodyPr/>
                    <a:lstStyle/>
                    <a:p>
                      <a:r>
                        <a:rPr lang="en-US" dirty="0" smtClean="0"/>
                        <a:t>Sub 50</a:t>
                      </a:r>
                      <a:r>
                        <a:rPr lang="en-US" baseline="0" dirty="0" smtClean="0"/>
                        <a:t>  de </a:t>
                      </a:r>
                      <a:r>
                        <a:rPr lang="en-US" baseline="0" dirty="0" err="1" smtClean="0"/>
                        <a:t>ani</a:t>
                      </a:r>
                      <a:endParaRPr lang="en-US" dirty="0"/>
                    </a:p>
                  </a:txBody>
                  <a:tcPr/>
                </a:tc>
                <a:extLst>
                  <a:ext uri="{0D108BD9-81ED-4DB2-BD59-A6C34878D82A}">
                    <a16:rowId xmlns:a16="http://schemas.microsoft.com/office/drawing/2014/main" xmlns="" val="636943330"/>
                  </a:ext>
                </a:extLst>
              </a:tr>
              <a:tr h="370840">
                <a:tc>
                  <a:txBody>
                    <a:bodyPr/>
                    <a:lstStyle/>
                    <a:p>
                      <a:r>
                        <a:rPr lang="en-US" sz="1800" kern="1200" dirty="0" err="1" smtClean="0">
                          <a:solidFill>
                            <a:schemeClr val="dk1"/>
                          </a:solidFill>
                          <a:effectLst/>
                          <a:latin typeface="+mn-lt"/>
                          <a:ea typeface="+mn-ea"/>
                          <a:cs typeface="+mn-cs"/>
                        </a:rPr>
                        <a:t>Afectiunile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tractului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biliar</a:t>
                      </a:r>
                      <a:endParaRPr lang="en-US" dirty="0"/>
                    </a:p>
                  </a:txBody>
                  <a:tcPr/>
                </a:tc>
                <a:tc>
                  <a:txBody>
                    <a:bodyPr/>
                    <a:lstStyle/>
                    <a:p>
                      <a:r>
                        <a:rPr lang="en-US" dirty="0" smtClean="0"/>
                        <a:t>21%</a:t>
                      </a:r>
                      <a:endParaRPr lang="en-US" dirty="0"/>
                    </a:p>
                  </a:txBody>
                  <a:tcPr/>
                </a:tc>
                <a:tc>
                  <a:txBody>
                    <a:bodyPr/>
                    <a:lstStyle/>
                    <a:p>
                      <a:r>
                        <a:rPr lang="en-US" dirty="0" smtClean="0"/>
                        <a:t>6%</a:t>
                      </a:r>
                      <a:endParaRPr lang="en-US" dirty="0"/>
                    </a:p>
                  </a:txBody>
                  <a:tcPr/>
                </a:tc>
                <a:extLst>
                  <a:ext uri="{0D108BD9-81ED-4DB2-BD59-A6C34878D82A}">
                    <a16:rowId xmlns:a16="http://schemas.microsoft.com/office/drawing/2014/main" xmlns="" val="2177286384"/>
                  </a:ext>
                </a:extLst>
              </a:tr>
              <a:tr h="370840">
                <a:tc>
                  <a:txBody>
                    <a:bodyPr/>
                    <a:lstStyle/>
                    <a:p>
                      <a:r>
                        <a:rPr lang="en-US" sz="1800" kern="1200" dirty="0" err="1" smtClean="0">
                          <a:solidFill>
                            <a:schemeClr val="dk1"/>
                          </a:solidFill>
                          <a:effectLst/>
                          <a:latin typeface="+mn-lt"/>
                          <a:ea typeface="+mn-ea"/>
                          <a:cs typeface="+mn-cs"/>
                        </a:rPr>
                        <a:t>Durere</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abdominala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nespecifica</a:t>
                      </a:r>
                      <a:endParaRPr lang="en-US" dirty="0"/>
                    </a:p>
                  </a:txBody>
                  <a:tcPr/>
                </a:tc>
                <a:tc>
                  <a:txBody>
                    <a:bodyPr/>
                    <a:lstStyle/>
                    <a:p>
                      <a:r>
                        <a:rPr lang="en-US" dirty="0" smtClean="0"/>
                        <a:t>16%</a:t>
                      </a:r>
                      <a:endParaRPr lang="en-US" dirty="0"/>
                    </a:p>
                  </a:txBody>
                  <a:tcPr/>
                </a:tc>
                <a:tc>
                  <a:txBody>
                    <a:bodyPr/>
                    <a:lstStyle/>
                    <a:p>
                      <a:r>
                        <a:rPr lang="en-US" dirty="0" smtClean="0"/>
                        <a:t>40%</a:t>
                      </a:r>
                      <a:endParaRPr lang="en-US" dirty="0"/>
                    </a:p>
                  </a:txBody>
                  <a:tcPr/>
                </a:tc>
                <a:extLst>
                  <a:ext uri="{0D108BD9-81ED-4DB2-BD59-A6C34878D82A}">
                    <a16:rowId xmlns:a16="http://schemas.microsoft.com/office/drawing/2014/main" xmlns="" val="3738398723"/>
                  </a:ext>
                </a:extLst>
              </a:tr>
              <a:tr h="370840">
                <a:tc>
                  <a:txBody>
                    <a:bodyPr/>
                    <a:lstStyle/>
                    <a:p>
                      <a:r>
                        <a:rPr lang="en-US" dirty="0" err="1" smtClean="0"/>
                        <a:t>Apendicita</a:t>
                      </a:r>
                      <a:r>
                        <a:rPr lang="en-US" baseline="0" dirty="0" smtClean="0"/>
                        <a:t> </a:t>
                      </a:r>
                      <a:endParaRPr lang="en-US" dirty="0"/>
                    </a:p>
                  </a:txBody>
                  <a:tcPr/>
                </a:tc>
                <a:tc>
                  <a:txBody>
                    <a:bodyPr/>
                    <a:lstStyle/>
                    <a:p>
                      <a:r>
                        <a:rPr lang="en-US" dirty="0" smtClean="0"/>
                        <a:t>15%</a:t>
                      </a:r>
                      <a:endParaRPr lang="en-US" dirty="0"/>
                    </a:p>
                  </a:txBody>
                  <a:tcPr/>
                </a:tc>
                <a:tc>
                  <a:txBody>
                    <a:bodyPr/>
                    <a:lstStyle/>
                    <a:p>
                      <a:r>
                        <a:rPr lang="en-US" dirty="0" smtClean="0"/>
                        <a:t>32%</a:t>
                      </a:r>
                      <a:endParaRPr lang="en-US" dirty="0"/>
                    </a:p>
                  </a:txBody>
                  <a:tcPr/>
                </a:tc>
                <a:extLst>
                  <a:ext uri="{0D108BD9-81ED-4DB2-BD59-A6C34878D82A}">
                    <a16:rowId xmlns:a16="http://schemas.microsoft.com/office/drawing/2014/main" xmlns="" val="571883240"/>
                  </a:ext>
                </a:extLst>
              </a:tr>
              <a:tr h="370840">
                <a:tc>
                  <a:txBody>
                    <a:bodyPr/>
                    <a:lstStyle/>
                    <a:p>
                      <a:r>
                        <a:rPr lang="en-US" dirty="0" err="1" smtClean="0"/>
                        <a:t>Ocluzie</a:t>
                      </a:r>
                      <a:r>
                        <a:rPr lang="en-US" dirty="0" smtClean="0"/>
                        <a:t> </a:t>
                      </a:r>
                      <a:r>
                        <a:rPr lang="en-US" dirty="0" err="1" smtClean="0"/>
                        <a:t>intestinala</a:t>
                      </a:r>
                      <a:endParaRPr lang="en-US" dirty="0"/>
                    </a:p>
                  </a:txBody>
                  <a:tcPr/>
                </a:tc>
                <a:tc>
                  <a:txBody>
                    <a:bodyPr/>
                    <a:lstStyle/>
                    <a:p>
                      <a:r>
                        <a:rPr lang="en-US" dirty="0" smtClean="0"/>
                        <a:t>12%</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xmlns="" val="2382970346"/>
                  </a:ext>
                </a:extLst>
              </a:tr>
              <a:tr h="370840">
                <a:tc>
                  <a:txBody>
                    <a:bodyPr/>
                    <a:lstStyle/>
                    <a:p>
                      <a:r>
                        <a:rPr lang="en-US" dirty="0" err="1" smtClean="0"/>
                        <a:t>Pancreatita</a:t>
                      </a:r>
                      <a:endParaRPr lang="en-US" dirty="0"/>
                    </a:p>
                  </a:txBody>
                  <a:tcPr/>
                </a:tc>
                <a:tc>
                  <a:txBody>
                    <a:bodyPr/>
                    <a:lstStyle/>
                    <a:p>
                      <a:r>
                        <a:rPr lang="en-US" dirty="0" smtClean="0"/>
                        <a:t>7%</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xmlns="" val="267020762"/>
                  </a:ext>
                </a:extLst>
              </a:tr>
              <a:tr h="370840">
                <a:tc>
                  <a:txBody>
                    <a:bodyPr/>
                    <a:lstStyle/>
                    <a:p>
                      <a:r>
                        <a:rPr lang="en-US" dirty="0" err="1" smtClean="0"/>
                        <a:t>Diverticulita</a:t>
                      </a:r>
                      <a:endParaRPr lang="en-US" dirty="0"/>
                    </a:p>
                  </a:txBody>
                  <a:tcPr/>
                </a:tc>
                <a:tc>
                  <a:txBody>
                    <a:bodyPr/>
                    <a:lstStyle/>
                    <a:p>
                      <a:r>
                        <a:rPr lang="en-US" dirty="0" smtClean="0"/>
                        <a:t>6%</a:t>
                      </a:r>
                      <a:endParaRPr lang="en-US" dirty="0"/>
                    </a:p>
                  </a:txBody>
                  <a:tcPr/>
                </a:tc>
                <a:tc>
                  <a:txBody>
                    <a:bodyPr/>
                    <a:lstStyle/>
                    <a:p>
                      <a:r>
                        <a:rPr lang="en-US" dirty="0" smtClean="0"/>
                        <a:t>&lt;1%</a:t>
                      </a:r>
                      <a:endParaRPr lang="en-US" dirty="0"/>
                    </a:p>
                  </a:txBody>
                  <a:tcPr/>
                </a:tc>
                <a:extLst>
                  <a:ext uri="{0D108BD9-81ED-4DB2-BD59-A6C34878D82A}">
                    <a16:rowId xmlns:a16="http://schemas.microsoft.com/office/drawing/2014/main" xmlns="" val="4213746754"/>
                  </a:ext>
                </a:extLst>
              </a:tr>
              <a:tr h="370840">
                <a:tc>
                  <a:txBody>
                    <a:bodyPr/>
                    <a:lstStyle/>
                    <a:p>
                      <a:r>
                        <a:rPr lang="en-US" dirty="0" smtClean="0"/>
                        <a:t>Neoplasm</a:t>
                      </a:r>
                      <a:endParaRPr lang="en-US" dirty="0"/>
                    </a:p>
                  </a:txBody>
                  <a:tcPr/>
                </a:tc>
                <a:tc>
                  <a:txBody>
                    <a:bodyPr/>
                    <a:lstStyle/>
                    <a:p>
                      <a:r>
                        <a:rPr lang="en-US" dirty="0" smtClean="0"/>
                        <a:t>4%</a:t>
                      </a:r>
                      <a:endParaRPr lang="en-US" dirty="0"/>
                    </a:p>
                  </a:txBody>
                  <a:tcPr/>
                </a:tc>
                <a:tc>
                  <a:txBody>
                    <a:bodyPr/>
                    <a:lstStyle/>
                    <a:p>
                      <a:r>
                        <a:rPr lang="en-US" dirty="0" smtClean="0"/>
                        <a:t>&lt;1%</a:t>
                      </a:r>
                      <a:endParaRPr lang="en-US" dirty="0"/>
                    </a:p>
                  </a:txBody>
                  <a:tcPr/>
                </a:tc>
                <a:extLst>
                  <a:ext uri="{0D108BD9-81ED-4DB2-BD59-A6C34878D82A}">
                    <a16:rowId xmlns:a16="http://schemas.microsoft.com/office/drawing/2014/main" xmlns="" val="2299603556"/>
                  </a:ext>
                </a:extLst>
              </a:tr>
              <a:tr h="370840">
                <a:tc>
                  <a:txBody>
                    <a:bodyPr/>
                    <a:lstStyle/>
                    <a:p>
                      <a:r>
                        <a:rPr lang="en-US" dirty="0" err="1" smtClean="0"/>
                        <a:t>Hernie</a:t>
                      </a:r>
                      <a:endParaRPr lang="en-US" dirty="0"/>
                    </a:p>
                  </a:txBody>
                  <a:tcPr/>
                </a:tc>
                <a:tc>
                  <a:txBody>
                    <a:bodyPr/>
                    <a:lstStyle/>
                    <a:p>
                      <a:r>
                        <a:rPr lang="en-US" dirty="0" smtClean="0"/>
                        <a:t>3%</a:t>
                      </a:r>
                      <a:endParaRPr lang="en-US" dirty="0"/>
                    </a:p>
                  </a:txBody>
                  <a:tcPr/>
                </a:tc>
                <a:tc>
                  <a:txBody>
                    <a:bodyPr/>
                    <a:lstStyle/>
                    <a:p>
                      <a:r>
                        <a:rPr lang="en-US" dirty="0" smtClean="0"/>
                        <a:t>&lt;1%</a:t>
                      </a:r>
                      <a:endParaRPr lang="en-US" dirty="0"/>
                    </a:p>
                  </a:txBody>
                  <a:tcPr/>
                </a:tc>
                <a:extLst>
                  <a:ext uri="{0D108BD9-81ED-4DB2-BD59-A6C34878D82A}">
                    <a16:rowId xmlns:a16="http://schemas.microsoft.com/office/drawing/2014/main" xmlns="" val="2014990956"/>
                  </a:ext>
                </a:extLst>
              </a:tr>
              <a:tr h="370840">
                <a:tc>
                  <a:txBody>
                    <a:bodyPr/>
                    <a:lstStyle/>
                    <a:p>
                      <a:r>
                        <a:rPr lang="en-US" dirty="0" err="1" smtClean="0"/>
                        <a:t>Vasculara</a:t>
                      </a:r>
                      <a:endParaRPr lang="en-US" dirty="0"/>
                    </a:p>
                  </a:txBody>
                  <a:tcPr/>
                </a:tc>
                <a:tc>
                  <a:txBody>
                    <a:bodyPr/>
                    <a:lstStyle/>
                    <a:p>
                      <a:r>
                        <a:rPr lang="en-US" dirty="0" smtClean="0"/>
                        <a:t>2%</a:t>
                      </a:r>
                      <a:endParaRPr lang="en-US" dirty="0"/>
                    </a:p>
                  </a:txBody>
                  <a:tcPr/>
                </a:tc>
                <a:tc>
                  <a:txBody>
                    <a:bodyPr/>
                    <a:lstStyle/>
                    <a:p>
                      <a:r>
                        <a:rPr lang="en-US" dirty="0" smtClean="0"/>
                        <a:t>&lt;1%</a:t>
                      </a:r>
                      <a:endParaRPr lang="en-US" dirty="0"/>
                    </a:p>
                  </a:txBody>
                  <a:tcPr/>
                </a:tc>
                <a:extLst>
                  <a:ext uri="{0D108BD9-81ED-4DB2-BD59-A6C34878D82A}">
                    <a16:rowId xmlns:a16="http://schemas.microsoft.com/office/drawing/2014/main" xmlns="" val="2230573585"/>
                  </a:ext>
                </a:extLst>
              </a:tr>
              <a:tr h="370840">
                <a:tc>
                  <a:txBody>
                    <a:bodyPr/>
                    <a:lstStyle/>
                    <a:p>
                      <a:r>
                        <a:rPr lang="en-US" dirty="0" err="1" smtClean="0"/>
                        <a:t>Ginecologica</a:t>
                      </a:r>
                      <a:endParaRPr lang="en-US" dirty="0"/>
                    </a:p>
                  </a:txBody>
                  <a:tcPr/>
                </a:tc>
                <a:tc>
                  <a:txBody>
                    <a:bodyPr/>
                    <a:lstStyle/>
                    <a:p>
                      <a:r>
                        <a:rPr lang="en-US" dirty="0" smtClean="0"/>
                        <a:t>&lt;1%</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xmlns="" val="681226458"/>
                  </a:ext>
                </a:extLst>
              </a:tr>
              <a:tr h="370840">
                <a:tc>
                  <a:txBody>
                    <a:bodyPr/>
                    <a:lstStyle/>
                    <a:p>
                      <a:r>
                        <a:rPr lang="en-US" dirty="0" err="1" smtClean="0"/>
                        <a:t>Alte</a:t>
                      </a:r>
                      <a:r>
                        <a:rPr lang="en-US" dirty="0" smtClean="0"/>
                        <a:t> </a:t>
                      </a:r>
                      <a:r>
                        <a:rPr lang="en-US" dirty="0" err="1" smtClean="0"/>
                        <a:t>cauze</a:t>
                      </a:r>
                      <a:endParaRPr lang="en-US" dirty="0"/>
                    </a:p>
                  </a:txBody>
                  <a:tcPr/>
                </a:tc>
                <a:tc>
                  <a:txBody>
                    <a:bodyPr/>
                    <a:lstStyle/>
                    <a:p>
                      <a:r>
                        <a:rPr lang="en-US" dirty="0" smtClean="0"/>
                        <a:t>13%</a:t>
                      </a:r>
                      <a:endParaRPr lang="en-US" dirty="0"/>
                    </a:p>
                  </a:txBody>
                  <a:tcPr/>
                </a:tc>
                <a:tc>
                  <a:txBody>
                    <a:bodyPr/>
                    <a:lstStyle/>
                    <a:p>
                      <a:r>
                        <a:rPr lang="en-US" dirty="0" smtClean="0"/>
                        <a:t>13%</a:t>
                      </a:r>
                      <a:endParaRPr lang="en-US" dirty="0"/>
                    </a:p>
                  </a:txBody>
                  <a:tcPr/>
                </a:tc>
                <a:extLst>
                  <a:ext uri="{0D108BD9-81ED-4DB2-BD59-A6C34878D82A}">
                    <a16:rowId xmlns:a16="http://schemas.microsoft.com/office/drawing/2014/main" xmlns="" val="3640735930"/>
                  </a:ext>
                </a:extLst>
              </a:tr>
            </a:tbl>
          </a:graphicData>
        </a:graphic>
      </p:graphicFrame>
    </p:spTree>
    <p:extLst>
      <p:ext uri="{BB962C8B-B14F-4D97-AF65-F5344CB8AC3E}">
        <p14:creationId xmlns:p14="http://schemas.microsoft.com/office/powerpoint/2010/main" xmlns="" val="235941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Cauze</a:t>
            </a:r>
            <a:r>
              <a:rPr lang="en-US" dirty="0" smtClean="0"/>
              <a:t> de </a:t>
            </a:r>
            <a:r>
              <a:rPr lang="en-US" dirty="0" err="1" smtClean="0"/>
              <a:t>dureri</a:t>
            </a:r>
            <a:r>
              <a:rPr lang="en-US" dirty="0" smtClean="0"/>
              <a:t> </a:t>
            </a:r>
            <a:r>
              <a:rPr lang="en-US" dirty="0" err="1" smtClean="0"/>
              <a:t>abdominale</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Cauze</a:t>
            </a:r>
            <a:r>
              <a:rPr lang="en-US" dirty="0"/>
              <a:t> </a:t>
            </a:r>
            <a:r>
              <a:rPr lang="en-US" dirty="0" err="1"/>
              <a:t>intraabdominale</a:t>
            </a:r>
            <a:r>
              <a:rPr lang="en-US" dirty="0"/>
              <a:t>/</a:t>
            </a:r>
            <a:r>
              <a:rPr lang="en-US" dirty="0" err="1"/>
              <a:t>pelviene</a:t>
            </a:r>
            <a:r>
              <a:rPr lang="en-US" dirty="0"/>
              <a:t>: </a:t>
            </a:r>
            <a:endParaRPr lang="en-US" dirty="0" smtClean="0"/>
          </a:p>
          <a:p>
            <a:r>
              <a:rPr lang="en-US" dirty="0" smtClean="0"/>
              <a:t>- </a:t>
            </a:r>
            <a:r>
              <a:rPr lang="en-US" dirty="0" err="1"/>
              <a:t>Peritonita</a:t>
            </a:r>
            <a:r>
              <a:rPr lang="en-US" dirty="0"/>
              <a:t> </a:t>
            </a:r>
            <a:r>
              <a:rPr lang="en-US" dirty="0" err="1"/>
              <a:t>prin</a:t>
            </a:r>
            <a:r>
              <a:rPr lang="en-US" dirty="0"/>
              <a:t> </a:t>
            </a:r>
            <a:r>
              <a:rPr lang="en-US" dirty="0" err="1"/>
              <a:t>afectarea</a:t>
            </a:r>
            <a:r>
              <a:rPr lang="en-US" dirty="0"/>
              <a:t> </a:t>
            </a:r>
            <a:r>
              <a:rPr lang="en-US" dirty="0" err="1"/>
              <a:t>viscerelor</a:t>
            </a:r>
            <a:r>
              <a:rPr lang="en-US" dirty="0"/>
              <a:t> </a:t>
            </a:r>
            <a:r>
              <a:rPr lang="en-US" dirty="0" err="1"/>
              <a:t>abdominale</a:t>
            </a:r>
            <a:r>
              <a:rPr lang="en-US" dirty="0"/>
              <a:t> </a:t>
            </a:r>
            <a:r>
              <a:rPr lang="en-US" dirty="0" err="1"/>
              <a:t>sau</a:t>
            </a:r>
            <a:r>
              <a:rPr lang="en-US" dirty="0"/>
              <a:t> </a:t>
            </a:r>
            <a:r>
              <a:rPr lang="en-US" dirty="0" err="1"/>
              <a:t>pelvine</a:t>
            </a:r>
            <a:r>
              <a:rPr lang="en-US" dirty="0"/>
              <a:t> </a:t>
            </a:r>
            <a:endParaRPr lang="en-US" dirty="0" smtClean="0"/>
          </a:p>
          <a:p>
            <a:r>
              <a:rPr lang="en-US" dirty="0" smtClean="0"/>
              <a:t>- </a:t>
            </a:r>
            <a:r>
              <a:rPr lang="en-US" dirty="0" err="1"/>
              <a:t>Ocluzia</a:t>
            </a:r>
            <a:r>
              <a:rPr lang="en-US" dirty="0"/>
              <a:t> </a:t>
            </a:r>
            <a:r>
              <a:rPr lang="en-US" dirty="0" err="1"/>
              <a:t>intestinala</a:t>
            </a:r>
            <a:r>
              <a:rPr lang="en-US" dirty="0"/>
              <a:t>, </a:t>
            </a:r>
            <a:r>
              <a:rPr lang="en-US" dirty="0" err="1"/>
              <a:t>obstructia</a:t>
            </a:r>
            <a:r>
              <a:rPr lang="en-US" dirty="0"/>
              <a:t>/</a:t>
            </a:r>
            <a:r>
              <a:rPr lang="en-US" dirty="0" err="1"/>
              <a:t>afectarea</a:t>
            </a:r>
            <a:r>
              <a:rPr lang="en-US" dirty="0"/>
              <a:t> </a:t>
            </a:r>
            <a:r>
              <a:rPr lang="en-US" dirty="0" err="1"/>
              <a:t>ureterului</a:t>
            </a:r>
            <a:r>
              <a:rPr lang="en-US" dirty="0"/>
              <a:t> </a:t>
            </a:r>
            <a:r>
              <a:rPr lang="en-US" dirty="0" err="1"/>
              <a:t>sau</a:t>
            </a:r>
            <a:r>
              <a:rPr lang="en-US" dirty="0"/>
              <a:t> a </a:t>
            </a:r>
            <a:r>
              <a:rPr lang="en-US" dirty="0" err="1"/>
              <a:t>arborelui</a:t>
            </a:r>
            <a:r>
              <a:rPr lang="en-US" dirty="0"/>
              <a:t> </a:t>
            </a:r>
            <a:r>
              <a:rPr lang="en-US" dirty="0" err="1" smtClean="0"/>
              <a:t>biliar</a:t>
            </a:r>
            <a:r>
              <a:rPr lang="en-US" dirty="0" smtClean="0"/>
              <a:t> </a:t>
            </a:r>
          </a:p>
          <a:p>
            <a:r>
              <a:rPr lang="en-US" dirty="0" smtClean="0"/>
              <a:t>- </a:t>
            </a:r>
            <a:r>
              <a:rPr lang="en-US" dirty="0" err="1"/>
              <a:t>Afectiuni</a:t>
            </a:r>
            <a:r>
              <a:rPr lang="en-US" dirty="0"/>
              <a:t> </a:t>
            </a:r>
            <a:r>
              <a:rPr lang="en-US" dirty="0" err="1" smtClean="0"/>
              <a:t>ginecologice</a:t>
            </a:r>
            <a:endParaRPr lang="en-US" dirty="0" smtClean="0"/>
          </a:p>
          <a:p>
            <a:r>
              <a:rPr lang="en-US" dirty="0" smtClean="0"/>
              <a:t> </a:t>
            </a:r>
            <a:r>
              <a:rPr lang="en-US" dirty="0"/>
              <a:t>- </a:t>
            </a:r>
            <a:r>
              <a:rPr lang="en-US" dirty="0" err="1"/>
              <a:t>Afectiuni</a:t>
            </a:r>
            <a:r>
              <a:rPr lang="en-US" dirty="0"/>
              <a:t> </a:t>
            </a:r>
            <a:r>
              <a:rPr lang="en-US" dirty="0" err="1"/>
              <a:t>vasculare</a:t>
            </a:r>
            <a:r>
              <a:rPr lang="en-US" dirty="0"/>
              <a:t> (infarct </a:t>
            </a:r>
            <a:r>
              <a:rPr lang="en-US" dirty="0" err="1"/>
              <a:t>enteromezenteric</a:t>
            </a:r>
            <a:r>
              <a:rPr lang="en-US" dirty="0"/>
              <a:t>, </a:t>
            </a:r>
            <a:r>
              <a:rPr lang="en-US" dirty="0" err="1"/>
              <a:t>disectie</a:t>
            </a:r>
            <a:r>
              <a:rPr lang="en-US" dirty="0"/>
              <a:t> aorta)</a:t>
            </a:r>
            <a:endParaRPr lang="en-US" dirty="0" smtClean="0"/>
          </a:p>
          <a:p>
            <a:r>
              <a:rPr lang="en-US" dirty="0" err="1" smtClean="0"/>
              <a:t>Cauze</a:t>
            </a:r>
            <a:r>
              <a:rPr lang="en-US" dirty="0" smtClean="0"/>
              <a:t> </a:t>
            </a:r>
            <a:r>
              <a:rPr lang="en-US" dirty="0" err="1"/>
              <a:t>extraabdominale</a:t>
            </a:r>
            <a:r>
              <a:rPr lang="en-US" dirty="0"/>
              <a:t>, </a:t>
            </a:r>
            <a:r>
              <a:rPr lang="en-US" dirty="0" err="1"/>
              <a:t>metabolice</a:t>
            </a:r>
            <a:r>
              <a:rPr lang="en-US" dirty="0"/>
              <a:t> </a:t>
            </a:r>
            <a:r>
              <a:rPr lang="en-US" dirty="0" err="1"/>
              <a:t>sau</a:t>
            </a:r>
            <a:r>
              <a:rPr lang="en-US" dirty="0"/>
              <a:t> </a:t>
            </a:r>
            <a:r>
              <a:rPr lang="en-US" dirty="0" err="1"/>
              <a:t>neurogene</a:t>
            </a:r>
            <a:r>
              <a:rPr lang="en-US" dirty="0"/>
              <a:t>: </a:t>
            </a:r>
            <a:endParaRPr lang="en-US" dirty="0" smtClean="0"/>
          </a:p>
          <a:p>
            <a:r>
              <a:rPr lang="en-US" dirty="0" smtClean="0"/>
              <a:t>- </a:t>
            </a:r>
            <a:r>
              <a:rPr lang="en-US" dirty="0" err="1"/>
              <a:t>Durerea</a:t>
            </a:r>
            <a:r>
              <a:rPr lang="en-US" dirty="0"/>
              <a:t> de </a:t>
            </a:r>
            <a:r>
              <a:rPr lang="en-US" dirty="0" err="1"/>
              <a:t>perete</a:t>
            </a:r>
            <a:r>
              <a:rPr lang="en-US" dirty="0"/>
              <a:t> abdominal </a:t>
            </a:r>
            <a:r>
              <a:rPr lang="en-US" dirty="0" err="1"/>
              <a:t>este</a:t>
            </a:r>
            <a:r>
              <a:rPr lang="en-US" dirty="0"/>
              <a:t> de </a:t>
            </a:r>
            <a:r>
              <a:rPr lang="en-US" dirty="0" err="1"/>
              <a:t>obicei</a:t>
            </a:r>
            <a:r>
              <a:rPr lang="en-US" dirty="0"/>
              <a:t> de </a:t>
            </a:r>
            <a:r>
              <a:rPr lang="en-US" dirty="0" err="1"/>
              <a:t>origine</a:t>
            </a:r>
            <a:r>
              <a:rPr lang="en-US" dirty="0"/>
              <a:t> </a:t>
            </a:r>
            <a:r>
              <a:rPr lang="en-US" dirty="0" err="1" smtClean="0"/>
              <a:t>traumatica</a:t>
            </a:r>
            <a:endParaRPr lang="en-US" dirty="0" smtClean="0"/>
          </a:p>
          <a:p>
            <a:r>
              <a:rPr lang="en-US" dirty="0" smtClean="0"/>
              <a:t> </a:t>
            </a:r>
            <a:r>
              <a:rPr lang="en-US" dirty="0"/>
              <a:t>- </a:t>
            </a:r>
            <a:r>
              <a:rPr lang="en-US" dirty="0" err="1"/>
              <a:t>Durerea</a:t>
            </a:r>
            <a:r>
              <a:rPr lang="en-US" dirty="0"/>
              <a:t> </a:t>
            </a:r>
            <a:r>
              <a:rPr lang="en-US" dirty="0" err="1"/>
              <a:t>abdominala</a:t>
            </a:r>
            <a:r>
              <a:rPr lang="en-US" dirty="0"/>
              <a:t> </a:t>
            </a:r>
            <a:r>
              <a:rPr lang="en-US" dirty="0" err="1"/>
              <a:t>difuza</a:t>
            </a:r>
            <a:r>
              <a:rPr lang="en-US" dirty="0"/>
              <a:t>, </a:t>
            </a:r>
            <a:r>
              <a:rPr lang="en-US" dirty="0" err="1"/>
              <a:t>asociata</a:t>
            </a:r>
            <a:r>
              <a:rPr lang="en-US" dirty="0"/>
              <a:t> cu </a:t>
            </a:r>
            <a:r>
              <a:rPr lang="en-US" dirty="0" err="1"/>
              <a:t>greturi</a:t>
            </a:r>
            <a:r>
              <a:rPr lang="en-US" dirty="0"/>
              <a:t>, </a:t>
            </a:r>
            <a:r>
              <a:rPr lang="en-US" dirty="0" err="1"/>
              <a:t>varsaturi</a:t>
            </a:r>
            <a:r>
              <a:rPr lang="en-US" dirty="0"/>
              <a:t> </a:t>
            </a:r>
            <a:r>
              <a:rPr lang="en-US" dirty="0" err="1"/>
              <a:t>si</a:t>
            </a:r>
            <a:r>
              <a:rPr lang="en-US" dirty="0"/>
              <a:t> </a:t>
            </a:r>
            <a:r>
              <a:rPr lang="en-US" dirty="0" err="1"/>
              <a:t>diaforeza</a:t>
            </a:r>
            <a:r>
              <a:rPr lang="en-US" dirty="0"/>
              <a:t> se </a:t>
            </a:r>
            <a:r>
              <a:rPr lang="en-US" dirty="0" err="1"/>
              <a:t>poate</a:t>
            </a:r>
            <a:r>
              <a:rPr lang="en-US" dirty="0"/>
              <a:t> </a:t>
            </a:r>
            <a:r>
              <a:rPr lang="en-US" dirty="0" err="1"/>
              <a:t>asocia</a:t>
            </a:r>
            <a:r>
              <a:rPr lang="en-US" dirty="0"/>
              <a:t> cu </a:t>
            </a:r>
            <a:r>
              <a:rPr lang="en-US" dirty="0" err="1"/>
              <a:t>afectiuni</a:t>
            </a:r>
            <a:r>
              <a:rPr lang="en-US" dirty="0"/>
              <a:t> </a:t>
            </a:r>
            <a:r>
              <a:rPr lang="en-US" dirty="0" err="1"/>
              <a:t>intratoracice</a:t>
            </a:r>
            <a:r>
              <a:rPr lang="en-US" dirty="0"/>
              <a:t> (</a:t>
            </a:r>
            <a:r>
              <a:rPr lang="en-US" dirty="0" err="1"/>
              <a:t>pneumonie</a:t>
            </a:r>
            <a:r>
              <a:rPr lang="en-US" dirty="0"/>
              <a:t>, </a:t>
            </a:r>
            <a:r>
              <a:rPr lang="en-US" dirty="0" err="1"/>
              <a:t>embolie</a:t>
            </a:r>
            <a:r>
              <a:rPr lang="en-US" dirty="0"/>
              <a:t> </a:t>
            </a:r>
            <a:r>
              <a:rPr lang="en-US" dirty="0" err="1" smtClean="0"/>
              <a:t>pulmonara</a:t>
            </a:r>
            <a:r>
              <a:rPr lang="en-US" dirty="0"/>
              <a:t>, </a:t>
            </a:r>
            <a:r>
              <a:rPr lang="en-US" dirty="0" err="1"/>
              <a:t>pneumotorax</a:t>
            </a:r>
            <a:r>
              <a:rPr lang="en-US" dirty="0"/>
              <a:t>, </a:t>
            </a:r>
            <a:r>
              <a:rPr lang="en-US" dirty="0" err="1"/>
              <a:t>afectiune</a:t>
            </a:r>
            <a:r>
              <a:rPr lang="en-US" dirty="0"/>
              <a:t> </a:t>
            </a:r>
            <a:r>
              <a:rPr lang="en-US" dirty="0" err="1"/>
              <a:t>esofagiana</a:t>
            </a:r>
            <a:r>
              <a:rPr lang="en-US" dirty="0"/>
              <a:t>, infarct </a:t>
            </a:r>
            <a:r>
              <a:rPr lang="en-US" dirty="0" err="1"/>
              <a:t>miocardic</a:t>
            </a:r>
            <a:r>
              <a:rPr lang="en-US" dirty="0"/>
              <a:t> </a:t>
            </a:r>
            <a:r>
              <a:rPr lang="en-US" dirty="0" err="1"/>
              <a:t>acut</a:t>
            </a:r>
            <a:r>
              <a:rPr lang="en-US" dirty="0" smtClean="0"/>
              <a:t>)</a:t>
            </a:r>
          </a:p>
          <a:p>
            <a:r>
              <a:rPr lang="en-US" dirty="0" smtClean="0"/>
              <a:t> </a:t>
            </a:r>
            <a:r>
              <a:rPr lang="en-US" dirty="0"/>
              <a:t>- </a:t>
            </a:r>
            <a:r>
              <a:rPr lang="en-US" dirty="0" err="1"/>
              <a:t>Cauze</a:t>
            </a:r>
            <a:r>
              <a:rPr lang="en-US" dirty="0"/>
              <a:t> </a:t>
            </a:r>
            <a:r>
              <a:rPr lang="en-US" dirty="0" err="1"/>
              <a:t>pelviene</a:t>
            </a:r>
            <a:r>
              <a:rPr lang="en-US" dirty="0"/>
              <a:t>: </a:t>
            </a:r>
            <a:r>
              <a:rPr lang="en-US" dirty="0" err="1"/>
              <a:t>sarcina</a:t>
            </a:r>
            <a:r>
              <a:rPr lang="en-US" dirty="0"/>
              <a:t> </a:t>
            </a:r>
            <a:r>
              <a:rPr lang="en-US" dirty="0" err="1"/>
              <a:t>ectopica</a:t>
            </a:r>
            <a:r>
              <a:rPr lang="en-US" dirty="0"/>
              <a:t>, </a:t>
            </a:r>
            <a:r>
              <a:rPr lang="en-US" dirty="0" err="1"/>
              <a:t>avort</a:t>
            </a:r>
            <a:r>
              <a:rPr lang="en-US" dirty="0"/>
              <a:t> </a:t>
            </a:r>
            <a:endParaRPr lang="en-US" dirty="0" smtClean="0"/>
          </a:p>
          <a:p>
            <a:r>
              <a:rPr lang="en-US" dirty="0" smtClean="0"/>
              <a:t>- </a:t>
            </a:r>
            <a:r>
              <a:rPr lang="en-US" dirty="0" err="1"/>
              <a:t>Cauze</a:t>
            </a:r>
            <a:r>
              <a:rPr lang="en-US" dirty="0"/>
              <a:t> </a:t>
            </a:r>
            <a:r>
              <a:rPr lang="en-US" dirty="0" err="1"/>
              <a:t>metabolice</a:t>
            </a:r>
            <a:r>
              <a:rPr lang="en-US" dirty="0"/>
              <a:t>: </a:t>
            </a:r>
            <a:r>
              <a:rPr lang="en-US" dirty="0" err="1"/>
              <a:t>cetoacidoza</a:t>
            </a:r>
            <a:r>
              <a:rPr lang="en-US" dirty="0"/>
              <a:t>, </a:t>
            </a:r>
            <a:r>
              <a:rPr lang="en-US" dirty="0" err="1"/>
              <a:t>porfiria</a:t>
            </a:r>
            <a:r>
              <a:rPr lang="en-US" dirty="0"/>
              <a:t>, </a:t>
            </a:r>
            <a:r>
              <a:rPr lang="en-US" dirty="0" err="1"/>
              <a:t>sicklemia</a:t>
            </a:r>
            <a:r>
              <a:rPr lang="en-US" dirty="0"/>
              <a:t> </a:t>
            </a:r>
            <a:endParaRPr lang="en-US" dirty="0" smtClean="0"/>
          </a:p>
          <a:p>
            <a:r>
              <a:rPr lang="en-US" dirty="0" smtClean="0"/>
              <a:t>- </a:t>
            </a:r>
            <a:r>
              <a:rPr lang="en-US" dirty="0" err="1"/>
              <a:t>Alte</a:t>
            </a:r>
            <a:r>
              <a:rPr lang="en-US" dirty="0"/>
              <a:t> </a:t>
            </a:r>
            <a:r>
              <a:rPr lang="en-US" dirty="0" err="1"/>
              <a:t>cauze</a:t>
            </a:r>
            <a:r>
              <a:rPr lang="en-US" dirty="0"/>
              <a:t>: </a:t>
            </a:r>
            <a:r>
              <a:rPr lang="en-US" dirty="0" err="1"/>
              <a:t>muscatura</a:t>
            </a:r>
            <a:r>
              <a:rPr lang="en-US" dirty="0"/>
              <a:t> de </a:t>
            </a:r>
            <a:r>
              <a:rPr lang="en-US" dirty="0" err="1"/>
              <a:t>paianjen</a:t>
            </a:r>
            <a:r>
              <a:rPr lang="en-US" dirty="0"/>
              <a:t> </a:t>
            </a:r>
            <a:r>
              <a:rPr lang="en-US" dirty="0" err="1"/>
              <a:t>sau</a:t>
            </a:r>
            <a:r>
              <a:rPr lang="en-US" dirty="0"/>
              <a:t> scorpion, </a:t>
            </a:r>
            <a:r>
              <a:rPr lang="en-US" dirty="0" err="1"/>
              <a:t>intoxicatie</a:t>
            </a:r>
            <a:r>
              <a:rPr lang="en-US" dirty="0"/>
              <a:t> cu </a:t>
            </a:r>
            <a:r>
              <a:rPr lang="en-US" dirty="0" err="1"/>
              <a:t>metale</a:t>
            </a:r>
            <a:r>
              <a:rPr lang="en-US" dirty="0"/>
              <a:t> </a:t>
            </a:r>
            <a:r>
              <a:rPr lang="en-US" dirty="0" err="1"/>
              <a:t>grele</a:t>
            </a:r>
            <a:r>
              <a:rPr lang="en-US" dirty="0"/>
              <a:t>, </a:t>
            </a:r>
            <a:r>
              <a:rPr lang="en-US" dirty="0" err="1"/>
              <a:t>afectiuni</a:t>
            </a:r>
            <a:r>
              <a:rPr lang="en-US" dirty="0"/>
              <a:t> autoimmune, </a:t>
            </a:r>
            <a:r>
              <a:rPr lang="en-US" dirty="0" err="1"/>
              <a:t>afectiuni</a:t>
            </a:r>
            <a:r>
              <a:rPr lang="en-US" dirty="0"/>
              <a:t> </a:t>
            </a:r>
            <a:r>
              <a:rPr lang="en-US" dirty="0" err="1"/>
              <a:t>neurologice</a:t>
            </a:r>
            <a:r>
              <a:rPr lang="en-US" dirty="0"/>
              <a:t> (zona zoster-</a:t>
            </a:r>
            <a:r>
              <a:rPr lang="en-US" dirty="0" err="1"/>
              <a:t>etapa</a:t>
            </a:r>
            <a:r>
              <a:rPr lang="en-US" dirty="0"/>
              <a:t> </a:t>
            </a:r>
            <a:r>
              <a:rPr lang="en-US" dirty="0" err="1"/>
              <a:t>preeruptiva</a:t>
            </a:r>
            <a:r>
              <a:rPr lang="en-US" dirty="0"/>
              <a:t>, lumbago)</a:t>
            </a:r>
          </a:p>
        </p:txBody>
      </p:sp>
    </p:spTree>
    <p:extLst>
      <p:ext uri="{BB962C8B-B14F-4D97-AF65-F5344CB8AC3E}">
        <p14:creationId xmlns:p14="http://schemas.microsoft.com/office/powerpoint/2010/main" xmlns="" val="623936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37" y="74728"/>
            <a:ext cx="3838483" cy="629465"/>
          </a:xfrm>
        </p:spPr>
        <p:txBody>
          <a:bodyPr>
            <a:normAutofit fontScale="90000"/>
          </a:bodyPr>
          <a:lstStyle/>
          <a:p>
            <a:r>
              <a:rPr lang="en-US" dirty="0" err="1" smtClean="0"/>
              <a:t>Tuseul</a:t>
            </a:r>
            <a:r>
              <a:rPr lang="en-US" dirty="0" smtClean="0"/>
              <a:t> rectal</a:t>
            </a:r>
            <a:endParaRPr lang="en-US" dirty="0"/>
          </a:p>
        </p:txBody>
      </p:sp>
      <p:sp>
        <p:nvSpPr>
          <p:cNvPr id="3" name="Content Placeholder 2"/>
          <p:cNvSpPr>
            <a:spLocks noGrp="1"/>
          </p:cNvSpPr>
          <p:nvPr>
            <p:ph idx="1"/>
          </p:nvPr>
        </p:nvSpPr>
        <p:spPr>
          <a:xfrm>
            <a:off x="220717" y="861848"/>
            <a:ext cx="7168055" cy="5591504"/>
          </a:xfrm>
        </p:spPr>
        <p:txBody>
          <a:bodyPr>
            <a:normAutofit lnSpcReduction="10000"/>
          </a:bodyPr>
          <a:lstStyle/>
          <a:p>
            <a:r>
              <a:rPr lang="en-US" dirty="0" err="1"/>
              <a:t>Examinarea</a:t>
            </a:r>
            <a:r>
              <a:rPr lang="en-US" dirty="0"/>
              <a:t> </a:t>
            </a:r>
            <a:r>
              <a:rPr lang="en-US" dirty="0" err="1"/>
              <a:t>rectala</a:t>
            </a:r>
            <a:r>
              <a:rPr lang="en-US" dirty="0"/>
              <a:t> se </a:t>
            </a:r>
            <a:r>
              <a:rPr lang="en-US" dirty="0" err="1"/>
              <a:t>realizeaza</a:t>
            </a:r>
            <a:r>
              <a:rPr lang="en-US" dirty="0"/>
              <a:t> </a:t>
            </a:r>
            <a:r>
              <a:rPr lang="en-US" dirty="0" err="1" smtClean="0"/>
              <a:t>prin</a:t>
            </a:r>
            <a:r>
              <a:rPr lang="en-US" dirty="0" smtClean="0"/>
              <a:t> </a:t>
            </a:r>
            <a:r>
              <a:rPr lang="en-US" dirty="0" err="1" smtClean="0"/>
              <a:t>tuseul</a:t>
            </a:r>
            <a:r>
              <a:rPr lang="en-US" dirty="0" smtClean="0"/>
              <a:t> </a:t>
            </a:r>
            <a:r>
              <a:rPr lang="en-US" dirty="0"/>
              <a:t>(</a:t>
            </a:r>
            <a:r>
              <a:rPr lang="en-US" dirty="0" err="1"/>
              <a:t>tactul</a:t>
            </a:r>
            <a:r>
              <a:rPr lang="en-US" dirty="0"/>
              <a:t>) rectal, </a:t>
            </a:r>
            <a:r>
              <a:rPr lang="en-US" dirty="0" err="1"/>
              <a:t>metoda</a:t>
            </a:r>
            <a:r>
              <a:rPr lang="en-US" dirty="0"/>
              <a:t> de </a:t>
            </a:r>
            <a:r>
              <a:rPr lang="en-US" dirty="0" err="1"/>
              <a:t>explorare</a:t>
            </a:r>
            <a:r>
              <a:rPr lang="en-US" dirty="0"/>
              <a:t> </a:t>
            </a:r>
            <a:r>
              <a:rPr lang="en-US" dirty="0" err="1"/>
              <a:t>clinica</a:t>
            </a:r>
            <a:r>
              <a:rPr lang="en-US" dirty="0"/>
              <a:t> </a:t>
            </a:r>
            <a:r>
              <a:rPr lang="en-US" dirty="0" err="1"/>
              <a:t>ce</a:t>
            </a:r>
            <a:r>
              <a:rPr lang="en-US" dirty="0"/>
              <a:t> </a:t>
            </a:r>
            <a:r>
              <a:rPr lang="en-US" dirty="0" err="1"/>
              <a:t>consta</a:t>
            </a:r>
            <a:r>
              <a:rPr lang="en-US" dirty="0"/>
              <a:t> in </a:t>
            </a:r>
            <a:r>
              <a:rPr lang="en-US" dirty="0" err="1"/>
              <a:t>introducerea</a:t>
            </a:r>
            <a:r>
              <a:rPr lang="en-US" dirty="0"/>
              <a:t> </a:t>
            </a:r>
            <a:r>
              <a:rPr lang="en-US" dirty="0" err="1"/>
              <a:t>indexului</a:t>
            </a:r>
            <a:r>
              <a:rPr lang="en-US" dirty="0"/>
              <a:t> </a:t>
            </a:r>
            <a:r>
              <a:rPr lang="en-US" dirty="0" err="1"/>
              <a:t>prin</a:t>
            </a:r>
            <a:r>
              <a:rPr lang="en-US" dirty="0"/>
              <a:t> </a:t>
            </a:r>
            <a:r>
              <a:rPr lang="en-US" dirty="0" err="1"/>
              <a:t>orificiul</a:t>
            </a:r>
            <a:r>
              <a:rPr lang="en-US" dirty="0"/>
              <a:t> anal in </a:t>
            </a:r>
            <a:r>
              <a:rPr lang="en-US" dirty="0" err="1"/>
              <a:t>rect</a:t>
            </a:r>
            <a:r>
              <a:rPr lang="en-US" dirty="0"/>
              <a:t>, </a:t>
            </a:r>
            <a:r>
              <a:rPr lang="en-US" dirty="0" err="1"/>
              <a:t>dupa</a:t>
            </a:r>
            <a:r>
              <a:rPr lang="en-US" dirty="0"/>
              <a:t> </a:t>
            </a:r>
            <a:r>
              <a:rPr lang="en-US" dirty="0" err="1"/>
              <a:t>obtinerea</a:t>
            </a:r>
            <a:r>
              <a:rPr lang="en-US" dirty="0"/>
              <a:t> </a:t>
            </a:r>
            <a:r>
              <a:rPr lang="en-US" dirty="0" err="1"/>
              <a:t>relaxarii</a:t>
            </a:r>
            <a:r>
              <a:rPr lang="en-US" dirty="0"/>
              <a:t> </a:t>
            </a:r>
            <a:r>
              <a:rPr lang="en-US" dirty="0" err="1"/>
              <a:t>aparatului</a:t>
            </a:r>
            <a:r>
              <a:rPr lang="en-US" dirty="0"/>
              <a:t> </a:t>
            </a:r>
            <a:r>
              <a:rPr lang="en-US" dirty="0" err="1"/>
              <a:t>sfincterian</a:t>
            </a:r>
            <a:r>
              <a:rPr lang="en-US" dirty="0"/>
              <a:t> in </a:t>
            </a:r>
            <a:r>
              <a:rPr lang="en-US" dirty="0" err="1"/>
              <a:t>scopul</a:t>
            </a:r>
            <a:r>
              <a:rPr lang="en-US" dirty="0"/>
              <a:t> </a:t>
            </a:r>
            <a:r>
              <a:rPr lang="en-US" dirty="0" err="1"/>
              <a:t>palparii</a:t>
            </a:r>
            <a:r>
              <a:rPr lang="en-US" dirty="0"/>
              <a:t> </a:t>
            </a:r>
            <a:r>
              <a:rPr lang="en-US" dirty="0" err="1"/>
              <a:t>peretilor</a:t>
            </a:r>
            <a:r>
              <a:rPr lang="en-US" dirty="0"/>
              <a:t> </a:t>
            </a:r>
            <a:r>
              <a:rPr lang="en-US" dirty="0" err="1"/>
              <a:t>rectali</a:t>
            </a:r>
            <a:r>
              <a:rPr lang="en-US" dirty="0"/>
              <a:t>, a </a:t>
            </a:r>
            <a:r>
              <a:rPr lang="en-US" dirty="0" err="1"/>
              <a:t>mucoasei</a:t>
            </a:r>
            <a:r>
              <a:rPr lang="en-US" dirty="0"/>
              <a:t> </a:t>
            </a:r>
            <a:r>
              <a:rPr lang="en-US" dirty="0" err="1"/>
              <a:t>rectale</a:t>
            </a:r>
            <a:r>
              <a:rPr lang="en-US" dirty="0"/>
              <a:t> </a:t>
            </a:r>
            <a:r>
              <a:rPr lang="en-US" dirty="0" err="1"/>
              <a:t>si</a:t>
            </a:r>
            <a:r>
              <a:rPr lang="en-US" dirty="0"/>
              <a:t> a </a:t>
            </a:r>
            <a:r>
              <a:rPr lang="en-US" dirty="0" err="1"/>
              <a:t>unora</a:t>
            </a:r>
            <a:r>
              <a:rPr lang="en-US" dirty="0"/>
              <a:t> din </a:t>
            </a:r>
            <a:r>
              <a:rPr lang="en-US" dirty="0" err="1"/>
              <a:t>formatiunile</a:t>
            </a:r>
            <a:r>
              <a:rPr lang="en-US" dirty="0"/>
              <a:t> </a:t>
            </a:r>
            <a:r>
              <a:rPr lang="en-US" dirty="0" err="1"/>
              <a:t>anatomice</a:t>
            </a:r>
            <a:r>
              <a:rPr lang="en-US" dirty="0"/>
              <a:t> </a:t>
            </a:r>
            <a:r>
              <a:rPr lang="en-US" dirty="0" err="1" smtClean="0"/>
              <a:t>invecinate</a:t>
            </a:r>
            <a:r>
              <a:rPr lang="en-US" dirty="0" smtClean="0"/>
              <a:t>.</a:t>
            </a:r>
          </a:p>
          <a:p>
            <a:pPr marL="0" indent="0">
              <a:buNone/>
            </a:pPr>
            <a:r>
              <a:rPr lang="en-US" dirty="0" smtClean="0"/>
              <a:t>-</a:t>
            </a:r>
            <a:r>
              <a:rPr lang="en-US" dirty="0" err="1" smtClean="0"/>
              <a:t>Tuseul</a:t>
            </a:r>
            <a:r>
              <a:rPr lang="en-US" dirty="0" smtClean="0"/>
              <a:t> rectal </a:t>
            </a:r>
            <a:r>
              <a:rPr lang="en-US" dirty="0" err="1" smtClean="0"/>
              <a:t>este</a:t>
            </a:r>
            <a:r>
              <a:rPr lang="en-US" dirty="0" smtClean="0"/>
              <a:t> o </a:t>
            </a:r>
            <a:r>
              <a:rPr lang="en-US" dirty="0" err="1" smtClean="0"/>
              <a:t>manevra</a:t>
            </a:r>
            <a:r>
              <a:rPr lang="en-US" dirty="0" smtClean="0"/>
              <a:t> </a:t>
            </a:r>
            <a:r>
              <a:rPr lang="en-US" dirty="0" err="1" smtClean="0"/>
              <a:t>delicata</a:t>
            </a:r>
            <a:r>
              <a:rPr lang="en-US" dirty="0" smtClean="0"/>
              <a:t> , care </a:t>
            </a:r>
            <a:r>
              <a:rPr lang="en-US" dirty="0" err="1" smtClean="0"/>
              <a:t>necesita</a:t>
            </a:r>
            <a:r>
              <a:rPr lang="en-US" dirty="0" smtClean="0"/>
              <a:t> </a:t>
            </a:r>
            <a:r>
              <a:rPr lang="en-US" dirty="0" err="1" smtClean="0"/>
              <a:t>explicatii</a:t>
            </a:r>
            <a:r>
              <a:rPr lang="en-US" dirty="0" smtClean="0"/>
              <a:t> </a:t>
            </a:r>
            <a:r>
              <a:rPr lang="en-US" dirty="0" err="1" smtClean="0"/>
              <a:t>atente</a:t>
            </a:r>
            <a:r>
              <a:rPr lang="en-US" dirty="0" smtClean="0"/>
              <a:t> </a:t>
            </a:r>
            <a:r>
              <a:rPr lang="en-US" dirty="0" err="1" smtClean="0"/>
              <a:t>si</a:t>
            </a:r>
            <a:r>
              <a:rPr lang="en-US" dirty="0" smtClean="0"/>
              <a:t> </a:t>
            </a:r>
            <a:r>
              <a:rPr lang="en-US" dirty="0" err="1" smtClean="0"/>
              <a:t>comportament</a:t>
            </a:r>
            <a:r>
              <a:rPr lang="en-US" dirty="0" smtClean="0"/>
              <a:t> </a:t>
            </a:r>
            <a:r>
              <a:rPr lang="en-US" dirty="0" err="1" smtClean="0"/>
              <a:t>adecvat</a:t>
            </a:r>
            <a:r>
              <a:rPr lang="en-US" dirty="0" smtClean="0"/>
              <a:t>, calm, </a:t>
            </a:r>
            <a:r>
              <a:rPr lang="en-US" dirty="0" err="1" smtClean="0"/>
              <a:t>pentru</a:t>
            </a:r>
            <a:r>
              <a:rPr lang="en-US" dirty="0" smtClean="0"/>
              <a:t> a fi </a:t>
            </a:r>
            <a:r>
              <a:rPr lang="en-US" dirty="0" err="1" smtClean="0"/>
              <a:t>acceptat</a:t>
            </a:r>
            <a:r>
              <a:rPr lang="en-US" dirty="0" smtClean="0"/>
              <a:t> de </a:t>
            </a:r>
            <a:r>
              <a:rPr lang="en-US" dirty="0" err="1" smtClean="0"/>
              <a:t>pacient</a:t>
            </a:r>
            <a:r>
              <a:rPr lang="en-US" dirty="0" smtClean="0"/>
              <a:t>; </a:t>
            </a:r>
            <a:r>
              <a:rPr lang="en-US" dirty="0" err="1" smtClean="0"/>
              <a:t>miscarea</a:t>
            </a:r>
            <a:r>
              <a:rPr lang="en-US" dirty="0" smtClean="0"/>
              <a:t> </a:t>
            </a:r>
            <a:r>
              <a:rPr lang="en-US" dirty="0" err="1" smtClean="0"/>
              <a:t>degetului</a:t>
            </a:r>
            <a:r>
              <a:rPr lang="en-US" dirty="0" smtClean="0"/>
              <a:t> </a:t>
            </a:r>
            <a:r>
              <a:rPr lang="en-US" dirty="0" err="1" smtClean="0"/>
              <a:t>explorator</a:t>
            </a:r>
            <a:r>
              <a:rPr lang="en-US" dirty="0" smtClean="0"/>
              <a:t> </a:t>
            </a:r>
            <a:r>
              <a:rPr lang="en-US" dirty="0" err="1" smtClean="0"/>
              <a:t>trebuie</a:t>
            </a:r>
            <a:r>
              <a:rPr lang="en-US" dirty="0" smtClean="0"/>
              <a:t> </a:t>
            </a:r>
            <a:r>
              <a:rPr lang="en-US" dirty="0" err="1" smtClean="0"/>
              <a:t>sa</a:t>
            </a:r>
            <a:r>
              <a:rPr lang="en-US" dirty="0"/>
              <a:t> </a:t>
            </a:r>
            <a:r>
              <a:rPr lang="en-US" dirty="0" smtClean="0"/>
              <a:t>fie </a:t>
            </a:r>
            <a:r>
              <a:rPr lang="en-US" dirty="0" err="1" smtClean="0"/>
              <a:t>realizata</a:t>
            </a:r>
            <a:r>
              <a:rPr lang="en-US" dirty="0" smtClean="0"/>
              <a:t> cu </a:t>
            </a:r>
            <a:r>
              <a:rPr lang="en-US" dirty="0" err="1" smtClean="0"/>
              <a:t>blandete</a:t>
            </a:r>
            <a:r>
              <a:rPr lang="en-US" dirty="0" smtClean="0"/>
              <a:t>, lent, </a:t>
            </a:r>
            <a:r>
              <a:rPr lang="en-US" dirty="0" err="1" smtClean="0"/>
              <a:t>pentru</a:t>
            </a:r>
            <a:r>
              <a:rPr lang="en-US" dirty="0" smtClean="0"/>
              <a:t> a nu </a:t>
            </a:r>
            <a:r>
              <a:rPr lang="en-US" dirty="0" err="1" smtClean="0"/>
              <a:t>cauza</a:t>
            </a:r>
            <a:r>
              <a:rPr lang="en-US" dirty="0" smtClean="0"/>
              <a:t> </a:t>
            </a:r>
            <a:r>
              <a:rPr lang="en-US" dirty="0" err="1" smtClean="0"/>
              <a:t>senzatie</a:t>
            </a:r>
            <a:r>
              <a:rPr lang="en-US" dirty="0" smtClean="0"/>
              <a:t> </a:t>
            </a:r>
            <a:r>
              <a:rPr lang="en-US" dirty="0" err="1" smtClean="0"/>
              <a:t>dureroasa</a:t>
            </a:r>
            <a:r>
              <a:rPr lang="en-US" dirty="0"/>
              <a:t>.</a:t>
            </a:r>
          </a:p>
          <a:p>
            <a:r>
              <a:rPr lang="en-US" dirty="0" err="1"/>
              <a:t>Tuseul</a:t>
            </a:r>
            <a:r>
              <a:rPr lang="en-US" dirty="0"/>
              <a:t> rectal </a:t>
            </a:r>
            <a:r>
              <a:rPr lang="en-US" dirty="0" err="1"/>
              <a:t>constituie</a:t>
            </a:r>
            <a:r>
              <a:rPr lang="en-US" dirty="0"/>
              <a:t> o </a:t>
            </a:r>
            <a:r>
              <a:rPr lang="en-US" dirty="0" err="1"/>
              <a:t>componenta</a:t>
            </a:r>
            <a:r>
              <a:rPr lang="en-US" dirty="0"/>
              <a:t> </a:t>
            </a:r>
            <a:r>
              <a:rPr lang="en-US" dirty="0" err="1"/>
              <a:t>importanata</a:t>
            </a:r>
            <a:r>
              <a:rPr lang="en-US" dirty="0"/>
              <a:t> a </a:t>
            </a:r>
            <a:r>
              <a:rPr lang="en-US" dirty="0" err="1"/>
              <a:t>fiecarui</a:t>
            </a:r>
            <a:r>
              <a:rPr lang="en-US" dirty="0"/>
              <a:t> </a:t>
            </a:r>
            <a:r>
              <a:rPr lang="en-US" dirty="0" err="1"/>
              <a:t>examen</a:t>
            </a:r>
            <a:r>
              <a:rPr lang="en-US" dirty="0"/>
              <a:t> clinic. Se pot </a:t>
            </a:r>
            <a:r>
              <a:rPr lang="en-US" dirty="0" err="1"/>
              <a:t>evidentia</a:t>
            </a:r>
            <a:r>
              <a:rPr lang="en-US" dirty="0"/>
              <a:t> </a:t>
            </a:r>
            <a:r>
              <a:rPr lang="en-US" dirty="0" err="1"/>
              <a:t>stricturi</a:t>
            </a:r>
            <a:r>
              <a:rPr lang="en-US" dirty="0"/>
              <a:t> ale </a:t>
            </a:r>
            <a:r>
              <a:rPr lang="en-US" dirty="0" err="1"/>
              <a:t>rectului</a:t>
            </a:r>
            <a:r>
              <a:rPr lang="en-US" dirty="0"/>
              <a:t> </a:t>
            </a:r>
            <a:r>
              <a:rPr lang="en-US" dirty="0" err="1"/>
              <a:t>produse</a:t>
            </a:r>
            <a:r>
              <a:rPr lang="en-US" dirty="0"/>
              <a:t> de </a:t>
            </a:r>
            <a:r>
              <a:rPr lang="en-US" dirty="0" err="1"/>
              <a:t>fibroza</a:t>
            </a:r>
            <a:r>
              <a:rPr lang="en-US" dirty="0"/>
              <a:t> din </a:t>
            </a:r>
            <a:r>
              <a:rPr lang="en-US" dirty="0" err="1"/>
              <a:t>procesele</a:t>
            </a:r>
            <a:r>
              <a:rPr lang="en-US" dirty="0"/>
              <a:t> </a:t>
            </a:r>
            <a:r>
              <a:rPr lang="en-US" dirty="0" err="1"/>
              <a:t>inflamatorii</a:t>
            </a:r>
            <a:r>
              <a:rPr lang="en-US" dirty="0"/>
              <a:t> </a:t>
            </a:r>
            <a:r>
              <a:rPr lang="en-US" dirty="0" err="1"/>
              <a:t>sau</a:t>
            </a:r>
            <a:r>
              <a:rPr lang="en-US" dirty="0"/>
              <a:t> de </a:t>
            </a:r>
            <a:r>
              <a:rPr lang="en-US" dirty="0" err="1"/>
              <a:t>neoplasmul</a:t>
            </a:r>
            <a:r>
              <a:rPr lang="en-US" dirty="0"/>
              <a:t> de rect. Un </a:t>
            </a:r>
            <a:r>
              <a:rPr lang="en-US" dirty="0" err="1"/>
              <a:t>abces</a:t>
            </a:r>
            <a:r>
              <a:rPr lang="en-US" dirty="0"/>
              <a:t> pelvic </a:t>
            </a:r>
            <a:r>
              <a:rPr lang="en-US" dirty="0" err="1"/>
              <a:t>poate</a:t>
            </a:r>
            <a:r>
              <a:rPr lang="en-US" dirty="0"/>
              <a:t> </a:t>
            </a:r>
            <a:r>
              <a:rPr lang="en-US" dirty="0" err="1"/>
              <a:t>realiza</a:t>
            </a:r>
            <a:r>
              <a:rPr lang="en-US" dirty="0"/>
              <a:t> </a:t>
            </a:r>
            <a:r>
              <a:rPr lang="en-US" dirty="0" err="1"/>
              <a:t>compresie</a:t>
            </a:r>
            <a:r>
              <a:rPr lang="en-US" dirty="0"/>
              <a:t> </a:t>
            </a:r>
            <a:r>
              <a:rPr lang="en-US" dirty="0" err="1"/>
              <a:t>extrinseca</a:t>
            </a:r>
            <a:r>
              <a:rPr lang="en-US" dirty="0"/>
              <a:t> </a:t>
            </a:r>
            <a:r>
              <a:rPr lang="en-US" dirty="0" err="1"/>
              <a:t>asupra</a:t>
            </a:r>
            <a:r>
              <a:rPr lang="en-US" dirty="0"/>
              <a:t> </a:t>
            </a:r>
            <a:r>
              <a:rPr lang="en-US" dirty="0" err="1"/>
              <a:t>rectului</a:t>
            </a:r>
            <a:r>
              <a:rPr lang="en-US" dirty="0"/>
              <a:t>. </a:t>
            </a:r>
            <a:r>
              <a:rPr lang="en-US" dirty="0" err="1"/>
              <a:t>Pacientul</a:t>
            </a:r>
            <a:r>
              <a:rPr lang="en-US" dirty="0"/>
              <a:t> cu </a:t>
            </a:r>
            <a:r>
              <a:rPr lang="en-US" dirty="0" err="1"/>
              <a:t>inflamatie</a:t>
            </a:r>
            <a:r>
              <a:rPr lang="en-US" dirty="0"/>
              <a:t> in </a:t>
            </a:r>
            <a:r>
              <a:rPr lang="en-US" dirty="0" err="1"/>
              <a:t>sfera</a:t>
            </a:r>
            <a:r>
              <a:rPr lang="en-US" dirty="0"/>
              <a:t> </a:t>
            </a:r>
            <a:r>
              <a:rPr lang="en-US" dirty="0" err="1"/>
              <a:t>pelvina</a:t>
            </a:r>
            <a:r>
              <a:rPr lang="en-US" dirty="0"/>
              <a:t> </a:t>
            </a:r>
            <a:r>
              <a:rPr lang="en-US" dirty="0" err="1"/>
              <a:t>prezinta</a:t>
            </a:r>
            <a:r>
              <a:rPr lang="en-US" dirty="0"/>
              <a:t> </a:t>
            </a:r>
            <a:r>
              <a:rPr lang="en-US" dirty="0" err="1"/>
              <a:t>sensibilitate</a:t>
            </a:r>
            <a:r>
              <a:rPr lang="en-US" dirty="0"/>
              <a:t> la </a:t>
            </a:r>
            <a:r>
              <a:rPr lang="en-US" dirty="0" err="1"/>
              <a:t>tuseul</a:t>
            </a:r>
            <a:r>
              <a:rPr lang="en-US" dirty="0"/>
              <a:t> rectal. La </a:t>
            </a:r>
            <a:r>
              <a:rPr lang="en-US" dirty="0" err="1"/>
              <a:t>sfarsitul</a:t>
            </a:r>
            <a:r>
              <a:rPr lang="en-US" dirty="0"/>
              <a:t> </a:t>
            </a:r>
            <a:r>
              <a:rPr lang="en-US" dirty="0" err="1"/>
              <a:t>tuseului</a:t>
            </a:r>
            <a:r>
              <a:rPr lang="en-US" dirty="0"/>
              <a:t> rectal se </a:t>
            </a:r>
            <a:r>
              <a:rPr lang="en-US" dirty="0" err="1"/>
              <a:t>observa</a:t>
            </a:r>
            <a:r>
              <a:rPr lang="en-US" dirty="0"/>
              <a:t> </a:t>
            </a:r>
            <a:r>
              <a:rPr lang="en-US" dirty="0" err="1"/>
              <a:t>manusa</a:t>
            </a:r>
            <a:r>
              <a:rPr lang="en-US" dirty="0"/>
              <a:t> </a:t>
            </a:r>
            <a:r>
              <a:rPr lang="en-US" dirty="0" err="1"/>
              <a:t>pe</a:t>
            </a:r>
            <a:r>
              <a:rPr lang="en-US" dirty="0"/>
              <a:t> care </a:t>
            </a:r>
            <a:r>
              <a:rPr lang="en-US" dirty="0" err="1"/>
              <a:t>uneori</a:t>
            </a:r>
            <a:r>
              <a:rPr lang="en-US" dirty="0"/>
              <a:t> </a:t>
            </a:r>
            <a:r>
              <a:rPr lang="en-US" dirty="0" err="1"/>
              <a:t>poate</a:t>
            </a:r>
            <a:r>
              <a:rPr lang="en-US" dirty="0"/>
              <a:t> </a:t>
            </a:r>
            <a:r>
              <a:rPr lang="en-US" dirty="0" err="1"/>
              <a:t>exista</a:t>
            </a:r>
            <a:r>
              <a:rPr lang="en-US" dirty="0"/>
              <a:t> </a:t>
            </a:r>
            <a:r>
              <a:rPr lang="en-US" dirty="0" err="1"/>
              <a:t>sange</a:t>
            </a:r>
            <a:r>
              <a:rPr lang="en-US" dirty="0"/>
              <a:t>, </a:t>
            </a:r>
            <a:r>
              <a:rPr lang="en-US" dirty="0" err="1"/>
              <a:t>puroi</a:t>
            </a:r>
            <a:r>
              <a:rPr lang="en-US" dirty="0"/>
              <a:t> </a:t>
            </a:r>
            <a:r>
              <a:rPr lang="en-US" dirty="0" err="1"/>
              <a:t>sau</a:t>
            </a:r>
            <a:r>
              <a:rPr lang="en-US" dirty="0"/>
              <a:t> mucus.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88468" y="241557"/>
            <a:ext cx="3817061" cy="6211795"/>
          </a:xfrm>
          <a:prstGeom prst="rect">
            <a:avLst/>
          </a:prstGeom>
        </p:spPr>
      </p:pic>
    </p:spTree>
    <p:extLst>
      <p:ext uri="{BB962C8B-B14F-4D97-AF65-F5344CB8AC3E}">
        <p14:creationId xmlns:p14="http://schemas.microsoft.com/office/powerpoint/2010/main" xmlns="" val="157323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790"/>
            <a:ext cx="5780690" cy="745078"/>
          </a:xfrm>
        </p:spPr>
        <p:txBody>
          <a:bodyPr>
            <a:normAutofit fontScale="90000"/>
          </a:bodyPr>
          <a:lstStyle/>
          <a:p>
            <a:r>
              <a:rPr lang="en-US" dirty="0" err="1" smtClean="0"/>
              <a:t>Tuseul</a:t>
            </a:r>
            <a:r>
              <a:rPr lang="en-US" dirty="0" smtClean="0"/>
              <a:t> rectal -</a:t>
            </a:r>
            <a:r>
              <a:rPr lang="en-US" dirty="0" err="1" smtClean="0"/>
              <a:t>tehnica</a:t>
            </a:r>
            <a:endParaRPr lang="en-US" dirty="0"/>
          </a:p>
        </p:txBody>
      </p:sp>
      <p:sp>
        <p:nvSpPr>
          <p:cNvPr id="3" name="Content Placeholder 2"/>
          <p:cNvSpPr>
            <a:spLocks noGrp="1"/>
          </p:cNvSpPr>
          <p:nvPr>
            <p:ph idx="1"/>
          </p:nvPr>
        </p:nvSpPr>
        <p:spPr>
          <a:xfrm>
            <a:off x="315310" y="977462"/>
            <a:ext cx="10812938" cy="5194738"/>
          </a:xfrm>
        </p:spPr>
        <p:txBody>
          <a:bodyPr>
            <a:normAutofit fontScale="85000" lnSpcReduction="20000"/>
          </a:bodyPr>
          <a:lstStyle/>
          <a:p>
            <a:r>
              <a:rPr lang="it-IT" b="1" dirty="0"/>
              <a:t>Tehnica</a:t>
            </a:r>
            <a:r>
              <a:rPr lang="it-IT" dirty="0"/>
              <a:t> </a:t>
            </a:r>
          </a:p>
          <a:p>
            <a:r>
              <a:rPr lang="it-IT" dirty="0"/>
              <a:t>Indexul drept inmanusat si bine lubrefiat se introduce in rect prin alunecare, de la varful coccisului spre orificul anal. Introducerea degetului in anus, se face cu multa blandete, dupa ce in prealabil bolnavul a fost solicitat sa execute un efect moderat de defecatie care sa produca o relaxare a aparatului sfincterial. Procesiunea degetului in lumenul ano-rectal va fi lenta pana la lungimea maxima posibila, in functie de lungimea indexului examinaorului. Palparea se face circular pe peretii ampulei rectale cu indexul in extensie, la niveluri diferite din profunzime spre orificiul anal, astfel incat pulpa indexului sa ,,pipaie’’ toata suprafata cilindrului ano-rectal. In scobitura formata de cinga ridicatorilor anali se face palparea circulara cu indexul flectat ( in croseta ) pentru depistarea tumorilor mici si mobile, ascunse la acest nivel. </a:t>
            </a:r>
          </a:p>
          <a:p>
            <a:r>
              <a:rPr lang="it-IT" dirty="0"/>
              <a:t>Tuseul trebuie sa precizeze morfologia ampulei rectale, starea aparatului sfincterial cat si detaliile de structura interna ale canalului anal ; ne furnizeaza, deasemeni, date de morfologie a organelor pelviene extrarectale care se percep prin intermediul peretelui rectal : prostata la barbat, organele genitale la femeie. Se va explora desemeni fundul de sac Douglas, fata anterioara a sacului, ceilalti pereti ai pelvisului accesibili si pe aceasta cale. </a:t>
            </a:r>
          </a:p>
          <a:p>
            <a:r>
              <a:rPr lang="it-IT" dirty="0"/>
              <a:t>In cazurile in care nu poate fi suportat de bolnav din cauza durerii provocate, tuseul rectal se va executa sub anestezie ;</a:t>
            </a:r>
          </a:p>
          <a:p>
            <a:r>
              <a:rPr lang="it-IT" dirty="0"/>
              <a:t>Tuseul rectal permite examinarea pe o lungime de 8-10 cm, in functie de lungimea degetului examinatorului, si de relaxare sfincteriana. In cazul tumorilor sus situate, examenul in pozitie ,, in picioare’’ poate permite accesul asupra acestora.</a:t>
            </a:r>
          </a:p>
          <a:p>
            <a:r>
              <a:rPr lang="it-IT" dirty="0"/>
              <a:t>Tuseul rectal poate fi combinat cu tuseul vaginal cu palparea concomitenta perineala sau abdominala.</a:t>
            </a:r>
          </a:p>
          <a:p>
            <a:endParaRPr lang="en-US" dirty="0"/>
          </a:p>
        </p:txBody>
      </p:sp>
    </p:spTree>
    <p:extLst>
      <p:ext uri="{BB962C8B-B14F-4D97-AF65-F5344CB8AC3E}">
        <p14:creationId xmlns:p14="http://schemas.microsoft.com/office/powerpoint/2010/main" xmlns="" val="2580386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96" y="158812"/>
            <a:ext cx="3617766" cy="587423"/>
          </a:xfrm>
        </p:spPr>
        <p:txBody>
          <a:bodyPr>
            <a:normAutofit fontScale="90000"/>
          </a:bodyPr>
          <a:lstStyle/>
          <a:p>
            <a:r>
              <a:rPr lang="en-US" dirty="0" err="1" smtClean="0"/>
              <a:t>Tuseul</a:t>
            </a:r>
            <a:r>
              <a:rPr lang="en-US" dirty="0" smtClean="0"/>
              <a:t> rectal</a:t>
            </a:r>
            <a:endParaRPr lang="en-US" dirty="0"/>
          </a:p>
        </p:txBody>
      </p:sp>
      <p:sp>
        <p:nvSpPr>
          <p:cNvPr id="3" name="Content Placeholder 2"/>
          <p:cNvSpPr>
            <a:spLocks noGrp="1"/>
          </p:cNvSpPr>
          <p:nvPr>
            <p:ph idx="1"/>
          </p:nvPr>
        </p:nvSpPr>
        <p:spPr>
          <a:xfrm>
            <a:off x="241738" y="746235"/>
            <a:ext cx="10886510" cy="5812220"/>
          </a:xfrm>
        </p:spPr>
        <p:txBody>
          <a:bodyPr/>
          <a:lstStyle/>
          <a:p>
            <a:r>
              <a:rPr lang="en-US" dirty="0"/>
              <a:t>ETAPELE REAZLIZARII UNUI TUSEU RECTAL</a:t>
            </a:r>
            <a:r>
              <a:rPr lang="en-US" dirty="0" smtClean="0"/>
              <a:t>:</a:t>
            </a:r>
          </a:p>
          <a:p>
            <a:r>
              <a:rPr lang="en-US" dirty="0" smtClean="0"/>
              <a:t>1.Pozitionarea </a:t>
            </a:r>
            <a:r>
              <a:rPr lang="en-US" dirty="0" err="1"/>
              <a:t>pacientului:in</a:t>
            </a:r>
            <a:r>
              <a:rPr lang="en-US" dirty="0"/>
              <a:t> </a:t>
            </a:r>
            <a:r>
              <a:rPr lang="en-US" dirty="0" err="1"/>
              <a:t>ortostatism</a:t>
            </a:r>
            <a:r>
              <a:rPr lang="en-US" dirty="0"/>
              <a:t> cu </a:t>
            </a:r>
            <a:r>
              <a:rPr lang="en-US" dirty="0" err="1"/>
              <a:t>coatele</a:t>
            </a:r>
            <a:r>
              <a:rPr lang="en-US" dirty="0"/>
              <a:t> </a:t>
            </a:r>
            <a:r>
              <a:rPr lang="en-US" dirty="0" err="1"/>
              <a:t>sprijinite</a:t>
            </a:r>
            <a:r>
              <a:rPr lang="en-US" dirty="0"/>
              <a:t> </a:t>
            </a:r>
            <a:r>
              <a:rPr lang="en-US" dirty="0" err="1"/>
              <a:t>pe</a:t>
            </a:r>
            <a:r>
              <a:rPr lang="en-US" dirty="0"/>
              <a:t> masa </a:t>
            </a:r>
            <a:r>
              <a:rPr lang="en-US" dirty="0" err="1"/>
              <a:t>examinatorie,genu-pectorala,decubit</a:t>
            </a:r>
            <a:r>
              <a:rPr lang="en-US" dirty="0"/>
              <a:t> </a:t>
            </a:r>
            <a:r>
              <a:rPr lang="en-US" dirty="0" err="1" smtClean="0"/>
              <a:t>lateral,pozitie</a:t>
            </a:r>
            <a:r>
              <a:rPr lang="en-US" dirty="0" smtClean="0"/>
              <a:t> </a:t>
            </a:r>
            <a:r>
              <a:rPr lang="en-US" dirty="0" err="1" smtClean="0"/>
              <a:t>ginecologica</a:t>
            </a:r>
            <a:r>
              <a:rPr lang="en-US" dirty="0" smtClean="0"/>
              <a:t>.</a:t>
            </a:r>
          </a:p>
          <a:p>
            <a:r>
              <a:rPr lang="en-US" dirty="0" smtClean="0"/>
              <a:t>2.Inspectia </a:t>
            </a:r>
            <a:r>
              <a:rPr lang="en-US" dirty="0" err="1"/>
              <a:t>regiunii</a:t>
            </a:r>
            <a:r>
              <a:rPr lang="en-US" dirty="0"/>
              <a:t> </a:t>
            </a:r>
            <a:r>
              <a:rPr lang="en-US" dirty="0" err="1"/>
              <a:t>anale,perianale</a:t>
            </a:r>
            <a:r>
              <a:rPr lang="en-US" dirty="0"/>
              <a:t> </a:t>
            </a:r>
            <a:r>
              <a:rPr lang="en-US" dirty="0" err="1"/>
              <a:t>si</a:t>
            </a:r>
            <a:r>
              <a:rPr lang="en-US" dirty="0"/>
              <a:t> </a:t>
            </a:r>
            <a:r>
              <a:rPr lang="en-US" dirty="0" err="1"/>
              <a:t>perineale:se</a:t>
            </a:r>
            <a:r>
              <a:rPr lang="en-US" dirty="0"/>
              <a:t> pot </a:t>
            </a:r>
            <a:r>
              <a:rPr lang="en-US" dirty="0" err="1"/>
              <a:t>detecta</a:t>
            </a:r>
            <a:r>
              <a:rPr lang="en-US" dirty="0"/>
              <a:t> </a:t>
            </a:r>
            <a:r>
              <a:rPr lang="en-US" dirty="0" err="1"/>
              <a:t>eventualele</a:t>
            </a:r>
            <a:r>
              <a:rPr lang="en-US" dirty="0"/>
              <a:t> </a:t>
            </a:r>
            <a:r>
              <a:rPr lang="en-US" dirty="0" err="1"/>
              <a:t>patologii</a:t>
            </a:r>
            <a:r>
              <a:rPr lang="en-US" dirty="0"/>
              <a:t> de la </a:t>
            </a:r>
            <a:r>
              <a:rPr lang="en-US" dirty="0" err="1"/>
              <a:t>acest</a:t>
            </a:r>
            <a:r>
              <a:rPr lang="en-US" dirty="0"/>
              <a:t> </a:t>
            </a:r>
            <a:r>
              <a:rPr lang="en-US" dirty="0" err="1" smtClean="0"/>
              <a:t>nivel</a:t>
            </a:r>
            <a:r>
              <a:rPr lang="en-US" dirty="0" smtClean="0"/>
              <a:t> (</a:t>
            </a:r>
            <a:r>
              <a:rPr lang="en-US" dirty="0" err="1"/>
              <a:t>hemoroizi</a:t>
            </a:r>
            <a:r>
              <a:rPr lang="en-US" dirty="0"/>
              <a:t> </a:t>
            </a:r>
            <a:r>
              <a:rPr lang="en-US" dirty="0" err="1"/>
              <a:t>externi,carcinom</a:t>
            </a:r>
            <a:r>
              <a:rPr lang="en-US" dirty="0"/>
              <a:t> </a:t>
            </a:r>
            <a:r>
              <a:rPr lang="en-US" dirty="0" err="1"/>
              <a:t>anal,fisuri</a:t>
            </a:r>
            <a:r>
              <a:rPr lang="en-US" dirty="0"/>
              <a:t> </a:t>
            </a:r>
            <a:r>
              <a:rPr lang="en-US" dirty="0" err="1"/>
              <a:t>anale,fistule</a:t>
            </a:r>
            <a:r>
              <a:rPr lang="en-US" dirty="0"/>
              <a:t> </a:t>
            </a:r>
            <a:r>
              <a:rPr lang="en-US" dirty="0" err="1"/>
              <a:t>perineale,abcese</a:t>
            </a:r>
            <a:r>
              <a:rPr lang="en-US" dirty="0"/>
              <a:t> </a:t>
            </a:r>
            <a:r>
              <a:rPr lang="en-US" dirty="0" err="1"/>
              <a:t>perianale,perineale,chist</a:t>
            </a:r>
            <a:r>
              <a:rPr lang="en-US" dirty="0"/>
              <a:t> </a:t>
            </a:r>
            <a:r>
              <a:rPr lang="en-US" dirty="0" err="1"/>
              <a:t>pilonidal,sancru</a:t>
            </a:r>
            <a:r>
              <a:rPr lang="en-US" dirty="0"/>
              <a:t> </a:t>
            </a:r>
            <a:r>
              <a:rPr lang="en-US" dirty="0" err="1" smtClean="0"/>
              <a:t>luetic</a:t>
            </a:r>
            <a:r>
              <a:rPr lang="en-US" dirty="0" smtClean="0"/>
              <a:t> </a:t>
            </a:r>
            <a:r>
              <a:rPr lang="en-US" dirty="0"/>
              <a:t>etc</a:t>
            </a:r>
            <a:r>
              <a:rPr lang="en-US" dirty="0" smtClean="0"/>
              <a:t>.</a:t>
            </a:r>
          </a:p>
          <a:p>
            <a:r>
              <a:rPr lang="en-US" dirty="0" smtClean="0"/>
              <a:t>3.Introducerea </a:t>
            </a:r>
            <a:r>
              <a:rPr lang="en-US" dirty="0" err="1"/>
              <a:t>degetului</a:t>
            </a:r>
            <a:r>
              <a:rPr lang="en-US" dirty="0"/>
              <a:t> </a:t>
            </a:r>
            <a:r>
              <a:rPr lang="en-US" dirty="0" err="1"/>
              <a:t>examinator</a:t>
            </a:r>
            <a:r>
              <a:rPr lang="en-US" dirty="0"/>
              <a:t>:-</a:t>
            </a:r>
            <a:r>
              <a:rPr lang="en-US" dirty="0" err="1"/>
              <a:t>indexul,protejat</a:t>
            </a:r>
            <a:r>
              <a:rPr lang="en-US" dirty="0"/>
              <a:t> cu </a:t>
            </a:r>
            <a:r>
              <a:rPr lang="en-US" dirty="0" err="1"/>
              <a:t>manusa</a:t>
            </a:r>
            <a:r>
              <a:rPr lang="en-US" dirty="0"/>
              <a:t> </a:t>
            </a:r>
            <a:r>
              <a:rPr lang="en-US" dirty="0" err="1"/>
              <a:t>chirurgicala,bine</a:t>
            </a:r>
            <a:r>
              <a:rPr lang="en-US" dirty="0"/>
              <a:t> </a:t>
            </a:r>
            <a:r>
              <a:rPr lang="en-US" dirty="0" err="1"/>
              <a:t>lubrifiat</a:t>
            </a:r>
            <a:r>
              <a:rPr lang="en-US" dirty="0"/>
              <a:t> cu </a:t>
            </a:r>
            <a:r>
              <a:rPr lang="en-US" dirty="0" err="1"/>
              <a:t>vaselina.Se</a:t>
            </a:r>
            <a:r>
              <a:rPr lang="en-US" dirty="0"/>
              <a:t> </a:t>
            </a:r>
            <a:r>
              <a:rPr lang="en-US" dirty="0" err="1"/>
              <a:t>roga</a:t>
            </a:r>
            <a:r>
              <a:rPr lang="en-US" dirty="0"/>
              <a:t> </a:t>
            </a:r>
            <a:r>
              <a:rPr lang="en-US" dirty="0" err="1"/>
              <a:t>pacientul</a:t>
            </a:r>
            <a:r>
              <a:rPr lang="en-US" dirty="0"/>
              <a:t> </a:t>
            </a:r>
            <a:r>
              <a:rPr lang="en-US" dirty="0" err="1"/>
              <a:t>sa</a:t>
            </a:r>
            <a:r>
              <a:rPr lang="en-US" dirty="0"/>
              <a:t> </a:t>
            </a:r>
            <a:r>
              <a:rPr lang="en-US" dirty="0" err="1" smtClean="0"/>
              <a:t>screamă</a:t>
            </a:r>
            <a:r>
              <a:rPr lang="en-US" dirty="0" smtClean="0"/>
              <a:t> </a:t>
            </a:r>
            <a:r>
              <a:rPr lang="en-US" dirty="0" err="1"/>
              <a:t>pentru</a:t>
            </a:r>
            <a:r>
              <a:rPr lang="en-US" dirty="0"/>
              <a:t> </a:t>
            </a:r>
            <a:r>
              <a:rPr lang="en-US" dirty="0" err="1"/>
              <a:t>relaxarea</a:t>
            </a:r>
            <a:r>
              <a:rPr lang="en-US" dirty="0"/>
              <a:t> </a:t>
            </a:r>
            <a:r>
              <a:rPr lang="en-US" dirty="0" err="1"/>
              <a:t>sfincterului,dupa</a:t>
            </a:r>
            <a:r>
              <a:rPr lang="en-US" dirty="0"/>
              <a:t> care se </a:t>
            </a:r>
            <a:r>
              <a:rPr lang="en-US" dirty="0" err="1"/>
              <a:t>avanseaza</a:t>
            </a:r>
            <a:r>
              <a:rPr lang="en-US" dirty="0"/>
              <a:t> in </a:t>
            </a:r>
            <a:r>
              <a:rPr lang="en-US" dirty="0" err="1"/>
              <a:t>canalul</a:t>
            </a:r>
            <a:r>
              <a:rPr lang="en-US" dirty="0"/>
              <a:t> anal</a:t>
            </a:r>
            <a:r>
              <a:rPr lang="en-US" dirty="0" smtClean="0"/>
              <a:t>. </a:t>
            </a:r>
            <a:r>
              <a:rPr lang="en-US" dirty="0" err="1" smtClean="0"/>
              <a:t>Manevra</a:t>
            </a:r>
            <a:r>
              <a:rPr lang="en-US" dirty="0" smtClean="0"/>
              <a:t> </a:t>
            </a:r>
            <a:r>
              <a:rPr lang="en-US" dirty="0" err="1"/>
              <a:t>poate</a:t>
            </a:r>
            <a:r>
              <a:rPr lang="en-US" dirty="0"/>
              <a:t> fi </a:t>
            </a:r>
            <a:r>
              <a:rPr lang="en-US" dirty="0" err="1"/>
              <a:t>neplacuta,dar</a:t>
            </a:r>
            <a:r>
              <a:rPr lang="en-US" dirty="0"/>
              <a:t> nu </a:t>
            </a:r>
            <a:r>
              <a:rPr lang="en-US" dirty="0" err="1"/>
              <a:t>trebuie</a:t>
            </a:r>
            <a:r>
              <a:rPr lang="en-US" dirty="0"/>
              <a:t> </a:t>
            </a:r>
            <a:r>
              <a:rPr lang="en-US" dirty="0" err="1"/>
              <a:t>sa</a:t>
            </a:r>
            <a:r>
              <a:rPr lang="en-US" dirty="0"/>
              <a:t> fie </a:t>
            </a:r>
            <a:r>
              <a:rPr lang="en-US" dirty="0" err="1"/>
              <a:t>dureroasa</a:t>
            </a:r>
            <a:r>
              <a:rPr lang="en-US" dirty="0" smtClean="0"/>
              <a:t>.</a:t>
            </a:r>
          </a:p>
          <a:p>
            <a:r>
              <a:rPr lang="en-US" dirty="0" smtClean="0"/>
              <a:t>4.Estimarea </a:t>
            </a:r>
            <a:r>
              <a:rPr lang="en-US" dirty="0" err="1"/>
              <a:t>tonusului</a:t>
            </a:r>
            <a:r>
              <a:rPr lang="en-US" dirty="0"/>
              <a:t> </a:t>
            </a:r>
            <a:r>
              <a:rPr lang="en-US" dirty="0" err="1"/>
              <a:t>sfincterului</a:t>
            </a:r>
            <a:r>
              <a:rPr lang="en-US" dirty="0"/>
              <a:t> anal:-</a:t>
            </a:r>
            <a:r>
              <a:rPr lang="en-US" dirty="0" err="1"/>
              <a:t>tonusul</a:t>
            </a:r>
            <a:r>
              <a:rPr lang="en-US" dirty="0"/>
              <a:t> </a:t>
            </a:r>
            <a:r>
              <a:rPr lang="en-US" dirty="0" err="1" smtClean="0"/>
              <a:t>scazut</a:t>
            </a:r>
            <a:r>
              <a:rPr lang="en-US" dirty="0" smtClean="0"/>
              <a:t> </a:t>
            </a:r>
            <a:r>
              <a:rPr lang="en-US" dirty="0" err="1" smtClean="0"/>
              <a:t>poate</a:t>
            </a:r>
            <a:r>
              <a:rPr lang="en-US" dirty="0" smtClean="0"/>
              <a:t> </a:t>
            </a:r>
            <a:r>
              <a:rPr lang="en-US" dirty="0"/>
              <a:t>fi </a:t>
            </a:r>
            <a:r>
              <a:rPr lang="en-US" dirty="0" err="1"/>
              <a:t>sugestiv</a:t>
            </a:r>
            <a:r>
              <a:rPr lang="en-US" dirty="0"/>
              <a:t> </a:t>
            </a:r>
            <a:r>
              <a:rPr lang="en-US" dirty="0" err="1"/>
              <a:t>pentru</a:t>
            </a:r>
            <a:r>
              <a:rPr lang="en-US" dirty="0"/>
              <a:t> </a:t>
            </a:r>
            <a:r>
              <a:rPr lang="en-US" dirty="0" err="1"/>
              <a:t>boli</a:t>
            </a:r>
            <a:r>
              <a:rPr lang="en-US" dirty="0"/>
              <a:t> </a:t>
            </a:r>
            <a:r>
              <a:rPr lang="en-US" dirty="0" err="1"/>
              <a:t>neurologice</a:t>
            </a:r>
            <a:r>
              <a:rPr lang="en-US" dirty="0"/>
              <a:t> </a:t>
            </a:r>
            <a:r>
              <a:rPr lang="en-US" dirty="0" err="1"/>
              <a:t>ce</a:t>
            </a:r>
            <a:r>
              <a:rPr lang="en-US" dirty="0"/>
              <a:t> </a:t>
            </a:r>
            <a:r>
              <a:rPr lang="en-US" dirty="0" err="1"/>
              <a:t>poate</a:t>
            </a:r>
            <a:r>
              <a:rPr lang="en-US" dirty="0"/>
              <a:t> </a:t>
            </a:r>
            <a:r>
              <a:rPr lang="en-US" dirty="0" err="1"/>
              <a:t>afecta</a:t>
            </a:r>
            <a:r>
              <a:rPr lang="en-US" dirty="0"/>
              <a:t> </a:t>
            </a:r>
            <a:r>
              <a:rPr lang="en-US" dirty="0" err="1"/>
              <a:t>concomitent</a:t>
            </a:r>
            <a:r>
              <a:rPr lang="en-US" dirty="0"/>
              <a:t> </a:t>
            </a:r>
            <a:r>
              <a:rPr lang="en-US" dirty="0" err="1"/>
              <a:t>si</a:t>
            </a:r>
            <a:r>
              <a:rPr lang="en-US" dirty="0"/>
              <a:t> </a:t>
            </a:r>
            <a:r>
              <a:rPr lang="en-US" dirty="0" err="1"/>
              <a:t>sfincterul</a:t>
            </a:r>
            <a:r>
              <a:rPr lang="en-US" dirty="0"/>
              <a:t> </a:t>
            </a:r>
            <a:r>
              <a:rPr lang="en-US" dirty="0" err="1"/>
              <a:t>urinar</a:t>
            </a:r>
            <a:r>
              <a:rPr lang="en-US" dirty="0"/>
              <a:t> </a:t>
            </a:r>
            <a:r>
              <a:rPr lang="en-US" dirty="0" err="1"/>
              <a:t>si</a:t>
            </a:r>
            <a:r>
              <a:rPr lang="en-US" dirty="0"/>
              <a:t> </a:t>
            </a:r>
            <a:r>
              <a:rPr lang="en-US" dirty="0" err="1"/>
              <a:t>detrusorul</a:t>
            </a:r>
            <a:r>
              <a:rPr lang="en-US" dirty="0"/>
              <a:t>.-</a:t>
            </a:r>
            <a:r>
              <a:rPr lang="en-US" dirty="0" err="1"/>
              <a:t>tonusul</a:t>
            </a:r>
            <a:r>
              <a:rPr lang="en-US" dirty="0"/>
              <a:t> </a:t>
            </a:r>
            <a:r>
              <a:rPr lang="en-US" dirty="0" err="1"/>
              <a:t>crescut</a:t>
            </a:r>
            <a:r>
              <a:rPr lang="en-US" dirty="0"/>
              <a:t> </a:t>
            </a:r>
            <a:r>
              <a:rPr lang="en-US" dirty="0" err="1"/>
              <a:t>poate</a:t>
            </a:r>
            <a:r>
              <a:rPr lang="en-US" dirty="0"/>
              <a:t> </a:t>
            </a:r>
            <a:r>
              <a:rPr lang="en-US" dirty="0" err="1"/>
              <a:t>sugera</a:t>
            </a:r>
            <a:r>
              <a:rPr lang="en-US" dirty="0"/>
              <a:t> </a:t>
            </a:r>
            <a:r>
              <a:rPr lang="en-US" dirty="0" err="1"/>
              <a:t>afectiuni</a:t>
            </a:r>
            <a:r>
              <a:rPr lang="en-US" dirty="0"/>
              <a:t> loco-</a:t>
            </a:r>
            <a:r>
              <a:rPr lang="en-US" dirty="0" err="1"/>
              <a:t>regionale</a:t>
            </a:r>
            <a:r>
              <a:rPr lang="en-US" dirty="0"/>
              <a:t> </a:t>
            </a:r>
            <a:r>
              <a:rPr lang="en-US" dirty="0" err="1" smtClean="0"/>
              <a:t>inflamatorii</a:t>
            </a:r>
            <a:r>
              <a:rPr lang="en-US" dirty="0" smtClean="0"/>
              <a:t> (</a:t>
            </a:r>
            <a:r>
              <a:rPr lang="en-US" dirty="0" err="1"/>
              <a:t>fisuri</a:t>
            </a:r>
            <a:r>
              <a:rPr lang="en-US" dirty="0"/>
              <a:t> </a:t>
            </a:r>
            <a:r>
              <a:rPr lang="en-US" dirty="0" err="1"/>
              <a:t>anale,fistule</a:t>
            </a:r>
            <a:r>
              <a:rPr lang="en-US" dirty="0"/>
              <a:t> </a:t>
            </a:r>
            <a:r>
              <a:rPr lang="en-US" dirty="0" err="1"/>
              <a:t>ano-rectale,hemoroizii</a:t>
            </a:r>
            <a:r>
              <a:rPr lang="en-US" dirty="0"/>
              <a:t> </a:t>
            </a:r>
            <a:r>
              <a:rPr lang="en-US" dirty="0" err="1"/>
              <a:t>ext</a:t>
            </a:r>
            <a:r>
              <a:rPr lang="en-US" dirty="0"/>
              <a:t>.,</a:t>
            </a:r>
            <a:r>
              <a:rPr lang="en-US" dirty="0" err="1"/>
              <a:t>rectite</a:t>
            </a:r>
            <a:r>
              <a:rPr lang="en-US" dirty="0" smtClean="0"/>
              <a:t>)</a:t>
            </a:r>
          </a:p>
          <a:p>
            <a:r>
              <a:rPr lang="en-US" dirty="0" smtClean="0"/>
              <a:t>5.Palparea </a:t>
            </a:r>
            <a:r>
              <a:rPr lang="en-US" dirty="0" err="1"/>
              <a:t>canalului</a:t>
            </a:r>
            <a:r>
              <a:rPr lang="en-US" dirty="0"/>
              <a:t> </a:t>
            </a:r>
            <a:r>
              <a:rPr lang="en-US" dirty="0" err="1"/>
              <a:t>anal:pe</a:t>
            </a:r>
            <a:r>
              <a:rPr lang="en-US" dirty="0"/>
              <a:t> </a:t>
            </a:r>
            <a:r>
              <a:rPr lang="en-US" dirty="0" err="1"/>
              <a:t>toata</a:t>
            </a:r>
            <a:r>
              <a:rPr lang="en-US" dirty="0"/>
              <a:t> </a:t>
            </a:r>
            <a:r>
              <a:rPr lang="en-US" dirty="0" err="1" smtClean="0"/>
              <a:t>circumferinta</a:t>
            </a:r>
            <a:endParaRPr lang="en-US" dirty="0" smtClean="0"/>
          </a:p>
          <a:p>
            <a:r>
              <a:rPr lang="en-US" dirty="0" smtClean="0"/>
              <a:t>6.Palparea </a:t>
            </a:r>
            <a:r>
              <a:rPr lang="en-US" dirty="0" err="1"/>
              <a:t>glandelor</a:t>
            </a:r>
            <a:r>
              <a:rPr lang="en-US" dirty="0"/>
              <a:t> Cowper:-cu </a:t>
            </a:r>
            <a:r>
              <a:rPr lang="en-US" dirty="0" err="1"/>
              <a:t>degetul</a:t>
            </a:r>
            <a:r>
              <a:rPr lang="en-US" dirty="0"/>
              <a:t> </a:t>
            </a:r>
            <a:r>
              <a:rPr lang="en-US" dirty="0" err="1"/>
              <a:t>introdus</a:t>
            </a:r>
            <a:r>
              <a:rPr lang="en-US" dirty="0"/>
              <a:t> in </a:t>
            </a:r>
            <a:r>
              <a:rPr lang="en-US" dirty="0" err="1" smtClean="0"/>
              <a:t>rect</a:t>
            </a:r>
            <a:r>
              <a:rPr lang="en-US" dirty="0" smtClean="0"/>
              <a:t> (</a:t>
            </a:r>
            <a:r>
              <a:rPr lang="en-US" dirty="0"/>
              <a:t>prima </a:t>
            </a:r>
            <a:r>
              <a:rPr lang="en-US" dirty="0" err="1"/>
              <a:t>falanga</a:t>
            </a:r>
            <a:r>
              <a:rPr lang="en-US" dirty="0" smtClean="0"/>
              <a:t>) in </a:t>
            </a:r>
            <a:r>
              <a:rPr lang="en-US" dirty="0" err="1"/>
              <a:t>timp</a:t>
            </a:r>
            <a:r>
              <a:rPr lang="en-US" dirty="0"/>
              <a:t> </a:t>
            </a:r>
            <a:r>
              <a:rPr lang="en-US" dirty="0" err="1"/>
              <a:t>ce</a:t>
            </a:r>
            <a:r>
              <a:rPr lang="en-US" dirty="0"/>
              <a:t> cu </a:t>
            </a:r>
            <a:r>
              <a:rPr lang="en-US" dirty="0" err="1"/>
              <a:t>policele</a:t>
            </a:r>
            <a:r>
              <a:rPr lang="en-US" dirty="0"/>
              <a:t> se </a:t>
            </a:r>
            <a:r>
              <a:rPr lang="en-US" dirty="0" err="1"/>
              <a:t>palpeaza</a:t>
            </a:r>
            <a:r>
              <a:rPr lang="en-US" dirty="0"/>
              <a:t> zona </a:t>
            </a:r>
            <a:r>
              <a:rPr lang="en-US" dirty="0" err="1"/>
              <a:t>perianala</a:t>
            </a:r>
            <a:r>
              <a:rPr lang="en-US" dirty="0"/>
              <a:t> </a:t>
            </a:r>
            <a:r>
              <a:rPr lang="en-US" dirty="0" err="1"/>
              <a:t>corespunzatoare</a:t>
            </a:r>
            <a:r>
              <a:rPr lang="en-US" dirty="0"/>
              <a:t> </a:t>
            </a:r>
            <a:r>
              <a:rPr lang="en-US" dirty="0" err="1"/>
              <a:t>indexului,se</a:t>
            </a:r>
            <a:r>
              <a:rPr lang="en-US" dirty="0"/>
              <a:t> </a:t>
            </a:r>
            <a:r>
              <a:rPr lang="en-US" dirty="0" err="1"/>
              <a:t>vor</a:t>
            </a:r>
            <a:r>
              <a:rPr lang="en-US" dirty="0"/>
              <a:t> </a:t>
            </a:r>
            <a:r>
              <a:rPr lang="en-US" dirty="0" err="1"/>
              <a:t>simti</a:t>
            </a:r>
            <a:r>
              <a:rPr lang="en-US" dirty="0"/>
              <a:t> </a:t>
            </a:r>
            <a:r>
              <a:rPr lang="en-US" dirty="0" err="1"/>
              <a:t>numai</a:t>
            </a:r>
            <a:r>
              <a:rPr lang="en-US" dirty="0"/>
              <a:t> </a:t>
            </a:r>
            <a:r>
              <a:rPr lang="en-US" dirty="0" err="1"/>
              <a:t>daca</a:t>
            </a:r>
            <a:r>
              <a:rPr lang="en-US" dirty="0"/>
              <a:t> </a:t>
            </a:r>
            <a:r>
              <a:rPr lang="en-US" dirty="0" err="1"/>
              <a:t>sunt</a:t>
            </a:r>
            <a:r>
              <a:rPr lang="en-US" dirty="0"/>
              <a:t> </a:t>
            </a:r>
            <a:r>
              <a:rPr lang="en-US" dirty="0" err="1"/>
              <a:t>inflamate</a:t>
            </a:r>
            <a:r>
              <a:rPr lang="en-US" dirty="0"/>
              <a:t>.</a:t>
            </a:r>
          </a:p>
        </p:txBody>
      </p:sp>
    </p:spTree>
    <p:extLst>
      <p:ext uri="{BB962C8B-B14F-4D97-AF65-F5344CB8AC3E}">
        <p14:creationId xmlns:p14="http://schemas.microsoft.com/office/powerpoint/2010/main" xmlns="" val="57366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inspectia</a:t>
            </a:r>
            <a:endParaRPr lang="en-US" dirty="0"/>
          </a:p>
        </p:txBody>
      </p:sp>
      <p:sp>
        <p:nvSpPr>
          <p:cNvPr id="3" name="Content Placeholder 2"/>
          <p:cNvSpPr>
            <a:spLocks noGrp="1"/>
          </p:cNvSpPr>
          <p:nvPr>
            <p:ph idx="1"/>
          </p:nvPr>
        </p:nvSpPr>
        <p:spPr/>
        <p:txBody>
          <a:bodyPr/>
          <a:lstStyle/>
          <a:p>
            <a:r>
              <a:rPr lang="en-US" dirty="0" err="1"/>
              <a:t>Inspecţia</a:t>
            </a:r>
            <a:r>
              <a:rPr lang="en-US" dirty="0"/>
              <a:t> </a:t>
            </a:r>
            <a:r>
              <a:rPr lang="en-US" dirty="0" err="1"/>
              <a:t>abdomenului</a:t>
            </a:r>
            <a:r>
              <a:rPr lang="en-US" dirty="0"/>
              <a:t> </a:t>
            </a:r>
            <a:r>
              <a:rPr lang="en-US" dirty="0" err="1"/>
              <a:t>poate</a:t>
            </a:r>
            <a:r>
              <a:rPr lang="en-US" dirty="0"/>
              <a:t> </a:t>
            </a:r>
            <a:r>
              <a:rPr lang="en-US" dirty="0" err="1"/>
              <a:t>reliefa</a:t>
            </a:r>
            <a:r>
              <a:rPr lang="en-US" dirty="0"/>
              <a:t>: </a:t>
            </a:r>
            <a:endParaRPr lang="en-US" dirty="0" smtClean="0"/>
          </a:p>
          <a:p>
            <a:r>
              <a:rPr lang="en-US" dirty="0" err="1" smtClean="0"/>
              <a:t>culoarea</a:t>
            </a:r>
            <a:r>
              <a:rPr lang="en-US" dirty="0" smtClean="0"/>
              <a:t> </a:t>
            </a:r>
            <a:r>
              <a:rPr lang="en-US" dirty="0" err="1"/>
              <a:t>tegumentelor</a:t>
            </a:r>
            <a:r>
              <a:rPr lang="en-US" dirty="0"/>
              <a:t>, care </a:t>
            </a:r>
            <a:r>
              <a:rPr lang="en-US" dirty="0" err="1"/>
              <a:t>poate</a:t>
            </a:r>
            <a:r>
              <a:rPr lang="en-US" dirty="0"/>
              <a:t> fi </a:t>
            </a:r>
            <a:r>
              <a:rPr lang="en-US" dirty="0" err="1"/>
              <a:t>subicterică</a:t>
            </a:r>
            <a:r>
              <a:rPr lang="en-US" dirty="0"/>
              <a:t> </a:t>
            </a:r>
            <a:r>
              <a:rPr lang="en-US" dirty="0" err="1"/>
              <a:t>sau</a:t>
            </a:r>
            <a:r>
              <a:rPr lang="en-US" dirty="0"/>
              <a:t> </a:t>
            </a:r>
            <a:r>
              <a:rPr lang="en-US" dirty="0" err="1"/>
              <a:t>icterică</a:t>
            </a:r>
            <a:r>
              <a:rPr lang="en-US" dirty="0"/>
              <a:t> </a:t>
            </a:r>
            <a:r>
              <a:rPr lang="en-US" dirty="0" err="1"/>
              <a:t>în</a:t>
            </a:r>
            <a:r>
              <a:rPr lang="en-US" dirty="0"/>
              <a:t> </a:t>
            </a:r>
            <a:r>
              <a:rPr lang="en-US" dirty="0" err="1"/>
              <a:t>ciroze</a:t>
            </a:r>
            <a:r>
              <a:rPr lang="en-US" dirty="0"/>
              <a:t> </a:t>
            </a:r>
            <a:r>
              <a:rPr lang="en-US" dirty="0" err="1"/>
              <a:t>hepatice</a:t>
            </a:r>
            <a:r>
              <a:rPr lang="en-US" dirty="0"/>
              <a:t>, </a:t>
            </a:r>
            <a:r>
              <a:rPr lang="en-US" dirty="0" err="1"/>
              <a:t>hepatite</a:t>
            </a:r>
            <a:r>
              <a:rPr lang="en-US" dirty="0"/>
              <a:t> acute </a:t>
            </a:r>
            <a:r>
              <a:rPr lang="en-US" dirty="0" err="1"/>
              <a:t>şi</a:t>
            </a:r>
            <a:r>
              <a:rPr lang="en-US" dirty="0"/>
              <a:t> </a:t>
            </a:r>
            <a:r>
              <a:rPr lang="en-US" dirty="0" err="1"/>
              <a:t>cronice</a:t>
            </a:r>
            <a:r>
              <a:rPr lang="en-US" dirty="0"/>
              <a:t>, </a:t>
            </a:r>
            <a:r>
              <a:rPr lang="en-US" dirty="0" err="1"/>
              <a:t>insuficienţe</a:t>
            </a:r>
            <a:r>
              <a:rPr lang="en-US" dirty="0"/>
              <a:t> </a:t>
            </a:r>
            <a:r>
              <a:rPr lang="en-US" dirty="0" err="1"/>
              <a:t>cardiace</a:t>
            </a:r>
            <a:r>
              <a:rPr lang="en-US" dirty="0"/>
              <a:t> </a:t>
            </a:r>
            <a:r>
              <a:rPr lang="en-US" dirty="0" err="1" smtClean="0"/>
              <a:t>globale</a:t>
            </a:r>
            <a:endParaRPr lang="en-US" dirty="0" smtClean="0"/>
          </a:p>
          <a:p>
            <a:r>
              <a:rPr lang="en-US" dirty="0" smtClean="0"/>
              <a:t> </a:t>
            </a:r>
            <a:r>
              <a:rPr lang="en-US" dirty="0" err="1"/>
              <a:t>prezenţa</a:t>
            </a:r>
            <a:r>
              <a:rPr lang="en-US" dirty="0"/>
              <a:t> </a:t>
            </a:r>
            <a:r>
              <a:rPr lang="en-US" dirty="0" err="1"/>
              <a:t>vergeturilor</a:t>
            </a:r>
            <a:r>
              <a:rPr lang="en-US" dirty="0"/>
              <a:t> </a:t>
            </a:r>
            <a:r>
              <a:rPr lang="en-US" dirty="0" err="1"/>
              <a:t>apărute</a:t>
            </a:r>
            <a:r>
              <a:rPr lang="en-US" dirty="0"/>
              <a:t> </a:t>
            </a:r>
            <a:r>
              <a:rPr lang="en-US" dirty="0" err="1"/>
              <a:t>prin</a:t>
            </a:r>
            <a:r>
              <a:rPr lang="en-US" dirty="0"/>
              <a:t> </a:t>
            </a:r>
            <a:r>
              <a:rPr lang="en-US" dirty="0" err="1"/>
              <a:t>ruperea</a:t>
            </a:r>
            <a:r>
              <a:rPr lang="en-US" dirty="0"/>
              <a:t> </a:t>
            </a:r>
            <a:r>
              <a:rPr lang="en-US" dirty="0" err="1"/>
              <a:t>fibrelor</a:t>
            </a:r>
            <a:r>
              <a:rPr lang="en-US" dirty="0"/>
              <a:t> </a:t>
            </a:r>
            <a:r>
              <a:rPr lang="en-US" dirty="0" err="1"/>
              <a:t>elastice</a:t>
            </a:r>
            <a:r>
              <a:rPr lang="en-US" dirty="0"/>
              <a:t> </a:t>
            </a:r>
            <a:r>
              <a:rPr lang="en-US" dirty="0" err="1"/>
              <a:t>şi</a:t>
            </a:r>
            <a:r>
              <a:rPr lang="en-US" dirty="0"/>
              <a:t> </a:t>
            </a:r>
            <a:r>
              <a:rPr lang="en-US" dirty="0" err="1"/>
              <a:t>musculare</a:t>
            </a:r>
            <a:r>
              <a:rPr lang="en-US" dirty="0"/>
              <a:t> din </a:t>
            </a:r>
            <a:r>
              <a:rPr lang="en-US" dirty="0" err="1"/>
              <a:t>derm</a:t>
            </a:r>
            <a:r>
              <a:rPr lang="en-US" dirty="0"/>
              <a:t> la </a:t>
            </a:r>
            <a:r>
              <a:rPr lang="en-US" dirty="0" err="1"/>
              <a:t>femei</a:t>
            </a:r>
            <a:r>
              <a:rPr lang="en-US" dirty="0"/>
              <a:t> </a:t>
            </a:r>
            <a:r>
              <a:rPr lang="en-US" dirty="0" err="1"/>
              <a:t>multipare</a:t>
            </a:r>
            <a:r>
              <a:rPr lang="en-US" dirty="0"/>
              <a:t> (aspect </a:t>
            </a:r>
            <a:r>
              <a:rPr lang="en-US" dirty="0" err="1"/>
              <a:t>sidefiu</a:t>
            </a:r>
            <a:r>
              <a:rPr lang="en-US" dirty="0"/>
              <a:t>), </a:t>
            </a:r>
            <a:r>
              <a:rPr lang="en-US" dirty="0" err="1"/>
              <a:t>sindromul</a:t>
            </a:r>
            <a:r>
              <a:rPr lang="en-US" dirty="0"/>
              <a:t> Cushing (aspect </a:t>
            </a:r>
            <a:r>
              <a:rPr lang="en-US" dirty="0" err="1"/>
              <a:t>roşietic</a:t>
            </a:r>
            <a:r>
              <a:rPr lang="en-US" dirty="0"/>
              <a:t>) </a:t>
            </a:r>
            <a:endParaRPr lang="en-US" dirty="0" smtClean="0"/>
          </a:p>
          <a:p>
            <a:r>
              <a:rPr lang="en-US" dirty="0" err="1" smtClean="0"/>
              <a:t>circulaţie</a:t>
            </a:r>
            <a:r>
              <a:rPr lang="en-US" dirty="0" smtClean="0"/>
              <a:t> </a:t>
            </a:r>
            <a:r>
              <a:rPr lang="en-US" dirty="0" err="1"/>
              <a:t>colaterală</a:t>
            </a:r>
            <a:r>
              <a:rPr lang="en-US" dirty="0"/>
              <a:t> </a:t>
            </a:r>
            <a:r>
              <a:rPr lang="en-US" dirty="0" err="1"/>
              <a:t>abdominală</a:t>
            </a:r>
            <a:r>
              <a:rPr lang="en-US" dirty="0"/>
              <a:t> de tip </a:t>
            </a:r>
            <a:r>
              <a:rPr lang="en-US" dirty="0" err="1"/>
              <a:t>cavo-cav</a:t>
            </a:r>
            <a:r>
              <a:rPr lang="en-US" dirty="0"/>
              <a:t> (</a:t>
            </a:r>
            <a:r>
              <a:rPr lang="en-US" dirty="0" err="1"/>
              <a:t>dispusă</a:t>
            </a:r>
            <a:r>
              <a:rPr lang="en-US" dirty="0"/>
              <a:t> </a:t>
            </a:r>
            <a:r>
              <a:rPr lang="en-US" dirty="0" err="1"/>
              <a:t>pe</a:t>
            </a:r>
            <a:r>
              <a:rPr lang="en-US" dirty="0"/>
              <a:t> </a:t>
            </a:r>
            <a:r>
              <a:rPr lang="en-US" dirty="0" err="1"/>
              <a:t>flancuri</a:t>
            </a:r>
            <a:r>
              <a:rPr lang="en-US" dirty="0"/>
              <a:t>) </a:t>
            </a:r>
            <a:r>
              <a:rPr lang="en-US" dirty="0" err="1"/>
              <a:t>sau</a:t>
            </a:r>
            <a:r>
              <a:rPr lang="en-US" dirty="0"/>
              <a:t> </a:t>
            </a:r>
            <a:r>
              <a:rPr lang="en-US" dirty="0" err="1"/>
              <a:t>porto-cav</a:t>
            </a:r>
            <a:r>
              <a:rPr lang="en-US" dirty="0"/>
              <a:t> (cap de </a:t>
            </a:r>
            <a:r>
              <a:rPr lang="en-US" dirty="0" err="1"/>
              <a:t>meduză</a:t>
            </a:r>
            <a:r>
              <a:rPr lang="en-US" dirty="0"/>
              <a:t>, </a:t>
            </a:r>
            <a:r>
              <a:rPr lang="en-US" dirty="0" err="1"/>
              <a:t>dispusă</a:t>
            </a:r>
            <a:r>
              <a:rPr lang="en-US" dirty="0"/>
              <a:t> </a:t>
            </a:r>
            <a:r>
              <a:rPr lang="en-US" dirty="0" err="1"/>
              <a:t>periombilical</a:t>
            </a:r>
            <a:r>
              <a:rPr lang="en-US" dirty="0"/>
              <a:t> </a:t>
            </a:r>
            <a:r>
              <a:rPr lang="en-US" dirty="0" err="1"/>
              <a:t>şi</a:t>
            </a:r>
            <a:r>
              <a:rPr lang="en-US" dirty="0"/>
              <a:t> </a:t>
            </a:r>
            <a:r>
              <a:rPr lang="en-US" dirty="0" err="1"/>
              <a:t>mezogastru</a:t>
            </a:r>
            <a:r>
              <a:rPr lang="en-US" dirty="0"/>
              <a:t>) </a:t>
            </a:r>
            <a:r>
              <a:rPr lang="en-US" dirty="0" err="1"/>
              <a:t>în</a:t>
            </a:r>
            <a:r>
              <a:rPr lang="en-US" dirty="0"/>
              <a:t> </a:t>
            </a:r>
            <a:r>
              <a:rPr lang="en-US" dirty="0" err="1"/>
              <a:t>ciroze</a:t>
            </a:r>
            <a:r>
              <a:rPr lang="en-US" dirty="0"/>
              <a:t> </a:t>
            </a:r>
            <a:r>
              <a:rPr lang="en-US" dirty="0" err="1"/>
              <a:t>hepatice</a:t>
            </a:r>
            <a:r>
              <a:rPr lang="en-US" dirty="0"/>
              <a:t> </a:t>
            </a:r>
            <a:endParaRPr lang="en-US" dirty="0" smtClean="0"/>
          </a:p>
          <a:p>
            <a:r>
              <a:rPr lang="en-US" dirty="0" err="1" smtClean="0"/>
              <a:t>erupţii</a:t>
            </a:r>
            <a:r>
              <a:rPr lang="en-US" dirty="0" smtClean="0"/>
              <a:t> </a:t>
            </a:r>
            <a:r>
              <a:rPr lang="en-US" dirty="0"/>
              <a:t>la </a:t>
            </a:r>
            <a:r>
              <a:rPr lang="en-US" dirty="0" err="1"/>
              <a:t>nivelul</a:t>
            </a:r>
            <a:r>
              <a:rPr lang="en-US" dirty="0"/>
              <a:t> </a:t>
            </a:r>
            <a:r>
              <a:rPr lang="en-US" dirty="0" err="1"/>
              <a:t>abdomenului</a:t>
            </a:r>
            <a:r>
              <a:rPr lang="en-US" dirty="0"/>
              <a:t>: </a:t>
            </a:r>
            <a:r>
              <a:rPr lang="en-US" dirty="0" err="1"/>
              <a:t>echimoze</a:t>
            </a:r>
            <a:r>
              <a:rPr lang="en-US" dirty="0"/>
              <a:t> </a:t>
            </a:r>
            <a:r>
              <a:rPr lang="en-US" dirty="0" err="1"/>
              <a:t>pe</a:t>
            </a:r>
            <a:r>
              <a:rPr lang="en-US" dirty="0"/>
              <a:t> </a:t>
            </a:r>
            <a:r>
              <a:rPr lang="en-US" dirty="0" err="1"/>
              <a:t>flancuri</a:t>
            </a:r>
            <a:r>
              <a:rPr lang="en-US" dirty="0"/>
              <a:t> (</a:t>
            </a:r>
            <a:r>
              <a:rPr lang="en-US" dirty="0" err="1"/>
              <a:t>semnul</a:t>
            </a:r>
            <a:r>
              <a:rPr lang="en-US" dirty="0"/>
              <a:t> Grey Turner) </a:t>
            </a:r>
            <a:r>
              <a:rPr lang="en-US" dirty="0" err="1"/>
              <a:t>în</a:t>
            </a:r>
            <a:r>
              <a:rPr lang="en-US" dirty="0"/>
              <a:t> </a:t>
            </a:r>
            <a:r>
              <a:rPr lang="en-US" dirty="0" err="1"/>
              <a:t>pancreatita</a:t>
            </a:r>
            <a:r>
              <a:rPr lang="en-US" dirty="0"/>
              <a:t> </a:t>
            </a:r>
            <a:r>
              <a:rPr lang="en-US" dirty="0" err="1"/>
              <a:t>acută</a:t>
            </a:r>
            <a:r>
              <a:rPr lang="en-US" dirty="0"/>
              <a:t>, </a:t>
            </a:r>
            <a:r>
              <a:rPr lang="en-US" dirty="0" err="1"/>
              <a:t>hemoperitoneu</a:t>
            </a:r>
            <a:r>
              <a:rPr lang="en-US" dirty="0"/>
              <a:t> </a:t>
            </a:r>
            <a:r>
              <a:rPr lang="en-US" dirty="0" err="1"/>
              <a:t>şi</a:t>
            </a:r>
            <a:r>
              <a:rPr lang="en-US" dirty="0"/>
              <a:t> </a:t>
            </a:r>
            <a:r>
              <a:rPr lang="en-US" dirty="0" err="1"/>
              <a:t>echimoze</a:t>
            </a:r>
            <a:r>
              <a:rPr lang="en-US" dirty="0"/>
              <a:t> </a:t>
            </a:r>
            <a:r>
              <a:rPr lang="en-US" dirty="0" err="1"/>
              <a:t>periombilicale</a:t>
            </a:r>
            <a:r>
              <a:rPr lang="en-US" dirty="0"/>
              <a:t> </a:t>
            </a:r>
            <a:endParaRPr lang="en-US" dirty="0" smtClean="0"/>
          </a:p>
          <a:p>
            <a:r>
              <a:rPr lang="en-US" dirty="0" err="1" smtClean="0"/>
              <a:t>prezenţa</a:t>
            </a:r>
            <a:r>
              <a:rPr lang="en-US" dirty="0" smtClean="0"/>
              <a:t> </a:t>
            </a:r>
            <a:r>
              <a:rPr lang="en-US" dirty="0" err="1"/>
              <a:t>cicatricilor</a:t>
            </a:r>
            <a:r>
              <a:rPr lang="en-US" dirty="0"/>
              <a:t> </a:t>
            </a:r>
            <a:r>
              <a:rPr lang="en-US" dirty="0" err="1"/>
              <a:t>postoperatorii</a:t>
            </a:r>
            <a:r>
              <a:rPr lang="en-US" dirty="0"/>
              <a:t> </a:t>
            </a:r>
            <a:br>
              <a:rPr lang="en-US" dirty="0"/>
            </a:br>
            <a:endParaRPr lang="en-US" dirty="0"/>
          </a:p>
          <a:p>
            <a:endParaRPr lang="en-US" dirty="0"/>
          </a:p>
        </p:txBody>
      </p:sp>
    </p:spTree>
    <p:extLst>
      <p:ext uri="{BB962C8B-B14F-4D97-AF65-F5344CB8AC3E}">
        <p14:creationId xmlns:p14="http://schemas.microsoft.com/office/powerpoint/2010/main" xmlns="" val="3270923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57600" cy="587423"/>
          </a:xfrm>
        </p:spPr>
        <p:txBody>
          <a:bodyPr>
            <a:normAutofit fontScale="90000"/>
          </a:bodyPr>
          <a:lstStyle/>
          <a:p>
            <a:r>
              <a:rPr lang="en-US" dirty="0" err="1" smtClean="0"/>
              <a:t>Tuseul</a:t>
            </a:r>
            <a:r>
              <a:rPr lang="en-US" dirty="0" smtClean="0"/>
              <a:t> rectal</a:t>
            </a:r>
            <a:endParaRPr lang="en-US" dirty="0"/>
          </a:p>
        </p:txBody>
      </p:sp>
      <p:sp>
        <p:nvSpPr>
          <p:cNvPr id="3" name="Content Placeholder 2"/>
          <p:cNvSpPr>
            <a:spLocks noGrp="1"/>
          </p:cNvSpPr>
          <p:nvPr>
            <p:ph idx="1"/>
          </p:nvPr>
        </p:nvSpPr>
        <p:spPr>
          <a:xfrm>
            <a:off x="325821" y="735724"/>
            <a:ext cx="11603420" cy="5969876"/>
          </a:xfrm>
        </p:spPr>
        <p:txBody>
          <a:bodyPr/>
          <a:lstStyle/>
          <a:p>
            <a:r>
              <a:rPr lang="en-US" dirty="0"/>
              <a:t>7.Palparea </a:t>
            </a:r>
            <a:r>
              <a:rPr lang="en-US" dirty="0" err="1"/>
              <a:t>uretrei</a:t>
            </a:r>
            <a:r>
              <a:rPr lang="en-US" dirty="0"/>
              <a:t> </a:t>
            </a:r>
            <a:r>
              <a:rPr lang="en-US" dirty="0" err="1"/>
              <a:t>perineale:uretrite,calculi,abcese</a:t>
            </a:r>
            <a:r>
              <a:rPr lang="en-US" dirty="0"/>
              <a:t> </a:t>
            </a:r>
            <a:r>
              <a:rPr lang="en-US" dirty="0" err="1" smtClean="0"/>
              <a:t>periuretrale,tumori</a:t>
            </a:r>
            <a:r>
              <a:rPr lang="en-US" dirty="0" smtClean="0"/>
              <a:t>  </a:t>
            </a:r>
          </a:p>
          <a:p>
            <a:r>
              <a:rPr lang="en-US" dirty="0" smtClean="0"/>
              <a:t>8.Examenul </a:t>
            </a:r>
            <a:r>
              <a:rPr lang="en-US" dirty="0" err="1"/>
              <a:t>ampulei</a:t>
            </a:r>
            <a:r>
              <a:rPr lang="en-US" dirty="0"/>
              <a:t> </a:t>
            </a:r>
            <a:r>
              <a:rPr lang="en-US" dirty="0" err="1"/>
              <a:t>rectale:dupa</a:t>
            </a:r>
            <a:r>
              <a:rPr lang="en-US" dirty="0"/>
              <a:t> </a:t>
            </a:r>
            <a:r>
              <a:rPr lang="en-US" dirty="0" err="1"/>
              <a:t>depasirea</a:t>
            </a:r>
            <a:r>
              <a:rPr lang="en-US" dirty="0"/>
              <a:t> </a:t>
            </a:r>
            <a:r>
              <a:rPr lang="en-US" dirty="0" err="1"/>
              <a:t>canalului</a:t>
            </a:r>
            <a:r>
              <a:rPr lang="en-US" dirty="0"/>
              <a:t> anal </a:t>
            </a:r>
            <a:r>
              <a:rPr lang="en-US" dirty="0" err="1"/>
              <a:t>urmeaza</a:t>
            </a:r>
            <a:r>
              <a:rPr lang="en-US" dirty="0"/>
              <a:t> </a:t>
            </a:r>
            <a:r>
              <a:rPr lang="en-US" dirty="0" err="1"/>
              <a:t>ampula</a:t>
            </a:r>
            <a:r>
              <a:rPr lang="en-US" dirty="0"/>
              <a:t> </a:t>
            </a:r>
            <a:r>
              <a:rPr lang="en-US" dirty="0" err="1"/>
              <a:t>rectala</a:t>
            </a:r>
            <a:r>
              <a:rPr lang="en-US" dirty="0"/>
              <a:t> care </a:t>
            </a:r>
            <a:r>
              <a:rPr lang="en-US" dirty="0" err="1"/>
              <a:t>trebuie</a:t>
            </a:r>
            <a:r>
              <a:rPr lang="en-US" dirty="0"/>
              <a:t> </a:t>
            </a:r>
            <a:r>
              <a:rPr lang="en-US" dirty="0" err="1"/>
              <a:t>examinata</a:t>
            </a:r>
            <a:r>
              <a:rPr lang="en-US" dirty="0"/>
              <a:t> 360 ̊</a:t>
            </a:r>
            <a:r>
              <a:rPr lang="en-US" dirty="0" err="1"/>
              <a:t>Ampula</a:t>
            </a:r>
            <a:r>
              <a:rPr lang="en-US" dirty="0"/>
              <a:t> </a:t>
            </a:r>
            <a:r>
              <a:rPr lang="en-US" dirty="0" err="1"/>
              <a:t>rectala</a:t>
            </a:r>
            <a:r>
              <a:rPr lang="en-US" dirty="0"/>
              <a:t> </a:t>
            </a:r>
            <a:r>
              <a:rPr lang="en-US" dirty="0" err="1"/>
              <a:t>poate</a:t>
            </a:r>
            <a:r>
              <a:rPr lang="en-US" dirty="0"/>
              <a:t> fi </a:t>
            </a:r>
            <a:r>
              <a:rPr lang="en-US" dirty="0" err="1"/>
              <a:t>goala,sau</a:t>
            </a:r>
            <a:r>
              <a:rPr lang="en-US" dirty="0"/>
              <a:t> </a:t>
            </a:r>
            <a:r>
              <a:rPr lang="en-US" dirty="0" err="1"/>
              <a:t>ocupata</a:t>
            </a:r>
            <a:r>
              <a:rPr lang="en-US" dirty="0"/>
              <a:t> de </a:t>
            </a:r>
            <a:r>
              <a:rPr lang="en-US" dirty="0" err="1"/>
              <a:t>fecaloame</a:t>
            </a:r>
            <a:r>
              <a:rPr lang="en-US" dirty="0"/>
              <a:t>(</a:t>
            </a:r>
            <a:r>
              <a:rPr lang="en-US" dirty="0" err="1"/>
              <a:t>diag.diferential</a:t>
            </a:r>
            <a:r>
              <a:rPr lang="en-US" dirty="0"/>
              <a:t> cu </a:t>
            </a:r>
            <a:r>
              <a:rPr lang="en-US" dirty="0" err="1"/>
              <a:t>tu.rectale</a:t>
            </a:r>
            <a:r>
              <a:rPr lang="en-US" dirty="0"/>
              <a:t>) </a:t>
            </a:r>
            <a:r>
              <a:rPr lang="en-US" dirty="0" err="1"/>
              <a:t>sau</a:t>
            </a:r>
            <a:r>
              <a:rPr lang="en-US" dirty="0"/>
              <a:t> </a:t>
            </a:r>
            <a:r>
              <a:rPr lang="en-US" dirty="0" err="1"/>
              <a:t>tumorile</a:t>
            </a:r>
            <a:r>
              <a:rPr lang="en-US" dirty="0"/>
              <a:t> </a:t>
            </a:r>
            <a:r>
              <a:rPr lang="en-US" dirty="0" err="1"/>
              <a:t>rectale</a:t>
            </a:r>
            <a:r>
              <a:rPr lang="en-US" dirty="0" smtClean="0"/>
              <a:t>.</a:t>
            </a:r>
          </a:p>
          <a:p>
            <a:r>
              <a:rPr lang="en-US" dirty="0" smtClean="0"/>
              <a:t>9.Palparea </a:t>
            </a:r>
            <a:r>
              <a:rPr lang="en-US" dirty="0" err="1"/>
              <a:t>fundului</a:t>
            </a:r>
            <a:r>
              <a:rPr lang="en-US" dirty="0"/>
              <a:t> de sac </a:t>
            </a:r>
            <a:r>
              <a:rPr lang="en-US" dirty="0" err="1"/>
              <a:t>Douglas:poate</a:t>
            </a:r>
            <a:r>
              <a:rPr lang="en-US" dirty="0"/>
              <a:t> fi </a:t>
            </a:r>
            <a:r>
              <a:rPr lang="en-US" dirty="0" err="1"/>
              <a:t>dureroasa</a:t>
            </a:r>
            <a:r>
              <a:rPr lang="en-US" dirty="0"/>
              <a:t> in </a:t>
            </a:r>
            <a:r>
              <a:rPr lang="en-US" dirty="0" err="1"/>
              <a:t>caz</a:t>
            </a:r>
            <a:r>
              <a:rPr lang="en-US" dirty="0"/>
              <a:t> de </a:t>
            </a:r>
            <a:r>
              <a:rPr lang="en-US" dirty="0" err="1"/>
              <a:t>peritonita</a:t>
            </a:r>
            <a:r>
              <a:rPr lang="en-US" dirty="0"/>
              <a:t> </a:t>
            </a:r>
            <a:r>
              <a:rPr lang="en-US" dirty="0" err="1"/>
              <a:t>sau</a:t>
            </a:r>
            <a:r>
              <a:rPr lang="en-US" dirty="0"/>
              <a:t> se </a:t>
            </a:r>
            <a:r>
              <a:rPr lang="en-US" dirty="0" err="1"/>
              <a:t>poate</a:t>
            </a:r>
            <a:r>
              <a:rPr lang="en-US" dirty="0"/>
              <a:t> </a:t>
            </a:r>
            <a:r>
              <a:rPr lang="en-US" dirty="0" err="1"/>
              <a:t>decela</a:t>
            </a:r>
            <a:r>
              <a:rPr lang="en-US" dirty="0"/>
              <a:t> o </a:t>
            </a:r>
            <a:r>
              <a:rPr lang="en-US" dirty="0" err="1"/>
              <a:t>nodozitate</a:t>
            </a:r>
            <a:r>
              <a:rPr lang="en-US" dirty="0"/>
              <a:t> dura in </a:t>
            </a:r>
            <a:r>
              <a:rPr lang="en-US" dirty="0" err="1"/>
              <a:t>metastazele</a:t>
            </a:r>
            <a:r>
              <a:rPr lang="en-US" dirty="0"/>
              <a:t> </a:t>
            </a:r>
            <a:r>
              <a:rPr lang="en-US" dirty="0" err="1" smtClean="0"/>
              <a:t>peritoneale</a:t>
            </a:r>
            <a:endParaRPr lang="en-US" dirty="0" smtClean="0"/>
          </a:p>
          <a:p>
            <a:r>
              <a:rPr lang="en-US" dirty="0" smtClean="0"/>
              <a:t>10.Examinarea </a:t>
            </a:r>
            <a:r>
              <a:rPr lang="en-US" dirty="0" err="1"/>
              <a:t>prostatei:trebuie</a:t>
            </a:r>
            <a:r>
              <a:rPr lang="en-US" dirty="0"/>
              <a:t> </a:t>
            </a:r>
            <a:r>
              <a:rPr lang="en-US" dirty="0" err="1"/>
              <a:t>efectuat</a:t>
            </a:r>
            <a:r>
              <a:rPr lang="en-US" dirty="0"/>
              <a:t> </a:t>
            </a:r>
            <a:r>
              <a:rPr lang="en-US" dirty="0" err="1"/>
              <a:t>sistematic</a:t>
            </a:r>
            <a:r>
              <a:rPr lang="en-US" dirty="0"/>
              <a:t> </a:t>
            </a:r>
            <a:r>
              <a:rPr lang="en-US" dirty="0" err="1"/>
              <a:t>pe</a:t>
            </a:r>
            <a:r>
              <a:rPr lang="en-US" dirty="0"/>
              <a:t> </a:t>
            </a:r>
            <a:r>
              <a:rPr lang="en-US" dirty="0" err="1"/>
              <a:t>toata</a:t>
            </a:r>
            <a:r>
              <a:rPr lang="en-US" dirty="0"/>
              <a:t> </a:t>
            </a:r>
            <a:r>
              <a:rPr lang="en-US" dirty="0" err="1"/>
              <a:t>suprafata.Se</a:t>
            </a:r>
            <a:r>
              <a:rPr lang="en-US" dirty="0"/>
              <a:t> </a:t>
            </a:r>
            <a:r>
              <a:rPr lang="en-US" dirty="0" smtClean="0"/>
              <a:t>evalueaza:marimea,consistenta,suprafata,mobilitatea,sensibilitatea</a:t>
            </a:r>
          </a:p>
          <a:p>
            <a:r>
              <a:rPr lang="en-US" dirty="0" err="1" smtClean="0"/>
              <a:t>Prostata</a:t>
            </a:r>
            <a:r>
              <a:rPr lang="en-US" dirty="0" smtClean="0"/>
              <a:t> </a:t>
            </a:r>
            <a:r>
              <a:rPr lang="en-US" dirty="0" err="1"/>
              <a:t>normala:Marime</a:t>
            </a:r>
            <a:r>
              <a:rPr lang="en-US" dirty="0"/>
              <a:t>: 3/3 cm </a:t>
            </a:r>
            <a:r>
              <a:rPr lang="en-US" dirty="0" err="1"/>
              <a:t>marimea</a:t>
            </a:r>
            <a:r>
              <a:rPr lang="en-US" dirty="0"/>
              <a:t> </a:t>
            </a:r>
            <a:r>
              <a:rPr lang="en-US" dirty="0" err="1"/>
              <a:t>unei</a:t>
            </a:r>
            <a:r>
              <a:rPr lang="en-US" dirty="0"/>
              <a:t> </a:t>
            </a:r>
            <a:r>
              <a:rPr lang="en-US" dirty="0" err="1"/>
              <a:t>castane,volum</a:t>
            </a:r>
            <a:r>
              <a:rPr lang="en-US" dirty="0"/>
              <a:t> 15 </a:t>
            </a:r>
            <a:r>
              <a:rPr lang="en-US" dirty="0" err="1"/>
              <a:t>g,cu</a:t>
            </a:r>
            <a:r>
              <a:rPr lang="en-US" dirty="0"/>
              <a:t> </a:t>
            </a:r>
            <a:r>
              <a:rPr lang="en-US" dirty="0" err="1"/>
              <a:t>baza</a:t>
            </a:r>
            <a:r>
              <a:rPr lang="en-US" dirty="0"/>
              <a:t> </a:t>
            </a:r>
            <a:r>
              <a:rPr lang="en-US" dirty="0" err="1"/>
              <a:t>orientata</a:t>
            </a:r>
            <a:r>
              <a:rPr lang="en-US" dirty="0"/>
              <a:t> sup.,</a:t>
            </a:r>
            <a:r>
              <a:rPr lang="en-US" dirty="0" err="1"/>
              <a:t>apexul</a:t>
            </a:r>
            <a:r>
              <a:rPr lang="en-US" dirty="0"/>
              <a:t> inf.,2 </a:t>
            </a:r>
            <a:r>
              <a:rPr lang="en-US" dirty="0" err="1"/>
              <a:t>lobi</a:t>
            </a:r>
            <a:r>
              <a:rPr lang="en-US" dirty="0"/>
              <a:t> </a:t>
            </a:r>
            <a:r>
              <a:rPr lang="en-US" dirty="0" err="1"/>
              <a:t>laterali</a:t>
            </a:r>
            <a:r>
              <a:rPr lang="en-US" dirty="0"/>
              <a:t> </a:t>
            </a:r>
            <a:r>
              <a:rPr lang="en-US" dirty="0" err="1"/>
              <a:t>demarcati</a:t>
            </a:r>
            <a:r>
              <a:rPr lang="en-US" dirty="0"/>
              <a:t> de un </a:t>
            </a:r>
            <a:r>
              <a:rPr lang="en-US" dirty="0" err="1" smtClean="0"/>
              <a:t>sant</a:t>
            </a:r>
            <a:r>
              <a:rPr lang="en-US" dirty="0"/>
              <a:t> </a:t>
            </a:r>
            <a:r>
              <a:rPr lang="en-US" dirty="0" smtClean="0"/>
              <a:t>median. </a:t>
            </a:r>
            <a:r>
              <a:rPr lang="en-US" dirty="0" err="1" smtClean="0"/>
              <a:t>Suprafata:neteda</a:t>
            </a:r>
            <a:r>
              <a:rPr lang="en-US" dirty="0" smtClean="0"/>
              <a:t>, </a:t>
            </a:r>
            <a:r>
              <a:rPr lang="en-US" dirty="0" err="1" smtClean="0"/>
              <a:t>uniforma</a:t>
            </a:r>
            <a:r>
              <a:rPr lang="en-US" dirty="0" smtClean="0"/>
              <a:t>. </a:t>
            </a:r>
            <a:r>
              <a:rPr lang="en-US" dirty="0" err="1" smtClean="0"/>
              <a:t>Consistenta</a:t>
            </a:r>
            <a:r>
              <a:rPr lang="en-US" dirty="0" smtClean="0"/>
              <a:t> </a:t>
            </a:r>
            <a:r>
              <a:rPr lang="en-US" dirty="0" err="1"/>
              <a:t>normala</a:t>
            </a:r>
            <a:r>
              <a:rPr lang="en-US" dirty="0"/>
              <a:t> </a:t>
            </a:r>
            <a:r>
              <a:rPr lang="en-US" dirty="0" err="1"/>
              <a:t>similara</a:t>
            </a:r>
            <a:r>
              <a:rPr lang="en-US" dirty="0"/>
              <a:t> cu </a:t>
            </a:r>
            <a:r>
              <a:rPr lang="en-US" dirty="0" err="1"/>
              <a:t>eminenta</a:t>
            </a:r>
            <a:r>
              <a:rPr lang="en-US" dirty="0"/>
              <a:t> </a:t>
            </a:r>
            <a:r>
              <a:rPr lang="en-US" dirty="0" err="1"/>
              <a:t>tenara</a:t>
            </a:r>
            <a:r>
              <a:rPr lang="en-US" dirty="0"/>
              <a:t> </a:t>
            </a:r>
            <a:r>
              <a:rPr lang="en-US" dirty="0" err="1"/>
              <a:t>contractata</a:t>
            </a:r>
            <a:r>
              <a:rPr lang="en-US" dirty="0"/>
              <a:t>(</a:t>
            </a:r>
            <a:r>
              <a:rPr lang="en-US" dirty="0" err="1"/>
              <a:t>policele</a:t>
            </a:r>
            <a:r>
              <a:rPr lang="en-US" dirty="0"/>
              <a:t> in </a:t>
            </a:r>
            <a:r>
              <a:rPr lang="en-US" dirty="0" err="1"/>
              <a:t>opozitie</a:t>
            </a:r>
            <a:r>
              <a:rPr lang="en-US" dirty="0"/>
              <a:t> cu </a:t>
            </a:r>
            <a:r>
              <a:rPr lang="en-US" dirty="0" err="1"/>
              <a:t>degetul</a:t>
            </a:r>
            <a:r>
              <a:rPr lang="en-US" dirty="0"/>
              <a:t> mic</a:t>
            </a:r>
            <a:r>
              <a:rPr lang="en-US" dirty="0" smtClean="0"/>
              <a:t>).</a:t>
            </a:r>
            <a:r>
              <a:rPr lang="en-US" dirty="0" err="1" smtClean="0"/>
              <a:t>Mobila</a:t>
            </a:r>
            <a:r>
              <a:rPr lang="en-US" dirty="0" smtClean="0"/>
              <a:t> </a:t>
            </a:r>
            <a:r>
              <a:rPr lang="en-US" dirty="0"/>
              <a:t>nu </a:t>
            </a:r>
            <a:r>
              <a:rPr lang="en-US" dirty="0" err="1"/>
              <a:t>adera</a:t>
            </a:r>
            <a:r>
              <a:rPr lang="en-US" dirty="0"/>
              <a:t> de </a:t>
            </a:r>
            <a:r>
              <a:rPr lang="en-US" dirty="0" err="1"/>
              <a:t>planurile</a:t>
            </a:r>
            <a:r>
              <a:rPr lang="en-US" dirty="0"/>
              <a:t> </a:t>
            </a:r>
            <a:r>
              <a:rPr lang="en-US" dirty="0" err="1"/>
              <a:t>adiacente.Nu</a:t>
            </a:r>
            <a:r>
              <a:rPr lang="en-US" dirty="0"/>
              <a:t> </a:t>
            </a:r>
            <a:r>
              <a:rPr lang="en-US" dirty="0" err="1"/>
              <a:t>este</a:t>
            </a:r>
            <a:r>
              <a:rPr lang="en-US" dirty="0"/>
              <a:t> </a:t>
            </a:r>
            <a:r>
              <a:rPr lang="en-US" dirty="0" err="1"/>
              <a:t>sensibila</a:t>
            </a:r>
            <a:r>
              <a:rPr lang="en-US" dirty="0"/>
              <a:t>/</a:t>
            </a:r>
            <a:r>
              <a:rPr lang="en-US" dirty="0" err="1"/>
              <a:t>dureroasa.Modificari</a:t>
            </a:r>
            <a:r>
              <a:rPr lang="en-US" dirty="0"/>
              <a:t> de </a:t>
            </a:r>
            <a:r>
              <a:rPr lang="en-US" dirty="0" err="1"/>
              <a:t>consistenta</a:t>
            </a:r>
            <a:r>
              <a:rPr lang="en-US" dirty="0"/>
              <a:t>:-</a:t>
            </a:r>
            <a:r>
              <a:rPr lang="en-US" dirty="0" err="1"/>
              <a:t>consistenta</a:t>
            </a:r>
            <a:r>
              <a:rPr lang="en-US" dirty="0"/>
              <a:t> </a:t>
            </a:r>
            <a:r>
              <a:rPr lang="en-US" dirty="0" err="1"/>
              <a:t>moale:lipsa</a:t>
            </a:r>
            <a:r>
              <a:rPr lang="en-US" dirty="0"/>
              <a:t> </a:t>
            </a:r>
            <a:r>
              <a:rPr lang="en-US" dirty="0" err="1"/>
              <a:t>contactelor</a:t>
            </a:r>
            <a:r>
              <a:rPr lang="en-US" dirty="0"/>
              <a:t> </a:t>
            </a:r>
            <a:r>
              <a:rPr lang="en-US" dirty="0" err="1"/>
              <a:t>sexuale-consitenta</a:t>
            </a:r>
            <a:r>
              <a:rPr lang="en-US" dirty="0"/>
              <a:t> </a:t>
            </a:r>
            <a:r>
              <a:rPr lang="en-US" dirty="0" err="1"/>
              <a:t>crescuta</a:t>
            </a:r>
            <a:r>
              <a:rPr lang="en-US" dirty="0"/>
              <a:t>: HBP-</a:t>
            </a:r>
            <a:r>
              <a:rPr lang="en-US" dirty="0" err="1"/>
              <a:t>consitenta</a:t>
            </a:r>
            <a:r>
              <a:rPr lang="en-US" dirty="0"/>
              <a:t> </a:t>
            </a:r>
            <a:r>
              <a:rPr lang="en-US" dirty="0" err="1"/>
              <a:t>indurata:prostatita</a:t>
            </a:r>
            <a:r>
              <a:rPr lang="en-US" dirty="0"/>
              <a:t> cr.-</a:t>
            </a:r>
            <a:r>
              <a:rPr lang="en-US" dirty="0" err="1"/>
              <a:t>consitenta</a:t>
            </a:r>
            <a:r>
              <a:rPr lang="en-US" dirty="0"/>
              <a:t> </a:t>
            </a:r>
            <a:r>
              <a:rPr lang="en-US" dirty="0" err="1"/>
              <a:t>pietrioasa:cancerul</a:t>
            </a:r>
            <a:r>
              <a:rPr lang="en-US" dirty="0"/>
              <a:t> </a:t>
            </a:r>
            <a:r>
              <a:rPr lang="en-US" dirty="0" err="1" smtClean="0"/>
              <a:t>avansat</a:t>
            </a:r>
            <a:r>
              <a:rPr lang="en-US" dirty="0" smtClean="0"/>
              <a:t> </a:t>
            </a:r>
            <a:r>
              <a:rPr lang="en-US" dirty="0" err="1" smtClean="0"/>
              <a:t>Plaparea</a:t>
            </a:r>
            <a:r>
              <a:rPr lang="en-US" dirty="0" smtClean="0"/>
              <a:t> </a:t>
            </a:r>
            <a:r>
              <a:rPr lang="en-US" dirty="0" err="1"/>
              <a:t>unor</a:t>
            </a:r>
            <a:r>
              <a:rPr lang="en-US" dirty="0"/>
              <a:t> </a:t>
            </a:r>
            <a:r>
              <a:rPr lang="en-US" dirty="0" err="1"/>
              <a:t>noduli</a:t>
            </a:r>
            <a:r>
              <a:rPr lang="en-US" dirty="0"/>
              <a:t> cu </a:t>
            </a:r>
            <a:r>
              <a:rPr lang="en-US" dirty="0" err="1"/>
              <a:t>consitenta</a:t>
            </a:r>
            <a:r>
              <a:rPr lang="en-US" dirty="0"/>
              <a:t> dura, </a:t>
            </a:r>
            <a:r>
              <a:rPr lang="en-US" dirty="0" err="1"/>
              <a:t>sunt</a:t>
            </a:r>
            <a:r>
              <a:rPr lang="en-US" dirty="0"/>
              <a:t> </a:t>
            </a:r>
            <a:r>
              <a:rPr lang="en-US" dirty="0" err="1"/>
              <a:t>suspecti</a:t>
            </a:r>
            <a:r>
              <a:rPr lang="en-US" dirty="0"/>
              <a:t> de cancer prostatic.(</a:t>
            </a:r>
            <a:r>
              <a:rPr lang="en-US" dirty="0" err="1"/>
              <a:t>efectuare</a:t>
            </a:r>
            <a:r>
              <a:rPr lang="en-US" dirty="0"/>
              <a:t> PSA,PBP</a:t>
            </a:r>
            <a:r>
              <a:rPr lang="en-US" dirty="0" smtClean="0"/>
              <a:t>)  </a:t>
            </a:r>
            <a:r>
              <a:rPr lang="en-US" dirty="0" err="1" smtClean="0"/>
              <a:t>Sensibilitate</a:t>
            </a:r>
            <a:r>
              <a:rPr lang="en-US" dirty="0" smtClean="0"/>
              <a:t> </a:t>
            </a:r>
            <a:r>
              <a:rPr lang="en-US" dirty="0" err="1"/>
              <a:t>crescuta,prostata</a:t>
            </a:r>
            <a:r>
              <a:rPr lang="en-US" dirty="0"/>
              <a:t> </a:t>
            </a:r>
            <a:r>
              <a:rPr lang="en-US" dirty="0" err="1"/>
              <a:t>dureroasa</a:t>
            </a:r>
            <a:r>
              <a:rPr lang="en-US" dirty="0"/>
              <a:t> </a:t>
            </a:r>
            <a:r>
              <a:rPr lang="en-US" dirty="0" err="1"/>
              <a:t>pledeaza</a:t>
            </a:r>
            <a:r>
              <a:rPr lang="en-US" dirty="0"/>
              <a:t> </a:t>
            </a:r>
            <a:r>
              <a:rPr lang="en-US" dirty="0" err="1"/>
              <a:t>pt.o</a:t>
            </a:r>
            <a:r>
              <a:rPr lang="en-US" dirty="0"/>
              <a:t> </a:t>
            </a:r>
            <a:r>
              <a:rPr lang="en-US" dirty="0" err="1"/>
              <a:t>prostatita</a:t>
            </a:r>
            <a:r>
              <a:rPr lang="en-US" dirty="0"/>
              <a:t> </a:t>
            </a:r>
            <a:r>
              <a:rPr lang="en-US" dirty="0" err="1" smtClean="0"/>
              <a:t>acuta</a:t>
            </a:r>
            <a:r>
              <a:rPr lang="en-US" dirty="0" smtClean="0"/>
              <a:t>.</a:t>
            </a:r>
            <a:endParaRPr lang="en-US" dirty="0"/>
          </a:p>
        </p:txBody>
      </p:sp>
    </p:spTree>
    <p:extLst>
      <p:ext uri="{BB962C8B-B14F-4D97-AF65-F5344CB8AC3E}">
        <p14:creationId xmlns:p14="http://schemas.microsoft.com/office/powerpoint/2010/main" xmlns="" val="88264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44" y="106260"/>
            <a:ext cx="3649297" cy="597933"/>
          </a:xfrm>
        </p:spPr>
        <p:txBody>
          <a:bodyPr>
            <a:normAutofit fontScale="90000"/>
          </a:bodyPr>
          <a:lstStyle/>
          <a:p>
            <a:r>
              <a:rPr lang="en-US" dirty="0" err="1" smtClean="0"/>
              <a:t>Tuseul</a:t>
            </a:r>
            <a:r>
              <a:rPr lang="en-US" dirty="0" smtClean="0"/>
              <a:t> rectal</a:t>
            </a:r>
            <a:endParaRPr lang="en-US" dirty="0"/>
          </a:p>
        </p:txBody>
      </p:sp>
      <p:sp>
        <p:nvSpPr>
          <p:cNvPr id="3" name="Content Placeholder 2"/>
          <p:cNvSpPr>
            <a:spLocks noGrp="1"/>
          </p:cNvSpPr>
          <p:nvPr>
            <p:ph idx="1"/>
          </p:nvPr>
        </p:nvSpPr>
        <p:spPr>
          <a:xfrm>
            <a:off x="441434" y="998483"/>
            <a:ext cx="5917325" cy="5173717"/>
          </a:xfrm>
        </p:spPr>
        <p:txBody>
          <a:bodyPr/>
          <a:lstStyle/>
          <a:p>
            <a:r>
              <a:rPr lang="ro-RO" dirty="0"/>
              <a:t>La </a:t>
            </a:r>
            <a:r>
              <a:rPr lang="ro-RO" b="1" i="1" dirty="0"/>
              <a:t>femeie</a:t>
            </a:r>
            <a:r>
              <a:rPr lang="ro-RO" dirty="0"/>
              <a:t>, </a:t>
            </a:r>
            <a:r>
              <a:rPr lang="ro-RO" i="1" dirty="0"/>
              <a:t>prin peretele rectal anterior </a:t>
            </a:r>
            <a:r>
              <a:rPr lang="ro-RO" dirty="0"/>
              <a:t>se palpeaza vagina si cervixul uterin (gradul sau de di­la­tatie in cursul parturitiei poate fi astfel evaluat); pot fi detectate, de ase­menea, conditiuni pato­lo­gice care determina sensi­bilitate sau modificare de forma, marime, consistenta sau pozitie a ova­relor, tubelor uterine, ligamentelor late sau fundului de sac Douglas. La virgine, tactul rectal este singura modalitate clinica de a culege informatii despre organele genitale interne.</a:t>
            </a:r>
            <a:endParaRPr lang="ro-RO" dirty="0">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66916" y="106260"/>
            <a:ext cx="5818697" cy="2580744"/>
          </a:xfrm>
          <a:prstGeom prst="rect">
            <a:avLst/>
          </a:prstGeom>
        </p:spPr>
      </p:pic>
    </p:spTree>
    <p:extLst>
      <p:ext uri="{BB962C8B-B14F-4D97-AF65-F5344CB8AC3E}">
        <p14:creationId xmlns:p14="http://schemas.microsoft.com/office/powerpoint/2010/main" xmlns="" val="1553899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770"/>
            <a:ext cx="11729544" cy="450789"/>
          </a:xfrm>
        </p:spPr>
        <p:txBody>
          <a:bodyPr>
            <a:normAutofit fontScale="90000"/>
          </a:bodyPr>
          <a:lstStyle/>
          <a:p>
            <a:r>
              <a:rPr lang="en-US" dirty="0" err="1" smtClean="0"/>
              <a:t>Tuseul</a:t>
            </a:r>
            <a:r>
              <a:rPr lang="en-US" dirty="0" smtClean="0"/>
              <a:t> rectal – </a:t>
            </a:r>
            <a:r>
              <a:rPr lang="en-US" dirty="0" err="1" smtClean="0"/>
              <a:t>elemente</a:t>
            </a:r>
            <a:r>
              <a:rPr lang="en-US" dirty="0" smtClean="0"/>
              <a:t> de </a:t>
            </a:r>
            <a:r>
              <a:rPr lang="en-US" dirty="0" err="1" smtClean="0"/>
              <a:t>semiologie</a:t>
            </a:r>
            <a:endParaRPr lang="en-US" dirty="0"/>
          </a:p>
        </p:txBody>
      </p:sp>
      <p:sp>
        <p:nvSpPr>
          <p:cNvPr id="3" name="Content Placeholder 2"/>
          <p:cNvSpPr>
            <a:spLocks noGrp="1"/>
          </p:cNvSpPr>
          <p:nvPr>
            <p:ph idx="1"/>
          </p:nvPr>
        </p:nvSpPr>
        <p:spPr>
          <a:xfrm>
            <a:off x="241737" y="788275"/>
            <a:ext cx="11487807" cy="5833241"/>
          </a:xfrm>
        </p:spPr>
        <p:txBody>
          <a:bodyPr>
            <a:normAutofit fontScale="62500" lnSpcReduction="20000"/>
          </a:bodyPr>
          <a:lstStyle/>
          <a:p>
            <a:r>
              <a:rPr lang="en-US" dirty="0" err="1"/>
              <a:t>Tuseul</a:t>
            </a:r>
            <a:r>
              <a:rPr lang="en-US" dirty="0"/>
              <a:t> rectal ne </a:t>
            </a:r>
            <a:r>
              <a:rPr lang="en-US" dirty="0" err="1"/>
              <a:t>furnizeaza</a:t>
            </a:r>
            <a:r>
              <a:rPr lang="en-US" dirty="0"/>
              <a:t> </a:t>
            </a:r>
            <a:r>
              <a:rPr lang="en-US" dirty="0" err="1"/>
              <a:t>elemente</a:t>
            </a:r>
            <a:r>
              <a:rPr lang="en-US" dirty="0"/>
              <a:t> </a:t>
            </a:r>
            <a:r>
              <a:rPr lang="en-US" dirty="0" err="1"/>
              <a:t>importante</a:t>
            </a:r>
            <a:r>
              <a:rPr lang="en-US" dirty="0"/>
              <a:t> de </a:t>
            </a:r>
            <a:r>
              <a:rPr lang="en-US" dirty="0" err="1"/>
              <a:t>patologie</a:t>
            </a:r>
            <a:r>
              <a:rPr lang="en-US" dirty="0"/>
              <a:t> in </a:t>
            </a:r>
            <a:r>
              <a:rPr lang="en-US" dirty="0" err="1"/>
              <a:t>afectiuni</a:t>
            </a:r>
            <a:r>
              <a:rPr lang="en-US" dirty="0"/>
              <a:t> </a:t>
            </a:r>
            <a:r>
              <a:rPr lang="en-US" dirty="0" err="1"/>
              <a:t>ano-rectale</a:t>
            </a:r>
            <a:r>
              <a:rPr lang="en-US" dirty="0"/>
              <a:t> </a:t>
            </a:r>
            <a:r>
              <a:rPr lang="en-US" dirty="0" err="1"/>
              <a:t>si</a:t>
            </a:r>
            <a:r>
              <a:rPr lang="en-US" dirty="0"/>
              <a:t> de </a:t>
            </a:r>
            <a:r>
              <a:rPr lang="en-US" dirty="0" err="1"/>
              <a:t>vecinatate</a:t>
            </a:r>
            <a:r>
              <a:rPr lang="en-US" dirty="0"/>
              <a:t>:</a:t>
            </a:r>
          </a:p>
          <a:p>
            <a:r>
              <a:rPr lang="en-US" dirty="0"/>
              <a:t>- </a:t>
            </a:r>
            <a:r>
              <a:rPr lang="en-US" b="1" dirty="0" err="1"/>
              <a:t>hemoroizii</a:t>
            </a:r>
            <a:r>
              <a:rPr lang="en-US" b="1" dirty="0"/>
              <a:t> </a:t>
            </a:r>
            <a:r>
              <a:rPr lang="en-US" b="1" dirty="0" err="1"/>
              <a:t>interni</a:t>
            </a:r>
            <a:r>
              <a:rPr lang="en-US" dirty="0"/>
              <a:t>, in </a:t>
            </a:r>
            <a:r>
              <a:rPr lang="en-US" dirty="0" err="1"/>
              <a:t>stadiul</a:t>
            </a:r>
            <a:r>
              <a:rPr lang="en-US" dirty="0"/>
              <a:t> incipient se </a:t>
            </a:r>
            <a:r>
              <a:rPr lang="en-US" dirty="0" err="1"/>
              <a:t>percep</a:t>
            </a:r>
            <a:r>
              <a:rPr lang="en-US" dirty="0"/>
              <a:t> ca </a:t>
            </a:r>
            <a:r>
              <a:rPr lang="en-US" dirty="0" err="1"/>
              <a:t>niste</a:t>
            </a:r>
            <a:r>
              <a:rPr lang="en-US" dirty="0"/>
              <a:t> </a:t>
            </a:r>
            <a:r>
              <a:rPr lang="en-US" dirty="0" err="1"/>
              <a:t>formatiuni</a:t>
            </a:r>
            <a:r>
              <a:rPr lang="en-US" dirty="0"/>
              <a:t> </a:t>
            </a:r>
          </a:p>
          <a:p>
            <a:r>
              <a:rPr lang="en-US" dirty="0" err="1"/>
              <a:t>mucoase</a:t>
            </a:r>
            <a:r>
              <a:rPr lang="en-US" dirty="0"/>
              <a:t> care </a:t>
            </a:r>
            <a:r>
              <a:rPr lang="en-US" dirty="0" err="1"/>
              <a:t>aluneca</a:t>
            </a:r>
            <a:r>
              <a:rPr lang="en-US" dirty="0"/>
              <a:t> cu </a:t>
            </a:r>
            <a:r>
              <a:rPr lang="en-US" dirty="0" err="1"/>
              <a:t>usurinta</a:t>
            </a:r>
            <a:r>
              <a:rPr lang="en-US" dirty="0"/>
              <a:t> </a:t>
            </a:r>
            <a:r>
              <a:rPr lang="en-US" dirty="0" err="1"/>
              <a:t>pe</a:t>
            </a:r>
            <a:r>
              <a:rPr lang="en-US" dirty="0"/>
              <a:t> </a:t>
            </a:r>
            <a:r>
              <a:rPr lang="en-US" dirty="0" err="1"/>
              <a:t>submucoasa</a:t>
            </a:r>
            <a:r>
              <a:rPr lang="en-US" dirty="0"/>
              <a:t>. In </a:t>
            </a:r>
            <a:r>
              <a:rPr lang="en-US" dirty="0" err="1"/>
              <a:t>stadii</a:t>
            </a:r>
            <a:r>
              <a:rPr lang="en-US" dirty="0"/>
              <a:t> </a:t>
            </a:r>
            <a:r>
              <a:rPr lang="en-US" dirty="0" err="1"/>
              <a:t>mai</a:t>
            </a:r>
            <a:r>
              <a:rPr lang="en-US" dirty="0"/>
              <a:t> </a:t>
            </a:r>
            <a:r>
              <a:rPr lang="en-US" dirty="0" err="1"/>
              <a:t>avansate</a:t>
            </a:r>
            <a:r>
              <a:rPr lang="en-US" dirty="0"/>
              <a:t>, </a:t>
            </a:r>
            <a:r>
              <a:rPr lang="en-US" dirty="0" err="1"/>
              <a:t>tumoretele</a:t>
            </a:r>
            <a:r>
              <a:rPr lang="en-US" dirty="0"/>
              <a:t> </a:t>
            </a:r>
            <a:r>
              <a:rPr lang="en-US" dirty="0" err="1"/>
              <a:t>hemoroidale</a:t>
            </a:r>
            <a:r>
              <a:rPr lang="en-US" dirty="0"/>
              <a:t> </a:t>
            </a:r>
            <a:r>
              <a:rPr lang="en-US" dirty="0" err="1"/>
              <a:t>sunt</a:t>
            </a:r>
            <a:r>
              <a:rPr lang="en-US" dirty="0"/>
              <a:t> </a:t>
            </a:r>
            <a:r>
              <a:rPr lang="en-US" dirty="0" err="1"/>
              <a:t>sesizate</a:t>
            </a:r>
            <a:r>
              <a:rPr lang="en-US" dirty="0"/>
              <a:t> la </a:t>
            </a:r>
            <a:r>
              <a:rPr lang="en-US" dirty="0" err="1"/>
              <a:t>tuseu</a:t>
            </a:r>
            <a:r>
              <a:rPr lang="en-US" dirty="0"/>
              <a:t> </a:t>
            </a:r>
            <a:r>
              <a:rPr lang="en-US" dirty="0" err="1"/>
              <a:t>remarcandu</a:t>
            </a:r>
            <a:r>
              <a:rPr lang="en-US" dirty="0"/>
              <a:t>-se </a:t>
            </a:r>
            <a:r>
              <a:rPr lang="en-US" dirty="0" err="1"/>
              <a:t>mai</a:t>
            </a:r>
            <a:r>
              <a:rPr lang="en-US" dirty="0"/>
              <a:t> ales </a:t>
            </a:r>
            <a:r>
              <a:rPr lang="en-US" dirty="0" err="1"/>
              <a:t>laxitatea</a:t>
            </a:r>
            <a:r>
              <a:rPr lang="en-US" dirty="0"/>
              <a:t> </a:t>
            </a:r>
            <a:r>
              <a:rPr lang="en-US" dirty="0" err="1"/>
              <a:t>anormala</a:t>
            </a:r>
            <a:r>
              <a:rPr lang="en-US" dirty="0"/>
              <a:t> a </a:t>
            </a:r>
            <a:r>
              <a:rPr lang="en-US" dirty="0" err="1"/>
              <a:t>bazei</a:t>
            </a:r>
            <a:r>
              <a:rPr lang="en-US" dirty="0"/>
              <a:t> </a:t>
            </a:r>
            <a:r>
              <a:rPr lang="en-US" dirty="0" err="1"/>
              <a:t>lor</a:t>
            </a:r>
            <a:r>
              <a:rPr lang="en-US" dirty="0"/>
              <a:t> de </a:t>
            </a:r>
            <a:r>
              <a:rPr lang="en-US" dirty="0" err="1"/>
              <a:t>implantare</a:t>
            </a:r>
            <a:r>
              <a:rPr lang="en-US" dirty="0"/>
              <a:t>, </a:t>
            </a:r>
            <a:r>
              <a:rPr lang="en-US" dirty="0" err="1"/>
              <a:t>situata</a:t>
            </a:r>
            <a:r>
              <a:rPr lang="en-US" dirty="0"/>
              <a:t> </a:t>
            </a:r>
            <a:r>
              <a:rPr lang="en-US" dirty="0" err="1"/>
              <a:t>obisnuit</a:t>
            </a:r>
            <a:r>
              <a:rPr lang="en-US" dirty="0"/>
              <a:t> la </a:t>
            </a:r>
            <a:r>
              <a:rPr lang="en-US" dirty="0" err="1"/>
              <a:t>nivelul</a:t>
            </a:r>
            <a:r>
              <a:rPr lang="en-US" dirty="0"/>
              <a:t> </a:t>
            </a:r>
            <a:r>
              <a:rPr lang="en-US" dirty="0" err="1"/>
              <a:t>ineluluio</a:t>
            </a:r>
            <a:r>
              <a:rPr lang="en-US" dirty="0"/>
              <a:t> </a:t>
            </a:r>
            <a:r>
              <a:rPr lang="en-US" dirty="0" err="1"/>
              <a:t>ano</a:t>
            </a:r>
            <a:r>
              <a:rPr lang="en-US" dirty="0"/>
              <a:t>-rectal. In </a:t>
            </a:r>
            <a:r>
              <a:rPr lang="en-US" dirty="0" err="1"/>
              <a:t>tromboflebita</a:t>
            </a:r>
            <a:r>
              <a:rPr lang="en-US" dirty="0"/>
              <a:t> </a:t>
            </a:r>
            <a:r>
              <a:rPr lang="en-US" dirty="0" err="1"/>
              <a:t>hemoroidala</a:t>
            </a:r>
            <a:r>
              <a:rPr lang="en-US" dirty="0"/>
              <a:t> se pot </a:t>
            </a:r>
            <a:r>
              <a:rPr lang="en-US" dirty="0" err="1"/>
              <a:t>pune</a:t>
            </a:r>
            <a:r>
              <a:rPr lang="en-US" dirty="0"/>
              <a:t> in </a:t>
            </a:r>
            <a:r>
              <a:rPr lang="en-US" dirty="0" err="1"/>
              <a:t>evidenta</a:t>
            </a:r>
            <a:r>
              <a:rPr lang="en-US" dirty="0"/>
              <a:t> </a:t>
            </a:r>
            <a:r>
              <a:rPr lang="en-US" dirty="0" err="1"/>
              <a:t>unul</a:t>
            </a:r>
            <a:r>
              <a:rPr lang="en-US" dirty="0"/>
              <a:t> </a:t>
            </a:r>
            <a:r>
              <a:rPr lang="en-US" dirty="0" err="1"/>
              <a:t>sau</a:t>
            </a:r>
            <a:r>
              <a:rPr lang="en-US" dirty="0"/>
              <a:t> </a:t>
            </a:r>
            <a:r>
              <a:rPr lang="en-US" dirty="0" err="1"/>
              <a:t>mai</a:t>
            </a:r>
            <a:r>
              <a:rPr lang="en-US" dirty="0"/>
              <a:t> multi </a:t>
            </a:r>
            <a:r>
              <a:rPr lang="en-US" dirty="0" err="1"/>
              <a:t>noduli</a:t>
            </a:r>
            <a:r>
              <a:rPr lang="en-US" dirty="0"/>
              <a:t> </a:t>
            </a:r>
            <a:r>
              <a:rPr lang="en-US" dirty="0" err="1"/>
              <a:t>duri</a:t>
            </a:r>
            <a:r>
              <a:rPr lang="en-US" dirty="0"/>
              <a:t> </a:t>
            </a:r>
            <a:r>
              <a:rPr lang="en-US" dirty="0" err="1"/>
              <a:t>nedurerosi</a:t>
            </a:r>
            <a:r>
              <a:rPr lang="en-US" dirty="0"/>
              <a:t>.</a:t>
            </a:r>
          </a:p>
          <a:p>
            <a:r>
              <a:rPr lang="en-US" dirty="0"/>
              <a:t>- </a:t>
            </a:r>
            <a:r>
              <a:rPr lang="en-US" b="1" dirty="0" err="1"/>
              <a:t>fisura</a:t>
            </a:r>
            <a:r>
              <a:rPr lang="en-US" b="1" dirty="0"/>
              <a:t> </a:t>
            </a:r>
            <a:r>
              <a:rPr lang="en-US" b="1" dirty="0" err="1"/>
              <a:t>anala</a:t>
            </a:r>
            <a:r>
              <a:rPr lang="en-US" dirty="0"/>
              <a:t> – se </a:t>
            </a:r>
            <a:r>
              <a:rPr lang="en-US" dirty="0" err="1"/>
              <a:t>remarca</a:t>
            </a:r>
            <a:r>
              <a:rPr lang="en-US" dirty="0"/>
              <a:t> de </a:t>
            </a:r>
            <a:r>
              <a:rPr lang="en-US" dirty="0" err="1"/>
              <a:t>obicei</a:t>
            </a:r>
            <a:r>
              <a:rPr lang="en-US" dirty="0"/>
              <a:t> </a:t>
            </a:r>
            <a:r>
              <a:rPr lang="en-US" dirty="0" err="1"/>
              <a:t>starea</a:t>
            </a:r>
            <a:r>
              <a:rPr lang="en-US" dirty="0"/>
              <a:t> de </a:t>
            </a:r>
            <a:r>
              <a:rPr lang="en-US" dirty="0" err="1"/>
              <a:t>hipertonie</a:t>
            </a:r>
            <a:r>
              <a:rPr lang="en-US" dirty="0"/>
              <a:t> a </a:t>
            </a:r>
            <a:r>
              <a:rPr lang="en-US" dirty="0" err="1"/>
              <a:t>sfincterului</a:t>
            </a:r>
            <a:r>
              <a:rPr lang="en-US" dirty="0"/>
              <a:t> </a:t>
            </a:r>
            <a:r>
              <a:rPr lang="en-US" dirty="0" err="1"/>
              <a:t>si</a:t>
            </a:r>
            <a:r>
              <a:rPr lang="en-US" dirty="0"/>
              <a:t> </a:t>
            </a:r>
            <a:r>
              <a:rPr lang="en-US" dirty="0" err="1"/>
              <a:t>prezenta</a:t>
            </a:r>
            <a:r>
              <a:rPr lang="en-US" dirty="0"/>
              <a:t> ,, </a:t>
            </a:r>
            <a:r>
              <a:rPr lang="en-US" dirty="0" err="1"/>
              <a:t>hemoroidului</a:t>
            </a:r>
            <a:r>
              <a:rPr lang="en-US" dirty="0"/>
              <a:t> </a:t>
            </a:r>
            <a:r>
              <a:rPr lang="en-US" dirty="0" err="1"/>
              <a:t>sentinela</a:t>
            </a:r>
            <a:r>
              <a:rPr lang="en-US" dirty="0"/>
              <a:t>‘‘. </a:t>
            </a:r>
            <a:r>
              <a:rPr lang="en-US" dirty="0" err="1"/>
              <a:t>Tuseul</a:t>
            </a:r>
            <a:r>
              <a:rPr lang="en-US" dirty="0"/>
              <a:t> rectal </a:t>
            </a:r>
            <a:r>
              <a:rPr lang="en-US" dirty="0" err="1"/>
              <a:t>fiind</a:t>
            </a:r>
            <a:r>
              <a:rPr lang="en-US" dirty="0"/>
              <a:t> </a:t>
            </a:r>
            <a:r>
              <a:rPr lang="en-US" dirty="0" err="1"/>
              <a:t>foarte</a:t>
            </a:r>
            <a:r>
              <a:rPr lang="en-US" dirty="0"/>
              <a:t> </a:t>
            </a:r>
            <a:r>
              <a:rPr lang="en-US" dirty="0" err="1"/>
              <a:t>dureros</a:t>
            </a:r>
            <a:r>
              <a:rPr lang="en-US" dirty="0"/>
              <a:t> </a:t>
            </a:r>
            <a:r>
              <a:rPr lang="en-US" dirty="0" err="1"/>
              <a:t>fiind</a:t>
            </a:r>
            <a:r>
              <a:rPr lang="en-US" dirty="0"/>
              <a:t> </a:t>
            </a:r>
            <a:r>
              <a:rPr lang="en-US" dirty="0" err="1"/>
              <a:t>nevoie</a:t>
            </a:r>
            <a:r>
              <a:rPr lang="en-US" dirty="0"/>
              <a:t> </a:t>
            </a:r>
            <a:r>
              <a:rPr lang="en-US" dirty="0" err="1"/>
              <a:t>uneori</a:t>
            </a:r>
            <a:r>
              <a:rPr lang="en-US" dirty="0"/>
              <a:t> de </a:t>
            </a:r>
            <a:r>
              <a:rPr lang="en-US" dirty="0" err="1"/>
              <a:t>anestezie</a:t>
            </a:r>
            <a:r>
              <a:rPr lang="en-US" dirty="0"/>
              <a:t>. El </a:t>
            </a:r>
            <a:r>
              <a:rPr lang="en-US" dirty="0" err="1"/>
              <a:t>precizeaza</a:t>
            </a:r>
            <a:r>
              <a:rPr lang="en-US" dirty="0"/>
              <a:t> </a:t>
            </a:r>
            <a:r>
              <a:rPr lang="en-US" dirty="0" err="1"/>
              <a:t>ulceratia</a:t>
            </a:r>
            <a:r>
              <a:rPr lang="en-US" dirty="0"/>
              <a:t> </a:t>
            </a:r>
            <a:r>
              <a:rPr lang="en-US" dirty="0" err="1"/>
              <a:t>liniara</a:t>
            </a:r>
            <a:r>
              <a:rPr lang="en-US" dirty="0"/>
              <a:t> a </a:t>
            </a:r>
            <a:r>
              <a:rPr lang="en-US" dirty="0" err="1"/>
              <a:t>mucoasei</a:t>
            </a:r>
            <a:r>
              <a:rPr lang="en-US" dirty="0"/>
              <a:t> </a:t>
            </a:r>
            <a:r>
              <a:rPr lang="en-US" dirty="0" err="1"/>
              <a:t>anale</a:t>
            </a:r>
            <a:r>
              <a:rPr lang="en-US" dirty="0"/>
              <a:t>, cu </a:t>
            </a:r>
            <a:r>
              <a:rPr lang="en-US" dirty="0" err="1"/>
              <a:t>fundul</a:t>
            </a:r>
            <a:r>
              <a:rPr lang="en-US" dirty="0"/>
              <a:t> </a:t>
            </a:r>
            <a:r>
              <a:rPr lang="en-US" dirty="0" err="1"/>
              <a:t>indurat</a:t>
            </a:r>
            <a:r>
              <a:rPr lang="en-US" dirty="0"/>
              <a:t> </a:t>
            </a:r>
            <a:r>
              <a:rPr lang="en-US" dirty="0" err="1"/>
              <a:t>scleros</a:t>
            </a:r>
            <a:r>
              <a:rPr lang="en-US" dirty="0"/>
              <a:t>, </a:t>
            </a:r>
            <a:r>
              <a:rPr lang="en-US" dirty="0" err="1"/>
              <a:t>dimensiunile</a:t>
            </a:r>
            <a:r>
              <a:rPr lang="en-US" dirty="0"/>
              <a:t> </a:t>
            </a:r>
            <a:r>
              <a:rPr lang="en-US" dirty="0" err="1"/>
              <a:t>ei</a:t>
            </a:r>
            <a:r>
              <a:rPr lang="en-US" dirty="0"/>
              <a:t> cat </a:t>
            </a:r>
            <a:r>
              <a:rPr lang="en-US" dirty="0" err="1"/>
              <a:t>si</a:t>
            </a:r>
            <a:r>
              <a:rPr lang="en-US" dirty="0"/>
              <a:t> </a:t>
            </a:r>
            <a:r>
              <a:rPr lang="en-US" dirty="0" err="1"/>
              <a:t>eventualele</a:t>
            </a:r>
            <a:r>
              <a:rPr lang="en-US" dirty="0"/>
              <a:t> </a:t>
            </a:r>
            <a:r>
              <a:rPr lang="en-US" dirty="0" err="1"/>
              <a:t>leziuni</a:t>
            </a:r>
            <a:r>
              <a:rPr lang="en-US" dirty="0"/>
              <a:t> </a:t>
            </a:r>
            <a:r>
              <a:rPr lang="en-US" dirty="0" err="1"/>
              <a:t>asociate</a:t>
            </a:r>
            <a:r>
              <a:rPr lang="en-US" dirty="0"/>
              <a:t> (</a:t>
            </a:r>
            <a:r>
              <a:rPr lang="en-US" dirty="0" err="1"/>
              <a:t>papilite</a:t>
            </a:r>
            <a:r>
              <a:rPr lang="en-US" dirty="0"/>
              <a:t>, </a:t>
            </a:r>
            <a:r>
              <a:rPr lang="en-US" dirty="0" err="1"/>
              <a:t>fistule</a:t>
            </a:r>
            <a:r>
              <a:rPr lang="en-US" dirty="0"/>
              <a:t>, zone de </a:t>
            </a:r>
            <a:r>
              <a:rPr lang="en-US" dirty="0" err="1"/>
              <a:t>decolare</a:t>
            </a:r>
            <a:r>
              <a:rPr lang="en-US" dirty="0"/>
              <a:t>) .</a:t>
            </a:r>
          </a:p>
          <a:p>
            <a:r>
              <a:rPr lang="en-US" dirty="0"/>
              <a:t>- </a:t>
            </a:r>
            <a:r>
              <a:rPr lang="en-US" dirty="0" err="1"/>
              <a:t>abcesele</a:t>
            </a:r>
            <a:r>
              <a:rPr lang="en-US" dirty="0"/>
              <a:t> </a:t>
            </a:r>
            <a:r>
              <a:rPr lang="en-US" dirty="0" err="1"/>
              <a:t>anale</a:t>
            </a:r>
            <a:r>
              <a:rPr lang="en-US" dirty="0"/>
              <a:t> – in </a:t>
            </a:r>
            <a:r>
              <a:rPr lang="en-US" dirty="0" err="1"/>
              <a:t>formule</a:t>
            </a:r>
            <a:r>
              <a:rPr lang="en-US" dirty="0"/>
              <a:t> de debut </a:t>
            </a:r>
            <a:r>
              <a:rPr lang="en-US" dirty="0" err="1"/>
              <a:t>tuseul</a:t>
            </a:r>
            <a:r>
              <a:rPr lang="en-US" dirty="0"/>
              <a:t> rectal, </a:t>
            </a:r>
            <a:r>
              <a:rPr lang="en-US" dirty="0" err="1"/>
              <a:t>combinat</a:t>
            </a:r>
            <a:r>
              <a:rPr lang="en-US" dirty="0"/>
              <a:t> cu </a:t>
            </a:r>
            <a:r>
              <a:rPr lang="en-US" dirty="0" err="1"/>
              <a:t>palparea</a:t>
            </a:r>
            <a:r>
              <a:rPr lang="en-US" dirty="0"/>
              <a:t> </a:t>
            </a:r>
            <a:r>
              <a:rPr lang="en-US" dirty="0" err="1"/>
              <a:t>digitala</a:t>
            </a:r>
            <a:r>
              <a:rPr lang="en-US" dirty="0"/>
              <a:t> </a:t>
            </a:r>
            <a:r>
              <a:rPr lang="en-US" dirty="0" err="1"/>
              <a:t>perianala</a:t>
            </a:r>
            <a:r>
              <a:rPr lang="en-US" dirty="0"/>
              <a:t>, </a:t>
            </a:r>
            <a:r>
              <a:rPr lang="en-US" dirty="0" err="1"/>
              <a:t>evidentiaza</a:t>
            </a:r>
            <a:r>
              <a:rPr lang="en-US" dirty="0"/>
              <a:t> </a:t>
            </a:r>
            <a:r>
              <a:rPr lang="en-US" dirty="0" err="1"/>
              <a:t>prezenta</a:t>
            </a:r>
            <a:r>
              <a:rPr lang="en-US" dirty="0"/>
              <a:t> </a:t>
            </a:r>
            <a:r>
              <a:rPr lang="en-US" dirty="0" err="1"/>
              <a:t>unei</a:t>
            </a:r>
            <a:r>
              <a:rPr lang="en-US" dirty="0"/>
              <a:t> </a:t>
            </a:r>
            <a:r>
              <a:rPr lang="en-US" dirty="0" err="1"/>
              <a:t>tumefieri</a:t>
            </a:r>
            <a:r>
              <a:rPr lang="en-US" dirty="0"/>
              <a:t> </a:t>
            </a:r>
            <a:r>
              <a:rPr lang="en-US" dirty="0" err="1"/>
              <a:t>dureroase</a:t>
            </a:r>
            <a:r>
              <a:rPr lang="en-US" dirty="0"/>
              <a:t>, </a:t>
            </a:r>
            <a:r>
              <a:rPr lang="en-US" dirty="0" err="1"/>
              <a:t>anormale</a:t>
            </a:r>
            <a:r>
              <a:rPr lang="en-US" dirty="0"/>
              <a:t>, care </a:t>
            </a:r>
            <a:r>
              <a:rPr lang="en-US" dirty="0" err="1"/>
              <a:t>corespunde</a:t>
            </a:r>
            <a:r>
              <a:rPr lang="en-US" dirty="0"/>
              <a:t> </a:t>
            </a:r>
            <a:r>
              <a:rPr lang="en-US" dirty="0" err="1"/>
              <a:t>locului</a:t>
            </a:r>
            <a:r>
              <a:rPr lang="en-US" dirty="0"/>
              <a:t> de </a:t>
            </a:r>
            <a:r>
              <a:rPr lang="en-US" dirty="0" err="1"/>
              <a:t>constituire</a:t>
            </a:r>
            <a:r>
              <a:rPr lang="en-US" dirty="0"/>
              <a:t> a </a:t>
            </a:r>
            <a:r>
              <a:rPr lang="en-US" dirty="0" err="1"/>
              <a:t>abcesului</a:t>
            </a:r>
            <a:r>
              <a:rPr lang="en-US" dirty="0"/>
              <a:t> in </a:t>
            </a:r>
            <a:r>
              <a:rPr lang="en-US" dirty="0" err="1"/>
              <a:t>sfincterul</a:t>
            </a:r>
            <a:r>
              <a:rPr lang="en-US" dirty="0"/>
              <a:t> anal. In </a:t>
            </a:r>
            <a:r>
              <a:rPr lang="en-US" dirty="0" err="1"/>
              <a:t>formele</a:t>
            </a:r>
            <a:r>
              <a:rPr lang="en-US" dirty="0"/>
              <a:t> </a:t>
            </a:r>
            <a:r>
              <a:rPr lang="en-US" dirty="0" err="1"/>
              <a:t>abcedate</a:t>
            </a:r>
            <a:r>
              <a:rPr lang="en-US" dirty="0"/>
              <a:t>, </a:t>
            </a:r>
            <a:r>
              <a:rPr lang="en-US" dirty="0" err="1"/>
              <a:t>tuseul</a:t>
            </a:r>
            <a:r>
              <a:rPr lang="en-US" dirty="0"/>
              <a:t> rectal </a:t>
            </a:r>
            <a:r>
              <a:rPr lang="en-US" dirty="0" err="1"/>
              <a:t>simplu</a:t>
            </a:r>
            <a:r>
              <a:rPr lang="en-US" dirty="0"/>
              <a:t> </a:t>
            </a:r>
            <a:r>
              <a:rPr lang="en-US" dirty="0" err="1"/>
              <a:t>sau</a:t>
            </a:r>
            <a:r>
              <a:rPr lang="en-US" dirty="0"/>
              <a:t> </a:t>
            </a:r>
            <a:r>
              <a:rPr lang="en-US" dirty="0" err="1"/>
              <a:t>combinat</a:t>
            </a:r>
            <a:r>
              <a:rPr lang="en-US" dirty="0"/>
              <a:t>, cu </a:t>
            </a:r>
            <a:r>
              <a:rPr lang="en-US" dirty="0" err="1"/>
              <a:t>palparea</a:t>
            </a:r>
            <a:r>
              <a:rPr lang="en-US" dirty="0"/>
              <a:t> </a:t>
            </a:r>
            <a:r>
              <a:rPr lang="en-US" dirty="0" err="1"/>
              <a:t>perianala</a:t>
            </a:r>
            <a:r>
              <a:rPr lang="en-US" dirty="0"/>
              <a:t>, </a:t>
            </a:r>
            <a:r>
              <a:rPr lang="en-US" dirty="0" err="1"/>
              <a:t>este</a:t>
            </a:r>
            <a:r>
              <a:rPr lang="en-US" dirty="0"/>
              <a:t> </a:t>
            </a:r>
            <a:r>
              <a:rPr lang="en-US" dirty="0" err="1"/>
              <a:t>extrem</a:t>
            </a:r>
            <a:r>
              <a:rPr lang="en-US" dirty="0"/>
              <a:t> de </a:t>
            </a:r>
            <a:r>
              <a:rPr lang="en-US" dirty="0" err="1"/>
              <a:t>dureros</a:t>
            </a:r>
            <a:r>
              <a:rPr lang="en-US" dirty="0"/>
              <a:t>. </a:t>
            </a:r>
            <a:r>
              <a:rPr lang="en-US" dirty="0" err="1"/>
              <a:t>Prin</a:t>
            </a:r>
            <a:r>
              <a:rPr lang="en-US" dirty="0"/>
              <a:t> </a:t>
            </a:r>
            <a:r>
              <a:rPr lang="en-US" dirty="0" err="1"/>
              <a:t>aceste</a:t>
            </a:r>
            <a:r>
              <a:rPr lang="en-US" dirty="0"/>
              <a:t> </a:t>
            </a:r>
            <a:r>
              <a:rPr lang="en-US" dirty="0" err="1"/>
              <a:t>manevre</a:t>
            </a:r>
            <a:r>
              <a:rPr lang="en-US" dirty="0"/>
              <a:t> se pot </a:t>
            </a:r>
            <a:r>
              <a:rPr lang="en-US" dirty="0" err="1"/>
              <a:t>determina</a:t>
            </a:r>
            <a:r>
              <a:rPr lang="en-US" dirty="0"/>
              <a:t>: </a:t>
            </a:r>
            <a:r>
              <a:rPr lang="en-US" dirty="0" err="1"/>
              <a:t>topografia</a:t>
            </a:r>
            <a:r>
              <a:rPr lang="en-US" dirty="0"/>
              <a:t> </a:t>
            </a:r>
            <a:r>
              <a:rPr lang="en-US" dirty="0" err="1"/>
              <a:t>abcesului</a:t>
            </a:r>
            <a:r>
              <a:rPr lang="en-US" dirty="0"/>
              <a:t>, </a:t>
            </a:r>
            <a:r>
              <a:rPr lang="en-US" dirty="0" err="1"/>
              <a:t>intinderea</a:t>
            </a:r>
            <a:r>
              <a:rPr lang="en-US" dirty="0"/>
              <a:t> </a:t>
            </a:r>
            <a:r>
              <a:rPr lang="en-US" dirty="0" err="1"/>
              <a:t>lui</a:t>
            </a:r>
            <a:r>
              <a:rPr lang="en-US" dirty="0"/>
              <a:t> </a:t>
            </a:r>
            <a:r>
              <a:rPr lang="en-US" dirty="0" err="1"/>
              <a:t>si</a:t>
            </a:r>
            <a:r>
              <a:rPr lang="en-US" dirty="0"/>
              <a:t> </a:t>
            </a:r>
            <a:r>
              <a:rPr lang="en-US" dirty="0" err="1"/>
              <a:t>eventualele</a:t>
            </a:r>
            <a:r>
              <a:rPr lang="en-US" dirty="0"/>
              <a:t> </a:t>
            </a:r>
            <a:r>
              <a:rPr lang="en-US" dirty="0" err="1"/>
              <a:t>fuzee</a:t>
            </a:r>
            <a:r>
              <a:rPr lang="en-US" dirty="0"/>
              <a:t> de </a:t>
            </a:r>
            <a:r>
              <a:rPr lang="en-US" dirty="0" err="1"/>
              <a:t>propagare</a:t>
            </a:r>
            <a:r>
              <a:rPr lang="en-US" dirty="0"/>
              <a:t>.</a:t>
            </a:r>
          </a:p>
          <a:p>
            <a:r>
              <a:rPr lang="en-US" dirty="0"/>
              <a:t>- </a:t>
            </a:r>
            <a:r>
              <a:rPr lang="en-US" b="1" dirty="0" err="1"/>
              <a:t>flegmoanele</a:t>
            </a:r>
            <a:r>
              <a:rPr lang="en-US" b="1" dirty="0"/>
              <a:t> </a:t>
            </a:r>
            <a:r>
              <a:rPr lang="en-US" b="1" dirty="0" err="1"/>
              <a:t>si</a:t>
            </a:r>
            <a:r>
              <a:rPr lang="en-US" b="1" dirty="0"/>
              <a:t> </a:t>
            </a:r>
            <a:r>
              <a:rPr lang="en-US" b="1" dirty="0" err="1"/>
              <a:t>abcesele</a:t>
            </a:r>
            <a:r>
              <a:rPr lang="en-US" b="1" dirty="0"/>
              <a:t> </a:t>
            </a:r>
            <a:r>
              <a:rPr lang="en-US" b="1" dirty="0" err="1"/>
              <a:t>fosei</a:t>
            </a:r>
            <a:r>
              <a:rPr lang="en-US" b="1" dirty="0"/>
              <a:t> </a:t>
            </a:r>
            <a:r>
              <a:rPr lang="en-US" b="1" dirty="0" err="1"/>
              <a:t>ischio-rectale</a:t>
            </a:r>
            <a:r>
              <a:rPr lang="en-US" dirty="0"/>
              <a:t> : - in mod </a:t>
            </a:r>
            <a:r>
              <a:rPr lang="en-US" dirty="0" err="1"/>
              <a:t>obisnuit</a:t>
            </a:r>
            <a:r>
              <a:rPr lang="en-US" dirty="0"/>
              <a:t>, </a:t>
            </a:r>
            <a:r>
              <a:rPr lang="en-US" dirty="0" err="1"/>
              <a:t>debuteaza</a:t>
            </a:r>
            <a:r>
              <a:rPr lang="en-US" dirty="0"/>
              <a:t> in </a:t>
            </a:r>
            <a:r>
              <a:rPr lang="en-US" dirty="0" err="1"/>
              <a:t>profunzime</a:t>
            </a:r>
            <a:r>
              <a:rPr lang="en-US" dirty="0"/>
              <a:t> </a:t>
            </a:r>
            <a:r>
              <a:rPr lang="en-US" dirty="0" err="1"/>
              <a:t>prin</a:t>
            </a:r>
            <a:r>
              <a:rPr lang="en-US" dirty="0"/>
              <a:t> </a:t>
            </a:r>
            <a:r>
              <a:rPr lang="en-US" dirty="0" err="1"/>
              <a:t>semne</a:t>
            </a:r>
            <a:r>
              <a:rPr lang="en-US" dirty="0"/>
              <a:t> locale </a:t>
            </a:r>
            <a:r>
              <a:rPr lang="en-US" dirty="0" err="1"/>
              <a:t>si</a:t>
            </a:r>
            <a:r>
              <a:rPr lang="en-US" dirty="0"/>
              <a:t> </a:t>
            </a:r>
            <a:r>
              <a:rPr lang="en-US" dirty="0" err="1"/>
              <a:t>generale</a:t>
            </a:r>
            <a:r>
              <a:rPr lang="en-US" dirty="0"/>
              <a:t> </a:t>
            </a:r>
            <a:r>
              <a:rPr lang="en-US" dirty="0" err="1"/>
              <a:t>atenuate</a:t>
            </a:r>
            <a:r>
              <a:rPr lang="en-US" dirty="0"/>
              <a:t>. </a:t>
            </a:r>
            <a:r>
              <a:rPr lang="en-US" dirty="0" err="1"/>
              <a:t>Tuseul</a:t>
            </a:r>
            <a:r>
              <a:rPr lang="en-US" dirty="0"/>
              <a:t> rectal </a:t>
            </a:r>
            <a:r>
              <a:rPr lang="en-US" dirty="0" err="1"/>
              <a:t>este</a:t>
            </a:r>
            <a:r>
              <a:rPr lang="en-US" dirty="0"/>
              <a:t> o </a:t>
            </a:r>
            <a:r>
              <a:rPr lang="en-US" dirty="0" err="1"/>
              <a:t>manevra</a:t>
            </a:r>
            <a:r>
              <a:rPr lang="en-US" dirty="0"/>
              <a:t> </a:t>
            </a:r>
            <a:r>
              <a:rPr lang="en-US" dirty="0" err="1"/>
              <a:t>indispensabila</a:t>
            </a:r>
            <a:r>
              <a:rPr lang="en-US" dirty="0"/>
              <a:t> </a:t>
            </a:r>
            <a:r>
              <a:rPr lang="en-US" dirty="0" err="1"/>
              <a:t>pentru</a:t>
            </a:r>
            <a:r>
              <a:rPr lang="en-US" dirty="0"/>
              <a:t> </a:t>
            </a:r>
            <a:r>
              <a:rPr lang="en-US" dirty="0" err="1"/>
              <a:t>diagnosticul</a:t>
            </a:r>
            <a:r>
              <a:rPr lang="en-US" dirty="0"/>
              <a:t> </a:t>
            </a:r>
            <a:r>
              <a:rPr lang="en-US" dirty="0" err="1"/>
              <a:t>precoce</a:t>
            </a:r>
            <a:r>
              <a:rPr lang="en-US" dirty="0"/>
              <a:t>. El </a:t>
            </a:r>
            <a:r>
              <a:rPr lang="en-US" dirty="0" err="1"/>
              <a:t>releva</a:t>
            </a:r>
            <a:r>
              <a:rPr lang="en-US" dirty="0"/>
              <a:t> o zona </a:t>
            </a:r>
            <a:r>
              <a:rPr lang="en-US" dirty="0" err="1"/>
              <a:t>dureroasa</a:t>
            </a:r>
            <a:r>
              <a:rPr lang="en-US" dirty="0"/>
              <a:t> </a:t>
            </a:r>
            <a:r>
              <a:rPr lang="en-US" dirty="0" err="1"/>
              <a:t>latero-rectala</a:t>
            </a:r>
            <a:r>
              <a:rPr lang="en-US" dirty="0"/>
              <a:t> </a:t>
            </a:r>
            <a:r>
              <a:rPr lang="en-US" dirty="0" err="1"/>
              <a:t>inalt</a:t>
            </a:r>
            <a:r>
              <a:rPr lang="en-US" dirty="0"/>
              <a:t> </a:t>
            </a:r>
            <a:r>
              <a:rPr lang="en-US" dirty="0" err="1"/>
              <a:t>situata</a:t>
            </a:r>
            <a:r>
              <a:rPr lang="en-US" dirty="0"/>
              <a:t> </a:t>
            </a:r>
            <a:r>
              <a:rPr lang="en-US" dirty="0" err="1"/>
              <a:t>si</a:t>
            </a:r>
            <a:r>
              <a:rPr lang="en-US" dirty="0"/>
              <a:t> o </a:t>
            </a:r>
            <a:r>
              <a:rPr lang="en-US" dirty="0" err="1"/>
              <a:t>tumefactie</a:t>
            </a:r>
            <a:r>
              <a:rPr lang="en-US" dirty="0"/>
              <a:t> </a:t>
            </a:r>
            <a:r>
              <a:rPr lang="en-US" dirty="0" err="1"/>
              <a:t>sesizabila</a:t>
            </a:r>
            <a:r>
              <a:rPr lang="en-US" dirty="0"/>
              <a:t> </a:t>
            </a:r>
            <a:r>
              <a:rPr lang="en-US" dirty="0" err="1"/>
              <a:t>mai</a:t>
            </a:r>
            <a:r>
              <a:rPr lang="en-US" dirty="0"/>
              <a:t> ales </a:t>
            </a:r>
            <a:r>
              <a:rPr lang="en-US" dirty="0" err="1"/>
              <a:t>prin</a:t>
            </a:r>
            <a:r>
              <a:rPr lang="en-US" dirty="0"/>
              <a:t> </a:t>
            </a:r>
            <a:r>
              <a:rPr lang="en-US" dirty="0" err="1"/>
              <a:t>tuseul</a:t>
            </a:r>
            <a:r>
              <a:rPr lang="en-US" dirty="0"/>
              <a:t> </a:t>
            </a:r>
            <a:r>
              <a:rPr lang="en-US" dirty="0" err="1"/>
              <a:t>combinat</a:t>
            </a:r>
            <a:r>
              <a:rPr lang="en-US" dirty="0"/>
              <a:t> cu </a:t>
            </a:r>
            <a:r>
              <a:rPr lang="en-US" dirty="0" err="1"/>
              <a:t>palparea</a:t>
            </a:r>
            <a:r>
              <a:rPr lang="en-US" dirty="0"/>
              <a:t> externa a </a:t>
            </a:r>
            <a:r>
              <a:rPr lang="en-US" dirty="0" err="1"/>
              <a:t>fosei</a:t>
            </a:r>
            <a:r>
              <a:rPr lang="en-US" dirty="0"/>
              <a:t> </a:t>
            </a:r>
            <a:r>
              <a:rPr lang="en-US" dirty="0" err="1"/>
              <a:t>ischio-rectale</a:t>
            </a:r>
            <a:r>
              <a:rPr lang="en-US" dirty="0"/>
              <a:t> respective.</a:t>
            </a:r>
          </a:p>
          <a:p>
            <a:r>
              <a:rPr lang="en-US" dirty="0"/>
              <a:t>- </a:t>
            </a:r>
            <a:r>
              <a:rPr lang="en-US" b="1" dirty="0" err="1"/>
              <a:t>fistulele</a:t>
            </a:r>
            <a:r>
              <a:rPr lang="en-US" b="1" dirty="0"/>
              <a:t> </a:t>
            </a:r>
            <a:r>
              <a:rPr lang="en-US" b="1" dirty="0" err="1"/>
              <a:t>anale</a:t>
            </a:r>
            <a:r>
              <a:rPr lang="en-US" b="1" dirty="0"/>
              <a:t> </a:t>
            </a:r>
            <a:r>
              <a:rPr lang="en-US" dirty="0"/>
              <a:t>– </a:t>
            </a:r>
            <a:r>
              <a:rPr lang="en-US" dirty="0" err="1"/>
              <a:t>tuseul</a:t>
            </a:r>
            <a:r>
              <a:rPr lang="en-US" dirty="0"/>
              <a:t> rectal </a:t>
            </a:r>
            <a:r>
              <a:rPr lang="en-US" dirty="0" err="1"/>
              <a:t>este</a:t>
            </a:r>
            <a:r>
              <a:rPr lang="en-US" dirty="0"/>
              <a:t> o </a:t>
            </a:r>
            <a:r>
              <a:rPr lang="en-US" dirty="0" err="1"/>
              <a:t>manevra</a:t>
            </a:r>
            <a:r>
              <a:rPr lang="en-US" dirty="0"/>
              <a:t> </a:t>
            </a:r>
            <a:r>
              <a:rPr lang="en-US" dirty="0" err="1"/>
              <a:t>oblicatorie</a:t>
            </a:r>
            <a:r>
              <a:rPr lang="en-US" dirty="0"/>
              <a:t>, care </a:t>
            </a:r>
            <a:r>
              <a:rPr lang="en-US" dirty="0" err="1"/>
              <a:t>poate</a:t>
            </a:r>
            <a:r>
              <a:rPr lang="en-US" dirty="0"/>
              <a:t> </a:t>
            </a:r>
            <a:r>
              <a:rPr lang="en-US" dirty="0" err="1"/>
              <a:t>furniza</a:t>
            </a:r>
            <a:r>
              <a:rPr lang="en-US" dirty="0"/>
              <a:t> date </a:t>
            </a:r>
            <a:r>
              <a:rPr lang="en-US" dirty="0" err="1"/>
              <a:t>esentiale</a:t>
            </a:r>
            <a:r>
              <a:rPr lang="en-US" dirty="0"/>
              <a:t>. </a:t>
            </a:r>
            <a:r>
              <a:rPr lang="en-US" dirty="0" err="1"/>
              <a:t>Sfincterul</a:t>
            </a:r>
            <a:r>
              <a:rPr lang="en-US" dirty="0"/>
              <a:t> anal </a:t>
            </a:r>
            <a:r>
              <a:rPr lang="en-US" dirty="0" err="1"/>
              <a:t>va</a:t>
            </a:r>
            <a:r>
              <a:rPr lang="en-US" dirty="0"/>
              <a:t> fi </a:t>
            </a:r>
            <a:r>
              <a:rPr lang="en-US" dirty="0" err="1"/>
              <a:t>cercetat</a:t>
            </a:r>
            <a:r>
              <a:rPr lang="en-US" dirty="0"/>
              <a:t> sector cu sector </a:t>
            </a:r>
            <a:r>
              <a:rPr lang="en-US" dirty="0" err="1"/>
              <a:t>si</a:t>
            </a:r>
            <a:r>
              <a:rPr lang="en-US" dirty="0"/>
              <a:t> in special </a:t>
            </a:r>
            <a:r>
              <a:rPr lang="en-US" dirty="0" err="1"/>
              <a:t>comisura</a:t>
            </a:r>
            <a:r>
              <a:rPr lang="en-US" dirty="0"/>
              <a:t> </a:t>
            </a:r>
            <a:r>
              <a:rPr lang="en-US" dirty="0" err="1"/>
              <a:t>posterioara</a:t>
            </a:r>
            <a:r>
              <a:rPr lang="en-US" dirty="0"/>
              <a:t>.</a:t>
            </a:r>
          </a:p>
          <a:p>
            <a:r>
              <a:rPr lang="en-US" dirty="0"/>
              <a:t>In </a:t>
            </a:r>
            <a:r>
              <a:rPr lang="en-US" dirty="0" err="1"/>
              <a:t>locul</a:t>
            </a:r>
            <a:r>
              <a:rPr lang="en-US" dirty="0"/>
              <a:t> in care fistula </a:t>
            </a:r>
            <a:r>
              <a:rPr lang="en-US" dirty="0" err="1"/>
              <a:t>intereseaza</a:t>
            </a:r>
            <a:r>
              <a:rPr lang="en-US" dirty="0"/>
              <a:t> </a:t>
            </a:r>
            <a:r>
              <a:rPr lang="en-US" dirty="0" err="1"/>
              <a:t>sfincterul</a:t>
            </a:r>
            <a:r>
              <a:rPr lang="en-US" dirty="0"/>
              <a:t> se </a:t>
            </a:r>
            <a:r>
              <a:rPr lang="en-US" dirty="0" err="1"/>
              <a:t>percepe</a:t>
            </a:r>
            <a:r>
              <a:rPr lang="en-US" dirty="0"/>
              <a:t> o zona </a:t>
            </a:r>
            <a:r>
              <a:rPr lang="en-US" dirty="0" err="1"/>
              <a:t>indurata</a:t>
            </a:r>
            <a:r>
              <a:rPr lang="en-US" dirty="0"/>
              <a:t>, in care </a:t>
            </a:r>
            <a:r>
              <a:rPr lang="en-US" dirty="0" err="1"/>
              <a:t>mucoasa</a:t>
            </a:r>
            <a:r>
              <a:rPr lang="en-US" dirty="0"/>
              <a:t> </a:t>
            </a:r>
            <a:r>
              <a:rPr lang="en-US" dirty="0" err="1"/>
              <a:t>anala</a:t>
            </a:r>
            <a:r>
              <a:rPr lang="en-US" dirty="0"/>
              <a:t> </a:t>
            </a:r>
            <a:r>
              <a:rPr lang="en-US" dirty="0" err="1"/>
              <a:t>este</a:t>
            </a:r>
            <a:r>
              <a:rPr lang="en-US" dirty="0"/>
              <a:t> </a:t>
            </a:r>
            <a:r>
              <a:rPr lang="en-US" dirty="0" err="1"/>
              <a:t>relativ</a:t>
            </a:r>
            <a:r>
              <a:rPr lang="en-US" dirty="0"/>
              <a:t> </a:t>
            </a:r>
            <a:r>
              <a:rPr lang="en-US" dirty="0" err="1"/>
              <a:t>fixa</a:t>
            </a:r>
            <a:r>
              <a:rPr lang="en-US" dirty="0"/>
              <a:t> </a:t>
            </a:r>
            <a:r>
              <a:rPr lang="en-US" dirty="0" err="1"/>
              <a:t>pe</a:t>
            </a:r>
            <a:r>
              <a:rPr lang="en-US" dirty="0"/>
              <a:t> </a:t>
            </a:r>
            <a:r>
              <a:rPr lang="en-US" dirty="0" err="1"/>
              <a:t>planul</a:t>
            </a:r>
            <a:r>
              <a:rPr lang="en-US" dirty="0"/>
              <a:t> </a:t>
            </a:r>
            <a:r>
              <a:rPr lang="en-US" dirty="0" err="1"/>
              <a:t>profund</a:t>
            </a:r>
            <a:r>
              <a:rPr lang="en-US" dirty="0"/>
              <a:t>, </a:t>
            </a:r>
            <a:r>
              <a:rPr lang="en-US" dirty="0" err="1"/>
              <a:t>mai</a:t>
            </a:r>
            <a:r>
              <a:rPr lang="en-US" dirty="0"/>
              <a:t> ales la </a:t>
            </a:r>
            <a:r>
              <a:rPr lang="en-US" dirty="0" err="1"/>
              <a:t>nivelul</a:t>
            </a:r>
            <a:r>
              <a:rPr lang="en-US" dirty="0"/>
              <a:t> </a:t>
            </a:r>
            <a:r>
              <a:rPr lang="en-US" dirty="0" err="1"/>
              <a:t>orificului</a:t>
            </a:r>
            <a:r>
              <a:rPr lang="en-US" dirty="0"/>
              <a:t> intern al </a:t>
            </a:r>
            <a:r>
              <a:rPr lang="en-US" dirty="0" err="1"/>
              <a:t>fistulei</a:t>
            </a:r>
            <a:r>
              <a:rPr lang="en-US" dirty="0"/>
              <a:t>. </a:t>
            </a:r>
            <a:r>
              <a:rPr lang="en-US" dirty="0" err="1"/>
              <a:t>Uneori</a:t>
            </a:r>
            <a:r>
              <a:rPr lang="en-US" dirty="0"/>
              <a:t> la </a:t>
            </a:r>
            <a:r>
              <a:rPr lang="en-US" dirty="0" err="1"/>
              <a:t>tuseul</a:t>
            </a:r>
            <a:r>
              <a:rPr lang="en-US" dirty="0"/>
              <a:t> rectal se </a:t>
            </a:r>
            <a:r>
              <a:rPr lang="en-US" dirty="0" err="1"/>
              <a:t>simte</a:t>
            </a:r>
            <a:r>
              <a:rPr lang="en-US" dirty="0"/>
              <a:t> </a:t>
            </a:r>
            <a:r>
              <a:rPr lang="en-US" dirty="0" err="1"/>
              <a:t>orificiul</a:t>
            </a:r>
            <a:r>
              <a:rPr lang="en-US" dirty="0"/>
              <a:t> intern al </a:t>
            </a:r>
            <a:r>
              <a:rPr lang="en-US" dirty="0" err="1"/>
              <a:t>fistulei</a:t>
            </a:r>
            <a:r>
              <a:rPr lang="en-US" dirty="0"/>
              <a:t>. </a:t>
            </a:r>
            <a:r>
              <a:rPr lang="en-US" dirty="0" err="1"/>
              <a:t>Palparea</a:t>
            </a:r>
            <a:r>
              <a:rPr lang="en-US" dirty="0"/>
              <a:t> </a:t>
            </a:r>
            <a:r>
              <a:rPr lang="en-US" dirty="0" err="1"/>
              <a:t>dubla</a:t>
            </a:r>
            <a:r>
              <a:rPr lang="en-US" dirty="0"/>
              <a:t> (</a:t>
            </a:r>
            <a:r>
              <a:rPr lang="en-US" dirty="0" err="1"/>
              <a:t>tuseul</a:t>
            </a:r>
            <a:r>
              <a:rPr lang="en-US" dirty="0"/>
              <a:t> rectal) </a:t>
            </a:r>
            <a:r>
              <a:rPr lang="en-US" dirty="0" err="1"/>
              <a:t>combinat</a:t>
            </a:r>
            <a:r>
              <a:rPr lang="en-US" dirty="0"/>
              <a:t> cu </a:t>
            </a:r>
            <a:r>
              <a:rPr lang="en-US" dirty="0" err="1"/>
              <a:t>palparea</a:t>
            </a:r>
            <a:r>
              <a:rPr lang="en-US" dirty="0"/>
              <a:t> </a:t>
            </a:r>
            <a:r>
              <a:rPr lang="en-US" dirty="0" err="1"/>
              <a:t>perianala</a:t>
            </a:r>
            <a:r>
              <a:rPr lang="en-US" dirty="0"/>
              <a:t> </a:t>
            </a:r>
            <a:r>
              <a:rPr lang="en-US" dirty="0" err="1"/>
              <a:t>releva</a:t>
            </a:r>
            <a:r>
              <a:rPr lang="en-US" dirty="0"/>
              <a:t> </a:t>
            </a:r>
            <a:r>
              <a:rPr lang="en-US" dirty="0" err="1"/>
              <a:t>ansamblul</a:t>
            </a:r>
            <a:r>
              <a:rPr lang="en-US" dirty="0"/>
              <a:t> </a:t>
            </a:r>
            <a:r>
              <a:rPr lang="en-US" dirty="0" err="1"/>
              <a:t>masei</a:t>
            </a:r>
            <a:r>
              <a:rPr lang="en-US" dirty="0"/>
              <a:t> indurate </a:t>
            </a:r>
            <a:r>
              <a:rPr lang="en-US" dirty="0" err="1"/>
              <a:t>perifistuloase</a:t>
            </a:r>
            <a:r>
              <a:rPr lang="en-US" dirty="0"/>
              <a:t>.</a:t>
            </a:r>
          </a:p>
          <a:p>
            <a:r>
              <a:rPr lang="en-US" dirty="0"/>
              <a:t>- </a:t>
            </a:r>
            <a:r>
              <a:rPr lang="en-US" b="1" dirty="0" err="1"/>
              <a:t>Tumori</a:t>
            </a:r>
            <a:r>
              <a:rPr lang="en-US" b="1" dirty="0"/>
              <a:t> </a:t>
            </a:r>
            <a:r>
              <a:rPr lang="en-US" b="1" dirty="0" err="1"/>
              <a:t>benigne</a:t>
            </a:r>
            <a:r>
              <a:rPr lang="en-US" b="1" dirty="0"/>
              <a:t> </a:t>
            </a:r>
            <a:r>
              <a:rPr lang="en-US" b="1" dirty="0" err="1"/>
              <a:t>epiteliale</a:t>
            </a:r>
            <a:r>
              <a:rPr lang="en-US" dirty="0"/>
              <a:t> – </a:t>
            </a:r>
            <a:r>
              <a:rPr lang="en-US" dirty="0" err="1"/>
              <a:t>polipii</a:t>
            </a:r>
            <a:r>
              <a:rPr lang="en-US" dirty="0"/>
              <a:t> </a:t>
            </a:r>
            <a:r>
              <a:rPr lang="en-US" dirty="0" err="1"/>
              <a:t>ano-rectali</a:t>
            </a:r>
            <a:r>
              <a:rPr lang="en-US" dirty="0"/>
              <a:t>.</a:t>
            </a:r>
          </a:p>
          <a:p>
            <a:r>
              <a:rPr lang="en-US" dirty="0"/>
              <a:t>La </a:t>
            </a:r>
            <a:r>
              <a:rPr lang="en-US" dirty="0" err="1"/>
              <a:t>tactul</a:t>
            </a:r>
            <a:r>
              <a:rPr lang="en-US" dirty="0"/>
              <a:t> rectal se </a:t>
            </a:r>
            <a:r>
              <a:rPr lang="en-US" dirty="0" err="1"/>
              <a:t>percep</a:t>
            </a:r>
            <a:r>
              <a:rPr lang="en-US" dirty="0"/>
              <a:t> </a:t>
            </a:r>
            <a:r>
              <a:rPr lang="en-US" dirty="0" err="1"/>
              <a:t>polipi</a:t>
            </a:r>
            <a:r>
              <a:rPr lang="en-US" dirty="0"/>
              <a:t> </a:t>
            </a:r>
            <a:r>
              <a:rPr lang="en-US" dirty="0" err="1"/>
              <a:t>pediculati</a:t>
            </a:r>
            <a:r>
              <a:rPr lang="en-US" dirty="0"/>
              <a:t> care fug de sub </a:t>
            </a:r>
            <a:r>
              <a:rPr lang="en-US" dirty="0" err="1"/>
              <a:t>deget</a:t>
            </a:r>
            <a:r>
              <a:rPr lang="en-US" dirty="0"/>
              <a:t> </a:t>
            </a:r>
            <a:r>
              <a:rPr lang="en-US" dirty="0" err="1"/>
              <a:t>sau</a:t>
            </a:r>
            <a:r>
              <a:rPr lang="en-US" dirty="0"/>
              <a:t> </a:t>
            </a:r>
            <a:r>
              <a:rPr lang="en-US" dirty="0" err="1"/>
              <a:t>sesili</a:t>
            </a:r>
            <a:r>
              <a:rPr lang="en-US" dirty="0"/>
              <a:t> </a:t>
            </a:r>
            <a:r>
              <a:rPr lang="en-US" dirty="0" err="1"/>
              <a:t>ficsi</a:t>
            </a:r>
            <a:r>
              <a:rPr lang="en-US" dirty="0"/>
              <a:t>, de </a:t>
            </a:r>
            <a:r>
              <a:rPr lang="en-US" dirty="0" err="1"/>
              <a:t>diferte</a:t>
            </a:r>
            <a:r>
              <a:rPr lang="en-US" dirty="0"/>
              <a:t> </a:t>
            </a:r>
            <a:r>
              <a:rPr lang="en-US" dirty="0" err="1"/>
              <a:t>marimi</a:t>
            </a:r>
            <a:r>
              <a:rPr lang="en-US" dirty="0"/>
              <a:t>, de </a:t>
            </a:r>
            <a:r>
              <a:rPr lang="en-US" dirty="0" err="1"/>
              <a:t>consistenta</a:t>
            </a:r>
            <a:r>
              <a:rPr lang="en-US" dirty="0"/>
              <a:t> </a:t>
            </a:r>
            <a:r>
              <a:rPr lang="en-US" dirty="0" err="1"/>
              <a:t>moale</a:t>
            </a:r>
            <a:r>
              <a:rPr lang="en-US" dirty="0"/>
              <a:t>, </a:t>
            </a:r>
            <a:r>
              <a:rPr lang="en-US" dirty="0" err="1"/>
              <a:t>suprafata</a:t>
            </a:r>
            <a:r>
              <a:rPr lang="en-US" dirty="0"/>
              <a:t> </a:t>
            </a:r>
            <a:r>
              <a:rPr lang="en-US" dirty="0" err="1"/>
              <a:t>regulata</a:t>
            </a:r>
            <a:r>
              <a:rPr lang="en-US" dirty="0"/>
              <a:t> </a:t>
            </a:r>
            <a:r>
              <a:rPr lang="en-US" dirty="0" err="1"/>
              <a:t>sau</a:t>
            </a:r>
            <a:r>
              <a:rPr lang="en-US" dirty="0"/>
              <a:t> </a:t>
            </a:r>
            <a:r>
              <a:rPr lang="en-US" dirty="0" err="1"/>
              <a:t>mamelonata</a:t>
            </a:r>
            <a:r>
              <a:rPr lang="en-US" dirty="0"/>
              <a:t>, bine </a:t>
            </a:r>
            <a:r>
              <a:rPr lang="en-US" dirty="0" err="1"/>
              <a:t>delimitati</a:t>
            </a:r>
            <a:r>
              <a:rPr lang="en-US" dirty="0"/>
              <a:t>. </a:t>
            </a:r>
            <a:r>
              <a:rPr lang="en-US" dirty="0" err="1"/>
              <a:t>Polipul</a:t>
            </a:r>
            <a:r>
              <a:rPr lang="en-US" dirty="0"/>
              <a:t> </a:t>
            </a:r>
            <a:r>
              <a:rPr lang="en-US" dirty="0" err="1"/>
              <a:t>ano</a:t>
            </a:r>
            <a:r>
              <a:rPr lang="en-US" dirty="0"/>
              <a:t>-rectal </a:t>
            </a:r>
            <a:r>
              <a:rPr lang="en-US" dirty="0" err="1"/>
              <a:t>pediculat</a:t>
            </a:r>
            <a:r>
              <a:rPr lang="en-US" dirty="0"/>
              <a:t> </a:t>
            </a:r>
            <a:r>
              <a:rPr lang="en-US" dirty="0" err="1"/>
              <a:t>fiind</a:t>
            </a:r>
            <a:r>
              <a:rPr lang="en-US" dirty="0"/>
              <a:t> </a:t>
            </a:r>
            <a:r>
              <a:rPr lang="en-US" dirty="0" err="1"/>
              <a:t>foarte</a:t>
            </a:r>
            <a:r>
              <a:rPr lang="en-US" dirty="0"/>
              <a:t> </a:t>
            </a:r>
            <a:r>
              <a:rPr lang="en-US" dirty="0" err="1"/>
              <a:t>mobil</a:t>
            </a:r>
            <a:r>
              <a:rPr lang="en-US" dirty="0"/>
              <a:t> se </a:t>
            </a:r>
            <a:r>
              <a:rPr lang="en-US" dirty="0" err="1"/>
              <a:t>poate</a:t>
            </a:r>
            <a:r>
              <a:rPr lang="en-US" dirty="0"/>
              <a:t> </a:t>
            </a:r>
            <a:r>
              <a:rPr lang="en-US" dirty="0" err="1"/>
              <a:t>ascunde</a:t>
            </a:r>
            <a:r>
              <a:rPr lang="en-US" dirty="0"/>
              <a:t> in </a:t>
            </a:r>
            <a:r>
              <a:rPr lang="en-US" b="1" dirty="0" err="1"/>
              <a:t>scobitura</a:t>
            </a:r>
            <a:r>
              <a:rPr lang="en-US" b="1" dirty="0"/>
              <a:t> </a:t>
            </a:r>
            <a:r>
              <a:rPr lang="en-US" b="1" dirty="0" err="1"/>
              <a:t>chingii</a:t>
            </a:r>
            <a:r>
              <a:rPr lang="en-US" b="1" dirty="0"/>
              <a:t> </a:t>
            </a:r>
            <a:r>
              <a:rPr lang="en-US" b="1" dirty="0" err="1"/>
              <a:t>ridicatorilor</a:t>
            </a:r>
            <a:r>
              <a:rPr lang="en-US" dirty="0"/>
              <a:t>, </a:t>
            </a:r>
            <a:r>
              <a:rPr lang="en-US" dirty="0" err="1"/>
              <a:t>deaceea</a:t>
            </a:r>
            <a:r>
              <a:rPr lang="en-US" dirty="0"/>
              <a:t> </a:t>
            </a:r>
            <a:r>
              <a:rPr lang="en-US" dirty="0" err="1"/>
              <a:t>este</a:t>
            </a:r>
            <a:r>
              <a:rPr lang="en-US" dirty="0"/>
              <a:t> </a:t>
            </a:r>
            <a:r>
              <a:rPr lang="en-US" dirty="0" err="1"/>
              <a:t>necesara</a:t>
            </a:r>
            <a:r>
              <a:rPr lang="en-US" dirty="0"/>
              <a:t> </a:t>
            </a:r>
            <a:r>
              <a:rPr lang="en-US" dirty="0" err="1"/>
              <a:t>palparea</a:t>
            </a:r>
            <a:r>
              <a:rPr lang="en-US" dirty="0"/>
              <a:t> cu </a:t>
            </a:r>
            <a:r>
              <a:rPr lang="en-US" dirty="0" err="1"/>
              <a:t>degetul</a:t>
            </a:r>
            <a:r>
              <a:rPr lang="en-US" dirty="0"/>
              <a:t> ,,in </a:t>
            </a:r>
            <a:r>
              <a:rPr lang="en-US" dirty="0" err="1"/>
              <a:t>croseta</a:t>
            </a:r>
            <a:r>
              <a:rPr lang="en-US" dirty="0"/>
              <a:t>’’. </a:t>
            </a:r>
          </a:p>
          <a:p>
            <a:r>
              <a:rPr lang="en-US" dirty="0" err="1"/>
              <a:t>Pierderea</a:t>
            </a:r>
            <a:r>
              <a:rPr lang="en-US" dirty="0"/>
              <a:t> </a:t>
            </a:r>
            <a:r>
              <a:rPr lang="en-US" dirty="0" err="1"/>
              <a:t>supletei</a:t>
            </a:r>
            <a:r>
              <a:rPr lang="en-US" dirty="0"/>
              <a:t> </a:t>
            </a:r>
            <a:r>
              <a:rPr lang="en-US" dirty="0" err="1"/>
              <a:t>pediculului</a:t>
            </a:r>
            <a:r>
              <a:rPr lang="en-US" dirty="0"/>
              <a:t> cu </a:t>
            </a:r>
            <a:r>
              <a:rPr lang="en-US" dirty="0" err="1"/>
              <a:t>indurarea</a:t>
            </a:r>
            <a:r>
              <a:rPr lang="en-US" dirty="0"/>
              <a:t> </a:t>
            </a:r>
            <a:r>
              <a:rPr lang="en-US" dirty="0" err="1"/>
              <a:t>bazei</a:t>
            </a:r>
            <a:r>
              <a:rPr lang="en-US" dirty="0"/>
              <a:t> sale de </a:t>
            </a:r>
            <a:r>
              <a:rPr lang="en-US" dirty="0" err="1"/>
              <a:t>implantare</a:t>
            </a:r>
            <a:r>
              <a:rPr lang="en-US" dirty="0"/>
              <a:t> </a:t>
            </a:r>
            <a:r>
              <a:rPr lang="en-US" dirty="0" err="1"/>
              <a:t>si</a:t>
            </a:r>
            <a:r>
              <a:rPr lang="en-US" dirty="0"/>
              <a:t> </a:t>
            </a:r>
            <a:r>
              <a:rPr lang="en-US" dirty="0" err="1"/>
              <a:t>sangerari</a:t>
            </a:r>
            <a:r>
              <a:rPr lang="en-US" dirty="0"/>
              <a:t> </a:t>
            </a:r>
            <a:r>
              <a:rPr lang="en-US" dirty="0" err="1"/>
              <a:t>rebele</a:t>
            </a:r>
            <a:r>
              <a:rPr lang="en-US" dirty="0"/>
              <a:t> </a:t>
            </a:r>
            <a:r>
              <a:rPr lang="en-US" dirty="0" err="1"/>
              <a:t>reprezinta</a:t>
            </a:r>
            <a:r>
              <a:rPr lang="en-US" dirty="0"/>
              <a:t> </a:t>
            </a:r>
            <a:r>
              <a:rPr lang="en-US" dirty="0" err="1"/>
              <a:t>semne</a:t>
            </a:r>
            <a:r>
              <a:rPr lang="en-US" dirty="0"/>
              <a:t> </a:t>
            </a:r>
            <a:r>
              <a:rPr lang="en-US" dirty="0" err="1"/>
              <a:t>anatomo-clinice</a:t>
            </a:r>
            <a:r>
              <a:rPr lang="en-US" dirty="0"/>
              <a:t> de </a:t>
            </a:r>
            <a:r>
              <a:rPr lang="en-US" dirty="0" err="1"/>
              <a:t>malignizare</a:t>
            </a:r>
            <a:r>
              <a:rPr lang="en-US" dirty="0"/>
              <a:t>.</a:t>
            </a:r>
          </a:p>
          <a:p>
            <a:r>
              <a:rPr lang="en-US" b="1" dirty="0"/>
              <a:t>- </a:t>
            </a:r>
            <a:r>
              <a:rPr lang="en-US" b="1" dirty="0" err="1"/>
              <a:t>Tumori</a:t>
            </a:r>
            <a:r>
              <a:rPr lang="en-US" b="1" dirty="0"/>
              <a:t> </a:t>
            </a:r>
            <a:r>
              <a:rPr lang="en-US" b="1" dirty="0" err="1"/>
              <a:t>benigne</a:t>
            </a:r>
            <a:r>
              <a:rPr lang="en-US" b="1" dirty="0"/>
              <a:t> </a:t>
            </a:r>
            <a:r>
              <a:rPr lang="en-US" b="1" dirty="0" err="1"/>
              <a:t>neepiteliale</a:t>
            </a:r>
            <a:r>
              <a:rPr lang="en-US" dirty="0"/>
              <a:t> (</a:t>
            </a:r>
            <a:r>
              <a:rPr lang="en-US" dirty="0" err="1"/>
              <a:t>fibrom</a:t>
            </a:r>
            <a:r>
              <a:rPr lang="en-US" dirty="0"/>
              <a:t>, </a:t>
            </a:r>
            <a:r>
              <a:rPr lang="en-US" dirty="0" err="1"/>
              <a:t>lipom</a:t>
            </a:r>
            <a:r>
              <a:rPr lang="en-US" dirty="0"/>
              <a:t>, </a:t>
            </a:r>
            <a:r>
              <a:rPr lang="en-US" dirty="0" err="1"/>
              <a:t>angiom</a:t>
            </a:r>
            <a:r>
              <a:rPr lang="en-US" dirty="0"/>
              <a:t>, </a:t>
            </a:r>
            <a:r>
              <a:rPr lang="en-US" dirty="0" err="1"/>
              <a:t>neurinom</a:t>
            </a:r>
            <a:r>
              <a:rPr lang="en-US" dirty="0"/>
              <a:t>). Au </a:t>
            </a:r>
            <a:r>
              <a:rPr lang="en-US" dirty="0" err="1"/>
              <a:t>dezvoltare</a:t>
            </a:r>
            <a:r>
              <a:rPr lang="en-US" dirty="0"/>
              <a:t> </a:t>
            </a:r>
            <a:r>
              <a:rPr lang="en-US" dirty="0" err="1"/>
              <a:t>extramucoasa</a:t>
            </a:r>
            <a:r>
              <a:rPr lang="en-US" dirty="0"/>
              <a:t>. La </a:t>
            </a:r>
            <a:r>
              <a:rPr lang="en-US" dirty="0" err="1"/>
              <a:t>tuseul</a:t>
            </a:r>
            <a:r>
              <a:rPr lang="en-US" dirty="0"/>
              <a:t> rectal se </a:t>
            </a:r>
            <a:r>
              <a:rPr lang="en-US" dirty="0" err="1"/>
              <a:t>percep</a:t>
            </a:r>
            <a:r>
              <a:rPr lang="en-US" dirty="0"/>
              <a:t> ca </a:t>
            </a:r>
            <a:r>
              <a:rPr lang="en-US" dirty="0" err="1"/>
              <a:t>tumori</a:t>
            </a:r>
            <a:r>
              <a:rPr lang="en-US" dirty="0"/>
              <a:t> </a:t>
            </a:r>
            <a:r>
              <a:rPr lang="en-US" dirty="0" err="1"/>
              <a:t>sesile</a:t>
            </a:r>
            <a:r>
              <a:rPr lang="en-US" dirty="0"/>
              <a:t> </a:t>
            </a:r>
            <a:r>
              <a:rPr lang="en-US" dirty="0" err="1"/>
              <a:t>sau</a:t>
            </a:r>
            <a:r>
              <a:rPr lang="en-US" dirty="0"/>
              <a:t> pediculate, de diverse </a:t>
            </a:r>
            <a:r>
              <a:rPr lang="en-US" dirty="0" err="1"/>
              <a:t>forme</a:t>
            </a:r>
            <a:r>
              <a:rPr lang="en-US" dirty="0"/>
              <a:t> </a:t>
            </a:r>
            <a:r>
              <a:rPr lang="en-US" dirty="0" err="1"/>
              <a:t>si</a:t>
            </a:r>
            <a:r>
              <a:rPr lang="en-US" dirty="0"/>
              <a:t> </a:t>
            </a:r>
            <a:r>
              <a:rPr lang="en-US" dirty="0" err="1"/>
              <a:t>dimensiuni</a:t>
            </a:r>
            <a:r>
              <a:rPr lang="en-US" dirty="0"/>
              <a:t>, </a:t>
            </a:r>
            <a:r>
              <a:rPr lang="en-US" dirty="0" err="1"/>
              <a:t>consistenta</a:t>
            </a:r>
            <a:r>
              <a:rPr lang="en-US" dirty="0"/>
              <a:t> </a:t>
            </a:r>
            <a:r>
              <a:rPr lang="en-US" dirty="0" err="1"/>
              <a:t>variabila</a:t>
            </a:r>
            <a:r>
              <a:rPr lang="en-US" dirty="0"/>
              <a:t> </a:t>
            </a:r>
            <a:r>
              <a:rPr lang="en-US" dirty="0" err="1"/>
              <a:t>dupa</a:t>
            </a:r>
            <a:r>
              <a:rPr lang="en-US" dirty="0"/>
              <a:t> forma </a:t>
            </a:r>
            <a:r>
              <a:rPr lang="en-US" dirty="0" err="1"/>
              <a:t>anatomo-patologica</a:t>
            </a:r>
            <a:r>
              <a:rPr lang="en-US" dirty="0"/>
              <a:t>, </a:t>
            </a:r>
            <a:r>
              <a:rPr lang="en-US" dirty="0" err="1"/>
              <a:t>acoperite</a:t>
            </a:r>
            <a:r>
              <a:rPr lang="en-US" dirty="0"/>
              <a:t> de </a:t>
            </a:r>
            <a:r>
              <a:rPr lang="en-US" dirty="0" err="1"/>
              <a:t>mucoasa</a:t>
            </a:r>
            <a:r>
              <a:rPr lang="en-US" dirty="0"/>
              <a:t> </a:t>
            </a:r>
            <a:r>
              <a:rPr lang="en-US" dirty="0" err="1"/>
              <a:t>normala</a:t>
            </a:r>
            <a:r>
              <a:rPr lang="en-US" dirty="0"/>
              <a:t> </a:t>
            </a:r>
            <a:r>
              <a:rPr lang="en-US" dirty="0" err="1"/>
              <a:t>avand</a:t>
            </a:r>
            <a:r>
              <a:rPr lang="en-US" dirty="0"/>
              <a:t> </a:t>
            </a:r>
            <a:r>
              <a:rPr lang="en-US" dirty="0" err="1"/>
              <a:t>toate</a:t>
            </a:r>
            <a:r>
              <a:rPr lang="en-US" dirty="0"/>
              <a:t> </a:t>
            </a:r>
            <a:r>
              <a:rPr lang="en-US" dirty="0" err="1"/>
              <a:t>caracterele</a:t>
            </a:r>
            <a:r>
              <a:rPr lang="en-US" dirty="0"/>
              <a:t> </a:t>
            </a:r>
            <a:r>
              <a:rPr lang="en-US" dirty="0" err="1"/>
              <a:t>unei</a:t>
            </a:r>
            <a:r>
              <a:rPr lang="en-US" dirty="0"/>
              <a:t> </a:t>
            </a:r>
            <a:r>
              <a:rPr lang="en-US" dirty="0" err="1"/>
              <a:t>tumori</a:t>
            </a:r>
            <a:r>
              <a:rPr lang="en-US" dirty="0"/>
              <a:t> </a:t>
            </a:r>
            <a:r>
              <a:rPr lang="en-US" dirty="0" err="1"/>
              <a:t>benigne</a:t>
            </a:r>
            <a:r>
              <a:rPr lang="en-US" dirty="0"/>
              <a:t>. </a:t>
            </a:r>
            <a:r>
              <a:rPr lang="en-US" dirty="0" err="1"/>
              <a:t>Tumorile</a:t>
            </a:r>
            <a:r>
              <a:rPr lang="en-US" dirty="0"/>
              <a:t> </a:t>
            </a:r>
            <a:r>
              <a:rPr lang="en-US" dirty="0" err="1"/>
              <a:t>voluminoase</a:t>
            </a:r>
            <a:r>
              <a:rPr lang="en-US" dirty="0"/>
              <a:t> pot duce la </a:t>
            </a:r>
            <a:r>
              <a:rPr lang="en-US" dirty="0" err="1"/>
              <a:t>ulcerarea</a:t>
            </a:r>
            <a:r>
              <a:rPr lang="en-US" dirty="0"/>
              <a:t> </a:t>
            </a:r>
            <a:r>
              <a:rPr lang="en-US" dirty="0" err="1"/>
              <a:t>mucoasei</a:t>
            </a:r>
            <a:r>
              <a:rPr lang="en-US" dirty="0"/>
              <a:t> </a:t>
            </a:r>
            <a:r>
              <a:rPr lang="en-US" dirty="0" err="1"/>
              <a:t>insotite</a:t>
            </a:r>
            <a:r>
              <a:rPr lang="en-US" dirty="0"/>
              <a:t> de </a:t>
            </a:r>
            <a:r>
              <a:rPr lang="en-US" dirty="0" err="1"/>
              <a:t>procedee</a:t>
            </a:r>
            <a:r>
              <a:rPr lang="en-US" dirty="0"/>
              <a:t> </a:t>
            </a:r>
            <a:r>
              <a:rPr lang="en-US" dirty="0" err="1"/>
              <a:t>inflamatorii</a:t>
            </a:r>
            <a:r>
              <a:rPr lang="en-US" dirty="0"/>
              <a:t> locale, </a:t>
            </a:r>
            <a:r>
              <a:rPr lang="en-US" dirty="0" err="1"/>
              <a:t>hemoragii</a:t>
            </a:r>
            <a:r>
              <a:rPr lang="en-US" dirty="0"/>
              <a:t>, </a:t>
            </a:r>
            <a:r>
              <a:rPr lang="en-US" dirty="0" err="1"/>
              <a:t>modificari</a:t>
            </a:r>
            <a:r>
              <a:rPr lang="en-US" dirty="0"/>
              <a:t> ale </a:t>
            </a:r>
            <a:r>
              <a:rPr lang="en-US" dirty="0" err="1"/>
              <a:t>caracterelor</a:t>
            </a:r>
            <a:r>
              <a:rPr lang="en-US" dirty="0"/>
              <a:t> </a:t>
            </a:r>
            <a:r>
              <a:rPr lang="en-US" dirty="0" err="1"/>
              <a:t>tumorii</a:t>
            </a:r>
            <a:r>
              <a:rPr lang="en-US" dirty="0"/>
              <a:t> </a:t>
            </a:r>
            <a:r>
              <a:rPr lang="en-US" dirty="0" err="1"/>
              <a:t>ce</a:t>
            </a:r>
            <a:r>
              <a:rPr lang="en-US" dirty="0"/>
              <a:t> pun </a:t>
            </a:r>
            <a:r>
              <a:rPr lang="en-US" dirty="0" err="1"/>
              <a:t>probleme</a:t>
            </a:r>
            <a:r>
              <a:rPr lang="en-US" dirty="0"/>
              <a:t> de diagnostic cu </a:t>
            </a:r>
            <a:r>
              <a:rPr lang="en-US" dirty="0" err="1"/>
              <a:t>tumorile</a:t>
            </a:r>
            <a:r>
              <a:rPr lang="en-US" dirty="0"/>
              <a:t> </a:t>
            </a:r>
            <a:r>
              <a:rPr lang="en-US" dirty="0" err="1"/>
              <a:t>maligne</a:t>
            </a:r>
            <a:r>
              <a:rPr lang="en-US" dirty="0"/>
              <a:t>.</a:t>
            </a:r>
          </a:p>
          <a:p>
            <a:endParaRPr lang="en-US" dirty="0"/>
          </a:p>
        </p:txBody>
      </p:sp>
    </p:spTree>
    <p:extLst>
      <p:ext uri="{BB962C8B-B14F-4D97-AF65-F5344CB8AC3E}">
        <p14:creationId xmlns:p14="http://schemas.microsoft.com/office/powerpoint/2010/main" xmlns="" val="1066084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4" y="0"/>
            <a:ext cx="5551671" cy="409903"/>
          </a:xfrm>
        </p:spPr>
        <p:txBody>
          <a:bodyPr>
            <a:normAutofit fontScale="90000"/>
          </a:bodyPr>
          <a:lstStyle/>
          <a:p>
            <a:r>
              <a:rPr lang="en-US" sz="2800" dirty="0" err="1"/>
              <a:t>Tuseul</a:t>
            </a:r>
            <a:r>
              <a:rPr lang="en-US" sz="2800" dirty="0"/>
              <a:t> rectal – </a:t>
            </a:r>
            <a:r>
              <a:rPr lang="en-US" sz="2800" dirty="0" err="1"/>
              <a:t>elemente</a:t>
            </a:r>
            <a:r>
              <a:rPr lang="en-US" sz="2800" dirty="0"/>
              <a:t> de </a:t>
            </a:r>
            <a:r>
              <a:rPr lang="en-US" sz="2800" dirty="0" err="1"/>
              <a:t>semiologie</a:t>
            </a:r>
            <a:endParaRPr lang="en-US" sz="2800" dirty="0"/>
          </a:p>
        </p:txBody>
      </p:sp>
      <p:sp>
        <p:nvSpPr>
          <p:cNvPr id="3" name="Content Placeholder 2"/>
          <p:cNvSpPr>
            <a:spLocks noGrp="1"/>
          </p:cNvSpPr>
          <p:nvPr>
            <p:ph idx="1"/>
          </p:nvPr>
        </p:nvSpPr>
        <p:spPr>
          <a:xfrm>
            <a:off x="81874" y="483476"/>
            <a:ext cx="12015533" cy="6374523"/>
          </a:xfrm>
        </p:spPr>
        <p:txBody>
          <a:bodyPr>
            <a:normAutofit fontScale="25000" lnSpcReduction="20000"/>
          </a:bodyPr>
          <a:lstStyle/>
          <a:p>
            <a:r>
              <a:rPr lang="it-IT" sz="6400" b="1" dirty="0"/>
              <a:t>Tumori maligne</a:t>
            </a:r>
            <a:r>
              <a:rPr lang="it-IT" sz="6400" dirty="0"/>
              <a:t> – tuseul rectal este gestul clinic obligatoriu si indispensabil diagnosticului cancerului rectal.</a:t>
            </a:r>
          </a:p>
          <a:p>
            <a:r>
              <a:rPr lang="it-IT" sz="6400" dirty="0"/>
              <a:t>Evolutia asimptomatica sau simptomatica atenuata a tumorilor rectale maligne ( datorita spatiului larg al ampulei rectale ) pana in stadii avansate sau de inoperabilitate face din tuseul rectal singurul mijloc de depistare al acestora.</a:t>
            </a:r>
          </a:p>
          <a:p>
            <a:r>
              <a:rPr lang="it-IT" sz="6400" dirty="0"/>
              <a:t>Tuseul rectal trebuie sa precizeze : sediul tumorii in raport cu orificiul anal, forma tumorii (vegetanta, ulcero-vegetanta sau infiltrata), consistenta ei (dura, friabila, moale), largimea bazei de implantare, mobilitatea pe planurile subiacente mucoasei si pe organele vecine, caracterul secretiior care pateaza manusa.</a:t>
            </a:r>
          </a:p>
          <a:p>
            <a:r>
              <a:rPr lang="it-IT" sz="6400" dirty="0"/>
              <a:t>Deasemeni se apreciaza extensia tumorii pe veritcala si pe circumferinta cilindrului ano-rectal ; gradul de invadare al organelor vecine (septul recto-vaginal la femeie, uretra, prostata, veziculele seminale, vezica urinara la barbati, peretii pelvisului).</a:t>
            </a:r>
          </a:p>
          <a:p>
            <a:r>
              <a:rPr lang="it-IT" sz="6400" dirty="0"/>
              <a:t>In general, tumora al carul pol inferior este atins de indexul explorator se afla situata la 8-10 cm distanta de orificul anal.</a:t>
            </a:r>
          </a:p>
          <a:p>
            <a:r>
              <a:rPr lang="it-IT" sz="6400" dirty="0"/>
              <a:t>In functie de toate acest3e4 date se stabileste stadiul de evolutie al tumorii si se face adaptarea tacticii si tehnicii chirurgicale.</a:t>
            </a:r>
          </a:p>
          <a:p>
            <a:r>
              <a:rPr lang="it-IT" sz="6400" b="1" dirty="0"/>
              <a:t>Tuseul rectal in afectiunile extrarectale</a:t>
            </a:r>
            <a:r>
              <a:rPr lang="it-IT" sz="6400" dirty="0"/>
              <a:t> </a:t>
            </a:r>
          </a:p>
          <a:p>
            <a:r>
              <a:rPr lang="it-IT" sz="6400" dirty="0"/>
              <a:t>In afara afectiunilor ano-rectale, tuseul rectal este getul obligatoriu si util in aprecierea unor afectiuni ale organelor de vecinatate: organele genitale interne la femeie, prostata, veziculele seminale la barbati, deasemeni, in afectiuni acute peritoneale, ne permite explorarea fundului de sac Douglas. </a:t>
            </a:r>
          </a:p>
          <a:p>
            <a:r>
              <a:rPr lang="it-IT" sz="6400" b="1" dirty="0"/>
              <a:t>In abdomenul acut chirurgical</a:t>
            </a:r>
            <a:r>
              <a:rPr lang="it-IT" sz="6400" dirty="0"/>
              <a:t> : tuseul rectal este obligatoriu la orice varsta si sex, el permitand exploatarea fundului de sac Douglas, explorare care furnizeaza date importante de diagnostic.</a:t>
            </a:r>
          </a:p>
          <a:p>
            <a:pPr lvl="0"/>
            <a:r>
              <a:rPr lang="it-IT" sz="6400" dirty="0"/>
              <a:t>Astfel, in peritonite acute difuze sau localizate (pelviperitonite) </a:t>
            </a:r>
            <a:r>
              <a:rPr lang="it-IT" sz="6400" dirty="0" smtClean="0"/>
              <a:t>se percepe </a:t>
            </a:r>
            <a:r>
              <a:rPr lang="it-IT" sz="6400" dirty="0"/>
              <a:t>impastare, fluctuenta, bombarea douglasului, durere violenta la palpare. </a:t>
            </a:r>
          </a:p>
          <a:p>
            <a:r>
              <a:rPr lang="it-IT" sz="6400" dirty="0"/>
              <a:t>Semne importante ca: fluctuenta, plenititudine, bombarea douglasului, se intalnesc in hemoragiile importante, intraperitoneale, de cauza traumatica, sarcina extrauterina rupta, etc.</a:t>
            </a:r>
          </a:p>
          <a:p>
            <a:pPr lvl="0"/>
            <a:r>
              <a:rPr lang="it-IT" sz="6400" dirty="0"/>
              <a:t>In ocluziile intestinale se poate percepe conglomeratul de anse </a:t>
            </a:r>
            <a:r>
              <a:rPr lang="it-IT" sz="6400" dirty="0" smtClean="0"/>
              <a:t>care ocupa </a:t>
            </a:r>
            <a:r>
              <a:rPr lang="it-IT" sz="6400" dirty="0"/>
              <a:t>Douglasul sau se palpeaza tumora stenozanta sigmoidiana sau tumora de invaginatie, in cazul invaginatiilor intestinale mai ales la copil si sugar.</a:t>
            </a:r>
          </a:p>
          <a:p>
            <a:pPr lvl="0"/>
            <a:r>
              <a:rPr lang="it-IT" sz="6400" dirty="0"/>
              <a:t>In cazul HDS, tuseul rectal este un gest revelator, pentru stabilirea </a:t>
            </a:r>
            <a:r>
              <a:rPr lang="it-IT" sz="6400" dirty="0" smtClean="0"/>
              <a:t>diagnosticului </a:t>
            </a:r>
            <a:r>
              <a:rPr lang="it-IT" sz="6400" dirty="0"/>
              <a:t>de melena ( manusa murdara de scaun melenic).</a:t>
            </a:r>
          </a:p>
          <a:p>
            <a:r>
              <a:rPr lang="it-IT" dirty="0"/>
              <a:t/>
            </a:r>
            <a:br>
              <a:rPr lang="it-IT" dirty="0"/>
            </a:br>
            <a:endParaRPr lang="en-US" dirty="0"/>
          </a:p>
        </p:txBody>
      </p:sp>
    </p:spTree>
    <p:extLst>
      <p:ext uri="{BB962C8B-B14F-4D97-AF65-F5344CB8AC3E}">
        <p14:creationId xmlns:p14="http://schemas.microsoft.com/office/powerpoint/2010/main" xmlns="" val="351772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6" y="148301"/>
            <a:ext cx="3870014" cy="461299"/>
          </a:xfrm>
        </p:spPr>
        <p:txBody>
          <a:bodyPr>
            <a:normAutofit fontScale="90000"/>
          </a:bodyPr>
          <a:lstStyle/>
          <a:p>
            <a:r>
              <a:rPr lang="en-US" dirty="0" err="1" smtClean="0"/>
              <a:t>Tuseul</a:t>
            </a:r>
            <a:r>
              <a:rPr lang="en-US" dirty="0" smtClean="0"/>
              <a:t> vaginal</a:t>
            </a:r>
            <a:endParaRPr lang="en-US" dirty="0"/>
          </a:p>
        </p:txBody>
      </p:sp>
      <p:sp>
        <p:nvSpPr>
          <p:cNvPr id="3" name="Content Placeholder 2"/>
          <p:cNvSpPr>
            <a:spLocks noGrp="1"/>
          </p:cNvSpPr>
          <p:nvPr>
            <p:ph idx="1"/>
          </p:nvPr>
        </p:nvSpPr>
        <p:spPr>
          <a:xfrm>
            <a:off x="578070" y="1082566"/>
            <a:ext cx="5612524" cy="4981903"/>
          </a:xfrm>
        </p:spPr>
        <p:txBody>
          <a:bodyPr>
            <a:normAutofit lnSpcReduction="10000"/>
          </a:bodyPr>
          <a:lstStyle/>
          <a:p>
            <a:r>
              <a:rPr lang="en-US" dirty="0" err="1"/>
              <a:t>Tușeul</a:t>
            </a:r>
            <a:r>
              <a:rPr lang="en-US" dirty="0"/>
              <a:t> vaginal </a:t>
            </a:r>
            <a:r>
              <a:rPr lang="en-US" dirty="0" err="1"/>
              <a:t>reprezintă</a:t>
            </a:r>
            <a:r>
              <a:rPr lang="en-US" dirty="0"/>
              <a:t> </a:t>
            </a:r>
            <a:r>
              <a:rPr lang="en-US" dirty="0" err="1"/>
              <a:t>etapa</a:t>
            </a:r>
            <a:r>
              <a:rPr lang="en-US" dirty="0"/>
              <a:t> de </a:t>
            </a:r>
            <a:r>
              <a:rPr lang="en-US" dirty="0" err="1"/>
              <a:t>palpare</a:t>
            </a:r>
            <a:r>
              <a:rPr lang="en-US" dirty="0"/>
              <a:t> </a:t>
            </a:r>
            <a:r>
              <a:rPr lang="en-US" dirty="0" smtClean="0"/>
              <a:t>in </a:t>
            </a:r>
            <a:r>
              <a:rPr lang="en-US" dirty="0" err="1" smtClean="0"/>
              <a:t>cadrul</a:t>
            </a:r>
            <a:r>
              <a:rPr lang="en-US" dirty="0" smtClean="0"/>
              <a:t> </a:t>
            </a:r>
            <a:r>
              <a:rPr lang="en-US" dirty="0" err="1"/>
              <a:t>examenului</a:t>
            </a:r>
            <a:r>
              <a:rPr lang="en-US" dirty="0"/>
              <a:t> clinic al </a:t>
            </a:r>
            <a:r>
              <a:rPr lang="en-US" dirty="0" err="1"/>
              <a:t>pelvisului</a:t>
            </a:r>
            <a:r>
              <a:rPr lang="en-US" dirty="0"/>
              <a:t> </a:t>
            </a:r>
            <a:r>
              <a:rPr lang="en-US" dirty="0" smtClean="0"/>
              <a:t></a:t>
            </a:r>
            <a:r>
              <a:rPr lang="en-US" dirty="0" err="1" smtClean="0"/>
              <a:t>si</a:t>
            </a:r>
            <a:r>
              <a:rPr lang="en-US" dirty="0" smtClean="0"/>
              <a:t> </a:t>
            </a:r>
            <a:r>
              <a:rPr lang="en-US" dirty="0" err="1" smtClean="0"/>
              <a:t>sfera</a:t>
            </a:r>
            <a:r>
              <a:rPr lang="en-US" dirty="0" smtClean="0"/>
              <a:t> </a:t>
            </a:r>
            <a:r>
              <a:rPr lang="en-US" dirty="0" err="1"/>
              <a:t>genitală</a:t>
            </a:r>
            <a:r>
              <a:rPr lang="en-US" dirty="0"/>
              <a:t> </a:t>
            </a:r>
            <a:r>
              <a:rPr lang="en-US" dirty="0" err="1"/>
              <a:t>feminină</a:t>
            </a:r>
            <a:r>
              <a:rPr lang="en-US" dirty="0"/>
              <a:t>. Se </a:t>
            </a:r>
            <a:r>
              <a:rPr lang="en-US" dirty="0" err="1"/>
              <a:t>referă</a:t>
            </a:r>
            <a:r>
              <a:rPr lang="en-US" dirty="0"/>
              <a:t> la </a:t>
            </a:r>
            <a:r>
              <a:rPr lang="en-US" dirty="0" err="1"/>
              <a:t>palparea</a:t>
            </a:r>
            <a:r>
              <a:rPr lang="en-US" dirty="0"/>
              <a:t> </a:t>
            </a:r>
            <a:r>
              <a:rPr lang="en-US" dirty="0" err="1"/>
              <a:t>bimanuală</a:t>
            </a:r>
            <a:r>
              <a:rPr lang="en-US" dirty="0"/>
              <a:t> a </a:t>
            </a:r>
            <a:r>
              <a:rPr lang="en-US" dirty="0" err="1"/>
              <a:t>pelvisului</a:t>
            </a:r>
            <a:r>
              <a:rPr lang="en-US" dirty="0"/>
              <a:t> </a:t>
            </a:r>
            <a:r>
              <a:rPr lang="en-US" dirty="0" smtClean="0"/>
              <a:t>in </a:t>
            </a:r>
            <a:r>
              <a:rPr lang="en-US" dirty="0" err="1"/>
              <a:t>scopul</a:t>
            </a:r>
            <a:r>
              <a:rPr lang="en-US" dirty="0"/>
              <a:t> </a:t>
            </a:r>
            <a:r>
              <a:rPr lang="en-US" dirty="0" err="1"/>
              <a:t>obținerii</a:t>
            </a:r>
            <a:r>
              <a:rPr lang="en-US" dirty="0"/>
              <a:t> de </a:t>
            </a:r>
            <a:r>
              <a:rPr lang="en-US" dirty="0" err="1"/>
              <a:t>informații</a:t>
            </a:r>
            <a:r>
              <a:rPr lang="en-US" dirty="0"/>
              <a:t> </a:t>
            </a:r>
            <a:r>
              <a:rPr lang="en-US" dirty="0" err="1"/>
              <a:t>despre</a:t>
            </a:r>
            <a:r>
              <a:rPr lang="en-US" dirty="0"/>
              <a:t> </a:t>
            </a:r>
            <a:r>
              <a:rPr lang="en-US" dirty="0" err="1"/>
              <a:t>organele</a:t>
            </a:r>
            <a:r>
              <a:rPr lang="en-US" dirty="0"/>
              <a:t> </a:t>
            </a:r>
            <a:r>
              <a:rPr lang="en-US" dirty="0" err="1"/>
              <a:t>genitale</a:t>
            </a:r>
            <a:r>
              <a:rPr lang="en-US" dirty="0"/>
              <a:t> interne </a:t>
            </a:r>
            <a:r>
              <a:rPr lang="en-US" dirty="0" err="1"/>
              <a:t>sau</a:t>
            </a:r>
            <a:r>
              <a:rPr lang="en-US" dirty="0"/>
              <a:t> </a:t>
            </a:r>
            <a:r>
              <a:rPr lang="en-US" dirty="0" err="1"/>
              <a:t>despre</a:t>
            </a:r>
            <a:r>
              <a:rPr lang="en-US" dirty="0"/>
              <a:t> </a:t>
            </a:r>
            <a:r>
              <a:rPr lang="en-US" dirty="0" err="1"/>
              <a:t>statusul</a:t>
            </a:r>
            <a:r>
              <a:rPr lang="en-US" dirty="0"/>
              <a:t> </a:t>
            </a:r>
            <a:r>
              <a:rPr lang="en-US" dirty="0" err="1"/>
              <a:t>obsterical</a:t>
            </a:r>
            <a:r>
              <a:rPr lang="en-US" dirty="0"/>
              <a:t> </a:t>
            </a:r>
            <a:r>
              <a:rPr lang="en-US" dirty="0" smtClean="0"/>
              <a:t>in </a:t>
            </a:r>
            <a:r>
              <a:rPr lang="en-US" dirty="0" err="1" smtClean="0"/>
              <a:t>cazul</a:t>
            </a:r>
            <a:r>
              <a:rPr lang="en-US" dirty="0" smtClean="0"/>
              <a:t> </a:t>
            </a:r>
            <a:r>
              <a:rPr lang="en-US" dirty="0" err="1"/>
              <a:t>examinării</a:t>
            </a:r>
            <a:r>
              <a:rPr lang="en-US" dirty="0"/>
              <a:t> </a:t>
            </a:r>
            <a:r>
              <a:rPr lang="en-US" dirty="0" err="1"/>
              <a:t>pacientei</a:t>
            </a:r>
            <a:r>
              <a:rPr lang="en-US" dirty="0"/>
              <a:t> </a:t>
            </a:r>
            <a:r>
              <a:rPr lang="en-US" dirty="0" err="1"/>
              <a:t>gravide</a:t>
            </a:r>
            <a:r>
              <a:rPr lang="en-US" dirty="0"/>
              <a:t> </a:t>
            </a:r>
            <a:r>
              <a:rPr lang="en-US" dirty="0" smtClean="0"/>
              <a:t>in </a:t>
            </a:r>
            <a:r>
              <a:rPr lang="en-US" dirty="0" err="1" smtClean="0"/>
              <a:t>raport</a:t>
            </a:r>
            <a:r>
              <a:rPr lang="en-US" dirty="0" smtClean="0"/>
              <a:t> </a:t>
            </a:r>
            <a:r>
              <a:rPr lang="en-US" dirty="0"/>
              <a:t>cu </a:t>
            </a:r>
            <a:r>
              <a:rPr lang="en-US" dirty="0" err="1"/>
              <a:t>declanșarea</a:t>
            </a:r>
            <a:r>
              <a:rPr lang="en-US" dirty="0"/>
              <a:t> </a:t>
            </a:r>
            <a:r>
              <a:rPr lang="en-US" dirty="0" err="1"/>
              <a:t>travaliului</a:t>
            </a:r>
            <a:r>
              <a:rPr lang="en-US" dirty="0"/>
              <a:t>.</a:t>
            </a:r>
            <a:endParaRPr lang="en-US" b="1" dirty="0" smtClean="0"/>
          </a:p>
          <a:p>
            <a:r>
              <a:rPr lang="en-US" b="1" dirty="0" err="1" smtClean="0"/>
              <a:t>Tușeul</a:t>
            </a:r>
            <a:r>
              <a:rPr lang="en-US" b="1" dirty="0" smtClean="0"/>
              <a:t> </a:t>
            </a:r>
            <a:r>
              <a:rPr lang="en-US" b="1" dirty="0"/>
              <a:t>vaginal</a:t>
            </a:r>
            <a:r>
              <a:rPr lang="en-US" dirty="0"/>
              <a:t> </a:t>
            </a:r>
            <a:r>
              <a:rPr lang="en-US" dirty="0" err="1"/>
              <a:t>este</a:t>
            </a:r>
            <a:r>
              <a:rPr lang="en-US" dirty="0"/>
              <a:t> o </a:t>
            </a:r>
            <a:r>
              <a:rPr lang="en-US" dirty="0" err="1"/>
              <a:t>manevră</a:t>
            </a:r>
            <a:r>
              <a:rPr lang="en-US" dirty="0"/>
              <a:t> </a:t>
            </a:r>
            <a:r>
              <a:rPr lang="en-US" dirty="0" err="1"/>
              <a:t>ginecologică</a:t>
            </a:r>
            <a:r>
              <a:rPr lang="en-US" dirty="0"/>
              <a:t> </a:t>
            </a:r>
            <a:r>
              <a:rPr lang="en-US" dirty="0" err="1"/>
              <a:t>ce</a:t>
            </a:r>
            <a:r>
              <a:rPr lang="en-US" dirty="0"/>
              <a:t> face parte din </a:t>
            </a:r>
            <a:r>
              <a:rPr lang="en-US" dirty="0" err="1"/>
              <a:t>etapele</a:t>
            </a:r>
            <a:r>
              <a:rPr lang="en-US" dirty="0"/>
              <a:t> de </a:t>
            </a:r>
            <a:r>
              <a:rPr lang="en-US" dirty="0" err="1"/>
              <a:t>bază</a:t>
            </a:r>
            <a:r>
              <a:rPr lang="en-US" dirty="0"/>
              <a:t> ale </a:t>
            </a:r>
            <a:r>
              <a:rPr lang="en-US" dirty="0" err="1"/>
              <a:t>unui</a:t>
            </a:r>
            <a:r>
              <a:rPr lang="en-US" dirty="0"/>
              <a:t> consult </a:t>
            </a:r>
            <a:r>
              <a:rPr lang="en-US" dirty="0" err="1"/>
              <a:t>ginecologic</a:t>
            </a:r>
            <a:r>
              <a:rPr lang="en-US" dirty="0"/>
              <a:t>. Este o </a:t>
            </a:r>
            <a:r>
              <a:rPr lang="en-US" b="1" dirty="0" err="1"/>
              <a:t>palpare</a:t>
            </a:r>
            <a:r>
              <a:rPr lang="en-US" b="1" dirty="0"/>
              <a:t> </a:t>
            </a:r>
            <a:r>
              <a:rPr lang="en-US" b="1" dirty="0" err="1"/>
              <a:t>bimanuală</a:t>
            </a:r>
            <a:r>
              <a:rPr lang="en-US" b="1" dirty="0"/>
              <a:t> a </a:t>
            </a:r>
            <a:r>
              <a:rPr lang="en-US" b="1" dirty="0" err="1"/>
              <a:t>zonelor</a:t>
            </a:r>
            <a:r>
              <a:rPr lang="en-US" b="1" dirty="0"/>
              <a:t> </a:t>
            </a:r>
            <a:r>
              <a:rPr lang="en-US" b="1" dirty="0" err="1"/>
              <a:t>abdominale</a:t>
            </a:r>
            <a:r>
              <a:rPr lang="en-US" b="1" dirty="0"/>
              <a:t> </a:t>
            </a:r>
            <a:r>
              <a:rPr lang="en-US" b="1" dirty="0" err="1"/>
              <a:t>și</a:t>
            </a:r>
            <a:r>
              <a:rPr lang="en-US" b="1" dirty="0"/>
              <a:t> </a:t>
            </a:r>
            <a:r>
              <a:rPr lang="en-US" b="1" dirty="0" err="1"/>
              <a:t>vaginale</a:t>
            </a:r>
            <a:r>
              <a:rPr lang="en-US" dirty="0"/>
              <a:t>. </a:t>
            </a:r>
            <a:r>
              <a:rPr lang="en-US" dirty="0" err="1"/>
              <a:t>Pregătirea</a:t>
            </a:r>
            <a:r>
              <a:rPr lang="en-US" dirty="0"/>
              <a:t> </a:t>
            </a:r>
            <a:r>
              <a:rPr lang="en-US" dirty="0" err="1"/>
              <a:t>pentru</a:t>
            </a:r>
            <a:r>
              <a:rPr lang="en-US" dirty="0"/>
              <a:t> un </a:t>
            </a:r>
            <a:r>
              <a:rPr lang="en-US" dirty="0" err="1"/>
              <a:t>tușeu</a:t>
            </a:r>
            <a:r>
              <a:rPr lang="en-US" dirty="0"/>
              <a:t> vaginal </a:t>
            </a:r>
            <a:r>
              <a:rPr lang="en-US" dirty="0" err="1"/>
              <a:t>constă</a:t>
            </a:r>
            <a:r>
              <a:rPr lang="en-US" dirty="0"/>
              <a:t> </a:t>
            </a:r>
            <a:r>
              <a:rPr lang="en-US" dirty="0" err="1"/>
              <a:t>în</a:t>
            </a:r>
            <a:r>
              <a:rPr lang="en-US" dirty="0"/>
              <a:t> </a:t>
            </a:r>
            <a:r>
              <a:rPr lang="en-US" b="1" dirty="0" err="1"/>
              <a:t>golirea</a:t>
            </a:r>
            <a:r>
              <a:rPr lang="en-US" b="1" dirty="0"/>
              <a:t> </a:t>
            </a:r>
            <a:r>
              <a:rPr lang="en-US" b="1" dirty="0" err="1"/>
              <a:t>vezicii</a:t>
            </a:r>
            <a:r>
              <a:rPr lang="en-US" b="1" dirty="0"/>
              <a:t> </a:t>
            </a:r>
            <a:r>
              <a:rPr lang="en-US" b="1" dirty="0" err="1"/>
              <a:t>urinare</a:t>
            </a:r>
            <a:r>
              <a:rPr lang="en-US" dirty="0"/>
              <a:t> de </a:t>
            </a:r>
            <a:r>
              <a:rPr lang="en-US" dirty="0" err="1"/>
              <a:t>către</a:t>
            </a:r>
            <a:r>
              <a:rPr lang="en-US" dirty="0"/>
              <a:t> </a:t>
            </a:r>
            <a:r>
              <a:rPr lang="en-US" dirty="0" err="1"/>
              <a:t>pacientă</a:t>
            </a:r>
            <a:r>
              <a:rPr lang="en-US" dirty="0"/>
              <a:t>. </a:t>
            </a:r>
            <a:r>
              <a:rPr lang="en-US" dirty="0" err="1"/>
              <a:t>Medicul</a:t>
            </a:r>
            <a:r>
              <a:rPr lang="en-US" dirty="0"/>
              <a:t> specialist are </a:t>
            </a:r>
            <a:r>
              <a:rPr lang="en-US" dirty="0" err="1"/>
              <a:t>obligația</a:t>
            </a:r>
            <a:r>
              <a:rPr lang="en-US" dirty="0"/>
              <a:t> de </a:t>
            </a:r>
            <a:r>
              <a:rPr lang="en-US" dirty="0" err="1"/>
              <a:t>explica</a:t>
            </a:r>
            <a:r>
              <a:rPr lang="en-US" dirty="0"/>
              <a:t> </a:t>
            </a:r>
            <a:r>
              <a:rPr lang="en-US" dirty="0" err="1"/>
              <a:t>fiecare</a:t>
            </a:r>
            <a:r>
              <a:rPr lang="en-US" dirty="0"/>
              <a:t> </a:t>
            </a:r>
            <a:r>
              <a:rPr lang="en-US" dirty="0" err="1"/>
              <a:t>manevra</a:t>
            </a:r>
            <a:r>
              <a:rPr lang="en-US" dirty="0"/>
              <a:t> </a:t>
            </a:r>
            <a:r>
              <a:rPr lang="en-US" dirty="0" err="1"/>
              <a:t>înainte</a:t>
            </a:r>
            <a:r>
              <a:rPr lang="en-US" dirty="0"/>
              <a:t>, </a:t>
            </a:r>
            <a:r>
              <a:rPr lang="en-US" dirty="0" err="1"/>
              <a:t>pentru</a:t>
            </a:r>
            <a:r>
              <a:rPr lang="en-US" dirty="0"/>
              <a:t> a </a:t>
            </a:r>
            <a:r>
              <a:rPr lang="en-US" dirty="0" err="1"/>
              <a:t>evita</a:t>
            </a:r>
            <a:r>
              <a:rPr lang="en-US" dirty="0"/>
              <a:t> </a:t>
            </a:r>
            <a:r>
              <a:rPr lang="en-US" dirty="0" err="1"/>
              <a:t>reacții</a:t>
            </a:r>
            <a:r>
              <a:rPr lang="en-US" dirty="0"/>
              <a:t> </a:t>
            </a:r>
            <a:r>
              <a:rPr lang="en-US" dirty="0" err="1"/>
              <a:t>nedorite</a:t>
            </a:r>
            <a:r>
              <a:rPr lang="en-US" dirty="0"/>
              <a:t> din </a:t>
            </a:r>
            <a:r>
              <a:rPr lang="en-US" dirty="0" err="1"/>
              <a:t>partea</a:t>
            </a:r>
            <a:r>
              <a:rPr lang="en-US" dirty="0"/>
              <a:t> </a:t>
            </a:r>
            <a:r>
              <a:rPr lang="en-US" dirty="0" err="1"/>
              <a:t>pacientei</a:t>
            </a:r>
            <a:r>
              <a:rPr lang="en-US" dirty="0"/>
              <a:t>, </a:t>
            </a:r>
            <a:r>
              <a:rPr lang="en-US" dirty="0" err="1"/>
              <a:t>ținând</a:t>
            </a:r>
            <a:r>
              <a:rPr lang="en-US" dirty="0"/>
              <a:t> </a:t>
            </a:r>
            <a:r>
              <a:rPr lang="en-US" dirty="0" err="1"/>
              <a:t>cont</a:t>
            </a:r>
            <a:r>
              <a:rPr lang="en-US" dirty="0"/>
              <a:t> de </a:t>
            </a:r>
            <a:r>
              <a:rPr lang="en-US" dirty="0" err="1"/>
              <a:t>delicatețea</a:t>
            </a:r>
            <a:r>
              <a:rPr lang="en-US" dirty="0"/>
              <a:t> </a:t>
            </a:r>
            <a:r>
              <a:rPr lang="en-US" dirty="0" err="1" smtClean="0"/>
              <a:t>zonei</a:t>
            </a:r>
            <a:r>
              <a:rPr lang="en-US" dirty="0" smtClean="0"/>
              <a:t> </a:t>
            </a:r>
            <a:r>
              <a:rPr lang="en-US" dirty="0" err="1" smtClean="0"/>
              <a:t>examinate</a:t>
            </a:r>
            <a:r>
              <a:rPr lang="en-US" dirty="0" smtClean="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07231" y="1187667"/>
            <a:ext cx="5570485" cy="3342291"/>
          </a:xfrm>
          <a:prstGeom prst="rect">
            <a:avLst/>
          </a:prstGeom>
        </p:spPr>
      </p:pic>
    </p:spTree>
    <p:extLst>
      <p:ext uri="{BB962C8B-B14F-4D97-AF65-F5344CB8AC3E}">
        <p14:creationId xmlns:p14="http://schemas.microsoft.com/office/powerpoint/2010/main" xmlns="" val="426012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83669" cy="660996"/>
          </a:xfrm>
        </p:spPr>
        <p:txBody>
          <a:bodyPr/>
          <a:lstStyle/>
          <a:p>
            <a:r>
              <a:rPr lang="en-US" sz="3200" dirty="0" err="1" smtClean="0"/>
              <a:t>Tuseul</a:t>
            </a:r>
            <a:r>
              <a:rPr lang="en-US" sz="3200" dirty="0" smtClean="0"/>
              <a:t> vaginal – </a:t>
            </a:r>
            <a:r>
              <a:rPr lang="en-US" sz="3200" dirty="0" err="1" smtClean="0"/>
              <a:t>indicatii</a:t>
            </a:r>
            <a:r>
              <a:rPr lang="en-US" sz="3200" dirty="0" smtClean="0"/>
              <a:t> </a:t>
            </a:r>
            <a:r>
              <a:rPr lang="en-US" sz="3200" dirty="0" err="1" smtClean="0"/>
              <a:t>si</a:t>
            </a:r>
            <a:r>
              <a:rPr lang="en-US" sz="3200" dirty="0" smtClean="0"/>
              <a:t> </a:t>
            </a:r>
            <a:r>
              <a:rPr lang="en-US" sz="3200" dirty="0" err="1" smtClean="0"/>
              <a:t>contraindicatii</a:t>
            </a:r>
            <a:endParaRPr lang="en-US" sz="3200" dirty="0"/>
          </a:p>
        </p:txBody>
      </p:sp>
      <p:sp>
        <p:nvSpPr>
          <p:cNvPr id="3" name="Content Placeholder 2"/>
          <p:cNvSpPr>
            <a:spLocks noGrp="1"/>
          </p:cNvSpPr>
          <p:nvPr>
            <p:ph idx="1"/>
          </p:nvPr>
        </p:nvSpPr>
        <p:spPr>
          <a:xfrm>
            <a:off x="367862" y="735723"/>
            <a:ext cx="11393214" cy="5749159"/>
          </a:xfrm>
        </p:spPr>
        <p:txBody>
          <a:bodyPr>
            <a:normAutofit fontScale="62500" lnSpcReduction="20000"/>
          </a:bodyPr>
          <a:lstStyle/>
          <a:p>
            <a:r>
              <a:rPr lang="en-US" sz="2600" b="1" dirty="0" err="1" smtClean="0"/>
              <a:t>Indicații</a:t>
            </a:r>
            <a:endParaRPr lang="en-US" sz="2600" b="1" dirty="0" smtClean="0"/>
          </a:p>
          <a:p>
            <a:r>
              <a:rPr lang="en-US" dirty="0" smtClean="0">
                <a:latin typeface="Garamond" panose="02020404030301010803" pitchFamily="18" charset="0"/>
              </a:rPr>
              <a:t>►►►</a:t>
            </a:r>
            <a:r>
              <a:rPr lang="en-US" dirty="0" err="1" smtClean="0"/>
              <a:t>Examinarea</a:t>
            </a:r>
            <a:r>
              <a:rPr lang="en-US" dirty="0" smtClean="0"/>
              <a:t> </a:t>
            </a:r>
            <a:r>
              <a:rPr lang="en-US" dirty="0"/>
              <a:t>de </a:t>
            </a:r>
            <a:r>
              <a:rPr lang="en-US" dirty="0" err="1"/>
              <a:t>rutină</a:t>
            </a:r>
            <a:r>
              <a:rPr lang="en-US" dirty="0"/>
              <a:t>, </a:t>
            </a:r>
            <a:r>
              <a:rPr lang="en-US" dirty="0" err="1"/>
              <a:t>periodică</a:t>
            </a:r>
            <a:r>
              <a:rPr lang="en-US" dirty="0"/>
              <a:t> a </a:t>
            </a:r>
            <a:r>
              <a:rPr lang="en-US" dirty="0" err="1" smtClean="0"/>
              <a:t>pacientelor</a:t>
            </a:r>
            <a:endParaRPr lang="en-US" dirty="0" smtClean="0"/>
          </a:p>
          <a:p>
            <a:r>
              <a:rPr lang="en-US" dirty="0">
                <a:latin typeface="Garamond" panose="02020404030301010803" pitchFamily="18" charset="0"/>
              </a:rPr>
              <a:t>►►► </a:t>
            </a:r>
            <a:r>
              <a:rPr lang="en-US" dirty="0" err="1" smtClean="0"/>
              <a:t>Examinarea</a:t>
            </a:r>
            <a:r>
              <a:rPr lang="en-US" dirty="0" smtClean="0"/>
              <a:t> </a:t>
            </a:r>
            <a:r>
              <a:rPr lang="en-US" dirty="0" err="1"/>
              <a:t>pacientelor</a:t>
            </a:r>
            <a:r>
              <a:rPr lang="en-US" dirty="0"/>
              <a:t> cu </a:t>
            </a:r>
            <a:r>
              <a:rPr lang="en-US" dirty="0" err="1"/>
              <a:t>acuze</a:t>
            </a:r>
            <a:r>
              <a:rPr lang="en-US" dirty="0"/>
              <a:t> legate de </a:t>
            </a:r>
            <a:r>
              <a:rPr lang="en-US" dirty="0" err="1"/>
              <a:t>sfera</a:t>
            </a:r>
            <a:r>
              <a:rPr lang="en-US" dirty="0"/>
              <a:t> </a:t>
            </a:r>
            <a:r>
              <a:rPr lang="en-US" dirty="0" err="1"/>
              <a:t>ginecologică</a:t>
            </a:r>
            <a:r>
              <a:rPr lang="en-US" dirty="0" smtClean="0"/>
              <a:t>:</a:t>
            </a:r>
          </a:p>
          <a:p>
            <a:r>
              <a:rPr lang="en-US" dirty="0" err="1" smtClean="0"/>
              <a:t>prurit</a:t>
            </a:r>
            <a:endParaRPr lang="en-US" dirty="0" smtClean="0"/>
          </a:p>
          <a:p>
            <a:r>
              <a:rPr lang="en-US" dirty="0" err="1" smtClean="0"/>
              <a:t>scurgeri</a:t>
            </a:r>
            <a:r>
              <a:rPr lang="en-US" dirty="0" smtClean="0"/>
              <a:t> </a:t>
            </a:r>
            <a:r>
              <a:rPr lang="en-US" dirty="0" err="1" smtClean="0"/>
              <a:t>vaginale</a:t>
            </a:r>
            <a:endParaRPr lang="en-US" dirty="0" smtClean="0"/>
          </a:p>
          <a:p>
            <a:r>
              <a:rPr lang="en-US" dirty="0" err="1" smtClean="0"/>
              <a:t>singerare</a:t>
            </a:r>
            <a:r>
              <a:rPr lang="en-US" dirty="0" smtClean="0"/>
              <a:t> </a:t>
            </a:r>
            <a:r>
              <a:rPr lang="en-US" dirty="0" err="1"/>
              <a:t>pe</a:t>
            </a:r>
            <a:r>
              <a:rPr lang="en-US" dirty="0"/>
              <a:t> </a:t>
            </a:r>
            <a:r>
              <a:rPr lang="en-US" dirty="0" err="1"/>
              <a:t>cale</a:t>
            </a:r>
            <a:r>
              <a:rPr lang="en-US" dirty="0"/>
              <a:t> </a:t>
            </a:r>
            <a:r>
              <a:rPr lang="en-US" dirty="0" err="1"/>
              <a:t>vaginală</a:t>
            </a:r>
            <a:r>
              <a:rPr lang="en-US" dirty="0"/>
              <a:t> (</a:t>
            </a:r>
            <a:r>
              <a:rPr lang="en-US" dirty="0" err="1"/>
              <a:t>meno</a:t>
            </a:r>
            <a:r>
              <a:rPr lang="en-US" dirty="0"/>
              <a:t>/</a:t>
            </a:r>
            <a:r>
              <a:rPr lang="en-US" dirty="0" err="1"/>
              <a:t>metroragie</a:t>
            </a:r>
            <a:r>
              <a:rPr lang="en-US" dirty="0" smtClean="0"/>
              <a:t>)</a:t>
            </a:r>
          </a:p>
          <a:p>
            <a:r>
              <a:rPr lang="en-US" dirty="0" err="1" smtClean="0"/>
              <a:t>durere</a:t>
            </a:r>
            <a:r>
              <a:rPr lang="en-US" dirty="0" smtClean="0"/>
              <a:t> </a:t>
            </a:r>
            <a:r>
              <a:rPr lang="en-US" dirty="0"/>
              <a:t>/ </a:t>
            </a:r>
            <a:r>
              <a:rPr lang="en-US" dirty="0" err="1"/>
              <a:t>presiune</a:t>
            </a:r>
            <a:r>
              <a:rPr lang="en-US" dirty="0"/>
              <a:t>  </a:t>
            </a:r>
            <a:r>
              <a:rPr lang="en-US" dirty="0" smtClean="0"/>
              <a:t>in </a:t>
            </a:r>
            <a:r>
              <a:rPr lang="en-US" dirty="0" err="1" smtClean="0"/>
              <a:t>etajul</a:t>
            </a:r>
            <a:r>
              <a:rPr lang="en-US" dirty="0" smtClean="0"/>
              <a:t> </a:t>
            </a:r>
            <a:r>
              <a:rPr lang="en-US" dirty="0"/>
              <a:t>abdominal </a:t>
            </a:r>
            <a:r>
              <a:rPr lang="en-US" dirty="0" smtClean="0"/>
              <a:t>inferior</a:t>
            </a:r>
          </a:p>
          <a:p>
            <a:r>
              <a:rPr lang="en-US" dirty="0" err="1" smtClean="0"/>
              <a:t>tulburări</a:t>
            </a:r>
            <a:r>
              <a:rPr lang="en-US" dirty="0" smtClean="0"/>
              <a:t> </a:t>
            </a:r>
            <a:r>
              <a:rPr lang="en-US" dirty="0" err="1" smtClean="0"/>
              <a:t>menstruale</a:t>
            </a:r>
            <a:endParaRPr lang="en-US" dirty="0" smtClean="0"/>
          </a:p>
          <a:p>
            <a:r>
              <a:rPr lang="en-US" dirty="0" err="1" smtClean="0"/>
              <a:t>anomalii</a:t>
            </a:r>
            <a:r>
              <a:rPr lang="en-US" dirty="0" smtClean="0"/>
              <a:t> </a:t>
            </a:r>
            <a:r>
              <a:rPr lang="en-US" dirty="0"/>
              <a:t>ale </a:t>
            </a:r>
            <a:r>
              <a:rPr lang="en-US" dirty="0" err="1"/>
              <a:t>dezvoltării</a:t>
            </a:r>
            <a:r>
              <a:rPr lang="en-US" dirty="0"/>
              <a:t> </a:t>
            </a:r>
            <a:r>
              <a:rPr lang="en-US" dirty="0" err="1"/>
              <a:t>organelor</a:t>
            </a:r>
            <a:r>
              <a:rPr lang="en-US" dirty="0"/>
              <a:t> </a:t>
            </a:r>
            <a:r>
              <a:rPr lang="en-US" dirty="0" err="1"/>
              <a:t>genitale</a:t>
            </a:r>
            <a:endParaRPr lang="en-US" dirty="0"/>
          </a:p>
          <a:p>
            <a:r>
              <a:rPr lang="en-US" dirty="0" err="1" smtClean="0"/>
              <a:t>traumatisme</a:t>
            </a:r>
            <a:endParaRPr lang="en-US" dirty="0" smtClean="0"/>
          </a:p>
          <a:p>
            <a:r>
              <a:rPr lang="en-US" dirty="0" err="1" smtClean="0"/>
              <a:t>tulburări</a:t>
            </a:r>
            <a:r>
              <a:rPr lang="en-US" dirty="0" smtClean="0"/>
              <a:t> </a:t>
            </a:r>
            <a:r>
              <a:rPr lang="en-US" dirty="0"/>
              <a:t>de </a:t>
            </a:r>
            <a:r>
              <a:rPr lang="en-US" dirty="0" err="1"/>
              <a:t>statică</a:t>
            </a:r>
            <a:r>
              <a:rPr lang="en-US" dirty="0"/>
              <a:t> </a:t>
            </a:r>
            <a:r>
              <a:rPr lang="en-US" dirty="0" err="1" smtClean="0"/>
              <a:t>pelvină</a:t>
            </a:r>
            <a:endParaRPr lang="en-US" dirty="0" smtClean="0"/>
          </a:p>
          <a:p>
            <a:r>
              <a:rPr lang="en-US" dirty="0" err="1" smtClean="0"/>
              <a:t>screeningul</a:t>
            </a:r>
            <a:r>
              <a:rPr lang="en-US" dirty="0" smtClean="0"/>
              <a:t> </a:t>
            </a:r>
            <a:r>
              <a:rPr lang="en-US" dirty="0" err="1"/>
              <a:t>pentru</a:t>
            </a:r>
            <a:r>
              <a:rPr lang="en-US" dirty="0"/>
              <a:t> </a:t>
            </a:r>
            <a:r>
              <a:rPr lang="en-US" dirty="0" err="1"/>
              <a:t>neoplasme</a:t>
            </a:r>
            <a:r>
              <a:rPr lang="en-US" dirty="0"/>
              <a:t> ale </a:t>
            </a:r>
            <a:r>
              <a:rPr lang="en-US" dirty="0" err="1"/>
              <a:t>sferei</a:t>
            </a:r>
            <a:r>
              <a:rPr lang="en-US" dirty="0"/>
              <a:t> </a:t>
            </a:r>
            <a:r>
              <a:rPr lang="en-US" dirty="0" err="1"/>
              <a:t>genitale</a:t>
            </a:r>
            <a:r>
              <a:rPr lang="en-US" dirty="0"/>
              <a:t> </a:t>
            </a:r>
            <a:r>
              <a:rPr lang="en-US" dirty="0" err="1"/>
              <a:t>sau</a:t>
            </a:r>
            <a:r>
              <a:rPr lang="en-US" dirty="0"/>
              <a:t> </a:t>
            </a:r>
            <a:r>
              <a:rPr lang="en-US" dirty="0" err="1"/>
              <a:t>aprecierea</a:t>
            </a:r>
            <a:r>
              <a:rPr lang="en-US" dirty="0"/>
              <a:t> </a:t>
            </a:r>
            <a:r>
              <a:rPr lang="en-US" dirty="0" err="1"/>
              <a:t>afectării</a:t>
            </a:r>
            <a:r>
              <a:rPr lang="en-US" dirty="0"/>
              <a:t> locale a </a:t>
            </a:r>
            <a:r>
              <a:rPr lang="en-US" dirty="0" err="1"/>
              <a:t>pacientelor</a:t>
            </a:r>
            <a:r>
              <a:rPr lang="en-US" dirty="0"/>
              <a:t> cu cancer cu </a:t>
            </a:r>
            <a:r>
              <a:rPr lang="en-US" dirty="0" err="1"/>
              <a:t>punct</a:t>
            </a:r>
            <a:r>
              <a:rPr lang="en-US" dirty="0"/>
              <a:t> de </a:t>
            </a:r>
            <a:r>
              <a:rPr lang="en-US" dirty="0" err="1"/>
              <a:t>plecare</a:t>
            </a:r>
            <a:r>
              <a:rPr lang="en-US" dirty="0"/>
              <a:t> </a:t>
            </a:r>
            <a:r>
              <a:rPr lang="en-US" dirty="0" smtClean="0"/>
              <a:t>genital</a:t>
            </a:r>
          </a:p>
          <a:p>
            <a:r>
              <a:rPr lang="en-US" dirty="0">
                <a:latin typeface="Garamond" panose="02020404030301010803" pitchFamily="18" charset="0"/>
              </a:rPr>
              <a:t>►►► </a:t>
            </a:r>
            <a:r>
              <a:rPr lang="en-US" dirty="0" err="1" smtClean="0"/>
              <a:t>Examenul</a:t>
            </a:r>
            <a:r>
              <a:rPr lang="en-US" dirty="0" smtClean="0"/>
              <a:t> </a:t>
            </a:r>
            <a:r>
              <a:rPr lang="en-US" dirty="0"/>
              <a:t>clinic obstetrical al </a:t>
            </a:r>
            <a:r>
              <a:rPr lang="en-US" dirty="0" err="1"/>
              <a:t>pacientei</a:t>
            </a:r>
            <a:r>
              <a:rPr lang="en-US" dirty="0"/>
              <a:t> </a:t>
            </a:r>
            <a:r>
              <a:rPr lang="en-US" dirty="0" err="1"/>
              <a:t>gravide</a:t>
            </a:r>
            <a:r>
              <a:rPr lang="en-US" dirty="0" smtClean="0"/>
              <a:t>:</a:t>
            </a:r>
          </a:p>
          <a:p>
            <a:r>
              <a:rPr lang="en-US" dirty="0"/>
              <a:t>d</a:t>
            </a:r>
            <a:r>
              <a:rPr lang="en-US" dirty="0" smtClean="0"/>
              <a:t>e </a:t>
            </a:r>
            <a:r>
              <a:rPr lang="en-US" dirty="0" err="1"/>
              <a:t>rutină</a:t>
            </a:r>
            <a:r>
              <a:rPr lang="en-US" dirty="0"/>
              <a:t>, </a:t>
            </a:r>
            <a:r>
              <a:rPr lang="en-US" dirty="0" smtClean="0"/>
              <a:t>in </a:t>
            </a:r>
            <a:r>
              <a:rPr lang="en-US" dirty="0" err="1" smtClean="0"/>
              <a:t>cadrul</a:t>
            </a:r>
            <a:r>
              <a:rPr lang="en-US" dirty="0" smtClean="0"/>
              <a:t> </a:t>
            </a:r>
            <a:r>
              <a:rPr lang="en-US" dirty="0" err="1"/>
              <a:t>dispensarizării</a:t>
            </a:r>
            <a:r>
              <a:rPr lang="en-US" dirty="0"/>
              <a:t> </a:t>
            </a:r>
            <a:r>
              <a:rPr lang="en-US" dirty="0" err="1" smtClean="0"/>
              <a:t>sarcinii</a:t>
            </a:r>
            <a:endParaRPr lang="en-US" dirty="0" smtClean="0"/>
          </a:p>
          <a:p>
            <a:r>
              <a:rPr lang="en-US" dirty="0" smtClean="0"/>
              <a:t>In </a:t>
            </a:r>
            <a:r>
              <a:rPr lang="en-US" dirty="0" err="1" smtClean="0"/>
              <a:t>cazul</a:t>
            </a:r>
            <a:r>
              <a:rPr lang="en-US" dirty="0" smtClean="0"/>
              <a:t> </a:t>
            </a:r>
            <a:r>
              <a:rPr lang="en-US" dirty="0" err="1"/>
              <a:t>unor</a:t>
            </a:r>
            <a:r>
              <a:rPr lang="en-US" dirty="0"/>
              <a:t> </a:t>
            </a:r>
            <a:r>
              <a:rPr lang="en-US" dirty="0" err="1"/>
              <a:t>acuze</a:t>
            </a:r>
            <a:r>
              <a:rPr lang="en-US" dirty="0"/>
              <a:t> </a:t>
            </a:r>
            <a:r>
              <a:rPr lang="en-US" dirty="0" err="1"/>
              <a:t>subiective</a:t>
            </a:r>
            <a:r>
              <a:rPr lang="en-US" dirty="0"/>
              <a:t> ale </a:t>
            </a:r>
            <a:r>
              <a:rPr lang="en-US" dirty="0" err="1" smtClean="0"/>
              <a:t>gravidei</a:t>
            </a:r>
            <a:endParaRPr lang="en-US" dirty="0" smtClean="0"/>
          </a:p>
          <a:p>
            <a:r>
              <a:rPr lang="en-US" dirty="0" err="1" smtClean="0"/>
              <a:t>pentru</a:t>
            </a:r>
            <a:r>
              <a:rPr lang="en-US" dirty="0" smtClean="0"/>
              <a:t> </a:t>
            </a:r>
            <a:r>
              <a:rPr lang="en-US" dirty="0" err="1"/>
              <a:t>evaluarea</a:t>
            </a:r>
            <a:r>
              <a:rPr lang="en-US" dirty="0"/>
              <a:t> </a:t>
            </a:r>
            <a:r>
              <a:rPr lang="en-US" dirty="0" err="1"/>
              <a:t>statusului</a:t>
            </a:r>
            <a:r>
              <a:rPr lang="en-US" dirty="0"/>
              <a:t> obstetrical </a:t>
            </a:r>
            <a:r>
              <a:rPr lang="en-US" dirty="0" smtClean="0"/>
              <a:t>in </a:t>
            </a:r>
            <a:r>
              <a:rPr lang="en-US" dirty="0" err="1" smtClean="0"/>
              <a:t>travaliu</a:t>
            </a:r>
            <a:endParaRPr lang="en-US" dirty="0" smtClean="0"/>
          </a:p>
          <a:p>
            <a:r>
              <a:rPr lang="en-US" sz="2600" b="1" dirty="0" err="1" smtClean="0"/>
              <a:t>Contraindicații</a:t>
            </a:r>
            <a:endParaRPr lang="en-US" sz="2600" b="1" dirty="0" smtClean="0"/>
          </a:p>
          <a:p>
            <a:r>
              <a:rPr lang="en-US" dirty="0">
                <a:latin typeface="Garamond" panose="02020404030301010803" pitchFamily="18" charset="0"/>
              </a:rPr>
              <a:t>►►► </a:t>
            </a:r>
            <a:r>
              <a:rPr lang="en-US" dirty="0" err="1" smtClean="0"/>
              <a:t>Pacientele</a:t>
            </a:r>
            <a:r>
              <a:rPr lang="en-US" dirty="0" smtClean="0"/>
              <a:t> </a:t>
            </a:r>
            <a:r>
              <a:rPr lang="en-US" dirty="0" err="1"/>
              <a:t>virgo</a:t>
            </a:r>
            <a:r>
              <a:rPr lang="en-US" dirty="0"/>
              <a:t> </a:t>
            </a:r>
            <a:r>
              <a:rPr lang="en-US" dirty="0" err="1" smtClean="0"/>
              <a:t>intacte</a:t>
            </a:r>
            <a:endParaRPr lang="en-US" dirty="0" smtClean="0"/>
          </a:p>
          <a:p>
            <a:r>
              <a:rPr lang="en-US" dirty="0">
                <a:latin typeface="Garamond" panose="02020404030301010803" pitchFamily="18" charset="0"/>
              </a:rPr>
              <a:t>►►► </a:t>
            </a:r>
            <a:r>
              <a:rPr lang="en-US" dirty="0" err="1" smtClean="0"/>
              <a:t>Examinarea</a:t>
            </a:r>
            <a:r>
              <a:rPr lang="en-US" dirty="0" smtClean="0"/>
              <a:t> </a:t>
            </a:r>
            <a:r>
              <a:rPr lang="en-US" dirty="0" err="1"/>
              <a:t>pacientei</a:t>
            </a:r>
            <a:r>
              <a:rPr lang="en-US" dirty="0"/>
              <a:t> </a:t>
            </a:r>
            <a:r>
              <a:rPr lang="en-US" dirty="0" err="1"/>
              <a:t>gravide</a:t>
            </a:r>
            <a:r>
              <a:rPr lang="en-US" dirty="0"/>
              <a:t> care se </a:t>
            </a:r>
            <a:r>
              <a:rPr lang="en-US" dirty="0" err="1"/>
              <a:t>prezintă</a:t>
            </a:r>
            <a:r>
              <a:rPr lang="en-US" dirty="0"/>
              <a:t> </a:t>
            </a:r>
            <a:r>
              <a:rPr lang="en-US" dirty="0" err="1"/>
              <a:t>pentru</a:t>
            </a:r>
            <a:r>
              <a:rPr lang="en-US" dirty="0"/>
              <a:t> un </a:t>
            </a:r>
            <a:r>
              <a:rPr lang="en-US" dirty="0" err="1"/>
              <a:t>episod</a:t>
            </a:r>
            <a:r>
              <a:rPr lang="en-US" dirty="0"/>
              <a:t> </a:t>
            </a:r>
            <a:r>
              <a:rPr lang="en-US" dirty="0" smtClean="0"/>
              <a:t>de </a:t>
            </a:r>
            <a:r>
              <a:rPr lang="en-US" dirty="0" err="1" smtClean="0"/>
              <a:t>singerare</a:t>
            </a:r>
            <a:r>
              <a:rPr lang="en-US" dirty="0" smtClean="0"/>
              <a:t> </a:t>
            </a:r>
            <a:r>
              <a:rPr lang="en-US" dirty="0" err="1" smtClean="0"/>
              <a:t>pe</a:t>
            </a:r>
            <a:r>
              <a:rPr lang="en-US" dirty="0" smtClean="0"/>
              <a:t> </a:t>
            </a:r>
            <a:r>
              <a:rPr lang="en-US" dirty="0" err="1"/>
              <a:t>cale</a:t>
            </a:r>
            <a:r>
              <a:rPr lang="en-US" dirty="0"/>
              <a:t> </a:t>
            </a:r>
            <a:r>
              <a:rPr lang="en-US" dirty="0" err="1"/>
              <a:t>vaginală</a:t>
            </a:r>
            <a:r>
              <a:rPr lang="en-US" dirty="0"/>
              <a:t> (</a:t>
            </a:r>
            <a:r>
              <a:rPr lang="en-US" dirty="0" err="1"/>
              <a:t>datorită</a:t>
            </a:r>
            <a:r>
              <a:rPr lang="en-US" dirty="0"/>
              <a:t> </a:t>
            </a:r>
            <a:r>
              <a:rPr lang="en-US" dirty="0" err="1"/>
              <a:t>riscului</a:t>
            </a:r>
            <a:r>
              <a:rPr lang="en-US" dirty="0"/>
              <a:t> de a </a:t>
            </a:r>
            <a:r>
              <a:rPr lang="en-US" dirty="0" err="1" smtClean="0"/>
              <a:t>agrava</a:t>
            </a:r>
            <a:r>
              <a:rPr lang="en-US" dirty="0"/>
              <a:t> </a:t>
            </a:r>
            <a:r>
              <a:rPr lang="en-US" dirty="0" err="1" smtClean="0"/>
              <a:t>singerarea</a:t>
            </a:r>
            <a:r>
              <a:rPr lang="en-US" dirty="0" smtClean="0"/>
              <a:t> </a:t>
            </a:r>
            <a:r>
              <a:rPr lang="en-US" dirty="0" err="1"/>
              <a:t>dintr</a:t>
            </a:r>
            <a:r>
              <a:rPr lang="en-US" dirty="0"/>
              <a:t>-o </a:t>
            </a:r>
            <a:r>
              <a:rPr lang="en-US" dirty="0" err="1"/>
              <a:t>placentă</a:t>
            </a:r>
            <a:r>
              <a:rPr lang="en-US" dirty="0"/>
              <a:t> </a:t>
            </a:r>
            <a:r>
              <a:rPr lang="en-US" dirty="0" err="1"/>
              <a:t>praevia</a:t>
            </a:r>
            <a:r>
              <a:rPr lang="en-US" dirty="0" smtClean="0"/>
              <a:t>).</a:t>
            </a:r>
            <a:endParaRPr lang="en-US" dirty="0"/>
          </a:p>
        </p:txBody>
      </p:sp>
    </p:spTree>
    <p:extLst>
      <p:ext uri="{BB962C8B-B14F-4D97-AF65-F5344CB8AC3E}">
        <p14:creationId xmlns:p14="http://schemas.microsoft.com/office/powerpoint/2010/main" xmlns="" val="1260067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96" y="95749"/>
            <a:ext cx="6171780" cy="629465"/>
          </a:xfrm>
        </p:spPr>
        <p:txBody>
          <a:bodyPr>
            <a:normAutofit fontScale="90000"/>
          </a:bodyPr>
          <a:lstStyle/>
          <a:p>
            <a:r>
              <a:rPr lang="en-US" dirty="0" err="1" smtClean="0"/>
              <a:t>Tuseul</a:t>
            </a:r>
            <a:r>
              <a:rPr lang="en-US" dirty="0" smtClean="0"/>
              <a:t> vaginal - </a:t>
            </a:r>
            <a:r>
              <a:rPr lang="en-US" dirty="0" err="1" smtClean="0"/>
              <a:t>tehnica</a:t>
            </a:r>
            <a:endParaRPr lang="en-US" dirty="0"/>
          </a:p>
        </p:txBody>
      </p:sp>
      <p:sp>
        <p:nvSpPr>
          <p:cNvPr id="3" name="Content Placeholder 2"/>
          <p:cNvSpPr>
            <a:spLocks noGrp="1"/>
          </p:cNvSpPr>
          <p:nvPr>
            <p:ph idx="1"/>
          </p:nvPr>
        </p:nvSpPr>
        <p:spPr>
          <a:xfrm>
            <a:off x="430924" y="725214"/>
            <a:ext cx="5675586" cy="5623033"/>
          </a:xfrm>
        </p:spPr>
        <p:txBody>
          <a:bodyPr/>
          <a:lstStyle/>
          <a:p>
            <a:r>
              <a:rPr lang="en-US" dirty="0" err="1" smtClean="0"/>
              <a:t>Tehnica</a:t>
            </a:r>
            <a:endParaRPr lang="en-US" dirty="0" smtClean="0"/>
          </a:p>
          <a:p>
            <a:r>
              <a:rPr lang="en-US" dirty="0" err="1" smtClean="0"/>
              <a:t>Examinatorul</a:t>
            </a:r>
            <a:r>
              <a:rPr lang="en-US" dirty="0" smtClean="0"/>
              <a:t> </a:t>
            </a:r>
            <a:r>
              <a:rPr lang="en-US" dirty="0" err="1" smtClean="0"/>
              <a:t>isi</a:t>
            </a:r>
            <a:r>
              <a:rPr lang="en-US" dirty="0" smtClean="0"/>
              <a:t> </a:t>
            </a:r>
            <a:r>
              <a:rPr lang="en-US" dirty="0" err="1"/>
              <a:t>pune</a:t>
            </a:r>
            <a:r>
              <a:rPr lang="en-US" dirty="0"/>
              <a:t> </a:t>
            </a:r>
            <a:r>
              <a:rPr lang="en-US" dirty="0" err="1"/>
              <a:t>mănuși</a:t>
            </a:r>
            <a:r>
              <a:rPr lang="en-US" dirty="0"/>
              <a:t> </a:t>
            </a:r>
            <a:r>
              <a:rPr lang="en-US" dirty="0" err="1" smtClean="0"/>
              <a:t>nesterile</a:t>
            </a:r>
            <a:endParaRPr lang="en-US" dirty="0" smtClean="0"/>
          </a:p>
          <a:p>
            <a:r>
              <a:rPr lang="en-US" dirty="0" err="1" smtClean="0"/>
              <a:t>După</a:t>
            </a:r>
            <a:r>
              <a:rPr lang="en-US" dirty="0" smtClean="0"/>
              <a:t> </a:t>
            </a:r>
            <a:r>
              <a:rPr lang="en-US" dirty="0"/>
              <a:t>o </a:t>
            </a:r>
            <a:r>
              <a:rPr lang="en-US" dirty="0" err="1"/>
              <a:t>discuție</a:t>
            </a:r>
            <a:r>
              <a:rPr lang="en-US" dirty="0"/>
              <a:t> </a:t>
            </a:r>
            <a:r>
              <a:rPr lang="en-US" dirty="0" err="1" smtClean="0"/>
              <a:t>prealabilă</a:t>
            </a:r>
            <a:r>
              <a:rPr lang="en-US" dirty="0" smtClean="0"/>
              <a:t> cu </a:t>
            </a:r>
            <a:r>
              <a:rPr lang="en-US" dirty="0" err="1"/>
              <a:t>pacienta</a:t>
            </a:r>
            <a:r>
              <a:rPr lang="en-US" dirty="0"/>
              <a:t>  </a:t>
            </a:r>
            <a:r>
              <a:rPr lang="en-US" dirty="0" smtClean="0"/>
              <a:t>in care </a:t>
            </a:r>
            <a:r>
              <a:rPr lang="en-US" dirty="0" err="1"/>
              <a:t>i</a:t>
            </a:r>
            <a:r>
              <a:rPr lang="en-US" dirty="0"/>
              <a:t> se </a:t>
            </a:r>
            <a:r>
              <a:rPr lang="en-US" dirty="0" err="1"/>
              <a:t>vor</a:t>
            </a:r>
            <a:r>
              <a:rPr lang="en-US" dirty="0"/>
              <a:t> </a:t>
            </a:r>
            <a:r>
              <a:rPr lang="en-US" dirty="0" err="1"/>
              <a:t>explica</a:t>
            </a:r>
            <a:r>
              <a:rPr lang="en-US" dirty="0"/>
              <a:t> </a:t>
            </a:r>
            <a:r>
              <a:rPr lang="en-US" dirty="0" err="1"/>
              <a:t>etapele</a:t>
            </a:r>
            <a:r>
              <a:rPr lang="en-US" dirty="0"/>
              <a:t> </a:t>
            </a:r>
            <a:r>
              <a:rPr lang="en-US" dirty="0" err="1"/>
              <a:t>consultului</a:t>
            </a:r>
            <a:r>
              <a:rPr lang="en-US" dirty="0"/>
              <a:t>, </a:t>
            </a:r>
            <a:r>
              <a:rPr lang="en-US" dirty="0" err="1"/>
              <a:t>vom</a:t>
            </a:r>
            <a:r>
              <a:rPr lang="en-US" dirty="0"/>
              <a:t> </a:t>
            </a:r>
            <a:r>
              <a:rPr lang="en-US" dirty="0" err="1"/>
              <a:t>trece</a:t>
            </a:r>
            <a:r>
              <a:rPr lang="en-US" dirty="0"/>
              <a:t> la </a:t>
            </a:r>
            <a:r>
              <a:rPr lang="en-US" dirty="0" err="1"/>
              <a:t>efectuarea</a:t>
            </a:r>
            <a:r>
              <a:rPr lang="en-US" dirty="0"/>
              <a:t> </a:t>
            </a:r>
            <a:r>
              <a:rPr lang="en-US" dirty="0" err="1"/>
              <a:t>tușeului</a:t>
            </a:r>
            <a:r>
              <a:rPr lang="en-US" dirty="0"/>
              <a:t> vaginal</a:t>
            </a:r>
            <a:r>
              <a:rPr lang="en-US" dirty="0" smtClean="0"/>
              <a:t>:</a:t>
            </a:r>
          </a:p>
          <a:p>
            <a:r>
              <a:rPr lang="en-US" dirty="0" err="1" smtClean="0"/>
              <a:t>degetele</a:t>
            </a:r>
            <a:r>
              <a:rPr lang="en-US" dirty="0" smtClean="0"/>
              <a:t> </a:t>
            </a:r>
            <a:r>
              <a:rPr lang="en-US" dirty="0" err="1"/>
              <a:t>unu</a:t>
            </a:r>
            <a:r>
              <a:rPr lang="en-US" dirty="0"/>
              <a:t> </a:t>
            </a:r>
            <a:r>
              <a:rPr lang="en-US" dirty="0" err="1"/>
              <a:t>și</a:t>
            </a:r>
            <a:r>
              <a:rPr lang="en-US" dirty="0"/>
              <a:t> </a:t>
            </a:r>
            <a:r>
              <a:rPr lang="en-US" dirty="0" err="1"/>
              <a:t>patru</a:t>
            </a:r>
            <a:r>
              <a:rPr lang="en-US" dirty="0"/>
              <a:t> ale </a:t>
            </a:r>
            <a:r>
              <a:rPr lang="en-US" dirty="0" err="1" smtClean="0"/>
              <a:t>mainii</a:t>
            </a:r>
            <a:r>
              <a:rPr lang="en-US" dirty="0" smtClean="0"/>
              <a:t> </a:t>
            </a:r>
            <a:r>
              <a:rPr lang="en-US" dirty="0" err="1"/>
              <a:t>dominante</a:t>
            </a:r>
            <a:r>
              <a:rPr lang="en-US" dirty="0"/>
              <a:t> </a:t>
            </a:r>
            <a:r>
              <a:rPr lang="en-US" dirty="0" err="1"/>
              <a:t>despart</a:t>
            </a:r>
            <a:r>
              <a:rPr lang="en-US" dirty="0"/>
              <a:t> cu </a:t>
            </a:r>
            <a:r>
              <a:rPr lang="en-US" dirty="0" err="1"/>
              <a:t>delicatețe</a:t>
            </a:r>
            <a:r>
              <a:rPr lang="en-US" dirty="0"/>
              <a:t> </a:t>
            </a:r>
            <a:r>
              <a:rPr lang="en-US" dirty="0" err="1"/>
              <a:t>labiile</a:t>
            </a:r>
            <a:r>
              <a:rPr lang="en-US" dirty="0"/>
              <a:t> </a:t>
            </a:r>
            <a:r>
              <a:rPr lang="en-US" dirty="0" err="1"/>
              <a:t>mici</a:t>
            </a:r>
            <a:r>
              <a:rPr lang="en-US" dirty="0"/>
              <a:t> ale </a:t>
            </a:r>
            <a:r>
              <a:rPr lang="en-US" dirty="0" err="1"/>
              <a:t>vulvei</a:t>
            </a:r>
            <a:r>
              <a:rPr lang="en-US" dirty="0"/>
              <a:t>, </a:t>
            </a:r>
            <a:r>
              <a:rPr lang="en-US" dirty="0" err="1"/>
              <a:t>apoi</a:t>
            </a:r>
            <a:r>
              <a:rPr lang="en-US" dirty="0"/>
              <a:t> </a:t>
            </a:r>
            <a:r>
              <a:rPr lang="en-US" dirty="0" err="1"/>
              <a:t>degetele</a:t>
            </a:r>
            <a:r>
              <a:rPr lang="en-US" dirty="0"/>
              <a:t> </a:t>
            </a:r>
            <a:r>
              <a:rPr lang="en-US" dirty="0" err="1"/>
              <a:t>examinatoare</a:t>
            </a:r>
            <a:r>
              <a:rPr lang="en-US" dirty="0"/>
              <a:t> (</a:t>
            </a:r>
            <a:r>
              <a:rPr lang="en-US" dirty="0" err="1"/>
              <a:t>indexul</a:t>
            </a:r>
            <a:r>
              <a:rPr lang="en-US" dirty="0"/>
              <a:t> </a:t>
            </a:r>
            <a:r>
              <a:rPr lang="en-US" dirty="0" err="1"/>
              <a:t>și</a:t>
            </a:r>
            <a:r>
              <a:rPr lang="en-US" dirty="0"/>
              <a:t> </a:t>
            </a:r>
            <a:r>
              <a:rPr lang="en-US" dirty="0" err="1"/>
              <a:t>mijlociul</a:t>
            </a:r>
            <a:r>
              <a:rPr lang="en-US" dirty="0"/>
              <a:t> </a:t>
            </a:r>
            <a:r>
              <a:rPr lang="en-US" dirty="0" err="1" smtClean="0"/>
              <a:t>mainii</a:t>
            </a:r>
            <a:r>
              <a:rPr lang="en-US" dirty="0" smtClean="0"/>
              <a:t> </a:t>
            </a:r>
            <a:r>
              <a:rPr lang="en-US" dirty="0" err="1" smtClean="0"/>
              <a:t>dominante</a:t>
            </a:r>
            <a:r>
              <a:rPr lang="en-US" dirty="0" smtClean="0"/>
              <a:t> a </a:t>
            </a:r>
            <a:r>
              <a:rPr lang="en-US" dirty="0" err="1"/>
              <a:t>examinatorului</a:t>
            </a:r>
            <a:r>
              <a:rPr lang="en-US" dirty="0"/>
              <a:t>) </a:t>
            </a:r>
            <a:r>
              <a:rPr lang="en-US" dirty="0" err="1"/>
              <a:t>sunt</a:t>
            </a:r>
            <a:r>
              <a:rPr lang="en-US" dirty="0"/>
              <a:t> </a:t>
            </a:r>
            <a:r>
              <a:rPr lang="en-US" dirty="0" err="1"/>
              <a:t>introduse</a:t>
            </a:r>
            <a:r>
              <a:rPr lang="en-US" dirty="0"/>
              <a:t> </a:t>
            </a:r>
            <a:r>
              <a:rPr lang="en-US" dirty="0" smtClean="0"/>
              <a:t>in </a:t>
            </a:r>
            <a:r>
              <a:rPr lang="en-US" dirty="0" err="1" smtClean="0"/>
              <a:t>vagin</a:t>
            </a:r>
            <a:r>
              <a:rPr lang="en-US" dirty="0" smtClean="0"/>
              <a:t> </a:t>
            </a:r>
            <a:r>
              <a:rPr lang="en-US" dirty="0"/>
              <a:t>cu </a:t>
            </a:r>
            <a:r>
              <a:rPr lang="en-US" dirty="0" err="1"/>
              <a:t>fața</a:t>
            </a:r>
            <a:r>
              <a:rPr lang="en-US" dirty="0"/>
              <a:t> </a:t>
            </a:r>
            <a:r>
              <a:rPr lang="en-US" dirty="0" err="1"/>
              <a:t>palpară</a:t>
            </a:r>
            <a:r>
              <a:rPr lang="en-US" dirty="0"/>
              <a:t> a </a:t>
            </a:r>
            <a:r>
              <a:rPr lang="en-US" dirty="0" err="1"/>
              <a:t>minii</a:t>
            </a:r>
            <a:r>
              <a:rPr lang="en-US" dirty="0"/>
              <a:t> </a:t>
            </a:r>
            <a:r>
              <a:rPr lang="en-US" dirty="0" smtClean="0"/>
              <a:t>in </a:t>
            </a:r>
            <a:r>
              <a:rPr lang="en-US" dirty="0" err="1" smtClean="0"/>
              <a:t>sus</a:t>
            </a:r>
            <a:r>
              <a:rPr lang="en-US" dirty="0"/>
              <a:t>. </a:t>
            </a:r>
            <a:r>
              <a:rPr lang="en-US" dirty="0" err="1"/>
              <a:t>Degetele</a:t>
            </a:r>
            <a:r>
              <a:rPr lang="en-US" dirty="0"/>
              <a:t> </a:t>
            </a:r>
            <a:r>
              <a:rPr lang="en-US" dirty="0" err="1"/>
              <a:t>examinatoare</a:t>
            </a:r>
            <a:r>
              <a:rPr lang="en-US" dirty="0"/>
              <a:t> </a:t>
            </a:r>
            <a:r>
              <a:rPr lang="en-US" dirty="0" err="1"/>
              <a:t>vor</a:t>
            </a:r>
            <a:r>
              <a:rPr lang="en-US" dirty="0"/>
              <a:t> </a:t>
            </a:r>
            <a:r>
              <a:rPr lang="en-US" dirty="0" err="1"/>
              <a:t>avea</a:t>
            </a:r>
            <a:r>
              <a:rPr lang="en-US" dirty="0"/>
              <a:t> un </a:t>
            </a:r>
            <a:r>
              <a:rPr lang="en-US" dirty="0" err="1"/>
              <a:t>traiect</a:t>
            </a:r>
            <a:r>
              <a:rPr lang="en-US" dirty="0"/>
              <a:t> </a:t>
            </a:r>
            <a:r>
              <a:rPr lang="en-US" dirty="0" err="1" smtClean="0"/>
              <a:t>către</a:t>
            </a:r>
            <a:r>
              <a:rPr lang="en-US" dirty="0" smtClean="0"/>
              <a:t> </a:t>
            </a:r>
            <a:r>
              <a:rPr lang="en-US" dirty="0"/>
              <a:t>posterior </a:t>
            </a:r>
            <a:r>
              <a:rPr lang="en-US" dirty="0" err="1"/>
              <a:t>și</a:t>
            </a:r>
            <a:r>
              <a:rPr lang="en-US" dirty="0"/>
              <a:t> </a:t>
            </a:r>
            <a:r>
              <a:rPr lang="en-US" dirty="0" smtClean="0"/>
              <a:t>in </a:t>
            </a:r>
            <a:r>
              <a:rPr lang="en-US" dirty="0" err="1" smtClean="0"/>
              <a:t>jos</a:t>
            </a:r>
            <a:r>
              <a:rPr lang="en-US" dirty="0" smtClean="0"/>
              <a:t> </a:t>
            </a:r>
            <a:r>
              <a:rPr lang="en-US" dirty="0" err="1" smtClean="0"/>
              <a:t>căutand</a:t>
            </a:r>
            <a:r>
              <a:rPr lang="en-US" dirty="0" smtClean="0"/>
              <a:t> </a:t>
            </a:r>
            <a:r>
              <a:rPr lang="en-US" dirty="0" err="1"/>
              <a:t>să</a:t>
            </a:r>
            <a:r>
              <a:rPr lang="en-US" dirty="0"/>
              <a:t> </a:t>
            </a:r>
            <a:r>
              <a:rPr lang="en-US" dirty="0" err="1"/>
              <a:t>localizeze</a:t>
            </a:r>
            <a:r>
              <a:rPr lang="en-US" dirty="0"/>
              <a:t> </a:t>
            </a:r>
            <a:r>
              <a:rPr lang="en-US" dirty="0" err="1"/>
              <a:t>colul</a:t>
            </a:r>
            <a:r>
              <a:rPr lang="en-US" dirty="0"/>
              <a:t> </a:t>
            </a:r>
            <a:r>
              <a:rPr lang="en-US" dirty="0" err="1"/>
              <a:t>uterin</a:t>
            </a:r>
            <a:r>
              <a:rPr lang="en-US" dirty="0"/>
              <a:t>. </a:t>
            </a:r>
            <a:r>
              <a:rPr lang="en-US" dirty="0" smtClean="0"/>
              <a:t>Mana </a:t>
            </a:r>
            <a:r>
              <a:rPr lang="en-US" dirty="0"/>
              <a:t>non-</a:t>
            </a:r>
            <a:r>
              <a:rPr lang="en-US" dirty="0" err="1"/>
              <a:t>dominantă</a:t>
            </a:r>
            <a:r>
              <a:rPr lang="en-US" dirty="0"/>
              <a:t> se </a:t>
            </a:r>
            <a:r>
              <a:rPr lang="en-US" dirty="0" err="1"/>
              <a:t>poziționează</a:t>
            </a:r>
            <a:r>
              <a:rPr lang="en-US" dirty="0"/>
              <a:t> </a:t>
            </a:r>
            <a:r>
              <a:rPr lang="en-US" dirty="0" err="1"/>
              <a:t>pe</a:t>
            </a:r>
            <a:r>
              <a:rPr lang="en-US" dirty="0"/>
              <a:t> </a:t>
            </a:r>
            <a:r>
              <a:rPr lang="en-US" dirty="0" err="1"/>
              <a:t>abdomenul</a:t>
            </a:r>
            <a:r>
              <a:rPr lang="en-US" dirty="0"/>
              <a:t> </a:t>
            </a:r>
            <a:r>
              <a:rPr lang="en-US" dirty="0" err="1"/>
              <a:t>pacientei</a:t>
            </a:r>
            <a:r>
              <a:rPr lang="en-US" dirty="0"/>
              <a:t>, </a:t>
            </a:r>
            <a:r>
              <a:rPr lang="en-US" dirty="0" smtClean="0"/>
              <a:t>in </a:t>
            </a:r>
            <a:r>
              <a:rPr lang="en-US" dirty="0" err="1"/>
              <a:t>etajul</a:t>
            </a:r>
            <a:r>
              <a:rPr lang="en-US" dirty="0"/>
              <a:t> inferior, </a:t>
            </a:r>
            <a:r>
              <a:rPr lang="en-US" dirty="0" err="1"/>
              <a:t>palparea</a:t>
            </a:r>
            <a:r>
              <a:rPr lang="en-US" dirty="0"/>
              <a:t> se </a:t>
            </a:r>
            <a:r>
              <a:rPr lang="en-US" dirty="0" err="1"/>
              <a:t>va</a:t>
            </a:r>
            <a:r>
              <a:rPr lang="en-US" dirty="0"/>
              <a:t> face cu </a:t>
            </a:r>
            <a:r>
              <a:rPr lang="en-US" dirty="0" err="1" smtClean="0"/>
              <a:t>intreaga</a:t>
            </a:r>
            <a:r>
              <a:rPr lang="en-US" dirty="0" smtClean="0"/>
              <a:t> </a:t>
            </a:r>
            <a:r>
              <a:rPr lang="en-US" dirty="0" err="1"/>
              <a:t>palmă</a:t>
            </a:r>
            <a:r>
              <a:rPr lang="en-US" dirty="0"/>
              <a:t>.</a:t>
            </a: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45200" y="1633045"/>
            <a:ext cx="6146800" cy="4610100"/>
          </a:xfrm>
          <a:prstGeom prst="rect">
            <a:avLst/>
          </a:prstGeom>
        </p:spPr>
      </p:pic>
    </p:spTree>
    <p:extLst>
      <p:ext uri="{BB962C8B-B14F-4D97-AF65-F5344CB8AC3E}">
        <p14:creationId xmlns:p14="http://schemas.microsoft.com/office/powerpoint/2010/main" xmlns="" val="1358212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6" y="127280"/>
            <a:ext cx="10058400" cy="629465"/>
          </a:xfrm>
        </p:spPr>
        <p:txBody>
          <a:bodyPr>
            <a:normAutofit fontScale="90000"/>
          </a:bodyPr>
          <a:lstStyle/>
          <a:p>
            <a:r>
              <a:rPr lang="en-US" dirty="0" err="1" smtClean="0"/>
              <a:t>Tuseul</a:t>
            </a:r>
            <a:r>
              <a:rPr lang="en-US" dirty="0" smtClean="0"/>
              <a:t> vaginal</a:t>
            </a:r>
            <a:endParaRPr lang="en-US" dirty="0"/>
          </a:p>
        </p:txBody>
      </p:sp>
      <p:sp>
        <p:nvSpPr>
          <p:cNvPr id="3" name="Content Placeholder 2"/>
          <p:cNvSpPr>
            <a:spLocks noGrp="1"/>
          </p:cNvSpPr>
          <p:nvPr>
            <p:ph idx="1"/>
          </p:nvPr>
        </p:nvSpPr>
        <p:spPr>
          <a:xfrm>
            <a:off x="336331" y="861847"/>
            <a:ext cx="10791917" cy="5812221"/>
          </a:xfrm>
        </p:spPr>
        <p:txBody>
          <a:bodyPr>
            <a:normAutofit fontScale="70000" lnSpcReduction="20000"/>
          </a:bodyPr>
          <a:lstStyle/>
          <a:p>
            <a:r>
              <a:rPr lang="en-US" dirty="0" err="1"/>
              <a:t>Aprecierea</a:t>
            </a:r>
            <a:r>
              <a:rPr lang="en-US" dirty="0"/>
              <a:t> </a:t>
            </a:r>
            <a:r>
              <a:rPr lang="en-US" dirty="0" err="1">
                <a:solidFill>
                  <a:srgbClr val="FF0000"/>
                </a:solidFill>
              </a:rPr>
              <a:t>vaginului</a:t>
            </a:r>
            <a:r>
              <a:rPr lang="en-US" dirty="0" smtClean="0"/>
              <a:t>:</a:t>
            </a:r>
          </a:p>
          <a:p>
            <a:r>
              <a:rPr lang="en-US" dirty="0" err="1" smtClean="0"/>
              <a:t>palpăm</a:t>
            </a:r>
            <a:r>
              <a:rPr lang="en-US" dirty="0" smtClean="0"/>
              <a:t> </a:t>
            </a:r>
            <a:r>
              <a:rPr lang="en-US" dirty="0" err="1"/>
              <a:t>pereții</a:t>
            </a:r>
            <a:r>
              <a:rPr lang="en-US" dirty="0"/>
              <a:t> </a:t>
            </a:r>
            <a:r>
              <a:rPr lang="en-US" dirty="0" err="1" smtClean="0"/>
              <a:t>vaginali</a:t>
            </a:r>
            <a:r>
              <a:rPr lang="en-US" dirty="0" smtClean="0"/>
              <a:t> </a:t>
            </a:r>
            <a:r>
              <a:rPr lang="en-US" dirty="0" err="1"/>
              <a:t>pentru</a:t>
            </a:r>
            <a:r>
              <a:rPr lang="en-US" dirty="0"/>
              <a:t> a </a:t>
            </a:r>
            <a:r>
              <a:rPr lang="en-US" dirty="0" err="1"/>
              <a:t>identifica</a:t>
            </a:r>
            <a:r>
              <a:rPr lang="en-US" dirty="0"/>
              <a:t> </a:t>
            </a:r>
            <a:r>
              <a:rPr lang="en-US" dirty="0" err="1"/>
              <a:t>prezența</a:t>
            </a:r>
            <a:r>
              <a:rPr lang="en-US" dirty="0"/>
              <a:t> </a:t>
            </a:r>
            <a:r>
              <a:rPr lang="en-US" dirty="0" err="1"/>
              <a:t>unor</a:t>
            </a:r>
            <a:r>
              <a:rPr lang="en-US" dirty="0"/>
              <a:t> </a:t>
            </a:r>
            <a:r>
              <a:rPr lang="en-US" dirty="0" err="1"/>
              <a:t>septe</a:t>
            </a:r>
            <a:r>
              <a:rPr lang="en-US" dirty="0"/>
              <a:t>, </a:t>
            </a:r>
            <a:r>
              <a:rPr lang="en-US" dirty="0" err="1" smtClean="0"/>
              <a:t>neregularități</a:t>
            </a:r>
            <a:r>
              <a:rPr lang="en-US" dirty="0"/>
              <a:t>, </a:t>
            </a:r>
            <a:r>
              <a:rPr lang="en-US" dirty="0" err="1" smtClean="0"/>
              <a:t>tumori</a:t>
            </a:r>
            <a:r>
              <a:rPr lang="en-US" dirty="0" smtClean="0"/>
              <a:t>.</a:t>
            </a:r>
          </a:p>
          <a:p>
            <a:r>
              <a:rPr lang="en-US" dirty="0" err="1" smtClean="0"/>
              <a:t>Aprecierea</a:t>
            </a:r>
            <a:r>
              <a:rPr lang="en-US" dirty="0" smtClean="0"/>
              <a:t> </a:t>
            </a:r>
            <a:r>
              <a:rPr lang="en-US" dirty="0" err="1">
                <a:solidFill>
                  <a:srgbClr val="FF0000"/>
                </a:solidFill>
              </a:rPr>
              <a:t>colului</a:t>
            </a:r>
            <a:r>
              <a:rPr lang="en-US" dirty="0"/>
              <a:t> </a:t>
            </a:r>
            <a:r>
              <a:rPr lang="en-US" dirty="0" err="1" smtClean="0">
                <a:solidFill>
                  <a:srgbClr val="FF0000"/>
                </a:solidFill>
              </a:rPr>
              <a:t>uterin</a:t>
            </a:r>
            <a:r>
              <a:rPr lang="en-US" dirty="0" smtClean="0"/>
              <a:t>:</a:t>
            </a:r>
          </a:p>
          <a:p>
            <a:r>
              <a:rPr lang="en-US" dirty="0" err="1"/>
              <a:t>poziție</a:t>
            </a:r>
            <a:r>
              <a:rPr lang="en-US" dirty="0"/>
              <a:t> (</a:t>
            </a:r>
            <a:r>
              <a:rPr lang="en-US" dirty="0" err="1"/>
              <a:t>centrală</a:t>
            </a:r>
            <a:r>
              <a:rPr lang="en-US" dirty="0"/>
              <a:t>, </a:t>
            </a:r>
            <a:r>
              <a:rPr lang="en-US" dirty="0" err="1"/>
              <a:t>deviere</a:t>
            </a:r>
            <a:r>
              <a:rPr lang="en-US" dirty="0"/>
              <a:t> la </a:t>
            </a:r>
            <a:r>
              <a:rPr lang="en-US" dirty="0" err="1"/>
              <a:t>dreapta</a:t>
            </a:r>
            <a:r>
              <a:rPr lang="en-US" dirty="0"/>
              <a:t> </a:t>
            </a:r>
            <a:r>
              <a:rPr lang="en-US" dirty="0" err="1" smtClean="0"/>
              <a:t>dextrodeviație</a:t>
            </a:r>
            <a:r>
              <a:rPr lang="en-US" dirty="0"/>
              <a:t>, </a:t>
            </a:r>
            <a:r>
              <a:rPr lang="en-US" dirty="0" err="1"/>
              <a:t>deviere</a:t>
            </a:r>
            <a:r>
              <a:rPr lang="en-US" dirty="0"/>
              <a:t> la </a:t>
            </a:r>
            <a:r>
              <a:rPr lang="en-US" dirty="0" err="1"/>
              <a:t>stnga</a:t>
            </a:r>
            <a:r>
              <a:rPr lang="en-US" dirty="0"/>
              <a:t> - </a:t>
            </a:r>
            <a:r>
              <a:rPr lang="en-US" dirty="0" err="1"/>
              <a:t>sinistrodeviație</a:t>
            </a:r>
            <a:r>
              <a:rPr lang="en-US" dirty="0"/>
              <a:t>, </a:t>
            </a:r>
            <a:r>
              <a:rPr lang="en-US" dirty="0" err="1" smtClean="0"/>
              <a:t>orientare</a:t>
            </a:r>
            <a:r>
              <a:rPr lang="en-US" dirty="0" smtClean="0"/>
              <a:t> </a:t>
            </a:r>
            <a:r>
              <a:rPr lang="en-US" dirty="0" err="1"/>
              <a:t>către</a:t>
            </a:r>
            <a:r>
              <a:rPr lang="en-US" dirty="0"/>
              <a:t> anterior / posterior</a:t>
            </a:r>
            <a:r>
              <a:rPr lang="en-US" dirty="0" smtClean="0"/>
              <a:t>)</a:t>
            </a:r>
          </a:p>
          <a:p>
            <a:r>
              <a:rPr lang="en-US" dirty="0" err="1" smtClean="0"/>
              <a:t>consistență</a:t>
            </a:r>
            <a:r>
              <a:rPr lang="en-US" dirty="0"/>
              <a:t>: </a:t>
            </a:r>
            <a:r>
              <a:rPr lang="en-US" dirty="0" err="1"/>
              <a:t>moale</a:t>
            </a:r>
            <a:r>
              <a:rPr lang="en-US" dirty="0"/>
              <a:t> / </a:t>
            </a:r>
            <a:r>
              <a:rPr lang="en-US" dirty="0" err="1" smtClean="0"/>
              <a:t>dură</a:t>
            </a:r>
            <a:endParaRPr lang="en-US" dirty="0" smtClean="0"/>
          </a:p>
          <a:p>
            <a:r>
              <a:rPr lang="en-US" dirty="0" err="1" smtClean="0"/>
              <a:t>orificiul</a:t>
            </a:r>
            <a:r>
              <a:rPr lang="en-US" dirty="0" smtClean="0"/>
              <a:t> </a:t>
            </a:r>
            <a:r>
              <a:rPr lang="en-US" dirty="0"/>
              <a:t>cervical extern: </a:t>
            </a:r>
            <a:r>
              <a:rPr lang="en-US" dirty="0" err="1" smtClean="0"/>
              <a:t>inchis</a:t>
            </a:r>
            <a:r>
              <a:rPr lang="en-US" dirty="0"/>
              <a:t>, </a:t>
            </a:r>
            <a:r>
              <a:rPr lang="en-US" dirty="0" err="1"/>
              <a:t>deschis</a:t>
            </a:r>
            <a:r>
              <a:rPr lang="en-US" dirty="0"/>
              <a:t>, </a:t>
            </a:r>
            <a:r>
              <a:rPr lang="en-US" dirty="0" err="1"/>
              <a:t>leziuni</a:t>
            </a:r>
            <a:r>
              <a:rPr lang="en-US" dirty="0"/>
              <a:t>, </a:t>
            </a:r>
            <a:r>
              <a:rPr lang="en-US" dirty="0" err="1" smtClean="0"/>
              <a:t>formațiuni</a:t>
            </a:r>
            <a:r>
              <a:rPr lang="en-US" dirty="0" smtClean="0"/>
              <a:t> </a:t>
            </a:r>
            <a:r>
              <a:rPr lang="en-US" dirty="0" err="1" smtClean="0"/>
              <a:t>tumorale</a:t>
            </a:r>
            <a:endParaRPr lang="en-US" dirty="0" smtClean="0"/>
          </a:p>
          <a:p>
            <a:r>
              <a:rPr lang="en-US" dirty="0" err="1" smtClean="0"/>
              <a:t>sensibilitatea</a:t>
            </a:r>
            <a:r>
              <a:rPr lang="en-US" dirty="0" smtClean="0"/>
              <a:t> </a:t>
            </a:r>
            <a:r>
              <a:rPr lang="en-US" dirty="0"/>
              <a:t>la </a:t>
            </a:r>
            <a:r>
              <a:rPr lang="en-US" dirty="0" err="1"/>
              <a:t>palpare</a:t>
            </a:r>
            <a:r>
              <a:rPr lang="en-US" dirty="0"/>
              <a:t> </a:t>
            </a:r>
            <a:r>
              <a:rPr lang="en-US" dirty="0" err="1"/>
              <a:t>și</a:t>
            </a:r>
            <a:r>
              <a:rPr lang="en-US" dirty="0"/>
              <a:t> </a:t>
            </a:r>
            <a:r>
              <a:rPr lang="en-US" dirty="0" err="1" smtClean="0"/>
              <a:t>mobilizare</a:t>
            </a:r>
            <a:endParaRPr lang="en-US" dirty="0" smtClean="0"/>
          </a:p>
          <a:p>
            <a:r>
              <a:rPr lang="en-US" dirty="0" err="1" smtClean="0"/>
              <a:t>scurtarea</a:t>
            </a:r>
            <a:r>
              <a:rPr lang="en-US" dirty="0" smtClean="0"/>
              <a:t> </a:t>
            </a:r>
            <a:r>
              <a:rPr lang="en-US" dirty="0" err="1"/>
              <a:t>și</a:t>
            </a:r>
            <a:r>
              <a:rPr lang="en-US" dirty="0"/>
              <a:t> / </a:t>
            </a:r>
            <a:r>
              <a:rPr lang="en-US" dirty="0" err="1"/>
              <a:t>sau</a:t>
            </a:r>
            <a:r>
              <a:rPr lang="en-US" dirty="0"/>
              <a:t> </a:t>
            </a:r>
            <a:r>
              <a:rPr lang="en-US" dirty="0" err="1"/>
              <a:t>dilatarea</a:t>
            </a:r>
            <a:r>
              <a:rPr lang="en-US" dirty="0"/>
              <a:t> la </a:t>
            </a:r>
            <a:r>
              <a:rPr lang="en-US" dirty="0" err="1"/>
              <a:t>pacientele</a:t>
            </a:r>
            <a:r>
              <a:rPr lang="en-US" dirty="0"/>
              <a:t> </a:t>
            </a:r>
            <a:r>
              <a:rPr lang="en-US" dirty="0" err="1" smtClean="0"/>
              <a:t>gravide</a:t>
            </a:r>
            <a:endParaRPr lang="en-US" dirty="0" smtClean="0"/>
          </a:p>
          <a:p>
            <a:r>
              <a:rPr lang="en-US" dirty="0" err="1" smtClean="0"/>
              <a:t>Aprecierea</a:t>
            </a:r>
            <a:r>
              <a:rPr lang="en-US" dirty="0" smtClean="0"/>
              <a:t> </a:t>
            </a:r>
            <a:r>
              <a:rPr lang="en-US" dirty="0" err="1">
                <a:solidFill>
                  <a:srgbClr val="FF0000"/>
                </a:solidFill>
              </a:rPr>
              <a:t>fundurilor</a:t>
            </a:r>
            <a:r>
              <a:rPr lang="en-US" dirty="0">
                <a:solidFill>
                  <a:srgbClr val="FF0000"/>
                </a:solidFill>
              </a:rPr>
              <a:t> de sac </a:t>
            </a:r>
            <a:r>
              <a:rPr lang="en-US" dirty="0" err="1">
                <a:solidFill>
                  <a:srgbClr val="FF0000"/>
                </a:solidFill>
              </a:rPr>
              <a:t>vaginale</a:t>
            </a:r>
            <a:r>
              <a:rPr lang="en-US" dirty="0" smtClean="0"/>
              <a:t>:</a:t>
            </a:r>
          </a:p>
          <a:p>
            <a:pPr marL="0" indent="0">
              <a:buNone/>
            </a:pPr>
            <a:r>
              <a:rPr lang="en-US" dirty="0"/>
              <a:t> </a:t>
            </a:r>
            <a:r>
              <a:rPr lang="en-US" dirty="0" smtClean="0"/>
              <a:t>    </a:t>
            </a:r>
            <a:r>
              <a:rPr lang="en-US" dirty="0" err="1" smtClean="0"/>
              <a:t>fundul</a:t>
            </a:r>
            <a:r>
              <a:rPr lang="en-US" dirty="0" smtClean="0"/>
              <a:t> </a:t>
            </a:r>
            <a:r>
              <a:rPr lang="en-US" dirty="0"/>
              <a:t>de sac vaginal posterior = </a:t>
            </a:r>
            <a:r>
              <a:rPr lang="en-US" dirty="0" err="1"/>
              <a:t>fundul</a:t>
            </a:r>
            <a:r>
              <a:rPr lang="en-US" dirty="0"/>
              <a:t> de sac </a:t>
            </a:r>
            <a:r>
              <a:rPr lang="en-US" dirty="0" smtClean="0"/>
              <a:t>Douglas</a:t>
            </a:r>
          </a:p>
          <a:p>
            <a:pPr marL="0" indent="0">
              <a:buNone/>
            </a:pPr>
            <a:r>
              <a:rPr lang="en-US" dirty="0"/>
              <a:t> </a:t>
            </a:r>
            <a:r>
              <a:rPr lang="en-US" dirty="0" smtClean="0"/>
              <a:t>     </a:t>
            </a:r>
            <a:r>
              <a:rPr lang="en-US" dirty="0" err="1" smtClean="0"/>
              <a:t>palparea</a:t>
            </a:r>
            <a:r>
              <a:rPr lang="en-US" dirty="0" smtClean="0"/>
              <a:t> </a:t>
            </a:r>
            <a:r>
              <a:rPr lang="en-US" dirty="0" err="1"/>
              <a:t>fundului</a:t>
            </a:r>
            <a:r>
              <a:rPr lang="en-US" dirty="0"/>
              <a:t> </a:t>
            </a:r>
            <a:r>
              <a:rPr lang="en-US" dirty="0" err="1"/>
              <a:t>uterin</a:t>
            </a:r>
            <a:r>
              <a:rPr lang="en-US" dirty="0"/>
              <a:t>, </a:t>
            </a:r>
            <a:r>
              <a:rPr lang="en-US" dirty="0" err="1"/>
              <a:t>dacă</a:t>
            </a:r>
            <a:r>
              <a:rPr lang="en-US" dirty="0"/>
              <a:t> </a:t>
            </a:r>
            <a:r>
              <a:rPr lang="en-US" dirty="0" err="1"/>
              <a:t>uterul</a:t>
            </a:r>
            <a:r>
              <a:rPr lang="en-US" dirty="0"/>
              <a:t> </a:t>
            </a:r>
            <a:r>
              <a:rPr lang="en-US" dirty="0" err="1"/>
              <a:t>este</a:t>
            </a:r>
            <a:r>
              <a:rPr lang="en-US" dirty="0"/>
              <a:t> n </a:t>
            </a:r>
            <a:r>
              <a:rPr lang="en-US" dirty="0" err="1" smtClean="0"/>
              <a:t>retroversie-flexie</a:t>
            </a:r>
            <a:endParaRPr lang="en-US" dirty="0"/>
          </a:p>
          <a:p>
            <a:pPr marL="0" indent="0">
              <a:buNone/>
            </a:pPr>
            <a:r>
              <a:rPr lang="en-US" dirty="0" smtClean="0"/>
              <a:t>      </a:t>
            </a:r>
            <a:r>
              <a:rPr lang="en-US" dirty="0" err="1" smtClean="0"/>
              <a:t>provoacă</a:t>
            </a:r>
            <a:r>
              <a:rPr lang="en-US" dirty="0" smtClean="0"/>
              <a:t> </a:t>
            </a:r>
            <a:r>
              <a:rPr lang="en-US" dirty="0" err="1"/>
              <a:t>durere</a:t>
            </a:r>
            <a:r>
              <a:rPr lang="en-US" dirty="0"/>
              <a:t> (“</a:t>
            </a:r>
            <a:r>
              <a:rPr lang="en-US" dirty="0" err="1"/>
              <a:t>țipătul</a:t>
            </a:r>
            <a:r>
              <a:rPr lang="en-US" dirty="0"/>
              <a:t> </a:t>
            </a:r>
            <a:r>
              <a:rPr lang="en-US" dirty="0" err="1"/>
              <a:t>Douglasului</a:t>
            </a:r>
            <a:r>
              <a:rPr lang="en-US" dirty="0" smtClean="0"/>
              <a:t>”):</a:t>
            </a:r>
          </a:p>
          <a:p>
            <a:pPr lvl="1"/>
            <a:r>
              <a:rPr lang="en-US" dirty="0" smtClean="0"/>
              <a:t></a:t>
            </a:r>
            <a:r>
              <a:rPr lang="en-US" dirty="0"/>
              <a:t>un </a:t>
            </a:r>
            <a:r>
              <a:rPr lang="en-US" dirty="0" err="1"/>
              <a:t>proces</a:t>
            </a:r>
            <a:r>
              <a:rPr lang="en-US" dirty="0"/>
              <a:t> </a:t>
            </a:r>
            <a:r>
              <a:rPr lang="en-US" dirty="0" err="1"/>
              <a:t>inflamator</a:t>
            </a:r>
            <a:r>
              <a:rPr lang="en-US" dirty="0"/>
              <a:t> </a:t>
            </a:r>
            <a:r>
              <a:rPr lang="en-US" dirty="0" err="1"/>
              <a:t>anexial</a:t>
            </a:r>
            <a:r>
              <a:rPr lang="en-US" dirty="0"/>
              <a:t> (</a:t>
            </a:r>
            <a:r>
              <a:rPr lang="en-US" dirty="0" err="1"/>
              <a:t>boală</a:t>
            </a:r>
            <a:r>
              <a:rPr lang="en-US" dirty="0"/>
              <a:t> </a:t>
            </a:r>
            <a:r>
              <a:rPr lang="en-US" dirty="0" err="1"/>
              <a:t>inflamatorie</a:t>
            </a:r>
            <a:r>
              <a:rPr lang="en-US" dirty="0"/>
              <a:t> </a:t>
            </a:r>
            <a:r>
              <a:rPr lang="en-US" dirty="0" err="1"/>
              <a:t>pelvină</a:t>
            </a:r>
            <a:r>
              <a:rPr lang="en-US" dirty="0" smtClean="0"/>
              <a:t>)</a:t>
            </a:r>
          </a:p>
          <a:p>
            <a:pPr lvl="1"/>
            <a:r>
              <a:rPr lang="en-US" dirty="0" smtClean="0"/>
              <a:t></a:t>
            </a:r>
            <a:r>
              <a:rPr lang="en-US" dirty="0" err="1"/>
              <a:t>iritația</a:t>
            </a:r>
            <a:r>
              <a:rPr lang="en-US" dirty="0"/>
              <a:t> </a:t>
            </a:r>
            <a:r>
              <a:rPr lang="en-US" dirty="0" err="1" smtClean="0"/>
              <a:t>peritoneală</a:t>
            </a:r>
            <a:endParaRPr lang="en-US" dirty="0" smtClean="0"/>
          </a:p>
          <a:p>
            <a:pPr lvl="1"/>
            <a:r>
              <a:rPr lang="en-US" dirty="0" smtClean="0"/>
              <a:t></a:t>
            </a:r>
            <a:r>
              <a:rPr lang="en-US" dirty="0" err="1"/>
              <a:t>fiziologică</a:t>
            </a:r>
            <a:r>
              <a:rPr lang="en-US" dirty="0"/>
              <a:t>: </a:t>
            </a:r>
            <a:r>
              <a:rPr lang="en-US" dirty="0" err="1" smtClean="0"/>
              <a:t>pontaovulatorie</a:t>
            </a:r>
            <a:endParaRPr lang="en-US" dirty="0" smtClean="0"/>
          </a:p>
          <a:p>
            <a:pPr lvl="1"/>
            <a:r>
              <a:rPr lang="en-US" dirty="0" smtClean="0"/>
              <a:t></a:t>
            </a:r>
            <a:r>
              <a:rPr lang="en-US" dirty="0" err="1"/>
              <a:t>patologică</a:t>
            </a:r>
            <a:r>
              <a:rPr lang="en-US" dirty="0"/>
              <a:t>: </a:t>
            </a:r>
            <a:r>
              <a:rPr lang="en-US" dirty="0" err="1"/>
              <a:t>chist</a:t>
            </a:r>
            <a:r>
              <a:rPr lang="en-US" dirty="0"/>
              <a:t> ovarian </a:t>
            </a:r>
            <a:r>
              <a:rPr lang="en-US" dirty="0" err="1"/>
              <a:t>eclatat</a:t>
            </a:r>
            <a:r>
              <a:rPr lang="en-US" dirty="0"/>
              <a:t> (</a:t>
            </a:r>
            <a:r>
              <a:rPr lang="en-US" dirty="0" err="1"/>
              <a:t>rupt</a:t>
            </a:r>
            <a:r>
              <a:rPr lang="en-US" dirty="0"/>
              <a:t>), </a:t>
            </a:r>
            <a:r>
              <a:rPr lang="en-US" dirty="0" err="1"/>
              <a:t>sarcină</a:t>
            </a:r>
            <a:r>
              <a:rPr lang="en-US" dirty="0"/>
              <a:t> </a:t>
            </a:r>
            <a:r>
              <a:rPr lang="en-US" dirty="0" err="1"/>
              <a:t>extrauterină</a:t>
            </a:r>
            <a:r>
              <a:rPr lang="en-US" dirty="0"/>
              <a:t> </a:t>
            </a:r>
            <a:r>
              <a:rPr lang="en-US" dirty="0" err="1" smtClean="0"/>
              <a:t>ruptă</a:t>
            </a:r>
            <a:endParaRPr lang="en-US" dirty="0" smtClean="0"/>
          </a:p>
          <a:p>
            <a:pPr marL="274320" lvl="1" indent="0">
              <a:spcBef>
                <a:spcPts val="1200"/>
              </a:spcBef>
              <a:spcAft>
                <a:spcPts val="0"/>
              </a:spcAft>
              <a:buNone/>
            </a:pPr>
            <a:r>
              <a:rPr lang="en-US" sz="2000" dirty="0" err="1" smtClean="0"/>
              <a:t>bombează</a:t>
            </a:r>
            <a:r>
              <a:rPr lang="en-US" sz="2000" dirty="0" smtClean="0"/>
              <a:t> in </a:t>
            </a:r>
            <a:r>
              <a:rPr lang="en-US" sz="2000" dirty="0" err="1" smtClean="0"/>
              <a:t>cazul</a:t>
            </a:r>
            <a:r>
              <a:rPr lang="en-US" sz="2000" dirty="0" smtClean="0"/>
              <a:t> </a:t>
            </a:r>
            <a:r>
              <a:rPr lang="en-US" sz="2000" dirty="0" err="1"/>
              <a:t>unei</a:t>
            </a:r>
            <a:r>
              <a:rPr lang="en-US" sz="2000" dirty="0"/>
              <a:t> </a:t>
            </a:r>
            <a:r>
              <a:rPr lang="en-US" sz="2000" dirty="0" err="1"/>
              <a:t>colecții</a:t>
            </a:r>
            <a:r>
              <a:rPr lang="en-US" sz="2000" dirty="0"/>
              <a:t> </a:t>
            </a:r>
            <a:r>
              <a:rPr lang="en-US" sz="2000" dirty="0" err="1"/>
              <a:t>intraperitoneale</a:t>
            </a:r>
            <a:r>
              <a:rPr lang="en-US" sz="2000" dirty="0"/>
              <a:t> </a:t>
            </a:r>
            <a:r>
              <a:rPr lang="en-US" sz="2000" dirty="0" err="1" smtClean="0"/>
              <a:t>voluminoase</a:t>
            </a:r>
            <a:endParaRPr lang="en-US" sz="2000" dirty="0" smtClean="0"/>
          </a:p>
          <a:p>
            <a:pPr marL="274320" lvl="1" indent="0">
              <a:spcBef>
                <a:spcPts val="1200"/>
              </a:spcBef>
              <a:spcAft>
                <a:spcPts val="0"/>
              </a:spcAft>
              <a:buNone/>
            </a:pPr>
            <a:r>
              <a:rPr lang="en-US" sz="2000" dirty="0" err="1" smtClean="0"/>
              <a:t>fundul</a:t>
            </a:r>
            <a:r>
              <a:rPr lang="en-US" sz="2000" dirty="0" smtClean="0"/>
              <a:t> </a:t>
            </a:r>
            <a:r>
              <a:rPr lang="en-US" sz="2000" dirty="0"/>
              <a:t>de sac vaginal anterior - </a:t>
            </a:r>
            <a:r>
              <a:rPr lang="en-US" sz="2000" dirty="0" err="1"/>
              <a:t>palparea</a:t>
            </a:r>
            <a:r>
              <a:rPr lang="en-US" sz="2000" dirty="0"/>
              <a:t> </a:t>
            </a:r>
            <a:r>
              <a:rPr lang="en-US" sz="2000" dirty="0" err="1"/>
              <a:t>fundului</a:t>
            </a:r>
            <a:r>
              <a:rPr lang="en-US" sz="2000" dirty="0"/>
              <a:t> </a:t>
            </a:r>
            <a:r>
              <a:rPr lang="en-US" sz="2000" dirty="0" err="1"/>
              <a:t>uterin</a:t>
            </a:r>
            <a:r>
              <a:rPr lang="en-US" sz="2000" dirty="0"/>
              <a:t>, </a:t>
            </a:r>
            <a:r>
              <a:rPr lang="en-US" sz="2000" dirty="0" err="1"/>
              <a:t>dacă</a:t>
            </a:r>
            <a:r>
              <a:rPr lang="en-US" sz="2000" dirty="0"/>
              <a:t> </a:t>
            </a:r>
            <a:r>
              <a:rPr lang="en-US" sz="2000" dirty="0" err="1"/>
              <a:t>uterul</a:t>
            </a:r>
            <a:r>
              <a:rPr lang="en-US" sz="2000" dirty="0"/>
              <a:t> </a:t>
            </a:r>
            <a:r>
              <a:rPr lang="en-US" sz="2000" dirty="0" err="1"/>
              <a:t>este</a:t>
            </a:r>
            <a:r>
              <a:rPr lang="en-US" sz="2000" dirty="0"/>
              <a:t> </a:t>
            </a:r>
            <a:r>
              <a:rPr lang="en-US" sz="2000" dirty="0" smtClean="0"/>
              <a:t>in ante-</a:t>
            </a:r>
            <a:r>
              <a:rPr lang="en-US" sz="2000" dirty="0" err="1" smtClean="0"/>
              <a:t>versie</a:t>
            </a:r>
            <a:r>
              <a:rPr lang="en-US" sz="2000" dirty="0" smtClean="0"/>
              <a:t>-</a:t>
            </a:r>
            <a:r>
              <a:rPr lang="en-US" sz="2000" dirty="0" err="1" smtClean="0"/>
              <a:t>flexie</a:t>
            </a:r>
            <a:endParaRPr lang="en-US" sz="2000" dirty="0" smtClean="0"/>
          </a:p>
          <a:p>
            <a:pPr marL="274320" lvl="1" indent="0">
              <a:spcBef>
                <a:spcPts val="1200"/>
              </a:spcBef>
              <a:spcAft>
                <a:spcPts val="0"/>
              </a:spcAft>
              <a:buNone/>
            </a:pPr>
            <a:r>
              <a:rPr lang="en-US" sz="2000" dirty="0" err="1" smtClean="0"/>
              <a:t>fundurile</a:t>
            </a:r>
            <a:r>
              <a:rPr lang="en-US" sz="2000" dirty="0" smtClean="0"/>
              <a:t> </a:t>
            </a:r>
            <a:r>
              <a:rPr lang="en-US" sz="2000" dirty="0"/>
              <a:t>de sac </a:t>
            </a:r>
            <a:r>
              <a:rPr lang="en-US" sz="2000" dirty="0" err="1"/>
              <a:t>vaginale</a:t>
            </a:r>
            <a:r>
              <a:rPr lang="en-US" sz="2000" dirty="0"/>
              <a:t> </a:t>
            </a:r>
            <a:r>
              <a:rPr lang="en-US" sz="2000" dirty="0" err="1"/>
              <a:t>laterale</a:t>
            </a:r>
            <a:r>
              <a:rPr lang="en-US" sz="2000" dirty="0"/>
              <a:t> – </a:t>
            </a:r>
            <a:r>
              <a:rPr lang="en-US" sz="2000" dirty="0" err="1"/>
              <a:t>oferă</a:t>
            </a:r>
            <a:r>
              <a:rPr lang="en-US" sz="2000" dirty="0"/>
              <a:t> </a:t>
            </a:r>
            <a:r>
              <a:rPr lang="en-US" sz="2000" dirty="0" err="1"/>
              <a:t>informații</a:t>
            </a:r>
            <a:r>
              <a:rPr lang="en-US" sz="2000" dirty="0"/>
              <a:t> cu </a:t>
            </a:r>
            <a:r>
              <a:rPr lang="en-US" sz="2000" dirty="0" err="1"/>
              <a:t>privire</a:t>
            </a:r>
            <a:r>
              <a:rPr lang="en-US" sz="2000" dirty="0"/>
              <a:t> la </a:t>
            </a:r>
            <a:r>
              <a:rPr lang="en-US" sz="2000" dirty="0" err="1"/>
              <a:t>afecțiuni</a:t>
            </a:r>
            <a:r>
              <a:rPr lang="en-US" sz="2000" dirty="0"/>
              <a:t> cu </a:t>
            </a:r>
            <a:r>
              <a:rPr lang="en-US" sz="2000" dirty="0" err="1"/>
              <a:t>localizare</a:t>
            </a:r>
            <a:r>
              <a:rPr lang="en-US" sz="2000" dirty="0"/>
              <a:t> </a:t>
            </a:r>
            <a:r>
              <a:rPr lang="en-US" sz="2000" dirty="0" err="1"/>
              <a:t>anexială</a:t>
            </a:r>
            <a:r>
              <a:rPr lang="en-US" sz="2000" dirty="0"/>
              <a:t> </a:t>
            </a:r>
            <a:r>
              <a:rPr lang="en-US" sz="2000" dirty="0" err="1"/>
              <a:t>dacă</a:t>
            </a:r>
            <a:r>
              <a:rPr lang="en-US" sz="2000" dirty="0"/>
              <a:t> </a:t>
            </a:r>
            <a:r>
              <a:rPr lang="en-US" sz="2000" dirty="0" err="1"/>
              <a:t>palparea</a:t>
            </a:r>
            <a:r>
              <a:rPr lang="en-US" sz="2000" dirty="0"/>
              <a:t> </a:t>
            </a:r>
            <a:r>
              <a:rPr lang="en-US" sz="2000" dirty="0" err="1"/>
              <a:t>lor</a:t>
            </a:r>
            <a:r>
              <a:rPr lang="en-US" sz="2000" dirty="0"/>
              <a:t> </a:t>
            </a:r>
            <a:r>
              <a:rPr lang="en-US" sz="2000" dirty="0" err="1"/>
              <a:t>este</a:t>
            </a:r>
            <a:r>
              <a:rPr lang="en-US" sz="2000" dirty="0"/>
              <a:t> </a:t>
            </a:r>
            <a:r>
              <a:rPr lang="en-US" sz="2000" dirty="0" err="1"/>
              <a:t>dureroasă</a:t>
            </a:r>
            <a:endParaRPr lang="en-US" sz="2000" dirty="0"/>
          </a:p>
        </p:txBody>
      </p:sp>
    </p:spTree>
    <p:extLst>
      <p:ext uri="{BB962C8B-B14F-4D97-AF65-F5344CB8AC3E}">
        <p14:creationId xmlns:p14="http://schemas.microsoft.com/office/powerpoint/2010/main" xmlns="" val="3657049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38" y="168166"/>
            <a:ext cx="4027669" cy="609600"/>
          </a:xfrm>
        </p:spPr>
        <p:txBody>
          <a:bodyPr>
            <a:normAutofit fontScale="90000"/>
          </a:bodyPr>
          <a:lstStyle/>
          <a:p>
            <a:r>
              <a:rPr lang="en-US" dirty="0" err="1" smtClean="0"/>
              <a:t>Tuseul</a:t>
            </a:r>
            <a:r>
              <a:rPr lang="en-US" dirty="0" smtClean="0"/>
              <a:t> vaginal</a:t>
            </a:r>
            <a:endParaRPr lang="en-US" dirty="0"/>
          </a:p>
        </p:txBody>
      </p:sp>
      <p:sp>
        <p:nvSpPr>
          <p:cNvPr id="3" name="Content Placeholder 2"/>
          <p:cNvSpPr>
            <a:spLocks noGrp="1"/>
          </p:cNvSpPr>
          <p:nvPr>
            <p:ph idx="1"/>
          </p:nvPr>
        </p:nvSpPr>
        <p:spPr>
          <a:xfrm>
            <a:off x="409903" y="777766"/>
            <a:ext cx="11592911" cy="5854262"/>
          </a:xfrm>
        </p:spPr>
        <p:txBody>
          <a:bodyPr>
            <a:normAutofit fontScale="62500" lnSpcReduction="20000"/>
          </a:bodyPr>
          <a:lstStyle/>
          <a:p>
            <a:r>
              <a:rPr lang="en-US" dirty="0" err="1"/>
              <a:t>Aprecierea</a:t>
            </a:r>
            <a:r>
              <a:rPr lang="en-US" dirty="0"/>
              <a:t> </a:t>
            </a:r>
            <a:r>
              <a:rPr lang="en-US" dirty="0" err="1">
                <a:solidFill>
                  <a:srgbClr val="FF0000"/>
                </a:solidFill>
              </a:rPr>
              <a:t>uterului</a:t>
            </a:r>
            <a:r>
              <a:rPr lang="en-US" dirty="0" smtClean="0"/>
              <a:t>:</a:t>
            </a:r>
          </a:p>
          <a:p>
            <a:r>
              <a:rPr lang="en-US" dirty="0" err="1" smtClean="0"/>
              <a:t>palparea</a:t>
            </a:r>
            <a:r>
              <a:rPr lang="en-US" dirty="0" smtClean="0"/>
              <a:t> </a:t>
            </a:r>
            <a:r>
              <a:rPr lang="en-US" dirty="0" err="1"/>
              <a:t>uterului</a:t>
            </a:r>
            <a:r>
              <a:rPr lang="en-US" dirty="0"/>
              <a:t> se face cu </a:t>
            </a:r>
            <a:r>
              <a:rPr lang="en-US" dirty="0" err="1"/>
              <a:t>degetele</a:t>
            </a:r>
            <a:r>
              <a:rPr lang="en-US" dirty="0"/>
              <a:t> </a:t>
            </a:r>
            <a:r>
              <a:rPr lang="en-US" dirty="0" err="1"/>
              <a:t>minii</a:t>
            </a:r>
            <a:r>
              <a:rPr lang="en-US" dirty="0"/>
              <a:t> </a:t>
            </a:r>
            <a:r>
              <a:rPr lang="en-US" dirty="0" err="1"/>
              <a:t>dominante</a:t>
            </a:r>
            <a:r>
              <a:rPr lang="en-US" dirty="0"/>
              <a:t> </a:t>
            </a:r>
            <a:r>
              <a:rPr lang="en-US" dirty="0" smtClean="0"/>
              <a:t>in </a:t>
            </a:r>
            <a:r>
              <a:rPr lang="en-US" dirty="0" err="1" smtClean="0"/>
              <a:t>fundul</a:t>
            </a:r>
            <a:r>
              <a:rPr lang="en-US" dirty="0" smtClean="0"/>
              <a:t> </a:t>
            </a:r>
            <a:r>
              <a:rPr lang="en-US" dirty="0"/>
              <a:t>de sac posterior </a:t>
            </a:r>
            <a:r>
              <a:rPr lang="en-US" dirty="0" err="1"/>
              <a:t>aplic</a:t>
            </a:r>
            <a:r>
              <a:rPr lang="en-US" dirty="0" err="1" smtClean="0"/>
              <a:t>and</a:t>
            </a:r>
            <a:r>
              <a:rPr lang="en-US" dirty="0" smtClean="0"/>
              <a:t> </a:t>
            </a:r>
            <a:r>
              <a:rPr lang="en-US" dirty="0" err="1" smtClean="0"/>
              <a:t>presiune</a:t>
            </a:r>
            <a:r>
              <a:rPr lang="en-US" dirty="0" smtClean="0"/>
              <a:t> in </a:t>
            </a:r>
            <a:r>
              <a:rPr lang="en-US" dirty="0" err="1" smtClean="0"/>
              <a:t>sus</a:t>
            </a:r>
            <a:endParaRPr lang="en-US" dirty="0" smtClean="0"/>
          </a:p>
          <a:p>
            <a:r>
              <a:rPr lang="en-US" dirty="0" smtClean="0"/>
              <a:t>In </a:t>
            </a:r>
            <a:r>
              <a:rPr lang="en-US" dirty="0" err="1" smtClean="0"/>
              <a:t>același</a:t>
            </a:r>
            <a:r>
              <a:rPr lang="en-US" dirty="0" smtClean="0"/>
              <a:t> </a:t>
            </a:r>
            <a:r>
              <a:rPr lang="en-US" dirty="0" err="1"/>
              <a:t>timp</a:t>
            </a:r>
            <a:r>
              <a:rPr lang="en-US" dirty="0"/>
              <a:t> </a:t>
            </a:r>
            <a:r>
              <a:rPr lang="en-US" dirty="0" smtClean="0"/>
              <a:t>mana </a:t>
            </a:r>
            <a:r>
              <a:rPr lang="en-US" dirty="0"/>
              <a:t>non-</a:t>
            </a:r>
            <a:r>
              <a:rPr lang="en-US" dirty="0" err="1"/>
              <a:t>dominantă</a:t>
            </a:r>
            <a:r>
              <a:rPr lang="en-US" dirty="0"/>
              <a:t> </a:t>
            </a:r>
            <a:r>
              <a:rPr lang="en-US" dirty="0" err="1" smtClean="0"/>
              <a:t>palpeză</a:t>
            </a:r>
            <a:r>
              <a:rPr lang="en-US" dirty="0" smtClean="0"/>
              <a:t> </a:t>
            </a:r>
            <a:r>
              <a:rPr lang="en-US" dirty="0" err="1" smtClean="0"/>
              <a:t>abdomenul</a:t>
            </a:r>
            <a:r>
              <a:rPr lang="en-US" dirty="0" smtClean="0"/>
              <a:t> </a:t>
            </a:r>
            <a:r>
              <a:rPr lang="en-US" dirty="0" err="1"/>
              <a:t>cobor</a:t>
            </a:r>
            <a:r>
              <a:rPr lang="en-US" dirty="0" err="1" smtClean="0"/>
              <a:t>and</a:t>
            </a:r>
            <a:r>
              <a:rPr lang="en-US" dirty="0" smtClean="0"/>
              <a:t> </a:t>
            </a:r>
            <a:r>
              <a:rPr lang="en-US" dirty="0" err="1" smtClean="0"/>
              <a:t>progresiv</a:t>
            </a:r>
            <a:r>
              <a:rPr lang="en-US" dirty="0" smtClean="0"/>
              <a:t> </a:t>
            </a:r>
            <a:r>
              <a:rPr lang="en-US" dirty="0" err="1"/>
              <a:t>dinspre</a:t>
            </a:r>
            <a:r>
              <a:rPr lang="en-US" dirty="0"/>
              <a:t> </a:t>
            </a:r>
            <a:r>
              <a:rPr lang="en-US" dirty="0" err="1"/>
              <a:t>ombilic</a:t>
            </a:r>
            <a:r>
              <a:rPr lang="en-US" dirty="0"/>
              <a:t> </a:t>
            </a:r>
            <a:r>
              <a:rPr lang="en-US" dirty="0" err="1"/>
              <a:t>spre</a:t>
            </a:r>
            <a:r>
              <a:rPr lang="en-US" dirty="0"/>
              <a:t> </a:t>
            </a:r>
            <a:r>
              <a:rPr lang="en-US" dirty="0" err="1"/>
              <a:t>simfiza</a:t>
            </a:r>
            <a:r>
              <a:rPr lang="en-US" dirty="0"/>
              <a:t> </a:t>
            </a:r>
            <a:r>
              <a:rPr lang="en-US" dirty="0" err="1" smtClean="0"/>
              <a:t>pubiană</a:t>
            </a:r>
            <a:endParaRPr lang="en-US" dirty="0" smtClean="0"/>
          </a:p>
          <a:p>
            <a:r>
              <a:rPr lang="en-US" dirty="0" smtClean="0"/>
              <a:t>de </a:t>
            </a:r>
            <a:r>
              <a:rPr lang="en-US" dirty="0" err="1"/>
              <a:t>regulă</a:t>
            </a:r>
            <a:r>
              <a:rPr lang="en-US" dirty="0"/>
              <a:t>, </a:t>
            </a:r>
            <a:r>
              <a:rPr lang="en-US" dirty="0" err="1"/>
              <a:t>fundul</a:t>
            </a:r>
            <a:r>
              <a:rPr lang="en-US" dirty="0"/>
              <a:t> </a:t>
            </a:r>
            <a:r>
              <a:rPr lang="en-US" dirty="0" err="1"/>
              <a:t>uterin</a:t>
            </a:r>
            <a:r>
              <a:rPr lang="en-US" dirty="0"/>
              <a:t> </a:t>
            </a:r>
            <a:r>
              <a:rPr lang="en-US" dirty="0" err="1"/>
              <a:t>este</a:t>
            </a:r>
            <a:r>
              <a:rPr lang="en-US" dirty="0"/>
              <a:t> </a:t>
            </a:r>
            <a:r>
              <a:rPr lang="en-US" dirty="0" err="1"/>
              <a:t>palpabil</a:t>
            </a:r>
            <a:r>
              <a:rPr lang="en-US" dirty="0"/>
              <a:t> </a:t>
            </a:r>
            <a:r>
              <a:rPr lang="en-US" dirty="0" err="1"/>
              <a:t>putnd</a:t>
            </a:r>
            <a:r>
              <a:rPr lang="en-US" dirty="0"/>
              <a:t> fi </a:t>
            </a:r>
            <a:r>
              <a:rPr lang="en-US" dirty="0" err="1" smtClean="0"/>
              <a:t>cuprins</a:t>
            </a:r>
            <a:r>
              <a:rPr lang="en-US" dirty="0"/>
              <a:t> </a:t>
            </a:r>
            <a:r>
              <a:rPr lang="en-US" dirty="0" err="1" smtClean="0"/>
              <a:t>intre</a:t>
            </a:r>
            <a:r>
              <a:rPr lang="en-US" dirty="0" smtClean="0"/>
              <a:t> </a:t>
            </a:r>
            <a:r>
              <a:rPr lang="en-US" dirty="0" err="1"/>
              <a:t>cele</a:t>
            </a:r>
            <a:r>
              <a:rPr lang="en-US" dirty="0"/>
              <a:t> </a:t>
            </a:r>
            <a:r>
              <a:rPr lang="en-US" dirty="0" err="1"/>
              <a:t>două</a:t>
            </a:r>
            <a:r>
              <a:rPr lang="en-US" dirty="0"/>
              <a:t> </a:t>
            </a:r>
            <a:r>
              <a:rPr lang="en-US" dirty="0" err="1" smtClean="0"/>
              <a:t>maini</a:t>
            </a:r>
            <a:r>
              <a:rPr lang="en-US" dirty="0" smtClean="0"/>
              <a:t> </a:t>
            </a:r>
            <a:r>
              <a:rPr lang="en-US" dirty="0"/>
              <a:t>ale </a:t>
            </a:r>
            <a:r>
              <a:rPr lang="en-US" dirty="0" err="1"/>
              <a:t>examinatorului</a:t>
            </a:r>
            <a:r>
              <a:rPr lang="en-US" dirty="0"/>
              <a:t> </a:t>
            </a:r>
            <a:r>
              <a:rPr lang="en-US" dirty="0" err="1" smtClean="0"/>
              <a:t>cand</a:t>
            </a:r>
            <a:r>
              <a:rPr lang="en-US" dirty="0" smtClean="0"/>
              <a:t> </a:t>
            </a:r>
            <a:r>
              <a:rPr lang="en-US" dirty="0" err="1"/>
              <a:t>degetele</a:t>
            </a:r>
            <a:r>
              <a:rPr lang="en-US" dirty="0"/>
              <a:t> </a:t>
            </a:r>
            <a:r>
              <a:rPr lang="en-US" dirty="0" err="1" smtClean="0"/>
              <a:t>mainii</a:t>
            </a:r>
            <a:r>
              <a:rPr lang="en-US" dirty="0" smtClean="0"/>
              <a:t> </a:t>
            </a:r>
            <a:r>
              <a:rPr lang="en-US" dirty="0"/>
              <a:t>non-</a:t>
            </a:r>
            <a:r>
              <a:rPr lang="en-US" dirty="0" err="1"/>
              <a:t>dominante</a:t>
            </a:r>
            <a:r>
              <a:rPr lang="en-US" dirty="0"/>
              <a:t> </a:t>
            </a:r>
            <a:r>
              <a:rPr lang="en-US" dirty="0" err="1"/>
              <a:t>sunt</a:t>
            </a:r>
            <a:r>
              <a:rPr lang="en-US" dirty="0"/>
              <a:t> </a:t>
            </a:r>
            <a:r>
              <a:rPr lang="en-US" dirty="0" err="1"/>
              <a:t>chiar</a:t>
            </a:r>
            <a:r>
              <a:rPr lang="en-US" dirty="0"/>
              <a:t> </a:t>
            </a:r>
            <a:r>
              <a:rPr lang="en-US" dirty="0" err="1"/>
              <a:t>deasupra</a:t>
            </a:r>
            <a:r>
              <a:rPr lang="en-US" dirty="0"/>
              <a:t> </a:t>
            </a:r>
            <a:r>
              <a:rPr lang="en-US" dirty="0" err="1"/>
              <a:t>simfizei</a:t>
            </a:r>
            <a:r>
              <a:rPr lang="en-US" dirty="0"/>
              <a:t> </a:t>
            </a:r>
            <a:r>
              <a:rPr lang="en-US" dirty="0" err="1" smtClean="0"/>
              <a:t>pubiene</a:t>
            </a:r>
            <a:endParaRPr lang="en-US" dirty="0" smtClean="0"/>
          </a:p>
          <a:p>
            <a:r>
              <a:rPr lang="en-US" dirty="0" err="1" smtClean="0"/>
              <a:t>evaluăm</a:t>
            </a:r>
            <a:r>
              <a:rPr lang="en-US" dirty="0" smtClean="0"/>
              <a:t> </a:t>
            </a:r>
            <a:r>
              <a:rPr lang="en-US" dirty="0" err="1"/>
              <a:t>următoarelecaracteristici</a:t>
            </a:r>
            <a:r>
              <a:rPr lang="en-US" dirty="0"/>
              <a:t> ale </a:t>
            </a:r>
            <a:r>
              <a:rPr lang="en-US" dirty="0" err="1"/>
              <a:t>uterului</a:t>
            </a:r>
            <a:r>
              <a:rPr lang="en-US" dirty="0" smtClean="0"/>
              <a:t>:</a:t>
            </a:r>
          </a:p>
          <a:p>
            <a:r>
              <a:rPr lang="en-US" dirty="0" smtClean="0"/>
              <a:t></a:t>
            </a:r>
            <a:r>
              <a:rPr lang="en-US" dirty="0" err="1"/>
              <a:t>poziția</a:t>
            </a:r>
            <a:r>
              <a:rPr lang="en-US" dirty="0"/>
              <a:t>: ante-</a:t>
            </a:r>
            <a:r>
              <a:rPr lang="en-US" dirty="0" err="1"/>
              <a:t>versie</a:t>
            </a:r>
            <a:r>
              <a:rPr lang="en-US" dirty="0"/>
              <a:t>-</a:t>
            </a:r>
            <a:r>
              <a:rPr lang="en-US" dirty="0" err="1"/>
              <a:t>flexie</a:t>
            </a:r>
            <a:r>
              <a:rPr lang="en-US" dirty="0"/>
              <a:t> / retro-</a:t>
            </a:r>
            <a:r>
              <a:rPr lang="en-US" dirty="0" err="1"/>
              <a:t>versie</a:t>
            </a:r>
            <a:r>
              <a:rPr lang="en-US" dirty="0"/>
              <a:t>-</a:t>
            </a:r>
            <a:r>
              <a:rPr lang="en-US" dirty="0" err="1"/>
              <a:t>flexie</a:t>
            </a:r>
            <a:r>
              <a:rPr lang="en-US" dirty="0" smtClean="0"/>
              <a:t>;</a:t>
            </a:r>
          </a:p>
          <a:p>
            <a:r>
              <a:rPr lang="en-US" dirty="0" smtClean="0"/>
              <a:t></a:t>
            </a:r>
            <a:r>
              <a:rPr lang="en-US" dirty="0" err="1"/>
              <a:t>dimensiunea</a:t>
            </a:r>
            <a:r>
              <a:rPr lang="en-US" dirty="0"/>
              <a:t>: </a:t>
            </a:r>
            <a:r>
              <a:rPr lang="en-US" dirty="0" smtClean="0"/>
              <a:t>in general </a:t>
            </a:r>
            <a:r>
              <a:rPr lang="en-US" dirty="0"/>
              <a:t>are </a:t>
            </a:r>
            <a:r>
              <a:rPr lang="en-US" dirty="0" err="1"/>
              <a:t>mărimea</a:t>
            </a:r>
            <a:r>
              <a:rPr lang="en-US" dirty="0"/>
              <a:t> </a:t>
            </a:r>
            <a:r>
              <a:rPr lang="en-US" dirty="0" err="1"/>
              <a:t>unei</a:t>
            </a:r>
            <a:r>
              <a:rPr lang="en-US" dirty="0"/>
              <a:t> </a:t>
            </a:r>
            <a:r>
              <a:rPr lang="en-US" dirty="0" err="1"/>
              <a:t>portocale</a:t>
            </a:r>
            <a:r>
              <a:rPr lang="en-US" dirty="0"/>
              <a:t>, </a:t>
            </a:r>
            <a:r>
              <a:rPr lang="en-US" dirty="0" err="1"/>
              <a:t>fundul</a:t>
            </a:r>
            <a:r>
              <a:rPr lang="en-US" dirty="0"/>
              <a:t> </a:t>
            </a:r>
            <a:r>
              <a:rPr lang="en-US" dirty="0" err="1"/>
              <a:t>uterin</a:t>
            </a:r>
            <a:r>
              <a:rPr lang="en-US" dirty="0"/>
              <a:t> </a:t>
            </a:r>
            <a:r>
              <a:rPr lang="en-US" dirty="0" err="1"/>
              <a:t>situat</a:t>
            </a:r>
            <a:r>
              <a:rPr lang="en-US" dirty="0"/>
              <a:t> </a:t>
            </a:r>
            <a:r>
              <a:rPr lang="en-US" dirty="0" err="1"/>
              <a:t>suprasimfizar</a:t>
            </a:r>
            <a:r>
              <a:rPr lang="en-US" dirty="0" smtClean="0"/>
              <a:t>;</a:t>
            </a:r>
          </a:p>
          <a:p>
            <a:r>
              <a:rPr lang="en-US" dirty="0" smtClean="0"/>
              <a:t></a:t>
            </a:r>
            <a:r>
              <a:rPr lang="en-US" dirty="0"/>
              <a:t>forma: </a:t>
            </a:r>
            <a:r>
              <a:rPr lang="en-US" dirty="0" err="1"/>
              <a:t>regulată</a:t>
            </a:r>
            <a:r>
              <a:rPr lang="en-US" dirty="0"/>
              <a:t>, </a:t>
            </a:r>
            <a:r>
              <a:rPr lang="en-US" dirty="0" err="1"/>
              <a:t>ovoidală</a:t>
            </a:r>
            <a:r>
              <a:rPr lang="en-US" dirty="0"/>
              <a:t>; </a:t>
            </a:r>
            <a:r>
              <a:rPr lang="en-US" dirty="0" err="1"/>
              <a:t>poate</a:t>
            </a:r>
            <a:r>
              <a:rPr lang="en-US" dirty="0"/>
              <a:t> </a:t>
            </a:r>
            <a:r>
              <a:rPr lang="en-US" dirty="0" err="1"/>
              <a:t>deveni</a:t>
            </a:r>
            <a:r>
              <a:rPr lang="en-US" dirty="0"/>
              <a:t> </a:t>
            </a:r>
            <a:r>
              <a:rPr lang="en-US" dirty="0" err="1"/>
              <a:t>boselată</a:t>
            </a:r>
            <a:r>
              <a:rPr lang="en-US" dirty="0"/>
              <a:t> </a:t>
            </a:r>
            <a:r>
              <a:rPr lang="en-US" dirty="0" smtClean="0"/>
              <a:t>in </a:t>
            </a:r>
            <a:r>
              <a:rPr lang="en-US" dirty="0" err="1" smtClean="0"/>
              <a:t>prezența</a:t>
            </a:r>
            <a:r>
              <a:rPr lang="en-US" dirty="0" smtClean="0"/>
              <a:t> </a:t>
            </a:r>
            <a:r>
              <a:rPr lang="en-US" dirty="0" err="1"/>
              <a:t>unor</a:t>
            </a:r>
            <a:r>
              <a:rPr lang="en-US" dirty="0"/>
              <a:t> </a:t>
            </a:r>
            <a:r>
              <a:rPr lang="en-US" dirty="0" err="1"/>
              <a:t>noduli</a:t>
            </a:r>
            <a:r>
              <a:rPr lang="en-US" dirty="0"/>
              <a:t> </a:t>
            </a:r>
            <a:r>
              <a:rPr lang="en-US" dirty="0" err="1" smtClean="0"/>
              <a:t>fibromatoși</a:t>
            </a:r>
            <a:endParaRPr lang="en-US" dirty="0" smtClean="0"/>
          </a:p>
          <a:p>
            <a:r>
              <a:rPr lang="en-US" dirty="0" smtClean="0"/>
              <a:t></a:t>
            </a:r>
            <a:r>
              <a:rPr lang="en-US" dirty="0" err="1"/>
              <a:t>suprafață</a:t>
            </a:r>
            <a:r>
              <a:rPr lang="en-US" dirty="0"/>
              <a:t>: </a:t>
            </a:r>
            <a:r>
              <a:rPr lang="en-US" dirty="0" err="1"/>
              <a:t>netedă</a:t>
            </a:r>
            <a:r>
              <a:rPr lang="en-US" dirty="0"/>
              <a:t> / </a:t>
            </a:r>
            <a:r>
              <a:rPr lang="en-US" dirty="0" err="1"/>
              <a:t>neregulată</a:t>
            </a:r>
            <a:r>
              <a:rPr lang="en-US" dirty="0"/>
              <a:t> (</a:t>
            </a:r>
            <a:r>
              <a:rPr lang="en-US" dirty="0" err="1"/>
              <a:t>noduli</a:t>
            </a:r>
            <a:r>
              <a:rPr lang="en-US" dirty="0"/>
              <a:t> </a:t>
            </a:r>
            <a:r>
              <a:rPr lang="en-US" dirty="0" err="1"/>
              <a:t>fibromatoși</a:t>
            </a:r>
            <a:r>
              <a:rPr lang="en-US" dirty="0" smtClean="0"/>
              <a:t>)</a:t>
            </a:r>
          </a:p>
          <a:p>
            <a:r>
              <a:rPr lang="en-US" dirty="0" smtClean="0"/>
              <a:t></a:t>
            </a:r>
            <a:r>
              <a:rPr lang="en-US" dirty="0"/>
              <a:t>se </a:t>
            </a:r>
            <a:r>
              <a:rPr lang="en-US" dirty="0" err="1"/>
              <a:t>evaluează</a:t>
            </a:r>
            <a:r>
              <a:rPr lang="en-US" dirty="0"/>
              <a:t> </a:t>
            </a:r>
            <a:r>
              <a:rPr lang="en-US" dirty="0" err="1"/>
              <a:t>sensibilitatea</a:t>
            </a:r>
            <a:r>
              <a:rPr lang="en-US" dirty="0"/>
              <a:t> la </a:t>
            </a:r>
            <a:r>
              <a:rPr lang="en-US" dirty="0" err="1"/>
              <a:t>palparea</a:t>
            </a:r>
            <a:r>
              <a:rPr lang="en-US" dirty="0"/>
              <a:t> </a:t>
            </a:r>
            <a:r>
              <a:rPr lang="en-US" dirty="0" err="1"/>
              <a:t>și</a:t>
            </a:r>
            <a:r>
              <a:rPr lang="en-US" dirty="0"/>
              <a:t> </a:t>
            </a:r>
            <a:r>
              <a:rPr lang="en-US" dirty="0" err="1"/>
              <a:t>mobilizarea</a:t>
            </a:r>
            <a:r>
              <a:rPr lang="en-US" dirty="0"/>
              <a:t> </a:t>
            </a:r>
            <a:r>
              <a:rPr lang="en-US" dirty="0" err="1" smtClean="0"/>
              <a:t>uterului</a:t>
            </a:r>
            <a:endParaRPr lang="en-US" dirty="0" smtClean="0"/>
          </a:p>
          <a:p>
            <a:r>
              <a:rPr lang="en-US" dirty="0" err="1"/>
              <a:t>Aprecierea</a:t>
            </a:r>
            <a:r>
              <a:rPr lang="en-US" dirty="0"/>
              <a:t> </a:t>
            </a:r>
            <a:r>
              <a:rPr lang="en-US" dirty="0" err="1">
                <a:solidFill>
                  <a:srgbClr val="FF0000"/>
                </a:solidFill>
              </a:rPr>
              <a:t>lojelor</a:t>
            </a:r>
            <a:r>
              <a:rPr lang="en-US" dirty="0">
                <a:solidFill>
                  <a:srgbClr val="FF0000"/>
                </a:solidFill>
              </a:rPr>
              <a:t> </a:t>
            </a:r>
            <a:r>
              <a:rPr lang="en-US" dirty="0" err="1" smtClean="0">
                <a:solidFill>
                  <a:srgbClr val="FF0000"/>
                </a:solidFill>
              </a:rPr>
              <a:t>anexiale</a:t>
            </a:r>
            <a:endParaRPr lang="en-US" dirty="0" smtClean="0">
              <a:solidFill>
                <a:srgbClr val="FF0000"/>
              </a:solidFill>
            </a:endParaRPr>
          </a:p>
          <a:p>
            <a:r>
              <a:rPr lang="en-US" dirty="0" smtClean="0"/>
              <a:t>Mana </a:t>
            </a:r>
            <a:r>
              <a:rPr lang="en-US" dirty="0" err="1"/>
              <a:t>abdominală</a:t>
            </a:r>
            <a:r>
              <a:rPr lang="en-US" dirty="0"/>
              <a:t> se </a:t>
            </a:r>
            <a:r>
              <a:rPr lang="en-US" dirty="0" err="1"/>
              <a:t>poziționează</a:t>
            </a:r>
            <a:r>
              <a:rPr lang="en-US" dirty="0"/>
              <a:t> la </a:t>
            </a:r>
            <a:r>
              <a:rPr lang="en-US" dirty="0" err="1"/>
              <a:t>nivelul</a:t>
            </a:r>
            <a:r>
              <a:rPr lang="en-US" dirty="0"/>
              <a:t> </a:t>
            </a:r>
            <a:r>
              <a:rPr lang="en-US" dirty="0" err="1"/>
              <a:t>unei</a:t>
            </a:r>
            <a:r>
              <a:rPr lang="en-US" dirty="0"/>
              <a:t> </a:t>
            </a:r>
            <a:r>
              <a:rPr lang="en-US" dirty="0" err="1"/>
              <a:t>fose</a:t>
            </a:r>
            <a:r>
              <a:rPr lang="en-US" dirty="0"/>
              <a:t> </a:t>
            </a:r>
            <a:r>
              <a:rPr lang="en-US" dirty="0" err="1"/>
              <a:t>iliace</a:t>
            </a:r>
            <a:endParaRPr lang="en-US" dirty="0"/>
          </a:p>
          <a:p>
            <a:r>
              <a:rPr lang="en-US" dirty="0" smtClean="0"/>
              <a:t>Mana </a:t>
            </a:r>
            <a:r>
              <a:rPr lang="en-US" dirty="0" err="1" smtClean="0"/>
              <a:t>vaginală</a:t>
            </a:r>
            <a:r>
              <a:rPr lang="en-US" dirty="0" smtClean="0"/>
              <a:t> </a:t>
            </a:r>
            <a:r>
              <a:rPr lang="en-US" dirty="0"/>
              <a:t>se </a:t>
            </a:r>
            <a:r>
              <a:rPr lang="en-US" dirty="0" err="1"/>
              <a:t>plasează</a:t>
            </a:r>
            <a:r>
              <a:rPr lang="en-US" dirty="0"/>
              <a:t> </a:t>
            </a:r>
            <a:r>
              <a:rPr lang="en-US" dirty="0" smtClean="0"/>
              <a:t>in  </a:t>
            </a:r>
            <a:r>
              <a:rPr lang="en-US" dirty="0" err="1"/>
              <a:t>fundul</a:t>
            </a:r>
            <a:r>
              <a:rPr lang="en-US" dirty="0"/>
              <a:t> de sac vaginal ipsilateral, </a:t>
            </a:r>
            <a:r>
              <a:rPr lang="en-US" dirty="0" err="1" smtClean="0"/>
              <a:t>incercand</a:t>
            </a:r>
            <a:r>
              <a:rPr lang="en-US" dirty="0" smtClean="0"/>
              <a:t> </a:t>
            </a:r>
            <a:r>
              <a:rPr lang="en-US" dirty="0" err="1"/>
              <a:t>să</a:t>
            </a:r>
            <a:r>
              <a:rPr lang="en-US" dirty="0"/>
              <a:t> </a:t>
            </a:r>
            <a:r>
              <a:rPr lang="en-US" dirty="0" err="1"/>
              <a:t>cuprindem</a:t>
            </a:r>
            <a:r>
              <a:rPr lang="en-US" dirty="0"/>
              <a:t> </a:t>
            </a:r>
            <a:r>
              <a:rPr lang="en-US" dirty="0" err="1"/>
              <a:t>anexa</a:t>
            </a:r>
            <a:r>
              <a:rPr lang="en-US" dirty="0"/>
              <a:t>(</a:t>
            </a:r>
            <a:r>
              <a:rPr lang="en-US" dirty="0" err="1"/>
              <a:t>ovar</a:t>
            </a:r>
            <a:r>
              <a:rPr lang="en-US" dirty="0"/>
              <a:t> + </a:t>
            </a:r>
            <a:r>
              <a:rPr lang="en-US" dirty="0" err="1"/>
              <a:t>trompă</a:t>
            </a:r>
            <a:r>
              <a:rPr lang="en-US" dirty="0"/>
              <a:t>) </a:t>
            </a:r>
            <a:r>
              <a:rPr lang="en-US" dirty="0" err="1" smtClean="0"/>
              <a:t>intre</a:t>
            </a:r>
            <a:r>
              <a:rPr lang="en-US" dirty="0" smtClean="0"/>
              <a:t> </a:t>
            </a:r>
            <a:r>
              <a:rPr lang="en-US" dirty="0" err="1"/>
              <a:t>degetele</a:t>
            </a:r>
            <a:r>
              <a:rPr lang="en-US" dirty="0"/>
              <a:t> </a:t>
            </a:r>
            <a:r>
              <a:rPr lang="en-US" dirty="0" err="1"/>
              <a:t>celor</a:t>
            </a:r>
            <a:r>
              <a:rPr lang="en-US" dirty="0"/>
              <a:t> </a:t>
            </a:r>
            <a:r>
              <a:rPr lang="en-US" dirty="0" err="1"/>
              <a:t>două</a:t>
            </a:r>
            <a:r>
              <a:rPr lang="en-US" dirty="0"/>
              <a:t> </a:t>
            </a:r>
            <a:r>
              <a:rPr lang="en-US" dirty="0" err="1"/>
              <a:t>m</a:t>
            </a:r>
            <a:r>
              <a:rPr lang="en-US" dirty="0" err="1" smtClean="0"/>
              <a:t>aini</a:t>
            </a:r>
            <a:endParaRPr lang="en-US" dirty="0" smtClean="0"/>
          </a:p>
          <a:p>
            <a:r>
              <a:rPr lang="en-US" dirty="0" smtClean="0"/>
              <a:t>se </a:t>
            </a:r>
            <a:r>
              <a:rPr lang="en-US" dirty="0" err="1"/>
              <a:t>repetă</a:t>
            </a:r>
            <a:r>
              <a:rPr lang="en-US" dirty="0"/>
              <a:t> </a:t>
            </a:r>
            <a:r>
              <a:rPr lang="en-US" dirty="0" err="1" smtClean="0"/>
              <a:t>examinarea</a:t>
            </a:r>
            <a:r>
              <a:rPr lang="en-US" dirty="0"/>
              <a:t> </a:t>
            </a:r>
            <a:r>
              <a:rPr lang="en-US" dirty="0" err="1" smtClean="0"/>
              <a:t>si</a:t>
            </a:r>
            <a:r>
              <a:rPr lang="en-US" dirty="0" smtClean="0"/>
              <a:t> in </a:t>
            </a:r>
            <a:r>
              <a:rPr lang="en-US" dirty="0" err="1" smtClean="0"/>
              <a:t>loja</a:t>
            </a:r>
            <a:r>
              <a:rPr lang="en-US" dirty="0" smtClean="0"/>
              <a:t> </a:t>
            </a:r>
            <a:r>
              <a:rPr lang="en-US" dirty="0" err="1"/>
              <a:t>anexială</a:t>
            </a:r>
            <a:r>
              <a:rPr lang="en-US" dirty="0"/>
              <a:t> </a:t>
            </a:r>
            <a:r>
              <a:rPr lang="en-US" dirty="0" err="1" smtClean="0"/>
              <a:t>contralaterală</a:t>
            </a:r>
            <a:endParaRPr lang="en-US" dirty="0" smtClean="0"/>
          </a:p>
          <a:p>
            <a:r>
              <a:rPr lang="en-US" dirty="0" smtClean="0"/>
              <a:t></a:t>
            </a:r>
            <a:r>
              <a:rPr lang="en-US" dirty="0" err="1"/>
              <a:t>Palparea</a:t>
            </a:r>
            <a:r>
              <a:rPr lang="en-US" dirty="0"/>
              <a:t> </a:t>
            </a:r>
            <a:r>
              <a:rPr lang="en-US" dirty="0" err="1"/>
              <a:t>lojelor</a:t>
            </a:r>
            <a:r>
              <a:rPr lang="en-US" dirty="0"/>
              <a:t> </a:t>
            </a:r>
            <a:r>
              <a:rPr lang="en-US" dirty="0" err="1"/>
              <a:t>anexiale</a:t>
            </a:r>
            <a:r>
              <a:rPr lang="en-US" dirty="0"/>
              <a:t> </a:t>
            </a:r>
            <a:r>
              <a:rPr lang="en-US" dirty="0" err="1"/>
              <a:t>oferă</a:t>
            </a:r>
            <a:r>
              <a:rPr lang="en-US" dirty="0"/>
              <a:t> </a:t>
            </a:r>
            <a:r>
              <a:rPr lang="en-US" dirty="0" err="1" smtClean="0"/>
              <a:t>cateva</a:t>
            </a:r>
            <a:r>
              <a:rPr lang="en-US" dirty="0" smtClean="0"/>
              <a:t> </a:t>
            </a:r>
            <a:r>
              <a:rPr lang="en-US" dirty="0" err="1"/>
              <a:t>informații</a:t>
            </a:r>
            <a:r>
              <a:rPr lang="en-US" dirty="0"/>
              <a:t> </a:t>
            </a:r>
            <a:r>
              <a:rPr lang="en-US" dirty="0" err="1"/>
              <a:t>diagnostice</a:t>
            </a:r>
            <a:r>
              <a:rPr lang="en-US" dirty="0" smtClean="0"/>
              <a:t>:</a:t>
            </a:r>
          </a:p>
          <a:p>
            <a:r>
              <a:rPr lang="en-US" dirty="0" err="1" smtClean="0"/>
              <a:t>durere</a:t>
            </a:r>
            <a:r>
              <a:rPr lang="en-US" dirty="0" smtClean="0"/>
              <a:t> in </a:t>
            </a:r>
            <a:r>
              <a:rPr lang="en-US" dirty="0" err="1"/>
              <a:t>loja</a:t>
            </a:r>
            <a:r>
              <a:rPr lang="en-US" dirty="0"/>
              <a:t> </a:t>
            </a:r>
            <a:r>
              <a:rPr lang="en-US" dirty="0" err="1" smtClean="0"/>
              <a:t>anexială</a:t>
            </a:r>
            <a:endParaRPr lang="en-US" dirty="0" smtClean="0"/>
          </a:p>
          <a:p>
            <a:r>
              <a:rPr lang="en-US" dirty="0" err="1" smtClean="0"/>
              <a:t>identificarea</a:t>
            </a:r>
            <a:r>
              <a:rPr lang="en-US" dirty="0" smtClean="0"/>
              <a:t> </a:t>
            </a:r>
            <a:r>
              <a:rPr lang="en-US" dirty="0" err="1" smtClean="0"/>
              <a:t>unei</a:t>
            </a:r>
            <a:r>
              <a:rPr lang="en-US" dirty="0" smtClean="0"/>
              <a:t> </a:t>
            </a:r>
            <a:r>
              <a:rPr lang="en-US" dirty="0" err="1" smtClean="0"/>
              <a:t>mase</a:t>
            </a:r>
            <a:r>
              <a:rPr lang="en-US" dirty="0" smtClean="0"/>
              <a:t> </a:t>
            </a:r>
            <a:r>
              <a:rPr lang="en-US" dirty="0" err="1"/>
              <a:t>tumorale</a:t>
            </a:r>
            <a:r>
              <a:rPr lang="en-US" dirty="0"/>
              <a:t> </a:t>
            </a:r>
            <a:r>
              <a:rPr lang="en-US" dirty="0" err="1"/>
              <a:t>anexiale</a:t>
            </a:r>
            <a:r>
              <a:rPr lang="en-US" dirty="0"/>
              <a:t> (se </a:t>
            </a:r>
            <a:r>
              <a:rPr lang="en-US" dirty="0" err="1"/>
              <a:t>descriu</a:t>
            </a:r>
            <a:r>
              <a:rPr lang="en-US" dirty="0"/>
              <a:t> forma, </a:t>
            </a:r>
            <a:r>
              <a:rPr lang="en-US" dirty="0" err="1"/>
              <a:t>consistența</a:t>
            </a:r>
            <a:r>
              <a:rPr lang="en-US" dirty="0"/>
              <a:t>, </a:t>
            </a:r>
            <a:r>
              <a:rPr lang="en-US" dirty="0" err="1"/>
              <a:t>sensibilitatea</a:t>
            </a:r>
            <a:r>
              <a:rPr lang="en-US" dirty="0"/>
              <a:t>, </a:t>
            </a:r>
            <a:r>
              <a:rPr lang="en-US" dirty="0" err="1"/>
              <a:t>raportul</a:t>
            </a:r>
            <a:r>
              <a:rPr lang="en-US" dirty="0"/>
              <a:t> </a:t>
            </a:r>
            <a:r>
              <a:rPr lang="en-US" dirty="0" err="1"/>
              <a:t>tumorii</a:t>
            </a:r>
            <a:r>
              <a:rPr lang="en-US" dirty="0"/>
              <a:t> cu </a:t>
            </a:r>
            <a:r>
              <a:rPr lang="en-US" dirty="0" err="1"/>
              <a:t>corpul</a:t>
            </a:r>
            <a:r>
              <a:rPr lang="en-US" dirty="0"/>
              <a:t> </a:t>
            </a:r>
            <a:r>
              <a:rPr lang="en-US" dirty="0" err="1"/>
              <a:t>uterin</a:t>
            </a:r>
            <a:r>
              <a:rPr lang="en-US" dirty="0" smtClean="0"/>
              <a:t>)</a:t>
            </a:r>
          </a:p>
          <a:p>
            <a:r>
              <a:rPr lang="en-US" dirty="0" err="1" smtClean="0"/>
              <a:t>reducerea</a:t>
            </a:r>
            <a:r>
              <a:rPr lang="en-US" dirty="0" smtClean="0"/>
              <a:t> </a:t>
            </a:r>
            <a:r>
              <a:rPr lang="en-US" dirty="0" err="1"/>
              <a:t>mobilității</a:t>
            </a:r>
            <a:r>
              <a:rPr lang="en-US" dirty="0"/>
              <a:t> </a:t>
            </a:r>
            <a:r>
              <a:rPr lang="en-US" dirty="0" err="1" smtClean="0"/>
              <a:t>anexei</a:t>
            </a:r>
            <a:endParaRPr lang="en-US" dirty="0" smtClean="0"/>
          </a:p>
          <a:p>
            <a:r>
              <a:rPr lang="en-US" dirty="0" smtClean="0"/>
              <a:t></a:t>
            </a:r>
            <a:r>
              <a:rPr lang="en-US" dirty="0" err="1"/>
              <a:t>După</a:t>
            </a:r>
            <a:r>
              <a:rPr lang="en-US" dirty="0"/>
              <a:t> </a:t>
            </a:r>
            <a:r>
              <a:rPr lang="en-US" dirty="0" err="1"/>
              <a:t>retragerea</a:t>
            </a:r>
            <a:r>
              <a:rPr lang="en-US" dirty="0"/>
              <a:t> </a:t>
            </a:r>
            <a:r>
              <a:rPr lang="en-US" dirty="0" err="1"/>
              <a:t>degetelor</a:t>
            </a:r>
            <a:r>
              <a:rPr lang="en-US" dirty="0"/>
              <a:t> </a:t>
            </a:r>
            <a:r>
              <a:rPr lang="en-US" dirty="0" err="1"/>
              <a:t>examinatoare</a:t>
            </a:r>
            <a:r>
              <a:rPr lang="en-US" dirty="0"/>
              <a:t> din </a:t>
            </a:r>
            <a:r>
              <a:rPr lang="en-US" dirty="0" err="1"/>
              <a:t>vagin</a:t>
            </a:r>
            <a:r>
              <a:rPr lang="en-US" dirty="0"/>
              <a:t> se </a:t>
            </a:r>
            <a:r>
              <a:rPr lang="en-US" dirty="0" err="1"/>
              <a:t>evaluează</a:t>
            </a:r>
            <a:r>
              <a:rPr lang="en-US" dirty="0"/>
              <a:t> </a:t>
            </a:r>
            <a:r>
              <a:rPr lang="en-US" dirty="0" err="1"/>
              <a:t>prezența</a:t>
            </a:r>
            <a:r>
              <a:rPr lang="en-US" dirty="0"/>
              <a:t> </a:t>
            </a:r>
            <a:r>
              <a:rPr lang="en-US" dirty="0" err="1"/>
              <a:t>secrețiilor</a:t>
            </a:r>
            <a:r>
              <a:rPr lang="en-US" dirty="0"/>
              <a:t> </a:t>
            </a:r>
            <a:r>
              <a:rPr lang="en-US" dirty="0" smtClean="0"/>
              <a:t>/</a:t>
            </a:r>
            <a:r>
              <a:rPr lang="en-US" dirty="0" err="1" smtClean="0"/>
              <a:t>sangelui</a:t>
            </a:r>
            <a:endParaRPr lang="en-US" dirty="0"/>
          </a:p>
        </p:txBody>
      </p:sp>
    </p:spTree>
    <p:extLst>
      <p:ext uri="{BB962C8B-B14F-4D97-AF65-F5344CB8AC3E}">
        <p14:creationId xmlns:p14="http://schemas.microsoft.com/office/powerpoint/2010/main" xmlns="" val="1264993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0"/>
            <a:ext cx="2419586" cy="819807"/>
          </a:xfrm>
        </p:spPr>
        <p:txBody>
          <a:bodyPr>
            <a:normAutofit fontScale="90000"/>
          </a:bodyPr>
          <a:lstStyle/>
          <a:p>
            <a:r>
              <a:rPr lang="en-US" dirty="0" err="1" smtClean="0"/>
              <a:t>clismele</a:t>
            </a:r>
            <a:endParaRPr lang="en-US" dirty="0"/>
          </a:p>
        </p:txBody>
      </p:sp>
      <p:sp>
        <p:nvSpPr>
          <p:cNvPr id="3" name="Content Placeholder 2"/>
          <p:cNvSpPr>
            <a:spLocks noGrp="1"/>
          </p:cNvSpPr>
          <p:nvPr>
            <p:ph idx="1"/>
          </p:nvPr>
        </p:nvSpPr>
        <p:spPr>
          <a:xfrm>
            <a:off x="336331" y="725214"/>
            <a:ext cx="11698014" cy="5801710"/>
          </a:xfrm>
        </p:spPr>
        <p:txBody>
          <a:bodyPr>
            <a:normAutofit fontScale="85000" lnSpcReduction="20000"/>
          </a:bodyPr>
          <a:lstStyle/>
          <a:p>
            <a:r>
              <a:rPr lang="en-US" b="1" dirty="0" err="1"/>
              <a:t>Clisma</a:t>
            </a:r>
            <a:r>
              <a:rPr lang="en-US" b="1" dirty="0"/>
              <a:t> </a:t>
            </a:r>
            <a:r>
              <a:rPr lang="en-US" b="1" dirty="0" err="1"/>
              <a:t>reprezintă</a:t>
            </a:r>
            <a:r>
              <a:rPr lang="en-US" b="1" dirty="0"/>
              <a:t> </a:t>
            </a:r>
            <a:r>
              <a:rPr lang="en-US" b="1" dirty="0" err="1"/>
              <a:t>administrarea</a:t>
            </a:r>
            <a:r>
              <a:rPr lang="en-US" b="1" dirty="0"/>
              <a:t> </a:t>
            </a:r>
            <a:r>
              <a:rPr lang="en-US" b="1" dirty="0" err="1"/>
              <a:t>pe</a:t>
            </a:r>
            <a:r>
              <a:rPr lang="en-US" b="1" dirty="0"/>
              <a:t> </a:t>
            </a:r>
            <a:r>
              <a:rPr lang="en-US" b="1" dirty="0" err="1"/>
              <a:t>cale</a:t>
            </a:r>
            <a:r>
              <a:rPr lang="en-US" b="1" dirty="0"/>
              <a:t> </a:t>
            </a:r>
            <a:r>
              <a:rPr lang="en-US" b="1" dirty="0" err="1"/>
              <a:t>anorectală</a:t>
            </a:r>
            <a:r>
              <a:rPr lang="en-US" b="1" dirty="0"/>
              <a:t> a </a:t>
            </a:r>
            <a:r>
              <a:rPr lang="en-US" b="1" dirty="0" err="1"/>
              <a:t>unor</a:t>
            </a:r>
            <a:r>
              <a:rPr lang="en-US" b="1" dirty="0"/>
              <a:t> </a:t>
            </a:r>
            <a:r>
              <a:rPr lang="en-US" b="1" dirty="0" err="1"/>
              <a:t>soluţii</a:t>
            </a:r>
            <a:r>
              <a:rPr lang="en-US" b="1" dirty="0"/>
              <a:t> </a:t>
            </a:r>
            <a:r>
              <a:rPr lang="en-US" b="1" dirty="0" err="1"/>
              <a:t>în</a:t>
            </a:r>
            <a:r>
              <a:rPr lang="en-US" b="1" dirty="0"/>
              <a:t> </a:t>
            </a:r>
            <a:r>
              <a:rPr lang="en-US" b="1" dirty="0" err="1"/>
              <a:t>scop</a:t>
            </a:r>
            <a:r>
              <a:rPr lang="en-US" b="1" dirty="0"/>
              <a:t> evacuator, diagnostic, </a:t>
            </a:r>
            <a:r>
              <a:rPr lang="en-US" b="1" dirty="0" err="1"/>
              <a:t>terapeutic</a:t>
            </a:r>
            <a:r>
              <a:rPr lang="en-US" b="1" dirty="0"/>
              <a:t>, </a:t>
            </a:r>
            <a:r>
              <a:rPr lang="en-US" b="1" dirty="0" err="1"/>
              <a:t>anestezic</a:t>
            </a:r>
            <a:r>
              <a:rPr lang="en-US" b="1" dirty="0"/>
              <a:t> </a:t>
            </a:r>
            <a:r>
              <a:rPr lang="en-US" b="1" dirty="0" err="1"/>
              <a:t>şi</a:t>
            </a:r>
            <a:r>
              <a:rPr lang="en-US" b="1" dirty="0"/>
              <a:t> </a:t>
            </a:r>
            <a:r>
              <a:rPr lang="en-US" b="1" dirty="0" err="1"/>
              <a:t>nutritiv</a:t>
            </a:r>
            <a:r>
              <a:rPr lang="en-US" b="1" dirty="0"/>
              <a:t> </a:t>
            </a:r>
            <a:endParaRPr lang="en-US" b="1" dirty="0" smtClean="0"/>
          </a:p>
          <a:p>
            <a:r>
              <a:rPr lang="en-US" dirty="0" err="1"/>
              <a:t>Pentru</a:t>
            </a:r>
            <a:r>
              <a:rPr lang="en-US" dirty="0"/>
              <a:t> </a:t>
            </a:r>
            <a:r>
              <a:rPr lang="en-US" dirty="0" err="1"/>
              <a:t>efectuarea</a:t>
            </a:r>
            <a:r>
              <a:rPr lang="en-US" dirty="0"/>
              <a:t> </a:t>
            </a:r>
            <a:r>
              <a:rPr lang="en-US" dirty="0" err="1"/>
              <a:t>unei</a:t>
            </a:r>
            <a:r>
              <a:rPr lang="en-US" dirty="0"/>
              <a:t> </a:t>
            </a:r>
            <a:r>
              <a:rPr lang="en-US" dirty="0" err="1"/>
              <a:t>clisme</a:t>
            </a:r>
            <a:r>
              <a:rPr lang="en-US" dirty="0"/>
              <a:t> </a:t>
            </a:r>
            <a:r>
              <a:rPr lang="en-US" dirty="0" err="1"/>
              <a:t>este</a:t>
            </a:r>
            <a:r>
              <a:rPr lang="en-US" dirty="0"/>
              <a:t> </a:t>
            </a:r>
            <a:r>
              <a:rPr lang="en-US" dirty="0" err="1"/>
              <a:t>necesară</a:t>
            </a:r>
            <a:r>
              <a:rPr lang="en-US" dirty="0"/>
              <a:t> </a:t>
            </a:r>
            <a:r>
              <a:rPr lang="en-US" b="1" i="1" dirty="0" err="1"/>
              <a:t>cunoaşterea</a:t>
            </a:r>
            <a:r>
              <a:rPr lang="en-US" b="1" i="1" dirty="0"/>
              <a:t> </a:t>
            </a:r>
            <a:r>
              <a:rPr lang="en-US" b="1" i="1" dirty="0" err="1"/>
              <a:t>şi</a:t>
            </a:r>
            <a:r>
              <a:rPr lang="en-US" b="1" i="1" dirty="0"/>
              <a:t> </a:t>
            </a:r>
            <a:r>
              <a:rPr lang="en-US" b="1" i="1" dirty="0" err="1"/>
              <a:t>respectarea</a:t>
            </a:r>
            <a:r>
              <a:rPr lang="en-US" b="1" i="1" dirty="0"/>
              <a:t> </a:t>
            </a:r>
            <a:r>
              <a:rPr lang="en-US" b="1" i="1" dirty="0" err="1"/>
              <a:t>următoarelor</a:t>
            </a:r>
            <a:r>
              <a:rPr lang="en-US" b="1" i="1" dirty="0"/>
              <a:t> </a:t>
            </a:r>
            <a:r>
              <a:rPr lang="en-US" b="1" i="1" dirty="0" err="1"/>
              <a:t>reguli</a:t>
            </a:r>
            <a:r>
              <a:rPr lang="en-US" dirty="0"/>
              <a:t>:</a:t>
            </a:r>
          </a:p>
          <a:p>
            <a:r>
              <a:rPr lang="en-US" dirty="0" err="1"/>
              <a:t>concentraţia</a:t>
            </a:r>
            <a:r>
              <a:rPr lang="en-US" dirty="0"/>
              <a:t> </a:t>
            </a:r>
            <a:r>
              <a:rPr lang="en-US" dirty="0" err="1"/>
              <a:t>soluţiei</a:t>
            </a:r>
            <a:r>
              <a:rPr lang="en-US" dirty="0"/>
              <a:t> </a:t>
            </a:r>
            <a:r>
              <a:rPr lang="en-US" dirty="0" err="1"/>
              <a:t>administrată</a:t>
            </a:r>
            <a:r>
              <a:rPr lang="en-US" dirty="0"/>
              <a:t> </a:t>
            </a:r>
            <a:r>
              <a:rPr lang="en-US" dirty="0" err="1"/>
              <a:t>pe</a:t>
            </a:r>
            <a:r>
              <a:rPr lang="en-US" dirty="0"/>
              <a:t> </a:t>
            </a:r>
            <a:r>
              <a:rPr lang="en-US" dirty="0" err="1"/>
              <a:t>cale</a:t>
            </a:r>
            <a:r>
              <a:rPr lang="en-US" dirty="0"/>
              <a:t> </a:t>
            </a:r>
            <a:r>
              <a:rPr lang="en-US" dirty="0" err="1"/>
              <a:t>anorectală</a:t>
            </a:r>
            <a:r>
              <a:rPr lang="en-US" dirty="0"/>
              <a:t> </a:t>
            </a:r>
            <a:r>
              <a:rPr lang="en-US" dirty="0" err="1"/>
              <a:t>trebuie</a:t>
            </a:r>
            <a:r>
              <a:rPr lang="en-US" dirty="0"/>
              <a:t> </a:t>
            </a:r>
            <a:r>
              <a:rPr lang="en-US" dirty="0" err="1"/>
              <a:t>să</a:t>
            </a:r>
            <a:r>
              <a:rPr lang="en-US" dirty="0"/>
              <a:t> fie </a:t>
            </a:r>
            <a:r>
              <a:rPr lang="en-US" dirty="0" err="1"/>
              <a:t>izotonă</a:t>
            </a:r>
            <a:r>
              <a:rPr lang="en-US" dirty="0"/>
              <a:t> </a:t>
            </a:r>
            <a:r>
              <a:rPr lang="en-US" dirty="0" err="1"/>
              <a:t>pentru</a:t>
            </a:r>
            <a:r>
              <a:rPr lang="en-US" dirty="0"/>
              <a:t> a </a:t>
            </a:r>
            <a:r>
              <a:rPr lang="en-US" dirty="0" err="1"/>
              <a:t>putea</a:t>
            </a:r>
            <a:r>
              <a:rPr lang="en-US" dirty="0"/>
              <a:t> fi bine </a:t>
            </a:r>
            <a:r>
              <a:rPr lang="en-US" dirty="0" err="1"/>
              <a:t>suportată</a:t>
            </a:r>
            <a:r>
              <a:rPr lang="en-US" dirty="0"/>
              <a:t> de </a:t>
            </a:r>
            <a:r>
              <a:rPr lang="en-US" dirty="0" err="1"/>
              <a:t>mucoasa</a:t>
            </a:r>
            <a:r>
              <a:rPr lang="en-US" dirty="0"/>
              <a:t> </a:t>
            </a:r>
            <a:r>
              <a:rPr lang="en-US" dirty="0" err="1"/>
              <a:t>colică</a:t>
            </a:r>
            <a:r>
              <a:rPr lang="en-US" dirty="0"/>
              <a:t>; </a:t>
            </a:r>
            <a:r>
              <a:rPr lang="en-US" dirty="0" err="1"/>
              <a:t>soluţiile</a:t>
            </a:r>
            <a:r>
              <a:rPr lang="en-US" dirty="0"/>
              <a:t> </a:t>
            </a:r>
            <a:r>
              <a:rPr lang="en-US" dirty="0" err="1"/>
              <a:t>hipotone</a:t>
            </a:r>
            <a:r>
              <a:rPr lang="en-US" dirty="0"/>
              <a:t> </a:t>
            </a:r>
            <a:r>
              <a:rPr lang="en-US" dirty="0" err="1"/>
              <a:t>sunt</a:t>
            </a:r>
            <a:r>
              <a:rPr lang="en-US" dirty="0"/>
              <a:t> </a:t>
            </a:r>
            <a:r>
              <a:rPr lang="en-US" dirty="0" err="1"/>
              <a:t>iritante</a:t>
            </a:r>
            <a:r>
              <a:rPr lang="en-US" dirty="0"/>
              <a:t>, </a:t>
            </a:r>
            <a:r>
              <a:rPr lang="en-US" dirty="0" err="1"/>
              <a:t>iar</a:t>
            </a:r>
            <a:r>
              <a:rPr lang="en-US" dirty="0"/>
              <a:t> </a:t>
            </a:r>
            <a:r>
              <a:rPr lang="en-US" dirty="0" err="1"/>
              <a:t>cele</a:t>
            </a:r>
            <a:r>
              <a:rPr lang="en-US" dirty="0"/>
              <a:t> </a:t>
            </a:r>
            <a:r>
              <a:rPr lang="en-US" dirty="0" err="1"/>
              <a:t>hipertone</a:t>
            </a:r>
            <a:r>
              <a:rPr lang="en-US" dirty="0"/>
              <a:t> </a:t>
            </a:r>
            <a:r>
              <a:rPr lang="en-US" dirty="0" err="1"/>
              <a:t>induc</a:t>
            </a:r>
            <a:r>
              <a:rPr lang="en-US" dirty="0"/>
              <a:t> </a:t>
            </a:r>
            <a:r>
              <a:rPr lang="en-US" dirty="0" err="1"/>
              <a:t>prin</a:t>
            </a:r>
            <a:r>
              <a:rPr lang="en-US" dirty="0"/>
              <a:t> </a:t>
            </a:r>
            <a:r>
              <a:rPr lang="en-US" dirty="0" err="1"/>
              <a:t>crearea</a:t>
            </a:r>
            <a:r>
              <a:rPr lang="en-US" dirty="0"/>
              <a:t> </a:t>
            </a:r>
            <a:r>
              <a:rPr lang="en-US" dirty="0" err="1"/>
              <a:t>diferenţei</a:t>
            </a:r>
            <a:r>
              <a:rPr lang="en-US" dirty="0"/>
              <a:t> de </a:t>
            </a:r>
            <a:r>
              <a:rPr lang="en-US" dirty="0" err="1"/>
              <a:t>presiune</a:t>
            </a:r>
            <a:r>
              <a:rPr lang="en-US" dirty="0"/>
              <a:t> </a:t>
            </a:r>
            <a:r>
              <a:rPr lang="en-US" dirty="0" err="1"/>
              <a:t>osmotică</a:t>
            </a:r>
            <a:r>
              <a:rPr lang="en-US" dirty="0"/>
              <a:t> </a:t>
            </a:r>
            <a:r>
              <a:rPr lang="en-US" dirty="0" err="1"/>
              <a:t>acumularea</a:t>
            </a:r>
            <a:r>
              <a:rPr lang="en-US" dirty="0"/>
              <a:t> </a:t>
            </a:r>
            <a:r>
              <a:rPr lang="en-US" dirty="0" err="1"/>
              <a:t>apei</a:t>
            </a:r>
            <a:r>
              <a:rPr lang="en-US" dirty="0"/>
              <a:t> </a:t>
            </a:r>
            <a:r>
              <a:rPr lang="en-US" dirty="0" err="1"/>
              <a:t>în</a:t>
            </a:r>
            <a:r>
              <a:rPr lang="en-US" dirty="0"/>
              <a:t> </a:t>
            </a:r>
            <a:r>
              <a:rPr lang="en-US" dirty="0" err="1"/>
              <a:t>lumenul</a:t>
            </a:r>
            <a:r>
              <a:rPr lang="en-US" dirty="0"/>
              <a:t> intestinal (</a:t>
            </a:r>
            <a:r>
              <a:rPr lang="en-US" dirty="0" err="1"/>
              <a:t>până</a:t>
            </a:r>
            <a:r>
              <a:rPr lang="en-US" dirty="0"/>
              <a:t> la </a:t>
            </a:r>
            <a:r>
              <a:rPr lang="en-US" dirty="0" err="1"/>
              <a:t>egalizarea</a:t>
            </a:r>
            <a:r>
              <a:rPr lang="en-US" dirty="0"/>
              <a:t> </a:t>
            </a:r>
            <a:r>
              <a:rPr lang="en-US" dirty="0" err="1"/>
              <a:t>presiunii</a:t>
            </a:r>
            <a:r>
              <a:rPr lang="en-US" dirty="0"/>
              <a:t> </a:t>
            </a:r>
            <a:r>
              <a:rPr lang="en-US" dirty="0" err="1"/>
              <a:t>osmotice</a:t>
            </a:r>
            <a:r>
              <a:rPr lang="en-US" dirty="0"/>
              <a:t>) </a:t>
            </a:r>
            <a:r>
              <a:rPr lang="en-US" dirty="0" err="1"/>
              <a:t>şi</a:t>
            </a:r>
            <a:r>
              <a:rPr lang="en-US" dirty="0"/>
              <a:t> </a:t>
            </a:r>
            <a:r>
              <a:rPr lang="en-US" dirty="0" err="1"/>
              <a:t>eliminarea</a:t>
            </a:r>
            <a:r>
              <a:rPr lang="en-US" dirty="0"/>
              <a:t> </a:t>
            </a:r>
            <a:r>
              <a:rPr lang="en-US" dirty="0" err="1"/>
              <a:t>acesteia</a:t>
            </a:r>
            <a:r>
              <a:rPr lang="en-US" dirty="0"/>
              <a:t>;</a:t>
            </a:r>
          </a:p>
          <a:p>
            <a:r>
              <a:rPr lang="en-US" dirty="0" err="1"/>
              <a:t>temperatura</a:t>
            </a:r>
            <a:r>
              <a:rPr lang="en-US" dirty="0"/>
              <a:t> </a:t>
            </a:r>
            <a:r>
              <a:rPr lang="en-US" dirty="0" err="1"/>
              <a:t>soluţiei</a:t>
            </a:r>
            <a:r>
              <a:rPr lang="en-US" dirty="0"/>
              <a:t> administrate </a:t>
            </a:r>
            <a:r>
              <a:rPr lang="en-US" dirty="0" err="1"/>
              <a:t>prin</a:t>
            </a:r>
            <a:r>
              <a:rPr lang="en-US" dirty="0"/>
              <a:t> </a:t>
            </a:r>
            <a:r>
              <a:rPr lang="en-US" dirty="0" err="1"/>
              <a:t>clismă</a:t>
            </a:r>
            <a:r>
              <a:rPr lang="en-US" dirty="0"/>
              <a:t> </a:t>
            </a:r>
            <a:r>
              <a:rPr lang="en-US" dirty="0" err="1"/>
              <a:t>trebuie</a:t>
            </a:r>
            <a:r>
              <a:rPr lang="en-US" dirty="0"/>
              <a:t> </a:t>
            </a:r>
            <a:r>
              <a:rPr lang="en-US" dirty="0" err="1"/>
              <a:t>să</a:t>
            </a:r>
            <a:r>
              <a:rPr lang="en-US" dirty="0"/>
              <a:t> fie </a:t>
            </a:r>
            <a:r>
              <a:rPr lang="en-US" dirty="0" err="1"/>
              <a:t>egală</a:t>
            </a:r>
            <a:r>
              <a:rPr lang="en-US" dirty="0"/>
              <a:t> cu </a:t>
            </a:r>
            <a:r>
              <a:rPr lang="en-US" dirty="0" err="1"/>
              <a:t>temperatura</a:t>
            </a:r>
            <a:r>
              <a:rPr lang="en-US" dirty="0"/>
              <a:t> </a:t>
            </a:r>
            <a:r>
              <a:rPr lang="en-US" dirty="0" err="1"/>
              <a:t>corpului</a:t>
            </a:r>
            <a:r>
              <a:rPr lang="en-US" dirty="0"/>
              <a:t> (</a:t>
            </a:r>
            <a:r>
              <a:rPr lang="en-US" dirty="0" err="1"/>
              <a:t>aproximativ</a:t>
            </a:r>
            <a:r>
              <a:rPr lang="en-US" dirty="0"/>
              <a:t> 37</a:t>
            </a:r>
            <a:r>
              <a:rPr lang="en-US" baseline="30000" dirty="0"/>
              <a:t>0</a:t>
            </a:r>
            <a:r>
              <a:rPr lang="en-US" dirty="0"/>
              <a:t>C); </a:t>
            </a:r>
            <a:r>
              <a:rPr lang="en-US" i="1" dirty="0" err="1"/>
              <a:t>soluţiile</a:t>
            </a:r>
            <a:r>
              <a:rPr lang="en-US" i="1" dirty="0"/>
              <a:t> </a:t>
            </a:r>
            <a:r>
              <a:rPr lang="en-US" i="1" dirty="0" err="1"/>
              <a:t>reci</a:t>
            </a:r>
            <a:r>
              <a:rPr lang="en-US" i="1" dirty="0"/>
              <a:t> </a:t>
            </a:r>
            <a:r>
              <a:rPr lang="en-US" i="1" dirty="0" err="1"/>
              <a:t>stimulează</a:t>
            </a:r>
            <a:r>
              <a:rPr lang="en-US" i="1" dirty="0"/>
              <a:t> </a:t>
            </a:r>
            <a:r>
              <a:rPr lang="en-US" i="1" dirty="0" err="1"/>
              <a:t>peristaltica</a:t>
            </a:r>
            <a:r>
              <a:rPr lang="en-US" i="1" dirty="0"/>
              <a:t>, </a:t>
            </a:r>
            <a:r>
              <a:rPr lang="en-US" i="1" dirty="0" err="1"/>
              <a:t>iar</a:t>
            </a:r>
            <a:r>
              <a:rPr lang="en-US" i="1" dirty="0"/>
              <a:t> </a:t>
            </a:r>
            <a:r>
              <a:rPr lang="en-US" i="1" dirty="0" err="1"/>
              <a:t>cele</a:t>
            </a:r>
            <a:r>
              <a:rPr lang="en-US" i="1" dirty="0"/>
              <a:t> </a:t>
            </a:r>
            <a:r>
              <a:rPr lang="en-US" i="1" dirty="0" err="1"/>
              <a:t>calde</a:t>
            </a:r>
            <a:r>
              <a:rPr lang="en-US" i="1" dirty="0"/>
              <a:t> au o </a:t>
            </a:r>
            <a:r>
              <a:rPr lang="en-US" i="1" dirty="0" err="1"/>
              <a:t>acţiune</a:t>
            </a:r>
            <a:r>
              <a:rPr lang="en-US" i="1" dirty="0"/>
              <a:t> </a:t>
            </a:r>
            <a:r>
              <a:rPr lang="en-US" i="1" dirty="0" err="1"/>
              <a:t>calmantă</a:t>
            </a:r>
            <a:r>
              <a:rPr lang="en-US" dirty="0"/>
              <a:t>;</a:t>
            </a:r>
          </a:p>
          <a:p>
            <a:r>
              <a:rPr lang="en-US" dirty="0" err="1"/>
              <a:t>cantitatea</a:t>
            </a:r>
            <a:r>
              <a:rPr lang="en-US" dirty="0"/>
              <a:t> de </a:t>
            </a:r>
            <a:r>
              <a:rPr lang="en-US" dirty="0" err="1"/>
              <a:t>lichid</a:t>
            </a:r>
            <a:r>
              <a:rPr lang="en-US" dirty="0"/>
              <a:t> </a:t>
            </a:r>
            <a:r>
              <a:rPr lang="en-US" dirty="0" err="1"/>
              <a:t>administrată</a:t>
            </a:r>
            <a:r>
              <a:rPr lang="en-US" dirty="0"/>
              <a:t> </a:t>
            </a:r>
            <a:r>
              <a:rPr lang="en-US" i="1" dirty="0" err="1"/>
              <a:t>să</a:t>
            </a:r>
            <a:r>
              <a:rPr lang="en-US" i="1" dirty="0"/>
              <a:t> nu </a:t>
            </a:r>
            <a:r>
              <a:rPr lang="en-US" i="1" dirty="0" err="1"/>
              <a:t>depăşească</a:t>
            </a:r>
            <a:r>
              <a:rPr lang="en-US" i="1" dirty="0"/>
              <a:t> 400 – 500 ml </a:t>
            </a:r>
            <a:r>
              <a:rPr lang="en-US" i="1" dirty="0" err="1"/>
              <a:t>pentru</a:t>
            </a:r>
            <a:r>
              <a:rPr lang="en-US" i="1" dirty="0"/>
              <a:t> </a:t>
            </a:r>
            <a:r>
              <a:rPr lang="en-US" i="1" dirty="0" err="1"/>
              <a:t>clismele</a:t>
            </a:r>
            <a:r>
              <a:rPr lang="en-US" i="1" dirty="0"/>
              <a:t> </a:t>
            </a:r>
            <a:r>
              <a:rPr lang="en-US" i="1" dirty="0" err="1"/>
              <a:t>înalte</a:t>
            </a:r>
            <a:r>
              <a:rPr lang="en-US" dirty="0"/>
              <a:t>;</a:t>
            </a:r>
          </a:p>
          <a:p>
            <a:r>
              <a:rPr lang="en-US" dirty="0" err="1"/>
              <a:t>presiunea</a:t>
            </a:r>
            <a:r>
              <a:rPr lang="en-US" dirty="0"/>
              <a:t> cu care se </a:t>
            </a:r>
            <a:r>
              <a:rPr lang="en-US" dirty="0" err="1"/>
              <a:t>administrează</a:t>
            </a:r>
            <a:r>
              <a:rPr lang="en-US" dirty="0"/>
              <a:t> </a:t>
            </a:r>
            <a:r>
              <a:rPr lang="en-US" dirty="0" err="1"/>
              <a:t>lichidul</a:t>
            </a:r>
            <a:r>
              <a:rPr lang="en-US" dirty="0"/>
              <a:t> </a:t>
            </a:r>
            <a:r>
              <a:rPr lang="en-US" dirty="0" err="1"/>
              <a:t>trebuie</a:t>
            </a:r>
            <a:r>
              <a:rPr lang="en-US" dirty="0"/>
              <a:t> </a:t>
            </a:r>
            <a:r>
              <a:rPr lang="en-US" dirty="0" err="1"/>
              <a:t>să</a:t>
            </a:r>
            <a:r>
              <a:rPr lang="en-US" dirty="0"/>
              <a:t> fie </a:t>
            </a:r>
            <a:r>
              <a:rPr lang="en-US" dirty="0" err="1"/>
              <a:t>moderată</a:t>
            </a:r>
            <a:r>
              <a:rPr lang="en-US" dirty="0"/>
              <a:t> </a:t>
            </a:r>
            <a:r>
              <a:rPr lang="en-US" dirty="0" err="1"/>
              <a:t>pentru</a:t>
            </a:r>
            <a:r>
              <a:rPr lang="en-US" dirty="0"/>
              <a:t> a nu produce </a:t>
            </a:r>
            <a:r>
              <a:rPr lang="en-US" dirty="0" err="1"/>
              <a:t>disconfort</a:t>
            </a:r>
            <a:r>
              <a:rPr lang="en-US" dirty="0"/>
              <a:t> </a:t>
            </a:r>
            <a:r>
              <a:rPr lang="en-US" dirty="0" err="1"/>
              <a:t>sau</a:t>
            </a:r>
            <a:r>
              <a:rPr lang="en-US" dirty="0"/>
              <a:t> </a:t>
            </a:r>
            <a:r>
              <a:rPr lang="en-US" dirty="0" err="1"/>
              <a:t>dureri</a:t>
            </a:r>
            <a:r>
              <a:rPr lang="en-US" dirty="0"/>
              <a:t> </a:t>
            </a:r>
            <a:r>
              <a:rPr lang="en-US" dirty="0" err="1"/>
              <a:t>pacientului</a:t>
            </a:r>
            <a:r>
              <a:rPr lang="en-US" dirty="0"/>
              <a:t> (generate de </a:t>
            </a:r>
            <a:r>
              <a:rPr lang="en-US" dirty="0" err="1"/>
              <a:t>presiunea</a:t>
            </a:r>
            <a:r>
              <a:rPr lang="en-US" dirty="0"/>
              <a:t> </a:t>
            </a:r>
            <a:r>
              <a:rPr lang="en-US" dirty="0" err="1"/>
              <a:t>excesivă</a:t>
            </a:r>
            <a:r>
              <a:rPr lang="en-US" dirty="0"/>
              <a:t>).</a:t>
            </a:r>
          </a:p>
          <a:p>
            <a:r>
              <a:rPr lang="en-US" b="1" i="1" dirty="0"/>
              <a:t>      </a:t>
            </a:r>
            <a:r>
              <a:rPr lang="en-US" i="1" dirty="0" err="1"/>
              <a:t>Clisma</a:t>
            </a:r>
            <a:r>
              <a:rPr lang="en-US" i="1" dirty="0"/>
              <a:t> se </a:t>
            </a:r>
            <a:r>
              <a:rPr lang="en-US" i="1" dirty="0" err="1"/>
              <a:t>execută</a:t>
            </a:r>
            <a:r>
              <a:rPr lang="en-US" i="1" dirty="0"/>
              <a:t> cu </a:t>
            </a:r>
            <a:r>
              <a:rPr lang="en-US" i="1" dirty="0" err="1"/>
              <a:t>ajutorul</a:t>
            </a:r>
            <a:r>
              <a:rPr lang="en-US" i="1" dirty="0"/>
              <a:t> </a:t>
            </a:r>
            <a:r>
              <a:rPr lang="en-US" i="1" dirty="0" err="1"/>
              <a:t>unui</a:t>
            </a:r>
            <a:r>
              <a:rPr lang="en-US" i="1" dirty="0"/>
              <a:t> </a:t>
            </a:r>
            <a:r>
              <a:rPr lang="en-US" i="1" dirty="0" err="1"/>
              <a:t>irigator</a:t>
            </a:r>
            <a:r>
              <a:rPr lang="en-US" dirty="0"/>
              <a:t> </a:t>
            </a:r>
            <a:r>
              <a:rPr lang="en-US" dirty="0" err="1"/>
              <a:t>alcătuit</a:t>
            </a:r>
            <a:r>
              <a:rPr lang="en-US" dirty="0"/>
              <a:t> din:</a:t>
            </a:r>
          </a:p>
          <a:p>
            <a:r>
              <a:rPr lang="en-US" dirty="0" err="1"/>
              <a:t>cilindru</a:t>
            </a:r>
            <a:r>
              <a:rPr lang="en-US" dirty="0"/>
              <a:t> </a:t>
            </a:r>
            <a:r>
              <a:rPr lang="en-US" dirty="0" err="1"/>
              <a:t>deschis</a:t>
            </a:r>
            <a:r>
              <a:rPr lang="en-US" dirty="0"/>
              <a:t> superior, cu o capacitate de 2 </a:t>
            </a:r>
            <a:r>
              <a:rPr lang="en-US" dirty="0" err="1"/>
              <a:t>litri</a:t>
            </a:r>
            <a:r>
              <a:rPr lang="en-US" dirty="0"/>
              <a:t>, </a:t>
            </a:r>
            <a:r>
              <a:rPr lang="en-US" dirty="0" err="1"/>
              <a:t>prevăzut</a:t>
            </a:r>
            <a:r>
              <a:rPr lang="en-US" dirty="0"/>
              <a:t> cu un tub </a:t>
            </a:r>
            <a:r>
              <a:rPr lang="en-US" dirty="0" err="1"/>
              <a:t>metalic</a:t>
            </a:r>
            <a:r>
              <a:rPr lang="en-US" dirty="0"/>
              <a:t> de </a:t>
            </a:r>
            <a:r>
              <a:rPr lang="en-US" dirty="0" err="1"/>
              <a:t>eliminare</a:t>
            </a:r>
            <a:r>
              <a:rPr lang="en-US" dirty="0"/>
              <a:t> lateral </a:t>
            </a:r>
            <a:r>
              <a:rPr lang="en-US" dirty="0" err="1"/>
              <a:t>dispus</a:t>
            </a:r>
            <a:r>
              <a:rPr lang="en-US" dirty="0"/>
              <a:t> </a:t>
            </a:r>
            <a:r>
              <a:rPr lang="en-US" dirty="0" err="1"/>
              <a:t>aproape</a:t>
            </a:r>
            <a:r>
              <a:rPr lang="en-US" dirty="0"/>
              <a:t> de </a:t>
            </a:r>
            <a:r>
              <a:rPr lang="en-US" dirty="0" err="1"/>
              <a:t>fundul</a:t>
            </a:r>
            <a:r>
              <a:rPr lang="en-US" dirty="0"/>
              <a:t> </a:t>
            </a:r>
            <a:r>
              <a:rPr lang="en-US" dirty="0" err="1"/>
              <a:t>acestuia</a:t>
            </a:r>
            <a:r>
              <a:rPr lang="en-US" dirty="0"/>
              <a:t>;</a:t>
            </a:r>
          </a:p>
          <a:p>
            <a:r>
              <a:rPr lang="en-US" dirty="0" err="1"/>
              <a:t>tubul</a:t>
            </a:r>
            <a:r>
              <a:rPr lang="en-US" dirty="0"/>
              <a:t> de </a:t>
            </a:r>
            <a:r>
              <a:rPr lang="en-US" dirty="0" err="1"/>
              <a:t>eliminare</a:t>
            </a:r>
            <a:r>
              <a:rPr lang="en-US" dirty="0"/>
              <a:t> </a:t>
            </a:r>
            <a:r>
              <a:rPr lang="en-US" dirty="0" err="1"/>
              <a:t>este</a:t>
            </a:r>
            <a:r>
              <a:rPr lang="en-US" dirty="0"/>
              <a:t> </a:t>
            </a:r>
            <a:r>
              <a:rPr lang="en-US" dirty="0" err="1"/>
              <a:t>racordat</a:t>
            </a:r>
            <a:r>
              <a:rPr lang="en-US" dirty="0"/>
              <a:t> la un tub de </a:t>
            </a:r>
            <a:r>
              <a:rPr lang="en-US" dirty="0" err="1"/>
              <a:t>cauciuc</a:t>
            </a:r>
            <a:r>
              <a:rPr lang="en-US" dirty="0"/>
              <a:t> lung de 1,5 – 2 m, </a:t>
            </a:r>
            <a:r>
              <a:rPr lang="en-US" dirty="0" err="1"/>
              <a:t>prevăzut</a:t>
            </a:r>
            <a:r>
              <a:rPr lang="en-US" dirty="0"/>
              <a:t> cu o </a:t>
            </a:r>
            <a:r>
              <a:rPr lang="en-US" dirty="0" err="1"/>
              <a:t>clemă</a:t>
            </a:r>
            <a:r>
              <a:rPr lang="en-US" dirty="0"/>
              <a:t> care </a:t>
            </a:r>
            <a:r>
              <a:rPr lang="en-US" dirty="0" err="1"/>
              <a:t>controlează</a:t>
            </a:r>
            <a:r>
              <a:rPr lang="en-US" dirty="0"/>
              <a:t> </a:t>
            </a:r>
            <a:r>
              <a:rPr lang="en-US" dirty="0" err="1"/>
              <a:t>evacuarea</a:t>
            </a:r>
            <a:r>
              <a:rPr lang="en-US" dirty="0"/>
              <a:t> </a:t>
            </a:r>
            <a:r>
              <a:rPr lang="en-US" dirty="0" err="1"/>
              <a:t>lichidului</a:t>
            </a:r>
            <a:r>
              <a:rPr lang="en-US" dirty="0"/>
              <a:t> de </a:t>
            </a:r>
            <a:r>
              <a:rPr lang="en-US" dirty="0" err="1"/>
              <a:t>clismă</a:t>
            </a:r>
            <a:r>
              <a:rPr lang="en-US" dirty="0"/>
              <a:t>;</a:t>
            </a:r>
          </a:p>
          <a:p>
            <a:r>
              <a:rPr lang="en-US" dirty="0"/>
              <a:t>la </a:t>
            </a:r>
            <a:r>
              <a:rPr lang="en-US" dirty="0" err="1"/>
              <a:t>capătul</a:t>
            </a:r>
            <a:r>
              <a:rPr lang="en-US" dirty="0"/>
              <a:t> distal </a:t>
            </a:r>
            <a:r>
              <a:rPr lang="en-US" dirty="0" err="1"/>
              <a:t>tubul</a:t>
            </a:r>
            <a:r>
              <a:rPr lang="en-US" dirty="0"/>
              <a:t> de </a:t>
            </a:r>
            <a:r>
              <a:rPr lang="en-US" dirty="0" err="1"/>
              <a:t>cauciuc</a:t>
            </a:r>
            <a:r>
              <a:rPr lang="en-US" dirty="0"/>
              <a:t> se </a:t>
            </a:r>
            <a:r>
              <a:rPr lang="en-US" dirty="0" err="1"/>
              <a:t>racordează</a:t>
            </a:r>
            <a:r>
              <a:rPr lang="en-US" dirty="0"/>
              <a:t> la o </a:t>
            </a:r>
            <a:r>
              <a:rPr lang="en-US" dirty="0" err="1"/>
              <a:t>canulă</a:t>
            </a:r>
            <a:r>
              <a:rPr lang="en-US" dirty="0"/>
              <a:t> </a:t>
            </a:r>
            <a:r>
              <a:rPr lang="en-US" dirty="0" err="1"/>
              <a:t>metalică</a:t>
            </a:r>
            <a:r>
              <a:rPr lang="en-US" dirty="0"/>
              <a:t> (</a:t>
            </a:r>
            <a:r>
              <a:rPr lang="en-US" dirty="0" err="1"/>
              <a:t>sau</a:t>
            </a:r>
            <a:r>
              <a:rPr lang="en-US" dirty="0"/>
              <a:t> din </a:t>
            </a:r>
            <a:r>
              <a:rPr lang="en-US" dirty="0" err="1"/>
              <a:t>ebonită</a:t>
            </a:r>
            <a:r>
              <a:rPr lang="en-US" dirty="0"/>
              <a:t>, </a:t>
            </a:r>
            <a:r>
              <a:rPr lang="en-US" dirty="0" err="1"/>
              <a:t>lungă</a:t>
            </a:r>
            <a:r>
              <a:rPr lang="en-US" dirty="0"/>
              <a:t> de 12-30 cm) care </a:t>
            </a:r>
            <a:r>
              <a:rPr lang="en-US" dirty="0" err="1"/>
              <a:t>în</a:t>
            </a:r>
            <a:r>
              <a:rPr lang="en-US" dirty="0"/>
              <a:t> </a:t>
            </a:r>
            <a:r>
              <a:rPr lang="en-US" dirty="0" err="1"/>
              <a:t>cazul</a:t>
            </a:r>
            <a:r>
              <a:rPr lang="en-US" dirty="0"/>
              <a:t> </a:t>
            </a:r>
            <a:r>
              <a:rPr lang="en-US" dirty="0" err="1"/>
              <a:t>clismelor</a:t>
            </a:r>
            <a:r>
              <a:rPr lang="en-US" dirty="0"/>
              <a:t> </a:t>
            </a:r>
            <a:r>
              <a:rPr lang="en-US" dirty="0" err="1"/>
              <a:t>terapeutice</a:t>
            </a:r>
            <a:r>
              <a:rPr lang="en-US" dirty="0"/>
              <a:t> </a:t>
            </a:r>
            <a:r>
              <a:rPr lang="en-US" dirty="0" err="1"/>
              <a:t>poate</a:t>
            </a:r>
            <a:r>
              <a:rPr lang="en-US" dirty="0"/>
              <a:t> fi </a:t>
            </a:r>
            <a:r>
              <a:rPr lang="en-US" dirty="0" err="1"/>
              <a:t>înlocuită</a:t>
            </a:r>
            <a:r>
              <a:rPr lang="en-US" dirty="0"/>
              <a:t> cu o </a:t>
            </a:r>
            <a:r>
              <a:rPr lang="en-US" dirty="0" err="1"/>
              <a:t>sondă</a:t>
            </a:r>
            <a:r>
              <a:rPr lang="en-US" dirty="0"/>
              <a:t> </a:t>
            </a:r>
            <a:r>
              <a:rPr lang="en-US" dirty="0" err="1"/>
              <a:t>Nelaton</a:t>
            </a:r>
            <a:r>
              <a:rPr lang="en-US" dirty="0"/>
              <a:t> (</a:t>
            </a:r>
            <a:r>
              <a:rPr lang="en-US" dirty="0" err="1"/>
              <a:t>nr</a:t>
            </a:r>
            <a:r>
              <a:rPr lang="en-US" dirty="0"/>
              <a:t>. 16) </a:t>
            </a:r>
            <a:r>
              <a:rPr lang="en-US" dirty="0" err="1"/>
              <a:t>pentru</a:t>
            </a:r>
            <a:r>
              <a:rPr lang="en-US" dirty="0"/>
              <a:t> a </a:t>
            </a:r>
            <a:r>
              <a:rPr lang="en-US" dirty="0" err="1"/>
              <a:t>administra</a:t>
            </a:r>
            <a:r>
              <a:rPr lang="en-US" dirty="0"/>
              <a:t> </a:t>
            </a:r>
            <a:r>
              <a:rPr lang="en-US" dirty="0" err="1"/>
              <a:t>soluţia</a:t>
            </a:r>
            <a:r>
              <a:rPr lang="en-US" dirty="0"/>
              <a:t> </a:t>
            </a:r>
            <a:r>
              <a:rPr lang="en-US" dirty="0" err="1"/>
              <a:t>medicamentoasă</a:t>
            </a:r>
            <a:r>
              <a:rPr lang="en-US" dirty="0"/>
              <a:t> </a:t>
            </a:r>
            <a:r>
              <a:rPr lang="en-US" dirty="0" err="1"/>
              <a:t>în</a:t>
            </a:r>
            <a:r>
              <a:rPr lang="en-US" dirty="0"/>
              <a:t> </a:t>
            </a:r>
            <a:r>
              <a:rPr lang="en-US" dirty="0" err="1"/>
              <a:t>profunzime</a:t>
            </a:r>
            <a:r>
              <a:rPr lang="en-US" dirty="0"/>
              <a:t>, la </a:t>
            </a:r>
            <a:r>
              <a:rPr lang="en-US" dirty="0" err="1"/>
              <a:t>nivelul</a:t>
            </a:r>
            <a:r>
              <a:rPr lang="en-US" dirty="0"/>
              <a:t> </a:t>
            </a:r>
            <a:r>
              <a:rPr lang="en-US" dirty="0" err="1"/>
              <a:t>colonului</a:t>
            </a:r>
            <a:r>
              <a:rPr lang="en-US" dirty="0"/>
              <a:t> sigmoid;</a:t>
            </a:r>
          </a:p>
          <a:p>
            <a:r>
              <a:rPr lang="en-US" dirty="0"/>
              <a:t>tot </a:t>
            </a:r>
            <a:r>
              <a:rPr lang="en-US" dirty="0" err="1"/>
              <a:t>pentru</a:t>
            </a:r>
            <a:r>
              <a:rPr lang="en-US" dirty="0"/>
              <a:t> </a:t>
            </a:r>
            <a:r>
              <a:rPr lang="en-US" dirty="0" err="1"/>
              <a:t>clisma</a:t>
            </a:r>
            <a:r>
              <a:rPr lang="en-US" dirty="0"/>
              <a:t> </a:t>
            </a:r>
            <a:r>
              <a:rPr lang="en-US" dirty="0" err="1"/>
              <a:t>terapeutică</a:t>
            </a:r>
            <a:r>
              <a:rPr lang="en-US" dirty="0"/>
              <a:t> </a:t>
            </a:r>
            <a:r>
              <a:rPr lang="en-US" dirty="0" err="1"/>
              <a:t>este</a:t>
            </a:r>
            <a:r>
              <a:rPr lang="en-US" dirty="0"/>
              <a:t> </a:t>
            </a:r>
            <a:r>
              <a:rPr lang="en-US" dirty="0" err="1"/>
              <a:t>necesar</a:t>
            </a:r>
            <a:r>
              <a:rPr lang="en-US" dirty="0"/>
              <a:t> un </a:t>
            </a:r>
            <a:r>
              <a:rPr lang="en-US" dirty="0" err="1"/>
              <a:t>dispozitiv</a:t>
            </a:r>
            <a:r>
              <a:rPr lang="en-US" dirty="0"/>
              <a:t> de </a:t>
            </a:r>
            <a:r>
              <a:rPr lang="en-US" dirty="0" err="1"/>
              <a:t>reglare</a:t>
            </a:r>
            <a:r>
              <a:rPr lang="en-US" dirty="0"/>
              <a:t> a </a:t>
            </a:r>
            <a:r>
              <a:rPr lang="en-US" dirty="0" err="1"/>
              <a:t>picăturilor</a:t>
            </a:r>
            <a:r>
              <a:rPr lang="en-US" dirty="0"/>
              <a:t>, </a:t>
            </a:r>
            <a:r>
              <a:rPr lang="en-US" dirty="0" err="1"/>
              <a:t>întrucât</a:t>
            </a:r>
            <a:r>
              <a:rPr lang="en-US" dirty="0"/>
              <a:t> </a:t>
            </a:r>
            <a:r>
              <a:rPr lang="en-US" dirty="0" err="1"/>
              <a:t>soluţia</a:t>
            </a:r>
            <a:r>
              <a:rPr lang="en-US" dirty="0"/>
              <a:t> </a:t>
            </a:r>
            <a:r>
              <a:rPr lang="en-US" dirty="0" err="1"/>
              <a:t>medicamentoasă</a:t>
            </a:r>
            <a:r>
              <a:rPr lang="en-US" dirty="0"/>
              <a:t> </a:t>
            </a:r>
            <a:r>
              <a:rPr lang="en-US" dirty="0" err="1"/>
              <a:t>trebuie</a:t>
            </a:r>
            <a:r>
              <a:rPr lang="en-US" dirty="0"/>
              <a:t> </a:t>
            </a:r>
            <a:r>
              <a:rPr lang="en-US" dirty="0" err="1"/>
              <a:t>administrată</a:t>
            </a:r>
            <a:r>
              <a:rPr lang="en-US" dirty="0"/>
              <a:t> </a:t>
            </a:r>
            <a:r>
              <a:rPr lang="en-US" dirty="0" err="1"/>
              <a:t>picătură</a:t>
            </a:r>
            <a:r>
              <a:rPr lang="en-US" dirty="0"/>
              <a:t> cu </a:t>
            </a:r>
            <a:r>
              <a:rPr lang="en-US" dirty="0" err="1"/>
              <a:t>picătură</a:t>
            </a:r>
            <a:r>
              <a:rPr lang="en-US" dirty="0"/>
              <a:t> (maximum 60 </a:t>
            </a:r>
            <a:r>
              <a:rPr lang="en-US" dirty="0" err="1"/>
              <a:t>picături</a:t>
            </a:r>
            <a:r>
              <a:rPr lang="en-US" dirty="0"/>
              <a:t> / </a:t>
            </a:r>
            <a:r>
              <a:rPr lang="en-US" dirty="0" err="1"/>
              <a:t>minut</a:t>
            </a:r>
            <a:r>
              <a:rPr lang="en-US" dirty="0"/>
              <a:t>) </a:t>
            </a:r>
            <a:r>
              <a:rPr lang="en-US" dirty="0" err="1"/>
              <a:t>altfel</a:t>
            </a:r>
            <a:r>
              <a:rPr lang="en-US" dirty="0"/>
              <a:t>, </a:t>
            </a:r>
            <a:r>
              <a:rPr lang="en-US" dirty="0" err="1"/>
              <a:t>depăşind</a:t>
            </a:r>
            <a:r>
              <a:rPr lang="en-US" dirty="0"/>
              <a:t> </a:t>
            </a:r>
            <a:r>
              <a:rPr lang="en-US" dirty="0" err="1"/>
              <a:t>acest</a:t>
            </a:r>
            <a:r>
              <a:rPr lang="en-US" dirty="0"/>
              <a:t> </a:t>
            </a:r>
            <a:r>
              <a:rPr lang="en-US" dirty="0" err="1"/>
              <a:t>ritm</a:t>
            </a:r>
            <a:r>
              <a:rPr lang="en-US" dirty="0"/>
              <a:t>, </a:t>
            </a:r>
            <a:r>
              <a:rPr lang="en-US" dirty="0" err="1"/>
              <a:t>devine</a:t>
            </a:r>
            <a:r>
              <a:rPr lang="en-US" dirty="0"/>
              <a:t> o </a:t>
            </a:r>
            <a:r>
              <a:rPr lang="en-US" dirty="0" err="1"/>
              <a:t>simplă</a:t>
            </a:r>
            <a:r>
              <a:rPr lang="en-US" dirty="0"/>
              <a:t> </a:t>
            </a:r>
            <a:r>
              <a:rPr lang="en-US" dirty="0" err="1"/>
              <a:t>clismă</a:t>
            </a:r>
            <a:r>
              <a:rPr lang="en-US" dirty="0"/>
              <a:t> </a:t>
            </a:r>
            <a:r>
              <a:rPr lang="en-US" dirty="0" err="1"/>
              <a:t>evacuatorie</a:t>
            </a:r>
            <a:r>
              <a:rPr lang="en-US" dirty="0"/>
              <a:t>.</a:t>
            </a:r>
          </a:p>
          <a:p>
            <a:endParaRPr lang="en-US" dirty="0"/>
          </a:p>
        </p:txBody>
      </p:sp>
    </p:spTree>
    <p:extLst>
      <p:ext uri="{BB962C8B-B14F-4D97-AF65-F5344CB8AC3E}">
        <p14:creationId xmlns:p14="http://schemas.microsoft.com/office/powerpoint/2010/main" xmlns="" val="145853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2934593" cy="366706"/>
          </a:xfrm>
        </p:spPr>
        <p:txBody>
          <a:bodyPr>
            <a:normAutofit fontScale="90000"/>
          </a:bodyPr>
          <a:lstStyle/>
          <a:p>
            <a:r>
              <a:rPr lang="en-US" dirty="0" err="1" smtClean="0"/>
              <a:t>inspectia</a:t>
            </a:r>
            <a:endParaRPr lang="en-US" dirty="0"/>
          </a:p>
        </p:txBody>
      </p:sp>
      <p:sp>
        <p:nvSpPr>
          <p:cNvPr id="3" name="Content Placeholder 2"/>
          <p:cNvSpPr>
            <a:spLocks noGrp="1"/>
          </p:cNvSpPr>
          <p:nvPr>
            <p:ph idx="1"/>
          </p:nvPr>
        </p:nvSpPr>
        <p:spPr>
          <a:xfrm>
            <a:off x="1069848" y="1145628"/>
            <a:ext cx="10058400" cy="5026572"/>
          </a:xfrm>
        </p:spPr>
        <p:txBody>
          <a:bodyPr>
            <a:normAutofit lnSpcReduction="10000"/>
          </a:bodyPr>
          <a:lstStyle/>
          <a:p>
            <a:r>
              <a:rPr lang="en-US" b="1" dirty="0" err="1"/>
              <a:t>Aspectul</a:t>
            </a:r>
            <a:r>
              <a:rPr lang="en-US" b="1" dirty="0"/>
              <a:t> </a:t>
            </a:r>
            <a:r>
              <a:rPr lang="en-US" b="1" dirty="0" err="1"/>
              <a:t>cicatricei</a:t>
            </a:r>
            <a:r>
              <a:rPr lang="en-US" b="1" dirty="0"/>
              <a:t> </a:t>
            </a:r>
            <a:r>
              <a:rPr lang="en-US" b="1" dirty="0" err="1" smtClean="0"/>
              <a:t>ombilicale</a:t>
            </a:r>
            <a:endParaRPr lang="en-US" dirty="0" smtClean="0"/>
          </a:p>
          <a:p>
            <a:r>
              <a:rPr lang="en-US" dirty="0" smtClean="0"/>
              <a:t> </a:t>
            </a:r>
            <a:r>
              <a:rPr lang="en-US" dirty="0" err="1"/>
              <a:t>absenţa</a:t>
            </a:r>
            <a:r>
              <a:rPr lang="en-US" dirty="0"/>
              <a:t> </a:t>
            </a:r>
            <a:r>
              <a:rPr lang="en-US" dirty="0" err="1"/>
              <a:t>ei</a:t>
            </a:r>
            <a:r>
              <a:rPr lang="en-US" dirty="0"/>
              <a:t> </a:t>
            </a:r>
            <a:r>
              <a:rPr lang="en-US" dirty="0" err="1"/>
              <a:t>în</a:t>
            </a:r>
            <a:r>
              <a:rPr lang="en-US" dirty="0"/>
              <a:t> </a:t>
            </a:r>
            <a:r>
              <a:rPr lang="en-US" dirty="0" err="1"/>
              <a:t>caz</a:t>
            </a:r>
            <a:r>
              <a:rPr lang="en-US" dirty="0"/>
              <a:t> de </a:t>
            </a:r>
            <a:r>
              <a:rPr lang="en-US" dirty="0" err="1"/>
              <a:t>excizie</a:t>
            </a:r>
            <a:r>
              <a:rPr lang="en-US" dirty="0"/>
              <a:t> </a:t>
            </a:r>
            <a:r>
              <a:rPr lang="en-US" dirty="0" err="1"/>
              <a:t>chirurgicală</a:t>
            </a:r>
            <a:r>
              <a:rPr lang="en-US" dirty="0"/>
              <a:t> </a:t>
            </a:r>
            <a:endParaRPr lang="en-US" dirty="0" smtClean="0"/>
          </a:p>
          <a:p>
            <a:r>
              <a:rPr lang="en-US" dirty="0" err="1" smtClean="0"/>
              <a:t>cicatrice</a:t>
            </a:r>
            <a:r>
              <a:rPr lang="en-US" dirty="0" smtClean="0"/>
              <a:t> </a:t>
            </a:r>
            <a:r>
              <a:rPr lang="en-US" dirty="0" err="1"/>
              <a:t>ombilicală</a:t>
            </a:r>
            <a:r>
              <a:rPr lang="en-US" dirty="0"/>
              <a:t> </a:t>
            </a:r>
            <a:r>
              <a:rPr lang="en-US" dirty="0" err="1"/>
              <a:t>înfundată</a:t>
            </a:r>
            <a:r>
              <a:rPr lang="en-US" dirty="0"/>
              <a:t> </a:t>
            </a:r>
            <a:r>
              <a:rPr lang="en-US" dirty="0" err="1"/>
              <a:t>în</a:t>
            </a:r>
            <a:r>
              <a:rPr lang="en-US" dirty="0"/>
              <a:t> </a:t>
            </a:r>
            <a:r>
              <a:rPr lang="en-US" dirty="0" err="1"/>
              <a:t>anasarcă</a:t>
            </a:r>
            <a:r>
              <a:rPr lang="en-US" dirty="0"/>
              <a:t>, </a:t>
            </a:r>
            <a:r>
              <a:rPr lang="en-US" dirty="0" err="1"/>
              <a:t>ascite</a:t>
            </a:r>
            <a:r>
              <a:rPr lang="en-US" dirty="0"/>
              <a:t> </a:t>
            </a:r>
            <a:endParaRPr lang="en-US" dirty="0" smtClean="0"/>
          </a:p>
          <a:p>
            <a:r>
              <a:rPr lang="en-US" dirty="0" err="1" smtClean="0"/>
              <a:t>Bombarea</a:t>
            </a:r>
            <a:r>
              <a:rPr lang="en-US" dirty="0" smtClean="0"/>
              <a:t> </a:t>
            </a:r>
            <a:r>
              <a:rPr lang="en-US" dirty="0" err="1"/>
              <a:t>cicatricei</a:t>
            </a:r>
            <a:r>
              <a:rPr lang="en-US" dirty="0"/>
              <a:t> </a:t>
            </a:r>
            <a:r>
              <a:rPr lang="en-US" dirty="0" err="1"/>
              <a:t>ombilicale</a:t>
            </a:r>
            <a:r>
              <a:rPr lang="en-US" dirty="0"/>
              <a:t> </a:t>
            </a:r>
            <a:r>
              <a:rPr lang="en-US" dirty="0" err="1"/>
              <a:t>în</a:t>
            </a:r>
            <a:r>
              <a:rPr lang="en-US" dirty="0"/>
              <a:t> </a:t>
            </a:r>
            <a:r>
              <a:rPr lang="en-US" dirty="0" err="1"/>
              <a:t>caz</a:t>
            </a:r>
            <a:r>
              <a:rPr lang="en-US" dirty="0"/>
              <a:t> de </a:t>
            </a:r>
            <a:r>
              <a:rPr lang="en-US" dirty="0" err="1"/>
              <a:t>ascită</a:t>
            </a:r>
            <a:r>
              <a:rPr lang="en-US" dirty="0"/>
              <a:t> </a:t>
            </a:r>
            <a:r>
              <a:rPr lang="en-US" dirty="0" err="1" smtClean="0"/>
              <a:t>voluminoasă</a:t>
            </a:r>
            <a:endParaRPr lang="en-US" dirty="0" smtClean="0"/>
          </a:p>
          <a:p>
            <a:r>
              <a:rPr lang="en-US" b="1" dirty="0" err="1"/>
              <a:t>Pulsaţiile</a:t>
            </a:r>
            <a:r>
              <a:rPr lang="en-US" b="1" dirty="0"/>
              <a:t> la </a:t>
            </a:r>
            <a:r>
              <a:rPr lang="en-US" b="1" dirty="0" err="1"/>
              <a:t>nivelul</a:t>
            </a:r>
            <a:r>
              <a:rPr lang="en-US" b="1" dirty="0"/>
              <a:t> </a:t>
            </a:r>
            <a:r>
              <a:rPr lang="en-US" b="1" dirty="0" err="1"/>
              <a:t>abdomenului</a:t>
            </a:r>
            <a:r>
              <a:rPr lang="en-US" dirty="0"/>
              <a:t/>
            </a:r>
            <a:br>
              <a:rPr lang="en-US" dirty="0"/>
            </a:br>
            <a:r>
              <a:rPr lang="en-US" dirty="0" err="1"/>
              <a:t>pulsaţiile</a:t>
            </a:r>
            <a:r>
              <a:rPr lang="en-US" dirty="0"/>
              <a:t> </a:t>
            </a:r>
            <a:r>
              <a:rPr lang="en-US" dirty="0" err="1"/>
              <a:t>aortei</a:t>
            </a:r>
            <a:r>
              <a:rPr lang="en-US" dirty="0"/>
              <a:t> </a:t>
            </a:r>
            <a:r>
              <a:rPr lang="en-US" dirty="0" err="1"/>
              <a:t>abdominale</a:t>
            </a:r>
            <a:r>
              <a:rPr lang="en-US" dirty="0"/>
              <a:t>: la </a:t>
            </a:r>
            <a:r>
              <a:rPr lang="en-US" dirty="0" err="1"/>
              <a:t>persoane</a:t>
            </a:r>
            <a:r>
              <a:rPr lang="en-US" dirty="0"/>
              <a:t> </a:t>
            </a:r>
            <a:r>
              <a:rPr lang="en-US" dirty="0" err="1"/>
              <a:t>slabe</a:t>
            </a:r>
            <a:r>
              <a:rPr lang="en-US" dirty="0"/>
              <a:t>, </a:t>
            </a:r>
            <a:r>
              <a:rPr lang="en-US" dirty="0" err="1"/>
              <a:t>în</a:t>
            </a:r>
            <a:r>
              <a:rPr lang="en-US" dirty="0"/>
              <a:t> </a:t>
            </a:r>
            <a:r>
              <a:rPr lang="en-US" dirty="0" err="1"/>
              <a:t>hipertiroidism</a:t>
            </a:r>
            <a:r>
              <a:rPr lang="en-US" dirty="0"/>
              <a:t>, </a:t>
            </a:r>
            <a:r>
              <a:rPr lang="en-US" dirty="0" err="1"/>
              <a:t>în</a:t>
            </a:r>
            <a:r>
              <a:rPr lang="en-US" dirty="0"/>
              <a:t> </a:t>
            </a:r>
            <a:r>
              <a:rPr lang="en-US" dirty="0" err="1"/>
              <a:t>insuficienţa</a:t>
            </a:r>
            <a:r>
              <a:rPr lang="en-US" dirty="0"/>
              <a:t> </a:t>
            </a:r>
            <a:r>
              <a:rPr lang="en-US" dirty="0" err="1"/>
              <a:t>aortică</a:t>
            </a:r>
            <a:r>
              <a:rPr lang="en-US" dirty="0"/>
              <a:t>, </a:t>
            </a:r>
            <a:r>
              <a:rPr lang="en-US" dirty="0" err="1"/>
              <a:t>anevrism</a:t>
            </a:r>
            <a:r>
              <a:rPr lang="en-US" dirty="0"/>
              <a:t> de </a:t>
            </a:r>
            <a:r>
              <a:rPr lang="en-US" dirty="0" err="1"/>
              <a:t>aortă</a:t>
            </a:r>
            <a:r>
              <a:rPr lang="en-US" dirty="0"/>
              <a:t> </a:t>
            </a:r>
            <a:r>
              <a:rPr lang="en-US" dirty="0" err="1"/>
              <a:t>pulsaţiile</a:t>
            </a:r>
            <a:r>
              <a:rPr lang="en-US" dirty="0"/>
              <a:t> </a:t>
            </a:r>
            <a:r>
              <a:rPr lang="en-US" dirty="0" err="1"/>
              <a:t>ficatului</a:t>
            </a:r>
            <a:r>
              <a:rPr lang="en-US" dirty="0"/>
              <a:t>: </a:t>
            </a:r>
            <a:r>
              <a:rPr lang="en-US" dirty="0" err="1"/>
              <a:t>insuficienţa</a:t>
            </a:r>
            <a:r>
              <a:rPr lang="en-US" dirty="0"/>
              <a:t> </a:t>
            </a:r>
            <a:r>
              <a:rPr lang="en-US" dirty="0" err="1"/>
              <a:t>tricuspidiană</a:t>
            </a:r>
            <a:r>
              <a:rPr lang="en-US" dirty="0"/>
              <a:t>, </a:t>
            </a:r>
            <a:r>
              <a:rPr lang="en-US" dirty="0" err="1"/>
              <a:t>insuficienţa</a:t>
            </a:r>
            <a:r>
              <a:rPr lang="en-US" dirty="0"/>
              <a:t> </a:t>
            </a:r>
            <a:r>
              <a:rPr lang="en-US" dirty="0" err="1"/>
              <a:t>aortică</a:t>
            </a:r>
            <a:r>
              <a:rPr lang="en-US" dirty="0"/>
              <a:t> </a:t>
            </a:r>
            <a:r>
              <a:rPr lang="en-US" dirty="0" err="1"/>
              <a:t>pulsaţiile</a:t>
            </a:r>
            <a:r>
              <a:rPr lang="en-US" dirty="0"/>
              <a:t> </a:t>
            </a:r>
            <a:r>
              <a:rPr lang="en-US" dirty="0" err="1"/>
              <a:t>în</a:t>
            </a:r>
            <a:r>
              <a:rPr lang="en-US" dirty="0"/>
              <a:t> </a:t>
            </a:r>
            <a:r>
              <a:rPr lang="en-US" dirty="0" err="1"/>
              <a:t>epigastru</a:t>
            </a:r>
            <a:r>
              <a:rPr lang="en-US" dirty="0"/>
              <a:t>: </a:t>
            </a:r>
            <a:r>
              <a:rPr lang="en-US" dirty="0" err="1"/>
              <a:t>semnul</a:t>
            </a:r>
            <a:r>
              <a:rPr lang="en-US" dirty="0"/>
              <a:t> </a:t>
            </a:r>
            <a:r>
              <a:rPr lang="en-US" dirty="0" err="1"/>
              <a:t>Harzer</a:t>
            </a:r>
            <a:r>
              <a:rPr lang="en-US" dirty="0"/>
              <a:t> (HVD) </a:t>
            </a:r>
            <a:endParaRPr lang="en-US" dirty="0" smtClean="0"/>
          </a:p>
          <a:p>
            <a:r>
              <a:rPr lang="en-US" b="1" dirty="0" err="1"/>
              <a:t>Inspecţia</a:t>
            </a:r>
            <a:r>
              <a:rPr lang="en-US" b="1" dirty="0"/>
              <a:t> </a:t>
            </a:r>
            <a:r>
              <a:rPr lang="en-US" b="1" dirty="0" err="1"/>
              <a:t>dinamică</a:t>
            </a:r>
            <a:r>
              <a:rPr lang="en-US" b="1" dirty="0"/>
              <a:t> a </a:t>
            </a:r>
            <a:r>
              <a:rPr lang="en-US" b="1" dirty="0" err="1"/>
              <a:t>abdomenului</a:t>
            </a:r>
            <a:r>
              <a:rPr lang="en-US" dirty="0"/>
              <a:t/>
            </a:r>
            <a:br>
              <a:rPr lang="en-US" dirty="0"/>
            </a:br>
            <a:endParaRPr lang="en-US" dirty="0"/>
          </a:p>
          <a:p>
            <a:r>
              <a:rPr lang="en-US" dirty="0" err="1"/>
              <a:t>Mişcările</a:t>
            </a:r>
            <a:r>
              <a:rPr lang="en-US" dirty="0"/>
              <a:t> </a:t>
            </a:r>
            <a:r>
              <a:rPr lang="en-US" dirty="0" err="1"/>
              <a:t>respiratorii</a:t>
            </a:r>
            <a:r>
              <a:rPr lang="en-US" dirty="0"/>
              <a:t> pot fi </a:t>
            </a:r>
            <a:r>
              <a:rPr lang="en-US" dirty="0" err="1"/>
              <a:t>observate</a:t>
            </a:r>
            <a:r>
              <a:rPr lang="en-US" dirty="0"/>
              <a:t> la </a:t>
            </a:r>
            <a:r>
              <a:rPr lang="en-US" dirty="0" err="1"/>
              <a:t>nivelul</a:t>
            </a:r>
            <a:r>
              <a:rPr lang="en-US" dirty="0"/>
              <a:t> </a:t>
            </a:r>
            <a:r>
              <a:rPr lang="en-US" dirty="0" err="1"/>
              <a:t>peretelui</a:t>
            </a:r>
            <a:r>
              <a:rPr lang="en-US" dirty="0"/>
              <a:t> abdominal superior care se </a:t>
            </a:r>
            <a:r>
              <a:rPr lang="en-US" dirty="0" err="1"/>
              <a:t>destinde</a:t>
            </a:r>
            <a:r>
              <a:rPr lang="en-US" dirty="0"/>
              <a:t> </a:t>
            </a:r>
            <a:r>
              <a:rPr lang="en-US" dirty="0" err="1"/>
              <a:t>în</a:t>
            </a:r>
            <a:r>
              <a:rPr lang="en-US" dirty="0"/>
              <a:t> </a:t>
            </a:r>
            <a:r>
              <a:rPr lang="en-US" dirty="0" err="1"/>
              <a:t>inspir</a:t>
            </a:r>
            <a:r>
              <a:rPr lang="en-US" dirty="0"/>
              <a:t>. </a:t>
            </a:r>
            <a:r>
              <a:rPr lang="en-US" dirty="0" err="1"/>
              <a:t>Acestea</a:t>
            </a:r>
            <a:r>
              <a:rPr lang="en-US" dirty="0"/>
              <a:t> pot fi </a:t>
            </a:r>
            <a:r>
              <a:rPr lang="en-US" dirty="0" err="1"/>
              <a:t>diminuate</a:t>
            </a:r>
            <a:r>
              <a:rPr lang="en-US" dirty="0"/>
              <a:t> </a:t>
            </a:r>
            <a:r>
              <a:rPr lang="en-US" dirty="0" err="1"/>
              <a:t>sau</a:t>
            </a:r>
            <a:r>
              <a:rPr lang="en-US" dirty="0"/>
              <a:t> absente </a:t>
            </a:r>
            <a:r>
              <a:rPr lang="en-US" dirty="0" err="1"/>
              <a:t>în</a:t>
            </a:r>
            <a:r>
              <a:rPr lang="en-US" dirty="0"/>
              <a:t> </a:t>
            </a:r>
            <a:r>
              <a:rPr lang="en-US" dirty="0" err="1"/>
              <a:t>caz</a:t>
            </a:r>
            <a:r>
              <a:rPr lang="en-US" dirty="0"/>
              <a:t> de </a:t>
            </a:r>
            <a:r>
              <a:rPr lang="en-US" dirty="0" err="1"/>
              <a:t>ascită</a:t>
            </a:r>
            <a:r>
              <a:rPr lang="en-US" dirty="0"/>
              <a:t>, </a:t>
            </a:r>
            <a:r>
              <a:rPr lang="en-US" dirty="0" err="1"/>
              <a:t>meteorism</a:t>
            </a:r>
            <a:r>
              <a:rPr lang="en-US" dirty="0"/>
              <a:t>, </a:t>
            </a:r>
            <a:r>
              <a:rPr lang="en-US" dirty="0" err="1"/>
              <a:t>peritonită</a:t>
            </a:r>
            <a:r>
              <a:rPr lang="en-US" dirty="0"/>
              <a:t>. </a:t>
            </a:r>
            <a:r>
              <a:rPr lang="en-US" dirty="0" err="1"/>
              <a:t>Mişcările</a:t>
            </a:r>
            <a:r>
              <a:rPr lang="en-US" dirty="0"/>
              <a:t> </a:t>
            </a:r>
            <a:r>
              <a:rPr lang="en-US" dirty="0" err="1"/>
              <a:t>peristaltice</a:t>
            </a:r>
            <a:r>
              <a:rPr lang="en-US" dirty="0"/>
              <a:t> pot fi </a:t>
            </a:r>
            <a:r>
              <a:rPr lang="en-US" dirty="0" err="1"/>
              <a:t>observate</a:t>
            </a:r>
            <a:r>
              <a:rPr lang="en-US" dirty="0"/>
              <a:t> la </a:t>
            </a:r>
            <a:r>
              <a:rPr lang="en-US" dirty="0" err="1"/>
              <a:t>persoane</a:t>
            </a:r>
            <a:r>
              <a:rPr lang="en-US" dirty="0"/>
              <a:t> </a:t>
            </a:r>
            <a:r>
              <a:rPr lang="en-US" dirty="0" err="1"/>
              <a:t>slabe</a:t>
            </a:r>
            <a:r>
              <a:rPr lang="en-US" dirty="0"/>
              <a:t>, </a:t>
            </a:r>
            <a:r>
              <a:rPr lang="en-US" dirty="0" err="1"/>
              <a:t>iar</a:t>
            </a:r>
            <a:r>
              <a:rPr lang="en-US" dirty="0"/>
              <a:t> </a:t>
            </a:r>
            <a:r>
              <a:rPr lang="en-US" dirty="0" err="1"/>
              <a:t>patologic</a:t>
            </a:r>
            <a:r>
              <a:rPr lang="en-US" dirty="0"/>
              <a:t>, </a:t>
            </a:r>
            <a:r>
              <a:rPr lang="en-US" dirty="0" err="1"/>
              <a:t>aceste</a:t>
            </a:r>
            <a:r>
              <a:rPr lang="en-US" dirty="0"/>
              <a:t> </a:t>
            </a:r>
            <a:r>
              <a:rPr lang="en-US" dirty="0" err="1"/>
              <a:t>mişcări</a:t>
            </a:r>
            <a:r>
              <a:rPr lang="en-US" dirty="0"/>
              <a:t> </a:t>
            </a:r>
            <a:r>
              <a:rPr lang="en-US" dirty="0" err="1"/>
              <a:t>sunt</a:t>
            </a:r>
            <a:r>
              <a:rPr lang="en-US" dirty="0"/>
              <a:t> </a:t>
            </a:r>
            <a:r>
              <a:rPr lang="en-US" dirty="0" err="1"/>
              <a:t>amplificate</a:t>
            </a:r>
            <a:r>
              <a:rPr lang="en-US" dirty="0"/>
              <a:t> </a:t>
            </a:r>
            <a:r>
              <a:rPr lang="en-US" dirty="0" err="1"/>
              <a:t>în</a:t>
            </a:r>
            <a:r>
              <a:rPr lang="en-US" dirty="0"/>
              <a:t> </a:t>
            </a:r>
            <a:r>
              <a:rPr lang="en-US" dirty="0" err="1"/>
              <a:t>caz</a:t>
            </a:r>
            <a:r>
              <a:rPr lang="en-US" dirty="0"/>
              <a:t> de </a:t>
            </a:r>
            <a:r>
              <a:rPr lang="en-US" dirty="0" err="1"/>
              <a:t>ocluzie</a:t>
            </a:r>
            <a:r>
              <a:rPr lang="en-US" dirty="0"/>
              <a:t> </a:t>
            </a:r>
            <a:r>
              <a:rPr lang="en-US" dirty="0" err="1"/>
              <a:t>intestinală</a:t>
            </a:r>
            <a:r>
              <a:rPr lang="en-US" dirty="0"/>
              <a:t> </a:t>
            </a:r>
            <a:r>
              <a:rPr lang="en-US" dirty="0" err="1"/>
              <a:t>în</a:t>
            </a:r>
            <a:r>
              <a:rPr lang="en-US" dirty="0"/>
              <a:t> </a:t>
            </a:r>
            <a:r>
              <a:rPr lang="en-US" dirty="0" err="1"/>
              <a:t>faza</a:t>
            </a:r>
            <a:r>
              <a:rPr lang="en-US" dirty="0"/>
              <a:t> </a:t>
            </a:r>
            <a:r>
              <a:rPr lang="en-US" dirty="0" err="1"/>
              <a:t>incipientă</a:t>
            </a:r>
            <a:r>
              <a:rPr lang="en-US" dirty="0"/>
              <a:t>, </a:t>
            </a:r>
            <a:r>
              <a:rPr lang="en-US" dirty="0" err="1"/>
              <a:t>stenoză</a:t>
            </a:r>
            <a:r>
              <a:rPr lang="en-US" dirty="0"/>
              <a:t> </a:t>
            </a:r>
            <a:r>
              <a:rPr lang="en-US" dirty="0" err="1"/>
              <a:t>pilorică</a:t>
            </a:r>
            <a:r>
              <a:rPr lang="en-US" dirty="0"/>
              <a:t>, </a:t>
            </a:r>
            <a:r>
              <a:rPr lang="en-US" dirty="0" err="1"/>
              <a:t>stenoze</a:t>
            </a:r>
            <a:r>
              <a:rPr lang="en-US" dirty="0"/>
              <a:t> </a:t>
            </a:r>
            <a:r>
              <a:rPr lang="en-US" dirty="0" err="1"/>
              <a:t>intestinale</a:t>
            </a:r>
            <a:r>
              <a:rPr lang="en-US" dirty="0"/>
              <a:t> (</a:t>
            </a:r>
            <a:r>
              <a:rPr lang="en-US" dirty="0" err="1"/>
              <a:t>sindromul</a:t>
            </a:r>
            <a:r>
              <a:rPr lang="en-US" dirty="0"/>
              <a:t> </a:t>
            </a:r>
            <a:r>
              <a:rPr lang="en-US" dirty="0" err="1"/>
              <a:t>Köenig</a:t>
            </a:r>
            <a:r>
              <a:rPr lang="en-US" dirty="0"/>
              <a:t>).</a:t>
            </a:r>
          </a:p>
        </p:txBody>
      </p:sp>
    </p:spTree>
    <p:extLst>
      <p:ext uri="{BB962C8B-B14F-4D97-AF65-F5344CB8AC3E}">
        <p14:creationId xmlns:p14="http://schemas.microsoft.com/office/powerpoint/2010/main" xmlns="" val="1710778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86" y="85238"/>
            <a:ext cx="4469104" cy="398237"/>
          </a:xfrm>
        </p:spPr>
        <p:txBody>
          <a:bodyPr>
            <a:normAutofit fontScale="90000"/>
          </a:bodyPr>
          <a:lstStyle/>
          <a:p>
            <a:r>
              <a:rPr lang="en-US" dirty="0" err="1" smtClean="0"/>
              <a:t>Clisma</a:t>
            </a:r>
            <a:r>
              <a:rPr lang="en-US" dirty="0" smtClean="0"/>
              <a:t> - </a:t>
            </a:r>
            <a:r>
              <a:rPr lang="en-US" dirty="0" err="1" smtClean="0"/>
              <a:t>tehnica</a:t>
            </a:r>
            <a:endParaRPr lang="en-US" dirty="0"/>
          </a:p>
        </p:txBody>
      </p:sp>
      <p:sp>
        <p:nvSpPr>
          <p:cNvPr id="3" name="Content Placeholder 2"/>
          <p:cNvSpPr>
            <a:spLocks noGrp="1"/>
          </p:cNvSpPr>
          <p:nvPr>
            <p:ph idx="1"/>
          </p:nvPr>
        </p:nvSpPr>
        <p:spPr>
          <a:xfrm>
            <a:off x="388883" y="735723"/>
            <a:ext cx="11424745" cy="5927835"/>
          </a:xfrm>
        </p:spPr>
        <p:txBody>
          <a:bodyPr>
            <a:normAutofit fontScale="92500" lnSpcReduction="10000"/>
          </a:bodyPr>
          <a:lstStyle/>
          <a:p>
            <a:r>
              <a:rPr lang="en-US" dirty="0"/>
              <a:t>1) </a:t>
            </a:r>
            <a:r>
              <a:rPr lang="en-US" dirty="0" err="1"/>
              <a:t>După</a:t>
            </a:r>
            <a:r>
              <a:rPr lang="en-US" dirty="0"/>
              <a:t> </a:t>
            </a:r>
            <a:r>
              <a:rPr lang="en-US" dirty="0" err="1"/>
              <a:t>ce</a:t>
            </a:r>
            <a:r>
              <a:rPr lang="en-US" dirty="0"/>
              <a:t> </a:t>
            </a:r>
            <a:r>
              <a:rPr lang="en-US" dirty="0" err="1"/>
              <a:t>i</a:t>
            </a:r>
            <a:r>
              <a:rPr lang="en-US" dirty="0"/>
              <a:t> se </a:t>
            </a:r>
            <a:r>
              <a:rPr lang="en-US" dirty="0" err="1"/>
              <a:t>explică</a:t>
            </a:r>
            <a:r>
              <a:rPr lang="en-US" dirty="0"/>
              <a:t> </a:t>
            </a:r>
            <a:r>
              <a:rPr lang="en-US" dirty="0" err="1"/>
              <a:t>necesitatea</a:t>
            </a:r>
            <a:r>
              <a:rPr lang="en-US" dirty="0"/>
              <a:t> </a:t>
            </a:r>
            <a:r>
              <a:rPr lang="en-US" dirty="0" err="1"/>
              <a:t>şi</a:t>
            </a:r>
            <a:r>
              <a:rPr lang="en-US" dirty="0"/>
              <a:t> </a:t>
            </a:r>
            <a:r>
              <a:rPr lang="en-US" dirty="0" err="1"/>
              <a:t>modalitatea</a:t>
            </a:r>
            <a:r>
              <a:rPr lang="en-US" dirty="0"/>
              <a:t> de </a:t>
            </a:r>
            <a:r>
              <a:rPr lang="en-US" dirty="0" err="1"/>
              <a:t>administrare</a:t>
            </a:r>
            <a:r>
              <a:rPr lang="en-US" dirty="0"/>
              <a:t> (</a:t>
            </a:r>
            <a:r>
              <a:rPr lang="en-US" dirty="0" err="1"/>
              <a:t>în</a:t>
            </a:r>
            <a:r>
              <a:rPr lang="en-US" dirty="0"/>
              <a:t> </a:t>
            </a:r>
            <a:r>
              <a:rPr lang="en-US" dirty="0" err="1"/>
              <a:t>scopul</a:t>
            </a:r>
            <a:r>
              <a:rPr lang="en-US" dirty="0"/>
              <a:t> </a:t>
            </a:r>
            <a:r>
              <a:rPr lang="en-US" dirty="0" err="1"/>
              <a:t>obţinerii</a:t>
            </a:r>
            <a:r>
              <a:rPr lang="en-US" dirty="0"/>
              <a:t> </a:t>
            </a:r>
            <a:r>
              <a:rPr lang="en-US" dirty="0" err="1"/>
              <a:t>aceptului</a:t>
            </a:r>
            <a:r>
              <a:rPr lang="en-US" dirty="0"/>
              <a:t> </a:t>
            </a:r>
            <a:r>
              <a:rPr lang="en-US" dirty="0" err="1"/>
              <a:t>acestuia</a:t>
            </a:r>
            <a:r>
              <a:rPr lang="en-US" dirty="0"/>
              <a:t> </a:t>
            </a:r>
            <a:r>
              <a:rPr lang="en-US" dirty="0" err="1"/>
              <a:t>şi</a:t>
            </a:r>
            <a:r>
              <a:rPr lang="en-US" dirty="0"/>
              <a:t> a </a:t>
            </a:r>
            <a:r>
              <a:rPr lang="en-US" dirty="0" err="1"/>
              <a:t>cooperării</a:t>
            </a:r>
            <a:r>
              <a:rPr lang="en-US" dirty="0"/>
              <a:t> </a:t>
            </a:r>
            <a:r>
              <a:rPr lang="en-US" dirty="0" err="1"/>
              <a:t>în</a:t>
            </a:r>
            <a:r>
              <a:rPr lang="en-US" dirty="0"/>
              <a:t> </a:t>
            </a:r>
            <a:r>
              <a:rPr lang="en-US" dirty="0" err="1"/>
              <a:t>timpul</a:t>
            </a:r>
            <a:r>
              <a:rPr lang="en-US" dirty="0"/>
              <a:t> </a:t>
            </a:r>
            <a:r>
              <a:rPr lang="en-US" dirty="0" err="1"/>
              <a:t>efectuării</a:t>
            </a:r>
            <a:r>
              <a:rPr lang="en-US" dirty="0"/>
              <a:t> </a:t>
            </a:r>
            <a:r>
              <a:rPr lang="en-US" dirty="0" err="1"/>
              <a:t>clismei</a:t>
            </a:r>
            <a:r>
              <a:rPr lang="en-US" dirty="0"/>
              <a:t>) </a:t>
            </a:r>
            <a:r>
              <a:rPr lang="en-US" dirty="0" err="1"/>
              <a:t>bolnavul</a:t>
            </a:r>
            <a:r>
              <a:rPr lang="en-US" dirty="0"/>
              <a:t> </a:t>
            </a:r>
            <a:r>
              <a:rPr lang="en-US" dirty="0" err="1"/>
              <a:t>este</a:t>
            </a:r>
            <a:r>
              <a:rPr lang="en-US" dirty="0"/>
              <a:t> </a:t>
            </a:r>
            <a:r>
              <a:rPr lang="en-US" dirty="0" err="1"/>
              <a:t>aşezat</a:t>
            </a:r>
            <a:r>
              <a:rPr lang="en-US" dirty="0"/>
              <a:t> </a:t>
            </a:r>
            <a:r>
              <a:rPr lang="en-US" dirty="0" err="1"/>
              <a:t>în</a:t>
            </a:r>
            <a:r>
              <a:rPr lang="en-US" dirty="0"/>
              <a:t> </a:t>
            </a:r>
            <a:r>
              <a:rPr lang="en-US" dirty="0" err="1"/>
              <a:t>decubit</a:t>
            </a:r>
            <a:r>
              <a:rPr lang="en-US" dirty="0"/>
              <a:t> lateral </a:t>
            </a:r>
            <a:r>
              <a:rPr lang="en-US" dirty="0" err="1"/>
              <a:t>drept</a:t>
            </a:r>
            <a:r>
              <a:rPr lang="en-US" dirty="0"/>
              <a:t> cu </a:t>
            </a:r>
            <a:r>
              <a:rPr lang="en-US" dirty="0" err="1"/>
              <a:t>coapsele</a:t>
            </a:r>
            <a:r>
              <a:rPr lang="en-US" dirty="0"/>
              <a:t> </a:t>
            </a:r>
            <a:r>
              <a:rPr lang="en-US" dirty="0" err="1"/>
              <a:t>flectate</a:t>
            </a:r>
            <a:r>
              <a:rPr lang="en-US" dirty="0"/>
              <a:t> </a:t>
            </a:r>
            <a:r>
              <a:rPr lang="en-US" dirty="0" err="1"/>
              <a:t>pe</a:t>
            </a:r>
            <a:r>
              <a:rPr lang="en-US" dirty="0"/>
              <a:t> </a:t>
            </a:r>
            <a:r>
              <a:rPr lang="en-US" dirty="0" err="1"/>
              <a:t>bazin</a:t>
            </a:r>
            <a:r>
              <a:rPr lang="en-US" dirty="0"/>
              <a:t> (</a:t>
            </a:r>
            <a:r>
              <a:rPr lang="en-US" dirty="0" err="1"/>
              <a:t>coapsa</a:t>
            </a:r>
            <a:r>
              <a:rPr lang="en-US" dirty="0"/>
              <a:t> </a:t>
            </a:r>
            <a:r>
              <a:rPr lang="en-US" dirty="0" err="1"/>
              <a:t>stângă</a:t>
            </a:r>
            <a:r>
              <a:rPr lang="en-US" dirty="0"/>
              <a:t> </a:t>
            </a:r>
            <a:r>
              <a:rPr lang="en-US" dirty="0" err="1"/>
              <a:t>în</a:t>
            </a:r>
            <a:r>
              <a:rPr lang="en-US" dirty="0"/>
              <a:t> </a:t>
            </a:r>
            <a:r>
              <a:rPr lang="en-US" dirty="0" err="1"/>
              <a:t>flexie</a:t>
            </a:r>
            <a:r>
              <a:rPr lang="en-US" dirty="0"/>
              <a:t> </a:t>
            </a:r>
            <a:r>
              <a:rPr lang="en-US" dirty="0" err="1"/>
              <a:t>accentuată</a:t>
            </a:r>
            <a:r>
              <a:rPr lang="en-US" dirty="0"/>
              <a:t> </a:t>
            </a:r>
            <a:r>
              <a:rPr lang="en-US" dirty="0" err="1"/>
              <a:t>pentru</a:t>
            </a:r>
            <a:r>
              <a:rPr lang="en-US" dirty="0"/>
              <a:t> a </a:t>
            </a:r>
            <a:r>
              <a:rPr lang="en-US" dirty="0" err="1"/>
              <a:t>expune</a:t>
            </a:r>
            <a:r>
              <a:rPr lang="en-US" dirty="0"/>
              <a:t> </a:t>
            </a:r>
            <a:r>
              <a:rPr lang="en-US" dirty="0" err="1"/>
              <a:t>orificiul</a:t>
            </a:r>
            <a:r>
              <a:rPr lang="en-US" dirty="0"/>
              <a:t> anal). </a:t>
            </a:r>
            <a:r>
              <a:rPr lang="en-US" dirty="0" err="1"/>
              <a:t>Deasemenea</a:t>
            </a:r>
            <a:r>
              <a:rPr lang="en-US" dirty="0"/>
              <a:t> </a:t>
            </a:r>
            <a:r>
              <a:rPr lang="en-US" dirty="0" err="1"/>
              <a:t>este</a:t>
            </a:r>
            <a:r>
              <a:rPr lang="en-US" dirty="0"/>
              <a:t> </a:t>
            </a:r>
            <a:r>
              <a:rPr lang="en-US" dirty="0" err="1"/>
              <a:t>sfătuit</a:t>
            </a:r>
            <a:r>
              <a:rPr lang="en-US" dirty="0"/>
              <a:t> </a:t>
            </a:r>
            <a:r>
              <a:rPr lang="en-US" dirty="0" err="1"/>
              <a:t>să</a:t>
            </a:r>
            <a:r>
              <a:rPr lang="en-US" dirty="0"/>
              <a:t> execute </a:t>
            </a:r>
            <a:r>
              <a:rPr lang="en-US" dirty="0" err="1"/>
              <a:t>inspiraţii</a:t>
            </a:r>
            <a:r>
              <a:rPr lang="en-US" dirty="0"/>
              <a:t> </a:t>
            </a:r>
            <a:r>
              <a:rPr lang="en-US" dirty="0" err="1"/>
              <a:t>adânci</a:t>
            </a:r>
            <a:r>
              <a:rPr lang="en-US" dirty="0"/>
              <a:t> </a:t>
            </a:r>
            <a:r>
              <a:rPr lang="en-US" dirty="0" err="1"/>
              <a:t>pentru</a:t>
            </a:r>
            <a:r>
              <a:rPr lang="en-US" dirty="0"/>
              <a:t> a </a:t>
            </a:r>
            <a:r>
              <a:rPr lang="en-US" dirty="0" err="1"/>
              <a:t>relaxa</a:t>
            </a:r>
            <a:r>
              <a:rPr lang="en-US" dirty="0"/>
              <a:t> </a:t>
            </a:r>
            <a:r>
              <a:rPr lang="en-US" dirty="0" err="1"/>
              <a:t>musculatura</a:t>
            </a:r>
            <a:r>
              <a:rPr lang="en-US" dirty="0"/>
              <a:t> </a:t>
            </a:r>
            <a:r>
              <a:rPr lang="en-US" dirty="0" err="1"/>
              <a:t>abdominală</a:t>
            </a:r>
            <a:r>
              <a:rPr lang="en-US" dirty="0"/>
              <a:t> </a:t>
            </a:r>
            <a:r>
              <a:rPr lang="en-US" dirty="0" err="1"/>
              <a:t>şi</a:t>
            </a:r>
            <a:r>
              <a:rPr lang="en-US" dirty="0"/>
              <a:t> </a:t>
            </a:r>
            <a:r>
              <a:rPr lang="en-US" dirty="0" err="1"/>
              <a:t>să</a:t>
            </a:r>
            <a:r>
              <a:rPr lang="en-US" dirty="0"/>
              <a:t> </a:t>
            </a:r>
            <a:r>
              <a:rPr lang="en-US" dirty="0" err="1"/>
              <a:t>contracte</a:t>
            </a:r>
            <a:r>
              <a:rPr lang="en-US" dirty="0"/>
              <a:t> </a:t>
            </a:r>
            <a:r>
              <a:rPr lang="en-US" dirty="0" err="1"/>
              <a:t>voluntar</a:t>
            </a:r>
            <a:r>
              <a:rPr lang="en-US" dirty="0"/>
              <a:t> </a:t>
            </a:r>
            <a:r>
              <a:rPr lang="en-US" dirty="0" err="1"/>
              <a:t>sfincterul</a:t>
            </a:r>
            <a:r>
              <a:rPr lang="en-US" dirty="0"/>
              <a:t> anal </a:t>
            </a:r>
            <a:r>
              <a:rPr lang="en-US" dirty="0" err="1"/>
              <a:t>după</a:t>
            </a:r>
            <a:r>
              <a:rPr lang="en-US" dirty="0"/>
              <a:t> </a:t>
            </a:r>
            <a:r>
              <a:rPr lang="en-US" dirty="0" err="1"/>
              <a:t>introducerea</a:t>
            </a:r>
            <a:r>
              <a:rPr lang="en-US" dirty="0"/>
              <a:t> </a:t>
            </a:r>
            <a:r>
              <a:rPr lang="en-US" dirty="0" err="1"/>
              <a:t>canulei</a:t>
            </a:r>
            <a:r>
              <a:rPr lang="en-US" dirty="0"/>
              <a:t> </a:t>
            </a:r>
            <a:r>
              <a:rPr lang="en-US" dirty="0" err="1"/>
              <a:t>pentru</a:t>
            </a:r>
            <a:r>
              <a:rPr lang="en-US" dirty="0"/>
              <a:t> a </a:t>
            </a:r>
            <a:r>
              <a:rPr lang="en-US" dirty="0" err="1"/>
              <a:t>inhiba</a:t>
            </a:r>
            <a:r>
              <a:rPr lang="en-US" dirty="0"/>
              <a:t> </a:t>
            </a:r>
            <a:r>
              <a:rPr lang="en-US" dirty="0" err="1"/>
              <a:t>reflexul</a:t>
            </a:r>
            <a:r>
              <a:rPr lang="en-US" dirty="0"/>
              <a:t> de </a:t>
            </a:r>
            <a:r>
              <a:rPr lang="en-US" dirty="0" err="1"/>
              <a:t>defecaţie</a:t>
            </a:r>
            <a:r>
              <a:rPr lang="en-US" dirty="0"/>
              <a:t>.</a:t>
            </a:r>
          </a:p>
          <a:p>
            <a:r>
              <a:rPr lang="en-US" dirty="0"/>
              <a:t>2) </a:t>
            </a:r>
            <a:r>
              <a:rPr lang="en-US" dirty="0" err="1"/>
              <a:t>Cilindrul</a:t>
            </a:r>
            <a:r>
              <a:rPr lang="en-US" dirty="0"/>
              <a:t> </a:t>
            </a:r>
            <a:r>
              <a:rPr lang="en-US" dirty="0" err="1"/>
              <a:t>irigatorului</a:t>
            </a:r>
            <a:r>
              <a:rPr lang="en-US" dirty="0"/>
              <a:t> </a:t>
            </a:r>
            <a:r>
              <a:rPr lang="en-US" dirty="0" err="1"/>
              <a:t>este</a:t>
            </a:r>
            <a:r>
              <a:rPr lang="en-US" dirty="0"/>
              <a:t> </a:t>
            </a:r>
            <a:r>
              <a:rPr lang="en-US" dirty="0" err="1"/>
              <a:t>umplut</a:t>
            </a:r>
            <a:r>
              <a:rPr lang="en-US" dirty="0"/>
              <a:t> cu </a:t>
            </a:r>
            <a:r>
              <a:rPr lang="en-US" dirty="0" err="1"/>
              <a:t>lichidul</a:t>
            </a:r>
            <a:r>
              <a:rPr lang="en-US" dirty="0"/>
              <a:t> de </a:t>
            </a:r>
            <a:r>
              <a:rPr lang="en-US" dirty="0" err="1"/>
              <a:t>clismă</a:t>
            </a:r>
            <a:r>
              <a:rPr lang="en-US" dirty="0"/>
              <a:t> </a:t>
            </a:r>
            <a:r>
              <a:rPr lang="en-US" dirty="0" err="1"/>
              <a:t>şi</a:t>
            </a:r>
            <a:r>
              <a:rPr lang="en-US" dirty="0"/>
              <a:t> </a:t>
            </a:r>
            <a:r>
              <a:rPr lang="en-US" dirty="0" err="1"/>
              <a:t>menţinut</a:t>
            </a:r>
            <a:r>
              <a:rPr lang="en-US" dirty="0"/>
              <a:t> cu </a:t>
            </a:r>
            <a:r>
              <a:rPr lang="en-US" dirty="0" err="1"/>
              <a:t>mâna</a:t>
            </a:r>
            <a:r>
              <a:rPr lang="en-US" dirty="0"/>
              <a:t> </a:t>
            </a:r>
            <a:r>
              <a:rPr lang="en-US" dirty="0" err="1"/>
              <a:t>dreaptă</a:t>
            </a:r>
            <a:r>
              <a:rPr lang="en-US" dirty="0"/>
              <a:t> cu 50 cm </a:t>
            </a:r>
            <a:r>
              <a:rPr lang="en-US" dirty="0" err="1"/>
              <a:t>mai</a:t>
            </a:r>
            <a:r>
              <a:rPr lang="en-US" dirty="0"/>
              <a:t> </a:t>
            </a:r>
            <a:r>
              <a:rPr lang="en-US" dirty="0" err="1"/>
              <a:t>sus</a:t>
            </a:r>
            <a:r>
              <a:rPr lang="en-US" dirty="0"/>
              <a:t> de </a:t>
            </a:r>
            <a:r>
              <a:rPr lang="en-US" dirty="0" err="1"/>
              <a:t>planul</a:t>
            </a:r>
            <a:r>
              <a:rPr lang="en-US" dirty="0"/>
              <a:t> </a:t>
            </a:r>
            <a:r>
              <a:rPr lang="en-US" dirty="0" err="1"/>
              <a:t>pe</a:t>
            </a:r>
            <a:r>
              <a:rPr lang="en-US" dirty="0"/>
              <a:t> care </a:t>
            </a:r>
            <a:r>
              <a:rPr lang="en-US" dirty="0" err="1"/>
              <a:t>este</a:t>
            </a:r>
            <a:r>
              <a:rPr lang="en-US" dirty="0"/>
              <a:t> </a:t>
            </a:r>
            <a:r>
              <a:rPr lang="en-US" dirty="0" err="1"/>
              <a:t>aşezat</a:t>
            </a:r>
            <a:r>
              <a:rPr lang="en-US" dirty="0"/>
              <a:t> </a:t>
            </a:r>
            <a:r>
              <a:rPr lang="en-US" dirty="0" err="1"/>
              <a:t>bolnavul</a:t>
            </a:r>
            <a:r>
              <a:rPr lang="en-US" dirty="0"/>
              <a:t> (</a:t>
            </a:r>
            <a:r>
              <a:rPr lang="en-US" dirty="0" err="1"/>
              <a:t>dacă</a:t>
            </a:r>
            <a:r>
              <a:rPr lang="en-US" dirty="0"/>
              <a:t> </a:t>
            </a:r>
            <a:r>
              <a:rPr lang="en-US" dirty="0" err="1"/>
              <a:t>dorim</a:t>
            </a:r>
            <a:r>
              <a:rPr lang="en-US" dirty="0"/>
              <a:t> </a:t>
            </a:r>
            <a:r>
              <a:rPr lang="en-US" dirty="0" err="1"/>
              <a:t>să</a:t>
            </a:r>
            <a:r>
              <a:rPr lang="en-US" dirty="0"/>
              <a:t> </a:t>
            </a:r>
            <a:r>
              <a:rPr lang="en-US" dirty="0" err="1"/>
              <a:t>executăm</a:t>
            </a:r>
            <a:r>
              <a:rPr lang="en-US" dirty="0"/>
              <a:t> o </a:t>
            </a:r>
            <a:r>
              <a:rPr lang="en-US" dirty="0" err="1"/>
              <a:t>clismă</a:t>
            </a:r>
            <a:r>
              <a:rPr lang="en-US" dirty="0"/>
              <a:t> </a:t>
            </a:r>
            <a:r>
              <a:rPr lang="en-US" dirty="0" err="1"/>
              <a:t>înaltă</a:t>
            </a:r>
            <a:r>
              <a:rPr lang="en-US" dirty="0"/>
              <a:t> </a:t>
            </a:r>
            <a:r>
              <a:rPr lang="en-US" dirty="0" err="1"/>
              <a:t>vom</a:t>
            </a:r>
            <a:r>
              <a:rPr lang="en-US" dirty="0"/>
              <a:t> </a:t>
            </a:r>
            <a:r>
              <a:rPr lang="en-US" dirty="0" err="1"/>
              <a:t>ridica</a:t>
            </a:r>
            <a:r>
              <a:rPr lang="en-US" dirty="0"/>
              <a:t> </a:t>
            </a:r>
            <a:r>
              <a:rPr lang="en-US" dirty="0" err="1"/>
              <a:t>cilindrul</a:t>
            </a:r>
            <a:r>
              <a:rPr lang="en-US" dirty="0"/>
              <a:t> la 1 – 1,5 cm </a:t>
            </a:r>
            <a:r>
              <a:rPr lang="en-US" dirty="0" err="1"/>
              <a:t>deasupra</a:t>
            </a:r>
            <a:r>
              <a:rPr lang="en-US" dirty="0"/>
              <a:t> </a:t>
            </a:r>
            <a:r>
              <a:rPr lang="en-US" dirty="0" err="1"/>
              <a:t>acestui</a:t>
            </a:r>
            <a:r>
              <a:rPr lang="en-US" dirty="0"/>
              <a:t> plan </a:t>
            </a:r>
            <a:r>
              <a:rPr lang="en-US" dirty="0" err="1"/>
              <a:t>crescând</a:t>
            </a:r>
            <a:r>
              <a:rPr lang="en-US" dirty="0"/>
              <a:t> </a:t>
            </a:r>
            <a:r>
              <a:rPr lang="en-US" dirty="0" err="1"/>
              <a:t>astfel</a:t>
            </a:r>
            <a:r>
              <a:rPr lang="en-US" dirty="0"/>
              <a:t> </a:t>
            </a:r>
            <a:r>
              <a:rPr lang="en-US" dirty="0" err="1"/>
              <a:t>presiunea</a:t>
            </a:r>
            <a:r>
              <a:rPr lang="en-US" dirty="0"/>
              <a:t> de </a:t>
            </a:r>
            <a:r>
              <a:rPr lang="en-US" dirty="0" err="1"/>
              <a:t>administrare</a:t>
            </a:r>
            <a:r>
              <a:rPr lang="en-US" dirty="0"/>
              <a:t> a </a:t>
            </a:r>
            <a:r>
              <a:rPr lang="en-US" dirty="0" err="1"/>
              <a:t>lichidului</a:t>
            </a:r>
            <a:r>
              <a:rPr lang="en-US" dirty="0"/>
              <a:t> de </a:t>
            </a:r>
            <a:r>
              <a:rPr lang="en-US" dirty="0" err="1"/>
              <a:t>clismă</a:t>
            </a:r>
            <a:r>
              <a:rPr lang="en-US" dirty="0"/>
              <a:t>).</a:t>
            </a:r>
          </a:p>
          <a:p>
            <a:r>
              <a:rPr lang="en-US" dirty="0"/>
              <a:t>3) </a:t>
            </a:r>
            <a:r>
              <a:rPr lang="en-US" dirty="0" err="1"/>
              <a:t>Canula</a:t>
            </a:r>
            <a:r>
              <a:rPr lang="en-US" dirty="0"/>
              <a:t> </a:t>
            </a:r>
            <a:r>
              <a:rPr lang="en-US" dirty="0" err="1"/>
              <a:t>lubrefiată</a:t>
            </a:r>
            <a:r>
              <a:rPr lang="en-US" dirty="0"/>
              <a:t> cu </a:t>
            </a:r>
            <a:r>
              <a:rPr lang="en-US" dirty="0" err="1"/>
              <a:t>vaselină</a:t>
            </a:r>
            <a:r>
              <a:rPr lang="en-US" dirty="0"/>
              <a:t> </a:t>
            </a:r>
            <a:r>
              <a:rPr lang="en-US" dirty="0" err="1"/>
              <a:t>este</a:t>
            </a:r>
            <a:r>
              <a:rPr lang="en-US" dirty="0"/>
              <a:t> </a:t>
            </a:r>
            <a:r>
              <a:rPr lang="en-US" dirty="0" err="1"/>
              <a:t>introdusă</a:t>
            </a:r>
            <a:r>
              <a:rPr lang="en-US" dirty="0"/>
              <a:t> cu </a:t>
            </a:r>
            <a:r>
              <a:rPr lang="en-US" dirty="0" err="1"/>
              <a:t>blândeţe</a:t>
            </a:r>
            <a:r>
              <a:rPr lang="en-US" dirty="0"/>
              <a:t> </a:t>
            </a:r>
            <a:r>
              <a:rPr lang="en-US" dirty="0" err="1"/>
              <a:t>prin</a:t>
            </a:r>
            <a:r>
              <a:rPr lang="en-US" dirty="0"/>
              <a:t> </a:t>
            </a:r>
            <a:r>
              <a:rPr lang="en-US" dirty="0" err="1"/>
              <a:t>orificiul</a:t>
            </a:r>
            <a:r>
              <a:rPr lang="en-US" dirty="0"/>
              <a:t> anal (cu </a:t>
            </a:r>
            <a:r>
              <a:rPr lang="en-US" dirty="0" err="1"/>
              <a:t>sfincterul</a:t>
            </a:r>
            <a:r>
              <a:rPr lang="en-US" dirty="0"/>
              <a:t> </a:t>
            </a:r>
            <a:r>
              <a:rPr lang="en-US" dirty="0" err="1"/>
              <a:t>relaxat</a:t>
            </a:r>
            <a:r>
              <a:rPr lang="en-US" dirty="0"/>
              <a:t> </a:t>
            </a:r>
            <a:r>
              <a:rPr lang="en-US" dirty="0" err="1"/>
              <a:t>voluntar</a:t>
            </a:r>
            <a:r>
              <a:rPr lang="en-US" dirty="0"/>
              <a:t>), </a:t>
            </a:r>
            <a:r>
              <a:rPr lang="en-US" dirty="0" err="1"/>
              <a:t>prin</a:t>
            </a:r>
            <a:r>
              <a:rPr lang="en-US" dirty="0"/>
              <a:t> </a:t>
            </a:r>
            <a:r>
              <a:rPr lang="en-US" dirty="0" err="1"/>
              <a:t>canalul</a:t>
            </a:r>
            <a:r>
              <a:rPr lang="en-US" dirty="0"/>
              <a:t> anal </a:t>
            </a:r>
            <a:r>
              <a:rPr lang="en-US" dirty="0" err="1"/>
              <a:t>în</a:t>
            </a:r>
            <a:r>
              <a:rPr lang="en-US" dirty="0"/>
              <a:t> </a:t>
            </a:r>
            <a:r>
              <a:rPr lang="en-US" dirty="0" err="1"/>
              <a:t>ampula</a:t>
            </a:r>
            <a:r>
              <a:rPr lang="en-US" dirty="0"/>
              <a:t> </a:t>
            </a:r>
            <a:r>
              <a:rPr lang="en-US" dirty="0" err="1"/>
              <a:t>rectală</a:t>
            </a:r>
            <a:r>
              <a:rPr lang="en-US" dirty="0"/>
              <a:t>, </a:t>
            </a:r>
            <a:r>
              <a:rPr lang="en-US" dirty="0" err="1"/>
              <a:t>pe</a:t>
            </a:r>
            <a:r>
              <a:rPr lang="en-US" dirty="0"/>
              <a:t> o </a:t>
            </a:r>
            <a:r>
              <a:rPr lang="en-US" dirty="0" err="1"/>
              <a:t>adâncime</a:t>
            </a:r>
            <a:r>
              <a:rPr lang="en-US" dirty="0"/>
              <a:t> de 5 – 6 cm (</a:t>
            </a:r>
            <a:r>
              <a:rPr lang="en-US" dirty="0" err="1"/>
              <a:t>dacă</a:t>
            </a:r>
            <a:r>
              <a:rPr lang="en-US" dirty="0"/>
              <a:t> </a:t>
            </a:r>
            <a:r>
              <a:rPr lang="en-US" dirty="0" err="1"/>
              <a:t>folosim</a:t>
            </a:r>
            <a:r>
              <a:rPr lang="en-US" dirty="0"/>
              <a:t> </a:t>
            </a:r>
            <a:r>
              <a:rPr lang="en-US" dirty="0" err="1"/>
              <a:t>sonda</a:t>
            </a:r>
            <a:r>
              <a:rPr lang="en-US" dirty="0"/>
              <a:t> </a:t>
            </a:r>
            <a:r>
              <a:rPr lang="en-US" dirty="0" err="1"/>
              <a:t>Nelaton</a:t>
            </a:r>
            <a:r>
              <a:rPr lang="en-US" dirty="0"/>
              <a:t> </a:t>
            </a:r>
            <a:r>
              <a:rPr lang="en-US" dirty="0" err="1"/>
              <a:t>în</a:t>
            </a:r>
            <a:r>
              <a:rPr lang="en-US" dirty="0"/>
              <a:t> </a:t>
            </a:r>
            <a:r>
              <a:rPr lang="en-US" dirty="0" err="1"/>
              <a:t>clisma</a:t>
            </a:r>
            <a:r>
              <a:rPr lang="en-US" dirty="0"/>
              <a:t> </a:t>
            </a:r>
            <a:r>
              <a:rPr lang="en-US" dirty="0" err="1"/>
              <a:t>terapeutică</a:t>
            </a:r>
            <a:r>
              <a:rPr lang="en-US" dirty="0"/>
              <a:t>, </a:t>
            </a:r>
            <a:r>
              <a:rPr lang="en-US" dirty="0" err="1"/>
              <a:t>aceasta</a:t>
            </a:r>
            <a:r>
              <a:rPr lang="en-US" dirty="0"/>
              <a:t> </a:t>
            </a:r>
            <a:r>
              <a:rPr lang="en-US" dirty="0" err="1"/>
              <a:t>va</a:t>
            </a:r>
            <a:r>
              <a:rPr lang="en-US" dirty="0"/>
              <a:t> </a:t>
            </a:r>
            <a:r>
              <a:rPr lang="en-US" dirty="0" err="1"/>
              <a:t>pătrunde</a:t>
            </a:r>
            <a:r>
              <a:rPr lang="en-US" dirty="0"/>
              <a:t> </a:t>
            </a:r>
            <a:r>
              <a:rPr lang="en-US" dirty="0" err="1"/>
              <a:t>pe</a:t>
            </a:r>
            <a:r>
              <a:rPr lang="en-US" dirty="0"/>
              <a:t> o </a:t>
            </a:r>
            <a:r>
              <a:rPr lang="en-US" dirty="0" err="1"/>
              <a:t>adâncime</a:t>
            </a:r>
            <a:r>
              <a:rPr lang="en-US" dirty="0"/>
              <a:t> de 20 – 25 cm </a:t>
            </a:r>
            <a:r>
              <a:rPr lang="en-US" dirty="0" err="1"/>
              <a:t>până</a:t>
            </a:r>
            <a:r>
              <a:rPr lang="en-US" dirty="0"/>
              <a:t> la </a:t>
            </a:r>
            <a:r>
              <a:rPr lang="en-US" dirty="0" err="1"/>
              <a:t>nivelul</a:t>
            </a:r>
            <a:r>
              <a:rPr lang="en-US" dirty="0"/>
              <a:t> </a:t>
            </a:r>
            <a:r>
              <a:rPr lang="en-US" dirty="0" err="1"/>
              <a:t>colonului</a:t>
            </a:r>
            <a:r>
              <a:rPr lang="en-US" dirty="0"/>
              <a:t> sigmoid).</a:t>
            </a:r>
          </a:p>
          <a:p>
            <a:r>
              <a:rPr lang="en-US" dirty="0"/>
              <a:t>4) </a:t>
            </a:r>
            <a:r>
              <a:rPr lang="en-US" dirty="0" err="1"/>
              <a:t>Deschiderea</a:t>
            </a:r>
            <a:r>
              <a:rPr lang="en-US" dirty="0"/>
              <a:t> </a:t>
            </a:r>
            <a:r>
              <a:rPr lang="en-US" dirty="0" err="1"/>
              <a:t>clemei</a:t>
            </a:r>
            <a:r>
              <a:rPr lang="en-US" dirty="0"/>
              <a:t> </a:t>
            </a:r>
            <a:r>
              <a:rPr lang="en-US" dirty="0" err="1"/>
              <a:t>permite</a:t>
            </a:r>
            <a:r>
              <a:rPr lang="en-US" dirty="0"/>
              <a:t> </a:t>
            </a:r>
            <a:r>
              <a:rPr lang="en-US" dirty="0" err="1"/>
              <a:t>evacuarea</a:t>
            </a:r>
            <a:r>
              <a:rPr lang="en-US" dirty="0"/>
              <a:t> </a:t>
            </a:r>
            <a:r>
              <a:rPr lang="en-US" dirty="0" err="1"/>
              <a:t>lichidului</a:t>
            </a:r>
            <a:r>
              <a:rPr lang="en-US" dirty="0"/>
              <a:t> din </a:t>
            </a:r>
            <a:r>
              <a:rPr lang="en-US" dirty="0" err="1"/>
              <a:t>cilindru</a:t>
            </a:r>
            <a:r>
              <a:rPr lang="en-US" dirty="0"/>
              <a:t> </a:t>
            </a:r>
            <a:r>
              <a:rPr lang="en-US" dirty="0" err="1"/>
              <a:t>şi</a:t>
            </a:r>
            <a:r>
              <a:rPr lang="en-US" dirty="0"/>
              <a:t> </a:t>
            </a:r>
            <a:r>
              <a:rPr lang="en-US" dirty="0" err="1"/>
              <a:t>administrarea</a:t>
            </a:r>
            <a:r>
              <a:rPr lang="en-US" dirty="0"/>
              <a:t> </a:t>
            </a:r>
            <a:r>
              <a:rPr lang="en-US" dirty="0" err="1"/>
              <a:t>lui</a:t>
            </a:r>
            <a:r>
              <a:rPr lang="en-US" dirty="0"/>
              <a:t> </a:t>
            </a:r>
            <a:r>
              <a:rPr lang="en-US" dirty="0" err="1"/>
              <a:t>endorectală</a:t>
            </a:r>
            <a:r>
              <a:rPr lang="en-US" dirty="0"/>
              <a:t> (</a:t>
            </a:r>
            <a:r>
              <a:rPr lang="en-US" dirty="0" err="1"/>
              <a:t>respectiv</a:t>
            </a:r>
            <a:r>
              <a:rPr lang="en-US" dirty="0"/>
              <a:t>, </a:t>
            </a:r>
            <a:r>
              <a:rPr lang="en-US" dirty="0" err="1"/>
              <a:t>endocolonică</a:t>
            </a:r>
            <a:r>
              <a:rPr lang="en-US" dirty="0"/>
              <a:t> ) cu o </a:t>
            </a:r>
            <a:r>
              <a:rPr lang="en-US" dirty="0" err="1"/>
              <a:t>presiune</a:t>
            </a:r>
            <a:r>
              <a:rPr lang="en-US" dirty="0"/>
              <a:t> </a:t>
            </a:r>
            <a:r>
              <a:rPr lang="en-US" dirty="0" err="1"/>
              <a:t>reglată</a:t>
            </a:r>
            <a:r>
              <a:rPr lang="en-US" dirty="0"/>
              <a:t> </a:t>
            </a:r>
            <a:r>
              <a:rPr lang="en-US" dirty="0" err="1"/>
              <a:t>prin</a:t>
            </a:r>
            <a:r>
              <a:rPr lang="en-US" dirty="0"/>
              <a:t> </a:t>
            </a:r>
            <a:r>
              <a:rPr lang="en-US" dirty="0" err="1"/>
              <a:t>poziţia</a:t>
            </a:r>
            <a:r>
              <a:rPr lang="en-US" dirty="0"/>
              <a:t> </a:t>
            </a:r>
            <a:r>
              <a:rPr lang="en-US" dirty="0" err="1"/>
              <a:t>cilindrului</a:t>
            </a:r>
            <a:r>
              <a:rPr lang="en-US" dirty="0"/>
              <a:t> </a:t>
            </a:r>
            <a:r>
              <a:rPr lang="en-US" dirty="0" err="1"/>
              <a:t>faţă</a:t>
            </a:r>
            <a:r>
              <a:rPr lang="en-US" dirty="0"/>
              <a:t> de </a:t>
            </a:r>
            <a:r>
              <a:rPr lang="en-US" dirty="0" err="1"/>
              <a:t>planul</a:t>
            </a:r>
            <a:r>
              <a:rPr lang="en-US" dirty="0"/>
              <a:t> </a:t>
            </a:r>
            <a:r>
              <a:rPr lang="en-US" dirty="0" err="1"/>
              <a:t>pe</a:t>
            </a:r>
            <a:r>
              <a:rPr lang="en-US" dirty="0"/>
              <a:t> care se </a:t>
            </a:r>
            <a:r>
              <a:rPr lang="en-US" dirty="0" err="1"/>
              <a:t>află</a:t>
            </a:r>
            <a:r>
              <a:rPr lang="en-US" dirty="0"/>
              <a:t> </a:t>
            </a:r>
            <a:r>
              <a:rPr lang="en-US" dirty="0" err="1"/>
              <a:t>bolnavul</a:t>
            </a:r>
            <a:r>
              <a:rPr lang="en-US" dirty="0"/>
              <a:t>; </a:t>
            </a:r>
            <a:r>
              <a:rPr lang="en-US" dirty="0" err="1"/>
              <a:t>acesta</a:t>
            </a:r>
            <a:r>
              <a:rPr lang="en-US" dirty="0"/>
              <a:t> </a:t>
            </a:r>
            <a:r>
              <a:rPr lang="en-US" dirty="0" err="1"/>
              <a:t>execută</a:t>
            </a:r>
            <a:r>
              <a:rPr lang="en-US" dirty="0"/>
              <a:t> </a:t>
            </a:r>
            <a:r>
              <a:rPr lang="en-US" dirty="0" err="1"/>
              <a:t>mişcări</a:t>
            </a:r>
            <a:r>
              <a:rPr lang="en-US" dirty="0"/>
              <a:t> </a:t>
            </a:r>
            <a:r>
              <a:rPr lang="en-US" dirty="0" err="1"/>
              <a:t>inspiratorii</a:t>
            </a:r>
            <a:r>
              <a:rPr lang="en-US" dirty="0"/>
              <a:t> </a:t>
            </a:r>
            <a:r>
              <a:rPr lang="en-US" dirty="0" err="1"/>
              <a:t>profunde</a:t>
            </a:r>
            <a:r>
              <a:rPr lang="en-US" dirty="0"/>
              <a:t> </a:t>
            </a:r>
            <a:r>
              <a:rPr lang="en-US" dirty="0" err="1"/>
              <a:t>şi</a:t>
            </a:r>
            <a:r>
              <a:rPr lang="en-US" dirty="0"/>
              <a:t> </a:t>
            </a:r>
            <a:r>
              <a:rPr lang="en-US" dirty="0" err="1"/>
              <a:t>contractă</a:t>
            </a:r>
            <a:r>
              <a:rPr lang="en-US" dirty="0"/>
              <a:t> </a:t>
            </a:r>
            <a:r>
              <a:rPr lang="en-US" dirty="0" err="1"/>
              <a:t>voluntar</a:t>
            </a:r>
            <a:r>
              <a:rPr lang="en-US" dirty="0"/>
              <a:t> </a:t>
            </a:r>
            <a:r>
              <a:rPr lang="en-US" dirty="0" err="1"/>
              <a:t>sfincterul</a:t>
            </a:r>
            <a:r>
              <a:rPr lang="en-US" dirty="0"/>
              <a:t> anal.</a:t>
            </a:r>
          </a:p>
          <a:p>
            <a:r>
              <a:rPr lang="en-US" dirty="0"/>
              <a:t>5) </a:t>
            </a:r>
            <a:r>
              <a:rPr lang="en-US" dirty="0" err="1"/>
              <a:t>După</a:t>
            </a:r>
            <a:r>
              <a:rPr lang="en-US" dirty="0"/>
              <a:t> </a:t>
            </a:r>
            <a:r>
              <a:rPr lang="en-US" dirty="0" err="1"/>
              <a:t>administrarea</a:t>
            </a:r>
            <a:r>
              <a:rPr lang="en-US" dirty="0"/>
              <a:t> </a:t>
            </a:r>
            <a:r>
              <a:rPr lang="en-US" dirty="0" err="1"/>
              <a:t>cantităţii</a:t>
            </a:r>
            <a:r>
              <a:rPr lang="en-US" dirty="0"/>
              <a:t> </a:t>
            </a:r>
            <a:r>
              <a:rPr lang="en-US" dirty="0" err="1"/>
              <a:t>dorite</a:t>
            </a:r>
            <a:r>
              <a:rPr lang="en-US" dirty="0"/>
              <a:t> (nu </a:t>
            </a:r>
            <a:r>
              <a:rPr lang="en-US" dirty="0" err="1"/>
              <a:t>vom</a:t>
            </a:r>
            <a:r>
              <a:rPr lang="en-US" dirty="0"/>
              <a:t> </a:t>
            </a:r>
            <a:r>
              <a:rPr lang="en-US" dirty="0" err="1"/>
              <a:t>aştepta</a:t>
            </a:r>
            <a:r>
              <a:rPr lang="en-US" dirty="0"/>
              <a:t> </a:t>
            </a:r>
            <a:r>
              <a:rPr lang="en-US" dirty="0" err="1"/>
              <a:t>niciodată</a:t>
            </a:r>
            <a:r>
              <a:rPr lang="en-US" dirty="0"/>
              <a:t> </a:t>
            </a:r>
            <a:r>
              <a:rPr lang="en-US" dirty="0" err="1"/>
              <a:t>golirea</a:t>
            </a:r>
            <a:r>
              <a:rPr lang="en-US" dirty="0"/>
              <a:t> </a:t>
            </a:r>
            <a:r>
              <a:rPr lang="en-US" dirty="0" err="1"/>
              <a:t>cilindrului</a:t>
            </a:r>
            <a:r>
              <a:rPr lang="en-US" dirty="0"/>
              <a:t> </a:t>
            </a:r>
            <a:r>
              <a:rPr lang="en-US" dirty="0" err="1"/>
              <a:t>pentru</a:t>
            </a:r>
            <a:r>
              <a:rPr lang="en-US" dirty="0"/>
              <a:t> a nu </a:t>
            </a:r>
            <a:r>
              <a:rPr lang="en-US" dirty="0" err="1"/>
              <a:t>risca</a:t>
            </a:r>
            <a:r>
              <a:rPr lang="en-US" dirty="0"/>
              <a:t> </a:t>
            </a:r>
            <a:r>
              <a:rPr lang="en-US" dirty="0" err="1"/>
              <a:t>pătrunderea</a:t>
            </a:r>
            <a:r>
              <a:rPr lang="en-US" dirty="0"/>
              <a:t> </a:t>
            </a:r>
            <a:r>
              <a:rPr lang="en-US" dirty="0" err="1"/>
              <a:t>aerului</a:t>
            </a:r>
            <a:r>
              <a:rPr lang="en-US" dirty="0"/>
              <a:t> </a:t>
            </a:r>
            <a:r>
              <a:rPr lang="en-US" dirty="0" err="1"/>
              <a:t>în</a:t>
            </a:r>
            <a:r>
              <a:rPr lang="en-US" dirty="0"/>
              <a:t> </a:t>
            </a:r>
            <a:r>
              <a:rPr lang="en-US" dirty="0" err="1"/>
              <a:t>ampula</a:t>
            </a:r>
            <a:r>
              <a:rPr lang="en-US" dirty="0"/>
              <a:t> </a:t>
            </a:r>
            <a:r>
              <a:rPr lang="en-US" dirty="0" err="1"/>
              <a:t>rectală</a:t>
            </a:r>
            <a:r>
              <a:rPr lang="en-US" dirty="0"/>
              <a:t> </a:t>
            </a:r>
            <a:r>
              <a:rPr lang="en-US" dirty="0" err="1"/>
              <a:t>sau</a:t>
            </a:r>
            <a:r>
              <a:rPr lang="en-US" dirty="0"/>
              <a:t> </a:t>
            </a:r>
            <a:r>
              <a:rPr lang="en-US" dirty="0" err="1"/>
              <a:t>în</a:t>
            </a:r>
            <a:r>
              <a:rPr lang="en-US" dirty="0"/>
              <a:t> colon, care </a:t>
            </a:r>
            <a:r>
              <a:rPr lang="en-US" dirty="0" err="1"/>
              <a:t>crează</a:t>
            </a:r>
            <a:r>
              <a:rPr lang="en-US" dirty="0"/>
              <a:t> </a:t>
            </a:r>
            <a:r>
              <a:rPr lang="en-US" dirty="0" err="1"/>
              <a:t>disconfort</a:t>
            </a:r>
            <a:r>
              <a:rPr lang="en-US" dirty="0"/>
              <a:t> </a:t>
            </a:r>
            <a:r>
              <a:rPr lang="en-US" dirty="0" err="1"/>
              <a:t>pacientului</a:t>
            </a:r>
            <a:r>
              <a:rPr lang="en-US" dirty="0"/>
              <a:t>), se </a:t>
            </a:r>
            <a:r>
              <a:rPr lang="en-US" dirty="0" err="1"/>
              <a:t>extrage</a:t>
            </a:r>
            <a:r>
              <a:rPr lang="en-US" dirty="0"/>
              <a:t> </a:t>
            </a:r>
            <a:r>
              <a:rPr lang="en-US" dirty="0" err="1"/>
              <a:t>canula</a:t>
            </a:r>
            <a:r>
              <a:rPr lang="en-US" dirty="0"/>
              <a:t> </a:t>
            </a:r>
            <a:r>
              <a:rPr lang="en-US" dirty="0" err="1"/>
              <a:t>şi</a:t>
            </a:r>
            <a:r>
              <a:rPr lang="en-US" dirty="0"/>
              <a:t> se </a:t>
            </a:r>
            <a:r>
              <a:rPr lang="en-US" dirty="0" err="1"/>
              <a:t>invită</a:t>
            </a:r>
            <a:r>
              <a:rPr lang="en-US" dirty="0"/>
              <a:t> </a:t>
            </a:r>
            <a:r>
              <a:rPr lang="en-US" dirty="0" err="1"/>
              <a:t>pacientul</a:t>
            </a:r>
            <a:r>
              <a:rPr lang="en-US" dirty="0"/>
              <a:t> </a:t>
            </a:r>
            <a:r>
              <a:rPr lang="en-US" dirty="0" err="1"/>
              <a:t>să</a:t>
            </a:r>
            <a:r>
              <a:rPr lang="en-US" dirty="0"/>
              <a:t> </a:t>
            </a:r>
            <a:r>
              <a:rPr lang="en-US" dirty="0" err="1"/>
              <a:t>menţină</a:t>
            </a:r>
            <a:r>
              <a:rPr lang="en-US" dirty="0"/>
              <a:t> </a:t>
            </a:r>
            <a:r>
              <a:rPr lang="en-US" dirty="0" err="1"/>
              <a:t>contracţia</a:t>
            </a:r>
            <a:r>
              <a:rPr lang="en-US" dirty="0"/>
              <a:t> </a:t>
            </a:r>
            <a:r>
              <a:rPr lang="en-US" dirty="0" err="1"/>
              <a:t>voluntară</a:t>
            </a:r>
            <a:r>
              <a:rPr lang="en-US" dirty="0"/>
              <a:t> a </a:t>
            </a:r>
            <a:r>
              <a:rPr lang="en-US" dirty="0" err="1"/>
              <a:t>sfincterului</a:t>
            </a:r>
            <a:r>
              <a:rPr lang="en-US" dirty="0"/>
              <a:t> </a:t>
            </a:r>
            <a:r>
              <a:rPr lang="en-US" dirty="0" err="1"/>
              <a:t>pentru</a:t>
            </a:r>
            <a:r>
              <a:rPr lang="en-US" dirty="0"/>
              <a:t> o </a:t>
            </a:r>
            <a:r>
              <a:rPr lang="en-US" dirty="0" err="1"/>
              <a:t>perioadă</a:t>
            </a:r>
            <a:r>
              <a:rPr lang="en-US" dirty="0"/>
              <a:t> </a:t>
            </a:r>
            <a:r>
              <a:rPr lang="en-US" dirty="0" err="1"/>
              <a:t>variabilă</a:t>
            </a:r>
            <a:r>
              <a:rPr lang="en-US" dirty="0"/>
              <a:t> </a:t>
            </a:r>
            <a:r>
              <a:rPr lang="en-US" dirty="0" err="1"/>
              <a:t>în</a:t>
            </a:r>
            <a:r>
              <a:rPr lang="en-US" dirty="0"/>
              <a:t> </a:t>
            </a:r>
            <a:r>
              <a:rPr lang="en-US" dirty="0" err="1"/>
              <a:t>funcţie</a:t>
            </a:r>
            <a:r>
              <a:rPr lang="en-US" dirty="0"/>
              <a:t> de </a:t>
            </a:r>
            <a:r>
              <a:rPr lang="en-US" dirty="0" err="1"/>
              <a:t>scopul</a:t>
            </a:r>
            <a:r>
              <a:rPr lang="en-US" dirty="0"/>
              <a:t> </a:t>
            </a:r>
            <a:r>
              <a:rPr lang="en-US" dirty="0" err="1"/>
              <a:t>clismei</a:t>
            </a:r>
            <a:r>
              <a:rPr lang="en-US" dirty="0"/>
              <a:t>. </a:t>
            </a:r>
            <a:r>
              <a:rPr lang="en-US" dirty="0" err="1"/>
              <a:t>Canula</a:t>
            </a:r>
            <a:r>
              <a:rPr lang="en-US" dirty="0"/>
              <a:t> se </a:t>
            </a:r>
            <a:r>
              <a:rPr lang="en-US" dirty="0" err="1"/>
              <a:t>detaşează</a:t>
            </a:r>
            <a:r>
              <a:rPr lang="en-US" dirty="0"/>
              <a:t> de </a:t>
            </a:r>
            <a:r>
              <a:rPr lang="en-US" dirty="0" err="1"/>
              <a:t>tubul</a:t>
            </a:r>
            <a:r>
              <a:rPr lang="en-US" dirty="0"/>
              <a:t> de </a:t>
            </a:r>
            <a:r>
              <a:rPr lang="en-US" dirty="0" err="1"/>
              <a:t>cauciuc</a:t>
            </a:r>
            <a:r>
              <a:rPr lang="en-US" dirty="0"/>
              <a:t> </a:t>
            </a:r>
            <a:r>
              <a:rPr lang="en-US" dirty="0" err="1"/>
              <a:t>şi</a:t>
            </a:r>
            <a:r>
              <a:rPr lang="en-US" dirty="0"/>
              <a:t> se </a:t>
            </a:r>
            <a:r>
              <a:rPr lang="en-US" dirty="0" err="1"/>
              <a:t>pregăteşte</a:t>
            </a:r>
            <a:r>
              <a:rPr lang="en-US" dirty="0"/>
              <a:t> </a:t>
            </a:r>
            <a:r>
              <a:rPr lang="en-US" dirty="0" err="1"/>
              <a:t>pentru</a:t>
            </a:r>
            <a:r>
              <a:rPr lang="en-US" dirty="0"/>
              <a:t> </a:t>
            </a:r>
            <a:r>
              <a:rPr lang="en-US" dirty="0" err="1"/>
              <a:t>sterilizare</a:t>
            </a:r>
            <a:r>
              <a:rPr lang="en-US" dirty="0"/>
              <a:t> (ca </a:t>
            </a:r>
            <a:r>
              <a:rPr lang="en-US" dirty="0" err="1"/>
              <a:t>oricare</a:t>
            </a:r>
            <a:r>
              <a:rPr lang="en-US" dirty="0"/>
              <a:t> instrument </a:t>
            </a:r>
            <a:r>
              <a:rPr lang="en-US" dirty="0" err="1"/>
              <a:t>metalic</a:t>
            </a:r>
            <a:r>
              <a:rPr lang="en-US" dirty="0"/>
              <a:t>).</a:t>
            </a:r>
          </a:p>
          <a:p>
            <a:endParaRPr lang="en-US" dirty="0"/>
          </a:p>
        </p:txBody>
      </p:sp>
    </p:spTree>
    <p:extLst>
      <p:ext uri="{BB962C8B-B14F-4D97-AF65-F5344CB8AC3E}">
        <p14:creationId xmlns:p14="http://schemas.microsoft.com/office/powerpoint/2010/main" xmlns="" val="8575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6" y="127280"/>
            <a:ext cx="5036662" cy="534871"/>
          </a:xfrm>
        </p:spPr>
        <p:txBody>
          <a:bodyPr>
            <a:normAutofit fontScale="90000"/>
          </a:bodyPr>
          <a:lstStyle/>
          <a:p>
            <a:r>
              <a:rPr lang="en-US" b="1" dirty="0" err="1"/>
              <a:t>Tipuri</a:t>
            </a:r>
            <a:r>
              <a:rPr lang="en-US" b="1" dirty="0"/>
              <a:t> de </a:t>
            </a:r>
            <a:r>
              <a:rPr lang="en-US" b="1" dirty="0" err="1" smtClean="0"/>
              <a:t>clisme</a:t>
            </a:r>
            <a:endParaRPr lang="en-US" dirty="0"/>
          </a:p>
        </p:txBody>
      </p:sp>
      <p:sp>
        <p:nvSpPr>
          <p:cNvPr id="3" name="Content Placeholder 2"/>
          <p:cNvSpPr>
            <a:spLocks noGrp="1"/>
          </p:cNvSpPr>
          <p:nvPr>
            <p:ph idx="1"/>
          </p:nvPr>
        </p:nvSpPr>
        <p:spPr>
          <a:xfrm>
            <a:off x="252247" y="819807"/>
            <a:ext cx="11592911" cy="5833241"/>
          </a:xfrm>
        </p:spPr>
        <p:txBody>
          <a:bodyPr/>
          <a:lstStyle/>
          <a:p>
            <a:r>
              <a:rPr lang="en-US" b="1" dirty="0" smtClean="0">
                <a:solidFill>
                  <a:srgbClr val="FF0000"/>
                </a:solidFill>
              </a:rPr>
              <a:t>1. </a:t>
            </a:r>
            <a:r>
              <a:rPr lang="en-US" b="1" dirty="0" err="1" smtClean="0">
                <a:solidFill>
                  <a:srgbClr val="FF0000"/>
                </a:solidFill>
              </a:rPr>
              <a:t>Clisma</a:t>
            </a:r>
            <a:r>
              <a:rPr lang="en-US" b="1" dirty="0" smtClean="0">
                <a:solidFill>
                  <a:srgbClr val="FF0000"/>
                </a:solidFill>
              </a:rPr>
              <a:t> </a:t>
            </a:r>
            <a:r>
              <a:rPr lang="en-US" b="1" dirty="0" err="1">
                <a:solidFill>
                  <a:srgbClr val="FF0000"/>
                </a:solidFill>
              </a:rPr>
              <a:t>evacuatorie</a:t>
            </a:r>
            <a:endParaRPr lang="en-US" b="1" dirty="0">
              <a:solidFill>
                <a:srgbClr val="FF0000"/>
              </a:solidFill>
            </a:endParaRPr>
          </a:p>
          <a:p>
            <a:r>
              <a:rPr lang="en-US" b="1" i="1" dirty="0"/>
              <a:t>      </a:t>
            </a:r>
            <a:r>
              <a:rPr lang="en-US" dirty="0" err="1"/>
              <a:t>Aceasta</a:t>
            </a:r>
            <a:r>
              <a:rPr lang="en-US" dirty="0"/>
              <a:t> </a:t>
            </a:r>
            <a:r>
              <a:rPr lang="en-US" dirty="0" err="1"/>
              <a:t>este</a:t>
            </a:r>
            <a:r>
              <a:rPr lang="en-US" dirty="0"/>
              <a:t> </a:t>
            </a:r>
            <a:r>
              <a:rPr lang="en-US" dirty="0" err="1"/>
              <a:t>utilizată</a:t>
            </a:r>
            <a:r>
              <a:rPr lang="en-US" dirty="0"/>
              <a:t> </a:t>
            </a:r>
            <a:r>
              <a:rPr lang="en-US" dirty="0" err="1"/>
              <a:t>pentru</a:t>
            </a:r>
            <a:r>
              <a:rPr lang="en-US" dirty="0"/>
              <a:t> </a:t>
            </a:r>
            <a:r>
              <a:rPr lang="en-US" dirty="0" err="1"/>
              <a:t>evacuarea</a:t>
            </a:r>
            <a:r>
              <a:rPr lang="en-US" dirty="0"/>
              <a:t> </a:t>
            </a:r>
            <a:r>
              <a:rPr lang="en-US" dirty="0" err="1"/>
              <a:t>materiilor</a:t>
            </a:r>
            <a:r>
              <a:rPr lang="en-US" dirty="0"/>
              <a:t> </a:t>
            </a:r>
            <a:r>
              <a:rPr lang="en-US" dirty="0" err="1"/>
              <a:t>fecale</a:t>
            </a:r>
            <a:r>
              <a:rPr lang="en-US" dirty="0"/>
              <a:t> din </a:t>
            </a:r>
            <a:r>
              <a:rPr lang="en-US" dirty="0" err="1"/>
              <a:t>ampula</a:t>
            </a:r>
            <a:r>
              <a:rPr lang="en-US" dirty="0"/>
              <a:t> </a:t>
            </a:r>
            <a:r>
              <a:rPr lang="en-US" dirty="0" err="1"/>
              <a:t>rectală</a:t>
            </a:r>
            <a:r>
              <a:rPr lang="en-US" dirty="0"/>
              <a:t>, </a:t>
            </a:r>
            <a:r>
              <a:rPr lang="en-US" dirty="0" err="1"/>
              <a:t>este</a:t>
            </a:r>
            <a:r>
              <a:rPr lang="en-US" dirty="0"/>
              <a:t> </a:t>
            </a:r>
            <a:r>
              <a:rPr lang="en-US" dirty="0" err="1"/>
              <a:t>indicată</a:t>
            </a:r>
            <a:r>
              <a:rPr lang="en-US" dirty="0"/>
              <a:t> </a:t>
            </a:r>
            <a:r>
              <a:rPr lang="en-US" dirty="0" err="1"/>
              <a:t>în</a:t>
            </a:r>
            <a:r>
              <a:rPr lang="en-US" dirty="0"/>
              <a:t>: </a:t>
            </a:r>
            <a:endParaRPr lang="en-US" dirty="0" smtClean="0"/>
          </a:p>
          <a:p>
            <a:r>
              <a:rPr lang="en-US" i="1" dirty="0" err="1"/>
              <a:t>constipaţii</a:t>
            </a:r>
            <a:r>
              <a:rPr lang="en-US" i="1" dirty="0"/>
              <a:t> </a:t>
            </a:r>
            <a:r>
              <a:rPr lang="en-US" i="1" dirty="0" err="1"/>
              <a:t>cronice</a:t>
            </a:r>
            <a:r>
              <a:rPr lang="en-US" i="1" dirty="0"/>
              <a:t>, </a:t>
            </a:r>
            <a:r>
              <a:rPr lang="en-US" i="1" dirty="0" err="1"/>
              <a:t>pacientul</a:t>
            </a:r>
            <a:r>
              <a:rPr lang="en-US" i="1" dirty="0"/>
              <a:t> </a:t>
            </a:r>
            <a:r>
              <a:rPr lang="en-US" i="1" dirty="0" err="1"/>
              <a:t>fiind</a:t>
            </a:r>
            <a:r>
              <a:rPr lang="en-US" i="1" dirty="0"/>
              <a:t> </a:t>
            </a:r>
            <a:r>
              <a:rPr lang="en-US" i="1" dirty="0" err="1"/>
              <a:t>în</a:t>
            </a:r>
            <a:r>
              <a:rPr lang="en-US" i="1" dirty="0"/>
              <a:t> </a:t>
            </a:r>
            <a:r>
              <a:rPr lang="en-US" i="1" dirty="0" err="1"/>
              <a:t>imposibilitate</a:t>
            </a:r>
            <a:r>
              <a:rPr lang="en-US" i="1" dirty="0"/>
              <a:t> de a </a:t>
            </a:r>
            <a:r>
              <a:rPr lang="en-US" i="1" dirty="0" err="1"/>
              <a:t>efectua</a:t>
            </a:r>
            <a:r>
              <a:rPr lang="en-US" i="1" dirty="0"/>
              <a:t> </a:t>
            </a:r>
            <a:r>
              <a:rPr lang="en-US" i="1" dirty="0" err="1"/>
              <a:t>spontan</a:t>
            </a:r>
            <a:r>
              <a:rPr lang="en-US" i="1" dirty="0"/>
              <a:t> </a:t>
            </a:r>
            <a:r>
              <a:rPr lang="en-US" i="1" dirty="0" err="1"/>
              <a:t>defecaţia</a:t>
            </a:r>
            <a:r>
              <a:rPr lang="en-US" i="1" dirty="0"/>
              <a:t> (</a:t>
            </a:r>
            <a:r>
              <a:rPr lang="en-US" i="1" dirty="0" err="1"/>
              <a:t>megacolonul</a:t>
            </a:r>
            <a:r>
              <a:rPr lang="en-US" i="1" dirty="0"/>
              <a:t> </a:t>
            </a:r>
            <a:r>
              <a:rPr lang="en-US" i="1" dirty="0" err="1"/>
              <a:t>şi</a:t>
            </a:r>
            <a:r>
              <a:rPr lang="en-US" i="1" dirty="0"/>
              <a:t> </a:t>
            </a:r>
            <a:r>
              <a:rPr lang="en-US" i="1" dirty="0" err="1"/>
              <a:t>dolicocolonul</a:t>
            </a:r>
            <a:r>
              <a:rPr lang="en-US" i="1" dirty="0"/>
              <a:t>);</a:t>
            </a:r>
            <a:endParaRPr lang="en-US" dirty="0"/>
          </a:p>
          <a:p>
            <a:r>
              <a:rPr lang="en-US" i="1" dirty="0" err="1"/>
              <a:t>pregătirea</a:t>
            </a:r>
            <a:r>
              <a:rPr lang="en-US" i="1" dirty="0"/>
              <a:t> </a:t>
            </a:r>
            <a:r>
              <a:rPr lang="en-US" i="1" dirty="0" err="1"/>
              <a:t>colonului</a:t>
            </a:r>
            <a:r>
              <a:rPr lang="en-US" i="1" dirty="0"/>
              <a:t> </a:t>
            </a:r>
            <a:r>
              <a:rPr lang="en-US" i="1" dirty="0" err="1"/>
              <a:t>în</a:t>
            </a:r>
            <a:r>
              <a:rPr lang="en-US" i="1" dirty="0"/>
              <a:t> </a:t>
            </a:r>
            <a:r>
              <a:rPr lang="en-US" i="1" dirty="0" err="1"/>
              <a:t>vederea</a:t>
            </a:r>
            <a:r>
              <a:rPr lang="en-US" i="1" dirty="0"/>
              <a:t> </a:t>
            </a:r>
            <a:r>
              <a:rPr lang="en-US" i="1" dirty="0" err="1"/>
              <a:t>unei</a:t>
            </a:r>
            <a:r>
              <a:rPr lang="en-US" i="1" dirty="0"/>
              <a:t> </a:t>
            </a:r>
            <a:r>
              <a:rPr lang="en-US" i="1" dirty="0" err="1"/>
              <a:t>explorări</a:t>
            </a:r>
            <a:r>
              <a:rPr lang="en-US" i="1" dirty="0"/>
              <a:t> </a:t>
            </a:r>
            <a:r>
              <a:rPr lang="en-US" i="1" dirty="0" err="1"/>
              <a:t>radiologice</a:t>
            </a:r>
            <a:r>
              <a:rPr lang="en-US" i="1" dirty="0"/>
              <a:t> </a:t>
            </a:r>
            <a:r>
              <a:rPr lang="en-US" i="1" dirty="0" err="1"/>
              <a:t>sau</a:t>
            </a:r>
            <a:r>
              <a:rPr lang="en-US" i="1" dirty="0"/>
              <a:t> </a:t>
            </a:r>
            <a:r>
              <a:rPr lang="en-US" i="1" dirty="0" err="1"/>
              <a:t>endoscopice</a:t>
            </a:r>
            <a:r>
              <a:rPr lang="en-US" i="1" dirty="0"/>
              <a:t>;</a:t>
            </a:r>
            <a:endParaRPr lang="en-US" dirty="0"/>
          </a:p>
          <a:p>
            <a:r>
              <a:rPr lang="en-US" i="1" dirty="0" err="1"/>
              <a:t>pregătirea</a:t>
            </a:r>
            <a:r>
              <a:rPr lang="en-US" i="1" dirty="0"/>
              <a:t> </a:t>
            </a:r>
            <a:r>
              <a:rPr lang="en-US" i="1" dirty="0" err="1"/>
              <a:t>preoperatorie</a:t>
            </a:r>
            <a:r>
              <a:rPr lang="en-US" i="1" dirty="0"/>
              <a:t> a </a:t>
            </a:r>
            <a:r>
              <a:rPr lang="en-US" i="1" dirty="0" err="1"/>
              <a:t>bolnavilor</a:t>
            </a:r>
            <a:r>
              <a:rPr lang="en-US" i="1" dirty="0"/>
              <a:t> </a:t>
            </a:r>
            <a:r>
              <a:rPr lang="en-US" i="1" dirty="0" err="1"/>
              <a:t>exceptând</a:t>
            </a:r>
            <a:r>
              <a:rPr lang="en-US" i="1" dirty="0"/>
              <a:t> </a:t>
            </a:r>
            <a:r>
              <a:rPr lang="en-US" i="1" dirty="0" err="1"/>
              <a:t>cazurile</a:t>
            </a:r>
            <a:r>
              <a:rPr lang="en-US" i="1" dirty="0"/>
              <a:t> la care se </a:t>
            </a:r>
            <a:r>
              <a:rPr lang="en-US" i="1" dirty="0" err="1"/>
              <a:t>suspectează</a:t>
            </a:r>
            <a:r>
              <a:rPr lang="en-US" i="1" dirty="0"/>
              <a:t> o </a:t>
            </a:r>
            <a:r>
              <a:rPr lang="en-US" i="1" dirty="0" err="1"/>
              <a:t>perforaţie</a:t>
            </a:r>
            <a:r>
              <a:rPr lang="en-US" i="1" dirty="0"/>
              <a:t> (</a:t>
            </a:r>
            <a:r>
              <a:rPr lang="en-US" i="1" dirty="0" err="1"/>
              <a:t>sau</a:t>
            </a:r>
            <a:r>
              <a:rPr lang="en-US" i="1" dirty="0"/>
              <a:t> o </a:t>
            </a:r>
            <a:r>
              <a:rPr lang="en-US" i="1" dirty="0" err="1"/>
              <a:t>iminenţă</a:t>
            </a:r>
            <a:r>
              <a:rPr lang="en-US" i="1" dirty="0"/>
              <a:t> de </a:t>
            </a:r>
            <a:r>
              <a:rPr lang="en-US" i="1" dirty="0" err="1"/>
              <a:t>perforaţie</a:t>
            </a:r>
            <a:r>
              <a:rPr lang="en-US" i="1" dirty="0"/>
              <a:t> a </a:t>
            </a:r>
            <a:r>
              <a:rPr lang="en-US" i="1" dirty="0" err="1"/>
              <a:t>tubului</a:t>
            </a:r>
            <a:r>
              <a:rPr lang="en-US" i="1" dirty="0"/>
              <a:t> </a:t>
            </a:r>
            <a:r>
              <a:rPr lang="en-US" i="1" dirty="0" err="1"/>
              <a:t>digestiv</a:t>
            </a:r>
            <a:r>
              <a:rPr lang="en-US" i="1" dirty="0"/>
              <a:t>) </a:t>
            </a:r>
            <a:r>
              <a:rPr lang="en-US" i="1" dirty="0" err="1"/>
              <a:t>sau</a:t>
            </a:r>
            <a:r>
              <a:rPr lang="en-US" i="1" dirty="0"/>
              <a:t> </a:t>
            </a:r>
            <a:r>
              <a:rPr lang="en-US" i="1" dirty="0" err="1"/>
              <a:t>bolnavii</a:t>
            </a:r>
            <a:r>
              <a:rPr lang="en-US" i="1" dirty="0"/>
              <a:t> </a:t>
            </a:r>
            <a:r>
              <a:rPr lang="en-US" i="1" dirty="0" err="1"/>
              <a:t>necooperanţi</a:t>
            </a:r>
            <a:r>
              <a:rPr lang="en-US" i="1" dirty="0"/>
              <a:t> </a:t>
            </a:r>
            <a:r>
              <a:rPr lang="en-US" i="1" dirty="0" err="1"/>
              <a:t>voluntar</a:t>
            </a:r>
            <a:r>
              <a:rPr lang="en-US" i="1" dirty="0"/>
              <a:t> </a:t>
            </a:r>
            <a:r>
              <a:rPr lang="en-US" i="1" dirty="0" err="1"/>
              <a:t>sau</a:t>
            </a:r>
            <a:r>
              <a:rPr lang="en-US" i="1" dirty="0"/>
              <a:t> </a:t>
            </a:r>
            <a:r>
              <a:rPr lang="en-US" i="1" dirty="0" err="1"/>
              <a:t>involuntar</a:t>
            </a:r>
            <a:r>
              <a:rPr lang="en-US" i="1" dirty="0"/>
              <a:t>;</a:t>
            </a:r>
            <a:endParaRPr lang="en-US" dirty="0"/>
          </a:p>
          <a:p>
            <a:r>
              <a:rPr lang="en-US" i="1" dirty="0" err="1"/>
              <a:t>în</a:t>
            </a:r>
            <a:r>
              <a:rPr lang="en-US" i="1" dirty="0"/>
              <a:t> </a:t>
            </a:r>
            <a:r>
              <a:rPr lang="en-US" i="1" dirty="0" err="1"/>
              <a:t>unele</a:t>
            </a:r>
            <a:r>
              <a:rPr lang="en-US" i="1" dirty="0"/>
              <a:t> </a:t>
            </a:r>
            <a:r>
              <a:rPr lang="en-US" i="1" dirty="0" err="1"/>
              <a:t>sindroame</a:t>
            </a:r>
            <a:r>
              <a:rPr lang="en-US" i="1" dirty="0"/>
              <a:t> </a:t>
            </a:r>
            <a:r>
              <a:rPr lang="en-US" i="1" dirty="0" err="1"/>
              <a:t>ocluzive</a:t>
            </a:r>
            <a:r>
              <a:rPr lang="en-US" i="1" dirty="0"/>
              <a:t> (</a:t>
            </a:r>
            <a:r>
              <a:rPr lang="en-US" i="1" dirty="0" err="1"/>
              <a:t>inducaţie</a:t>
            </a:r>
            <a:r>
              <a:rPr lang="en-US" i="1" dirty="0"/>
              <a:t> care </a:t>
            </a:r>
            <a:r>
              <a:rPr lang="en-US" i="1" dirty="0" err="1"/>
              <a:t>trebuie</a:t>
            </a:r>
            <a:r>
              <a:rPr lang="en-US" i="1" dirty="0"/>
              <a:t> </a:t>
            </a:r>
            <a:r>
              <a:rPr lang="en-US" i="1" dirty="0" err="1"/>
              <a:t>atent</a:t>
            </a:r>
            <a:r>
              <a:rPr lang="en-US" i="1" dirty="0"/>
              <a:t> </a:t>
            </a:r>
            <a:r>
              <a:rPr lang="en-US" i="1" dirty="0" err="1"/>
              <a:t>formulată</a:t>
            </a:r>
            <a:r>
              <a:rPr lang="en-US" i="1" dirty="0"/>
              <a:t>, </a:t>
            </a:r>
            <a:r>
              <a:rPr lang="en-US" i="1" dirty="0" err="1"/>
              <a:t>numai</a:t>
            </a:r>
            <a:r>
              <a:rPr lang="en-US" i="1" dirty="0"/>
              <a:t> </a:t>
            </a:r>
            <a:r>
              <a:rPr lang="en-US" i="1" dirty="0" err="1"/>
              <a:t>în</a:t>
            </a:r>
            <a:r>
              <a:rPr lang="en-US" i="1" dirty="0"/>
              <a:t> </a:t>
            </a:r>
            <a:r>
              <a:rPr lang="en-US" i="1" dirty="0" err="1"/>
              <a:t>servicii</a:t>
            </a:r>
            <a:r>
              <a:rPr lang="en-US" i="1" dirty="0"/>
              <a:t> </a:t>
            </a:r>
            <a:r>
              <a:rPr lang="en-US" i="1" dirty="0" err="1"/>
              <a:t>chirurgicale</a:t>
            </a:r>
            <a:r>
              <a:rPr lang="en-US" i="1" dirty="0"/>
              <a:t>).</a:t>
            </a:r>
            <a:endParaRPr lang="en-US" dirty="0"/>
          </a:p>
          <a:p>
            <a:r>
              <a:rPr lang="en-US" b="1" i="1" dirty="0" err="1"/>
              <a:t>Soluţia</a:t>
            </a:r>
            <a:r>
              <a:rPr lang="en-US" b="1" i="1" dirty="0"/>
              <a:t> </a:t>
            </a:r>
            <a:r>
              <a:rPr lang="en-US" b="1" i="1" dirty="0" err="1"/>
              <a:t>administrată</a:t>
            </a:r>
            <a:r>
              <a:rPr lang="en-US" dirty="0"/>
              <a:t> </a:t>
            </a:r>
            <a:r>
              <a:rPr lang="en-US" dirty="0" err="1"/>
              <a:t>poate</a:t>
            </a:r>
            <a:r>
              <a:rPr lang="en-US" dirty="0"/>
              <a:t> fi 500 – 700 ml </a:t>
            </a:r>
            <a:r>
              <a:rPr lang="en-US" dirty="0" err="1"/>
              <a:t>apă</a:t>
            </a:r>
            <a:r>
              <a:rPr lang="en-US" dirty="0"/>
              <a:t> la </a:t>
            </a:r>
            <a:r>
              <a:rPr lang="en-US" dirty="0" err="1"/>
              <a:t>temperatura</a:t>
            </a:r>
            <a:r>
              <a:rPr lang="en-US" dirty="0"/>
              <a:t> de 370 C la care se </a:t>
            </a:r>
            <a:r>
              <a:rPr lang="en-US" dirty="0" err="1"/>
              <a:t>adaugă</a:t>
            </a:r>
            <a:r>
              <a:rPr lang="en-US" dirty="0"/>
              <a:t>: </a:t>
            </a:r>
            <a:r>
              <a:rPr lang="en-US" dirty="0" err="1"/>
              <a:t>sare</a:t>
            </a:r>
            <a:r>
              <a:rPr lang="en-US" dirty="0"/>
              <a:t> de </a:t>
            </a:r>
            <a:r>
              <a:rPr lang="en-US" dirty="0" err="1"/>
              <a:t>bucătărie</a:t>
            </a:r>
            <a:r>
              <a:rPr lang="en-US" dirty="0"/>
              <a:t> </a:t>
            </a:r>
            <a:r>
              <a:rPr lang="en-US" dirty="0" err="1"/>
              <a:t>sau</a:t>
            </a:r>
            <a:r>
              <a:rPr lang="en-US" dirty="0"/>
              <a:t> </a:t>
            </a:r>
            <a:r>
              <a:rPr lang="en-US" dirty="0" err="1"/>
              <a:t>ser</a:t>
            </a:r>
            <a:r>
              <a:rPr lang="en-US" dirty="0"/>
              <a:t> </a:t>
            </a:r>
            <a:r>
              <a:rPr lang="en-US" dirty="0" err="1"/>
              <a:t>clorurat</a:t>
            </a:r>
            <a:r>
              <a:rPr lang="en-US" dirty="0"/>
              <a:t> 9 – 10%, </a:t>
            </a:r>
            <a:r>
              <a:rPr lang="en-US" dirty="0" err="1"/>
              <a:t>săpun</a:t>
            </a:r>
            <a:r>
              <a:rPr lang="en-US" dirty="0"/>
              <a:t> </a:t>
            </a:r>
            <a:r>
              <a:rPr lang="en-US" dirty="0" err="1"/>
              <a:t>sau</a:t>
            </a:r>
            <a:r>
              <a:rPr lang="en-US" dirty="0"/>
              <a:t> </a:t>
            </a:r>
            <a:r>
              <a:rPr lang="en-US" dirty="0" err="1"/>
              <a:t>glicerină</a:t>
            </a:r>
            <a:r>
              <a:rPr lang="en-US" dirty="0"/>
              <a:t> (15 – 20 g la 500 ml </a:t>
            </a:r>
            <a:r>
              <a:rPr lang="en-US" dirty="0" err="1"/>
              <a:t>apă</a:t>
            </a:r>
            <a:r>
              <a:rPr lang="en-US" dirty="0"/>
              <a:t>), </a:t>
            </a:r>
            <a:r>
              <a:rPr lang="en-US" dirty="0" err="1"/>
              <a:t>ulei</a:t>
            </a:r>
            <a:r>
              <a:rPr lang="en-US" dirty="0"/>
              <a:t> (de ricin, </a:t>
            </a:r>
            <a:r>
              <a:rPr lang="en-US" dirty="0" err="1"/>
              <a:t>parafină</a:t>
            </a:r>
            <a:r>
              <a:rPr lang="en-US" dirty="0"/>
              <a:t>, </a:t>
            </a:r>
            <a:r>
              <a:rPr lang="en-US" dirty="0" err="1"/>
              <a:t>floarea</a:t>
            </a:r>
            <a:r>
              <a:rPr lang="en-US" dirty="0"/>
              <a:t> </a:t>
            </a:r>
            <a:r>
              <a:rPr lang="en-US" dirty="0" err="1"/>
              <a:t>soarelui</a:t>
            </a:r>
            <a:r>
              <a:rPr lang="en-US" dirty="0"/>
              <a:t> – 2 </a:t>
            </a:r>
            <a:r>
              <a:rPr lang="en-US" dirty="0" err="1"/>
              <a:t>linguri</a:t>
            </a:r>
            <a:r>
              <a:rPr lang="en-US" dirty="0"/>
              <a:t> la 500 ml de </a:t>
            </a:r>
            <a:r>
              <a:rPr lang="en-US" dirty="0" err="1"/>
              <a:t>apă</a:t>
            </a:r>
            <a:r>
              <a:rPr lang="en-US" dirty="0"/>
              <a:t>), </a:t>
            </a:r>
            <a:r>
              <a:rPr lang="en-US" dirty="0" err="1"/>
              <a:t>în</a:t>
            </a:r>
            <a:r>
              <a:rPr lang="en-US" dirty="0"/>
              <a:t> </a:t>
            </a:r>
            <a:r>
              <a:rPr lang="en-US" dirty="0" err="1"/>
              <a:t>scopul</a:t>
            </a:r>
            <a:r>
              <a:rPr lang="en-US" dirty="0"/>
              <a:t> de a </a:t>
            </a:r>
            <a:r>
              <a:rPr lang="en-US" dirty="0" err="1"/>
              <a:t>lubrefia</a:t>
            </a:r>
            <a:r>
              <a:rPr lang="en-US" dirty="0"/>
              <a:t> </a:t>
            </a:r>
            <a:r>
              <a:rPr lang="en-US" dirty="0" err="1"/>
              <a:t>bolul</a:t>
            </a:r>
            <a:r>
              <a:rPr lang="en-US" dirty="0"/>
              <a:t> fecal, </a:t>
            </a:r>
            <a:r>
              <a:rPr lang="en-US" dirty="0" err="1"/>
              <a:t>sulfat</a:t>
            </a:r>
            <a:r>
              <a:rPr lang="en-US" dirty="0"/>
              <a:t> de </a:t>
            </a:r>
            <a:r>
              <a:rPr lang="en-US" dirty="0" err="1"/>
              <a:t>sodiu</a:t>
            </a:r>
            <a:r>
              <a:rPr lang="en-US" dirty="0"/>
              <a:t> </a:t>
            </a:r>
            <a:r>
              <a:rPr lang="en-US" dirty="0" err="1"/>
              <a:t>sau</a:t>
            </a:r>
            <a:r>
              <a:rPr lang="en-US" dirty="0"/>
              <a:t> </a:t>
            </a:r>
            <a:r>
              <a:rPr lang="en-US" dirty="0" err="1"/>
              <a:t>magneziu</a:t>
            </a:r>
            <a:r>
              <a:rPr lang="en-US" dirty="0"/>
              <a:t> (30 – 40 g la 500 ml </a:t>
            </a:r>
            <a:r>
              <a:rPr lang="en-US" dirty="0" err="1"/>
              <a:t>apă</a:t>
            </a:r>
            <a:r>
              <a:rPr lang="en-US" dirty="0"/>
              <a:t>) </a:t>
            </a:r>
            <a:r>
              <a:rPr lang="en-US" dirty="0" err="1"/>
              <a:t>pentru</a:t>
            </a:r>
            <a:r>
              <a:rPr lang="en-US" dirty="0"/>
              <a:t> </a:t>
            </a:r>
            <a:r>
              <a:rPr lang="en-US" dirty="0" err="1"/>
              <a:t>acţiunea</a:t>
            </a:r>
            <a:r>
              <a:rPr lang="en-US" dirty="0"/>
              <a:t> </a:t>
            </a:r>
            <a:r>
              <a:rPr lang="en-US" dirty="0" err="1"/>
              <a:t>peristaltică</a:t>
            </a:r>
            <a:r>
              <a:rPr lang="en-US" dirty="0" smtClean="0"/>
              <a:t>;</a:t>
            </a:r>
            <a:r>
              <a:rPr lang="en-US" b="1" i="1" dirty="0"/>
              <a:t>  </a:t>
            </a:r>
            <a:r>
              <a:rPr lang="en-US" i="1" dirty="0" err="1"/>
              <a:t>După</a:t>
            </a:r>
            <a:r>
              <a:rPr lang="en-US" i="1" dirty="0"/>
              <a:t> </a:t>
            </a:r>
            <a:r>
              <a:rPr lang="en-US" i="1" dirty="0" err="1"/>
              <a:t>administrarea</a:t>
            </a:r>
            <a:r>
              <a:rPr lang="en-US" i="1" dirty="0"/>
              <a:t> </a:t>
            </a:r>
            <a:r>
              <a:rPr lang="en-US" i="1" dirty="0" err="1"/>
              <a:t>lentă</a:t>
            </a:r>
            <a:r>
              <a:rPr lang="en-US" i="1" dirty="0"/>
              <a:t> a </a:t>
            </a:r>
            <a:r>
              <a:rPr lang="en-US" i="1" dirty="0" err="1"/>
              <a:t>lichidului</a:t>
            </a:r>
            <a:r>
              <a:rPr lang="en-US" i="1" dirty="0"/>
              <a:t> de </a:t>
            </a:r>
            <a:r>
              <a:rPr lang="en-US" i="1" dirty="0" err="1"/>
              <a:t>clismă</a:t>
            </a:r>
            <a:r>
              <a:rPr lang="en-US" i="1" dirty="0"/>
              <a:t> </a:t>
            </a:r>
            <a:r>
              <a:rPr lang="en-US" dirty="0"/>
              <a:t>(</a:t>
            </a:r>
            <a:r>
              <a:rPr lang="en-US" dirty="0" err="1"/>
              <a:t>prin</a:t>
            </a:r>
            <a:r>
              <a:rPr lang="en-US" dirty="0"/>
              <a:t> </a:t>
            </a:r>
            <a:r>
              <a:rPr lang="en-US" dirty="0" err="1"/>
              <a:t>suspendarea</a:t>
            </a:r>
            <a:r>
              <a:rPr lang="en-US" dirty="0"/>
              <a:t> </a:t>
            </a:r>
            <a:r>
              <a:rPr lang="en-US" dirty="0" err="1"/>
              <a:t>irigatorului</a:t>
            </a:r>
            <a:r>
              <a:rPr lang="en-US" dirty="0"/>
              <a:t> la 50 – 70 cm </a:t>
            </a:r>
            <a:r>
              <a:rPr lang="en-US" dirty="0" err="1"/>
              <a:t>deasupra</a:t>
            </a:r>
            <a:r>
              <a:rPr lang="en-US" dirty="0"/>
              <a:t> </a:t>
            </a:r>
            <a:r>
              <a:rPr lang="en-US" dirty="0" err="1"/>
              <a:t>nivelului</a:t>
            </a:r>
            <a:r>
              <a:rPr lang="en-US" dirty="0"/>
              <a:t> </a:t>
            </a:r>
            <a:r>
              <a:rPr lang="en-US" dirty="0" err="1"/>
              <a:t>orificiului</a:t>
            </a:r>
            <a:r>
              <a:rPr lang="en-US" dirty="0"/>
              <a:t> anal) </a:t>
            </a:r>
            <a:r>
              <a:rPr lang="en-US" i="1" dirty="0" err="1"/>
              <a:t>pacientul</a:t>
            </a:r>
            <a:r>
              <a:rPr lang="en-US" i="1" dirty="0"/>
              <a:t> </a:t>
            </a:r>
            <a:r>
              <a:rPr lang="en-US" i="1" dirty="0" err="1"/>
              <a:t>este</a:t>
            </a:r>
            <a:r>
              <a:rPr lang="en-US" i="1" dirty="0"/>
              <a:t> </a:t>
            </a:r>
            <a:r>
              <a:rPr lang="en-US" i="1" dirty="0" err="1"/>
              <a:t>sfătuit</a:t>
            </a:r>
            <a:r>
              <a:rPr lang="en-US" i="1" dirty="0"/>
              <a:t> </a:t>
            </a:r>
            <a:r>
              <a:rPr lang="en-US" i="1" dirty="0" err="1"/>
              <a:t>să</a:t>
            </a:r>
            <a:r>
              <a:rPr lang="en-US" i="1" dirty="0"/>
              <a:t> </a:t>
            </a:r>
            <a:r>
              <a:rPr lang="en-US" i="1" dirty="0" err="1"/>
              <a:t>contracte</a:t>
            </a:r>
            <a:r>
              <a:rPr lang="en-US" i="1" dirty="0"/>
              <a:t> </a:t>
            </a:r>
            <a:r>
              <a:rPr lang="en-US" i="1" dirty="0" err="1"/>
              <a:t>voluntar</a:t>
            </a:r>
            <a:r>
              <a:rPr lang="en-US" i="1" dirty="0"/>
              <a:t> </a:t>
            </a:r>
            <a:r>
              <a:rPr lang="en-US" i="1" dirty="0" err="1"/>
              <a:t>sfincterul</a:t>
            </a:r>
            <a:r>
              <a:rPr lang="en-US" i="1" dirty="0"/>
              <a:t> anal </a:t>
            </a:r>
            <a:r>
              <a:rPr lang="en-US" i="1" dirty="0" err="1"/>
              <a:t>timp</a:t>
            </a:r>
            <a:r>
              <a:rPr lang="en-US" i="1" dirty="0"/>
              <a:t> de 5 – 10 minute </a:t>
            </a:r>
            <a:r>
              <a:rPr lang="en-US" i="1" dirty="0" err="1"/>
              <a:t>după</a:t>
            </a:r>
            <a:r>
              <a:rPr lang="en-US" i="1" dirty="0"/>
              <a:t> care </a:t>
            </a:r>
            <a:r>
              <a:rPr lang="en-US" i="1" dirty="0" err="1"/>
              <a:t>va</a:t>
            </a:r>
            <a:r>
              <a:rPr lang="en-US" i="1" dirty="0"/>
              <a:t> </a:t>
            </a:r>
            <a:r>
              <a:rPr lang="en-US" i="1" dirty="0" err="1"/>
              <a:t>elimina</a:t>
            </a:r>
            <a:r>
              <a:rPr lang="en-US" i="1" dirty="0"/>
              <a:t> </a:t>
            </a:r>
            <a:r>
              <a:rPr lang="en-US" i="1" dirty="0" err="1"/>
              <a:t>conţinutul</a:t>
            </a:r>
            <a:r>
              <a:rPr lang="en-US" i="1" dirty="0"/>
              <a:t> fecal</a:t>
            </a:r>
            <a:r>
              <a:rPr lang="en-US" dirty="0"/>
              <a:t> (</a:t>
            </a:r>
            <a:r>
              <a:rPr lang="en-US" dirty="0" err="1"/>
              <a:t>inspectat</a:t>
            </a:r>
            <a:r>
              <a:rPr lang="en-US" dirty="0"/>
              <a:t> de </a:t>
            </a:r>
            <a:r>
              <a:rPr lang="en-US" dirty="0" err="1"/>
              <a:t>personalul</a:t>
            </a:r>
            <a:r>
              <a:rPr lang="en-US" dirty="0"/>
              <a:t> medical care </a:t>
            </a:r>
            <a:r>
              <a:rPr lang="en-US" dirty="0" err="1"/>
              <a:t>va</a:t>
            </a:r>
            <a:r>
              <a:rPr lang="en-US" dirty="0"/>
              <a:t> </a:t>
            </a:r>
            <a:r>
              <a:rPr lang="en-US" dirty="0" err="1"/>
              <a:t>consemna</a:t>
            </a:r>
            <a:r>
              <a:rPr lang="en-US" dirty="0"/>
              <a:t> </a:t>
            </a:r>
            <a:r>
              <a:rPr lang="en-US" dirty="0" err="1"/>
              <a:t>cantitatea</a:t>
            </a:r>
            <a:r>
              <a:rPr lang="en-US" dirty="0"/>
              <a:t> </a:t>
            </a:r>
            <a:r>
              <a:rPr lang="en-US" dirty="0" err="1"/>
              <a:t>şi</a:t>
            </a:r>
            <a:r>
              <a:rPr lang="en-US" dirty="0"/>
              <a:t> </a:t>
            </a:r>
            <a:r>
              <a:rPr lang="en-US" dirty="0" err="1"/>
              <a:t>structura</a:t>
            </a:r>
            <a:r>
              <a:rPr lang="en-US" dirty="0"/>
              <a:t> </a:t>
            </a:r>
            <a:r>
              <a:rPr lang="en-US" dirty="0" err="1"/>
              <a:t>acestuia</a:t>
            </a:r>
            <a:r>
              <a:rPr lang="en-US" dirty="0"/>
              <a:t>).</a:t>
            </a:r>
          </a:p>
          <a:p>
            <a:endParaRPr lang="en-US" dirty="0"/>
          </a:p>
          <a:p>
            <a:endParaRPr lang="en-US" dirty="0"/>
          </a:p>
        </p:txBody>
      </p:sp>
    </p:spTree>
    <p:extLst>
      <p:ext uri="{BB962C8B-B14F-4D97-AF65-F5344CB8AC3E}">
        <p14:creationId xmlns:p14="http://schemas.microsoft.com/office/powerpoint/2010/main" xmlns="" val="665978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28"/>
            <a:ext cx="4183117" cy="650485"/>
          </a:xfrm>
        </p:spPr>
        <p:txBody>
          <a:bodyPr>
            <a:normAutofit fontScale="90000"/>
          </a:bodyPr>
          <a:lstStyle/>
          <a:p>
            <a:r>
              <a:rPr lang="en-US" dirty="0" err="1" smtClean="0"/>
              <a:t>Tipuri</a:t>
            </a:r>
            <a:r>
              <a:rPr lang="en-US" dirty="0" smtClean="0"/>
              <a:t> de </a:t>
            </a:r>
            <a:r>
              <a:rPr lang="en-US" dirty="0" err="1" smtClean="0"/>
              <a:t>clisme</a:t>
            </a:r>
            <a:endParaRPr lang="en-US" dirty="0"/>
          </a:p>
        </p:txBody>
      </p:sp>
      <p:sp>
        <p:nvSpPr>
          <p:cNvPr id="3" name="Content Placeholder 2"/>
          <p:cNvSpPr>
            <a:spLocks noGrp="1"/>
          </p:cNvSpPr>
          <p:nvPr>
            <p:ph idx="1"/>
          </p:nvPr>
        </p:nvSpPr>
        <p:spPr>
          <a:xfrm>
            <a:off x="325821" y="725213"/>
            <a:ext cx="11319641" cy="5822732"/>
          </a:xfrm>
        </p:spPr>
        <p:txBody>
          <a:bodyPr>
            <a:normAutofit fontScale="85000" lnSpcReduction="20000"/>
          </a:bodyPr>
          <a:lstStyle/>
          <a:p>
            <a:r>
              <a:rPr lang="en-US" b="1" dirty="0" smtClean="0">
                <a:solidFill>
                  <a:srgbClr val="FF0000"/>
                </a:solidFill>
              </a:rPr>
              <a:t>2. </a:t>
            </a:r>
            <a:r>
              <a:rPr lang="en-US" b="1" dirty="0" err="1" smtClean="0">
                <a:solidFill>
                  <a:srgbClr val="FF0000"/>
                </a:solidFill>
              </a:rPr>
              <a:t>Clisma</a:t>
            </a:r>
            <a:r>
              <a:rPr lang="en-US" b="1" dirty="0" smtClean="0">
                <a:solidFill>
                  <a:srgbClr val="FF0000"/>
                </a:solidFill>
              </a:rPr>
              <a:t> </a:t>
            </a:r>
            <a:r>
              <a:rPr lang="en-US" b="1" dirty="0" err="1">
                <a:solidFill>
                  <a:srgbClr val="FF0000"/>
                </a:solidFill>
              </a:rPr>
              <a:t>exploratorie</a:t>
            </a:r>
            <a:r>
              <a:rPr lang="en-US" b="1" dirty="0">
                <a:solidFill>
                  <a:srgbClr val="FF0000"/>
                </a:solidFill>
              </a:rPr>
              <a:t> </a:t>
            </a:r>
          </a:p>
          <a:p>
            <a:r>
              <a:rPr lang="en-US" b="1" i="1" dirty="0"/>
              <a:t>      </a:t>
            </a:r>
            <a:r>
              <a:rPr lang="en-US" dirty="0"/>
              <a:t>Se </a:t>
            </a:r>
            <a:r>
              <a:rPr lang="en-US" dirty="0" err="1"/>
              <a:t>mai</a:t>
            </a:r>
            <a:r>
              <a:rPr lang="en-US" dirty="0"/>
              <a:t> </a:t>
            </a:r>
            <a:r>
              <a:rPr lang="en-US" dirty="0" err="1"/>
              <a:t>numește</a:t>
            </a:r>
            <a:r>
              <a:rPr lang="en-US" dirty="0"/>
              <a:t> </a:t>
            </a:r>
            <a:r>
              <a:rPr lang="en-US" dirty="0" err="1"/>
              <a:t>și</a:t>
            </a:r>
            <a:r>
              <a:rPr lang="en-US" dirty="0"/>
              <a:t> </a:t>
            </a:r>
            <a:r>
              <a:rPr lang="en-US" b="1" i="1" dirty="0" err="1">
                <a:solidFill>
                  <a:srgbClr val="FF0000"/>
                </a:solidFill>
              </a:rPr>
              <a:t>clisma</a:t>
            </a:r>
            <a:r>
              <a:rPr lang="en-US" b="1" i="1" dirty="0">
                <a:solidFill>
                  <a:srgbClr val="FF0000"/>
                </a:solidFill>
              </a:rPr>
              <a:t> </a:t>
            </a:r>
            <a:r>
              <a:rPr lang="en-US" b="1" i="1" dirty="0" err="1">
                <a:solidFill>
                  <a:srgbClr val="FF0000"/>
                </a:solidFill>
              </a:rPr>
              <a:t>baritată</a:t>
            </a:r>
            <a:r>
              <a:rPr lang="en-US" b="1" i="1" dirty="0">
                <a:solidFill>
                  <a:srgbClr val="FF0000"/>
                </a:solidFill>
              </a:rPr>
              <a:t> </a:t>
            </a:r>
            <a:r>
              <a:rPr lang="en-US" b="1" i="1" dirty="0" err="1">
                <a:solidFill>
                  <a:srgbClr val="FF0000"/>
                </a:solidFill>
              </a:rPr>
              <a:t>sau</a:t>
            </a:r>
            <a:r>
              <a:rPr lang="en-US" b="1" i="1" dirty="0">
                <a:solidFill>
                  <a:srgbClr val="FF0000"/>
                </a:solidFill>
              </a:rPr>
              <a:t> </a:t>
            </a:r>
            <a:r>
              <a:rPr lang="en-US" b="1" i="1" dirty="0" err="1">
                <a:solidFill>
                  <a:srgbClr val="FF0000"/>
                </a:solidFill>
              </a:rPr>
              <a:t>irigoscopia</a:t>
            </a:r>
            <a:r>
              <a:rPr lang="en-US" dirty="0"/>
              <a:t>. </a:t>
            </a:r>
            <a:r>
              <a:rPr lang="en-US" b="1" dirty="0" err="1"/>
              <a:t>Ea</a:t>
            </a:r>
            <a:r>
              <a:rPr lang="en-US" b="1" dirty="0"/>
              <a:t> </a:t>
            </a:r>
            <a:r>
              <a:rPr lang="en-US" b="1" dirty="0" err="1"/>
              <a:t>reprezintă</a:t>
            </a:r>
            <a:r>
              <a:rPr lang="en-US" b="1" dirty="0"/>
              <a:t> </a:t>
            </a:r>
            <a:r>
              <a:rPr lang="en-US" b="1" dirty="0" err="1"/>
              <a:t>explorarea</a:t>
            </a:r>
            <a:r>
              <a:rPr lang="en-US" b="1" dirty="0"/>
              <a:t> </a:t>
            </a:r>
            <a:r>
              <a:rPr lang="en-US" b="1" dirty="0" err="1"/>
              <a:t>morfo-funcţională</a:t>
            </a:r>
            <a:r>
              <a:rPr lang="en-US" b="1" dirty="0"/>
              <a:t> a </a:t>
            </a:r>
            <a:r>
              <a:rPr lang="en-US" b="1" dirty="0" err="1"/>
              <a:t>colonului</a:t>
            </a:r>
            <a:r>
              <a:rPr lang="en-US" b="1" dirty="0"/>
              <a:t> </a:t>
            </a:r>
            <a:r>
              <a:rPr lang="en-US" b="1" dirty="0" err="1"/>
              <a:t>şi</a:t>
            </a:r>
            <a:r>
              <a:rPr lang="en-US" b="1" dirty="0"/>
              <a:t> </a:t>
            </a:r>
            <a:r>
              <a:rPr lang="en-US" b="1" dirty="0" err="1"/>
              <a:t>uneori</a:t>
            </a:r>
            <a:r>
              <a:rPr lang="en-US" b="1" dirty="0"/>
              <a:t> a </a:t>
            </a:r>
            <a:r>
              <a:rPr lang="en-US" b="1" dirty="0" err="1"/>
              <a:t>ileonului</a:t>
            </a:r>
            <a:r>
              <a:rPr lang="en-US" b="1" dirty="0"/>
              <a:t> terminal</a:t>
            </a:r>
            <a:r>
              <a:rPr lang="en-US" dirty="0"/>
              <a:t>, cu </a:t>
            </a:r>
            <a:r>
              <a:rPr lang="en-US" dirty="0" err="1"/>
              <a:t>ajutorul</a:t>
            </a:r>
            <a:r>
              <a:rPr lang="en-US" dirty="0"/>
              <a:t> </a:t>
            </a:r>
            <a:r>
              <a:rPr lang="en-US" dirty="0" err="1"/>
              <a:t>soluţiei</a:t>
            </a:r>
            <a:r>
              <a:rPr lang="en-US" dirty="0"/>
              <a:t> </a:t>
            </a:r>
            <a:r>
              <a:rPr lang="en-US" dirty="0" err="1"/>
              <a:t>baritate</a:t>
            </a:r>
            <a:r>
              <a:rPr lang="en-US" dirty="0"/>
              <a:t>, </a:t>
            </a:r>
            <a:r>
              <a:rPr lang="en-US" dirty="0" err="1"/>
              <a:t>fiind</a:t>
            </a:r>
            <a:r>
              <a:rPr lang="en-US" dirty="0"/>
              <a:t> </a:t>
            </a:r>
            <a:r>
              <a:rPr lang="en-US" dirty="0" err="1"/>
              <a:t>indicată</a:t>
            </a:r>
            <a:r>
              <a:rPr lang="en-US" dirty="0"/>
              <a:t> </a:t>
            </a:r>
            <a:r>
              <a:rPr lang="en-US" dirty="0" err="1"/>
              <a:t>în</a:t>
            </a:r>
            <a:r>
              <a:rPr lang="en-US" dirty="0"/>
              <a:t>:</a:t>
            </a:r>
          </a:p>
          <a:p>
            <a:r>
              <a:rPr lang="en-US" i="1" dirty="0" err="1"/>
              <a:t>simptomatologie</a:t>
            </a:r>
            <a:r>
              <a:rPr lang="en-US" i="1" dirty="0"/>
              <a:t> cu </a:t>
            </a:r>
            <a:r>
              <a:rPr lang="en-US" i="1" dirty="0" err="1"/>
              <a:t>semnificaţie</a:t>
            </a:r>
            <a:r>
              <a:rPr lang="en-US" i="1" dirty="0"/>
              <a:t> </a:t>
            </a:r>
            <a:r>
              <a:rPr lang="en-US" i="1" dirty="0" err="1"/>
              <a:t>rectocolonică</a:t>
            </a:r>
            <a:r>
              <a:rPr lang="en-US" i="1" dirty="0"/>
              <a:t>: </a:t>
            </a:r>
            <a:r>
              <a:rPr lang="en-US" i="1" dirty="0" err="1"/>
              <a:t>constipaţie</a:t>
            </a:r>
            <a:r>
              <a:rPr lang="en-US" i="1" dirty="0"/>
              <a:t> (</a:t>
            </a:r>
            <a:r>
              <a:rPr lang="en-US" i="1" dirty="0" err="1"/>
              <a:t>în</a:t>
            </a:r>
            <a:r>
              <a:rPr lang="en-US" i="1" dirty="0"/>
              <a:t> </a:t>
            </a:r>
            <a:r>
              <a:rPr lang="en-US" i="1" dirty="0" err="1"/>
              <a:t>alternanţă</a:t>
            </a:r>
            <a:r>
              <a:rPr lang="en-US" i="1" dirty="0"/>
              <a:t> cu) </a:t>
            </a:r>
            <a:r>
              <a:rPr lang="en-US" i="1" dirty="0" err="1"/>
              <a:t>diaree</a:t>
            </a:r>
            <a:r>
              <a:rPr lang="en-US" i="1" dirty="0"/>
              <a:t>, </a:t>
            </a:r>
            <a:r>
              <a:rPr lang="en-US" i="1" dirty="0" err="1"/>
              <a:t>scaune</a:t>
            </a:r>
            <a:r>
              <a:rPr lang="en-US" i="1" dirty="0"/>
              <a:t> </a:t>
            </a:r>
            <a:r>
              <a:rPr lang="en-US" i="1" dirty="0" err="1"/>
              <a:t>gleroase</a:t>
            </a:r>
            <a:r>
              <a:rPr lang="en-US" i="1" dirty="0"/>
              <a:t>, </a:t>
            </a:r>
            <a:r>
              <a:rPr lang="en-US" i="1" dirty="0" err="1"/>
              <a:t>rectoragie</a:t>
            </a:r>
            <a:r>
              <a:rPr lang="en-US" i="1" dirty="0"/>
              <a:t>, </a:t>
            </a:r>
            <a:r>
              <a:rPr lang="en-US" i="1" dirty="0" err="1"/>
              <a:t>hematochezie</a:t>
            </a:r>
            <a:r>
              <a:rPr lang="en-US" i="1" dirty="0"/>
              <a:t> </a:t>
            </a:r>
            <a:r>
              <a:rPr lang="en-US" i="1" dirty="0" err="1"/>
              <a:t>şi</a:t>
            </a:r>
            <a:r>
              <a:rPr lang="en-US" i="1" dirty="0"/>
              <a:t> – </a:t>
            </a:r>
            <a:r>
              <a:rPr lang="en-US" i="1" dirty="0" err="1"/>
              <a:t>aşa</a:t>
            </a:r>
            <a:r>
              <a:rPr lang="en-US" i="1" dirty="0"/>
              <a:t> cum am </a:t>
            </a:r>
            <a:r>
              <a:rPr lang="en-US" i="1" dirty="0" err="1"/>
              <a:t>precizat</a:t>
            </a:r>
            <a:r>
              <a:rPr lang="en-US" i="1" dirty="0"/>
              <a:t> anterior – </a:t>
            </a:r>
            <a:r>
              <a:rPr lang="en-US" i="1" dirty="0" err="1"/>
              <a:t>în</a:t>
            </a:r>
            <a:r>
              <a:rPr lang="en-US" i="1" dirty="0"/>
              <a:t> </a:t>
            </a:r>
            <a:r>
              <a:rPr lang="en-US" i="1" dirty="0" err="1"/>
              <a:t>unele</a:t>
            </a:r>
            <a:r>
              <a:rPr lang="en-US" i="1" dirty="0"/>
              <a:t> </a:t>
            </a:r>
            <a:r>
              <a:rPr lang="en-US" i="1" dirty="0" err="1"/>
              <a:t>sindroame</a:t>
            </a:r>
            <a:r>
              <a:rPr lang="en-US" i="1" dirty="0"/>
              <a:t> </a:t>
            </a:r>
            <a:r>
              <a:rPr lang="en-US" i="1" dirty="0" err="1"/>
              <a:t>ocluzive</a:t>
            </a:r>
            <a:r>
              <a:rPr lang="en-US" i="1" dirty="0"/>
              <a:t>; (N.B. </a:t>
            </a:r>
            <a:r>
              <a:rPr lang="en-US" i="1" dirty="0" err="1"/>
              <a:t>în</a:t>
            </a:r>
            <a:r>
              <a:rPr lang="en-US" i="1" dirty="0"/>
              <a:t> </a:t>
            </a:r>
            <a:r>
              <a:rPr lang="en-US" i="1" dirty="0" err="1"/>
              <a:t>anumite</a:t>
            </a:r>
            <a:r>
              <a:rPr lang="en-US" i="1" dirty="0"/>
              <a:t> </a:t>
            </a:r>
            <a:r>
              <a:rPr lang="en-US" i="1" dirty="0" err="1"/>
              <a:t>situaţii</a:t>
            </a:r>
            <a:r>
              <a:rPr lang="en-US" i="1" dirty="0"/>
              <a:t> – </a:t>
            </a:r>
            <a:r>
              <a:rPr lang="en-US" i="1" dirty="0" err="1"/>
              <a:t>volvulaţii</a:t>
            </a:r>
            <a:r>
              <a:rPr lang="en-US" i="1" dirty="0"/>
              <a:t>, </a:t>
            </a:r>
            <a:r>
              <a:rPr lang="en-US" i="1" dirty="0" err="1"/>
              <a:t>invaginaţii</a:t>
            </a:r>
            <a:r>
              <a:rPr lang="en-US" i="1" dirty="0"/>
              <a:t> – </a:t>
            </a:r>
            <a:r>
              <a:rPr lang="en-US" i="1" dirty="0" err="1"/>
              <a:t>clisma</a:t>
            </a:r>
            <a:r>
              <a:rPr lang="en-US" i="1" dirty="0"/>
              <a:t> </a:t>
            </a:r>
            <a:r>
              <a:rPr lang="en-US" i="1" dirty="0" err="1"/>
              <a:t>poate</a:t>
            </a:r>
            <a:r>
              <a:rPr lang="en-US" i="1" dirty="0"/>
              <a:t> </a:t>
            </a:r>
            <a:r>
              <a:rPr lang="en-US" i="1" dirty="0" err="1"/>
              <a:t>avea</a:t>
            </a:r>
            <a:r>
              <a:rPr lang="en-US" i="1" dirty="0"/>
              <a:t> un </a:t>
            </a:r>
            <a:r>
              <a:rPr lang="en-US" i="1" dirty="0" err="1"/>
              <a:t>efect</a:t>
            </a:r>
            <a:r>
              <a:rPr lang="en-US" i="1" dirty="0"/>
              <a:t> </a:t>
            </a:r>
            <a:r>
              <a:rPr lang="en-US" i="1" dirty="0" err="1"/>
              <a:t>terapeutic</a:t>
            </a:r>
            <a:r>
              <a:rPr lang="en-US" i="1" dirty="0"/>
              <a:t>)</a:t>
            </a:r>
            <a:endParaRPr lang="en-US" dirty="0"/>
          </a:p>
          <a:p>
            <a:r>
              <a:rPr lang="en-US" i="1" dirty="0" err="1"/>
              <a:t>confirmarea</a:t>
            </a:r>
            <a:r>
              <a:rPr lang="en-US" i="1" dirty="0"/>
              <a:t> </a:t>
            </a:r>
            <a:r>
              <a:rPr lang="en-US" i="1" dirty="0" err="1"/>
              <a:t>diagnosticului</a:t>
            </a:r>
            <a:r>
              <a:rPr lang="en-US" i="1" dirty="0"/>
              <a:t> </a:t>
            </a:r>
            <a:r>
              <a:rPr lang="en-US" i="1" dirty="0" err="1"/>
              <a:t>în</a:t>
            </a:r>
            <a:r>
              <a:rPr lang="en-US" i="1" dirty="0"/>
              <a:t> </a:t>
            </a:r>
            <a:r>
              <a:rPr lang="en-US" i="1" dirty="0" err="1"/>
              <a:t>patologia</a:t>
            </a:r>
            <a:r>
              <a:rPr lang="en-US" i="1" dirty="0"/>
              <a:t> </a:t>
            </a:r>
            <a:r>
              <a:rPr lang="en-US" i="1" dirty="0" err="1"/>
              <a:t>rectocolică</a:t>
            </a:r>
            <a:r>
              <a:rPr lang="en-US" i="1" dirty="0"/>
              <a:t> (</a:t>
            </a:r>
            <a:r>
              <a:rPr lang="en-US" i="1" dirty="0" err="1"/>
              <a:t>inflamatorie</a:t>
            </a:r>
            <a:r>
              <a:rPr lang="en-US" i="1" dirty="0"/>
              <a:t>, </a:t>
            </a:r>
            <a:r>
              <a:rPr lang="en-US" i="1" dirty="0" err="1"/>
              <a:t>rectocolita</a:t>
            </a:r>
            <a:r>
              <a:rPr lang="en-US" i="1" dirty="0"/>
              <a:t> </a:t>
            </a:r>
            <a:r>
              <a:rPr lang="en-US" i="1" dirty="0" err="1"/>
              <a:t>ulcero</a:t>
            </a:r>
            <a:r>
              <a:rPr lang="en-US" i="1" dirty="0"/>
              <a:t> – </a:t>
            </a:r>
            <a:r>
              <a:rPr lang="en-US" i="1" dirty="0" err="1"/>
              <a:t>hemoragică</a:t>
            </a:r>
            <a:r>
              <a:rPr lang="en-US" i="1" dirty="0"/>
              <a:t>, </a:t>
            </a:r>
            <a:r>
              <a:rPr lang="en-US" i="1" dirty="0" err="1"/>
              <a:t>boala</a:t>
            </a:r>
            <a:r>
              <a:rPr lang="en-US" i="1" dirty="0"/>
              <a:t> Crohn, </a:t>
            </a:r>
            <a:r>
              <a:rPr lang="en-US" i="1" dirty="0" err="1"/>
              <a:t>megacolon</a:t>
            </a:r>
            <a:r>
              <a:rPr lang="en-US" i="1" dirty="0"/>
              <a:t> </a:t>
            </a:r>
            <a:r>
              <a:rPr lang="en-US" i="1" dirty="0" err="1"/>
              <a:t>sau</a:t>
            </a:r>
            <a:r>
              <a:rPr lang="en-US" i="1" dirty="0"/>
              <a:t> </a:t>
            </a:r>
            <a:r>
              <a:rPr lang="en-US" i="1" dirty="0" err="1"/>
              <a:t>dolicocolon</a:t>
            </a:r>
            <a:r>
              <a:rPr lang="en-US" i="1" dirty="0"/>
              <a:t>, </a:t>
            </a:r>
            <a:r>
              <a:rPr lang="en-US" i="1" dirty="0" err="1"/>
              <a:t>diverticuloză</a:t>
            </a:r>
            <a:r>
              <a:rPr lang="en-US" i="1" dirty="0"/>
              <a:t> </a:t>
            </a:r>
            <a:r>
              <a:rPr lang="en-US" i="1" dirty="0" err="1"/>
              <a:t>colonică</a:t>
            </a:r>
            <a:r>
              <a:rPr lang="en-US" i="1" dirty="0"/>
              <a:t>, </a:t>
            </a:r>
            <a:r>
              <a:rPr lang="en-US" i="1" dirty="0" err="1"/>
              <a:t>tumori</a:t>
            </a:r>
            <a:r>
              <a:rPr lang="en-US" i="1" dirty="0"/>
              <a:t> </a:t>
            </a:r>
            <a:r>
              <a:rPr lang="en-US" i="1" dirty="0" err="1"/>
              <a:t>benigne</a:t>
            </a:r>
            <a:r>
              <a:rPr lang="en-US" i="1" dirty="0"/>
              <a:t> </a:t>
            </a:r>
            <a:r>
              <a:rPr lang="en-US" i="1" dirty="0" err="1"/>
              <a:t>sau</a:t>
            </a:r>
            <a:r>
              <a:rPr lang="en-US" i="1" dirty="0"/>
              <a:t> </a:t>
            </a:r>
            <a:r>
              <a:rPr lang="en-US" i="1" dirty="0" err="1"/>
              <a:t>maligne</a:t>
            </a:r>
            <a:r>
              <a:rPr lang="en-US" i="1" dirty="0"/>
              <a:t>); </a:t>
            </a:r>
            <a:r>
              <a:rPr lang="en-US" i="1" dirty="0" err="1"/>
              <a:t>explorarea</a:t>
            </a:r>
            <a:r>
              <a:rPr lang="en-US" i="1" dirty="0"/>
              <a:t> </a:t>
            </a:r>
            <a:r>
              <a:rPr lang="en-US" i="1" dirty="0" err="1"/>
              <a:t>trebuie</a:t>
            </a:r>
            <a:r>
              <a:rPr lang="en-US" i="1" dirty="0"/>
              <a:t> </a:t>
            </a:r>
            <a:r>
              <a:rPr lang="en-US" i="1" dirty="0" err="1"/>
              <a:t>cel</a:t>
            </a:r>
            <a:r>
              <a:rPr lang="en-US" i="1" dirty="0"/>
              <a:t> </a:t>
            </a:r>
            <a:r>
              <a:rPr lang="en-US" i="1" dirty="0" err="1"/>
              <a:t>mai</a:t>
            </a:r>
            <a:r>
              <a:rPr lang="en-US" i="1" dirty="0"/>
              <a:t> </a:t>
            </a:r>
            <a:r>
              <a:rPr lang="en-US" i="1" dirty="0" err="1"/>
              <a:t>adesea</a:t>
            </a:r>
            <a:r>
              <a:rPr lang="en-US" i="1" dirty="0"/>
              <a:t> </a:t>
            </a:r>
            <a:r>
              <a:rPr lang="en-US" i="1" dirty="0" err="1"/>
              <a:t>combinată</a:t>
            </a:r>
            <a:r>
              <a:rPr lang="en-US" i="1" dirty="0"/>
              <a:t> cu </a:t>
            </a:r>
            <a:r>
              <a:rPr lang="en-US" i="1" dirty="0" err="1"/>
              <a:t>endoscopia</a:t>
            </a:r>
            <a:r>
              <a:rPr lang="en-US" i="1" dirty="0"/>
              <a:t> </a:t>
            </a:r>
            <a:r>
              <a:rPr lang="en-US" i="1" dirty="0" err="1"/>
              <a:t>şi</a:t>
            </a:r>
            <a:r>
              <a:rPr lang="en-US" i="1" dirty="0"/>
              <a:t> eventual </a:t>
            </a:r>
            <a:r>
              <a:rPr lang="en-US" i="1" dirty="0" err="1"/>
              <a:t>examenul</a:t>
            </a:r>
            <a:r>
              <a:rPr lang="en-US" i="1" dirty="0"/>
              <a:t> </a:t>
            </a:r>
            <a:r>
              <a:rPr lang="en-US" i="1" dirty="0" err="1"/>
              <a:t>biopsic</a:t>
            </a:r>
            <a:r>
              <a:rPr lang="en-US" i="1" dirty="0"/>
              <a:t>;</a:t>
            </a:r>
            <a:endParaRPr lang="en-US" dirty="0"/>
          </a:p>
          <a:p>
            <a:r>
              <a:rPr lang="en-US" i="1" dirty="0" err="1"/>
              <a:t>diagnosticul</a:t>
            </a:r>
            <a:r>
              <a:rPr lang="en-US" i="1" dirty="0"/>
              <a:t> </a:t>
            </a:r>
            <a:r>
              <a:rPr lang="en-US" i="1" dirty="0" err="1"/>
              <a:t>unor</a:t>
            </a:r>
            <a:r>
              <a:rPr lang="en-US" i="1" dirty="0"/>
              <a:t> </a:t>
            </a:r>
            <a:r>
              <a:rPr lang="en-US" i="1" dirty="0" err="1"/>
              <a:t>comunicări</a:t>
            </a:r>
            <a:r>
              <a:rPr lang="en-US" i="1" dirty="0"/>
              <a:t> </a:t>
            </a:r>
            <a:r>
              <a:rPr lang="en-US" i="1" dirty="0" err="1"/>
              <a:t>patologice</a:t>
            </a:r>
            <a:r>
              <a:rPr lang="en-US" i="1" dirty="0"/>
              <a:t> (</a:t>
            </a:r>
            <a:r>
              <a:rPr lang="en-US" i="1" dirty="0" err="1"/>
              <a:t>fistule</a:t>
            </a:r>
            <a:r>
              <a:rPr lang="en-US" i="1" dirty="0"/>
              <a:t> </a:t>
            </a:r>
            <a:r>
              <a:rPr lang="en-US" i="1" dirty="0" err="1"/>
              <a:t>colo</a:t>
            </a:r>
            <a:r>
              <a:rPr lang="en-US" i="1" dirty="0"/>
              <a:t> – digestive, </a:t>
            </a:r>
            <a:r>
              <a:rPr lang="en-US" i="1" dirty="0" err="1"/>
              <a:t>colo</a:t>
            </a:r>
            <a:r>
              <a:rPr lang="en-US" i="1" dirty="0"/>
              <a:t> – </a:t>
            </a:r>
            <a:r>
              <a:rPr lang="en-US" i="1" dirty="0" err="1"/>
              <a:t>urinare</a:t>
            </a:r>
            <a:r>
              <a:rPr lang="en-US" i="1" dirty="0"/>
              <a:t>);</a:t>
            </a:r>
            <a:endParaRPr lang="en-US" dirty="0"/>
          </a:p>
          <a:p>
            <a:r>
              <a:rPr lang="en-US" i="1" dirty="0" err="1"/>
              <a:t>diagnosticul</a:t>
            </a:r>
            <a:r>
              <a:rPr lang="en-US" i="1" dirty="0"/>
              <a:t> </a:t>
            </a:r>
            <a:r>
              <a:rPr lang="en-US" i="1" dirty="0" err="1"/>
              <a:t>diferenţial</a:t>
            </a:r>
            <a:r>
              <a:rPr lang="en-US" i="1" dirty="0"/>
              <a:t> al </a:t>
            </a:r>
            <a:r>
              <a:rPr lang="en-US" i="1" dirty="0" err="1"/>
              <a:t>unor</a:t>
            </a:r>
            <a:r>
              <a:rPr lang="en-US" i="1" dirty="0"/>
              <a:t> </a:t>
            </a:r>
            <a:r>
              <a:rPr lang="en-US" i="1" dirty="0" err="1"/>
              <a:t>formaţiuni</a:t>
            </a:r>
            <a:r>
              <a:rPr lang="en-US" i="1" dirty="0"/>
              <a:t> extra – </a:t>
            </a:r>
            <a:r>
              <a:rPr lang="en-US" i="1" dirty="0" err="1"/>
              <a:t>colonice</a:t>
            </a:r>
            <a:r>
              <a:rPr lang="en-US" i="1" dirty="0"/>
              <a:t> (</a:t>
            </a:r>
            <a:r>
              <a:rPr lang="en-US" i="1" dirty="0" err="1"/>
              <a:t>tumori</a:t>
            </a:r>
            <a:r>
              <a:rPr lang="en-US" i="1" dirty="0"/>
              <a:t> utero – </a:t>
            </a:r>
            <a:r>
              <a:rPr lang="en-US" i="1" dirty="0" err="1"/>
              <a:t>anexiale</a:t>
            </a:r>
            <a:r>
              <a:rPr lang="en-US" i="1" dirty="0"/>
              <a:t>)</a:t>
            </a:r>
            <a:r>
              <a:rPr lang="en-US" dirty="0"/>
              <a:t>.</a:t>
            </a:r>
          </a:p>
          <a:p>
            <a:r>
              <a:rPr lang="en-US" b="1" i="1" dirty="0"/>
              <a:t>      </a:t>
            </a:r>
            <a:r>
              <a:rPr lang="en-US" b="1" dirty="0" err="1"/>
              <a:t>Explorarea</a:t>
            </a:r>
            <a:r>
              <a:rPr lang="en-US" b="1" dirty="0"/>
              <a:t> nu </a:t>
            </a:r>
            <a:r>
              <a:rPr lang="en-US" b="1" dirty="0" err="1"/>
              <a:t>poate</a:t>
            </a:r>
            <a:r>
              <a:rPr lang="en-US" b="1" dirty="0"/>
              <a:t> fi </a:t>
            </a:r>
            <a:r>
              <a:rPr lang="en-US" b="1" dirty="0" err="1"/>
              <a:t>practicată</a:t>
            </a:r>
            <a:r>
              <a:rPr lang="en-US" b="1" dirty="0"/>
              <a:t> (</a:t>
            </a:r>
            <a:r>
              <a:rPr lang="en-US" b="1" dirty="0" err="1"/>
              <a:t>contraindicată</a:t>
            </a:r>
            <a:r>
              <a:rPr lang="en-US" b="1" dirty="0"/>
              <a:t>) </a:t>
            </a:r>
            <a:r>
              <a:rPr lang="en-US" b="1" dirty="0" err="1"/>
              <a:t>în</a:t>
            </a:r>
            <a:r>
              <a:rPr lang="en-US" b="1" dirty="0"/>
              <a:t> </a:t>
            </a:r>
            <a:r>
              <a:rPr lang="en-US" b="1" dirty="0" err="1"/>
              <a:t>procese</a:t>
            </a:r>
            <a:r>
              <a:rPr lang="en-US" b="1" dirty="0"/>
              <a:t> </a:t>
            </a:r>
            <a:r>
              <a:rPr lang="en-US" b="1" dirty="0" err="1"/>
              <a:t>inflamatorii</a:t>
            </a:r>
            <a:r>
              <a:rPr lang="en-US" b="1" dirty="0"/>
              <a:t>, </a:t>
            </a:r>
            <a:r>
              <a:rPr lang="en-US" b="1" dirty="0" err="1"/>
              <a:t>stenoze</a:t>
            </a:r>
            <a:r>
              <a:rPr lang="en-US" b="1" dirty="0"/>
              <a:t> </a:t>
            </a:r>
            <a:r>
              <a:rPr lang="en-US" b="1" dirty="0" err="1"/>
              <a:t>sau</a:t>
            </a:r>
            <a:r>
              <a:rPr lang="en-US" b="1" dirty="0"/>
              <a:t> </a:t>
            </a:r>
            <a:r>
              <a:rPr lang="en-US" b="1" dirty="0" err="1"/>
              <a:t>tumori</a:t>
            </a:r>
            <a:r>
              <a:rPr lang="en-US" b="1" dirty="0"/>
              <a:t> </a:t>
            </a:r>
            <a:r>
              <a:rPr lang="en-US" b="1" dirty="0" err="1"/>
              <a:t>anorectale</a:t>
            </a:r>
            <a:r>
              <a:rPr lang="en-US" b="1" dirty="0"/>
              <a:t>.</a:t>
            </a:r>
            <a:endParaRPr lang="en-US" dirty="0"/>
          </a:p>
          <a:p>
            <a:r>
              <a:rPr lang="en-US" b="1" i="1" dirty="0"/>
              <a:t>      </a:t>
            </a:r>
            <a:r>
              <a:rPr lang="en-US" dirty="0" err="1"/>
              <a:t>Soluţia</a:t>
            </a:r>
            <a:r>
              <a:rPr lang="en-US" dirty="0"/>
              <a:t> </a:t>
            </a:r>
            <a:r>
              <a:rPr lang="en-US" dirty="0" err="1"/>
              <a:t>administrată</a:t>
            </a:r>
            <a:r>
              <a:rPr lang="en-US" dirty="0"/>
              <a:t> </a:t>
            </a:r>
            <a:r>
              <a:rPr lang="en-US" dirty="0" err="1"/>
              <a:t>este</a:t>
            </a:r>
            <a:r>
              <a:rPr lang="en-US" dirty="0"/>
              <a:t> </a:t>
            </a:r>
            <a:r>
              <a:rPr lang="en-US" dirty="0" err="1"/>
              <a:t>compusă</a:t>
            </a:r>
            <a:r>
              <a:rPr lang="en-US" dirty="0"/>
              <a:t> din 400 g </a:t>
            </a:r>
            <a:r>
              <a:rPr lang="en-US" dirty="0" err="1"/>
              <a:t>sulfat</a:t>
            </a:r>
            <a:r>
              <a:rPr lang="en-US" dirty="0"/>
              <a:t> de </a:t>
            </a:r>
            <a:r>
              <a:rPr lang="en-US" dirty="0" err="1"/>
              <a:t>bariu</a:t>
            </a:r>
            <a:r>
              <a:rPr lang="en-US" dirty="0"/>
              <a:t> </a:t>
            </a:r>
            <a:r>
              <a:rPr lang="en-US" dirty="0" err="1"/>
              <a:t>dizolvat</a:t>
            </a:r>
            <a:r>
              <a:rPr lang="en-US" dirty="0"/>
              <a:t> </a:t>
            </a:r>
            <a:r>
              <a:rPr lang="en-US" dirty="0" err="1"/>
              <a:t>în</a:t>
            </a:r>
            <a:r>
              <a:rPr lang="en-US" dirty="0"/>
              <a:t> 2 </a:t>
            </a:r>
            <a:r>
              <a:rPr lang="en-US" dirty="0" err="1"/>
              <a:t>litri</a:t>
            </a:r>
            <a:r>
              <a:rPr lang="en-US" dirty="0"/>
              <a:t> de </a:t>
            </a:r>
            <a:r>
              <a:rPr lang="en-US" dirty="0" err="1"/>
              <a:t>apă</a:t>
            </a:r>
            <a:r>
              <a:rPr lang="en-US" dirty="0"/>
              <a:t>. </a:t>
            </a:r>
            <a:r>
              <a:rPr lang="en-US" dirty="0" err="1"/>
              <a:t>Timp</a:t>
            </a:r>
            <a:r>
              <a:rPr lang="en-US" dirty="0"/>
              <a:t> de </a:t>
            </a:r>
            <a:r>
              <a:rPr lang="en-US" dirty="0" err="1"/>
              <a:t>trei</a:t>
            </a:r>
            <a:r>
              <a:rPr lang="en-US" dirty="0"/>
              <a:t> </a:t>
            </a:r>
            <a:r>
              <a:rPr lang="en-US" dirty="0" err="1"/>
              <a:t>zile</a:t>
            </a:r>
            <a:r>
              <a:rPr lang="en-US" dirty="0"/>
              <a:t> </a:t>
            </a:r>
            <a:r>
              <a:rPr lang="en-US" dirty="0" err="1"/>
              <a:t>înaintea</a:t>
            </a:r>
            <a:r>
              <a:rPr lang="en-US" dirty="0"/>
              <a:t> </a:t>
            </a:r>
            <a:r>
              <a:rPr lang="en-US" dirty="0" err="1"/>
              <a:t>efectuării</a:t>
            </a:r>
            <a:r>
              <a:rPr lang="en-US" dirty="0"/>
              <a:t> </a:t>
            </a:r>
            <a:r>
              <a:rPr lang="en-US" dirty="0" err="1"/>
              <a:t>clismei</a:t>
            </a:r>
            <a:r>
              <a:rPr lang="en-US" dirty="0"/>
              <a:t> </a:t>
            </a:r>
            <a:r>
              <a:rPr lang="en-US" dirty="0" err="1"/>
              <a:t>baritate</a:t>
            </a:r>
            <a:r>
              <a:rPr lang="en-US" dirty="0"/>
              <a:t> se </a:t>
            </a:r>
            <a:r>
              <a:rPr lang="en-US" dirty="0" err="1"/>
              <a:t>indică</a:t>
            </a:r>
            <a:r>
              <a:rPr lang="en-US" dirty="0"/>
              <a:t> un </a:t>
            </a:r>
            <a:r>
              <a:rPr lang="en-US" dirty="0" err="1"/>
              <a:t>regim</a:t>
            </a:r>
            <a:r>
              <a:rPr lang="en-US" dirty="0"/>
              <a:t> </a:t>
            </a:r>
            <a:r>
              <a:rPr lang="en-US" dirty="0" err="1"/>
              <a:t>alimentar</a:t>
            </a:r>
            <a:r>
              <a:rPr lang="en-US" dirty="0"/>
              <a:t> </a:t>
            </a:r>
            <a:r>
              <a:rPr lang="en-US" dirty="0" err="1"/>
              <a:t>adecvat</a:t>
            </a:r>
            <a:r>
              <a:rPr lang="en-US" dirty="0"/>
              <a:t> (</a:t>
            </a:r>
            <a:r>
              <a:rPr lang="en-US" dirty="0" err="1"/>
              <a:t>sărac</a:t>
            </a:r>
            <a:r>
              <a:rPr lang="en-US" dirty="0"/>
              <a:t> </a:t>
            </a:r>
            <a:r>
              <a:rPr lang="en-US" dirty="0" err="1"/>
              <a:t>în</a:t>
            </a:r>
            <a:r>
              <a:rPr lang="en-US" dirty="0"/>
              <a:t> </a:t>
            </a:r>
            <a:r>
              <a:rPr lang="en-US" dirty="0" err="1"/>
              <a:t>reziduuri</a:t>
            </a:r>
            <a:r>
              <a:rPr lang="en-US" dirty="0"/>
              <a:t>) </a:t>
            </a:r>
            <a:r>
              <a:rPr lang="en-US" dirty="0" err="1"/>
              <a:t>şi</a:t>
            </a:r>
            <a:r>
              <a:rPr lang="en-US" dirty="0"/>
              <a:t> eventual o </a:t>
            </a:r>
            <a:r>
              <a:rPr lang="en-US" dirty="0" err="1"/>
              <a:t>medicaţie</a:t>
            </a:r>
            <a:r>
              <a:rPr lang="en-US" dirty="0"/>
              <a:t> de tip </a:t>
            </a:r>
            <a:r>
              <a:rPr lang="en-US" dirty="0" err="1"/>
              <a:t>cărbune</a:t>
            </a:r>
            <a:r>
              <a:rPr lang="en-US" dirty="0"/>
              <a:t> medicinal, </a:t>
            </a:r>
            <a:r>
              <a:rPr lang="en-US" dirty="0" err="1"/>
              <a:t>nutrizym</a:t>
            </a:r>
            <a:r>
              <a:rPr lang="en-US" dirty="0"/>
              <a:t> etc., </a:t>
            </a:r>
            <a:r>
              <a:rPr lang="en-US" dirty="0" err="1"/>
              <a:t>iar</a:t>
            </a:r>
            <a:r>
              <a:rPr lang="en-US" dirty="0"/>
              <a:t> </a:t>
            </a:r>
            <a:r>
              <a:rPr lang="en-US" dirty="0" err="1"/>
              <a:t>în</a:t>
            </a:r>
            <a:r>
              <a:rPr lang="en-US" dirty="0"/>
              <a:t> </a:t>
            </a:r>
            <a:r>
              <a:rPr lang="en-US" dirty="0" err="1"/>
              <a:t>seara</a:t>
            </a:r>
            <a:r>
              <a:rPr lang="en-US" dirty="0"/>
              <a:t> </a:t>
            </a:r>
            <a:r>
              <a:rPr lang="en-US" dirty="0" err="1"/>
              <a:t>premergătoare</a:t>
            </a:r>
            <a:r>
              <a:rPr lang="en-US" dirty="0"/>
              <a:t> </a:t>
            </a:r>
            <a:r>
              <a:rPr lang="en-US" dirty="0" err="1"/>
              <a:t>irigoscopiei</a:t>
            </a:r>
            <a:r>
              <a:rPr lang="en-US" dirty="0"/>
              <a:t> se </a:t>
            </a:r>
            <a:r>
              <a:rPr lang="en-US" dirty="0" err="1"/>
              <a:t>execută</a:t>
            </a:r>
            <a:r>
              <a:rPr lang="en-US" dirty="0"/>
              <a:t> o </a:t>
            </a:r>
            <a:r>
              <a:rPr lang="en-US" dirty="0" err="1"/>
              <a:t>clismă</a:t>
            </a:r>
            <a:r>
              <a:rPr lang="en-US" dirty="0"/>
              <a:t> </a:t>
            </a:r>
            <a:r>
              <a:rPr lang="en-US" dirty="0" err="1"/>
              <a:t>evacuatorie</a:t>
            </a:r>
            <a:r>
              <a:rPr lang="en-US" dirty="0"/>
              <a:t>.</a:t>
            </a:r>
          </a:p>
          <a:p>
            <a:r>
              <a:rPr lang="en-US" b="1" i="1" dirty="0"/>
              <a:t>      </a:t>
            </a:r>
            <a:r>
              <a:rPr lang="en-US" dirty="0" err="1"/>
              <a:t>Examenul</a:t>
            </a:r>
            <a:r>
              <a:rPr lang="en-US" dirty="0"/>
              <a:t> radiologic </a:t>
            </a:r>
            <a:r>
              <a:rPr lang="en-US" dirty="0" err="1"/>
              <a:t>scopic</a:t>
            </a:r>
            <a:r>
              <a:rPr lang="en-US" dirty="0"/>
              <a:t> (</a:t>
            </a:r>
            <a:r>
              <a:rPr lang="en-US" dirty="0" err="1"/>
              <a:t>irigoscopia</a:t>
            </a:r>
            <a:r>
              <a:rPr lang="en-US" dirty="0"/>
              <a:t>) </a:t>
            </a:r>
            <a:r>
              <a:rPr lang="en-US" dirty="0" err="1"/>
              <a:t>sau</a:t>
            </a:r>
            <a:r>
              <a:rPr lang="en-US" dirty="0"/>
              <a:t> </a:t>
            </a:r>
            <a:r>
              <a:rPr lang="en-US" dirty="0" err="1"/>
              <a:t>grafic</a:t>
            </a:r>
            <a:r>
              <a:rPr lang="en-US" dirty="0"/>
              <a:t> (</a:t>
            </a:r>
            <a:r>
              <a:rPr lang="en-US" dirty="0" err="1"/>
              <a:t>irigografia</a:t>
            </a:r>
            <a:r>
              <a:rPr lang="en-US" dirty="0"/>
              <a:t>) </a:t>
            </a:r>
            <a:r>
              <a:rPr lang="en-US" dirty="0" err="1"/>
              <a:t>poate</a:t>
            </a:r>
            <a:r>
              <a:rPr lang="en-US" dirty="0"/>
              <a:t> fi </a:t>
            </a:r>
            <a:r>
              <a:rPr lang="en-US" dirty="0" err="1"/>
              <a:t>efectuat</a:t>
            </a:r>
            <a:r>
              <a:rPr lang="en-US" dirty="0"/>
              <a:t> standard </a:t>
            </a:r>
            <a:r>
              <a:rPr lang="en-US" dirty="0" err="1"/>
              <a:t>sau</a:t>
            </a:r>
            <a:r>
              <a:rPr lang="en-US" dirty="0"/>
              <a:t> </a:t>
            </a:r>
            <a:r>
              <a:rPr lang="en-US" dirty="0" err="1"/>
              <a:t>după</a:t>
            </a:r>
            <a:r>
              <a:rPr lang="en-US" dirty="0"/>
              <a:t> </a:t>
            </a:r>
            <a:r>
              <a:rPr lang="en-US" dirty="0" err="1"/>
              <a:t>insuflaţie</a:t>
            </a:r>
            <a:r>
              <a:rPr lang="en-US" dirty="0"/>
              <a:t> cu </a:t>
            </a:r>
            <a:r>
              <a:rPr lang="en-US" dirty="0" err="1"/>
              <a:t>aer</a:t>
            </a:r>
            <a:r>
              <a:rPr lang="en-US" dirty="0"/>
              <a:t> (</a:t>
            </a:r>
            <a:r>
              <a:rPr lang="en-US" dirty="0" err="1"/>
              <a:t>examen</a:t>
            </a:r>
            <a:r>
              <a:rPr lang="en-US" dirty="0"/>
              <a:t> „</a:t>
            </a:r>
            <a:r>
              <a:rPr lang="en-US" dirty="0" err="1"/>
              <a:t>în</a:t>
            </a:r>
            <a:r>
              <a:rPr lang="en-US" dirty="0"/>
              <a:t> </a:t>
            </a:r>
            <a:r>
              <a:rPr lang="en-US" dirty="0" err="1"/>
              <a:t>strat</a:t>
            </a:r>
            <a:r>
              <a:rPr lang="en-US" dirty="0"/>
              <a:t> </a:t>
            </a:r>
            <a:r>
              <a:rPr lang="en-US" dirty="0" err="1"/>
              <a:t>subţire</a:t>
            </a:r>
            <a:r>
              <a:rPr lang="en-US" dirty="0"/>
              <a:t>”) </a:t>
            </a:r>
            <a:r>
              <a:rPr lang="en-US" dirty="0" err="1"/>
              <a:t>prin</a:t>
            </a:r>
            <a:r>
              <a:rPr lang="en-US" dirty="0"/>
              <a:t> </a:t>
            </a:r>
            <a:r>
              <a:rPr lang="en-US" dirty="0" err="1"/>
              <a:t>introducerea</a:t>
            </a:r>
            <a:r>
              <a:rPr lang="en-US" dirty="0"/>
              <a:t> </a:t>
            </a:r>
            <a:r>
              <a:rPr lang="en-US" dirty="0" err="1"/>
              <a:t>treptată</a:t>
            </a:r>
            <a:r>
              <a:rPr lang="en-US" dirty="0"/>
              <a:t> a </a:t>
            </a:r>
            <a:r>
              <a:rPr lang="en-US" dirty="0" err="1"/>
              <a:t>substanţei</a:t>
            </a:r>
            <a:r>
              <a:rPr lang="en-US" dirty="0"/>
              <a:t> de contrast. Se </a:t>
            </a:r>
            <a:r>
              <a:rPr lang="en-US" dirty="0" err="1"/>
              <a:t>obţin</a:t>
            </a:r>
            <a:r>
              <a:rPr lang="en-US" dirty="0"/>
              <a:t> </a:t>
            </a:r>
            <a:r>
              <a:rPr lang="en-US" dirty="0" err="1"/>
              <a:t>informaţii</a:t>
            </a:r>
            <a:r>
              <a:rPr lang="en-US" dirty="0"/>
              <a:t> </a:t>
            </a:r>
            <a:r>
              <a:rPr lang="en-US" dirty="0" err="1"/>
              <a:t>asupra</a:t>
            </a:r>
            <a:r>
              <a:rPr lang="en-US" dirty="0"/>
              <a:t> </a:t>
            </a:r>
            <a:r>
              <a:rPr lang="en-US" dirty="0" err="1"/>
              <a:t>reliefului</a:t>
            </a:r>
            <a:r>
              <a:rPr lang="en-US" dirty="0"/>
              <a:t> </a:t>
            </a:r>
            <a:r>
              <a:rPr lang="en-US" dirty="0" err="1"/>
              <a:t>mucoasei</a:t>
            </a:r>
            <a:r>
              <a:rPr lang="en-US" dirty="0"/>
              <a:t> </a:t>
            </a:r>
            <a:r>
              <a:rPr lang="en-US" dirty="0" err="1"/>
              <a:t>colo</a:t>
            </a:r>
            <a:r>
              <a:rPr lang="en-US" dirty="0"/>
              <a:t> – </a:t>
            </a:r>
            <a:r>
              <a:rPr lang="en-US" dirty="0" err="1"/>
              <a:t>rectale</a:t>
            </a:r>
            <a:r>
              <a:rPr lang="en-US" dirty="0"/>
              <a:t>, </a:t>
            </a:r>
            <a:r>
              <a:rPr lang="en-US" dirty="0" err="1"/>
              <a:t>dimensiunilor</a:t>
            </a:r>
            <a:r>
              <a:rPr lang="en-US" dirty="0"/>
              <a:t> </a:t>
            </a:r>
            <a:r>
              <a:rPr lang="en-US" dirty="0" err="1"/>
              <a:t>şi</a:t>
            </a:r>
            <a:r>
              <a:rPr lang="en-US" dirty="0"/>
              <a:t> </a:t>
            </a:r>
            <a:r>
              <a:rPr lang="en-US" dirty="0" err="1"/>
              <a:t>calibrului</a:t>
            </a:r>
            <a:r>
              <a:rPr lang="en-US" dirty="0"/>
              <a:t>, </a:t>
            </a:r>
            <a:r>
              <a:rPr lang="en-US" dirty="0" err="1"/>
              <a:t>umplerii</a:t>
            </a:r>
            <a:r>
              <a:rPr lang="en-US" dirty="0"/>
              <a:t> </a:t>
            </a:r>
            <a:r>
              <a:rPr lang="en-US" dirty="0" err="1"/>
              <a:t>şi</a:t>
            </a:r>
            <a:r>
              <a:rPr lang="en-US" dirty="0"/>
              <a:t> </a:t>
            </a:r>
            <a:r>
              <a:rPr lang="en-US" dirty="0" err="1"/>
              <a:t>distensiei</a:t>
            </a:r>
            <a:r>
              <a:rPr lang="en-US" dirty="0"/>
              <a:t> recto – </a:t>
            </a:r>
            <a:r>
              <a:rPr lang="en-US" dirty="0" err="1"/>
              <a:t>colice</a:t>
            </a:r>
            <a:r>
              <a:rPr lang="en-US" dirty="0"/>
              <a:t> </a:t>
            </a:r>
            <a:r>
              <a:rPr lang="en-US" dirty="0" err="1"/>
              <a:t>precum</a:t>
            </a:r>
            <a:r>
              <a:rPr lang="en-US" dirty="0"/>
              <a:t> </a:t>
            </a:r>
            <a:r>
              <a:rPr lang="en-US" dirty="0" err="1"/>
              <a:t>şi</a:t>
            </a:r>
            <a:r>
              <a:rPr lang="en-US" dirty="0"/>
              <a:t> </a:t>
            </a:r>
            <a:r>
              <a:rPr lang="en-US" dirty="0" err="1"/>
              <a:t>existenţa</a:t>
            </a:r>
            <a:r>
              <a:rPr lang="en-US" dirty="0"/>
              <a:t>, </a:t>
            </a:r>
            <a:r>
              <a:rPr lang="en-US" dirty="0" err="1"/>
              <a:t>numărul</a:t>
            </a:r>
            <a:r>
              <a:rPr lang="en-US" dirty="0"/>
              <a:t> </a:t>
            </a:r>
            <a:r>
              <a:rPr lang="en-US" dirty="0" err="1"/>
              <a:t>şi</a:t>
            </a:r>
            <a:r>
              <a:rPr lang="en-US" dirty="0"/>
              <a:t> </a:t>
            </a:r>
            <a:r>
              <a:rPr lang="en-US" dirty="0" err="1"/>
              <a:t>topografia</a:t>
            </a:r>
            <a:r>
              <a:rPr lang="en-US" dirty="0"/>
              <a:t> </a:t>
            </a:r>
            <a:r>
              <a:rPr lang="en-US" dirty="0" err="1"/>
              <a:t>eventualilor</a:t>
            </a:r>
            <a:r>
              <a:rPr lang="en-US" dirty="0"/>
              <a:t> </a:t>
            </a:r>
            <a:r>
              <a:rPr lang="en-US" dirty="0" err="1"/>
              <a:t>diverticuli</a:t>
            </a:r>
            <a:r>
              <a:rPr lang="en-US" dirty="0"/>
              <a:t>, </a:t>
            </a:r>
            <a:r>
              <a:rPr lang="en-US" dirty="0" err="1"/>
              <a:t>ulceraţii</a:t>
            </a:r>
            <a:r>
              <a:rPr lang="en-US" dirty="0"/>
              <a:t> </a:t>
            </a:r>
            <a:r>
              <a:rPr lang="en-US" dirty="0" err="1"/>
              <a:t>şI</a:t>
            </a:r>
            <a:r>
              <a:rPr lang="en-US" dirty="0"/>
              <a:t> </a:t>
            </a:r>
            <a:r>
              <a:rPr lang="en-US" dirty="0" err="1"/>
              <a:t>în</a:t>
            </a:r>
            <a:r>
              <a:rPr lang="en-US" dirty="0"/>
              <a:t> special </a:t>
            </a:r>
            <a:r>
              <a:rPr lang="en-US" dirty="0" err="1"/>
              <a:t>tumori</a:t>
            </a:r>
            <a:r>
              <a:rPr lang="en-US" dirty="0"/>
              <a:t>. </a:t>
            </a:r>
            <a:r>
              <a:rPr lang="en-US" dirty="0" err="1"/>
              <a:t>După</a:t>
            </a:r>
            <a:r>
              <a:rPr lang="en-US" dirty="0"/>
              <a:t> </a:t>
            </a:r>
            <a:r>
              <a:rPr lang="en-US" dirty="0" err="1"/>
              <a:t>efectuarea</a:t>
            </a:r>
            <a:r>
              <a:rPr lang="en-US" dirty="0"/>
              <a:t> </a:t>
            </a:r>
            <a:r>
              <a:rPr lang="en-US" dirty="0" err="1"/>
              <a:t>explorării</a:t>
            </a:r>
            <a:r>
              <a:rPr lang="en-US" dirty="0"/>
              <a:t> </a:t>
            </a:r>
            <a:r>
              <a:rPr lang="en-US" dirty="0" err="1"/>
              <a:t>radiologice</a:t>
            </a:r>
            <a:r>
              <a:rPr lang="en-US" dirty="0"/>
              <a:t> (</a:t>
            </a:r>
            <a:r>
              <a:rPr lang="en-US" dirty="0" err="1"/>
              <a:t>în</a:t>
            </a:r>
            <a:r>
              <a:rPr lang="en-US" dirty="0"/>
              <a:t> </a:t>
            </a:r>
            <a:r>
              <a:rPr lang="en-US" dirty="0" err="1"/>
              <a:t>cursul</a:t>
            </a:r>
            <a:r>
              <a:rPr lang="en-US" dirty="0"/>
              <a:t> </a:t>
            </a:r>
            <a:r>
              <a:rPr lang="en-US" dirty="0" err="1"/>
              <a:t>căreia</a:t>
            </a:r>
            <a:r>
              <a:rPr lang="en-US" dirty="0"/>
              <a:t> </a:t>
            </a:r>
            <a:r>
              <a:rPr lang="en-US" dirty="0" err="1"/>
              <a:t>pacientul</a:t>
            </a:r>
            <a:r>
              <a:rPr lang="en-US" dirty="0"/>
              <a:t> </a:t>
            </a:r>
            <a:r>
              <a:rPr lang="en-US" dirty="0" err="1"/>
              <a:t>menţine</a:t>
            </a:r>
            <a:r>
              <a:rPr lang="en-US" dirty="0"/>
              <a:t> </a:t>
            </a:r>
            <a:r>
              <a:rPr lang="en-US" dirty="0" err="1"/>
              <a:t>soluţia</a:t>
            </a:r>
            <a:r>
              <a:rPr lang="en-US" dirty="0"/>
              <a:t> </a:t>
            </a:r>
            <a:r>
              <a:rPr lang="en-US" dirty="0" err="1"/>
              <a:t>baritată</a:t>
            </a:r>
            <a:r>
              <a:rPr lang="en-US" dirty="0"/>
              <a:t>), </a:t>
            </a:r>
            <a:r>
              <a:rPr lang="en-US" dirty="0" err="1"/>
              <a:t>bolnavul</a:t>
            </a:r>
            <a:r>
              <a:rPr lang="en-US" dirty="0"/>
              <a:t> </a:t>
            </a:r>
            <a:r>
              <a:rPr lang="en-US" dirty="0" err="1"/>
              <a:t>poate</a:t>
            </a:r>
            <a:r>
              <a:rPr lang="en-US" dirty="0"/>
              <a:t> </a:t>
            </a:r>
            <a:r>
              <a:rPr lang="en-US" dirty="0" err="1"/>
              <a:t>evacua</a:t>
            </a:r>
            <a:r>
              <a:rPr lang="en-US" dirty="0"/>
              <a:t> </a:t>
            </a:r>
            <a:r>
              <a:rPr lang="en-US" dirty="0" err="1"/>
              <a:t>conţinutul</a:t>
            </a:r>
            <a:r>
              <a:rPr lang="en-US" dirty="0"/>
              <a:t> intestinal.</a:t>
            </a:r>
          </a:p>
          <a:p>
            <a:pPr marL="0" indent="0">
              <a:buNone/>
            </a:pPr>
            <a:endParaRPr lang="en-US" dirty="0"/>
          </a:p>
          <a:p>
            <a:endParaRPr lang="en-US" dirty="0"/>
          </a:p>
        </p:txBody>
      </p:sp>
    </p:spTree>
    <p:extLst>
      <p:ext uri="{BB962C8B-B14F-4D97-AF65-F5344CB8AC3E}">
        <p14:creationId xmlns:p14="http://schemas.microsoft.com/office/powerpoint/2010/main" xmlns="" val="2136653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58" y="148301"/>
            <a:ext cx="4101242" cy="534871"/>
          </a:xfrm>
        </p:spPr>
        <p:txBody>
          <a:bodyPr>
            <a:normAutofit fontScale="90000"/>
          </a:bodyPr>
          <a:lstStyle/>
          <a:p>
            <a:r>
              <a:rPr lang="en-US" dirty="0" err="1" smtClean="0"/>
              <a:t>Tipuri</a:t>
            </a:r>
            <a:r>
              <a:rPr lang="en-US" dirty="0" smtClean="0"/>
              <a:t> de </a:t>
            </a:r>
            <a:r>
              <a:rPr lang="en-US" dirty="0" err="1" smtClean="0"/>
              <a:t>clisma</a:t>
            </a:r>
            <a:endParaRPr lang="en-US" dirty="0"/>
          </a:p>
        </p:txBody>
      </p:sp>
      <p:sp>
        <p:nvSpPr>
          <p:cNvPr id="3" name="Content Placeholder 2"/>
          <p:cNvSpPr>
            <a:spLocks noGrp="1"/>
          </p:cNvSpPr>
          <p:nvPr>
            <p:ph idx="1"/>
          </p:nvPr>
        </p:nvSpPr>
        <p:spPr>
          <a:xfrm>
            <a:off x="420413" y="809297"/>
            <a:ext cx="11498317" cy="5854262"/>
          </a:xfrm>
        </p:spPr>
        <p:txBody>
          <a:bodyPr>
            <a:normAutofit lnSpcReduction="10000"/>
          </a:bodyPr>
          <a:lstStyle/>
          <a:p>
            <a:r>
              <a:rPr lang="en-US" sz="1600" b="1" dirty="0" smtClean="0">
                <a:solidFill>
                  <a:srgbClr val="FF0000"/>
                </a:solidFill>
              </a:rPr>
              <a:t>3. </a:t>
            </a:r>
            <a:r>
              <a:rPr lang="en-US" sz="1600" b="1" dirty="0" err="1" smtClean="0">
                <a:solidFill>
                  <a:srgbClr val="FF0000"/>
                </a:solidFill>
              </a:rPr>
              <a:t>Clisma</a:t>
            </a:r>
            <a:r>
              <a:rPr lang="en-US" sz="1600" b="1" dirty="0" smtClean="0">
                <a:solidFill>
                  <a:srgbClr val="FF0000"/>
                </a:solidFill>
              </a:rPr>
              <a:t> </a:t>
            </a:r>
            <a:r>
              <a:rPr lang="en-US" sz="1600" b="1" dirty="0" err="1">
                <a:solidFill>
                  <a:srgbClr val="FF0000"/>
                </a:solidFill>
              </a:rPr>
              <a:t>terapeutică</a:t>
            </a:r>
            <a:r>
              <a:rPr lang="en-US" sz="1600" b="1" dirty="0">
                <a:solidFill>
                  <a:srgbClr val="FF0000"/>
                </a:solidFill>
              </a:rPr>
              <a:t> </a:t>
            </a:r>
          </a:p>
          <a:p>
            <a:r>
              <a:rPr lang="en-US" sz="1600" b="1" i="1" dirty="0"/>
              <a:t>      </a:t>
            </a:r>
            <a:r>
              <a:rPr lang="en-US" sz="1600" b="1" dirty="0" err="1"/>
              <a:t>Aceasta</a:t>
            </a:r>
            <a:r>
              <a:rPr lang="en-US" sz="1600" b="1" dirty="0"/>
              <a:t> </a:t>
            </a:r>
            <a:r>
              <a:rPr lang="en-US" sz="1600" b="1" dirty="0" err="1"/>
              <a:t>este</a:t>
            </a:r>
            <a:r>
              <a:rPr lang="en-US" sz="1600" b="1" dirty="0"/>
              <a:t> </a:t>
            </a:r>
            <a:r>
              <a:rPr lang="en-US" sz="1600" b="1" dirty="0" err="1"/>
              <a:t>indicată</a:t>
            </a:r>
            <a:r>
              <a:rPr lang="en-US" sz="1600" b="1" dirty="0"/>
              <a:t> </a:t>
            </a:r>
            <a:r>
              <a:rPr lang="en-US" sz="1600" b="1" dirty="0" err="1"/>
              <a:t>în</a:t>
            </a:r>
            <a:r>
              <a:rPr lang="en-US" sz="1600" b="1" dirty="0"/>
              <a:t> </a:t>
            </a:r>
            <a:r>
              <a:rPr lang="en-US" sz="1600" b="1" dirty="0" err="1"/>
              <a:t>afecţiuni</a:t>
            </a:r>
            <a:r>
              <a:rPr lang="en-US" sz="1600" b="1" dirty="0"/>
              <a:t> ale </a:t>
            </a:r>
            <a:r>
              <a:rPr lang="en-US" sz="1600" b="1" dirty="0" err="1"/>
              <a:t>intestinului</a:t>
            </a:r>
            <a:r>
              <a:rPr lang="en-US" sz="1600" b="1" dirty="0"/>
              <a:t> terminal (</a:t>
            </a:r>
            <a:r>
              <a:rPr lang="en-US" sz="1600" b="1" dirty="0" err="1"/>
              <a:t>inflamatorii</a:t>
            </a:r>
            <a:r>
              <a:rPr lang="en-US" sz="1600" b="1" dirty="0"/>
              <a:t>, </a:t>
            </a:r>
            <a:r>
              <a:rPr lang="en-US" sz="1600" b="1" dirty="0" err="1"/>
              <a:t>rectocolita</a:t>
            </a:r>
            <a:r>
              <a:rPr lang="en-US" sz="1600" b="1" dirty="0"/>
              <a:t> </a:t>
            </a:r>
            <a:r>
              <a:rPr lang="en-US" sz="1600" b="1" dirty="0" err="1"/>
              <a:t>ulcero</a:t>
            </a:r>
            <a:r>
              <a:rPr lang="en-US" sz="1600" b="1" dirty="0"/>
              <a:t> – </a:t>
            </a:r>
            <a:r>
              <a:rPr lang="en-US" sz="1600" b="1" dirty="0" err="1"/>
              <a:t>hemoragică</a:t>
            </a:r>
            <a:r>
              <a:rPr lang="en-US" sz="1600" b="1" dirty="0"/>
              <a:t> etc.), </a:t>
            </a:r>
            <a:r>
              <a:rPr lang="en-US" sz="1600" b="1" dirty="0" err="1"/>
              <a:t>în</a:t>
            </a:r>
            <a:r>
              <a:rPr lang="en-US" sz="1600" b="1" dirty="0"/>
              <a:t> </a:t>
            </a:r>
            <a:r>
              <a:rPr lang="en-US" sz="1600" b="1" dirty="0" err="1"/>
              <a:t>administrarea</a:t>
            </a:r>
            <a:r>
              <a:rPr lang="en-US" sz="1600" b="1" dirty="0"/>
              <a:t> </a:t>
            </a:r>
            <a:r>
              <a:rPr lang="en-US" sz="1600" b="1" dirty="0" err="1"/>
              <a:t>unor</a:t>
            </a:r>
            <a:r>
              <a:rPr lang="en-US" sz="1600" b="1" dirty="0"/>
              <a:t> </a:t>
            </a:r>
            <a:r>
              <a:rPr lang="en-US" sz="1600" b="1" dirty="0" err="1"/>
              <a:t>medicamente</a:t>
            </a:r>
            <a:r>
              <a:rPr lang="en-US" sz="1600" b="1" dirty="0"/>
              <a:t> cu gust </a:t>
            </a:r>
            <a:r>
              <a:rPr lang="en-US" sz="1600" b="1" dirty="0" err="1"/>
              <a:t>neplăcut</a:t>
            </a:r>
            <a:r>
              <a:rPr lang="en-US" sz="1600" b="1" dirty="0"/>
              <a:t> </a:t>
            </a:r>
            <a:r>
              <a:rPr lang="en-US" sz="1600" b="1" dirty="0" err="1"/>
              <a:t>sau</a:t>
            </a:r>
            <a:r>
              <a:rPr lang="en-US" sz="1600" b="1" dirty="0"/>
              <a:t> </a:t>
            </a:r>
            <a:r>
              <a:rPr lang="en-US" sz="1600" b="1" dirty="0" err="1"/>
              <a:t>iritante</a:t>
            </a:r>
            <a:r>
              <a:rPr lang="en-US" sz="1600" b="1" dirty="0"/>
              <a:t> </a:t>
            </a:r>
            <a:r>
              <a:rPr lang="en-US" sz="1600" b="1" dirty="0" err="1"/>
              <a:t>gastrice</a:t>
            </a:r>
            <a:r>
              <a:rPr lang="en-US" sz="1600" b="1" dirty="0"/>
              <a:t> </a:t>
            </a:r>
            <a:r>
              <a:rPr lang="en-US" sz="1600" b="1" dirty="0" err="1"/>
              <a:t>necesare</a:t>
            </a:r>
            <a:r>
              <a:rPr lang="en-US" sz="1600" b="1" dirty="0"/>
              <a:t> </a:t>
            </a:r>
            <a:r>
              <a:rPr lang="en-US" sz="1600" b="1" dirty="0" err="1"/>
              <a:t>tratamentului</a:t>
            </a:r>
            <a:r>
              <a:rPr lang="en-US" sz="1600" b="1" dirty="0"/>
              <a:t> </a:t>
            </a:r>
            <a:r>
              <a:rPr lang="en-US" sz="1600" b="1" dirty="0" err="1"/>
              <a:t>unor</a:t>
            </a:r>
            <a:r>
              <a:rPr lang="en-US" sz="1600" b="1" dirty="0"/>
              <a:t> </a:t>
            </a:r>
            <a:r>
              <a:rPr lang="en-US" sz="1600" b="1" dirty="0" err="1"/>
              <a:t>afecţiuni</a:t>
            </a:r>
            <a:r>
              <a:rPr lang="en-US" sz="1600" b="1" dirty="0"/>
              <a:t> </a:t>
            </a:r>
            <a:r>
              <a:rPr lang="en-US" sz="1600" b="1" dirty="0" err="1"/>
              <a:t>extraintestinale</a:t>
            </a:r>
            <a:r>
              <a:rPr lang="en-US" sz="1600" b="1" dirty="0"/>
              <a:t> (</a:t>
            </a:r>
            <a:r>
              <a:rPr lang="en-US" sz="1600" b="1" dirty="0" err="1"/>
              <a:t>generale</a:t>
            </a:r>
            <a:r>
              <a:rPr lang="en-US" sz="1600" b="1" dirty="0"/>
              <a:t>) </a:t>
            </a:r>
            <a:r>
              <a:rPr lang="en-US" sz="1600" b="1" dirty="0" err="1"/>
              <a:t>sau</a:t>
            </a:r>
            <a:r>
              <a:rPr lang="en-US" sz="1600" b="1" dirty="0"/>
              <a:t> </a:t>
            </a:r>
            <a:r>
              <a:rPr lang="en-US" sz="1600" b="1" dirty="0" err="1"/>
              <a:t>când</a:t>
            </a:r>
            <a:r>
              <a:rPr lang="en-US" sz="1600" b="1" dirty="0"/>
              <a:t> </a:t>
            </a:r>
            <a:r>
              <a:rPr lang="en-US" sz="1600" b="1" dirty="0" err="1"/>
              <a:t>calea</a:t>
            </a:r>
            <a:r>
              <a:rPr lang="en-US" sz="1600" b="1" dirty="0"/>
              <a:t> </a:t>
            </a:r>
            <a:r>
              <a:rPr lang="en-US" sz="1600" b="1" dirty="0" err="1"/>
              <a:t>orală</a:t>
            </a:r>
            <a:r>
              <a:rPr lang="en-US" sz="1600" b="1" dirty="0"/>
              <a:t> </a:t>
            </a:r>
            <a:r>
              <a:rPr lang="en-US" sz="1600" b="1" dirty="0" err="1"/>
              <a:t>sau</a:t>
            </a:r>
            <a:r>
              <a:rPr lang="en-US" sz="1600" b="1" dirty="0"/>
              <a:t> </a:t>
            </a:r>
            <a:r>
              <a:rPr lang="en-US" sz="1600" b="1" dirty="0" err="1"/>
              <a:t>parenterală</a:t>
            </a:r>
            <a:r>
              <a:rPr lang="en-US" sz="1600" b="1" dirty="0"/>
              <a:t> </a:t>
            </a:r>
            <a:r>
              <a:rPr lang="en-US" sz="1600" b="1" dirty="0" err="1"/>
              <a:t>este</a:t>
            </a:r>
            <a:r>
              <a:rPr lang="en-US" sz="1600" b="1" dirty="0"/>
              <a:t> </a:t>
            </a:r>
            <a:r>
              <a:rPr lang="en-US" sz="1600" b="1" dirty="0" err="1"/>
              <a:t>inutilizabilă</a:t>
            </a:r>
            <a:r>
              <a:rPr lang="en-US" sz="1600" dirty="0"/>
              <a:t>.</a:t>
            </a:r>
          </a:p>
          <a:p>
            <a:r>
              <a:rPr lang="en-US" sz="1600" b="1" i="1" dirty="0"/>
              <a:t>      </a:t>
            </a:r>
            <a:r>
              <a:rPr lang="en-US" sz="1600" dirty="0"/>
              <a:t>Se pot </a:t>
            </a:r>
            <a:r>
              <a:rPr lang="en-US" sz="1600" dirty="0" err="1"/>
              <a:t>administra</a:t>
            </a:r>
            <a:r>
              <a:rPr lang="en-US" sz="1600" dirty="0"/>
              <a:t> </a:t>
            </a:r>
            <a:r>
              <a:rPr lang="en-US" sz="1600" dirty="0" err="1"/>
              <a:t>pe</a:t>
            </a:r>
            <a:r>
              <a:rPr lang="en-US" sz="1600" dirty="0"/>
              <a:t> </a:t>
            </a:r>
            <a:r>
              <a:rPr lang="en-US" sz="1600" dirty="0" err="1"/>
              <a:t>această</a:t>
            </a:r>
            <a:r>
              <a:rPr lang="en-US" sz="1600" dirty="0"/>
              <a:t> </a:t>
            </a:r>
            <a:r>
              <a:rPr lang="en-US" sz="1600" dirty="0" err="1"/>
              <a:t>cale</a:t>
            </a:r>
            <a:r>
              <a:rPr lang="en-US" sz="1600" dirty="0"/>
              <a:t> (</a:t>
            </a:r>
            <a:r>
              <a:rPr lang="en-US" sz="1600" dirty="0" err="1"/>
              <a:t>circulaţia</a:t>
            </a:r>
            <a:r>
              <a:rPr lang="en-US" sz="1600" dirty="0"/>
              <a:t> </a:t>
            </a:r>
            <a:r>
              <a:rPr lang="en-US" sz="1600" dirty="0" err="1"/>
              <a:t>segmentului</a:t>
            </a:r>
            <a:r>
              <a:rPr lang="en-US" sz="1600" dirty="0"/>
              <a:t> terminal al </a:t>
            </a:r>
            <a:r>
              <a:rPr lang="en-US" sz="1600" dirty="0" err="1"/>
              <a:t>intestinului</a:t>
            </a:r>
            <a:r>
              <a:rPr lang="en-US" sz="1600" dirty="0"/>
              <a:t> </a:t>
            </a:r>
            <a:r>
              <a:rPr lang="en-US" sz="1600" dirty="0" err="1"/>
              <a:t>este</a:t>
            </a:r>
            <a:r>
              <a:rPr lang="en-US" sz="1600" dirty="0"/>
              <a:t> bine </a:t>
            </a:r>
            <a:r>
              <a:rPr lang="en-US" sz="1600" dirty="0" err="1"/>
              <a:t>reprezentată</a:t>
            </a:r>
            <a:r>
              <a:rPr lang="en-US" sz="1600" dirty="0"/>
              <a:t> </a:t>
            </a:r>
            <a:r>
              <a:rPr lang="en-US" sz="1600" dirty="0" err="1"/>
              <a:t>facilitând</a:t>
            </a:r>
            <a:r>
              <a:rPr lang="en-US" sz="1600" dirty="0"/>
              <a:t> o </a:t>
            </a:r>
            <a:r>
              <a:rPr lang="en-US" sz="1600" dirty="0" err="1"/>
              <a:t>absorbţie</a:t>
            </a:r>
            <a:r>
              <a:rPr lang="en-US" sz="1600" dirty="0"/>
              <a:t> </a:t>
            </a:r>
            <a:r>
              <a:rPr lang="en-US" sz="1600" dirty="0" err="1"/>
              <a:t>rapidă</a:t>
            </a:r>
            <a:r>
              <a:rPr lang="en-US" sz="1600" dirty="0"/>
              <a:t> a </a:t>
            </a:r>
            <a:r>
              <a:rPr lang="en-US" sz="1600" dirty="0" err="1"/>
              <a:t>soluţiilor</a:t>
            </a:r>
            <a:r>
              <a:rPr lang="en-US" sz="1600" dirty="0"/>
              <a:t> </a:t>
            </a:r>
            <a:r>
              <a:rPr lang="en-US" sz="1600" dirty="0" err="1"/>
              <a:t>medicamentoase</a:t>
            </a:r>
            <a:r>
              <a:rPr lang="en-US" sz="1600" dirty="0"/>
              <a:t>) </a:t>
            </a:r>
            <a:r>
              <a:rPr lang="en-US" sz="1600" dirty="0" err="1"/>
              <a:t>medicamente</a:t>
            </a:r>
            <a:r>
              <a:rPr lang="en-US" sz="1600" dirty="0"/>
              <a:t> </a:t>
            </a:r>
            <a:r>
              <a:rPr lang="en-US" sz="1600" dirty="0" err="1"/>
              <a:t>antiinflamatorii</a:t>
            </a:r>
            <a:r>
              <a:rPr lang="en-US" sz="1600" dirty="0"/>
              <a:t> (</a:t>
            </a:r>
            <a:r>
              <a:rPr lang="en-US" sz="1600" dirty="0" err="1"/>
              <a:t>hidrocortizon</a:t>
            </a:r>
            <a:r>
              <a:rPr lang="en-US" sz="1600" dirty="0"/>
              <a:t>, </a:t>
            </a:r>
            <a:r>
              <a:rPr lang="en-US" sz="1600" dirty="0" err="1"/>
              <a:t>salazopirina</a:t>
            </a:r>
            <a:r>
              <a:rPr lang="en-US" sz="1600" dirty="0"/>
              <a:t>, </a:t>
            </a:r>
            <a:r>
              <a:rPr lang="en-US" sz="1600" dirty="0" err="1"/>
              <a:t>antipirina</a:t>
            </a:r>
            <a:r>
              <a:rPr lang="en-US" sz="1600" dirty="0"/>
              <a:t> etc.), </a:t>
            </a:r>
            <a:r>
              <a:rPr lang="en-US" sz="1600" dirty="0" err="1"/>
              <a:t>trofice</a:t>
            </a:r>
            <a:r>
              <a:rPr lang="en-US" sz="1600" dirty="0"/>
              <a:t> (</a:t>
            </a:r>
            <a:r>
              <a:rPr lang="en-US" sz="1600" dirty="0" err="1"/>
              <a:t>vitamine</a:t>
            </a:r>
            <a:r>
              <a:rPr lang="en-US" sz="1600" dirty="0"/>
              <a:t>), </a:t>
            </a:r>
            <a:r>
              <a:rPr lang="en-US" sz="1600" dirty="0" err="1"/>
              <a:t>tonice</a:t>
            </a:r>
            <a:r>
              <a:rPr lang="en-US" sz="1600" dirty="0"/>
              <a:t> </a:t>
            </a:r>
            <a:r>
              <a:rPr lang="en-US" sz="1600" dirty="0" err="1"/>
              <a:t>cardiace</a:t>
            </a:r>
            <a:r>
              <a:rPr lang="en-US" sz="1600" dirty="0"/>
              <a:t> (</a:t>
            </a:r>
            <a:r>
              <a:rPr lang="en-US" sz="1600" dirty="0" err="1"/>
              <a:t>digitală</a:t>
            </a:r>
            <a:r>
              <a:rPr lang="en-US" sz="1600" dirty="0"/>
              <a:t>), </a:t>
            </a:r>
            <a:r>
              <a:rPr lang="en-US" sz="1600" dirty="0" err="1"/>
              <a:t>săruri</a:t>
            </a:r>
            <a:r>
              <a:rPr lang="en-US" sz="1600" dirty="0"/>
              <a:t> (</a:t>
            </a:r>
            <a:r>
              <a:rPr lang="en-US" sz="1600" dirty="0" err="1"/>
              <a:t>clorură</a:t>
            </a:r>
            <a:r>
              <a:rPr lang="en-US" sz="1600" dirty="0"/>
              <a:t> de </a:t>
            </a:r>
            <a:r>
              <a:rPr lang="en-US" sz="1600" dirty="0" err="1"/>
              <a:t>calciu</a:t>
            </a:r>
            <a:r>
              <a:rPr lang="en-US" sz="1600" dirty="0"/>
              <a:t>), sedative, </a:t>
            </a:r>
            <a:r>
              <a:rPr lang="en-US" sz="1600" dirty="0" err="1"/>
              <a:t>antalgice</a:t>
            </a:r>
            <a:r>
              <a:rPr lang="en-US" sz="1600" dirty="0"/>
              <a:t> etc., </a:t>
            </a:r>
            <a:r>
              <a:rPr lang="en-US" sz="1600" dirty="0" err="1"/>
              <a:t>dizolvate</a:t>
            </a:r>
            <a:r>
              <a:rPr lang="en-US" sz="1600" dirty="0"/>
              <a:t> </a:t>
            </a:r>
            <a:r>
              <a:rPr lang="en-US" sz="1600" dirty="0" err="1"/>
              <a:t>într</a:t>
            </a:r>
            <a:r>
              <a:rPr lang="en-US" sz="1600" dirty="0"/>
              <a:t>-un </a:t>
            </a:r>
            <a:r>
              <a:rPr lang="en-US" sz="1600" dirty="0" err="1"/>
              <a:t>vehicul</a:t>
            </a:r>
            <a:r>
              <a:rPr lang="en-US" sz="1600" dirty="0"/>
              <a:t> </a:t>
            </a:r>
            <a:r>
              <a:rPr lang="en-US" sz="1600" dirty="0" err="1"/>
              <a:t>lichid</a:t>
            </a:r>
            <a:r>
              <a:rPr lang="en-US" sz="1600" dirty="0"/>
              <a:t>.</a:t>
            </a:r>
          </a:p>
          <a:p>
            <a:r>
              <a:rPr lang="en-US" sz="1600" b="1" i="1" dirty="0"/>
              <a:t>      </a:t>
            </a:r>
            <a:r>
              <a:rPr lang="en-US" sz="1600" dirty="0" err="1"/>
              <a:t>Canula</a:t>
            </a:r>
            <a:r>
              <a:rPr lang="en-US" sz="1600" dirty="0"/>
              <a:t> </a:t>
            </a:r>
            <a:r>
              <a:rPr lang="en-US" sz="1600" dirty="0" err="1"/>
              <a:t>metalică</a:t>
            </a:r>
            <a:r>
              <a:rPr lang="en-US" sz="1600" dirty="0"/>
              <a:t> </a:t>
            </a:r>
            <a:r>
              <a:rPr lang="en-US" sz="1600" dirty="0" err="1"/>
              <a:t>este</a:t>
            </a:r>
            <a:r>
              <a:rPr lang="en-US" sz="1600" dirty="0"/>
              <a:t> </a:t>
            </a:r>
            <a:r>
              <a:rPr lang="en-US" sz="1600" dirty="0" err="1"/>
              <a:t>înlocuită</a:t>
            </a:r>
            <a:r>
              <a:rPr lang="en-US" sz="1600" dirty="0"/>
              <a:t> cu o </a:t>
            </a:r>
            <a:r>
              <a:rPr lang="en-US" sz="1600" dirty="0" err="1"/>
              <a:t>sondă</a:t>
            </a:r>
            <a:r>
              <a:rPr lang="en-US" sz="1600" dirty="0"/>
              <a:t> </a:t>
            </a:r>
            <a:r>
              <a:rPr lang="en-US" sz="1600" dirty="0" err="1"/>
              <a:t>Nelaton</a:t>
            </a:r>
            <a:r>
              <a:rPr lang="en-US" sz="1600" dirty="0"/>
              <a:t> (</a:t>
            </a:r>
            <a:r>
              <a:rPr lang="en-US" sz="1600" dirty="0" err="1"/>
              <a:t>nr</a:t>
            </a:r>
            <a:r>
              <a:rPr lang="en-US" sz="1600" dirty="0"/>
              <a:t>. 10 – 16) </a:t>
            </a:r>
            <a:r>
              <a:rPr lang="en-US" sz="1600" dirty="0" err="1"/>
              <a:t>pentru</a:t>
            </a:r>
            <a:r>
              <a:rPr lang="en-US" sz="1600" dirty="0"/>
              <a:t> a </a:t>
            </a:r>
            <a:r>
              <a:rPr lang="en-US" sz="1600" dirty="0" err="1"/>
              <a:t>administra</a:t>
            </a:r>
            <a:r>
              <a:rPr lang="en-US" sz="1600" dirty="0"/>
              <a:t> </a:t>
            </a:r>
            <a:r>
              <a:rPr lang="en-US" sz="1600" dirty="0" err="1"/>
              <a:t>medicamentele</a:t>
            </a:r>
            <a:r>
              <a:rPr lang="en-US" sz="1600" dirty="0"/>
              <a:t> </a:t>
            </a:r>
            <a:r>
              <a:rPr lang="en-US" sz="1600" dirty="0" err="1"/>
              <a:t>cât</a:t>
            </a:r>
            <a:r>
              <a:rPr lang="en-US" sz="1600" dirty="0"/>
              <a:t> </a:t>
            </a:r>
            <a:r>
              <a:rPr lang="en-US" sz="1600" dirty="0" err="1"/>
              <a:t>mai</a:t>
            </a:r>
            <a:r>
              <a:rPr lang="en-US" sz="1600" dirty="0"/>
              <a:t> la </a:t>
            </a:r>
            <a:r>
              <a:rPr lang="en-US" sz="1600" dirty="0" err="1"/>
              <a:t>distanţă</a:t>
            </a:r>
            <a:r>
              <a:rPr lang="en-US" sz="1600" dirty="0"/>
              <a:t> de </a:t>
            </a:r>
            <a:r>
              <a:rPr lang="en-US" sz="1600" dirty="0" err="1"/>
              <a:t>orificiul</a:t>
            </a:r>
            <a:r>
              <a:rPr lang="en-US" sz="1600" dirty="0"/>
              <a:t> anal (</a:t>
            </a:r>
            <a:r>
              <a:rPr lang="en-US" sz="1600" dirty="0" err="1"/>
              <a:t>în</a:t>
            </a:r>
            <a:r>
              <a:rPr lang="en-US" sz="1600" dirty="0"/>
              <a:t> </a:t>
            </a:r>
            <a:r>
              <a:rPr lang="en-US" sz="1600" dirty="0" err="1"/>
              <a:t>colonul</a:t>
            </a:r>
            <a:r>
              <a:rPr lang="en-US" sz="1600" dirty="0"/>
              <a:t> sigmoid). </a:t>
            </a:r>
            <a:r>
              <a:rPr lang="en-US" sz="1600" dirty="0" err="1"/>
              <a:t>Cantitatea</a:t>
            </a:r>
            <a:r>
              <a:rPr lang="en-US" sz="1600" dirty="0"/>
              <a:t> </a:t>
            </a:r>
            <a:r>
              <a:rPr lang="en-US" sz="1600" dirty="0" err="1"/>
              <a:t>administrată</a:t>
            </a:r>
            <a:r>
              <a:rPr lang="en-US" sz="1600" dirty="0"/>
              <a:t> </a:t>
            </a:r>
            <a:r>
              <a:rPr lang="en-US" sz="1600" dirty="0" err="1"/>
              <a:t>este</a:t>
            </a:r>
            <a:r>
              <a:rPr lang="en-US" sz="1600" dirty="0"/>
              <a:t> </a:t>
            </a:r>
            <a:r>
              <a:rPr lang="en-US" sz="1600" dirty="0" err="1"/>
              <a:t>mică</a:t>
            </a:r>
            <a:r>
              <a:rPr lang="en-US" sz="1600" dirty="0"/>
              <a:t> (50 – 100 ml) </a:t>
            </a:r>
            <a:r>
              <a:rPr lang="en-US" sz="1600" dirty="0" err="1"/>
              <a:t>iar</a:t>
            </a:r>
            <a:r>
              <a:rPr lang="en-US" sz="1600" dirty="0"/>
              <a:t> </a:t>
            </a:r>
            <a:r>
              <a:rPr lang="en-US" sz="1600" dirty="0" err="1"/>
              <a:t>ritmul</a:t>
            </a:r>
            <a:r>
              <a:rPr lang="en-US" sz="1600" dirty="0"/>
              <a:t> de </a:t>
            </a:r>
            <a:r>
              <a:rPr lang="en-US" sz="1600" dirty="0" err="1"/>
              <a:t>administrare</a:t>
            </a:r>
            <a:r>
              <a:rPr lang="en-US" sz="1600" dirty="0"/>
              <a:t> </a:t>
            </a:r>
            <a:r>
              <a:rPr lang="en-US" sz="1600" dirty="0" err="1"/>
              <a:t>este</a:t>
            </a:r>
            <a:r>
              <a:rPr lang="en-US" sz="1600" dirty="0"/>
              <a:t> minim (</a:t>
            </a:r>
            <a:r>
              <a:rPr lang="en-US" sz="1600" dirty="0" err="1"/>
              <a:t>picătură</a:t>
            </a:r>
            <a:r>
              <a:rPr lang="en-US" sz="1600" dirty="0"/>
              <a:t> cu </a:t>
            </a:r>
            <a:r>
              <a:rPr lang="en-US" sz="1600" dirty="0" err="1"/>
              <a:t>picătură</a:t>
            </a:r>
            <a:r>
              <a:rPr lang="en-US" sz="1600" dirty="0"/>
              <a:t> – maxim 60 </a:t>
            </a:r>
            <a:r>
              <a:rPr lang="en-US" sz="1600" dirty="0" err="1"/>
              <a:t>picături</a:t>
            </a:r>
            <a:r>
              <a:rPr lang="en-US" sz="1600" dirty="0"/>
              <a:t> / </a:t>
            </a:r>
            <a:r>
              <a:rPr lang="en-US" sz="1600" dirty="0" err="1"/>
              <a:t>minut</a:t>
            </a:r>
            <a:r>
              <a:rPr lang="en-US" sz="1600" dirty="0"/>
              <a:t>) </a:t>
            </a:r>
            <a:r>
              <a:rPr lang="en-US" sz="1600" dirty="0" err="1"/>
              <a:t>controlat</a:t>
            </a:r>
            <a:r>
              <a:rPr lang="en-US" sz="1600" dirty="0"/>
              <a:t> cu </a:t>
            </a:r>
            <a:r>
              <a:rPr lang="en-US" sz="1600" dirty="0" err="1"/>
              <a:t>ajutoul</a:t>
            </a:r>
            <a:r>
              <a:rPr lang="en-US" sz="1600" dirty="0"/>
              <a:t> </a:t>
            </a:r>
            <a:r>
              <a:rPr lang="en-US" sz="1600" dirty="0" err="1"/>
              <a:t>unui</a:t>
            </a:r>
            <a:r>
              <a:rPr lang="en-US" sz="1600" dirty="0"/>
              <a:t> </a:t>
            </a:r>
            <a:r>
              <a:rPr lang="en-US" sz="1600" dirty="0" err="1"/>
              <a:t>dispozitiv</a:t>
            </a:r>
            <a:r>
              <a:rPr lang="en-US" sz="1600" dirty="0"/>
              <a:t> “</a:t>
            </a:r>
            <a:r>
              <a:rPr lang="en-US" sz="1600" dirty="0" err="1"/>
              <a:t>picurător</a:t>
            </a:r>
            <a:r>
              <a:rPr lang="en-US" sz="1600" dirty="0"/>
              <a:t>”; </a:t>
            </a:r>
            <a:r>
              <a:rPr lang="en-US" sz="1600" dirty="0" err="1"/>
              <a:t>rezultă</a:t>
            </a:r>
            <a:r>
              <a:rPr lang="en-US" sz="1600" dirty="0"/>
              <a:t> un interval de </a:t>
            </a:r>
            <a:r>
              <a:rPr lang="en-US" sz="1600" dirty="0" err="1"/>
              <a:t>timp</a:t>
            </a:r>
            <a:r>
              <a:rPr lang="en-US" sz="1600" dirty="0"/>
              <a:t> de </a:t>
            </a:r>
            <a:r>
              <a:rPr lang="en-US" sz="1600" dirty="0" err="1"/>
              <a:t>aproximativ</a:t>
            </a:r>
            <a:r>
              <a:rPr lang="en-US" sz="1600" dirty="0"/>
              <a:t> 40 – 60 minute </a:t>
            </a:r>
            <a:r>
              <a:rPr lang="en-US" sz="1600" dirty="0" err="1"/>
              <a:t>necesar</a:t>
            </a:r>
            <a:r>
              <a:rPr lang="en-US" sz="1600" dirty="0"/>
              <a:t> </a:t>
            </a:r>
            <a:r>
              <a:rPr lang="en-US" sz="1600" dirty="0" err="1"/>
              <a:t>efectuării</a:t>
            </a:r>
            <a:r>
              <a:rPr lang="en-US" sz="1600" dirty="0"/>
              <a:t> </a:t>
            </a:r>
            <a:r>
              <a:rPr lang="en-US" sz="1600" dirty="0" err="1"/>
              <a:t>acestui</a:t>
            </a:r>
            <a:r>
              <a:rPr lang="en-US" sz="1600" dirty="0"/>
              <a:t> tip de </a:t>
            </a:r>
            <a:r>
              <a:rPr lang="en-US" sz="1600" dirty="0" err="1"/>
              <a:t>clismă</a:t>
            </a:r>
            <a:r>
              <a:rPr lang="en-US" sz="1600" dirty="0" smtClean="0"/>
              <a:t>.</a:t>
            </a:r>
            <a:endParaRPr lang="en-US" sz="1600" dirty="0" smtClean="0">
              <a:solidFill>
                <a:srgbClr val="FF0000"/>
              </a:solidFill>
            </a:endParaRPr>
          </a:p>
          <a:p>
            <a:r>
              <a:rPr lang="en-US" sz="1600" b="1" dirty="0" smtClean="0">
                <a:solidFill>
                  <a:srgbClr val="FF0000"/>
                </a:solidFill>
              </a:rPr>
              <a:t>4.Clisma </a:t>
            </a:r>
            <a:r>
              <a:rPr lang="en-US" sz="1600" b="1" dirty="0">
                <a:solidFill>
                  <a:srgbClr val="FF0000"/>
                </a:solidFill>
              </a:rPr>
              <a:t>(pre)</a:t>
            </a:r>
            <a:r>
              <a:rPr lang="en-US" sz="1600" b="1" dirty="0" err="1">
                <a:solidFill>
                  <a:srgbClr val="FF0000"/>
                </a:solidFill>
              </a:rPr>
              <a:t>anestezică</a:t>
            </a:r>
            <a:r>
              <a:rPr lang="en-US" sz="1600" b="1" dirty="0">
                <a:solidFill>
                  <a:srgbClr val="FF0000"/>
                </a:solidFill>
              </a:rPr>
              <a:t> </a:t>
            </a:r>
          </a:p>
          <a:p>
            <a:r>
              <a:rPr lang="en-US" sz="1600" b="1" i="1" dirty="0"/>
              <a:t>      </a:t>
            </a:r>
            <a:r>
              <a:rPr lang="en-US" sz="1600" b="1" dirty="0" err="1"/>
              <a:t>Aceasta</a:t>
            </a:r>
            <a:r>
              <a:rPr lang="en-US" sz="1600" b="1" dirty="0"/>
              <a:t> </a:t>
            </a:r>
            <a:r>
              <a:rPr lang="en-US" sz="1600" b="1" dirty="0" err="1"/>
              <a:t>este</a:t>
            </a:r>
            <a:r>
              <a:rPr lang="en-US" sz="1600" b="1" dirty="0"/>
              <a:t> </a:t>
            </a:r>
            <a:r>
              <a:rPr lang="en-US" sz="1600" b="1" dirty="0" err="1"/>
              <a:t>utilizată</a:t>
            </a:r>
            <a:r>
              <a:rPr lang="en-US" sz="1600" b="1" dirty="0"/>
              <a:t> </a:t>
            </a:r>
            <a:r>
              <a:rPr lang="en-US" sz="1600" b="1" dirty="0" err="1"/>
              <a:t>pentru</a:t>
            </a:r>
            <a:r>
              <a:rPr lang="en-US" sz="1600" b="1" dirty="0"/>
              <a:t> </a:t>
            </a:r>
            <a:r>
              <a:rPr lang="en-US" sz="1600" b="1" dirty="0" err="1"/>
              <a:t>administrarea</a:t>
            </a:r>
            <a:r>
              <a:rPr lang="en-US" sz="1600" b="1" dirty="0"/>
              <a:t> </a:t>
            </a:r>
            <a:r>
              <a:rPr lang="en-US" sz="1600" b="1" dirty="0" err="1"/>
              <a:t>unor</a:t>
            </a:r>
            <a:r>
              <a:rPr lang="en-US" sz="1600" b="1" dirty="0"/>
              <a:t> </a:t>
            </a:r>
            <a:r>
              <a:rPr lang="en-US" sz="1600" b="1" dirty="0" err="1"/>
              <a:t>droguri</a:t>
            </a:r>
            <a:r>
              <a:rPr lang="en-US" sz="1600" b="1" dirty="0"/>
              <a:t> (</a:t>
            </a:r>
            <a:r>
              <a:rPr lang="en-US" sz="1600" b="1" dirty="0" err="1"/>
              <a:t>amital</a:t>
            </a:r>
            <a:r>
              <a:rPr lang="en-US" sz="1600" b="1" dirty="0"/>
              <a:t> sodic, </a:t>
            </a:r>
            <a:r>
              <a:rPr lang="en-US" sz="1600" b="1" dirty="0" err="1"/>
              <a:t>cloralhidrat</a:t>
            </a:r>
            <a:r>
              <a:rPr lang="en-US" sz="1600" b="1" dirty="0"/>
              <a:t>) la </a:t>
            </a:r>
            <a:r>
              <a:rPr lang="en-US" sz="1600" b="1" dirty="0" err="1"/>
              <a:t>nivelul</a:t>
            </a:r>
            <a:r>
              <a:rPr lang="en-US" sz="1600" b="1" dirty="0"/>
              <a:t> </a:t>
            </a:r>
            <a:r>
              <a:rPr lang="en-US" sz="1600" b="1" dirty="0" err="1"/>
              <a:t>mucoasei</a:t>
            </a:r>
            <a:r>
              <a:rPr lang="en-US" sz="1600" b="1" dirty="0"/>
              <a:t> </a:t>
            </a:r>
            <a:r>
              <a:rPr lang="en-US" sz="1600" b="1" dirty="0" err="1"/>
              <a:t>anorectale</a:t>
            </a:r>
            <a:r>
              <a:rPr lang="en-US" sz="1600" b="1" dirty="0"/>
              <a:t>, </a:t>
            </a:r>
            <a:r>
              <a:rPr lang="en-US" sz="1600" b="1" dirty="0" err="1"/>
              <a:t>în</a:t>
            </a:r>
            <a:r>
              <a:rPr lang="en-US" sz="1600" b="1" dirty="0"/>
              <a:t> special la </a:t>
            </a:r>
            <a:r>
              <a:rPr lang="en-US" sz="1600" b="1" dirty="0" err="1"/>
              <a:t>copii</a:t>
            </a:r>
            <a:r>
              <a:rPr lang="en-US" sz="1600" b="1" dirty="0"/>
              <a:t>, </a:t>
            </a:r>
            <a:r>
              <a:rPr lang="en-US" sz="1600" b="1" dirty="0" err="1"/>
              <a:t>pentru</a:t>
            </a:r>
            <a:r>
              <a:rPr lang="en-US" sz="1600" b="1" dirty="0"/>
              <a:t> </a:t>
            </a:r>
            <a:r>
              <a:rPr lang="en-US" sz="1600" b="1" dirty="0" err="1"/>
              <a:t>executarea</a:t>
            </a:r>
            <a:r>
              <a:rPr lang="en-US" sz="1600" b="1" dirty="0"/>
              <a:t> </a:t>
            </a:r>
            <a:r>
              <a:rPr lang="en-US" sz="1600" b="1" dirty="0" err="1"/>
              <a:t>unor</a:t>
            </a:r>
            <a:r>
              <a:rPr lang="en-US" sz="1600" b="1" dirty="0"/>
              <a:t> </a:t>
            </a:r>
            <a:r>
              <a:rPr lang="en-US" sz="1600" b="1" dirty="0" err="1"/>
              <a:t>intervenţii</a:t>
            </a:r>
            <a:r>
              <a:rPr lang="en-US" sz="1600" b="1" dirty="0"/>
              <a:t> de </a:t>
            </a:r>
            <a:r>
              <a:rPr lang="en-US" sz="1600" b="1" dirty="0" err="1"/>
              <a:t>scurtă</a:t>
            </a:r>
            <a:r>
              <a:rPr lang="en-US" sz="1600" b="1" dirty="0"/>
              <a:t> </a:t>
            </a:r>
            <a:r>
              <a:rPr lang="en-US" sz="1600" b="1" dirty="0" err="1"/>
              <a:t>durată</a:t>
            </a:r>
            <a:r>
              <a:rPr lang="en-US" sz="1600" dirty="0"/>
              <a:t>. Este </a:t>
            </a:r>
            <a:r>
              <a:rPr lang="en-US" sz="1600" dirty="0" err="1"/>
              <a:t>totdeauna</a:t>
            </a:r>
            <a:r>
              <a:rPr lang="en-US" sz="1600" dirty="0"/>
              <a:t> </a:t>
            </a:r>
            <a:r>
              <a:rPr lang="en-US" sz="1600" dirty="0" err="1"/>
              <a:t>precedată</a:t>
            </a:r>
            <a:r>
              <a:rPr lang="en-US" sz="1600" dirty="0"/>
              <a:t> de 1 – 2 </a:t>
            </a:r>
            <a:r>
              <a:rPr lang="en-US" sz="1600" dirty="0" err="1"/>
              <a:t>clisme</a:t>
            </a:r>
            <a:r>
              <a:rPr lang="en-US" sz="1600" dirty="0"/>
              <a:t> </a:t>
            </a:r>
            <a:r>
              <a:rPr lang="en-US" sz="1600" dirty="0" err="1"/>
              <a:t>evacuatorii</a:t>
            </a:r>
            <a:r>
              <a:rPr lang="en-US" sz="1600" dirty="0" smtClean="0"/>
              <a:t>.</a:t>
            </a:r>
          </a:p>
          <a:p>
            <a:r>
              <a:rPr lang="en-US" sz="1600" b="1" dirty="0" smtClean="0">
                <a:solidFill>
                  <a:srgbClr val="FF0000"/>
                </a:solidFill>
              </a:rPr>
              <a:t>5. </a:t>
            </a:r>
            <a:r>
              <a:rPr lang="en-US" sz="1600" b="1" dirty="0" err="1" smtClean="0">
                <a:solidFill>
                  <a:srgbClr val="FF0000"/>
                </a:solidFill>
              </a:rPr>
              <a:t>Clisma</a:t>
            </a:r>
            <a:r>
              <a:rPr lang="en-US" sz="1600" b="1" dirty="0" smtClean="0">
                <a:solidFill>
                  <a:srgbClr val="FF0000"/>
                </a:solidFill>
              </a:rPr>
              <a:t> </a:t>
            </a:r>
            <a:r>
              <a:rPr lang="en-US" sz="1600" b="1" dirty="0" err="1">
                <a:solidFill>
                  <a:srgbClr val="FF0000"/>
                </a:solidFill>
              </a:rPr>
              <a:t>nutritivă</a:t>
            </a:r>
            <a:r>
              <a:rPr lang="en-US" sz="1600" b="1" dirty="0">
                <a:solidFill>
                  <a:srgbClr val="FF0000"/>
                </a:solidFill>
              </a:rPr>
              <a:t> </a:t>
            </a:r>
          </a:p>
          <a:p>
            <a:r>
              <a:rPr lang="en-US" sz="1600" b="1" i="1" dirty="0"/>
              <a:t>      </a:t>
            </a:r>
            <a:r>
              <a:rPr lang="en-US" sz="1600" b="1" dirty="0" err="1"/>
              <a:t>Aceasta</a:t>
            </a:r>
            <a:r>
              <a:rPr lang="en-US" sz="1600" b="1" dirty="0"/>
              <a:t> </a:t>
            </a:r>
            <a:r>
              <a:rPr lang="en-US" sz="1600" b="1" dirty="0" err="1"/>
              <a:t>reprezintă</a:t>
            </a:r>
            <a:r>
              <a:rPr lang="en-US" sz="1600" b="1" dirty="0"/>
              <a:t> o </a:t>
            </a:r>
            <a:r>
              <a:rPr lang="en-US" sz="1600" b="1" dirty="0" err="1"/>
              <a:t>alternativă</a:t>
            </a:r>
            <a:r>
              <a:rPr lang="en-US" sz="1600" b="1" dirty="0"/>
              <a:t> de </a:t>
            </a:r>
            <a:r>
              <a:rPr lang="en-US" sz="1600" b="1" dirty="0" err="1"/>
              <a:t>nutriţie</a:t>
            </a:r>
            <a:r>
              <a:rPr lang="en-US" sz="1600" b="1" dirty="0"/>
              <a:t>, </a:t>
            </a:r>
            <a:r>
              <a:rPr lang="en-US" sz="1600" b="1" dirty="0" err="1"/>
              <a:t>rar</a:t>
            </a:r>
            <a:r>
              <a:rPr lang="en-US" sz="1600" b="1" dirty="0"/>
              <a:t> </a:t>
            </a:r>
            <a:r>
              <a:rPr lang="en-US" sz="1600" b="1" dirty="0" err="1"/>
              <a:t>folosită</a:t>
            </a:r>
            <a:r>
              <a:rPr lang="en-US" sz="1600" b="1" dirty="0"/>
              <a:t> </a:t>
            </a:r>
            <a:r>
              <a:rPr lang="en-US" sz="1600" b="1" dirty="0" err="1"/>
              <a:t>astăzi</a:t>
            </a:r>
            <a:r>
              <a:rPr lang="en-US" sz="1600" b="1" dirty="0"/>
              <a:t>, a </a:t>
            </a:r>
            <a:r>
              <a:rPr lang="en-US" sz="1600" b="1" dirty="0" err="1"/>
              <a:t>unui</a:t>
            </a:r>
            <a:r>
              <a:rPr lang="en-US" sz="1600" b="1" dirty="0"/>
              <a:t> </a:t>
            </a:r>
            <a:r>
              <a:rPr lang="en-US" sz="1600" b="1" dirty="0" err="1"/>
              <a:t>bolnav</a:t>
            </a:r>
            <a:r>
              <a:rPr lang="en-US" sz="1600" b="1" dirty="0"/>
              <a:t> </a:t>
            </a:r>
            <a:r>
              <a:rPr lang="en-US" sz="1600" b="1" dirty="0" err="1"/>
              <a:t>atunci</a:t>
            </a:r>
            <a:r>
              <a:rPr lang="en-US" sz="1600" b="1" dirty="0"/>
              <a:t> </a:t>
            </a:r>
            <a:r>
              <a:rPr lang="en-US" sz="1600" b="1" dirty="0" err="1"/>
              <a:t>când</a:t>
            </a:r>
            <a:r>
              <a:rPr lang="en-US" sz="1600" b="1" dirty="0"/>
              <a:t> </a:t>
            </a:r>
            <a:r>
              <a:rPr lang="en-US" sz="1600" b="1" dirty="0" err="1"/>
              <a:t>calea</a:t>
            </a:r>
            <a:r>
              <a:rPr lang="en-US" sz="1600" b="1" dirty="0"/>
              <a:t> </a:t>
            </a:r>
            <a:r>
              <a:rPr lang="en-US" sz="1600" b="1" dirty="0" err="1"/>
              <a:t>orală</a:t>
            </a:r>
            <a:r>
              <a:rPr lang="en-US" sz="1600" b="1" dirty="0"/>
              <a:t> nu </a:t>
            </a:r>
            <a:r>
              <a:rPr lang="en-US" sz="1600" b="1" dirty="0" err="1"/>
              <a:t>poate</a:t>
            </a:r>
            <a:r>
              <a:rPr lang="en-US" sz="1600" b="1" dirty="0"/>
              <a:t> fi </a:t>
            </a:r>
            <a:r>
              <a:rPr lang="en-US" sz="1600" b="1" dirty="0" err="1"/>
              <a:t>utilizată</a:t>
            </a:r>
            <a:r>
              <a:rPr lang="en-US" sz="1600" b="1" dirty="0"/>
              <a:t> (</a:t>
            </a:r>
            <a:r>
              <a:rPr lang="en-US" sz="1600" b="1" dirty="0" err="1"/>
              <a:t>afecţiuni</a:t>
            </a:r>
            <a:r>
              <a:rPr lang="en-US" sz="1600" b="1" dirty="0"/>
              <a:t> </a:t>
            </a:r>
            <a:r>
              <a:rPr lang="en-US" sz="1600" b="1" dirty="0" err="1"/>
              <a:t>tumorale</a:t>
            </a:r>
            <a:r>
              <a:rPr lang="en-US" sz="1600" b="1" dirty="0"/>
              <a:t> </a:t>
            </a:r>
            <a:r>
              <a:rPr lang="en-US" sz="1600" b="1" dirty="0" err="1"/>
              <a:t>sau</a:t>
            </a:r>
            <a:r>
              <a:rPr lang="en-US" sz="1600" b="1" dirty="0"/>
              <a:t> </a:t>
            </a:r>
            <a:r>
              <a:rPr lang="en-US" sz="1600" b="1" dirty="0" err="1"/>
              <a:t>stenoze</a:t>
            </a:r>
            <a:r>
              <a:rPr lang="en-US" sz="1600" b="1" dirty="0"/>
              <a:t> </a:t>
            </a:r>
            <a:r>
              <a:rPr lang="en-US" sz="1600" b="1" dirty="0" err="1"/>
              <a:t>strânse</a:t>
            </a:r>
            <a:r>
              <a:rPr lang="en-US" sz="1600" b="1" dirty="0"/>
              <a:t> ale </a:t>
            </a:r>
            <a:r>
              <a:rPr lang="en-US" sz="1600" b="1" dirty="0" err="1"/>
              <a:t>tractului</a:t>
            </a:r>
            <a:r>
              <a:rPr lang="en-US" sz="1600" b="1" dirty="0"/>
              <a:t> </a:t>
            </a:r>
            <a:r>
              <a:rPr lang="en-US" sz="1600" b="1" dirty="0" err="1"/>
              <a:t>digestiv</a:t>
            </a:r>
            <a:r>
              <a:rPr lang="en-US" sz="1600" b="1" dirty="0"/>
              <a:t> superior, </a:t>
            </a:r>
            <a:r>
              <a:rPr lang="en-US" sz="1600" b="1" dirty="0" err="1"/>
              <a:t>tulburări</a:t>
            </a:r>
            <a:r>
              <a:rPr lang="en-US" sz="1600" b="1" dirty="0"/>
              <a:t> ale </a:t>
            </a:r>
            <a:r>
              <a:rPr lang="en-US" sz="1600" b="1" dirty="0" err="1"/>
              <a:t>deglutiţiei</a:t>
            </a:r>
            <a:r>
              <a:rPr lang="en-US" sz="1600" b="1" dirty="0"/>
              <a:t>, </a:t>
            </a:r>
            <a:r>
              <a:rPr lang="en-US" sz="1600" b="1" dirty="0" err="1"/>
              <a:t>fistule</a:t>
            </a:r>
            <a:r>
              <a:rPr lang="en-US" sz="1600" b="1" dirty="0"/>
              <a:t> </a:t>
            </a:r>
            <a:r>
              <a:rPr lang="en-US" sz="1600" b="1" dirty="0" err="1"/>
              <a:t>traheo</a:t>
            </a:r>
            <a:r>
              <a:rPr lang="en-US" sz="1600" b="1" dirty="0"/>
              <a:t> – </a:t>
            </a:r>
            <a:r>
              <a:rPr lang="en-US" sz="1600" b="1" dirty="0" err="1"/>
              <a:t>esofagiene</a:t>
            </a:r>
            <a:r>
              <a:rPr lang="en-US" sz="1600" b="1" dirty="0"/>
              <a:t> etc.)</a:t>
            </a:r>
            <a:r>
              <a:rPr lang="en-US" sz="1600" dirty="0"/>
              <a:t>. Se pot </a:t>
            </a:r>
            <a:r>
              <a:rPr lang="en-US" sz="1600" dirty="0" err="1"/>
              <a:t>administra</a:t>
            </a:r>
            <a:r>
              <a:rPr lang="en-US" sz="1600" dirty="0"/>
              <a:t> </a:t>
            </a:r>
            <a:r>
              <a:rPr lang="en-US" sz="1600" dirty="0" err="1"/>
              <a:t>pe</a:t>
            </a:r>
            <a:r>
              <a:rPr lang="en-US" sz="1600" dirty="0"/>
              <a:t> </a:t>
            </a:r>
            <a:r>
              <a:rPr lang="en-US" sz="1600" dirty="0" err="1"/>
              <a:t>această</a:t>
            </a:r>
            <a:r>
              <a:rPr lang="en-US" sz="1600" dirty="0"/>
              <a:t> </a:t>
            </a:r>
            <a:r>
              <a:rPr lang="en-US" sz="1600" dirty="0" err="1"/>
              <a:t>cale</a:t>
            </a:r>
            <a:r>
              <a:rPr lang="en-US" sz="1600" dirty="0"/>
              <a:t> </a:t>
            </a:r>
            <a:r>
              <a:rPr lang="en-US" sz="1600" dirty="0" err="1"/>
              <a:t>soluţii</a:t>
            </a:r>
            <a:r>
              <a:rPr lang="en-US" sz="1600" dirty="0"/>
              <a:t> </a:t>
            </a:r>
            <a:r>
              <a:rPr lang="en-US" sz="1600" dirty="0" err="1"/>
              <a:t>lichidiene</a:t>
            </a:r>
            <a:r>
              <a:rPr lang="en-US" sz="1600" dirty="0"/>
              <a:t> nutritive (</a:t>
            </a:r>
            <a:r>
              <a:rPr lang="en-US" sz="1600" dirty="0" err="1"/>
              <a:t>lapte</a:t>
            </a:r>
            <a:r>
              <a:rPr lang="en-US" sz="1600" dirty="0"/>
              <a:t>, </a:t>
            </a:r>
            <a:r>
              <a:rPr lang="en-US" sz="1600" dirty="0" err="1"/>
              <a:t>ou</a:t>
            </a:r>
            <a:r>
              <a:rPr lang="en-US" sz="1600" dirty="0"/>
              <a:t>, </a:t>
            </a:r>
            <a:r>
              <a:rPr lang="en-US" sz="1600" dirty="0" err="1"/>
              <a:t>peptonă</a:t>
            </a:r>
            <a:r>
              <a:rPr lang="en-US" sz="1600" dirty="0"/>
              <a:t>, </a:t>
            </a:r>
            <a:r>
              <a:rPr lang="en-US" sz="1600" dirty="0" err="1"/>
              <a:t>soluţie</a:t>
            </a:r>
            <a:r>
              <a:rPr lang="en-US" sz="1600" dirty="0"/>
              <a:t> </a:t>
            </a:r>
            <a:r>
              <a:rPr lang="en-US" sz="1600" dirty="0" err="1"/>
              <a:t>glucozată</a:t>
            </a:r>
            <a:r>
              <a:rPr lang="en-US" sz="1600" dirty="0"/>
              <a:t>) ca </a:t>
            </a:r>
            <a:r>
              <a:rPr lang="en-US" sz="1600" dirty="0" err="1"/>
              <a:t>şi</a:t>
            </a:r>
            <a:r>
              <a:rPr lang="en-US" sz="1600" dirty="0"/>
              <a:t> </a:t>
            </a:r>
            <a:r>
              <a:rPr lang="en-US" sz="1600" dirty="0" err="1"/>
              <a:t>soluţii</a:t>
            </a:r>
            <a:r>
              <a:rPr lang="en-US" sz="1600" dirty="0"/>
              <a:t> </a:t>
            </a:r>
            <a:r>
              <a:rPr lang="en-US" sz="1600" dirty="0" err="1"/>
              <a:t>hidroelectrolitice</a:t>
            </a:r>
            <a:r>
              <a:rPr lang="en-US" sz="1600" dirty="0"/>
              <a:t> (</a:t>
            </a:r>
            <a:r>
              <a:rPr lang="en-US" sz="1600" dirty="0" err="1"/>
              <a:t>ser</a:t>
            </a:r>
            <a:r>
              <a:rPr lang="en-US" sz="1600" dirty="0"/>
              <a:t> </a:t>
            </a:r>
            <a:r>
              <a:rPr lang="en-US" sz="1600" dirty="0" err="1"/>
              <a:t>fiziologic</a:t>
            </a:r>
            <a:r>
              <a:rPr lang="en-US" sz="1600" dirty="0"/>
              <a:t>, Ringer etc.) </a:t>
            </a:r>
            <a:r>
              <a:rPr lang="en-US" sz="1600" dirty="0" err="1"/>
              <a:t>şi</a:t>
            </a:r>
            <a:r>
              <a:rPr lang="en-US" sz="1600" dirty="0"/>
              <a:t> </a:t>
            </a:r>
            <a:r>
              <a:rPr lang="en-US" sz="1600" dirty="0" err="1"/>
              <a:t>hidrolizate</a:t>
            </a:r>
            <a:r>
              <a:rPr lang="en-US" sz="1600" dirty="0"/>
              <a:t> de </a:t>
            </a:r>
            <a:r>
              <a:rPr lang="en-US" sz="1600" dirty="0" err="1"/>
              <a:t>proteine</a:t>
            </a:r>
            <a:r>
              <a:rPr lang="en-US" sz="1600" dirty="0"/>
              <a:t>. </a:t>
            </a:r>
            <a:r>
              <a:rPr lang="en-US" sz="1600" dirty="0" err="1"/>
              <a:t>Administrarea</a:t>
            </a:r>
            <a:r>
              <a:rPr lang="en-US" sz="1600" dirty="0"/>
              <a:t> se face </a:t>
            </a:r>
            <a:r>
              <a:rPr lang="en-US" sz="1600" dirty="0" err="1"/>
              <a:t>profund</a:t>
            </a:r>
            <a:r>
              <a:rPr lang="en-US" sz="1600" dirty="0"/>
              <a:t>, </a:t>
            </a:r>
            <a:r>
              <a:rPr lang="en-US" sz="1600" dirty="0" err="1"/>
              <a:t>în</a:t>
            </a:r>
            <a:r>
              <a:rPr lang="en-US" sz="1600" dirty="0"/>
              <a:t> </a:t>
            </a:r>
            <a:r>
              <a:rPr lang="en-US" sz="1600" dirty="0" err="1"/>
              <a:t>ritm</a:t>
            </a:r>
            <a:r>
              <a:rPr lang="en-US" sz="1600" dirty="0"/>
              <a:t> lent, </a:t>
            </a:r>
            <a:r>
              <a:rPr lang="en-US" sz="1600" dirty="0" err="1"/>
              <a:t>în</a:t>
            </a:r>
            <a:r>
              <a:rPr lang="en-US" sz="1600" dirty="0"/>
              <a:t> </a:t>
            </a:r>
            <a:r>
              <a:rPr lang="en-US" sz="1600" dirty="0" err="1"/>
              <a:t>cantităţi</a:t>
            </a:r>
            <a:r>
              <a:rPr lang="en-US" sz="1600" dirty="0"/>
              <a:t> </a:t>
            </a:r>
            <a:r>
              <a:rPr lang="en-US" sz="1600" dirty="0" err="1"/>
              <a:t>reduse</a:t>
            </a:r>
            <a:r>
              <a:rPr lang="en-US" sz="1600" dirty="0"/>
              <a:t> </a:t>
            </a:r>
            <a:r>
              <a:rPr lang="en-US" sz="1600" dirty="0" err="1"/>
              <a:t>şi</a:t>
            </a:r>
            <a:r>
              <a:rPr lang="en-US" sz="1600" dirty="0"/>
              <a:t> </a:t>
            </a:r>
            <a:r>
              <a:rPr lang="en-US" sz="1600" dirty="0" err="1"/>
              <a:t>repetate</a:t>
            </a:r>
            <a:r>
              <a:rPr lang="en-US" sz="1600" dirty="0"/>
              <a:t> </a:t>
            </a:r>
            <a:r>
              <a:rPr lang="en-US" sz="1600" dirty="0" err="1"/>
              <a:t>folosind</a:t>
            </a:r>
            <a:r>
              <a:rPr lang="en-US" sz="1600" dirty="0"/>
              <a:t> </a:t>
            </a:r>
            <a:r>
              <a:rPr lang="en-US" sz="1600" dirty="0" err="1"/>
              <a:t>aceeaşi</a:t>
            </a:r>
            <a:r>
              <a:rPr lang="en-US" sz="1600" dirty="0"/>
              <a:t> </a:t>
            </a:r>
            <a:r>
              <a:rPr lang="en-US" sz="1600" dirty="0" err="1"/>
              <a:t>tehnică</a:t>
            </a:r>
            <a:r>
              <a:rPr lang="en-US" sz="1600" dirty="0"/>
              <a:t> de </a:t>
            </a:r>
            <a:r>
              <a:rPr lang="en-US" sz="1600" dirty="0" err="1"/>
              <a:t>administrare</a:t>
            </a:r>
            <a:r>
              <a:rPr lang="en-US" sz="1600" dirty="0"/>
              <a:t> </a:t>
            </a:r>
            <a:r>
              <a:rPr lang="en-US" sz="1600" dirty="0" err="1"/>
              <a:t>şi</a:t>
            </a:r>
            <a:r>
              <a:rPr lang="en-US" sz="1600" dirty="0"/>
              <a:t> </a:t>
            </a:r>
            <a:r>
              <a:rPr lang="en-US" sz="1600" dirty="0" err="1"/>
              <a:t>aceleaşi</a:t>
            </a:r>
            <a:r>
              <a:rPr lang="en-US" sz="1600" dirty="0"/>
              <a:t> </a:t>
            </a:r>
            <a:r>
              <a:rPr lang="en-US" sz="1600" dirty="0" err="1"/>
              <a:t>dispozitive</a:t>
            </a:r>
            <a:r>
              <a:rPr lang="en-US" sz="1600" dirty="0"/>
              <a:t> ca </a:t>
            </a:r>
            <a:r>
              <a:rPr lang="en-US" sz="1600" dirty="0" err="1"/>
              <a:t>şi</a:t>
            </a:r>
            <a:r>
              <a:rPr lang="en-US" sz="1600" dirty="0"/>
              <a:t> </a:t>
            </a:r>
            <a:r>
              <a:rPr lang="en-US" sz="1600" dirty="0" err="1"/>
              <a:t>în</a:t>
            </a:r>
            <a:r>
              <a:rPr lang="en-US" sz="1600" dirty="0"/>
              <a:t> </a:t>
            </a:r>
            <a:r>
              <a:rPr lang="en-US" sz="1600" dirty="0" err="1"/>
              <a:t>clisma</a:t>
            </a:r>
            <a:r>
              <a:rPr lang="en-US" sz="1600" dirty="0"/>
              <a:t> </a:t>
            </a:r>
            <a:r>
              <a:rPr lang="en-US" sz="1600" dirty="0" err="1"/>
              <a:t>terapeutică</a:t>
            </a:r>
            <a:r>
              <a:rPr lang="en-US" sz="1600" dirty="0"/>
              <a:t>.</a:t>
            </a:r>
          </a:p>
          <a:p>
            <a:endParaRPr lang="en-US" sz="1600" dirty="0"/>
          </a:p>
          <a:p>
            <a:endParaRPr lang="en-US" dirty="0"/>
          </a:p>
          <a:p>
            <a:endParaRPr lang="en-US" dirty="0"/>
          </a:p>
        </p:txBody>
      </p:sp>
    </p:spTree>
    <p:extLst>
      <p:ext uri="{BB962C8B-B14F-4D97-AF65-F5344CB8AC3E}">
        <p14:creationId xmlns:p14="http://schemas.microsoft.com/office/powerpoint/2010/main" xmlns="" val="849066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9240800" cy="797630"/>
          </a:xfrm>
        </p:spPr>
        <p:txBody>
          <a:bodyPr>
            <a:normAutofit fontScale="90000"/>
          </a:bodyPr>
          <a:lstStyle/>
          <a:p>
            <a:r>
              <a:rPr lang="en-US" dirty="0" err="1" smtClean="0"/>
              <a:t>Clismele</a:t>
            </a:r>
            <a:r>
              <a:rPr lang="en-US" dirty="0" smtClean="0"/>
              <a:t> – </a:t>
            </a:r>
            <a:r>
              <a:rPr lang="en-US" dirty="0" err="1" smtClean="0"/>
              <a:t>incidente</a:t>
            </a:r>
            <a:r>
              <a:rPr lang="en-US" dirty="0" smtClean="0"/>
              <a:t> </a:t>
            </a:r>
            <a:r>
              <a:rPr lang="en-US" dirty="0" err="1" smtClean="0"/>
              <a:t>si</a:t>
            </a:r>
            <a:r>
              <a:rPr lang="en-US" dirty="0" smtClean="0"/>
              <a:t> </a:t>
            </a:r>
            <a:r>
              <a:rPr lang="en-US" dirty="0" err="1" smtClean="0"/>
              <a:t>accidente</a:t>
            </a:r>
            <a:endParaRPr lang="en-US" dirty="0"/>
          </a:p>
        </p:txBody>
      </p:sp>
      <p:sp>
        <p:nvSpPr>
          <p:cNvPr id="3" name="Content Placeholder 2"/>
          <p:cNvSpPr>
            <a:spLocks noGrp="1"/>
          </p:cNvSpPr>
          <p:nvPr>
            <p:ph idx="1"/>
          </p:nvPr>
        </p:nvSpPr>
        <p:spPr>
          <a:xfrm>
            <a:off x="1069848" y="1156138"/>
            <a:ext cx="10058400" cy="5016062"/>
          </a:xfrm>
        </p:spPr>
        <p:txBody>
          <a:bodyPr>
            <a:normAutofit fontScale="77500" lnSpcReduction="20000"/>
          </a:bodyPr>
          <a:lstStyle/>
          <a:p>
            <a:r>
              <a:rPr lang="en-US" sz="2600" dirty="0" err="1"/>
              <a:t>perforatii</a:t>
            </a:r>
            <a:r>
              <a:rPr lang="en-US" sz="2600" dirty="0"/>
              <a:t> ale </a:t>
            </a:r>
            <a:r>
              <a:rPr lang="en-US" sz="2600" dirty="0" err="1"/>
              <a:t>rectului</a:t>
            </a:r>
            <a:r>
              <a:rPr lang="en-US" sz="2600" dirty="0"/>
              <a:t> : din </a:t>
            </a:r>
            <a:r>
              <a:rPr lang="en-US" sz="2600" dirty="0" err="1"/>
              <a:t>cauza</a:t>
            </a:r>
            <a:r>
              <a:rPr lang="en-US" sz="2600" dirty="0"/>
              <a:t> </a:t>
            </a:r>
            <a:r>
              <a:rPr lang="en-US" sz="2600" dirty="0" err="1"/>
              <a:t>neatentiei</a:t>
            </a:r>
            <a:r>
              <a:rPr lang="en-US" sz="2600" dirty="0"/>
              <a:t> </a:t>
            </a:r>
            <a:r>
              <a:rPr lang="en-US" sz="2600" dirty="0" err="1"/>
              <a:t>sau</a:t>
            </a:r>
            <a:r>
              <a:rPr lang="en-US" sz="2600" dirty="0"/>
              <a:t> </a:t>
            </a:r>
            <a:r>
              <a:rPr lang="en-US" sz="2600" dirty="0" err="1"/>
              <a:t>lipsei</a:t>
            </a:r>
            <a:r>
              <a:rPr lang="en-US" sz="2600" dirty="0"/>
              <a:t> de </a:t>
            </a:r>
            <a:r>
              <a:rPr lang="en-US" sz="2600" dirty="0" err="1"/>
              <a:t>indemanare</a:t>
            </a:r>
            <a:r>
              <a:rPr lang="en-US" sz="2600" dirty="0"/>
              <a:t> a </a:t>
            </a:r>
            <a:r>
              <a:rPr lang="en-US" sz="2600" dirty="0" err="1"/>
              <a:t>personalului</a:t>
            </a:r>
            <a:r>
              <a:rPr lang="en-US" sz="2600" dirty="0"/>
              <a:t> medical; </a:t>
            </a:r>
            <a:r>
              <a:rPr lang="en-US" sz="2600" dirty="0" err="1"/>
              <a:t>aceasta</a:t>
            </a:r>
            <a:r>
              <a:rPr lang="en-US" sz="2600" dirty="0"/>
              <a:t> </a:t>
            </a:r>
            <a:r>
              <a:rPr lang="en-US" sz="2600" dirty="0" err="1"/>
              <a:t>complicatie</a:t>
            </a:r>
            <a:r>
              <a:rPr lang="en-US" sz="2600" dirty="0"/>
              <a:t> </a:t>
            </a:r>
            <a:r>
              <a:rPr lang="en-US" sz="2600" dirty="0" err="1"/>
              <a:t>este</a:t>
            </a:r>
            <a:r>
              <a:rPr lang="en-US" sz="2600" dirty="0"/>
              <a:t> cu </a:t>
            </a:r>
            <a:r>
              <a:rPr lang="en-US" sz="2600" dirty="0" err="1"/>
              <a:t>atat</a:t>
            </a:r>
            <a:r>
              <a:rPr lang="en-US" sz="2600" dirty="0"/>
              <a:t> </a:t>
            </a:r>
            <a:r>
              <a:rPr lang="en-US" sz="2600" dirty="0" err="1"/>
              <a:t>mai</a:t>
            </a:r>
            <a:r>
              <a:rPr lang="en-US" sz="2600" dirty="0"/>
              <a:t> </a:t>
            </a:r>
            <a:r>
              <a:rPr lang="en-US" sz="2600" dirty="0" err="1"/>
              <a:t>grava</a:t>
            </a:r>
            <a:r>
              <a:rPr lang="en-US" sz="2600" dirty="0"/>
              <a:t> cu cat </a:t>
            </a:r>
            <a:r>
              <a:rPr lang="en-US" sz="2600" dirty="0" err="1"/>
              <a:t>pacientul</a:t>
            </a:r>
            <a:r>
              <a:rPr lang="en-US" sz="2600" dirty="0"/>
              <a:t> nu </a:t>
            </a:r>
            <a:r>
              <a:rPr lang="en-US" sz="2600" dirty="0" err="1"/>
              <a:t>este</a:t>
            </a:r>
            <a:r>
              <a:rPr lang="en-US" sz="2600" dirty="0"/>
              <a:t> </a:t>
            </a:r>
            <a:r>
              <a:rPr lang="en-US" sz="2600" dirty="0" err="1"/>
              <a:t>treaz</a:t>
            </a:r>
            <a:r>
              <a:rPr lang="en-US" sz="2600" dirty="0"/>
              <a:t> (de ex. </a:t>
            </a:r>
            <a:r>
              <a:rPr lang="en-US" sz="2600" dirty="0" err="1"/>
              <a:t>pacient</a:t>
            </a:r>
            <a:r>
              <a:rPr lang="en-US" sz="2600" dirty="0"/>
              <a:t> </a:t>
            </a:r>
            <a:r>
              <a:rPr lang="en-US" sz="2600" dirty="0" err="1"/>
              <a:t>aflat</a:t>
            </a:r>
            <a:r>
              <a:rPr lang="en-US" sz="2600" dirty="0"/>
              <a:t> in coma) </a:t>
            </a:r>
            <a:r>
              <a:rPr lang="en-US" sz="2600" dirty="0" err="1"/>
              <a:t>si</a:t>
            </a:r>
            <a:r>
              <a:rPr lang="en-US" sz="2600" dirty="0"/>
              <a:t> nu </a:t>
            </a:r>
            <a:r>
              <a:rPr lang="en-US" sz="2600" dirty="0" err="1"/>
              <a:t>poate</a:t>
            </a:r>
            <a:r>
              <a:rPr lang="en-US" sz="2600" dirty="0"/>
              <a:t> </a:t>
            </a:r>
            <a:r>
              <a:rPr lang="en-US" sz="2600" dirty="0" err="1"/>
              <a:t>resimti</a:t>
            </a:r>
            <a:r>
              <a:rPr lang="en-US" sz="2600" dirty="0"/>
              <a:t> </a:t>
            </a:r>
            <a:r>
              <a:rPr lang="en-US" sz="2600" dirty="0" err="1"/>
              <a:t>durerea</a:t>
            </a:r>
            <a:endParaRPr lang="en-US" sz="2600" dirty="0"/>
          </a:p>
          <a:p>
            <a:r>
              <a:rPr lang="en-US" sz="2600" dirty="0" err="1"/>
              <a:t>sangerare</a:t>
            </a:r>
            <a:r>
              <a:rPr lang="en-US" sz="2600" dirty="0"/>
              <a:t> : din </a:t>
            </a:r>
            <a:r>
              <a:rPr lang="en-US" sz="2600" dirty="0" err="1"/>
              <a:t>aceleasi</a:t>
            </a:r>
            <a:r>
              <a:rPr lang="en-US" sz="2600" dirty="0"/>
              <a:t> </a:t>
            </a:r>
            <a:r>
              <a:rPr lang="en-US" sz="2600" dirty="0" err="1"/>
              <a:t>cauze</a:t>
            </a:r>
            <a:endParaRPr lang="en-US" sz="2600" dirty="0"/>
          </a:p>
          <a:p>
            <a:r>
              <a:rPr lang="en-US" sz="2600" dirty="0" err="1"/>
              <a:t>bradicardie</a:t>
            </a:r>
            <a:r>
              <a:rPr lang="en-US" sz="2600" dirty="0"/>
              <a:t> : </a:t>
            </a:r>
            <a:r>
              <a:rPr lang="en-US" sz="2600" dirty="0" err="1"/>
              <a:t>cel</a:t>
            </a:r>
            <a:r>
              <a:rPr lang="en-US" sz="2600" dirty="0"/>
              <a:t> </a:t>
            </a:r>
            <a:r>
              <a:rPr lang="en-US" sz="2600" dirty="0" err="1"/>
              <a:t>putin</a:t>
            </a:r>
            <a:r>
              <a:rPr lang="en-US" sz="2600" dirty="0"/>
              <a:t> </a:t>
            </a:r>
            <a:r>
              <a:rPr lang="en-US" sz="2600" dirty="0" err="1"/>
              <a:t>teoretic</a:t>
            </a:r>
            <a:r>
              <a:rPr lang="en-US" sz="2600" dirty="0"/>
              <a:t>, </a:t>
            </a:r>
            <a:r>
              <a:rPr lang="en-US" sz="2600" dirty="0" err="1"/>
              <a:t>prin</a:t>
            </a:r>
            <a:r>
              <a:rPr lang="en-US" sz="2600" dirty="0"/>
              <a:t> </a:t>
            </a:r>
            <a:r>
              <a:rPr lang="en-US" sz="2600" dirty="0" err="1"/>
              <a:t>stimulare</a:t>
            </a:r>
            <a:r>
              <a:rPr lang="en-US" sz="2600" dirty="0"/>
              <a:t> </a:t>
            </a:r>
            <a:r>
              <a:rPr lang="en-US" sz="2600" dirty="0" err="1"/>
              <a:t>vagala</a:t>
            </a:r>
            <a:r>
              <a:rPr lang="en-US" sz="2600" dirty="0"/>
              <a:t> </a:t>
            </a:r>
            <a:r>
              <a:rPr lang="en-US" sz="2600" dirty="0" err="1"/>
              <a:t>clisma</a:t>
            </a:r>
            <a:r>
              <a:rPr lang="en-US" sz="2600" dirty="0"/>
              <a:t> </a:t>
            </a:r>
            <a:r>
              <a:rPr lang="en-US" sz="2600" dirty="0" err="1"/>
              <a:t>poate</a:t>
            </a:r>
            <a:r>
              <a:rPr lang="en-US" sz="2600" dirty="0"/>
              <a:t> </a:t>
            </a:r>
            <a:r>
              <a:rPr lang="en-US" sz="2600" dirty="0" err="1"/>
              <a:t>avea</a:t>
            </a:r>
            <a:r>
              <a:rPr lang="en-US" sz="2600" dirty="0"/>
              <a:t> </a:t>
            </a:r>
            <a:r>
              <a:rPr lang="en-US" sz="2600" dirty="0" err="1"/>
              <a:t>acest</a:t>
            </a:r>
            <a:r>
              <a:rPr lang="en-US" sz="2600" dirty="0"/>
              <a:t> </a:t>
            </a:r>
            <a:r>
              <a:rPr lang="en-US" sz="2600" dirty="0" err="1"/>
              <a:t>efect</a:t>
            </a:r>
            <a:r>
              <a:rPr lang="en-US" sz="2600" dirty="0"/>
              <a:t>; </a:t>
            </a:r>
            <a:r>
              <a:rPr lang="en-US" sz="2600" dirty="0" err="1"/>
              <a:t>este</a:t>
            </a:r>
            <a:r>
              <a:rPr lang="en-US" sz="2600" dirty="0"/>
              <a:t> </a:t>
            </a:r>
            <a:r>
              <a:rPr lang="en-US" sz="2600" dirty="0" err="1"/>
              <a:t>motivul</a:t>
            </a:r>
            <a:r>
              <a:rPr lang="en-US" sz="2600" dirty="0"/>
              <a:t> </a:t>
            </a:r>
            <a:r>
              <a:rPr lang="en-US" sz="2600" dirty="0" err="1"/>
              <a:t>pentru</a:t>
            </a:r>
            <a:r>
              <a:rPr lang="en-US" sz="2600" dirty="0"/>
              <a:t> care nu </a:t>
            </a:r>
            <a:r>
              <a:rPr lang="en-US" sz="2600" dirty="0" err="1"/>
              <a:t>este</a:t>
            </a:r>
            <a:r>
              <a:rPr lang="en-US" sz="2600" dirty="0"/>
              <a:t> bine </a:t>
            </a:r>
            <a:r>
              <a:rPr lang="en-US" sz="2600" dirty="0" err="1"/>
              <a:t>sa</a:t>
            </a:r>
            <a:r>
              <a:rPr lang="en-US" sz="2600" dirty="0"/>
              <a:t> </a:t>
            </a:r>
            <a:r>
              <a:rPr lang="en-US" sz="2600" dirty="0" err="1"/>
              <a:t>facem</a:t>
            </a:r>
            <a:r>
              <a:rPr lang="en-US" sz="2600" dirty="0"/>
              <a:t> </a:t>
            </a:r>
            <a:r>
              <a:rPr lang="en-US" sz="2600" dirty="0" err="1"/>
              <a:t>clisma</a:t>
            </a:r>
            <a:r>
              <a:rPr lang="en-US" sz="2600" dirty="0"/>
              <a:t> </a:t>
            </a:r>
            <a:r>
              <a:rPr lang="en-US" sz="2600" dirty="0" err="1"/>
              <a:t>pacientului</a:t>
            </a:r>
            <a:r>
              <a:rPr lang="en-US" sz="2600" dirty="0"/>
              <a:t> </a:t>
            </a:r>
            <a:r>
              <a:rPr lang="en-US" sz="2600" dirty="0" err="1"/>
              <a:t>aflat</a:t>
            </a:r>
            <a:r>
              <a:rPr lang="en-US" sz="2600" dirty="0"/>
              <a:t> in </a:t>
            </a:r>
            <a:r>
              <a:rPr lang="en-US" sz="2600" dirty="0" err="1"/>
              <a:t>ortostatism</a:t>
            </a:r>
            <a:endParaRPr lang="en-US" sz="2600" dirty="0"/>
          </a:p>
          <a:p>
            <a:r>
              <a:rPr lang="en-US" sz="2800" b="1" dirty="0" err="1" smtClean="0"/>
              <a:t>Contraindicatii</a:t>
            </a:r>
            <a:endParaRPr lang="en-US" sz="2800" dirty="0"/>
          </a:p>
          <a:p>
            <a:r>
              <a:rPr lang="en-US" sz="2800" dirty="0" err="1"/>
              <a:t>Durerea</a:t>
            </a:r>
            <a:r>
              <a:rPr lang="en-US" sz="2800" dirty="0"/>
              <a:t> </a:t>
            </a:r>
            <a:r>
              <a:rPr lang="en-US" sz="2800" dirty="0" err="1"/>
              <a:t>abdominala</a:t>
            </a:r>
            <a:r>
              <a:rPr lang="en-US" sz="2800" dirty="0"/>
              <a:t> de </a:t>
            </a:r>
            <a:r>
              <a:rPr lang="en-US" sz="2800" dirty="0" err="1"/>
              <a:t>origine</a:t>
            </a:r>
            <a:r>
              <a:rPr lang="en-US" sz="2800" dirty="0"/>
              <a:t> </a:t>
            </a:r>
            <a:r>
              <a:rPr lang="en-US" sz="2800" dirty="0" err="1"/>
              <a:t>neprecizata</a:t>
            </a:r>
            <a:r>
              <a:rPr lang="en-US" sz="2800" dirty="0"/>
              <a:t> ca </a:t>
            </a:r>
            <a:r>
              <a:rPr lang="en-US" sz="2800" dirty="0" err="1"/>
              <a:t>si</a:t>
            </a:r>
            <a:r>
              <a:rPr lang="en-US" sz="2800" dirty="0"/>
              <a:t> </a:t>
            </a:r>
            <a:r>
              <a:rPr lang="en-US" sz="2800" dirty="0" err="1"/>
              <a:t>diagnosticul</a:t>
            </a:r>
            <a:r>
              <a:rPr lang="en-US" sz="2800" dirty="0"/>
              <a:t> cert de </a:t>
            </a:r>
            <a:r>
              <a:rPr lang="en-US" sz="2800" dirty="0" err="1"/>
              <a:t>apendicita</a:t>
            </a:r>
            <a:r>
              <a:rPr lang="en-US" sz="2800" dirty="0"/>
              <a:t> </a:t>
            </a:r>
            <a:r>
              <a:rPr lang="en-US" sz="2800" dirty="0" err="1"/>
              <a:t>acuta</a:t>
            </a:r>
            <a:r>
              <a:rPr lang="en-US" sz="2800" dirty="0"/>
              <a:t> </a:t>
            </a:r>
            <a:r>
              <a:rPr lang="en-US" sz="2800" dirty="0" err="1"/>
              <a:t>sunt</a:t>
            </a:r>
            <a:r>
              <a:rPr lang="en-US" sz="2800" dirty="0"/>
              <a:t> </a:t>
            </a:r>
            <a:r>
              <a:rPr lang="en-US" sz="2800" dirty="0" err="1"/>
              <a:t>contraindicatii</a:t>
            </a:r>
            <a:r>
              <a:rPr lang="en-US" sz="2800" dirty="0"/>
              <a:t> absolute ale </a:t>
            </a:r>
            <a:r>
              <a:rPr lang="en-US" sz="2800" dirty="0" err="1"/>
              <a:t>clismei</a:t>
            </a:r>
            <a:r>
              <a:rPr lang="en-US" sz="2800" dirty="0"/>
              <a:t> de </a:t>
            </a:r>
            <a:r>
              <a:rPr lang="en-US" sz="2800" dirty="0" err="1"/>
              <a:t>orice</a:t>
            </a:r>
            <a:r>
              <a:rPr lang="en-US" sz="2800" dirty="0"/>
              <a:t> </a:t>
            </a:r>
            <a:r>
              <a:rPr lang="en-US" sz="2800" dirty="0" err="1"/>
              <a:t>fel</a:t>
            </a:r>
            <a:r>
              <a:rPr lang="en-US" sz="2800" dirty="0"/>
              <a:t>. </a:t>
            </a:r>
            <a:r>
              <a:rPr lang="en-US" sz="2800" dirty="0" err="1"/>
              <a:t>Chiar</a:t>
            </a:r>
            <a:r>
              <a:rPr lang="en-US" sz="2800" dirty="0"/>
              <a:t> </a:t>
            </a:r>
            <a:r>
              <a:rPr lang="en-US" sz="2800" dirty="0" err="1"/>
              <a:t>si</a:t>
            </a:r>
            <a:r>
              <a:rPr lang="en-US" sz="2800" dirty="0"/>
              <a:t> </a:t>
            </a:r>
            <a:r>
              <a:rPr lang="en-US" sz="2800" dirty="0" err="1"/>
              <a:t>asa</a:t>
            </a:r>
            <a:r>
              <a:rPr lang="en-US" sz="2800" dirty="0"/>
              <a:t> </a:t>
            </a:r>
            <a:r>
              <a:rPr lang="en-US" sz="2800" dirty="0" err="1"/>
              <a:t>numita</a:t>
            </a:r>
            <a:r>
              <a:rPr lang="en-US" sz="2800" dirty="0"/>
              <a:t> "o mica </a:t>
            </a:r>
            <a:r>
              <a:rPr lang="en-US" sz="2800" dirty="0" err="1"/>
              <a:t>clisma</a:t>
            </a:r>
            <a:r>
              <a:rPr lang="en-US" sz="2800" dirty="0"/>
              <a:t> </a:t>
            </a:r>
            <a:r>
              <a:rPr lang="en-US" sz="2800" dirty="0" err="1"/>
              <a:t>salvatoare</a:t>
            </a:r>
            <a:r>
              <a:rPr lang="en-US" sz="2800" dirty="0"/>
              <a:t>" </a:t>
            </a:r>
            <a:r>
              <a:rPr lang="en-US" sz="2800" dirty="0" err="1"/>
              <a:t>este</a:t>
            </a:r>
            <a:r>
              <a:rPr lang="en-US" sz="2800" dirty="0"/>
              <a:t> </a:t>
            </a:r>
            <a:r>
              <a:rPr lang="en-US" sz="2800" dirty="0" err="1"/>
              <a:t>absolut</a:t>
            </a:r>
            <a:r>
              <a:rPr lang="en-US" sz="2800" dirty="0"/>
              <a:t> </a:t>
            </a:r>
            <a:r>
              <a:rPr lang="en-US" sz="2800" dirty="0" err="1"/>
              <a:t>contraindicata</a:t>
            </a:r>
            <a:r>
              <a:rPr lang="en-US" sz="2800" dirty="0"/>
              <a:t>.</a:t>
            </a:r>
            <a:br>
              <a:rPr lang="en-US" sz="2800" dirty="0"/>
            </a:br>
            <a:r>
              <a:rPr lang="en-US" sz="2800" dirty="0"/>
              <a:t>Tot in </a:t>
            </a:r>
            <a:r>
              <a:rPr lang="en-US" sz="2800" dirty="0" err="1"/>
              <a:t>categoria</a:t>
            </a:r>
            <a:r>
              <a:rPr lang="en-US" sz="2800" dirty="0"/>
              <a:t> </a:t>
            </a:r>
            <a:r>
              <a:rPr lang="en-US" sz="2800" dirty="0" err="1"/>
              <a:t>contraindicatiilor</a:t>
            </a:r>
            <a:r>
              <a:rPr lang="en-US" sz="2800" dirty="0"/>
              <a:t> absolute </a:t>
            </a:r>
            <a:r>
              <a:rPr lang="en-US" sz="2800" dirty="0" err="1"/>
              <a:t>este</a:t>
            </a:r>
            <a:r>
              <a:rPr lang="en-US" sz="2800" dirty="0"/>
              <a:t> </a:t>
            </a:r>
            <a:r>
              <a:rPr lang="en-US" sz="2800" dirty="0" err="1"/>
              <a:t>clisma</a:t>
            </a:r>
            <a:r>
              <a:rPr lang="en-US" sz="2800" dirty="0"/>
              <a:t> </a:t>
            </a:r>
            <a:r>
              <a:rPr lang="en-US" sz="2800" dirty="0" err="1"/>
              <a:t>efectuata</a:t>
            </a:r>
            <a:r>
              <a:rPr lang="en-US" sz="2800" dirty="0"/>
              <a:t> la </a:t>
            </a:r>
            <a:r>
              <a:rPr lang="en-US" sz="2800" dirty="0" err="1"/>
              <a:t>pacientul</a:t>
            </a:r>
            <a:r>
              <a:rPr lang="en-US" sz="2800" dirty="0"/>
              <a:t> </a:t>
            </a:r>
            <a:r>
              <a:rPr lang="en-US" sz="2800" dirty="0" err="1"/>
              <a:t>operat</a:t>
            </a:r>
            <a:r>
              <a:rPr lang="en-US" sz="2800" dirty="0"/>
              <a:t> </a:t>
            </a:r>
            <a:r>
              <a:rPr lang="en-US" sz="2800" dirty="0" err="1"/>
              <a:t>pe</a:t>
            </a:r>
            <a:r>
              <a:rPr lang="en-US" sz="2800" dirty="0"/>
              <a:t> </a:t>
            </a:r>
            <a:r>
              <a:rPr lang="en-US" sz="2800" dirty="0" smtClean="0"/>
              <a:t>abdomen.</a:t>
            </a:r>
          </a:p>
          <a:p>
            <a:r>
              <a:rPr lang="it-IT" sz="2800" dirty="0"/>
              <a:t>Diverticulita, bolile inflamatorii colonice si tumorile colonului sunt contraindicatii relative. </a:t>
            </a:r>
            <a:endParaRPr lang="en-US" sz="2800" dirty="0"/>
          </a:p>
          <a:p>
            <a:r>
              <a:rPr lang="it-IT" sz="2800" dirty="0"/>
              <a:t>Clismele repetate trebuie evitate la pacientii cardiaci si renalii cronici.</a:t>
            </a:r>
            <a:endParaRPr lang="en-US" sz="2800" b="1" dirty="0"/>
          </a:p>
        </p:txBody>
      </p:sp>
    </p:spTree>
    <p:extLst>
      <p:ext uri="{BB962C8B-B14F-4D97-AF65-F5344CB8AC3E}">
        <p14:creationId xmlns:p14="http://schemas.microsoft.com/office/powerpoint/2010/main" xmlns="" val="10969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Rot="1" noChangeArrowheads="1"/>
          </p:cNvSpPr>
          <p:nvPr>
            <p:ph type="title"/>
          </p:nvPr>
        </p:nvSpPr>
        <p:spPr/>
        <p:txBody>
          <a:bodyPr/>
          <a:lstStyle/>
          <a:p>
            <a:pPr eaLnBrk="1" hangingPunct="1">
              <a:defRPr/>
            </a:pPr>
            <a:r>
              <a:rPr lang="en-US" dirty="0" err="1" smtClean="0"/>
              <a:t>Eventratie</a:t>
            </a:r>
            <a:r>
              <a:rPr lang="en-US" dirty="0" smtClean="0"/>
              <a:t> </a:t>
            </a:r>
            <a:r>
              <a:rPr lang="en-US" dirty="0" err="1" smtClean="0"/>
              <a:t>postoperatorie</a:t>
            </a:r>
            <a:r>
              <a:rPr lang="en-US" dirty="0" smtClean="0"/>
              <a:t> </a:t>
            </a:r>
            <a:r>
              <a:rPr lang="en-US" dirty="0" err="1" smtClean="0"/>
              <a:t>si</a:t>
            </a:r>
            <a:r>
              <a:rPr lang="en-US" dirty="0" smtClean="0"/>
              <a:t> </a:t>
            </a:r>
            <a:r>
              <a:rPr lang="en-US" dirty="0" err="1" smtClean="0"/>
              <a:t>hernie</a:t>
            </a:r>
            <a:r>
              <a:rPr lang="en-US" dirty="0" smtClean="0"/>
              <a:t> </a:t>
            </a:r>
            <a:r>
              <a:rPr lang="en-US" dirty="0" err="1" smtClean="0"/>
              <a:t>ombilicala</a:t>
            </a:r>
            <a:endParaRPr lang="en-US" dirty="0" smtClean="0"/>
          </a:p>
        </p:txBody>
      </p:sp>
      <p:sp>
        <p:nvSpPr>
          <p:cNvPr id="513027" name="Rectangle 3"/>
          <p:cNvSpPr>
            <a:spLocks noGrp="1" noChangeArrowheads="1"/>
          </p:cNvSpPr>
          <p:nvPr>
            <p:ph type="body" idx="1"/>
          </p:nvPr>
        </p:nvSpPr>
        <p:spPr/>
        <p:txBody>
          <a:bodyPr/>
          <a:lstStyle/>
          <a:p>
            <a:pPr eaLnBrk="1" hangingPunct="1">
              <a:defRPr/>
            </a:pPr>
            <a:endParaRPr lang="en-US" smtClean="0"/>
          </a:p>
        </p:txBody>
      </p:sp>
      <p:pic>
        <p:nvPicPr>
          <p:cNvPr id="25604" name="Picture 4" descr="Picture 06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34813" y="1417638"/>
            <a:ext cx="9144000" cy="5141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304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59" y="190343"/>
            <a:ext cx="2682344" cy="650485"/>
          </a:xfrm>
        </p:spPr>
        <p:txBody>
          <a:bodyPr>
            <a:normAutofit fontScale="90000"/>
          </a:bodyPr>
          <a:lstStyle/>
          <a:p>
            <a:r>
              <a:rPr lang="en-US" dirty="0" err="1" smtClean="0"/>
              <a:t>palparea</a:t>
            </a:r>
            <a:endParaRPr lang="en-US" dirty="0"/>
          </a:p>
        </p:txBody>
      </p:sp>
      <p:sp>
        <p:nvSpPr>
          <p:cNvPr id="3" name="Content Placeholder 2"/>
          <p:cNvSpPr>
            <a:spLocks noGrp="1"/>
          </p:cNvSpPr>
          <p:nvPr>
            <p:ph idx="1"/>
          </p:nvPr>
        </p:nvSpPr>
        <p:spPr>
          <a:xfrm>
            <a:off x="451945" y="1030014"/>
            <a:ext cx="10676303" cy="5142186"/>
          </a:xfrm>
        </p:spPr>
        <p:txBody>
          <a:bodyPr/>
          <a:lstStyle/>
          <a:p>
            <a:r>
              <a:rPr lang="en-US" dirty="0"/>
              <a:t>Este </a:t>
            </a:r>
            <a:r>
              <a:rPr lang="en-US" dirty="0" err="1"/>
              <a:t>metoda</a:t>
            </a:r>
            <a:r>
              <a:rPr lang="en-US" dirty="0"/>
              <a:t> </a:t>
            </a:r>
            <a:r>
              <a:rPr lang="en-US" dirty="0" err="1"/>
              <a:t>cea</a:t>
            </a:r>
            <a:r>
              <a:rPr lang="en-US" dirty="0"/>
              <a:t> </a:t>
            </a:r>
            <a:r>
              <a:rPr lang="en-US" dirty="0" err="1"/>
              <a:t>mai</a:t>
            </a:r>
            <a:r>
              <a:rPr lang="en-US" dirty="0"/>
              <a:t> </a:t>
            </a:r>
            <a:r>
              <a:rPr lang="en-US" dirty="0" err="1"/>
              <a:t>importantă</a:t>
            </a:r>
            <a:r>
              <a:rPr lang="en-US" dirty="0"/>
              <a:t> </a:t>
            </a:r>
            <a:r>
              <a:rPr lang="en-US" dirty="0" err="1"/>
              <a:t>pentru</a:t>
            </a:r>
            <a:r>
              <a:rPr lang="en-US" dirty="0"/>
              <a:t> </a:t>
            </a:r>
            <a:r>
              <a:rPr lang="en-US" dirty="0" err="1"/>
              <a:t>examenul</a:t>
            </a:r>
            <a:r>
              <a:rPr lang="en-US" dirty="0"/>
              <a:t> clinic al </a:t>
            </a:r>
            <a:r>
              <a:rPr lang="en-US" dirty="0" err="1"/>
              <a:t>abdomenului</a:t>
            </a:r>
            <a:r>
              <a:rPr lang="en-US" dirty="0"/>
              <a:t> </a:t>
            </a:r>
            <a:r>
              <a:rPr lang="en-US" dirty="0" err="1"/>
              <a:t>deoarece</a:t>
            </a:r>
            <a:r>
              <a:rPr lang="en-US" dirty="0"/>
              <a:t> </a:t>
            </a:r>
            <a:r>
              <a:rPr lang="en-US" dirty="0" err="1"/>
              <a:t>decelează</a:t>
            </a:r>
            <a:r>
              <a:rPr lang="en-US" dirty="0"/>
              <a:t> </a:t>
            </a:r>
            <a:r>
              <a:rPr lang="en-US" dirty="0" err="1"/>
              <a:t>modificări</a:t>
            </a:r>
            <a:r>
              <a:rPr lang="en-US" dirty="0"/>
              <a:t> ale </a:t>
            </a:r>
            <a:r>
              <a:rPr lang="en-US" dirty="0" err="1"/>
              <a:t>peretelui</a:t>
            </a:r>
            <a:r>
              <a:rPr lang="en-US" dirty="0"/>
              <a:t>, ale </a:t>
            </a:r>
            <a:r>
              <a:rPr lang="en-US" dirty="0" err="1"/>
              <a:t>conţinutului</a:t>
            </a:r>
            <a:r>
              <a:rPr lang="en-US" dirty="0"/>
              <a:t> abdominal </a:t>
            </a:r>
            <a:r>
              <a:rPr lang="en-US" dirty="0" err="1"/>
              <a:t>şi</a:t>
            </a:r>
            <a:r>
              <a:rPr lang="en-US" dirty="0"/>
              <a:t> </a:t>
            </a:r>
            <a:r>
              <a:rPr lang="en-US" dirty="0" err="1"/>
              <a:t>modificări</a:t>
            </a:r>
            <a:r>
              <a:rPr lang="en-US" dirty="0"/>
              <a:t> ale </a:t>
            </a:r>
            <a:r>
              <a:rPr lang="en-US" dirty="0" err="1"/>
              <a:t>durerii</a:t>
            </a:r>
            <a:r>
              <a:rPr lang="en-US" dirty="0"/>
              <a:t> </a:t>
            </a:r>
            <a:r>
              <a:rPr lang="en-US" dirty="0" err="1"/>
              <a:t>provocate</a:t>
            </a:r>
            <a:r>
              <a:rPr lang="en-US" dirty="0"/>
              <a:t>. </a:t>
            </a:r>
            <a:r>
              <a:rPr lang="en-US" dirty="0" err="1"/>
              <a:t>Palparea</a:t>
            </a:r>
            <a:r>
              <a:rPr lang="en-US" dirty="0"/>
              <a:t> se face cu </a:t>
            </a:r>
            <a:r>
              <a:rPr lang="en-US" dirty="0" err="1"/>
              <a:t>pacientul</a:t>
            </a:r>
            <a:r>
              <a:rPr lang="en-US" dirty="0"/>
              <a:t> </a:t>
            </a:r>
            <a:r>
              <a:rPr lang="en-US" dirty="0" err="1"/>
              <a:t>în</a:t>
            </a:r>
            <a:r>
              <a:rPr lang="en-US" dirty="0"/>
              <a:t> </a:t>
            </a:r>
            <a:r>
              <a:rPr lang="en-US" dirty="0" err="1"/>
              <a:t>decubit</a:t>
            </a:r>
            <a:r>
              <a:rPr lang="en-US" dirty="0"/>
              <a:t> dorsal, </a:t>
            </a:r>
            <a:r>
              <a:rPr lang="en-US" dirty="0" err="1"/>
              <a:t>relaxat</a:t>
            </a:r>
            <a:r>
              <a:rPr lang="en-US" dirty="0"/>
              <a:t>, cu </a:t>
            </a:r>
            <a:r>
              <a:rPr lang="en-US" dirty="0" err="1"/>
              <a:t>membrele</a:t>
            </a:r>
            <a:r>
              <a:rPr lang="en-US" dirty="0"/>
              <a:t> </a:t>
            </a:r>
            <a:r>
              <a:rPr lang="en-US" dirty="0" err="1"/>
              <a:t>inferioare</a:t>
            </a:r>
            <a:r>
              <a:rPr lang="en-US" dirty="0"/>
              <a:t> </a:t>
            </a:r>
            <a:r>
              <a:rPr lang="en-US" dirty="0" err="1"/>
              <a:t>uşor</a:t>
            </a:r>
            <a:r>
              <a:rPr lang="en-US" dirty="0"/>
              <a:t> </a:t>
            </a:r>
            <a:r>
              <a:rPr lang="en-US" dirty="0" err="1"/>
              <a:t>flectate</a:t>
            </a:r>
            <a:r>
              <a:rPr lang="en-US" dirty="0"/>
              <a:t> </a:t>
            </a:r>
            <a:r>
              <a:rPr lang="en-US" dirty="0" err="1"/>
              <a:t>şi</a:t>
            </a:r>
            <a:r>
              <a:rPr lang="en-US" dirty="0"/>
              <a:t> </a:t>
            </a:r>
            <a:r>
              <a:rPr lang="en-US" dirty="0" err="1"/>
              <a:t>examinatorul</a:t>
            </a:r>
            <a:r>
              <a:rPr lang="en-US" dirty="0"/>
              <a:t> </a:t>
            </a:r>
            <a:r>
              <a:rPr lang="en-US" dirty="0" err="1"/>
              <a:t>plasat</a:t>
            </a:r>
            <a:r>
              <a:rPr lang="en-US" dirty="0"/>
              <a:t> </a:t>
            </a:r>
            <a:r>
              <a:rPr lang="en-US" dirty="0" err="1"/>
              <a:t>în</a:t>
            </a:r>
            <a:r>
              <a:rPr lang="en-US" dirty="0"/>
              <a:t> </a:t>
            </a:r>
            <a:r>
              <a:rPr lang="en-US" dirty="0" err="1"/>
              <a:t>dreapta</a:t>
            </a:r>
            <a:r>
              <a:rPr lang="en-US" dirty="0"/>
              <a:t> </a:t>
            </a:r>
            <a:r>
              <a:rPr lang="en-US" dirty="0" err="1"/>
              <a:t>pacientului</a:t>
            </a:r>
            <a:r>
              <a:rPr lang="en-US" dirty="0"/>
              <a:t>. </a:t>
            </a:r>
            <a:r>
              <a:rPr lang="en-US" dirty="0" err="1"/>
              <a:t>Palparea</a:t>
            </a:r>
            <a:r>
              <a:rPr lang="en-US" dirty="0"/>
              <a:t> se </a:t>
            </a:r>
            <a:r>
              <a:rPr lang="en-US" dirty="0" err="1"/>
              <a:t>poate</a:t>
            </a:r>
            <a:r>
              <a:rPr lang="en-US" dirty="0"/>
              <a:t> face </a:t>
            </a:r>
            <a:r>
              <a:rPr lang="en-US" dirty="0" err="1"/>
              <a:t>monomanual</a:t>
            </a:r>
            <a:r>
              <a:rPr lang="en-US" dirty="0"/>
              <a:t> </a:t>
            </a:r>
            <a:r>
              <a:rPr lang="en-US" dirty="0" err="1"/>
              <a:t>sau</a:t>
            </a:r>
            <a:r>
              <a:rPr lang="en-US" dirty="0"/>
              <a:t> bimanual</a:t>
            </a:r>
            <a:r>
              <a:rPr lang="en-US" dirty="0" smtClean="0"/>
              <a:t>.</a:t>
            </a:r>
            <a:endParaRPr lang="en-US" dirty="0" smtClean="0">
              <a:solidFill>
                <a:srgbClr val="FF0000"/>
              </a:solidFill>
            </a:endParaRPr>
          </a:p>
          <a:p>
            <a:r>
              <a:rPr lang="en-US" dirty="0" err="1">
                <a:solidFill>
                  <a:srgbClr val="FF0000"/>
                </a:solidFill>
              </a:rPr>
              <a:t>Palparea</a:t>
            </a:r>
            <a:r>
              <a:rPr lang="en-US" dirty="0">
                <a:solidFill>
                  <a:srgbClr val="FF0000"/>
                </a:solidFill>
              </a:rPr>
              <a:t> </a:t>
            </a:r>
            <a:r>
              <a:rPr lang="en-US" dirty="0" err="1">
                <a:solidFill>
                  <a:srgbClr val="FF0000"/>
                </a:solidFill>
              </a:rPr>
              <a:t>superficială</a:t>
            </a:r>
            <a:r>
              <a:rPr lang="en-US" dirty="0"/>
              <a:t> se face </a:t>
            </a:r>
            <a:r>
              <a:rPr lang="en-US" dirty="0" err="1"/>
              <a:t>pentru</a:t>
            </a:r>
            <a:r>
              <a:rPr lang="en-US" dirty="0"/>
              <a:t> </a:t>
            </a:r>
            <a:r>
              <a:rPr lang="en-US" dirty="0" err="1"/>
              <a:t>aprecierea</a:t>
            </a:r>
            <a:r>
              <a:rPr lang="en-US" dirty="0"/>
              <a:t> </a:t>
            </a:r>
            <a:r>
              <a:rPr lang="en-US" dirty="0" err="1"/>
              <a:t>calităţii</a:t>
            </a:r>
            <a:r>
              <a:rPr lang="en-US" dirty="0"/>
              <a:t> </a:t>
            </a:r>
            <a:r>
              <a:rPr lang="en-US" dirty="0" err="1"/>
              <a:t>tegumentelor</a:t>
            </a:r>
            <a:r>
              <a:rPr lang="en-US" dirty="0"/>
              <a:t>, a </a:t>
            </a:r>
            <a:r>
              <a:rPr lang="en-US" dirty="0" err="1"/>
              <a:t>căldurii</a:t>
            </a:r>
            <a:r>
              <a:rPr lang="en-US" dirty="0"/>
              <a:t>, </a:t>
            </a:r>
            <a:r>
              <a:rPr lang="en-US" dirty="0" err="1"/>
              <a:t>sensibilităţii</a:t>
            </a:r>
            <a:r>
              <a:rPr lang="en-US" dirty="0"/>
              <a:t> </a:t>
            </a:r>
            <a:r>
              <a:rPr lang="en-US" dirty="0" err="1"/>
              <a:t>precum</a:t>
            </a:r>
            <a:r>
              <a:rPr lang="en-US" dirty="0"/>
              <a:t> </a:t>
            </a:r>
            <a:r>
              <a:rPr lang="en-US" dirty="0" err="1"/>
              <a:t>şi</a:t>
            </a:r>
            <a:r>
              <a:rPr lang="en-US" dirty="0"/>
              <a:t> </a:t>
            </a:r>
            <a:r>
              <a:rPr lang="en-US" dirty="0" err="1"/>
              <a:t>calităţii</a:t>
            </a:r>
            <a:r>
              <a:rPr lang="en-US" dirty="0"/>
              <a:t> </a:t>
            </a:r>
            <a:r>
              <a:rPr lang="en-US" dirty="0" err="1"/>
              <a:t>ţesutului</a:t>
            </a:r>
            <a:r>
              <a:rPr lang="en-US" dirty="0"/>
              <a:t> </a:t>
            </a:r>
            <a:r>
              <a:rPr lang="en-US" dirty="0" err="1"/>
              <a:t>celular</a:t>
            </a:r>
            <a:r>
              <a:rPr lang="en-US" dirty="0"/>
              <a:t> </a:t>
            </a:r>
            <a:r>
              <a:rPr lang="en-US" dirty="0" err="1"/>
              <a:t>subcutanat</a:t>
            </a:r>
            <a:r>
              <a:rPr lang="en-US" dirty="0"/>
              <a:t>, </a:t>
            </a:r>
            <a:r>
              <a:rPr lang="en-US" dirty="0" err="1"/>
              <a:t>muşchilor</a:t>
            </a:r>
            <a:r>
              <a:rPr lang="en-US" dirty="0"/>
              <a:t>, </a:t>
            </a:r>
            <a:r>
              <a:rPr lang="en-US" dirty="0" err="1"/>
              <a:t>peritoneului</a:t>
            </a:r>
            <a:r>
              <a:rPr lang="en-US" dirty="0"/>
              <a:t> parietal. </a:t>
            </a:r>
            <a:r>
              <a:rPr lang="en-US" dirty="0" err="1">
                <a:solidFill>
                  <a:srgbClr val="FF0000"/>
                </a:solidFill>
              </a:rPr>
              <a:t>Palparea</a:t>
            </a:r>
            <a:r>
              <a:rPr lang="en-US" dirty="0">
                <a:solidFill>
                  <a:srgbClr val="FF0000"/>
                </a:solidFill>
              </a:rPr>
              <a:t> </a:t>
            </a:r>
            <a:r>
              <a:rPr lang="en-US" dirty="0" err="1">
                <a:solidFill>
                  <a:srgbClr val="FF0000"/>
                </a:solidFill>
              </a:rPr>
              <a:t>profundă</a:t>
            </a:r>
            <a:r>
              <a:rPr lang="en-US" dirty="0"/>
              <a:t> se </a:t>
            </a:r>
            <a:r>
              <a:rPr lang="en-US" dirty="0" err="1"/>
              <a:t>realizează</a:t>
            </a:r>
            <a:r>
              <a:rPr lang="en-US" dirty="0"/>
              <a:t> </a:t>
            </a:r>
            <a:r>
              <a:rPr lang="en-US" dirty="0" err="1"/>
              <a:t>prin</a:t>
            </a:r>
            <a:r>
              <a:rPr lang="en-US" dirty="0"/>
              <a:t> </a:t>
            </a:r>
            <a:r>
              <a:rPr lang="en-US" dirty="0" err="1"/>
              <a:t>aplicarea</a:t>
            </a:r>
            <a:r>
              <a:rPr lang="en-US" dirty="0"/>
              <a:t> </a:t>
            </a:r>
            <a:r>
              <a:rPr lang="en-US" dirty="0" err="1"/>
              <a:t>palmei</a:t>
            </a:r>
            <a:r>
              <a:rPr lang="en-US" dirty="0"/>
              <a:t> </a:t>
            </a:r>
            <a:r>
              <a:rPr lang="en-US" dirty="0" err="1"/>
              <a:t>pe</a:t>
            </a:r>
            <a:r>
              <a:rPr lang="en-US" dirty="0"/>
              <a:t> </a:t>
            </a:r>
            <a:r>
              <a:rPr lang="en-US" dirty="0" err="1"/>
              <a:t>peretele</a:t>
            </a:r>
            <a:r>
              <a:rPr lang="en-US" dirty="0"/>
              <a:t> abdominal, </a:t>
            </a:r>
            <a:r>
              <a:rPr lang="en-US" dirty="0" err="1"/>
              <a:t>creând</a:t>
            </a:r>
            <a:r>
              <a:rPr lang="en-US" dirty="0"/>
              <a:t> </a:t>
            </a:r>
            <a:r>
              <a:rPr lang="en-US" dirty="0" err="1"/>
              <a:t>presiune</a:t>
            </a:r>
            <a:r>
              <a:rPr lang="en-US" dirty="0"/>
              <a:t> </a:t>
            </a:r>
            <a:r>
              <a:rPr lang="en-US" dirty="0" err="1"/>
              <a:t>progresivă</a:t>
            </a:r>
            <a:r>
              <a:rPr lang="en-US" dirty="0"/>
              <a:t>, </a:t>
            </a:r>
            <a:r>
              <a:rPr lang="en-US" dirty="0" err="1"/>
              <a:t>în</a:t>
            </a:r>
            <a:r>
              <a:rPr lang="en-US" dirty="0"/>
              <a:t> </a:t>
            </a:r>
            <a:r>
              <a:rPr lang="en-US" dirty="0" err="1"/>
              <a:t>timp</a:t>
            </a:r>
            <a:r>
              <a:rPr lang="en-US" dirty="0"/>
              <a:t> </a:t>
            </a:r>
            <a:r>
              <a:rPr lang="en-US" dirty="0" err="1"/>
              <a:t>ce</a:t>
            </a:r>
            <a:r>
              <a:rPr lang="en-US" dirty="0"/>
              <a:t> </a:t>
            </a:r>
            <a:r>
              <a:rPr lang="en-US" dirty="0" err="1"/>
              <a:t>pacientul</a:t>
            </a:r>
            <a:r>
              <a:rPr lang="en-US" dirty="0"/>
              <a:t> </a:t>
            </a:r>
            <a:r>
              <a:rPr lang="en-US" dirty="0" err="1"/>
              <a:t>respiră</a:t>
            </a:r>
            <a:r>
              <a:rPr lang="en-US" dirty="0"/>
              <a:t> </a:t>
            </a:r>
            <a:r>
              <a:rPr lang="en-US" dirty="0" err="1"/>
              <a:t>obişnuit</a:t>
            </a:r>
            <a:r>
              <a:rPr lang="en-US" dirty="0"/>
              <a:t> </a:t>
            </a:r>
            <a:r>
              <a:rPr lang="en-US" dirty="0" err="1"/>
              <a:t>sau</a:t>
            </a:r>
            <a:r>
              <a:rPr lang="en-US" dirty="0"/>
              <a:t> </a:t>
            </a:r>
            <a:r>
              <a:rPr lang="en-US" dirty="0" err="1"/>
              <a:t>palpare</a:t>
            </a:r>
            <a:r>
              <a:rPr lang="en-US" dirty="0"/>
              <a:t> </a:t>
            </a:r>
            <a:r>
              <a:rPr lang="en-US" dirty="0" err="1"/>
              <a:t>prin</a:t>
            </a:r>
            <a:r>
              <a:rPr lang="en-US" dirty="0"/>
              <a:t> </a:t>
            </a:r>
            <a:r>
              <a:rPr lang="en-US" dirty="0" err="1"/>
              <a:t>alunecare</a:t>
            </a:r>
            <a:r>
              <a:rPr lang="en-US" dirty="0"/>
              <a:t>, </a:t>
            </a:r>
            <a:r>
              <a:rPr lang="en-US" dirty="0" err="1"/>
              <a:t>în</a:t>
            </a:r>
            <a:r>
              <a:rPr lang="en-US" dirty="0"/>
              <a:t> care se </a:t>
            </a:r>
            <a:r>
              <a:rPr lang="en-US" dirty="0" err="1"/>
              <a:t>pătrunde</a:t>
            </a:r>
            <a:r>
              <a:rPr lang="en-US" dirty="0"/>
              <a:t> </a:t>
            </a:r>
            <a:r>
              <a:rPr lang="en-US" dirty="0" err="1"/>
              <a:t>iniţial</a:t>
            </a:r>
            <a:r>
              <a:rPr lang="en-US" dirty="0"/>
              <a:t> cu </a:t>
            </a:r>
            <a:r>
              <a:rPr lang="en-US" dirty="0" err="1"/>
              <a:t>vârful</a:t>
            </a:r>
            <a:r>
              <a:rPr lang="en-US" dirty="0"/>
              <a:t> </a:t>
            </a:r>
            <a:r>
              <a:rPr lang="en-US" dirty="0" err="1"/>
              <a:t>degetelor</a:t>
            </a:r>
            <a:r>
              <a:rPr lang="en-US" dirty="0"/>
              <a:t>, </a:t>
            </a:r>
            <a:r>
              <a:rPr lang="en-US" dirty="0" err="1"/>
              <a:t>deprimând</a:t>
            </a:r>
            <a:r>
              <a:rPr lang="en-US" dirty="0"/>
              <a:t> </a:t>
            </a:r>
            <a:r>
              <a:rPr lang="en-US" dirty="0" err="1"/>
              <a:t>progresiv</a:t>
            </a:r>
            <a:r>
              <a:rPr lang="en-US" dirty="0"/>
              <a:t> </a:t>
            </a:r>
            <a:r>
              <a:rPr lang="en-US" dirty="0" err="1"/>
              <a:t>peretele</a:t>
            </a:r>
            <a:r>
              <a:rPr lang="en-US" dirty="0"/>
              <a:t>, </a:t>
            </a:r>
            <a:r>
              <a:rPr lang="en-US" dirty="0" err="1"/>
              <a:t>pacientul</a:t>
            </a:r>
            <a:r>
              <a:rPr lang="en-US" dirty="0"/>
              <a:t> </a:t>
            </a:r>
            <a:r>
              <a:rPr lang="en-US" dirty="0" err="1"/>
              <a:t>fiind</a:t>
            </a:r>
            <a:r>
              <a:rPr lang="en-US" dirty="0"/>
              <a:t> </a:t>
            </a:r>
            <a:r>
              <a:rPr lang="en-US" dirty="0" err="1"/>
              <a:t>rugat</a:t>
            </a:r>
            <a:r>
              <a:rPr lang="en-US" dirty="0"/>
              <a:t> </a:t>
            </a:r>
            <a:r>
              <a:rPr lang="en-US" dirty="0" err="1"/>
              <a:t>să</a:t>
            </a:r>
            <a:r>
              <a:rPr lang="en-US" dirty="0"/>
              <a:t> inspire lent </a:t>
            </a:r>
            <a:r>
              <a:rPr lang="en-US" dirty="0" err="1"/>
              <a:t>şi</a:t>
            </a:r>
            <a:r>
              <a:rPr lang="en-US" dirty="0"/>
              <a:t> </a:t>
            </a:r>
            <a:r>
              <a:rPr lang="en-US" dirty="0" err="1"/>
              <a:t>adânc</a:t>
            </a:r>
            <a:r>
              <a:rPr lang="en-US" dirty="0"/>
              <a:t>, </a:t>
            </a:r>
            <a:r>
              <a:rPr lang="en-US" dirty="0" err="1"/>
              <a:t>mâna</a:t>
            </a:r>
            <a:r>
              <a:rPr lang="en-US" dirty="0"/>
              <a:t> </a:t>
            </a:r>
            <a:r>
              <a:rPr lang="en-US" dirty="0" err="1"/>
              <a:t>examinatorului</a:t>
            </a:r>
            <a:r>
              <a:rPr lang="en-US" dirty="0"/>
              <a:t> </a:t>
            </a:r>
            <a:r>
              <a:rPr lang="en-US" dirty="0" err="1"/>
              <a:t>alunecând</a:t>
            </a:r>
            <a:r>
              <a:rPr lang="en-US" dirty="0"/>
              <a:t> </a:t>
            </a:r>
            <a:r>
              <a:rPr lang="en-US" dirty="0" err="1"/>
              <a:t>în</a:t>
            </a:r>
            <a:r>
              <a:rPr lang="en-US" dirty="0"/>
              <a:t> </a:t>
            </a:r>
            <a:r>
              <a:rPr lang="en-US" dirty="0" err="1"/>
              <a:t>profunzime</a:t>
            </a:r>
            <a:r>
              <a:rPr lang="en-US" dirty="0"/>
              <a:t>, </a:t>
            </a:r>
            <a:r>
              <a:rPr lang="en-US" dirty="0" err="1"/>
              <a:t>odată</a:t>
            </a:r>
            <a:r>
              <a:rPr lang="en-US" dirty="0"/>
              <a:t> cu </a:t>
            </a:r>
            <a:r>
              <a:rPr lang="en-US" dirty="0" err="1"/>
              <a:t>mişcarea</a:t>
            </a:r>
            <a:r>
              <a:rPr lang="en-US" dirty="0"/>
              <a:t> </a:t>
            </a:r>
            <a:r>
              <a:rPr lang="en-US" dirty="0" err="1"/>
              <a:t>peretelui</a:t>
            </a:r>
            <a:r>
              <a:rPr lang="en-US" dirty="0"/>
              <a:t> abdominal care se </a:t>
            </a:r>
            <a:r>
              <a:rPr lang="en-US" dirty="0" err="1"/>
              <a:t>ridică</a:t>
            </a:r>
            <a:r>
              <a:rPr lang="en-US" dirty="0"/>
              <a:t> </a:t>
            </a:r>
            <a:r>
              <a:rPr lang="en-US" dirty="0" err="1"/>
              <a:t>în</a:t>
            </a:r>
            <a:r>
              <a:rPr lang="en-US" dirty="0"/>
              <a:t> </a:t>
            </a:r>
            <a:r>
              <a:rPr lang="en-US" dirty="0" err="1"/>
              <a:t>cursul</a:t>
            </a:r>
            <a:r>
              <a:rPr lang="en-US" dirty="0"/>
              <a:t> </a:t>
            </a:r>
            <a:r>
              <a:rPr lang="en-US" dirty="0" err="1"/>
              <a:t>inspirului</a:t>
            </a:r>
            <a:r>
              <a:rPr lang="en-US" dirty="0"/>
              <a:t>. Este </a:t>
            </a:r>
            <a:r>
              <a:rPr lang="en-US" dirty="0" err="1"/>
              <a:t>indicat</a:t>
            </a:r>
            <a:r>
              <a:rPr lang="en-US" dirty="0"/>
              <a:t> ca </a:t>
            </a:r>
            <a:r>
              <a:rPr lang="en-US" dirty="0" err="1"/>
              <a:t>palparea</a:t>
            </a:r>
            <a:r>
              <a:rPr lang="en-US" dirty="0"/>
              <a:t> </a:t>
            </a:r>
            <a:r>
              <a:rPr lang="en-US" dirty="0" err="1"/>
              <a:t>să</a:t>
            </a:r>
            <a:r>
              <a:rPr lang="en-US" dirty="0"/>
              <a:t> se </a:t>
            </a:r>
            <a:r>
              <a:rPr lang="en-US" dirty="0" err="1"/>
              <a:t>efectueze</a:t>
            </a:r>
            <a:r>
              <a:rPr lang="en-US" dirty="0"/>
              <a:t> cu </a:t>
            </a:r>
            <a:r>
              <a:rPr lang="en-US" dirty="0" err="1"/>
              <a:t>blândeţe</a:t>
            </a:r>
            <a:r>
              <a:rPr lang="en-US" dirty="0"/>
              <a:t> </a:t>
            </a:r>
            <a:r>
              <a:rPr lang="en-US" dirty="0" err="1"/>
              <a:t>şi</a:t>
            </a:r>
            <a:r>
              <a:rPr lang="en-US" dirty="0"/>
              <a:t> </a:t>
            </a:r>
            <a:r>
              <a:rPr lang="en-US" dirty="0" err="1"/>
              <a:t>să</a:t>
            </a:r>
            <a:r>
              <a:rPr lang="en-US" dirty="0"/>
              <a:t> se </a:t>
            </a:r>
            <a:r>
              <a:rPr lang="en-US" dirty="0" err="1"/>
              <a:t>înceapă</a:t>
            </a:r>
            <a:r>
              <a:rPr lang="en-US" dirty="0"/>
              <a:t> din zona </a:t>
            </a:r>
            <a:r>
              <a:rPr lang="en-US" dirty="0" err="1"/>
              <a:t>cât</a:t>
            </a:r>
            <a:r>
              <a:rPr lang="en-US" dirty="0"/>
              <a:t> </a:t>
            </a:r>
            <a:r>
              <a:rPr lang="en-US" dirty="0" err="1"/>
              <a:t>mai</a:t>
            </a:r>
            <a:r>
              <a:rPr lang="en-US" dirty="0"/>
              <a:t> </a:t>
            </a:r>
            <a:r>
              <a:rPr lang="en-US" dirty="0" err="1"/>
              <a:t>îndepărtată</a:t>
            </a:r>
            <a:r>
              <a:rPr lang="en-US" dirty="0"/>
              <a:t> de </a:t>
            </a:r>
            <a:r>
              <a:rPr lang="en-US" dirty="0" err="1"/>
              <a:t>regiunea</a:t>
            </a:r>
            <a:r>
              <a:rPr lang="en-US" dirty="0"/>
              <a:t> </a:t>
            </a:r>
            <a:r>
              <a:rPr lang="en-US" dirty="0" err="1"/>
              <a:t>dureroasă</a:t>
            </a:r>
            <a:r>
              <a:rPr lang="en-US" dirty="0"/>
              <a:t>. </a:t>
            </a:r>
            <a:r>
              <a:rPr lang="en-US" dirty="0" err="1"/>
              <a:t>Ea</a:t>
            </a:r>
            <a:r>
              <a:rPr lang="en-US" dirty="0"/>
              <a:t> se </a:t>
            </a:r>
            <a:r>
              <a:rPr lang="en-US" dirty="0" err="1"/>
              <a:t>poate</a:t>
            </a:r>
            <a:r>
              <a:rPr lang="en-US" dirty="0"/>
              <a:t> </a:t>
            </a:r>
            <a:r>
              <a:rPr lang="en-US" dirty="0" err="1"/>
              <a:t>executa</a:t>
            </a:r>
            <a:r>
              <a:rPr lang="en-US" dirty="0"/>
              <a:t> </a:t>
            </a:r>
            <a:r>
              <a:rPr lang="en-US" dirty="0" err="1"/>
              <a:t>ordonat</a:t>
            </a:r>
            <a:r>
              <a:rPr lang="en-US" dirty="0"/>
              <a:t> </a:t>
            </a:r>
            <a:r>
              <a:rPr lang="en-US" dirty="0" err="1"/>
              <a:t>în</a:t>
            </a:r>
            <a:r>
              <a:rPr lang="en-US" dirty="0"/>
              <a:t> </a:t>
            </a:r>
            <a:r>
              <a:rPr lang="en-US" dirty="0" err="1"/>
              <a:t>sens</a:t>
            </a:r>
            <a:r>
              <a:rPr lang="en-US" dirty="0"/>
              <a:t> </a:t>
            </a:r>
            <a:r>
              <a:rPr lang="en-US" dirty="0" err="1"/>
              <a:t>orar</a:t>
            </a:r>
            <a:r>
              <a:rPr lang="en-US" dirty="0"/>
              <a:t> </a:t>
            </a:r>
            <a:r>
              <a:rPr lang="en-US" dirty="0" err="1"/>
              <a:t>sau</a:t>
            </a:r>
            <a:r>
              <a:rPr lang="en-US" dirty="0"/>
              <a:t> </a:t>
            </a:r>
            <a:r>
              <a:rPr lang="en-US" dirty="0" err="1"/>
              <a:t>antiorar</a:t>
            </a:r>
            <a:r>
              <a:rPr lang="en-US" dirty="0"/>
              <a:t>. De </a:t>
            </a:r>
            <a:r>
              <a:rPr lang="en-US" dirty="0" err="1"/>
              <a:t>obicei</a:t>
            </a:r>
            <a:r>
              <a:rPr lang="en-US" dirty="0"/>
              <a:t> se </a:t>
            </a:r>
            <a:r>
              <a:rPr lang="en-US" dirty="0" err="1"/>
              <a:t>începe</a:t>
            </a:r>
            <a:r>
              <a:rPr lang="en-US" dirty="0"/>
              <a:t> </a:t>
            </a:r>
            <a:r>
              <a:rPr lang="en-US" dirty="0" err="1"/>
              <a:t>palparea</a:t>
            </a:r>
            <a:r>
              <a:rPr lang="en-US" dirty="0"/>
              <a:t> din </a:t>
            </a:r>
            <a:r>
              <a:rPr lang="en-US" dirty="0" err="1"/>
              <a:t>fosa</a:t>
            </a:r>
            <a:r>
              <a:rPr lang="en-US" dirty="0"/>
              <a:t> </a:t>
            </a:r>
            <a:r>
              <a:rPr lang="en-US" dirty="0" err="1"/>
              <a:t>iliacă</a:t>
            </a:r>
            <a:r>
              <a:rPr lang="en-US" dirty="0"/>
              <a:t> </a:t>
            </a:r>
            <a:r>
              <a:rPr lang="en-US" dirty="0" err="1"/>
              <a:t>stângă</a:t>
            </a:r>
            <a:r>
              <a:rPr lang="en-US" dirty="0"/>
              <a:t> </a:t>
            </a:r>
            <a:r>
              <a:rPr lang="en-US" dirty="0" err="1"/>
              <a:t>urmărind</a:t>
            </a:r>
            <a:r>
              <a:rPr lang="en-US" dirty="0"/>
              <a:t> </a:t>
            </a:r>
            <a:r>
              <a:rPr lang="en-US" dirty="0" err="1"/>
              <a:t>succesiv</a:t>
            </a:r>
            <a:r>
              <a:rPr lang="en-US" dirty="0"/>
              <a:t> </a:t>
            </a:r>
            <a:r>
              <a:rPr lang="en-US" dirty="0" err="1"/>
              <a:t>zonele</a:t>
            </a:r>
            <a:r>
              <a:rPr lang="en-US" dirty="0"/>
              <a:t> </a:t>
            </a:r>
            <a:r>
              <a:rPr lang="en-US" dirty="0" err="1"/>
              <a:t>topografice</a:t>
            </a:r>
            <a:r>
              <a:rPr lang="en-US" dirty="0"/>
              <a:t>: </a:t>
            </a:r>
            <a:r>
              <a:rPr lang="en-US" dirty="0" err="1"/>
              <a:t>flanc</a:t>
            </a:r>
            <a:r>
              <a:rPr lang="en-US" dirty="0"/>
              <a:t> </a:t>
            </a:r>
            <a:r>
              <a:rPr lang="en-US" dirty="0" err="1"/>
              <a:t>stâng</a:t>
            </a:r>
            <a:r>
              <a:rPr lang="en-US" dirty="0"/>
              <a:t>, </a:t>
            </a:r>
            <a:r>
              <a:rPr lang="en-US" dirty="0" err="1"/>
              <a:t>hipocondrul</a:t>
            </a:r>
            <a:r>
              <a:rPr lang="en-US" dirty="0"/>
              <a:t> </a:t>
            </a:r>
            <a:r>
              <a:rPr lang="en-US" dirty="0" err="1"/>
              <a:t>stâng</a:t>
            </a:r>
            <a:r>
              <a:rPr lang="en-US" dirty="0"/>
              <a:t>, </a:t>
            </a:r>
            <a:r>
              <a:rPr lang="en-US" dirty="0" err="1"/>
              <a:t>epigastru</a:t>
            </a:r>
            <a:r>
              <a:rPr lang="en-US" dirty="0"/>
              <a:t>, </a:t>
            </a:r>
            <a:r>
              <a:rPr lang="en-US" dirty="0" err="1"/>
              <a:t>hipocondrul</a:t>
            </a:r>
            <a:r>
              <a:rPr lang="en-US" dirty="0"/>
              <a:t> </a:t>
            </a:r>
            <a:r>
              <a:rPr lang="en-US" dirty="0" err="1"/>
              <a:t>drept</a:t>
            </a:r>
            <a:r>
              <a:rPr lang="en-US" dirty="0"/>
              <a:t>, </a:t>
            </a:r>
            <a:r>
              <a:rPr lang="en-US" dirty="0" err="1"/>
              <a:t>flanc</a:t>
            </a:r>
            <a:r>
              <a:rPr lang="en-US" dirty="0"/>
              <a:t> </a:t>
            </a:r>
            <a:r>
              <a:rPr lang="en-US" dirty="0" err="1"/>
              <a:t>şi</a:t>
            </a:r>
            <a:r>
              <a:rPr lang="en-US" dirty="0"/>
              <a:t> </a:t>
            </a:r>
            <a:r>
              <a:rPr lang="en-US" dirty="0" err="1"/>
              <a:t>fosa</a:t>
            </a:r>
            <a:r>
              <a:rPr lang="en-US" dirty="0"/>
              <a:t> </a:t>
            </a:r>
            <a:r>
              <a:rPr lang="en-US" dirty="0" err="1"/>
              <a:t>iliacă</a:t>
            </a:r>
            <a:r>
              <a:rPr lang="en-US" dirty="0"/>
              <a:t> </a:t>
            </a:r>
            <a:r>
              <a:rPr lang="en-US" dirty="0" err="1"/>
              <a:t>dreaptă</a:t>
            </a:r>
            <a:r>
              <a:rPr lang="en-US" dirty="0"/>
              <a:t>, </a:t>
            </a:r>
            <a:r>
              <a:rPr lang="en-US" dirty="0" err="1"/>
              <a:t>hipogastru</a:t>
            </a:r>
            <a:r>
              <a:rPr lang="en-US" dirty="0"/>
              <a:t>, </a:t>
            </a:r>
            <a:r>
              <a:rPr lang="en-US" dirty="0" err="1"/>
              <a:t>mezogastru</a:t>
            </a:r>
            <a:r>
              <a:rPr lang="en-US" dirty="0"/>
              <a:t>.</a:t>
            </a:r>
          </a:p>
        </p:txBody>
      </p:sp>
    </p:spTree>
    <p:extLst>
      <p:ext uri="{BB962C8B-B14F-4D97-AF65-F5344CB8AC3E}">
        <p14:creationId xmlns:p14="http://schemas.microsoft.com/office/powerpoint/2010/main" xmlns="" val="369836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260"/>
            <a:ext cx="2532993" cy="713547"/>
          </a:xfrm>
        </p:spPr>
        <p:txBody>
          <a:bodyPr>
            <a:normAutofit fontScale="90000"/>
          </a:bodyPr>
          <a:lstStyle/>
          <a:p>
            <a:r>
              <a:rPr lang="en-US" dirty="0" err="1" smtClean="0"/>
              <a:t>palparea</a:t>
            </a:r>
            <a:endParaRPr lang="en-US" dirty="0"/>
          </a:p>
        </p:txBody>
      </p:sp>
      <p:sp>
        <p:nvSpPr>
          <p:cNvPr id="3" name="Content Placeholder 2"/>
          <p:cNvSpPr>
            <a:spLocks noGrp="1"/>
          </p:cNvSpPr>
          <p:nvPr>
            <p:ph idx="1"/>
          </p:nvPr>
        </p:nvSpPr>
        <p:spPr>
          <a:xfrm>
            <a:off x="378372" y="924909"/>
            <a:ext cx="11340662" cy="5517931"/>
          </a:xfrm>
        </p:spPr>
        <p:txBody>
          <a:bodyPr/>
          <a:lstStyle/>
          <a:p>
            <a:r>
              <a:rPr lang="en-US" dirty="0" err="1"/>
              <a:t>Palparea</a:t>
            </a:r>
            <a:r>
              <a:rPr lang="en-US" dirty="0"/>
              <a:t> </a:t>
            </a:r>
            <a:r>
              <a:rPr lang="en-US" dirty="0" err="1"/>
              <a:t>ţesutului</a:t>
            </a:r>
            <a:r>
              <a:rPr lang="en-US" dirty="0"/>
              <a:t> </a:t>
            </a:r>
            <a:r>
              <a:rPr lang="en-US" dirty="0" err="1"/>
              <a:t>celular</a:t>
            </a:r>
            <a:r>
              <a:rPr lang="en-US" dirty="0"/>
              <a:t> </a:t>
            </a:r>
            <a:r>
              <a:rPr lang="en-US" dirty="0" err="1"/>
              <a:t>subcutanat</a:t>
            </a:r>
            <a:r>
              <a:rPr lang="en-US" dirty="0"/>
              <a:t> </a:t>
            </a:r>
            <a:r>
              <a:rPr lang="en-US" dirty="0" err="1"/>
              <a:t>poate</a:t>
            </a:r>
            <a:r>
              <a:rPr lang="en-US" dirty="0"/>
              <a:t> </a:t>
            </a:r>
            <a:r>
              <a:rPr lang="en-US" dirty="0" err="1"/>
              <a:t>pune</a:t>
            </a:r>
            <a:r>
              <a:rPr lang="en-US" dirty="0"/>
              <a:t> </a:t>
            </a:r>
            <a:r>
              <a:rPr lang="en-US" dirty="0" err="1"/>
              <a:t>în</a:t>
            </a:r>
            <a:r>
              <a:rPr lang="en-US" dirty="0"/>
              <a:t> </a:t>
            </a:r>
            <a:r>
              <a:rPr lang="en-US" dirty="0" err="1"/>
              <a:t>evidenţă</a:t>
            </a:r>
            <a:r>
              <a:rPr lang="en-US" dirty="0"/>
              <a:t> </a:t>
            </a:r>
            <a:r>
              <a:rPr lang="en-US" dirty="0" err="1"/>
              <a:t>lipoame</a:t>
            </a:r>
            <a:r>
              <a:rPr lang="en-US" dirty="0"/>
              <a:t>, </a:t>
            </a:r>
            <a:r>
              <a:rPr lang="en-US" dirty="0" err="1"/>
              <a:t>formaţiuni</a:t>
            </a:r>
            <a:r>
              <a:rPr lang="en-US" dirty="0"/>
              <a:t> </a:t>
            </a:r>
            <a:r>
              <a:rPr lang="en-US" dirty="0" err="1"/>
              <a:t>tumorale</a:t>
            </a:r>
            <a:r>
              <a:rPr lang="en-US" dirty="0"/>
              <a:t>, </a:t>
            </a:r>
            <a:r>
              <a:rPr lang="en-US" dirty="0" err="1"/>
              <a:t>procese</a:t>
            </a:r>
            <a:r>
              <a:rPr lang="en-US" dirty="0"/>
              <a:t> </a:t>
            </a:r>
            <a:r>
              <a:rPr lang="en-US" dirty="0" err="1"/>
              <a:t>inflamatorii</a:t>
            </a:r>
            <a:r>
              <a:rPr lang="en-US" dirty="0"/>
              <a:t> </a:t>
            </a:r>
            <a:r>
              <a:rPr lang="en-US" dirty="0" err="1"/>
              <a:t>superficiale</a:t>
            </a:r>
            <a:r>
              <a:rPr lang="en-US" dirty="0"/>
              <a:t> </a:t>
            </a:r>
            <a:r>
              <a:rPr lang="en-US" dirty="0" err="1"/>
              <a:t>uneori</a:t>
            </a:r>
            <a:r>
              <a:rPr lang="en-US" dirty="0"/>
              <a:t> </a:t>
            </a:r>
            <a:r>
              <a:rPr lang="en-US" dirty="0" err="1"/>
              <a:t>supraiacente</a:t>
            </a:r>
            <a:r>
              <a:rPr lang="en-US" dirty="0"/>
              <a:t> </a:t>
            </a:r>
            <a:r>
              <a:rPr lang="en-US" dirty="0" err="1"/>
              <a:t>organelor</a:t>
            </a:r>
            <a:r>
              <a:rPr lang="en-US" dirty="0"/>
              <a:t> </a:t>
            </a:r>
            <a:r>
              <a:rPr lang="en-US" dirty="0" err="1"/>
              <a:t>interesate</a:t>
            </a:r>
            <a:r>
              <a:rPr lang="en-US" dirty="0"/>
              <a:t> (</a:t>
            </a:r>
            <a:r>
              <a:rPr lang="en-US" dirty="0" err="1"/>
              <a:t>abces</a:t>
            </a:r>
            <a:r>
              <a:rPr lang="en-US" dirty="0"/>
              <a:t> hepatic cu </a:t>
            </a:r>
            <a:r>
              <a:rPr lang="en-US" dirty="0" err="1"/>
              <a:t>reacţie</a:t>
            </a:r>
            <a:r>
              <a:rPr lang="en-US" dirty="0"/>
              <a:t> </a:t>
            </a:r>
            <a:r>
              <a:rPr lang="en-US" dirty="0" err="1"/>
              <a:t>superficială</a:t>
            </a:r>
            <a:r>
              <a:rPr lang="en-US" dirty="0" smtClean="0"/>
              <a:t>).</a:t>
            </a:r>
          </a:p>
          <a:p>
            <a:r>
              <a:rPr lang="en-US" dirty="0" err="1"/>
              <a:t>Palparea</a:t>
            </a:r>
            <a:r>
              <a:rPr lang="en-US" dirty="0"/>
              <a:t> </a:t>
            </a:r>
            <a:r>
              <a:rPr lang="en-US" dirty="0" err="1"/>
              <a:t>musculaturii</a:t>
            </a:r>
            <a:r>
              <a:rPr lang="en-US" dirty="0"/>
              <a:t> </a:t>
            </a:r>
            <a:r>
              <a:rPr lang="en-US" dirty="0" err="1"/>
              <a:t>peretelui</a:t>
            </a:r>
            <a:r>
              <a:rPr lang="en-US" dirty="0"/>
              <a:t> </a:t>
            </a:r>
            <a:r>
              <a:rPr lang="en-US" dirty="0" err="1"/>
              <a:t>apreciază</a:t>
            </a:r>
            <a:r>
              <a:rPr lang="en-US" dirty="0"/>
              <a:t> </a:t>
            </a:r>
            <a:r>
              <a:rPr lang="en-US" dirty="0" err="1"/>
              <a:t>gradul</a:t>
            </a:r>
            <a:r>
              <a:rPr lang="en-US" dirty="0"/>
              <a:t> </a:t>
            </a:r>
            <a:r>
              <a:rPr lang="en-US" dirty="0" err="1"/>
              <a:t>ei</a:t>
            </a:r>
            <a:r>
              <a:rPr lang="en-US" dirty="0"/>
              <a:t> de </a:t>
            </a:r>
            <a:r>
              <a:rPr lang="en-US" dirty="0" err="1"/>
              <a:t>dezvoltare</a:t>
            </a:r>
            <a:r>
              <a:rPr lang="en-US" dirty="0"/>
              <a:t>, </a:t>
            </a:r>
            <a:r>
              <a:rPr lang="en-US" dirty="0" err="1"/>
              <a:t>prezenţa</a:t>
            </a:r>
            <a:r>
              <a:rPr lang="en-US" dirty="0"/>
              <a:t> de </a:t>
            </a:r>
            <a:r>
              <a:rPr lang="en-US" dirty="0" err="1"/>
              <a:t>puncte</a:t>
            </a:r>
            <a:r>
              <a:rPr lang="en-US" dirty="0"/>
              <a:t> </a:t>
            </a:r>
            <a:r>
              <a:rPr lang="en-US" dirty="0" err="1"/>
              <a:t>herniare</a:t>
            </a:r>
            <a:r>
              <a:rPr lang="en-US" dirty="0"/>
              <a:t> </a:t>
            </a:r>
            <a:r>
              <a:rPr lang="en-US" dirty="0" err="1"/>
              <a:t>sau</a:t>
            </a:r>
            <a:r>
              <a:rPr lang="en-US" dirty="0"/>
              <a:t> </a:t>
            </a:r>
            <a:r>
              <a:rPr lang="en-US" dirty="0" err="1"/>
              <a:t>tumori</a:t>
            </a:r>
            <a:r>
              <a:rPr lang="en-US" dirty="0"/>
              <a:t>. </a:t>
            </a:r>
            <a:endParaRPr lang="en-US" dirty="0" smtClean="0"/>
          </a:p>
          <a:p>
            <a:r>
              <a:rPr lang="en-US" b="1" dirty="0" err="1"/>
              <a:t>Palparea</a:t>
            </a:r>
            <a:r>
              <a:rPr lang="en-US" b="1" dirty="0"/>
              <a:t> </a:t>
            </a:r>
            <a:r>
              <a:rPr lang="en-US" b="1" dirty="0" err="1"/>
              <a:t>profundă</a:t>
            </a:r>
            <a:r>
              <a:rPr lang="en-US" b="1" dirty="0"/>
              <a:t> </a:t>
            </a:r>
            <a:r>
              <a:rPr lang="en-US" b="1" dirty="0" err="1"/>
              <a:t>urmăreşte</a:t>
            </a:r>
            <a:r>
              <a:rPr lang="en-US" b="1" dirty="0"/>
              <a:t> </a:t>
            </a:r>
            <a:r>
              <a:rPr lang="en-US" b="1" dirty="0" err="1"/>
              <a:t>trei</a:t>
            </a:r>
            <a:r>
              <a:rPr lang="en-US" b="1" dirty="0"/>
              <a:t> </a:t>
            </a:r>
            <a:r>
              <a:rPr lang="en-US" b="1" dirty="0" err="1" smtClean="0"/>
              <a:t>obiective</a:t>
            </a:r>
            <a:r>
              <a:rPr lang="en-US" b="1" dirty="0" smtClean="0"/>
              <a:t>:</a:t>
            </a:r>
            <a:endParaRPr lang="en-US" dirty="0" smtClean="0"/>
          </a:p>
          <a:p>
            <a:r>
              <a:rPr lang="en-US" dirty="0" smtClean="0"/>
              <a:t>1.Aprecierea </a:t>
            </a:r>
            <a:r>
              <a:rPr lang="en-US" dirty="0" err="1"/>
              <a:t>dimensiunii</a:t>
            </a:r>
            <a:r>
              <a:rPr lang="en-US" dirty="0"/>
              <a:t> </a:t>
            </a:r>
            <a:r>
              <a:rPr lang="en-US" dirty="0" err="1"/>
              <a:t>organelor</a:t>
            </a:r>
            <a:r>
              <a:rPr lang="en-US" dirty="0"/>
              <a:t> </a:t>
            </a:r>
            <a:r>
              <a:rPr lang="en-US" dirty="0" err="1"/>
              <a:t>abdominale</a:t>
            </a:r>
            <a:r>
              <a:rPr lang="en-US" dirty="0"/>
              <a:t> </a:t>
            </a:r>
            <a:r>
              <a:rPr lang="en-US" dirty="0" err="1" smtClean="0"/>
              <a:t>palpabile</a:t>
            </a:r>
            <a:endParaRPr lang="en-US" dirty="0" smtClean="0"/>
          </a:p>
          <a:p>
            <a:r>
              <a:rPr lang="en-US" dirty="0" smtClean="0"/>
              <a:t>2. </a:t>
            </a:r>
            <a:r>
              <a:rPr lang="en-US" dirty="0" err="1"/>
              <a:t>Delimitarea</a:t>
            </a:r>
            <a:r>
              <a:rPr lang="en-US" dirty="0"/>
              <a:t> </a:t>
            </a:r>
            <a:r>
              <a:rPr lang="en-US" dirty="0" err="1"/>
              <a:t>unor</a:t>
            </a:r>
            <a:r>
              <a:rPr lang="en-US" dirty="0"/>
              <a:t> </a:t>
            </a:r>
            <a:r>
              <a:rPr lang="en-US" dirty="0" err="1"/>
              <a:t>formaţiuni</a:t>
            </a:r>
            <a:r>
              <a:rPr lang="en-US" dirty="0"/>
              <a:t> </a:t>
            </a:r>
            <a:r>
              <a:rPr lang="en-US" dirty="0" err="1"/>
              <a:t>tumorale</a:t>
            </a:r>
            <a:r>
              <a:rPr lang="en-US" dirty="0"/>
              <a:t> </a:t>
            </a:r>
            <a:endParaRPr lang="en-US" dirty="0" smtClean="0"/>
          </a:p>
          <a:p>
            <a:r>
              <a:rPr lang="en-US" dirty="0" smtClean="0"/>
              <a:t>3.Aprecierea </a:t>
            </a:r>
            <a:r>
              <a:rPr lang="en-US" dirty="0" err="1"/>
              <a:t>durerii</a:t>
            </a:r>
            <a:r>
              <a:rPr lang="en-US" dirty="0"/>
              <a:t> </a:t>
            </a:r>
            <a:r>
              <a:rPr lang="en-US" dirty="0" err="1"/>
              <a:t>provocate</a:t>
            </a:r>
            <a:r>
              <a:rPr lang="en-US" dirty="0"/>
              <a:t> </a:t>
            </a:r>
            <a:r>
              <a:rPr lang="en-US" dirty="0" err="1"/>
              <a:t>prin</a:t>
            </a:r>
            <a:r>
              <a:rPr lang="en-US" dirty="0"/>
              <a:t> </a:t>
            </a:r>
            <a:r>
              <a:rPr lang="en-US" dirty="0" err="1"/>
              <a:t>determinarea</a:t>
            </a:r>
            <a:r>
              <a:rPr lang="en-US" dirty="0"/>
              <a:t> </a:t>
            </a:r>
            <a:r>
              <a:rPr lang="en-US" dirty="0" err="1"/>
              <a:t>punctelor</a:t>
            </a:r>
            <a:r>
              <a:rPr lang="en-US" dirty="0"/>
              <a:t> </a:t>
            </a:r>
            <a:r>
              <a:rPr lang="en-US" dirty="0" err="1"/>
              <a:t>dureroase</a:t>
            </a:r>
            <a:endParaRPr lang="en-US" dirty="0"/>
          </a:p>
        </p:txBody>
      </p:sp>
    </p:spTree>
    <p:extLst>
      <p:ext uri="{BB962C8B-B14F-4D97-AF65-F5344CB8AC3E}">
        <p14:creationId xmlns:p14="http://schemas.microsoft.com/office/powerpoint/2010/main" xmlns="" val="353099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52" y="232384"/>
            <a:ext cx="2472138" cy="597934"/>
          </a:xfrm>
        </p:spPr>
        <p:txBody>
          <a:bodyPr>
            <a:normAutofit fontScale="90000"/>
          </a:bodyPr>
          <a:lstStyle/>
          <a:p>
            <a:r>
              <a:rPr lang="en-US" dirty="0" err="1" smtClean="0"/>
              <a:t>palparea</a:t>
            </a:r>
            <a:endParaRPr lang="en-US" dirty="0"/>
          </a:p>
        </p:txBody>
      </p:sp>
      <p:sp>
        <p:nvSpPr>
          <p:cNvPr id="3" name="Content Placeholder 2"/>
          <p:cNvSpPr>
            <a:spLocks noGrp="1"/>
          </p:cNvSpPr>
          <p:nvPr>
            <p:ph idx="1"/>
          </p:nvPr>
        </p:nvSpPr>
        <p:spPr>
          <a:xfrm>
            <a:off x="346841" y="956443"/>
            <a:ext cx="10728855" cy="5741276"/>
          </a:xfrm>
        </p:spPr>
        <p:txBody>
          <a:bodyPr>
            <a:normAutofit fontScale="92500" lnSpcReduction="20000"/>
          </a:bodyPr>
          <a:lstStyle/>
          <a:p>
            <a:r>
              <a:rPr lang="it-IT" b="1" dirty="0"/>
              <a:t>In cazul decelării unei formaţiuni tumorale se va </a:t>
            </a:r>
            <a:r>
              <a:rPr lang="it-IT" b="1" dirty="0" smtClean="0"/>
              <a:t>descrie:</a:t>
            </a:r>
            <a:endParaRPr lang="it-IT" dirty="0" smtClean="0"/>
          </a:p>
          <a:p>
            <a:r>
              <a:rPr lang="en-US" dirty="0" err="1" smtClean="0"/>
              <a:t>Localizare</a:t>
            </a:r>
            <a:r>
              <a:rPr lang="en-US" dirty="0" smtClean="0"/>
              <a:t> </a:t>
            </a:r>
            <a:r>
              <a:rPr lang="en-US" dirty="0" err="1" smtClean="0"/>
              <a:t>topografică</a:t>
            </a:r>
            <a:endParaRPr lang="en-US" dirty="0" smtClean="0"/>
          </a:p>
          <a:p>
            <a:r>
              <a:rPr lang="en-US" dirty="0" smtClean="0"/>
              <a:t> </a:t>
            </a:r>
            <a:r>
              <a:rPr lang="en-US" dirty="0"/>
              <a:t>Forma </a:t>
            </a:r>
            <a:endParaRPr lang="en-US" dirty="0" smtClean="0"/>
          </a:p>
          <a:p>
            <a:r>
              <a:rPr lang="en-US" dirty="0" err="1" smtClean="0"/>
              <a:t>Mărimea</a:t>
            </a:r>
            <a:r>
              <a:rPr lang="en-US" dirty="0" smtClean="0"/>
              <a:t> </a:t>
            </a:r>
            <a:r>
              <a:rPr lang="en-US" dirty="0"/>
              <a:t>(in cm) </a:t>
            </a:r>
            <a:endParaRPr lang="en-US" dirty="0" smtClean="0"/>
          </a:p>
          <a:p>
            <a:r>
              <a:rPr lang="en-US" dirty="0" err="1" smtClean="0"/>
              <a:t>Mobilitatea</a:t>
            </a:r>
            <a:r>
              <a:rPr lang="en-US" dirty="0" smtClean="0"/>
              <a:t> </a:t>
            </a:r>
            <a:r>
              <a:rPr lang="en-US" dirty="0"/>
              <a:t>(</a:t>
            </a:r>
            <a:r>
              <a:rPr lang="en-US" dirty="0" err="1"/>
              <a:t>prezenţa</a:t>
            </a:r>
            <a:r>
              <a:rPr lang="en-US" dirty="0"/>
              <a:t> </a:t>
            </a:r>
            <a:r>
              <a:rPr lang="en-US" dirty="0" err="1"/>
              <a:t>sau</a:t>
            </a:r>
            <a:r>
              <a:rPr lang="en-US" dirty="0"/>
              <a:t> nu a </a:t>
            </a:r>
            <a:r>
              <a:rPr lang="en-US" dirty="0" err="1"/>
              <a:t>aderenţelor</a:t>
            </a:r>
            <a:r>
              <a:rPr lang="en-US" dirty="0"/>
              <a:t> la </a:t>
            </a:r>
            <a:r>
              <a:rPr lang="en-US" dirty="0" err="1"/>
              <a:t>planurile</a:t>
            </a:r>
            <a:r>
              <a:rPr lang="en-US" dirty="0"/>
              <a:t> </a:t>
            </a:r>
            <a:r>
              <a:rPr lang="en-US" dirty="0" err="1"/>
              <a:t>superficiale</a:t>
            </a:r>
            <a:r>
              <a:rPr lang="en-US" dirty="0"/>
              <a:t> </a:t>
            </a:r>
            <a:r>
              <a:rPr lang="en-US" dirty="0" err="1"/>
              <a:t>sau</a:t>
            </a:r>
            <a:r>
              <a:rPr lang="en-US" dirty="0"/>
              <a:t> </a:t>
            </a:r>
            <a:r>
              <a:rPr lang="en-US" dirty="0" err="1" smtClean="0"/>
              <a:t>profunde</a:t>
            </a:r>
            <a:r>
              <a:rPr lang="en-US" dirty="0" smtClean="0"/>
              <a:t>)</a:t>
            </a:r>
          </a:p>
          <a:p>
            <a:r>
              <a:rPr lang="en-US" dirty="0" err="1" smtClean="0"/>
              <a:t>Consistenţa</a:t>
            </a:r>
            <a:endParaRPr lang="en-US" dirty="0" smtClean="0"/>
          </a:p>
          <a:p>
            <a:r>
              <a:rPr lang="en-US" dirty="0" smtClean="0"/>
              <a:t> </a:t>
            </a:r>
            <a:r>
              <a:rPr lang="en-US" dirty="0" err="1"/>
              <a:t>Sensibilitatea</a:t>
            </a:r>
            <a:r>
              <a:rPr lang="en-US" dirty="0"/>
              <a:t> </a:t>
            </a:r>
            <a:endParaRPr lang="en-US" dirty="0" smtClean="0"/>
          </a:p>
          <a:p>
            <a:r>
              <a:rPr lang="en-US" dirty="0" err="1" smtClean="0"/>
              <a:t>Participarea</a:t>
            </a:r>
            <a:r>
              <a:rPr lang="en-US" dirty="0" smtClean="0"/>
              <a:t> </a:t>
            </a:r>
            <a:r>
              <a:rPr lang="en-US" dirty="0"/>
              <a:t>la </a:t>
            </a:r>
            <a:r>
              <a:rPr lang="en-US" dirty="0" err="1"/>
              <a:t>mişcările</a:t>
            </a:r>
            <a:r>
              <a:rPr lang="en-US" dirty="0"/>
              <a:t> </a:t>
            </a:r>
            <a:r>
              <a:rPr lang="en-US" dirty="0" err="1" smtClean="0"/>
              <a:t>respiratorii</a:t>
            </a:r>
            <a:endParaRPr lang="en-US" dirty="0" smtClean="0"/>
          </a:p>
          <a:p>
            <a:pPr marL="0" indent="0">
              <a:buNone/>
            </a:pPr>
            <a:r>
              <a:rPr lang="en-US" b="1" dirty="0" smtClean="0"/>
              <a:t>I</a:t>
            </a:r>
            <a:r>
              <a:rPr lang="en-US" b="1" dirty="0"/>
              <a:t>n </a:t>
            </a:r>
            <a:r>
              <a:rPr lang="en-US" b="1" dirty="0" err="1"/>
              <a:t>cazul</a:t>
            </a:r>
            <a:r>
              <a:rPr lang="en-US" b="1" dirty="0"/>
              <a:t> </a:t>
            </a:r>
            <a:r>
              <a:rPr lang="en-US" b="1" dirty="0" err="1"/>
              <a:t>prezenţei</a:t>
            </a:r>
            <a:r>
              <a:rPr lang="en-US" b="1" dirty="0"/>
              <a:t> de </a:t>
            </a:r>
            <a:r>
              <a:rPr lang="en-US" b="1" dirty="0" err="1"/>
              <a:t>ascită</a:t>
            </a:r>
            <a:r>
              <a:rPr lang="en-US" b="1" dirty="0"/>
              <a:t> se </a:t>
            </a:r>
            <a:r>
              <a:rPr lang="en-US" b="1" dirty="0" err="1"/>
              <a:t>impune</a:t>
            </a:r>
            <a:r>
              <a:rPr lang="en-US" b="1" dirty="0"/>
              <a:t> </a:t>
            </a:r>
            <a:r>
              <a:rPr lang="en-US" b="1" dirty="0" err="1"/>
              <a:t>efectuarea</a:t>
            </a:r>
            <a:r>
              <a:rPr lang="en-US" b="1" dirty="0"/>
              <a:t> a </a:t>
            </a:r>
            <a:r>
              <a:rPr lang="en-US" b="1" dirty="0" err="1"/>
              <a:t>două</a:t>
            </a:r>
            <a:r>
              <a:rPr lang="en-US" b="1" dirty="0"/>
              <a:t> </a:t>
            </a:r>
            <a:r>
              <a:rPr lang="en-US" b="1" dirty="0" err="1"/>
              <a:t>metode</a:t>
            </a:r>
            <a:r>
              <a:rPr lang="en-US" b="1" dirty="0"/>
              <a:t> de </a:t>
            </a:r>
            <a:r>
              <a:rPr lang="en-US" b="1" dirty="0" err="1"/>
              <a:t>examinare</a:t>
            </a:r>
            <a:r>
              <a:rPr lang="en-US" b="1" dirty="0" smtClean="0"/>
              <a:t>:</a:t>
            </a:r>
          </a:p>
          <a:p>
            <a:pPr marL="0" indent="0">
              <a:buNone/>
            </a:pPr>
            <a:r>
              <a:rPr lang="en-US" dirty="0" err="1" smtClean="0">
                <a:solidFill>
                  <a:srgbClr val="FF0000"/>
                </a:solidFill>
              </a:rPr>
              <a:t>Semnul</a:t>
            </a:r>
            <a:r>
              <a:rPr lang="en-US" dirty="0" smtClean="0">
                <a:solidFill>
                  <a:srgbClr val="FF0000"/>
                </a:solidFill>
              </a:rPr>
              <a:t> </a:t>
            </a:r>
            <a:r>
              <a:rPr lang="en-US" dirty="0" err="1">
                <a:solidFill>
                  <a:srgbClr val="FF0000"/>
                </a:solidFill>
              </a:rPr>
              <a:t>valului</a:t>
            </a:r>
            <a:r>
              <a:rPr lang="en-US" dirty="0">
                <a:solidFill>
                  <a:srgbClr val="FF0000"/>
                </a:solidFill>
              </a:rPr>
              <a:t>:</a:t>
            </a:r>
            <a:r>
              <a:rPr lang="en-US" dirty="0"/>
              <a:t> </a:t>
            </a:r>
            <a:r>
              <a:rPr lang="en-US" dirty="0" err="1"/>
              <a:t>examinatorul</a:t>
            </a:r>
            <a:r>
              <a:rPr lang="en-US" dirty="0"/>
              <a:t> </a:t>
            </a:r>
            <a:r>
              <a:rPr lang="en-US" dirty="0" err="1"/>
              <a:t>plasează</a:t>
            </a:r>
            <a:r>
              <a:rPr lang="en-US" dirty="0"/>
              <a:t> </a:t>
            </a:r>
            <a:r>
              <a:rPr lang="en-US" dirty="0" err="1"/>
              <a:t>faţa</a:t>
            </a:r>
            <a:r>
              <a:rPr lang="en-US" dirty="0"/>
              <a:t> </a:t>
            </a:r>
            <a:r>
              <a:rPr lang="en-US" dirty="0" err="1"/>
              <a:t>palmară</a:t>
            </a:r>
            <a:r>
              <a:rPr lang="en-US" dirty="0"/>
              <a:t> a </a:t>
            </a:r>
            <a:r>
              <a:rPr lang="en-US" dirty="0" err="1"/>
              <a:t>unei</a:t>
            </a:r>
            <a:r>
              <a:rPr lang="en-US" dirty="0"/>
              <a:t> </a:t>
            </a:r>
            <a:r>
              <a:rPr lang="en-US" dirty="0" err="1"/>
              <a:t>mâini</a:t>
            </a:r>
            <a:r>
              <a:rPr lang="en-US" dirty="0"/>
              <a:t> la </a:t>
            </a:r>
            <a:r>
              <a:rPr lang="en-US" dirty="0" err="1"/>
              <a:t>nivelul</a:t>
            </a:r>
            <a:r>
              <a:rPr lang="en-US" dirty="0"/>
              <a:t> </a:t>
            </a:r>
            <a:r>
              <a:rPr lang="en-US" dirty="0" err="1"/>
              <a:t>unui</a:t>
            </a:r>
            <a:r>
              <a:rPr lang="en-US" dirty="0"/>
              <a:t> </a:t>
            </a:r>
            <a:r>
              <a:rPr lang="en-US" dirty="0" err="1"/>
              <a:t>flanc</a:t>
            </a:r>
            <a:r>
              <a:rPr lang="en-US" dirty="0"/>
              <a:t>, </a:t>
            </a:r>
            <a:r>
              <a:rPr lang="en-US" dirty="0" err="1"/>
              <a:t>iar</a:t>
            </a:r>
            <a:r>
              <a:rPr lang="en-US" dirty="0"/>
              <a:t> cu </a:t>
            </a:r>
            <a:r>
              <a:rPr lang="en-US" dirty="0" err="1"/>
              <a:t>degetele</a:t>
            </a:r>
            <a:r>
              <a:rPr lang="en-US" dirty="0"/>
              <a:t> </a:t>
            </a:r>
            <a:r>
              <a:rPr lang="en-US" dirty="0" err="1"/>
              <a:t>celeilalte</a:t>
            </a:r>
            <a:r>
              <a:rPr lang="en-US" dirty="0"/>
              <a:t> </a:t>
            </a:r>
            <a:r>
              <a:rPr lang="en-US" dirty="0" err="1"/>
              <a:t>mâini</a:t>
            </a:r>
            <a:r>
              <a:rPr lang="en-US" dirty="0"/>
              <a:t> </a:t>
            </a:r>
            <a:r>
              <a:rPr lang="en-US" dirty="0" err="1"/>
              <a:t>execută</a:t>
            </a:r>
            <a:r>
              <a:rPr lang="en-US" dirty="0"/>
              <a:t> </a:t>
            </a:r>
            <a:r>
              <a:rPr lang="en-US" dirty="0" err="1"/>
              <a:t>percuţii</a:t>
            </a:r>
            <a:r>
              <a:rPr lang="en-US" dirty="0"/>
              <a:t> </a:t>
            </a:r>
            <a:r>
              <a:rPr lang="en-US" dirty="0" err="1"/>
              <a:t>ritmice</a:t>
            </a:r>
            <a:r>
              <a:rPr lang="en-US" dirty="0"/>
              <a:t> </a:t>
            </a:r>
            <a:r>
              <a:rPr lang="en-US" dirty="0" err="1"/>
              <a:t>în</a:t>
            </a:r>
            <a:r>
              <a:rPr lang="en-US" dirty="0"/>
              <a:t> </a:t>
            </a:r>
            <a:r>
              <a:rPr lang="en-US" dirty="0" err="1"/>
              <a:t>celălalt</a:t>
            </a:r>
            <a:r>
              <a:rPr lang="en-US" dirty="0"/>
              <a:t> </a:t>
            </a:r>
            <a:r>
              <a:rPr lang="en-US" dirty="0" err="1"/>
              <a:t>flanc</a:t>
            </a:r>
            <a:r>
              <a:rPr lang="en-US" dirty="0"/>
              <a:t>; </a:t>
            </a:r>
            <a:r>
              <a:rPr lang="en-US" dirty="0" err="1"/>
              <a:t>unda</a:t>
            </a:r>
            <a:r>
              <a:rPr lang="en-US" dirty="0"/>
              <a:t> de </a:t>
            </a:r>
            <a:r>
              <a:rPr lang="en-US" dirty="0" err="1"/>
              <a:t>percuţie</a:t>
            </a:r>
            <a:r>
              <a:rPr lang="en-US" dirty="0"/>
              <a:t> </a:t>
            </a:r>
            <a:r>
              <a:rPr lang="en-US" dirty="0" err="1"/>
              <a:t>transmisă</a:t>
            </a:r>
            <a:r>
              <a:rPr lang="en-US" dirty="0"/>
              <a:t> </a:t>
            </a:r>
            <a:r>
              <a:rPr lang="en-US" dirty="0" err="1"/>
              <a:t>prin</a:t>
            </a:r>
            <a:r>
              <a:rPr lang="en-US" dirty="0"/>
              <a:t> </a:t>
            </a:r>
            <a:r>
              <a:rPr lang="en-US" dirty="0" err="1"/>
              <a:t>intermediul</a:t>
            </a:r>
            <a:r>
              <a:rPr lang="en-US" dirty="0"/>
              <a:t> </a:t>
            </a:r>
            <a:r>
              <a:rPr lang="en-US" dirty="0" err="1"/>
              <a:t>lichidului</a:t>
            </a:r>
            <a:r>
              <a:rPr lang="en-US" dirty="0"/>
              <a:t> de </a:t>
            </a:r>
            <a:r>
              <a:rPr lang="en-US" dirty="0" err="1"/>
              <a:t>ascită</a:t>
            </a:r>
            <a:r>
              <a:rPr lang="en-US" dirty="0"/>
              <a:t> </a:t>
            </a:r>
            <a:r>
              <a:rPr lang="en-US" dirty="0" err="1"/>
              <a:t>va</a:t>
            </a:r>
            <a:r>
              <a:rPr lang="en-US" dirty="0"/>
              <a:t> fi </a:t>
            </a:r>
            <a:r>
              <a:rPr lang="en-US" dirty="0" err="1"/>
              <a:t>simţită</a:t>
            </a:r>
            <a:r>
              <a:rPr lang="en-US" dirty="0"/>
              <a:t> sub </a:t>
            </a:r>
            <a:r>
              <a:rPr lang="en-US" dirty="0" err="1"/>
              <a:t>formă</a:t>
            </a:r>
            <a:r>
              <a:rPr lang="en-US" dirty="0"/>
              <a:t> de </a:t>
            </a:r>
            <a:r>
              <a:rPr lang="en-US" dirty="0" err="1"/>
              <a:t>undă</a:t>
            </a:r>
            <a:r>
              <a:rPr lang="en-US" dirty="0"/>
              <a:t> </a:t>
            </a:r>
            <a:r>
              <a:rPr lang="en-US" dirty="0" err="1"/>
              <a:t>sau</a:t>
            </a:r>
            <a:r>
              <a:rPr lang="en-US" dirty="0"/>
              <a:t> </a:t>
            </a:r>
            <a:r>
              <a:rPr lang="en-US" dirty="0" err="1"/>
              <a:t>val</a:t>
            </a:r>
            <a:r>
              <a:rPr lang="en-US" dirty="0"/>
              <a:t> </a:t>
            </a:r>
            <a:r>
              <a:rPr lang="en-US" dirty="0" err="1"/>
              <a:t>în</a:t>
            </a:r>
            <a:r>
              <a:rPr lang="en-US" dirty="0"/>
              <a:t> </a:t>
            </a:r>
            <a:r>
              <a:rPr lang="en-US" dirty="0" err="1"/>
              <a:t>partea</a:t>
            </a:r>
            <a:r>
              <a:rPr lang="en-US" dirty="0"/>
              <a:t> </a:t>
            </a:r>
            <a:r>
              <a:rPr lang="en-US" dirty="0" err="1"/>
              <a:t>opusă</a:t>
            </a:r>
            <a:r>
              <a:rPr lang="en-US" dirty="0"/>
              <a:t> (</a:t>
            </a:r>
            <a:r>
              <a:rPr lang="en-US" dirty="0" err="1"/>
              <a:t>pentru</a:t>
            </a:r>
            <a:r>
              <a:rPr lang="en-US" dirty="0"/>
              <a:t> a </a:t>
            </a:r>
            <a:r>
              <a:rPr lang="en-US" dirty="0" err="1"/>
              <a:t>diferenţia</a:t>
            </a:r>
            <a:r>
              <a:rPr lang="en-US" dirty="0"/>
              <a:t> </a:t>
            </a:r>
            <a:r>
              <a:rPr lang="en-US" dirty="0" err="1"/>
              <a:t>acest</a:t>
            </a:r>
            <a:r>
              <a:rPr lang="en-US" dirty="0"/>
              <a:t> tip de </a:t>
            </a:r>
            <a:r>
              <a:rPr lang="en-US" dirty="0" err="1"/>
              <a:t>unde</a:t>
            </a:r>
            <a:r>
              <a:rPr lang="en-US" dirty="0"/>
              <a:t> de </a:t>
            </a:r>
            <a:r>
              <a:rPr lang="en-US" dirty="0" err="1"/>
              <a:t>cele</a:t>
            </a:r>
            <a:r>
              <a:rPr lang="en-US" dirty="0"/>
              <a:t> care se </a:t>
            </a:r>
            <a:r>
              <a:rPr lang="en-US" dirty="0" err="1"/>
              <a:t>nasc</a:t>
            </a:r>
            <a:r>
              <a:rPr lang="en-US" dirty="0"/>
              <a:t> </a:t>
            </a:r>
            <a:r>
              <a:rPr lang="en-US" dirty="0" err="1"/>
              <a:t>prin</a:t>
            </a:r>
            <a:r>
              <a:rPr lang="en-US" dirty="0"/>
              <a:t> </a:t>
            </a:r>
            <a:r>
              <a:rPr lang="en-US" dirty="0" err="1"/>
              <a:t>transmisia</a:t>
            </a:r>
            <a:r>
              <a:rPr lang="en-US" dirty="0"/>
              <a:t> </a:t>
            </a:r>
            <a:r>
              <a:rPr lang="en-US" dirty="0" err="1"/>
              <a:t>unui</a:t>
            </a:r>
            <a:r>
              <a:rPr lang="en-US" dirty="0"/>
              <a:t> </a:t>
            </a:r>
            <a:r>
              <a:rPr lang="en-US" dirty="0" err="1"/>
              <a:t>perete</a:t>
            </a:r>
            <a:r>
              <a:rPr lang="en-US" dirty="0"/>
              <a:t> abdominal </a:t>
            </a:r>
            <a:r>
              <a:rPr lang="en-US" dirty="0" err="1"/>
              <a:t>destins</a:t>
            </a:r>
            <a:r>
              <a:rPr lang="en-US" dirty="0"/>
              <a:t> </a:t>
            </a:r>
            <a:r>
              <a:rPr lang="en-US" dirty="0" err="1"/>
              <a:t>poate</a:t>
            </a:r>
            <a:r>
              <a:rPr lang="en-US" dirty="0"/>
              <a:t> fi </a:t>
            </a:r>
            <a:r>
              <a:rPr lang="en-US" dirty="0" err="1"/>
              <a:t>rugat</a:t>
            </a:r>
            <a:r>
              <a:rPr lang="en-US" dirty="0"/>
              <a:t> </a:t>
            </a:r>
            <a:r>
              <a:rPr lang="en-US" dirty="0" err="1"/>
              <a:t>pacientul</a:t>
            </a:r>
            <a:r>
              <a:rPr lang="en-US" dirty="0"/>
              <a:t> </a:t>
            </a:r>
            <a:r>
              <a:rPr lang="en-US" dirty="0" err="1"/>
              <a:t>sau</a:t>
            </a:r>
            <a:r>
              <a:rPr lang="en-US" dirty="0"/>
              <a:t> un alt </a:t>
            </a:r>
            <a:r>
              <a:rPr lang="en-US" dirty="0" err="1"/>
              <a:t>ajutor</a:t>
            </a:r>
            <a:r>
              <a:rPr lang="en-US" dirty="0"/>
              <a:t> </a:t>
            </a:r>
            <a:r>
              <a:rPr lang="en-US" dirty="0" err="1"/>
              <a:t>să</a:t>
            </a:r>
            <a:r>
              <a:rPr lang="en-US" dirty="0"/>
              <a:t> </a:t>
            </a:r>
            <a:r>
              <a:rPr lang="en-US" dirty="0" err="1"/>
              <a:t>plaseze</a:t>
            </a:r>
            <a:r>
              <a:rPr lang="en-US" dirty="0"/>
              <a:t> </a:t>
            </a:r>
            <a:r>
              <a:rPr lang="en-US" dirty="0" err="1"/>
              <a:t>marginea</a:t>
            </a:r>
            <a:r>
              <a:rPr lang="en-US" dirty="0"/>
              <a:t> </a:t>
            </a:r>
            <a:r>
              <a:rPr lang="en-US" dirty="0" err="1"/>
              <a:t>cubitală</a:t>
            </a:r>
            <a:r>
              <a:rPr lang="en-US" dirty="0"/>
              <a:t> a </a:t>
            </a:r>
            <a:r>
              <a:rPr lang="en-US" dirty="0" err="1"/>
              <a:t>unei</a:t>
            </a:r>
            <a:r>
              <a:rPr lang="en-US" dirty="0"/>
              <a:t> </a:t>
            </a:r>
            <a:r>
              <a:rPr lang="en-US" dirty="0" err="1"/>
              <a:t>mâini</a:t>
            </a:r>
            <a:r>
              <a:rPr lang="en-US" dirty="0"/>
              <a:t> </a:t>
            </a:r>
            <a:r>
              <a:rPr lang="en-US" dirty="0" err="1"/>
              <a:t>pe</a:t>
            </a:r>
            <a:r>
              <a:rPr lang="en-US" dirty="0"/>
              <a:t> </a:t>
            </a:r>
            <a:r>
              <a:rPr lang="en-US" dirty="0" err="1"/>
              <a:t>linia</a:t>
            </a:r>
            <a:r>
              <a:rPr lang="en-US" dirty="0"/>
              <a:t> </a:t>
            </a:r>
            <a:r>
              <a:rPr lang="en-US" dirty="0" err="1"/>
              <a:t>mediană</a:t>
            </a:r>
            <a:r>
              <a:rPr lang="en-US" dirty="0"/>
              <a:t>, </a:t>
            </a:r>
            <a:r>
              <a:rPr lang="en-US" dirty="0" err="1"/>
              <a:t>exercitând</a:t>
            </a:r>
            <a:r>
              <a:rPr lang="en-US" dirty="0"/>
              <a:t> o </a:t>
            </a:r>
            <a:r>
              <a:rPr lang="en-US" dirty="0" err="1"/>
              <a:t>uşoară</a:t>
            </a:r>
            <a:r>
              <a:rPr lang="en-US" dirty="0"/>
              <a:t> </a:t>
            </a:r>
            <a:r>
              <a:rPr lang="en-US" dirty="0" err="1"/>
              <a:t>presiune</a:t>
            </a:r>
            <a:r>
              <a:rPr lang="en-US" dirty="0"/>
              <a:t>) </a:t>
            </a:r>
            <a:r>
              <a:rPr lang="en-US" dirty="0" err="1">
                <a:solidFill>
                  <a:srgbClr val="FF0000"/>
                </a:solidFill>
              </a:rPr>
              <a:t>Palparea</a:t>
            </a:r>
            <a:r>
              <a:rPr lang="en-US" dirty="0">
                <a:solidFill>
                  <a:srgbClr val="FF0000"/>
                </a:solidFill>
              </a:rPr>
              <a:t> </a:t>
            </a:r>
            <a:r>
              <a:rPr lang="en-US" dirty="0" err="1">
                <a:solidFill>
                  <a:srgbClr val="FF0000"/>
                </a:solidFill>
              </a:rPr>
              <a:t>prin</a:t>
            </a:r>
            <a:r>
              <a:rPr lang="en-US" dirty="0">
                <a:solidFill>
                  <a:srgbClr val="FF0000"/>
                </a:solidFill>
              </a:rPr>
              <a:t> </a:t>
            </a:r>
            <a:r>
              <a:rPr lang="en-US" dirty="0" err="1">
                <a:solidFill>
                  <a:srgbClr val="FF0000"/>
                </a:solidFill>
              </a:rPr>
              <a:t>balotare</a:t>
            </a:r>
            <a:r>
              <a:rPr lang="en-US" dirty="0"/>
              <a:t>: se </a:t>
            </a:r>
            <a:r>
              <a:rPr lang="en-US" dirty="0" err="1"/>
              <a:t>utilizează</a:t>
            </a:r>
            <a:r>
              <a:rPr lang="en-US" dirty="0"/>
              <a:t> </a:t>
            </a:r>
            <a:r>
              <a:rPr lang="en-US" dirty="0" err="1"/>
              <a:t>în</a:t>
            </a:r>
            <a:r>
              <a:rPr lang="en-US" dirty="0"/>
              <a:t> </a:t>
            </a:r>
            <a:r>
              <a:rPr lang="en-US" dirty="0" err="1"/>
              <a:t>cazurile</a:t>
            </a:r>
            <a:r>
              <a:rPr lang="en-US" dirty="0"/>
              <a:t> </a:t>
            </a:r>
            <a:r>
              <a:rPr lang="en-US" dirty="0" err="1"/>
              <a:t>în</a:t>
            </a:r>
            <a:r>
              <a:rPr lang="en-US" dirty="0"/>
              <a:t> care se </a:t>
            </a:r>
            <a:r>
              <a:rPr lang="en-US" dirty="0" err="1"/>
              <a:t>palpează</a:t>
            </a:r>
            <a:r>
              <a:rPr lang="en-US" dirty="0"/>
              <a:t> o </a:t>
            </a:r>
            <a:r>
              <a:rPr lang="en-US" dirty="0" err="1"/>
              <a:t>formaţiune</a:t>
            </a:r>
            <a:r>
              <a:rPr lang="en-US" dirty="0"/>
              <a:t> </a:t>
            </a:r>
            <a:r>
              <a:rPr lang="en-US" dirty="0" err="1"/>
              <a:t>tumorală</a:t>
            </a:r>
            <a:r>
              <a:rPr lang="en-US" dirty="0"/>
              <a:t> </a:t>
            </a:r>
            <a:r>
              <a:rPr lang="en-US" dirty="0" err="1"/>
              <a:t>într</a:t>
            </a:r>
            <a:r>
              <a:rPr lang="en-US" dirty="0"/>
              <a:t>-un abdomen </a:t>
            </a:r>
            <a:r>
              <a:rPr lang="en-US" dirty="0" err="1"/>
              <a:t>destins</a:t>
            </a:r>
            <a:r>
              <a:rPr lang="en-US" dirty="0"/>
              <a:t> </a:t>
            </a:r>
            <a:r>
              <a:rPr lang="en-US" dirty="0" err="1"/>
              <a:t>prin</a:t>
            </a:r>
            <a:r>
              <a:rPr lang="en-US" dirty="0"/>
              <a:t> </a:t>
            </a:r>
            <a:r>
              <a:rPr lang="en-US" dirty="0" err="1"/>
              <a:t>prezenţa</a:t>
            </a:r>
            <a:r>
              <a:rPr lang="en-US" dirty="0"/>
              <a:t> de </a:t>
            </a:r>
            <a:r>
              <a:rPr lang="en-US" dirty="0" err="1"/>
              <a:t>ascită</a:t>
            </a:r>
            <a:r>
              <a:rPr lang="en-US" dirty="0"/>
              <a:t>. </a:t>
            </a:r>
            <a:r>
              <a:rPr lang="en-US" dirty="0" err="1"/>
              <a:t>Manevra</a:t>
            </a:r>
            <a:r>
              <a:rPr lang="en-US" dirty="0"/>
              <a:t> se </a:t>
            </a:r>
            <a:r>
              <a:rPr lang="en-US" dirty="0" err="1"/>
              <a:t>efectuează</a:t>
            </a:r>
            <a:r>
              <a:rPr lang="en-US" dirty="0"/>
              <a:t> </a:t>
            </a:r>
            <a:r>
              <a:rPr lang="en-US" dirty="0" err="1"/>
              <a:t>prin</a:t>
            </a:r>
            <a:r>
              <a:rPr lang="en-US" dirty="0"/>
              <a:t> </a:t>
            </a:r>
            <a:r>
              <a:rPr lang="en-US" dirty="0" err="1"/>
              <a:t>presiune</a:t>
            </a:r>
            <a:r>
              <a:rPr lang="en-US" dirty="0"/>
              <a:t> </a:t>
            </a:r>
            <a:r>
              <a:rPr lang="en-US" dirty="0" err="1"/>
              <a:t>bruscă</a:t>
            </a:r>
            <a:r>
              <a:rPr lang="en-US" dirty="0"/>
              <a:t> </a:t>
            </a:r>
            <a:r>
              <a:rPr lang="en-US" dirty="0" err="1"/>
              <a:t>pe</a:t>
            </a:r>
            <a:r>
              <a:rPr lang="en-US" dirty="0"/>
              <a:t> </a:t>
            </a:r>
            <a:r>
              <a:rPr lang="en-US" dirty="0" err="1"/>
              <a:t>formaţiunea</a:t>
            </a:r>
            <a:r>
              <a:rPr lang="en-US" dirty="0"/>
              <a:t> </a:t>
            </a:r>
            <a:r>
              <a:rPr lang="en-US" dirty="0" err="1"/>
              <a:t>tumorală</a:t>
            </a:r>
            <a:r>
              <a:rPr lang="en-US" dirty="0"/>
              <a:t> (</a:t>
            </a:r>
            <a:r>
              <a:rPr lang="en-US" dirty="0" err="1"/>
              <a:t>ficat</a:t>
            </a:r>
            <a:r>
              <a:rPr lang="en-US" dirty="0"/>
              <a:t>, </a:t>
            </a:r>
            <a:r>
              <a:rPr lang="en-US" dirty="0" err="1"/>
              <a:t>splină</a:t>
            </a:r>
            <a:r>
              <a:rPr lang="en-US" dirty="0"/>
              <a:t>) care se </a:t>
            </a:r>
            <a:r>
              <a:rPr lang="en-US" dirty="0" err="1"/>
              <a:t>cufundă</a:t>
            </a:r>
            <a:r>
              <a:rPr lang="en-US" dirty="0"/>
              <a:t> </a:t>
            </a:r>
            <a:r>
              <a:rPr lang="en-US" dirty="0" err="1"/>
              <a:t>în</a:t>
            </a:r>
            <a:r>
              <a:rPr lang="en-US" dirty="0"/>
              <a:t> </a:t>
            </a:r>
            <a:r>
              <a:rPr lang="en-US" dirty="0" err="1"/>
              <a:t>lichid</a:t>
            </a:r>
            <a:r>
              <a:rPr lang="en-US" dirty="0"/>
              <a:t>, </a:t>
            </a:r>
            <a:r>
              <a:rPr lang="en-US" dirty="0" err="1"/>
              <a:t>revenind</a:t>
            </a:r>
            <a:r>
              <a:rPr lang="en-US" dirty="0"/>
              <a:t> </a:t>
            </a:r>
            <a:r>
              <a:rPr lang="en-US" dirty="0" err="1"/>
              <a:t>imediat</a:t>
            </a:r>
            <a:r>
              <a:rPr lang="en-US" dirty="0"/>
              <a:t> </a:t>
            </a:r>
            <a:r>
              <a:rPr lang="en-US" dirty="0" err="1"/>
              <a:t>în</a:t>
            </a:r>
            <a:r>
              <a:rPr lang="en-US" dirty="0"/>
              <a:t> </a:t>
            </a:r>
            <a:r>
              <a:rPr lang="en-US" dirty="0" err="1"/>
              <a:t>poziţia</a:t>
            </a:r>
            <a:r>
              <a:rPr lang="en-US" dirty="0"/>
              <a:t> </a:t>
            </a:r>
            <a:r>
              <a:rPr lang="en-US" dirty="0" err="1"/>
              <a:t>iniţială</a:t>
            </a:r>
            <a:r>
              <a:rPr lang="en-US" dirty="0"/>
              <a:t> - </a:t>
            </a:r>
            <a:r>
              <a:rPr lang="en-US" dirty="0" err="1"/>
              <a:t>semnul</a:t>
            </a:r>
            <a:r>
              <a:rPr lang="en-US" dirty="0"/>
              <a:t> </a:t>
            </a:r>
            <a:r>
              <a:rPr lang="en-US" dirty="0" err="1"/>
              <a:t>cubului</a:t>
            </a:r>
            <a:r>
              <a:rPr lang="en-US" dirty="0"/>
              <a:t> de </a:t>
            </a:r>
            <a:r>
              <a:rPr lang="en-US" dirty="0" err="1"/>
              <a:t>gheaţă</a:t>
            </a:r>
            <a:r>
              <a:rPr lang="en-US" dirty="0"/>
              <a:t> </a:t>
            </a:r>
            <a:r>
              <a:rPr lang="en-US" dirty="0" err="1"/>
              <a:t>într</a:t>
            </a:r>
            <a:r>
              <a:rPr lang="en-US" dirty="0"/>
              <a:t>-un </a:t>
            </a:r>
            <a:r>
              <a:rPr lang="en-US" dirty="0" err="1"/>
              <a:t>butoi</a:t>
            </a:r>
            <a:r>
              <a:rPr lang="en-US" dirty="0"/>
              <a:t> cu </a:t>
            </a:r>
            <a:r>
              <a:rPr lang="en-US" dirty="0" err="1"/>
              <a:t>apă</a:t>
            </a:r>
            <a:r>
              <a:rPr lang="en-US" dirty="0" smtClean="0"/>
              <a:t>.</a:t>
            </a:r>
            <a:endParaRPr lang="en-US" dirty="0"/>
          </a:p>
        </p:txBody>
      </p:sp>
    </p:spTree>
    <p:extLst>
      <p:ext uri="{BB962C8B-B14F-4D97-AF65-F5344CB8AC3E}">
        <p14:creationId xmlns:p14="http://schemas.microsoft.com/office/powerpoint/2010/main" xmlns="" val="62822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Rot="1" noChangeArrowheads="1"/>
          </p:cNvSpPr>
          <p:nvPr>
            <p:ph type="title"/>
          </p:nvPr>
        </p:nvSpPr>
        <p:spPr/>
        <p:txBody>
          <a:bodyPr/>
          <a:lstStyle/>
          <a:p>
            <a:pPr eaLnBrk="1" hangingPunct="1">
              <a:defRPr/>
            </a:pPr>
            <a:r>
              <a:rPr lang="en-US" dirty="0" err="1" smtClean="0"/>
              <a:t>Chist</a:t>
            </a:r>
            <a:r>
              <a:rPr lang="en-US" dirty="0" smtClean="0"/>
              <a:t> ovarian </a:t>
            </a:r>
            <a:r>
              <a:rPr lang="en-US" dirty="0" err="1" smtClean="0"/>
              <a:t>gigant</a:t>
            </a:r>
            <a:r>
              <a:rPr lang="en-US" dirty="0" smtClean="0"/>
              <a:t> – </a:t>
            </a:r>
            <a:r>
              <a:rPr lang="en-US" dirty="0" err="1" smtClean="0"/>
              <a:t>inspectie</a:t>
            </a:r>
            <a:r>
              <a:rPr lang="en-US" dirty="0" smtClean="0"/>
              <a:t> </a:t>
            </a:r>
          </a:p>
        </p:txBody>
      </p:sp>
      <p:sp>
        <p:nvSpPr>
          <p:cNvPr id="505859" name="Rectangle 3"/>
          <p:cNvSpPr>
            <a:spLocks noGrp="1" noChangeArrowheads="1"/>
          </p:cNvSpPr>
          <p:nvPr>
            <p:ph type="body" idx="1"/>
          </p:nvPr>
        </p:nvSpPr>
        <p:spPr/>
        <p:txBody>
          <a:bodyPr/>
          <a:lstStyle/>
          <a:p>
            <a:pPr marL="3657600" lvl="8" indent="0">
              <a:buNone/>
              <a:defRPr/>
            </a:pPr>
            <a:r>
              <a:rPr lang="en-US" dirty="0" smtClean="0"/>
              <a:t> </a:t>
            </a:r>
          </a:p>
        </p:txBody>
      </p:sp>
      <p:pic>
        <p:nvPicPr>
          <p:cNvPr id="20484" name="Picture 4" descr="Picture 01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9394" y="1417638"/>
            <a:ext cx="4716463" cy="353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5" name="Picture 5" descr="Picture 01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11900" y="3590926"/>
            <a:ext cx="4356100"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017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Rot="1" noChangeArrowheads="1"/>
          </p:cNvSpPr>
          <p:nvPr>
            <p:ph type="title"/>
          </p:nvPr>
        </p:nvSpPr>
        <p:spPr/>
        <p:txBody>
          <a:bodyPr/>
          <a:lstStyle/>
          <a:p>
            <a:pPr eaLnBrk="1" hangingPunct="1">
              <a:defRPr/>
            </a:pPr>
            <a:r>
              <a:rPr lang="en-US" dirty="0" err="1" smtClean="0"/>
              <a:t>Aspectul</a:t>
            </a:r>
            <a:r>
              <a:rPr lang="en-US" dirty="0" smtClean="0"/>
              <a:t> </a:t>
            </a:r>
            <a:r>
              <a:rPr lang="en-US" dirty="0" err="1" smtClean="0"/>
              <a:t>intraoperator</a:t>
            </a:r>
            <a:r>
              <a:rPr lang="en-US" dirty="0" smtClean="0"/>
              <a:t> al </a:t>
            </a:r>
            <a:r>
              <a:rPr lang="en-US" dirty="0" err="1" smtClean="0"/>
              <a:t>chistului</a:t>
            </a:r>
            <a:r>
              <a:rPr lang="en-US" dirty="0" smtClean="0"/>
              <a:t> ovarian</a:t>
            </a:r>
          </a:p>
        </p:txBody>
      </p:sp>
      <p:sp>
        <p:nvSpPr>
          <p:cNvPr id="506883" name="Rectangle 3"/>
          <p:cNvSpPr>
            <a:spLocks noGrp="1" noChangeArrowheads="1"/>
          </p:cNvSpPr>
          <p:nvPr>
            <p:ph type="body" idx="1"/>
          </p:nvPr>
        </p:nvSpPr>
        <p:spPr/>
        <p:txBody>
          <a:bodyPr/>
          <a:lstStyle/>
          <a:p>
            <a:pPr eaLnBrk="1" hangingPunct="1">
              <a:defRPr/>
            </a:pPr>
            <a:endParaRPr lang="en-US" smtClean="0"/>
          </a:p>
        </p:txBody>
      </p:sp>
      <p:pic>
        <p:nvPicPr>
          <p:cNvPr id="21508" name="Picture 4" descr="Picture 03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0925" y="1292772"/>
            <a:ext cx="5003800" cy="375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9" name="Picture 5" descr="Picture 05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27688" y="2133601"/>
            <a:ext cx="5040312" cy="378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00688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default">
  <a:themeElements>
    <a:clrScheme name="default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fault">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fault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fault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fault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fault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fault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fault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fault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TM03090434[[fn=Wood Type]]</Template>
  <TotalTime>268</TotalTime>
  <Words>4491</Words>
  <Application>Microsoft Office PowerPoint</Application>
  <PresentationFormat>Custom</PresentationFormat>
  <Paragraphs>293</Paragraphs>
  <Slides>34</Slides>
  <Notes>0</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Wood Type</vt:lpstr>
      <vt:lpstr>default</vt:lpstr>
      <vt:lpstr>Examenul clinic local al abdomenului în afecțiuni cronice. Generalități</vt:lpstr>
      <vt:lpstr>inspectia</vt:lpstr>
      <vt:lpstr>inspectia</vt:lpstr>
      <vt:lpstr>Eventratie postoperatorie si hernie ombilicala</vt:lpstr>
      <vt:lpstr>palparea</vt:lpstr>
      <vt:lpstr>palparea</vt:lpstr>
      <vt:lpstr>palparea</vt:lpstr>
      <vt:lpstr>Chist ovarian gigant – inspectie </vt:lpstr>
      <vt:lpstr>Aspectul intraoperator al chistului ovarian</vt:lpstr>
      <vt:lpstr>palparea</vt:lpstr>
      <vt:lpstr>PUNCTE DUREROASE ABDOMINALE</vt:lpstr>
      <vt:lpstr>Slide 12</vt:lpstr>
      <vt:lpstr>percutia</vt:lpstr>
      <vt:lpstr>auscultatia</vt:lpstr>
      <vt:lpstr>Cauzele durerii abdominale corelate cu varsta</vt:lpstr>
      <vt:lpstr>Cauze de dureri abdominale</vt:lpstr>
      <vt:lpstr>Tuseul rectal</vt:lpstr>
      <vt:lpstr>Tuseul rectal -tehnica</vt:lpstr>
      <vt:lpstr>Tuseul rectal</vt:lpstr>
      <vt:lpstr>Tuseul rectal</vt:lpstr>
      <vt:lpstr>Tuseul rectal</vt:lpstr>
      <vt:lpstr>Tuseul rectal – elemente de semiologie</vt:lpstr>
      <vt:lpstr>Tuseul rectal – elemente de semiologie</vt:lpstr>
      <vt:lpstr>Tuseul vaginal</vt:lpstr>
      <vt:lpstr>Tuseul vaginal – indicatii si contraindicatii</vt:lpstr>
      <vt:lpstr>Tuseul vaginal - tehnica</vt:lpstr>
      <vt:lpstr>Tuseul vaginal</vt:lpstr>
      <vt:lpstr>Tuseul vaginal</vt:lpstr>
      <vt:lpstr>clismele</vt:lpstr>
      <vt:lpstr>Clisma - tehnica</vt:lpstr>
      <vt:lpstr>Tipuri de clisme</vt:lpstr>
      <vt:lpstr>Tipuri de clisme</vt:lpstr>
      <vt:lpstr>Tipuri de clisma</vt:lpstr>
      <vt:lpstr>Clismele – incidente si accidente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Abdomenul cronic dureros</dc:title>
  <dc:creator>Windows User</dc:creator>
  <cp:lastModifiedBy>DR Vasile</cp:lastModifiedBy>
  <cp:revision>67</cp:revision>
  <dcterms:created xsi:type="dcterms:W3CDTF">2021-01-01T17:53:25Z</dcterms:created>
  <dcterms:modified xsi:type="dcterms:W3CDTF">2021-01-03T14:41:03Z</dcterms:modified>
</cp:coreProperties>
</file>