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75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2AB9A-7855-4BB9-BB47-242E886F60BF}" type="datetimeFigureOut">
              <a:rPr lang="ro-RO" smtClean="0"/>
              <a:pPr/>
              <a:t>25.10.2020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4800C-CF4F-4DC0-BEE2-65E5C91FEA36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800C-CF4F-4DC0-BEE2-65E5C91FEA36}" type="slidenum">
              <a:rPr lang="ro-RO" smtClean="0"/>
              <a:pPr/>
              <a:t>1</a:t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Autofit/>
          </a:bodyPr>
          <a:lstStyle/>
          <a:p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Semiologie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chirurgical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Stagiu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practic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o-RO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	</a:t>
            </a:r>
          </a:p>
          <a:p>
            <a:pPr algn="just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Foaia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observa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 Date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generale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Anamneza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Examenul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clinic general</a:t>
            </a:r>
          </a:p>
          <a:p>
            <a:pPr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Explor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paraclinice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chirurgie</a:t>
            </a:r>
            <a:endParaRPr lang="ro-RO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Foaia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observa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clinic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date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generale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pagina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o-RO" dirty="0" smtClean="0"/>
              <a:t>           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Cuprinde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7600" b="1" dirty="0" err="1" smtClean="0">
                <a:latin typeface="Times New Roman" pitchFamily="18" charset="0"/>
                <a:cs typeface="Times New Roman" pitchFamily="18" charset="0"/>
              </a:rPr>
              <a:t>motivele</a:t>
            </a:r>
            <a:r>
              <a:rPr lang="en-US" sz="7600" b="1" dirty="0" smtClean="0">
                <a:latin typeface="Times New Roman" pitchFamily="18" charset="0"/>
                <a:cs typeface="Times New Roman" pitchFamily="18" charset="0"/>
              </a:rPr>
              <a:t> intern</a:t>
            </a:r>
            <a:r>
              <a:rPr lang="ro-RO" sz="7600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7600" b="1" dirty="0" err="1" smtClean="0">
                <a:latin typeface="Times New Roman" pitchFamily="18" charset="0"/>
                <a:cs typeface="Times New Roman" pitchFamily="18" charset="0"/>
              </a:rPr>
              <a:t>rii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simptome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76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semne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care au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descrise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7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bolnav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76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care au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det</a:t>
            </a:r>
            <a:r>
              <a:rPr lang="ro-RO" sz="7600" dirty="0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minat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internarea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76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spital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- 	de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obicei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maxim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trei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ierarhizeaz</a:t>
            </a:r>
            <a:r>
              <a:rPr lang="ro-RO" sz="7600" dirty="0" smtClean="0">
                <a:latin typeface="Times New Roman" pitchFamily="18" charset="0"/>
                <a:cs typeface="Times New Roman" pitchFamily="18" charset="0"/>
              </a:rPr>
              <a:t>ă valoric</a:t>
            </a:r>
            <a:endParaRPr lang="en-US" sz="7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-	 nu se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folosec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multe</a:t>
            </a:r>
            <a:endParaRPr lang="en-US" sz="7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			de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? 1. nr</a:t>
            </a:r>
            <a:r>
              <a:rPr lang="ro-RO" sz="7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prea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mare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arat</a:t>
            </a:r>
            <a:r>
              <a:rPr lang="ro-RO" sz="76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lipsa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coeren</a:t>
            </a:r>
            <a:r>
              <a:rPr lang="ro-RO" sz="7600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76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n g</a:t>
            </a:r>
            <a:r>
              <a:rPr lang="ro-RO" sz="76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ndire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76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ierarhizarea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deficitar</a:t>
            </a:r>
            <a:r>
              <a:rPr lang="ro-RO" sz="76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informa</a:t>
            </a:r>
            <a:r>
              <a:rPr lang="ro-RO" sz="76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iilor</a:t>
            </a:r>
            <a:endParaRPr lang="en-US" sz="7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				2. nu se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folosesc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sindroamele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ca motive de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internare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				3.nu se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folose</a:t>
            </a:r>
            <a:r>
              <a:rPr lang="ro-RO" sz="7600" dirty="0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localizarea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de organ (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durere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hepatic</a:t>
            </a:r>
            <a:r>
              <a:rPr lang="ro-RO" sz="76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biliar</a:t>
            </a:r>
            <a:r>
              <a:rPr lang="ro-RO" sz="76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FontTx/>
              <a:buChar char="-"/>
            </a:pP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se specific</a:t>
            </a:r>
            <a:r>
              <a:rPr lang="ro-RO" sz="76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simptomele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majore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localizarea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topografic</a:t>
            </a:r>
            <a:r>
              <a:rPr lang="ro-RO" sz="76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76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caracterul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evocator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simptomelor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(ex: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durere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localizat</a:t>
            </a:r>
            <a:r>
              <a:rPr lang="ro-RO" sz="76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nivelul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hipocondrului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drept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accentuat</a:t>
            </a:r>
            <a:r>
              <a:rPr lang="ro-RO" sz="76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respira</a:t>
            </a:r>
            <a:r>
              <a:rPr lang="ro-RO" sz="76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76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None/>
            </a:pP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simptom</a:t>
            </a:r>
            <a:r>
              <a:rPr lang="ro-RO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elemen</a:t>
            </a:r>
            <a:r>
              <a:rPr lang="ro-RO" sz="6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subiectiv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exprim</a:t>
            </a:r>
            <a:r>
              <a:rPr lang="ro-RO" sz="6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suferin</a:t>
            </a:r>
            <a:r>
              <a:rPr lang="ro-RO" sz="6400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uneori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pot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simptome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generale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o-RO" sz="6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o-RO" sz="6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specificitate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de organ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aparat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fiind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64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ro-RO" sz="64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o-RO" sz="6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ite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64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multe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ro-RO" sz="6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patologice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feb</a:t>
            </a:r>
            <a:r>
              <a:rPr lang="ro-RO" sz="6400" dirty="0" smtClean="0">
                <a:latin typeface="Times New Roman" pitchFamily="18" charset="0"/>
                <a:cs typeface="Times New Roman" pitchFamily="18" charset="0"/>
              </a:rPr>
              <a:t>ră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astenie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None/>
            </a:pP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	 *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semn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clinic- element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obiectiv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constat</a:t>
            </a:r>
            <a:r>
              <a:rPr lang="ro-RO" sz="6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examenul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clinic al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bolnavului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efectuat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de medic </a:t>
            </a:r>
            <a:r>
              <a:rPr lang="ro-RO" sz="64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uneori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observat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chi</a:t>
            </a:r>
            <a:r>
              <a:rPr lang="ro-RO" sz="6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r de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bolnav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icter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edeme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None/>
            </a:pP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	 * </a:t>
            </a:r>
            <a:r>
              <a:rPr lang="ro-RO" sz="6400" dirty="0" smtClean="0">
                <a:latin typeface="Times New Roman" pitchFamily="18" charset="0"/>
                <a:cs typeface="Times New Roman" pitchFamily="18" charset="0"/>
              </a:rPr>
              <a:t>sindrom -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reprezint</a:t>
            </a:r>
            <a:r>
              <a:rPr lang="ro-RO" sz="6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grup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boli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semne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64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simptome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comune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sindromul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Lynch- include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urm</a:t>
            </a:r>
            <a:r>
              <a:rPr lang="ro-RO" sz="6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toarele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simptome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: cancer de colon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o-RO" sz="6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rut </a:t>
            </a:r>
            <a:r>
              <a:rPr lang="ro-RO" sz="64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nainte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de 50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ani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istoric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familia</a:t>
            </a:r>
            <a:r>
              <a:rPr lang="ro-RO" sz="64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de cancer de colon).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Foaia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observa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clinic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date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generale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pagina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dirty="0" err="1" smtClean="0">
                <a:latin typeface="Times New Roman" pitchFamily="18" charset="0"/>
                <a:cs typeface="Times New Roman" pitchFamily="18" charset="0"/>
              </a:rPr>
              <a:t>antecedente</a:t>
            </a:r>
            <a:r>
              <a:rPr lang="en-US" sz="8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dirty="0" err="1" smtClean="0">
                <a:latin typeface="Times New Roman" pitchFamily="18" charset="0"/>
                <a:cs typeface="Times New Roman" pitchFamily="18" charset="0"/>
              </a:rPr>
              <a:t>heredo-colaterale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8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boli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determinate genetic</a:t>
            </a:r>
          </a:p>
          <a:p>
            <a:pPr algn="just">
              <a:buNone/>
            </a:pP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8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predispozi</a:t>
            </a:r>
            <a:r>
              <a:rPr lang="ro-RO" sz="84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gen</a:t>
            </a:r>
            <a:r>
              <a:rPr lang="ro-RO" sz="8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tic</a:t>
            </a:r>
            <a:r>
              <a:rPr lang="ro-RO" sz="8400" dirty="0" smtClean="0">
                <a:latin typeface="Times New Roman" pitchFamily="18" charset="0"/>
                <a:cs typeface="Times New Roman" pitchFamily="18" charset="0"/>
              </a:rPr>
              <a:t>ă</a:t>
            </a:r>
            <a:endParaRPr lang="en-US" sz="8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8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contagiune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intrafamiliar</a:t>
            </a:r>
            <a:r>
              <a:rPr lang="ro-RO" sz="8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(TBC)</a:t>
            </a:r>
          </a:p>
          <a:p>
            <a:pPr algn="just"/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dirty="0" err="1" smtClean="0">
                <a:latin typeface="Times New Roman" pitchFamily="18" charset="0"/>
                <a:cs typeface="Times New Roman" pitchFamily="18" charset="0"/>
              </a:rPr>
              <a:t>antecedente</a:t>
            </a:r>
            <a:r>
              <a:rPr lang="en-US" sz="8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dirty="0" err="1" smtClean="0">
                <a:latin typeface="Times New Roman" pitchFamily="18" charset="0"/>
                <a:cs typeface="Times New Roman" pitchFamily="18" charset="0"/>
              </a:rPr>
              <a:t>personale</a:t>
            </a:r>
            <a:r>
              <a:rPr lang="en-US" sz="8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dirty="0" err="1" smtClean="0">
                <a:latin typeface="Times New Roman" pitchFamily="18" charset="0"/>
                <a:cs typeface="Times New Roman" pitchFamily="18" charset="0"/>
              </a:rPr>
              <a:t>fiziologice</a:t>
            </a:r>
            <a:r>
              <a:rPr lang="en-US" sz="8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–la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femeie</a:t>
            </a:r>
            <a:r>
              <a:rPr lang="ro-RO" sz="8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evenimente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genitale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din via</a:t>
            </a:r>
            <a:r>
              <a:rPr lang="ro-RO" sz="84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8400" dirty="0" smtClean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menarh</a:t>
            </a:r>
            <a:r>
              <a:rPr lang="ro-RO" sz="8400" dirty="0" smtClean="0">
                <a:latin typeface="Times New Roman" pitchFamily="18" charset="0"/>
                <a:cs typeface="Times New Roman" pitchFamily="18" charset="0"/>
              </a:rPr>
              <a:t>ă</a:t>
            </a:r>
            <a:endParaRPr lang="en-US" sz="8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o-RO" sz="8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menstrua</a:t>
            </a:r>
            <a:r>
              <a:rPr lang="ro-RO" sz="84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regularitate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durata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, flux);</a:t>
            </a:r>
          </a:p>
          <a:p>
            <a:pPr algn="just">
              <a:buNone/>
            </a:pP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o-RO" sz="8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ultima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menstrua</a:t>
            </a:r>
            <a:r>
              <a:rPr lang="ro-RO" sz="84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o-RO" sz="8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o-RO" sz="8400" dirty="0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teri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greutatea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copilului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84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perioada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sarcin</a:t>
            </a:r>
            <a:r>
              <a:rPr lang="ro-RO" sz="8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None/>
            </a:pP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o-RO" sz="8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avorturi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spontane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provocate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en-US" sz="8400" b="1" dirty="0" err="1" smtClean="0">
                <a:latin typeface="Times New Roman" pitchFamily="18" charset="0"/>
                <a:cs typeface="Times New Roman" pitchFamily="18" charset="0"/>
              </a:rPr>
              <a:t>antecedente</a:t>
            </a:r>
            <a:r>
              <a:rPr lang="en-US" sz="8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dirty="0" err="1" smtClean="0">
                <a:latin typeface="Times New Roman" pitchFamily="18" charset="0"/>
                <a:cs typeface="Times New Roman" pitchFamily="18" charset="0"/>
              </a:rPr>
              <a:t>personale</a:t>
            </a:r>
            <a:r>
              <a:rPr lang="en-US" sz="8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dirty="0" err="1" smtClean="0">
                <a:latin typeface="Times New Roman" pitchFamily="18" charset="0"/>
                <a:cs typeface="Times New Roman" pitchFamily="18" charset="0"/>
              </a:rPr>
              <a:t>patologice</a:t>
            </a:r>
            <a:endParaRPr lang="en-US" sz="8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afec</a:t>
            </a:r>
            <a:r>
              <a:rPr lang="ro-RO" sz="84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iuni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anterioare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care au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modificat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modul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reac</a:t>
            </a:r>
            <a:r>
              <a:rPr lang="ro-RO" sz="84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organismului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au l</a:t>
            </a:r>
            <a:r>
              <a:rPr lang="ro-RO" sz="8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o-RO" sz="8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sechele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, not</a:t>
            </a:r>
            <a:r>
              <a:rPr lang="ro-RO" sz="84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perioada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o-RO" sz="84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au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existat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; se insist</a:t>
            </a:r>
            <a:r>
              <a:rPr lang="ro-RO" sz="8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afec</a:t>
            </a:r>
            <a:r>
              <a:rPr lang="ro-RO" sz="84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iuni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care au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legatur</a:t>
            </a:r>
            <a:r>
              <a:rPr lang="ro-RO" sz="8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boala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actual</a:t>
            </a:r>
            <a:r>
              <a:rPr lang="ro-RO" sz="8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84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interven</a:t>
            </a:r>
            <a:r>
              <a:rPr lang="ro-RO" sz="84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iile</a:t>
            </a:r>
            <a:r>
              <a:rPr lang="en-US" sz="8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dirty="0" err="1" smtClean="0">
                <a:latin typeface="Times New Roman" pitchFamily="18" charset="0"/>
                <a:cs typeface="Times New Roman" pitchFamily="18" charset="0"/>
              </a:rPr>
              <a:t>chirurgicale</a:t>
            </a:r>
            <a:endParaRPr lang="en-US" sz="8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8400" b="1" dirty="0" smtClean="0">
                <a:latin typeface="Times New Roman" pitchFamily="18" charset="0"/>
                <a:cs typeface="Times New Roman" pitchFamily="18" charset="0"/>
              </a:rPr>
              <a:t>Condi</a:t>
            </a:r>
            <a:r>
              <a:rPr lang="ro-RO" sz="8400" b="1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84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o-RO" sz="84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8400" b="1" dirty="0" smtClean="0">
                <a:latin typeface="Times New Roman" pitchFamily="18" charset="0"/>
                <a:cs typeface="Times New Roman" pitchFamily="18" charset="0"/>
              </a:rPr>
              <a:t>via</a:t>
            </a:r>
            <a:r>
              <a:rPr lang="ro-RO" sz="8400" b="1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8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8400" b="1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8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8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dirty="0" err="1" smtClean="0">
                <a:latin typeface="Times New Roman" pitchFamily="18" charset="0"/>
                <a:cs typeface="Times New Roman" pitchFamily="18" charset="0"/>
              </a:rPr>
              <a:t>munc</a:t>
            </a:r>
            <a:r>
              <a:rPr lang="ro-RO" sz="8400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8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Foaia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observa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clinic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date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generale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pagina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ro-R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95400"/>
            <a:ext cx="413063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Foaia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observatie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clinica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date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generale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pagina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comportamente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(d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ăt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oare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consumul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alcool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fumat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droguri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medica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de fond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administrat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62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naintea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intern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rii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anticoagulante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antiagregante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plachetare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importanta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chirurgie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antihipertensive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citostatice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, etc); </a:t>
            </a:r>
          </a:p>
          <a:p>
            <a:pPr algn="just"/>
            <a:r>
              <a:rPr lang="en-US" sz="6200" b="1" dirty="0" err="1" smtClean="0">
                <a:latin typeface="Times New Roman" pitchFamily="18" charset="0"/>
                <a:cs typeface="Times New Roman" pitchFamily="18" charset="0"/>
              </a:rPr>
              <a:t>istoricul</a:t>
            </a:r>
            <a:r>
              <a:rPr lang="en-US" sz="6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b="1" dirty="0" err="1" smtClean="0">
                <a:latin typeface="Times New Roman" pitchFamily="18" charset="0"/>
                <a:cs typeface="Times New Roman" pitchFamily="18" charset="0"/>
              </a:rPr>
              <a:t>bolii</a:t>
            </a:r>
            <a:r>
              <a:rPr lang="en-US" sz="6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cuprinde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toate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manifest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rile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clinice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de la debut p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momentul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prezent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ăr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ii la medic,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inclusiv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medicamentele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administra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e. </a:t>
            </a:r>
          </a:p>
          <a:p>
            <a:pPr algn="just">
              <a:buNone/>
            </a:pP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	-se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urm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debutul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bolii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brutal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deplina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tate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pacientul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preciza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exactitate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(infarct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miocardic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, ulcer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perforat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, etc);</a:t>
            </a:r>
          </a:p>
          <a:p>
            <a:pPr algn="just">
              <a:buNone/>
            </a:pP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brusc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- debut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constituit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n c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teva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ore (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apendicita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acut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- lent,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insidios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- se stabile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dificul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ate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momentul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ți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al (ulcer gastro-duodenal) ;</a:t>
            </a:r>
          </a:p>
          <a:p>
            <a:pPr algn="just">
              <a:buNone/>
            </a:pP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evolu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timp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- se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urm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evolu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semnelor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62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simptomelor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caracterul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lor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apari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62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uneori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dispari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lor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obiectivul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intern</a:t>
            </a: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rii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(diagnostic/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tratament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Foaia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observa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clinic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pagina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xamenul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clinic general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Examenul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clinic general se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realizeaz</a:t>
            </a:r>
            <a:r>
              <a:rPr lang="ro-RO" sz="8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de medic,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urm</a:t>
            </a:r>
            <a:r>
              <a:rPr lang="ro-RO" sz="8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ro-RO" sz="8000" dirty="0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toate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segmentele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anatomice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8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condi</a:t>
            </a:r>
            <a:r>
              <a:rPr lang="ro-RO" sz="80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ii de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luminozitate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optima</a:t>
            </a:r>
            <a:r>
              <a:rPr lang="ro-RO" sz="8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iar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8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cazurile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grave se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urm</a:t>
            </a:r>
            <a:r>
              <a:rPr lang="ro-RO" sz="8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ro-RO" sz="8000" dirty="0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starea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org</a:t>
            </a:r>
            <a:r>
              <a:rPr lang="ro-RO" sz="8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nelor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vitale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	- se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realizeaz</a:t>
            </a:r>
            <a:r>
              <a:rPr lang="ro-RO" sz="8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inspec</a:t>
            </a:r>
            <a:r>
              <a:rPr lang="ro-RO" sz="80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palpare</a:t>
            </a: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percu</a:t>
            </a:r>
            <a:r>
              <a:rPr lang="ro-RO" sz="80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ausculta</a:t>
            </a:r>
            <a:r>
              <a:rPr lang="ro-RO" sz="8000" dirty="0" smtClean="0">
                <a:latin typeface="Times New Roman" pitchFamily="18" charset="0"/>
                <a:cs typeface="Times New Roman" pitchFamily="18" charset="0"/>
              </a:rPr>
              <a:t>ți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e;</a:t>
            </a:r>
          </a:p>
          <a:p>
            <a:pPr algn="just">
              <a:buNone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	- se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noteaz</a:t>
            </a:r>
            <a:r>
              <a:rPr lang="ro-RO" sz="8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fiecare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rubri</a:t>
            </a:r>
            <a:r>
              <a:rPr lang="ro-RO" sz="8000" dirty="0" smtClean="0">
                <a:latin typeface="Times New Roman" pitchFamily="18" charset="0"/>
                <a:cs typeface="Times New Roman" pitchFamily="18" charset="0"/>
              </a:rPr>
              <a:t>că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starea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general</a:t>
            </a:r>
            <a:r>
              <a:rPr lang="ro-RO" sz="8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buna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medie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grav</a:t>
            </a:r>
            <a:r>
              <a:rPr lang="ro-RO" sz="8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foarte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grav</a:t>
            </a:r>
            <a:r>
              <a:rPr lang="ro-RO" sz="8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ro-RO" sz="8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e,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greutate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`		stare de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nutri</a:t>
            </a:r>
            <a:r>
              <a:rPr lang="ro-RO" sz="80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denutri</a:t>
            </a:r>
            <a:r>
              <a:rPr lang="ro-RO" sz="8000" dirty="0" smtClean="0">
                <a:latin typeface="Times New Roman" pitchFamily="18" charset="0"/>
                <a:cs typeface="Times New Roman" pitchFamily="18" charset="0"/>
              </a:rPr>
              <a:t>ție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normoponderal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supraponderal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obezitate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None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starea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constien</a:t>
            </a:r>
            <a:r>
              <a:rPr lang="ro-RO" sz="8000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(con</a:t>
            </a:r>
            <a:r>
              <a:rPr lang="ro-RO" sz="8000" dirty="0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tient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obnubilat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comatos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None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just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Foaia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observa</a:t>
            </a:r>
            <a:r>
              <a:rPr lang="ro-RO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clinic</a:t>
            </a:r>
            <a:r>
              <a:rPr lang="ro-RO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pagina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b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xamenul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clinic general</a:t>
            </a:r>
            <a:endParaRPr lang="ro-R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facies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(normal,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suferind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peritonitic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etc);</a:t>
            </a: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tegumente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normale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deshidratate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icterice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marmorate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etc);</a:t>
            </a: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mucoase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(normal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hidra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deshidratate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fanere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normale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diferite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aspecte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unghii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sticl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ceasornic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conjunctiv-adipos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ganglionar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muscular</a:t>
            </a: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osteo-articular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Foaia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observa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clinic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pagina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xamenul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clinic general</a:t>
            </a:r>
            <a:endParaRPr lang="ro-RO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371600"/>
            <a:ext cx="41910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Foaia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observa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clinic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pagina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xamenul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clinic general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aparat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respirator;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aparat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cardiorespirator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aparat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digestiv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ficat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biliare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splina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aparat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uro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-genital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nervos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endocrin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org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mț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examen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oncologic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dac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cazul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examene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speciali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ate</a:t>
            </a:r>
            <a:r>
              <a:rPr lang="en-US" dirty="0" smtClean="0"/>
              <a:t>;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Foaia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observa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clinic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pagina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xamenul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clinic general</a:t>
            </a:r>
            <a:endParaRPr lang="ro-RO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1" y="1447800"/>
            <a:ext cx="3432672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Foaia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observa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clinic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pagina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xamene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paraclinice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o-RO" sz="2700" dirty="0" smtClean="0">
                <a:latin typeface="Times New Roman" pitchFamily="18" charset="0"/>
                <a:cs typeface="Times New Roman" pitchFamily="18" charset="0"/>
              </a:rPr>
              <a:t>  C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uprinde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o-RO" sz="2700" dirty="0" smtClean="0">
                <a:latin typeface="Times New Roman" pitchFamily="18" charset="0"/>
                <a:cs typeface="Times New Roman" pitchFamily="18" charset="0"/>
              </a:rPr>
              <a:t>- analize de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laborator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(HLG,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uree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creatinin</a:t>
            </a:r>
            <a:r>
              <a:rPr lang="ro-RO" sz="27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glicemie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amilaze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GOT, GPT, BT, BD,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ionogram</a:t>
            </a:r>
            <a:r>
              <a:rPr lang="ro-RO" sz="27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timpi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coagulare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markeri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tumora</a:t>
            </a:r>
            <a:r>
              <a:rPr lang="ro-RO" sz="27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anticorpi</a:t>
            </a:r>
            <a:r>
              <a:rPr lang="ro-RO" sz="2700" dirty="0" smtClean="0">
                <a:latin typeface="Times New Roman" pitchFamily="18" charset="0"/>
                <a:cs typeface="Times New Roman" pitchFamily="18" charset="0"/>
              </a:rPr>
              <a:t> ș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antigene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specifice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etc)</a:t>
            </a:r>
          </a:p>
          <a:p>
            <a:pPr>
              <a:buNone/>
            </a:pPr>
            <a:r>
              <a:rPr lang="ro-RO" sz="27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examene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imagistice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neinvazive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27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examene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radiologice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radiografia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abdominal</a:t>
            </a:r>
            <a:r>
              <a:rPr lang="ro-RO" sz="27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simpl</a:t>
            </a:r>
            <a:r>
              <a:rPr lang="ro-RO" sz="27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tranzit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baritat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eso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-gastro-duodenal, cu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dublu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contrast-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patologia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ulceroa</a:t>
            </a:r>
            <a:r>
              <a:rPr lang="ro-RO" sz="2700" dirty="0" smtClean="0"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radiografii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700" dirty="0" smtClean="0">
                <a:latin typeface="Times New Roman" pitchFamily="18" charset="0"/>
                <a:cs typeface="Times New Roman" pitchFamily="18" charset="0"/>
              </a:rPr>
              <a:t>în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pozi</a:t>
            </a:r>
            <a:r>
              <a:rPr lang="ro-RO" sz="27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speciale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o-RO" sz="27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examene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ecografice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ecografia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abdominal</a:t>
            </a:r>
            <a:r>
              <a:rPr lang="ro-RO" sz="27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cu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substan</a:t>
            </a:r>
            <a:r>
              <a:rPr lang="ro-RO" sz="2700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de contrast, de p</a:t>
            </a:r>
            <a:r>
              <a:rPr lang="ro-RO" sz="27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o-RO" sz="27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moi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pelvin</a:t>
            </a:r>
            <a:r>
              <a:rPr lang="ro-RO" sz="27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ecografia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Doppler, etc)</a:t>
            </a:r>
          </a:p>
          <a:p>
            <a:pPr>
              <a:buNone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o-RO" sz="27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omputer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tomografia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(cu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o-RO" sz="27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o-RO" sz="27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substan</a:t>
            </a:r>
            <a:r>
              <a:rPr lang="ro-RO" sz="2700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de contrast);</a:t>
            </a:r>
          </a:p>
          <a:p>
            <a:pPr>
              <a:buNone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		RMN</a:t>
            </a:r>
          </a:p>
          <a:p>
            <a:pPr>
              <a:buNone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		PET-CT</a:t>
            </a:r>
          </a:p>
          <a:p>
            <a:pPr>
              <a:buNone/>
            </a:pPr>
            <a:r>
              <a:rPr lang="ro-RO" sz="27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examene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imagistice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invazive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uneori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caracter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terapeutic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		EDS</a:t>
            </a:r>
          </a:p>
          <a:p>
            <a:pPr>
              <a:buNone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		EDI</a:t>
            </a:r>
          </a:p>
          <a:p>
            <a:pPr>
              <a:buNone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		Eco-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endoscopia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27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interven</a:t>
            </a:r>
            <a:r>
              <a:rPr lang="ro-RO" sz="27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chirurgical</a:t>
            </a:r>
            <a:r>
              <a:rPr lang="ro-RO" sz="27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(num</a:t>
            </a:r>
            <a:r>
              <a:rPr lang="ro-RO" sz="27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rul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interven</a:t>
            </a:r>
            <a:r>
              <a:rPr lang="ro-RO" sz="27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iei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chirugicale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7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protocolul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operator) </a:t>
            </a:r>
          </a:p>
          <a:p>
            <a:pPr>
              <a:buNone/>
            </a:pP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838199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Foaia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observa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clinic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date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generale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pagina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66800"/>
            <a:ext cx="6934200" cy="5638800"/>
          </a:xfrm>
        </p:spPr>
        <p:txBody>
          <a:bodyPr/>
          <a:lstStyle/>
          <a:p>
            <a:endParaRPr lang="ro-RO" dirty="0"/>
          </a:p>
        </p:txBody>
      </p:sp>
      <p:pic>
        <p:nvPicPr>
          <p:cNvPr id="4" name="Picture 3" descr="Foaie de Observatie Clinica General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40" y="1143000"/>
            <a:ext cx="576072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Foaia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observa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clinic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pagina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xamene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anatomo-patologice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sus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inerea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diagnosticului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tratamentului</a:t>
            </a:r>
            <a:endParaRPr lang="ro-RO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00200"/>
            <a:ext cx="364996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Foaia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observa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clinic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pagina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xamene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anatomo-patologice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sus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inerea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diagnosticului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tratamentului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Examen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anatomopatologic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examen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citologic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detaliat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examen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extemporaneu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detaliat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examen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anatomo-patologic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piesei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operatorii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detaliat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aspect macroscopic, microscopic,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rezec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oncologic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dete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minare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secundar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ganglionar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distan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Foaia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observa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clinic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pagina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xamene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anatomo-patologice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sus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inerea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diagnosticului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tratamentului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Sus</a:t>
            </a:r>
            <a:r>
              <a:rPr lang="ro-RO" sz="53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inerea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diagnosticului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- diagnostic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pozitiv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	Se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bazeaz</a:t>
            </a:r>
            <a:r>
              <a:rPr lang="ro-RO" sz="5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53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ntotdeuna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5300" b="1" dirty="0" err="1" smtClean="0">
                <a:latin typeface="Times New Roman" pitchFamily="18" charset="0"/>
                <a:cs typeface="Times New Roman" pitchFamily="18" charset="0"/>
              </a:rPr>
              <a:t>anamnez</a:t>
            </a:r>
            <a:r>
              <a:rPr lang="ro-RO" sz="5300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o-RO" sz="5300" dirty="0" smtClean="0">
                <a:latin typeface="Times New Roman" pitchFamily="18" charset="0"/>
                <a:cs typeface="Times New Roman" pitchFamily="18" charset="0"/>
              </a:rPr>
              <a:t>(ana= din; mnesis = memorie) este prima etapă diagnostică și cuprinde toate informațiile obținute de medicul examinator de la pacient cu scopul orientării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asupra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5300" dirty="0" smtClean="0">
                <a:latin typeface="Times New Roman" pitchFamily="18" charset="0"/>
                <a:cs typeface="Times New Roman" pitchFamily="18" charset="0"/>
              </a:rPr>
              <a:t>unui diagnostic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daca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bine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realizat</a:t>
            </a:r>
            <a:r>
              <a:rPr lang="ro-RO" sz="5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asigur</a:t>
            </a:r>
            <a:r>
              <a:rPr lang="ro-RO" sz="5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stabilirea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a 50% din diagnostic (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uneori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chiar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mult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sz="53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boliile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pshiatrice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None/>
            </a:pP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discu</a:t>
            </a:r>
            <a:r>
              <a:rPr lang="ro-RO" sz="53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condus</a:t>
            </a:r>
            <a:r>
              <a:rPr lang="ro-RO" sz="5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de medic;</a:t>
            </a:r>
          </a:p>
          <a:p>
            <a:pPr algn="just">
              <a:buNone/>
            </a:pP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cuprinde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datele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motivele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intern</a:t>
            </a:r>
            <a:r>
              <a:rPr lang="ro-RO" sz="5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rii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, APP,  AHC, 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condi</a:t>
            </a:r>
            <a:r>
              <a:rPr lang="ro-RO" sz="53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o-RO" sz="53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le de via</a:t>
            </a:r>
            <a:r>
              <a:rPr lang="ro-RO" sz="5300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comportamente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53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medica</a:t>
            </a:r>
            <a:r>
              <a:rPr lang="ro-RO" sz="53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asociat</a:t>
            </a:r>
            <a:r>
              <a:rPr lang="ro-RO" sz="5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5300" b="1" dirty="0" err="1" smtClean="0">
                <a:latin typeface="Times New Roman" pitchFamily="18" charset="0"/>
                <a:cs typeface="Times New Roman" pitchFamily="18" charset="0"/>
              </a:rPr>
              <a:t>examen</a:t>
            </a:r>
            <a:r>
              <a:rPr lang="en-US" sz="5300" b="1" dirty="0" smtClean="0">
                <a:latin typeface="Times New Roman" pitchFamily="18" charset="0"/>
                <a:cs typeface="Times New Roman" pitchFamily="18" charset="0"/>
              </a:rPr>
              <a:t> clinic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inspec</a:t>
            </a:r>
            <a:r>
              <a:rPr lang="ro-RO" sz="53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endParaRPr lang="en-US" sz="5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palpare</a:t>
            </a:r>
            <a:endParaRPr lang="en-US" sz="5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percu</a:t>
            </a:r>
            <a:r>
              <a:rPr lang="ro-RO" sz="53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endParaRPr lang="en-US" sz="5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ausculta</a:t>
            </a:r>
            <a:r>
              <a:rPr lang="ro-RO" sz="53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endParaRPr lang="en-US" sz="5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5300" b="1" dirty="0" err="1" smtClean="0">
                <a:latin typeface="Times New Roman" pitchFamily="18" charset="0"/>
                <a:cs typeface="Times New Roman" pitchFamily="18" charset="0"/>
              </a:rPr>
              <a:t>examen</a:t>
            </a:r>
            <a:r>
              <a:rPr lang="en-US" sz="5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 smtClean="0">
                <a:latin typeface="Times New Roman" pitchFamily="18" charset="0"/>
                <a:cs typeface="Times New Roman" pitchFamily="18" charset="0"/>
              </a:rPr>
              <a:t>paraclinic</a:t>
            </a:r>
            <a:endParaRPr lang="en-US" sz="53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Foaia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observa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clinic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pagina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picriza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6485" y="1447800"/>
            <a:ext cx="3431029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Foaia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observa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clinic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pagina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picriza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Cuprinde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scurt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datele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pacientului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stabilirea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diagnosticului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tratamentul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urmat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medicamentos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/chirurgical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8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volu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pacientului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starea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externare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recomand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rile 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externare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Foaia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observa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clinic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pagina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onitorizarea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paramet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clinici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importan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o-RO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021" y="1600200"/>
            <a:ext cx="65799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Foaia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observa</a:t>
            </a:r>
            <a:r>
              <a:rPr lang="ro-RO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clinic</a:t>
            </a:r>
            <a:r>
              <a:rPr lang="ro-RO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cte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adi</a:t>
            </a:r>
            <a:r>
              <a:rPr lang="ro-RO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ionale</a:t>
            </a:r>
            <a:endParaRPr lang="ro-R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Foaie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evol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uț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zilnic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uneori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evolu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periodic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func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gravitatea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cazului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Acte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medicale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Acte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identitate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Acte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identificare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apartin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torilor</a:t>
            </a:r>
            <a:endParaRPr lang="ro-RO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Foaia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observa</a:t>
            </a:r>
            <a:r>
              <a:rPr lang="ro-RO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clinic</a:t>
            </a:r>
            <a:r>
              <a:rPr lang="ro-RO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Date </a:t>
            </a: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generale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Document medico-legal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nso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pacientul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internat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5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ntr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-o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unitate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sanitar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paturi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Valoare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smtClean="0">
                <a:latin typeface="Times New Roman" pitchFamily="18" charset="0"/>
                <a:cs typeface="Times New Roman" pitchFamily="18" charset="0"/>
              </a:rPr>
              <a:t>medical</a:t>
            </a:r>
            <a:r>
              <a:rPr lang="ro-RO" sz="2500" u="sng" dirty="0" smtClean="0">
                <a:latin typeface="Times New Roman" pitchFamily="18" charset="0"/>
                <a:cs typeface="Times New Roman" pitchFamily="18" charset="0"/>
              </a:rPr>
              <a:t>ă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informa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ii care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contribuie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stabilirea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diagnosticului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boala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5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justifica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terapia</a:t>
            </a:r>
            <a:endParaRPr lang="ro-RO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u="sng" dirty="0" err="1" smtClean="0">
                <a:latin typeface="Times New Roman" pitchFamily="18" charset="0"/>
                <a:cs typeface="Times New Roman" pitchFamily="18" charset="0"/>
              </a:rPr>
              <a:t>juridic</a:t>
            </a:r>
            <a:r>
              <a:rPr lang="ro-RO" sz="2500" u="sng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atest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5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justific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calitatea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acului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medical 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fa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organelor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abilitate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5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ajut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expertiza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capacit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ii de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munc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500" u="sng" dirty="0" err="1" smtClean="0">
                <a:latin typeface="Times New Roman" pitchFamily="18" charset="0"/>
                <a:cs typeface="Times New Roman" pitchFamily="18" charset="0"/>
              </a:rPr>
              <a:t>administrativ</a:t>
            </a:r>
            <a:r>
              <a:rPr lang="ro-RO" sz="2500" u="sng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atest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internarea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5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ntr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-o sec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ție 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spital</a:t>
            </a:r>
            <a:endParaRPr lang="en-US" sz="2500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Foaia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observa</a:t>
            </a:r>
            <a:r>
              <a:rPr lang="ro-RO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clinic</a:t>
            </a:r>
            <a:r>
              <a:rPr lang="ro-RO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Date </a:t>
            </a: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generale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Autofit/>
          </a:bodyPr>
          <a:lstStyle/>
          <a:p>
            <a:pPr marL="571500" indent="-571500" algn="just">
              <a:buAutoNum type="romanUcPeriod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Date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generale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nume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prenume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sex, v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âr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data </a:t>
            </a:r>
            <a:r>
              <a:rPr lang="ro-RO" sz="21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locul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terii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domiciliu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71500" indent="-571500" algn="just">
              <a:buFont typeface="Wingdings" pitchFamily="2" charset="2"/>
              <a:buChar char="ü"/>
            </a:pP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bolnav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con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tient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- se solicit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acte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medicale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1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informa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despre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profesia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1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locul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munc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ă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o-RO" sz="21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biective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o-RO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/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stabilirea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contact cu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bolnavu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util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d.p.d.v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psihoafectiv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/>
            <a:r>
              <a:rPr lang="ro-RO" sz="21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nforma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despre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patologia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specific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sexului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rstei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patologia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profesional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patologia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legat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mediul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provenien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domiciu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571500" indent="-571500" algn="just"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II. 	Date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calendaristice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: data intern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rii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extern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rii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1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perioada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internare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71500" indent="-571500" algn="just"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III. 	Diagnostic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ul: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(periodic </a:t>
            </a:r>
            <a:r>
              <a:rPr lang="ro-RO" sz="21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dinamic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diferite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faze: la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internare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la 72 ore </a:t>
            </a:r>
            <a:r>
              <a:rPr lang="ro-RO" sz="21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externare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(diagnostic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definitiv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);		</a:t>
            </a:r>
          </a:p>
          <a:p>
            <a:pPr marL="571500" indent="-571500" algn="just"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o-RO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Foaia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observa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clinic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date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generale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pagina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ro-RO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19200"/>
            <a:ext cx="403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Foaia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observa</a:t>
            </a:r>
            <a:r>
              <a:rPr lang="ro-RO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clinic</a:t>
            </a:r>
            <a:r>
              <a:rPr lang="ro-RO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date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generale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Atribuit</a:t>
            </a: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ă (î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 mare parte)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ramurilor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chirugicale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Cupri</a:t>
            </a: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de: </a:t>
            </a:r>
          </a:p>
          <a:p>
            <a:pPr>
              <a:buFont typeface="Wingdings" pitchFamily="2" charset="2"/>
              <a:buChar char="Ø"/>
            </a:pPr>
            <a:r>
              <a:rPr lang="ro-RO" sz="3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onsi</a:t>
            </a: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mță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ntul</a:t>
            </a: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interven</a:t>
            </a: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chirurgical</a:t>
            </a: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principal</a:t>
            </a: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0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opera</a:t>
            </a: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iile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asoci</a:t>
            </a: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echipa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operatorie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0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echipa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ATI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durata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interven</a:t>
            </a: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iei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chirurgicale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examenul</a:t>
            </a: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anatomopatologic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extemporaneu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0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ex</a:t>
            </a: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amenul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citologic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Foaia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observa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clinic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date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generale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pagina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ro-R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71600"/>
            <a:ext cx="3593018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Foaia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observa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clinic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date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generale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pagina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Cuprinde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informa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despre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transferul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ntre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sec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dac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s-a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realizat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starea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externare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vindecat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ameliorat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ionar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agravat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decedat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tipul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extern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externat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externat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cerere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transfer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interspitalicesc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decedat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decesul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intraoperator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aspecte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medico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legale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func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durata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 care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decedat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pacientul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momentul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operator);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diagnosticul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deces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cauza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direct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tă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morbide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morbide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importante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diagnosticul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anatomo-patologic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(macroscopic </a:t>
            </a:r>
            <a:r>
              <a:rPr lang="ro-RO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microscopic);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coduri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DRG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		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Foaia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observa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clinic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date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generale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pagina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ro-R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724</Words>
  <Application>Microsoft Office PowerPoint</Application>
  <PresentationFormat>On-screen Show (4:3)</PresentationFormat>
  <Paragraphs>173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Semiologie chirurgicală  Stagiu practic    3</vt:lpstr>
      <vt:lpstr>Foaia de observație clinică date generale pagina 1</vt:lpstr>
      <vt:lpstr>Foaia de observație clinică Date generale</vt:lpstr>
      <vt:lpstr>Foaia de observație clinică Date generale</vt:lpstr>
      <vt:lpstr>Foaia de observație clinică date generale pagina 2</vt:lpstr>
      <vt:lpstr>Foaia de observație clinică date generale</vt:lpstr>
      <vt:lpstr>Foaia de observație clinică date generale pagina 3</vt:lpstr>
      <vt:lpstr>Foaia de observație clinică date generale pagina 3</vt:lpstr>
      <vt:lpstr>Foaia de observație clinică date generale pagina 4</vt:lpstr>
      <vt:lpstr>Foaia de observație clinică date generale pagina 4</vt:lpstr>
      <vt:lpstr>Foaia de observație clinică date generale pagina 4</vt:lpstr>
      <vt:lpstr>Foaia de observație clinică date generale pagina 5</vt:lpstr>
      <vt:lpstr>Foaia de observatie clinica date generale pagina 5</vt:lpstr>
      <vt:lpstr>Foaia de observație clinică pagina 5 Examenul clinic general</vt:lpstr>
      <vt:lpstr>Foaia de observație clinică pagina 5 Examenul clinic general</vt:lpstr>
      <vt:lpstr>Foaia de observație clinică pagina 6  Examenul clinic general</vt:lpstr>
      <vt:lpstr>Foaia de observație clinică pagina 6 Examenul clinic general</vt:lpstr>
      <vt:lpstr>Foaia de observație clinică pagina 7 Examenul clinic general</vt:lpstr>
      <vt:lpstr>Foaia de observație clinică pagina 7 Examene paraclinice</vt:lpstr>
      <vt:lpstr>Foaia de observație clinică pagina 8 Examene anatomo-patologice și susținerea diagnosticului și tratamentului</vt:lpstr>
      <vt:lpstr>Foaia de observație clinică pagina 8 Examene anatomo-patologice și susținerea diagnosticului și tratamentului</vt:lpstr>
      <vt:lpstr>Foaia de observație clinică pagina 8 Examene anatomo-patologice și susținerea diagnosticului și tratamentului</vt:lpstr>
      <vt:lpstr>Foaia de observație clinică pagina 9 Epicriza </vt:lpstr>
      <vt:lpstr>Foaia de observație clinică pagina 9 Epicriza </vt:lpstr>
      <vt:lpstr>Foaia de observație clinică pagina 10 Monitorizarea parametrilor clinici importanți</vt:lpstr>
      <vt:lpstr>Foaia de observație clinică Acte adiționale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Semiologie chirurgicala  Stagiu practic  3</dc:title>
  <dc:creator>Dr. House</dc:creator>
  <cp:lastModifiedBy>DR Vasile</cp:lastModifiedBy>
  <cp:revision>18</cp:revision>
  <dcterms:created xsi:type="dcterms:W3CDTF">2006-08-16T00:00:00Z</dcterms:created>
  <dcterms:modified xsi:type="dcterms:W3CDTF">2020-10-25T14:55:20Z</dcterms:modified>
</cp:coreProperties>
</file>