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gif"/><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Semiologie</a:t>
            </a:r>
            <a:r>
              <a:rPr lang="en-US" dirty="0" smtClean="0"/>
              <a:t> chirurgic</a:t>
            </a:r>
            <a:r>
              <a:rPr lang="ro-RO" dirty="0" smtClean="0"/>
              <a:t>ală</a:t>
            </a:r>
            <a:endParaRPr lang="ro-RO" dirty="0"/>
          </a:p>
        </p:txBody>
      </p:sp>
      <p:sp>
        <p:nvSpPr>
          <p:cNvPr id="3" name="Content Placeholder 2"/>
          <p:cNvSpPr>
            <a:spLocks noGrp="1"/>
          </p:cNvSpPr>
          <p:nvPr>
            <p:ph idx="1"/>
          </p:nvPr>
        </p:nvSpPr>
        <p:spPr/>
        <p:txBody>
          <a:bodyPr/>
          <a:lstStyle/>
          <a:p>
            <a:pPr>
              <a:buNone/>
            </a:pPr>
            <a:endParaRPr lang="en-US" dirty="0" smtClean="0"/>
          </a:p>
          <a:p>
            <a:pPr algn="ctr">
              <a:buNone/>
            </a:pPr>
            <a:r>
              <a:rPr lang="en-US" dirty="0" smtClean="0"/>
              <a:t>4</a:t>
            </a:r>
          </a:p>
          <a:p>
            <a:pPr algn="ctr">
              <a:buNone/>
            </a:pPr>
            <a:endParaRPr lang="en-US" dirty="0" smtClean="0"/>
          </a:p>
          <a:p>
            <a:pPr algn="ctr">
              <a:buNone/>
            </a:pPr>
            <a:r>
              <a:rPr lang="en-US" dirty="0" err="1" smtClean="0">
                <a:latin typeface="Times New Roman" pitchFamily="18" charset="0"/>
                <a:cs typeface="Times New Roman" pitchFamily="18" charset="0"/>
              </a:rPr>
              <a:t>Preg</a:t>
            </a:r>
            <a:r>
              <a:rPr lang="ro-RO" dirty="0" smtClean="0">
                <a:latin typeface="Times New Roman" pitchFamily="18" charset="0"/>
                <a:cs typeface="Times New Roman" pitchFamily="18" charset="0"/>
              </a:rPr>
              <a:t>ă</a:t>
            </a:r>
            <a:r>
              <a:rPr lang="en-US" dirty="0" err="1" smtClean="0">
                <a:latin typeface="Times New Roman" pitchFamily="18" charset="0"/>
                <a:cs typeface="Times New Roman" pitchFamily="18" charset="0"/>
              </a:rPr>
              <a:t>tirea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preoperatorie</a:t>
            </a:r>
            <a:endParaRPr lang="ro-RO" dirty="0" smtClean="0">
              <a:latin typeface="Times New Roman" pitchFamily="18" charset="0"/>
              <a:cs typeface="Times New Roman" pitchFamily="18" charset="0"/>
            </a:endParaRPr>
          </a:p>
          <a:p>
            <a:pPr algn="ctr">
              <a:buNone/>
            </a:pPr>
            <a:r>
              <a:rPr lang="ro-RO" dirty="0" smtClean="0">
                <a:latin typeface="Times New Roman" pitchFamily="18" charset="0"/>
                <a:cs typeface="Times New Roman" pitchFamily="18" charset="0"/>
              </a:rPr>
              <a:t>Injecțiile </a:t>
            </a:r>
          </a:p>
          <a:p>
            <a:endParaRPr lang="ro-R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it-IT" sz="2300" dirty="0" smtClean="0">
                <a:solidFill>
                  <a:prstClr val="black"/>
                </a:solidFill>
                <a:latin typeface="Times New Roman" pitchFamily="18" charset="0"/>
                <a:cs typeface="Times New Roman" pitchFamily="18" charset="0"/>
              </a:rPr>
              <a:t> Pregătiri speciale în funcție de tare asociate</a:t>
            </a:r>
            <a:endParaRPr lang="ro-RO" dirty="0"/>
          </a:p>
        </p:txBody>
      </p:sp>
      <p:sp>
        <p:nvSpPr>
          <p:cNvPr id="3" name="Content Placeholder 2"/>
          <p:cNvSpPr>
            <a:spLocks noGrp="1"/>
          </p:cNvSpPr>
          <p:nvPr>
            <p:ph idx="1"/>
          </p:nvPr>
        </p:nvSpPr>
        <p:spPr/>
        <p:txBody>
          <a:bodyPr>
            <a:normAutofit fontScale="77500" lnSpcReduction="20000"/>
          </a:bodyPr>
          <a:lstStyle/>
          <a:p>
            <a:pPr algn="just"/>
            <a:r>
              <a:rPr lang="en-US" sz="2900" dirty="0" smtClean="0">
                <a:latin typeface="Times New Roman" pitchFamily="18" charset="0"/>
                <a:cs typeface="Times New Roman" pitchFamily="18" charset="0"/>
              </a:rPr>
              <a:t>P</a:t>
            </a:r>
            <a:r>
              <a:rPr lang="ro-RO" sz="2900" dirty="0" smtClean="0">
                <a:latin typeface="Times New Roman" pitchFamily="18" charset="0"/>
                <a:cs typeface="Times New Roman" pitchFamily="18" charset="0"/>
              </a:rPr>
              <a:t>regătirea </a:t>
            </a:r>
            <a:r>
              <a:rPr lang="ro-RO" sz="2900" b="1" dirty="0" smtClean="0">
                <a:latin typeface="Times New Roman" pitchFamily="18" charset="0"/>
                <a:cs typeface="Times New Roman" pitchFamily="18" charset="0"/>
              </a:rPr>
              <a:t>bolnavilor deshidratați și denutriți</a:t>
            </a:r>
            <a:r>
              <a:rPr lang="en-US" sz="2900" dirty="0" smtClean="0">
                <a:latin typeface="Times New Roman" pitchFamily="18" charset="0"/>
                <a:cs typeface="Times New Roman" pitchFamily="18" charset="0"/>
              </a:rPr>
              <a:t>:</a:t>
            </a:r>
          </a:p>
          <a:p>
            <a:pPr algn="just">
              <a:buNone/>
            </a:pPr>
            <a:r>
              <a:rPr lang="en-US" sz="2900" dirty="0" smtClean="0">
                <a:latin typeface="Times New Roman" pitchFamily="18" charset="0"/>
                <a:cs typeface="Times New Roman" pitchFamily="18" charset="0"/>
              </a:rPr>
              <a:t>		</a:t>
            </a:r>
            <a:r>
              <a:rPr lang="ro-RO" sz="2900" dirty="0" smtClean="0">
                <a:latin typeface="Times New Roman" pitchFamily="18" charset="0"/>
                <a:cs typeface="Times New Roman" pitchFamily="18" charset="0"/>
              </a:rPr>
              <a:t>- refacerea echilibrului hidric reprezintă o condiție importantă pentru obținerea succesului operator și prevenirea complicațiiilor postoperatorii</a:t>
            </a:r>
            <a:r>
              <a:rPr lang="en-US" sz="2900" dirty="0" smtClean="0">
                <a:latin typeface="Times New Roman" pitchFamily="18" charset="0"/>
                <a:cs typeface="Times New Roman" pitchFamily="18" charset="0"/>
              </a:rPr>
              <a:t>;</a:t>
            </a:r>
            <a:r>
              <a:rPr lang="ro-RO" sz="2900" dirty="0" smtClean="0">
                <a:latin typeface="Times New Roman" pitchFamily="18" charset="0"/>
                <a:cs typeface="Times New Roman" pitchFamily="18" charset="0"/>
              </a:rPr>
              <a:t> </a:t>
            </a:r>
            <a:endParaRPr lang="en-US" sz="2900" dirty="0" smtClean="0">
              <a:latin typeface="Times New Roman" pitchFamily="18" charset="0"/>
              <a:cs typeface="Times New Roman" pitchFamily="18" charset="0"/>
            </a:endParaRPr>
          </a:p>
          <a:p>
            <a:pPr algn="just">
              <a:buNone/>
            </a:pPr>
            <a:r>
              <a:rPr lang="en-US" sz="2900" dirty="0" smtClean="0">
                <a:latin typeface="Times New Roman" pitchFamily="18" charset="0"/>
                <a:cs typeface="Times New Roman" pitchFamily="18" charset="0"/>
              </a:rPr>
              <a:t>		</a:t>
            </a:r>
            <a:r>
              <a:rPr lang="ro-RO" sz="29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c</a:t>
            </a:r>
            <a:r>
              <a:rPr lang="ro-RO" sz="2900" dirty="0" smtClean="0">
                <a:latin typeface="Times New Roman" pitchFamily="18" charset="0"/>
                <a:cs typeface="Times New Roman" pitchFamily="18" charset="0"/>
              </a:rPr>
              <a:t>orectarea tulburărilor echilibrului electroliților va fi posibilă folosind soluții saline în funcție de ionogramă. </a:t>
            </a:r>
            <a:endParaRPr lang="en-US" sz="2900" dirty="0" smtClean="0">
              <a:latin typeface="Times New Roman" pitchFamily="18" charset="0"/>
              <a:cs typeface="Times New Roman" pitchFamily="18" charset="0"/>
            </a:endParaRPr>
          </a:p>
          <a:p>
            <a:pPr algn="just">
              <a:buNone/>
            </a:pPr>
            <a:r>
              <a:rPr lang="en-US" sz="2900" dirty="0" smtClean="0">
                <a:latin typeface="Times New Roman" pitchFamily="18" charset="0"/>
                <a:cs typeface="Times New Roman" pitchFamily="18" charset="0"/>
              </a:rPr>
              <a:t>		</a:t>
            </a:r>
            <a:r>
              <a:rPr lang="ro-RO" sz="29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o</a:t>
            </a:r>
            <a:r>
              <a:rPr lang="ro-RO" sz="2900" dirty="0" smtClean="0">
                <a:latin typeface="Times New Roman" pitchFamily="18" charset="0"/>
                <a:cs typeface="Times New Roman" pitchFamily="18" charset="0"/>
              </a:rPr>
              <a:t> atenție deosebită trebuie acordată și metabolismului proteinelor</a:t>
            </a:r>
            <a:r>
              <a:rPr lang="en-US" sz="2900" dirty="0" smtClean="0">
                <a:latin typeface="Times New Roman" pitchFamily="18" charset="0"/>
                <a:cs typeface="Times New Roman" pitchFamily="18" charset="0"/>
              </a:rPr>
              <a:t>; h</a:t>
            </a:r>
            <a:r>
              <a:rPr lang="ro-RO" sz="2900" dirty="0" smtClean="0">
                <a:latin typeface="Times New Roman" pitchFamily="18" charset="0"/>
                <a:cs typeface="Times New Roman" pitchFamily="18" charset="0"/>
              </a:rPr>
              <a:t>ipoproteinemia va fi tratată prin transfuzii de plasmă, albumină, sânge total, hidrolizate de proteine, soluții de aminoacizi.</a:t>
            </a:r>
          </a:p>
          <a:p>
            <a:pPr algn="just"/>
            <a:r>
              <a:rPr lang="ro-RO" sz="2900" b="1" dirty="0" smtClean="0">
                <a:latin typeface="Times New Roman" pitchFamily="18" charset="0"/>
                <a:cs typeface="Times New Roman" pitchFamily="18" charset="0"/>
              </a:rPr>
              <a:t>Pregătirea diabeticului</a:t>
            </a:r>
            <a:r>
              <a:rPr lang="ro-RO" sz="2900" dirty="0" smtClean="0">
                <a:latin typeface="Times New Roman" pitchFamily="18" charset="0"/>
                <a:cs typeface="Times New Roman" pitchFamily="18" charset="0"/>
              </a:rPr>
              <a:t>  începe cu alimentația și testarea toleranței la insulină. Se va intrerupe tratamentul cu antidiabetice orale și se va î</a:t>
            </a:r>
            <a:r>
              <a:rPr lang="en-US" sz="2900" dirty="0" err="1" smtClean="0">
                <a:latin typeface="Times New Roman" pitchFamily="18" charset="0"/>
                <a:cs typeface="Times New Roman" pitchFamily="18" charset="0"/>
              </a:rPr>
              <a:t>ncepe</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terapia</a:t>
            </a:r>
            <a:r>
              <a:rPr lang="en-US" sz="2900" dirty="0" smtClean="0">
                <a:latin typeface="Times New Roman" pitchFamily="18" charset="0"/>
                <a:cs typeface="Times New Roman" pitchFamily="18" charset="0"/>
              </a:rPr>
              <a:t> cu</a:t>
            </a:r>
            <a:r>
              <a:rPr lang="ro-RO" sz="2900" dirty="0" smtClean="0">
                <a:latin typeface="Times New Roman" pitchFamily="18" charset="0"/>
                <a:cs typeface="Times New Roman" pitchFamily="18" charset="0"/>
              </a:rPr>
              <a:t> insulină</a:t>
            </a:r>
            <a:r>
              <a:rPr lang="en-US" sz="2900" dirty="0" smtClean="0">
                <a:latin typeface="Times New Roman" pitchFamily="18" charset="0"/>
                <a:cs typeface="Times New Roman" pitchFamily="18" charset="0"/>
              </a:rPr>
              <a:t> (</a:t>
            </a:r>
            <a:r>
              <a:rPr lang="ro-RO" sz="2900" dirty="0" smtClean="0">
                <a:latin typeface="Times New Roman" pitchFamily="18" charset="0"/>
                <a:cs typeface="Times New Roman" pitchFamily="18" charset="0"/>
              </a:rPr>
              <a:t>ușor de dozat în perioada  p</a:t>
            </a:r>
            <a:r>
              <a:rPr lang="en-US" sz="2900" dirty="0" err="1" smtClean="0">
                <a:latin typeface="Times New Roman" pitchFamily="18" charset="0"/>
                <a:cs typeface="Times New Roman" pitchFamily="18" charset="0"/>
              </a:rPr>
              <a:t>eri</a:t>
            </a:r>
            <a:r>
              <a:rPr lang="ro-RO" sz="2900" dirty="0" smtClean="0">
                <a:latin typeface="Times New Roman" pitchFamily="18" charset="0"/>
                <a:cs typeface="Times New Roman" pitchFamily="18" charset="0"/>
              </a:rPr>
              <a:t>operatorie</a:t>
            </a:r>
            <a:r>
              <a:rPr lang="en-US" sz="2900" dirty="0" smtClean="0">
                <a:latin typeface="Times New Roman" pitchFamily="18" charset="0"/>
                <a:cs typeface="Times New Roman" pitchFamily="18" charset="0"/>
              </a:rPr>
              <a:t>); a</a:t>
            </a:r>
            <a:r>
              <a:rPr lang="ro-RO" sz="2900" dirty="0" smtClean="0">
                <a:latin typeface="Times New Roman" pitchFamily="18" charset="0"/>
                <a:cs typeface="Times New Roman" pitchFamily="18" charset="0"/>
              </a:rPr>
              <a:t>dministrarea de insulină se continuă în ziua operației sub controlul glicemiei</a:t>
            </a:r>
            <a:r>
              <a:rPr lang="en-US" sz="2900" dirty="0" smtClean="0">
                <a:latin typeface="Times New Roman" pitchFamily="18" charset="0"/>
                <a:cs typeface="Times New Roman" pitchFamily="18" charset="0"/>
              </a:rPr>
              <a:t>,</a:t>
            </a:r>
            <a:r>
              <a:rPr lang="ro-RO" sz="2900" dirty="0" smtClean="0">
                <a:latin typeface="Times New Roman" pitchFamily="18" charset="0"/>
                <a:cs typeface="Times New Roman" pitchFamily="18" charset="0"/>
              </a:rPr>
              <a:t> iar în postoperator se va </a:t>
            </a:r>
            <a:r>
              <a:rPr lang="en-US" sz="2900" dirty="0" err="1" smtClean="0">
                <a:latin typeface="Times New Roman" pitchFamily="18" charset="0"/>
                <a:cs typeface="Times New Roman" pitchFamily="18" charset="0"/>
              </a:rPr>
              <a:t>relua</a:t>
            </a:r>
            <a:r>
              <a:rPr lang="ro-RO" sz="2900" dirty="0" smtClean="0">
                <a:latin typeface="Times New Roman" pitchFamily="18" charset="0"/>
                <a:cs typeface="Times New Roman" pitchFamily="18" charset="0"/>
              </a:rPr>
              <a:t> cât mai repede alimentația orală.</a:t>
            </a:r>
          </a:p>
          <a:p>
            <a:endParaRPr lang="ro-R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it-IT" sz="2300" dirty="0" smtClean="0">
                <a:solidFill>
                  <a:prstClr val="black"/>
                </a:solidFill>
                <a:latin typeface="Times New Roman" pitchFamily="18" charset="0"/>
                <a:cs typeface="Times New Roman" pitchFamily="18" charset="0"/>
              </a:rPr>
              <a:t> Pregătiri speciale în funcție de tare asociate</a:t>
            </a:r>
            <a:endParaRPr lang="ro-RO" dirty="0"/>
          </a:p>
        </p:txBody>
      </p:sp>
      <p:sp>
        <p:nvSpPr>
          <p:cNvPr id="3" name="Content Placeholder 2"/>
          <p:cNvSpPr>
            <a:spLocks noGrp="1"/>
          </p:cNvSpPr>
          <p:nvPr>
            <p:ph idx="1"/>
          </p:nvPr>
        </p:nvSpPr>
        <p:spPr/>
        <p:txBody>
          <a:bodyPr>
            <a:normAutofit/>
          </a:bodyPr>
          <a:lstStyle/>
          <a:p>
            <a:pPr algn="just"/>
            <a:r>
              <a:rPr lang="ro-RO" sz="2300" b="1" dirty="0" smtClean="0">
                <a:latin typeface="Times New Roman" pitchFamily="18" charset="0"/>
                <a:cs typeface="Times New Roman" pitchFamily="18" charset="0"/>
              </a:rPr>
              <a:t>Pregătirea bolnavilor anemici</a:t>
            </a:r>
            <a:r>
              <a:rPr lang="ro-RO" sz="2300" dirty="0" smtClean="0">
                <a:latin typeface="Times New Roman" pitchFamily="18" charset="0"/>
                <a:cs typeface="Times New Roman" pitchFamily="18" charset="0"/>
              </a:rPr>
              <a:t> necesită atenție ș</a:t>
            </a:r>
            <a:r>
              <a:rPr lang="en-US" sz="2300" dirty="0" err="1" smtClean="0">
                <a:latin typeface="Times New Roman" pitchFamily="18" charset="0"/>
                <a:cs typeface="Times New Roman" pitchFamily="18" charset="0"/>
              </a:rPr>
              <a:t>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administrarea</a:t>
            </a:r>
            <a:r>
              <a:rPr lang="en-US" sz="2300" dirty="0" smtClean="0">
                <a:latin typeface="Times New Roman" pitchFamily="18" charset="0"/>
                <a:cs typeface="Times New Roman" pitchFamily="18" charset="0"/>
              </a:rPr>
              <a:t> de s</a:t>
            </a:r>
            <a:r>
              <a:rPr lang="ro-RO" sz="2300" dirty="0" smtClean="0">
                <a:latin typeface="Times New Roman" pitchFamily="18" charset="0"/>
                <a:cs typeface="Times New Roman" pitchFamily="18" charset="0"/>
              </a:rPr>
              <a:t>â</a:t>
            </a:r>
            <a:r>
              <a:rPr lang="en-US" sz="2300" dirty="0" err="1" smtClean="0">
                <a:latin typeface="Times New Roman" pitchFamily="18" charset="0"/>
                <a:cs typeface="Times New Roman" pitchFamily="18" charset="0"/>
              </a:rPr>
              <a:t>nge</a:t>
            </a:r>
            <a:r>
              <a:rPr lang="en-US" sz="2300" dirty="0" smtClean="0">
                <a:latin typeface="Times New Roman" pitchFamily="18" charset="0"/>
                <a:cs typeface="Times New Roman" pitchFamily="18" charset="0"/>
              </a:rPr>
              <a:t> (</a:t>
            </a:r>
            <a:r>
              <a:rPr lang="ro-RO" sz="2300" dirty="0" smtClean="0">
                <a:latin typeface="Times New Roman" pitchFamily="18" charset="0"/>
                <a:cs typeface="Times New Roman" pitchFamily="18" charset="0"/>
              </a:rPr>
              <a:t>hemoglobina este sub </a:t>
            </a:r>
            <a:r>
              <a:rPr lang="en-US" sz="2300" dirty="0" smtClean="0">
                <a:latin typeface="Times New Roman" pitchFamily="18" charset="0"/>
                <a:cs typeface="Times New Roman" pitchFamily="18" charset="0"/>
              </a:rPr>
              <a:t>10 g/dl) </a:t>
            </a:r>
            <a:r>
              <a:rPr lang="en-US" sz="2300" dirty="0" err="1" smtClean="0">
                <a:latin typeface="Times New Roman" pitchFamily="18" charset="0"/>
                <a:cs typeface="Times New Roman" pitchFamily="18" charset="0"/>
              </a:rPr>
              <a:t>pentru</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interven</a:t>
            </a:r>
            <a:r>
              <a:rPr lang="ro-RO" sz="2300" dirty="0" smtClean="0">
                <a:latin typeface="Times New Roman" pitchFamily="18" charset="0"/>
                <a:cs typeface="Times New Roman" pitchFamily="18" charset="0"/>
              </a:rPr>
              <a:t>ț</a:t>
            </a:r>
            <a:r>
              <a:rPr lang="en-US" sz="2300" dirty="0" err="1" smtClean="0">
                <a:latin typeface="Times New Roman" pitchFamily="18" charset="0"/>
                <a:cs typeface="Times New Roman" pitchFamily="18" charset="0"/>
              </a:rPr>
              <a:t>i</a:t>
            </a:r>
            <a:r>
              <a:rPr lang="ro-RO" sz="2300" dirty="0" smtClean="0">
                <a:latin typeface="Times New Roman" pitchFamily="18" charset="0"/>
                <a:cs typeface="Times New Roman" pitchFamily="18" charset="0"/>
              </a:rPr>
              <a:t>i</a:t>
            </a:r>
            <a:r>
              <a:rPr lang="en-US" sz="2300" dirty="0" smtClean="0">
                <a:latin typeface="Times New Roman" pitchFamily="18" charset="0"/>
                <a:cs typeface="Times New Roman" pitchFamily="18" charset="0"/>
              </a:rPr>
              <a:t>le din </a:t>
            </a:r>
            <a:r>
              <a:rPr lang="en-US" sz="2300" dirty="0" err="1" smtClean="0">
                <a:latin typeface="Times New Roman" pitchFamily="18" charset="0"/>
                <a:cs typeface="Times New Roman" pitchFamily="18" charset="0"/>
              </a:rPr>
              <a:t>sfera</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digestiv</a:t>
            </a:r>
            <a:r>
              <a:rPr lang="ro-RO" sz="2300" dirty="0" smtClean="0">
                <a:latin typeface="Times New Roman" pitchFamily="18" charset="0"/>
                <a:cs typeface="Times New Roman" pitchFamily="18" charset="0"/>
              </a:rPr>
              <a:t>ă</a:t>
            </a:r>
            <a:r>
              <a:rPr lang="en-US" sz="2300" dirty="0" smtClean="0">
                <a:latin typeface="Times New Roman" pitchFamily="18" charset="0"/>
                <a:cs typeface="Times New Roman" pitchFamily="18" charset="0"/>
              </a:rPr>
              <a:t>; </a:t>
            </a:r>
            <a:r>
              <a:rPr lang="ro-RO" sz="2300" dirty="0" smtClean="0">
                <a:latin typeface="Times New Roman" pitchFamily="18" charset="0"/>
                <a:cs typeface="Times New Roman" pitchFamily="18" charset="0"/>
              </a:rPr>
              <a:t>operația fiind amânată până la refacerea masei sanguine prin transfuzii de sânge total, masă eritrocitară, fier, etc.</a:t>
            </a:r>
          </a:p>
          <a:p>
            <a:pPr algn="just"/>
            <a:r>
              <a:rPr lang="ro-RO" sz="2300" b="1" dirty="0" smtClean="0">
                <a:latin typeface="Times New Roman" pitchFamily="18" charset="0"/>
                <a:cs typeface="Times New Roman" pitchFamily="18" charset="0"/>
              </a:rPr>
              <a:t>Pregătirea bolnavilor cardiaci</a:t>
            </a:r>
            <a:r>
              <a:rPr lang="ro-RO" sz="2300" dirty="0" smtClean="0">
                <a:latin typeface="Times New Roman" pitchFamily="18" charset="0"/>
                <a:cs typeface="Times New Roman" pitchFamily="18" charset="0"/>
              </a:rPr>
              <a:t> se va efectua în stransă colaborare cu medicul cardiolog, efectuând consulturi cardiologice atât preoperator cât și intra și postoperator.</a:t>
            </a:r>
          </a:p>
          <a:p>
            <a:pPr algn="just"/>
            <a:r>
              <a:rPr lang="ro-RO" sz="2300" b="1" dirty="0" smtClean="0">
                <a:latin typeface="Times New Roman" pitchFamily="18" charset="0"/>
                <a:cs typeface="Times New Roman" pitchFamily="18" charset="0"/>
              </a:rPr>
              <a:t>Pregătirea bolnavilor renali </a:t>
            </a:r>
            <a:r>
              <a:rPr lang="ro-RO" sz="2300" dirty="0" smtClean="0">
                <a:latin typeface="Times New Roman" pitchFamily="18" charset="0"/>
                <a:cs typeface="Times New Roman" pitchFamily="18" charset="0"/>
              </a:rPr>
              <a:t>presupune repaus, corectarea acidozei și uremiei realizabilă prin perfuzii cu soluții glucozate, reducerea aportului de proteine, asigurarea unei diureze de peste 1500ml.</a:t>
            </a:r>
          </a:p>
          <a:p>
            <a:endParaRPr lang="ro-R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Măsuri</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specifice</a:t>
            </a:r>
            <a:r>
              <a:rPr lang="en-US" sz="2300" dirty="0" smtClean="0">
                <a:solidFill>
                  <a:prstClr val="black"/>
                </a:solidFill>
                <a:latin typeface="Times New Roman" pitchFamily="18" charset="0"/>
                <a:cs typeface="Times New Roman" pitchFamily="18" charset="0"/>
              </a:rPr>
              <a:t> legate de </a:t>
            </a:r>
            <a:r>
              <a:rPr lang="en-US" sz="2300" dirty="0" err="1" smtClean="0">
                <a:solidFill>
                  <a:prstClr val="black"/>
                </a:solidFill>
                <a:latin typeface="Times New Roman" pitchFamily="18" charset="0"/>
                <a:cs typeface="Times New Roman" pitchFamily="18" charset="0"/>
              </a:rPr>
              <a:t>aparatul</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sau</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organul</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pe</a:t>
            </a:r>
            <a:r>
              <a:rPr lang="en-US" sz="2300" dirty="0" smtClean="0">
                <a:solidFill>
                  <a:prstClr val="black"/>
                </a:solidFill>
                <a:latin typeface="Times New Roman" pitchFamily="18" charset="0"/>
                <a:cs typeface="Times New Roman" pitchFamily="18" charset="0"/>
              </a:rPr>
              <a:t> care se </a:t>
            </a:r>
            <a:r>
              <a:rPr lang="en-US" sz="2300" dirty="0" err="1" smtClean="0">
                <a:solidFill>
                  <a:prstClr val="black"/>
                </a:solidFill>
                <a:latin typeface="Times New Roman" pitchFamily="18" charset="0"/>
                <a:cs typeface="Times New Roman" pitchFamily="18" charset="0"/>
              </a:rPr>
              <a:t>desfășoară</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operația</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endParaRPr lang="ro-RO" dirty="0"/>
          </a:p>
        </p:txBody>
      </p:sp>
      <p:sp>
        <p:nvSpPr>
          <p:cNvPr id="3" name="Content Placeholder 2"/>
          <p:cNvSpPr>
            <a:spLocks noGrp="1"/>
          </p:cNvSpPr>
          <p:nvPr>
            <p:ph idx="1"/>
          </p:nvPr>
        </p:nvSpPr>
        <p:spPr/>
        <p:txBody>
          <a:bodyPr>
            <a:normAutofit fontScale="77500" lnSpcReduction="20000"/>
          </a:bodyPr>
          <a:lstStyle/>
          <a:p>
            <a:pPr algn="just"/>
            <a:r>
              <a:rPr lang="ro-RO" sz="3000" dirty="0" smtClean="0">
                <a:latin typeface="Times New Roman" pitchFamily="18" charset="0"/>
                <a:cs typeface="Times New Roman" pitchFamily="18" charset="0"/>
              </a:rPr>
              <a:t>în cazul intervențiilor ce presupun abord toracic (afecțiuni ale esofagului, joncțiunii eso – gastrice</a:t>
            </a:r>
            <a:r>
              <a:rPr lang="en-US" sz="3000" dirty="0" smtClean="0">
                <a:latin typeface="Times New Roman" pitchFamily="18" charset="0"/>
                <a:cs typeface="Times New Roman" pitchFamily="18" charset="0"/>
              </a:rPr>
              <a:t>):</a:t>
            </a:r>
          </a:p>
          <a:p>
            <a:pPr algn="just">
              <a:buNone/>
            </a:pPr>
            <a:r>
              <a:rPr lang="en-US" sz="3000" dirty="0" smtClean="0">
                <a:latin typeface="Times New Roman" pitchFamily="18" charset="0"/>
                <a:cs typeface="Times New Roman" pitchFamily="18" charset="0"/>
              </a:rPr>
              <a:t>	</a:t>
            </a:r>
            <a:r>
              <a:rPr lang="ro-RO" sz="3000" dirty="0" smtClean="0">
                <a:latin typeface="Times New Roman" pitchFamily="18" charset="0"/>
                <a:cs typeface="Times New Roman" pitchFamily="18" charset="0"/>
              </a:rPr>
              <a:t>- exerciții de mărire a capacității pulmonare</a:t>
            </a:r>
            <a:r>
              <a:rPr lang="en-US" sz="3000" dirty="0" smtClean="0">
                <a:latin typeface="Times New Roman" pitchFamily="18" charset="0"/>
                <a:cs typeface="Times New Roman" pitchFamily="18" charset="0"/>
              </a:rPr>
              <a:t>;</a:t>
            </a:r>
          </a:p>
          <a:p>
            <a:pPr algn="just">
              <a:buNone/>
            </a:pPr>
            <a:r>
              <a:rPr lang="en-US" sz="3000" dirty="0" smtClean="0">
                <a:latin typeface="Times New Roman" pitchFamily="18" charset="0"/>
                <a:cs typeface="Times New Roman" pitchFamily="18" charset="0"/>
              </a:rPr>
              <a:t>	</a:t>
            </a:r>
            <a:r>
              <a:rPr lang="ro-RO" sz="3000" dirty="0" smtClean="0">
                <a:latin typeface="Times New Roman" pitchFamily="18" charset="0"/>
                <a:cs typeface="Times New Roman" pitchFamily="18" charset="0"/>
              </a:rPr>
              <a:t>- se vor administra fluidifiante ale secrețiilor traheobronșice, expectorante, bronhodilatatoare</a:t>
            </a:r>
            <a:r>
              <a:rPr lang="en-US" sz="3000" dirty="0" smtClean="0">
                <a:latin typeface="Times New Roman" pitchFamily="18" charset="0"/>
                <a:cs typeface="Times New Roman" pitchFamily="18" charset="0"/>
              </a:rPr>
              <a:t>;</a:t>
            </a:r>
          </a:p>
          <a:p>
            <a:pPr algn="just">
              <a:buNone/>
            </a:pPr>
            <a:r>
              <a:rPr lang="en-US" sz="3000" dirty="0" smtClean="0">
                <a:latin typeface="Times New Roman" pitchFamily="18" charset="0"/>
                <a:cs typeface="Times New Roman" pitchFamily="18" charset="0"/>
              </a:rPr>
              <a:t>	</a:t>
            </a:r>
            <a:r>
              <a:rPr lang="ro-RO" sz="3000" dirty="0" smtClean="0">
                <a:latin typeface="Times New Roman" pitchFamily="18" charset="0"/>
                <a:cs typeface="Times New Roman" pitchFamily="18" charset="0"/>
              </a:rPr>
              <a:t>- se va apela la intubația </a:t>
            </a:r>
            <a:r>
              <a:rPr lang="en-US" sz="3000" dirty="0" err="1" smtClean="0">
                <a:latin typeface="Times New Roman" pitchFamily="18" charset="0"/>
                <a:cs typeface="Times New Roman" pitchFamily="18" charset="0"/>
              </a:rPr>
              <a:t>selectiv</a:t>
            </a:r>
            <a:r>
              <a:rPr lang="ro-RO" sz="3000" dirty="0" smtClean="0">
                <a:latin typeface="Times New Roman" pitchFamily="18" charset="0"/>
                <a:cs typeface="Times New Roman" pitchFamily="18" charset="0"/>
              </a:rPr>
              <a:t>ă când este necesară excluderea temporară a unui plamân.</a:t>
            </a:r>
          </a:p>
          <a:p>
            <a:pPr algn="just"/>
            <a:r>
              <a:rPr lang="ro-RO" sz="3000" dirty="0" smtClean="0">
                <a:latin typeface="Times New Roman" pitchFamily="18" charset="0"/>
                <a:cs typeface="Times New Roman" pitchFamily="18" charset="0"/>
              </a:rPr>
              <a:t>în cazul operațiilor pe stomac (tumori stenozante) și pentru stenoza pilorică</a:t>
            </a:r>
            <a:r>
              <a:rPr lang="en-US" sz="3000" dirty="0" smtClean="0">
                <a:latin typeface="Times New Roman" pitchFamily="18" charset="0"/>
                <a:cs typeface="Times New Roman" pitchFamily="18" charset="0"/>
              </a:rPr>
              <a:t>:</a:t>
            </a:r>
          </a:p>
          <a:p>
            <a:pPr algn="just">
              <a:buNone/>
            </a:pPr>
            <a:r>
              <a:rPr lang="en-US" sz="3000" dirty="0" smtClean="0">
                <a:latin typeface="Times New Roman" pitchFamily="18" charset="0"/>
                <a:cs typeface="Times New Roman" pitchFamily="18" charset="0"/>
              </a:rPr>
              <a:t>	</a:t>
            </a:r>
            <a:r>
              <a:rPr lang="ro-RO" sz="3000" dirty="0" smtClean="0">
                <a:latin typeface="Times New Roman" pitchFamily="18" charset="0"/>
                <a:cs typeface="Times New Roman" pitchFamily="18" charset="0"/>
              </a:rPr>
              <a:t>- sondă nazogastrică pentru aspirarea stazei gastrice și efectuarea de spălături în preziua intervenției.</a:t>
            </a:r>
            <a:endParaRPr lang="en-US" sz="3000" dirty="0" smtClean="0">
              <a:latin typeface="Times New Roman" pitchFamily="18" charset="0"/>
              <a:cs typeface="Times New Roman" pitchFamily="18" charset="0"/>
            </a:endParaRPr>
          </a:p>
          <a:p>
            <a:pPr algn="just">
              <a:buNone/>
            </a:pPr>
            <a:r>
              <a:rPr lang="en-US" sz="3000" dirty="0" smtClean="0">
                <a:latin typeface="Times New Roman" pitchFamily="18" charset="0"/>
                <a:cs typeface="Times New Roman" pitchFamily="18" charset="0"/>
              </a:rPr>
              <a:t>	</a:t>
            </a:r>
            <a:r>
              <a:rPr lang="ro-RO" sz="3000" dirty="0" smtClean="0">
                <a:latin typeface="Times New Roman" pitchFamily="18" charset="0"/>
                <a:cs typeface="Times New Roman" pitchFamily="18" charset="0"/>
              </a:rPr>
              <a:t>- corecta</a:t>
            </a:r>
            <a:r>
              <a:rPr lang="en-US" sz="3000" dirty="0" err="1" smtClean="0">
                <a:latin typeface="Times New Roman" pitchFamily="18" charset="0"/>
                <a:cs typeface="Times New Roman" pitchFamily="18" charset="0"/>
              </a:rPr>
              <a:t>rea</a:t>
            </a:r>
            <a:r>
              <a:rPr lang="ro-RO" sz="3000" dirty="0" smtClean="0">
                <a:latin typeface="Times New Roman" pitchFamily="18" charset="0"/>
                <a:cs typeface="Times New Roman" pitchFamily="18" charset="0"/>
              </a:rPr>
              <a:t> anemi</a:t>
            </a:r>
            <a:r>
              <a:rPr lang="en-US" sz="3000" dirty="0" err="1" smtClean="0">
                <a:latin typeface="Times New Roman" pitchFamily="18" charset="0"/>
                <a:cs typeface="Times New Roman" pitchFamily="18" charset="0"/>
              </a:rPr>
              <a:t>ei</a:t>
            </a:r>
            <a:r>
              <a:rPr lang="ro-RO" sz="3000" dirty="0" smtClean="0">
                <a:latin typeface="Times New Roman" pitchFamily="18" charset="0"/>
                <a:cs typeface="Times New Roman" pitchFamily="18" charset="0"/>
              </a:rPr>
              <a:t>, deficitele hidro-electrolitice și asigurarea unei diureze satisfăcătoare preoperator.</a:t>
            </a:r>
          </a:p>
          <a:p>
            <a:endParaRPr lang="ro-R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Măsuri</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specifice</a:t>
            </a:r>
            <a:r>
              <a:rPr lang="en-US" sz="2300" dirty="0" smtClean="0">
                <a:solidFill>
                  <a:prstClr val="black"/>
                </a:solidFill>
                <a:latin typeface="Times New Roman" pitchFamily="18" charset="0"/>
                <a:cs typeface="Times New Roman" pitchFamily="18" charset="0"/>
              </a:rPr>
              <a:t> legate de </a:t>
            </a:r>
            <a:r>
              <a:rPr lang="en-US" sz="2300" dirty="0" err="1" smtClean="0">
                <a:solidFill>
                  <a:prstClr val="black"/>
                </a:solidFill>
                <a:latin typeface="Times New Roman" pitchFamily="18" charset="0"/>
                <a:cs typeface="Times New Roman" pitchFamily="18" charset="0"/>
              </a:rPr>
              <a:t>aparatul</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sau</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organul</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pe</a:t>
            </a:r>
            <a:r>
              <a:rPr lang="en-US" sz="2300" dirty="0" smtClean="0">
                <a:solidFill>
                  <a:prstClr val="black"/>
                </a:solidFill>
                <a:latin typeface="Times New Roman" pitchFamily="18" charset="0"/>
                <a:cs typeface="Times New Roman" pitchFamily="18" charset="0"/>
              </a:rPr>
              <a:t> care se </a:t>
            </a:r>
            <a:r>
              <a:rPr lang="en-US" sz="2300" dirty="0" err="1" smtClean="0">
                <a:solidFill>
                  <a:prstClr val="black"/>
                </a:solidFill>
                <a:latin typeface="Times New Roman" pitchFamily="18" charset="0"/>
                <a:cs typeface="Times New Roman" pitchFamily="18" charset="0"/>
              </a:rPr>
              <a:t>desfășoară</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operația</a:t>
            </a:r>
            <a:endParaRPr lang="ro-RO" dirty="0"/>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pPr algn="just"/>
            <a:r>
              <a:rPr lang="ro-RO" dirty="0" smtClean="0">
                <a:latin typeface="Times New Roman" pitchFamily="18" charset="0"/>
                <a:cs typeface="Times New Roman" pitchFamily="18" charset="0"/>
              </a:rPr>
              <a:t>în ocluzii intestinale se vor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corecta</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realiza</a:t>
            </a:r>
            <a:r>
              <a:rPr lang="en-US" dirty="0" smtClean="0">
                <a:latin typeface="Times New Roman" pitchFamily="18" charset="0"/>
                <a:cs typeface="Times New Roman" pitchFamily="18" charset="0"/>
              </a:rPr>
              <a:t>:	</a:t>
            </a:r>
          </a:p>
          <a:p>
            <a:pPr algn="just">
              <a:buFont typeface="Wingdings" pitchFamily="2" charset="2"/>
              <a:buChar char="ü"/>
            </a:pPr>
            <a:r>
              <a:rPr lang="ro-RO" dirty="0" smtClean="0">
                <a:latin typeface="Times New Roman" pitchFamily="18" charset="0"/>
                <a:cs typeface="Times New Roman" pitchFamily="18" charset="0"/>
              </a:rPr>
              <a:t>deficitele hidroelectrolitice, corectarea anemiei</a:t>
            </a:r>
            <a:r>
              <a:rPr lang="en-US" dirty="0" smtClean="0">
                <a:latin typeface="Times New Roman" pitchFamily="18" charset="0"/>
                <a:cs typeface="Times New Roman" pitchFamily="18" charset="0"/>
              </a:rPr>
              <a:t>;</a:t>
            </a:r>
          </a:p>
          <a:p>
            <a:pPr algn="just">
              <a:buFont typeface="Wingdings" pitchFamily="2" charset="2"/>
              <a:buChar char="ü"/>
            </a:pPr>
            <a:r>
              <a:rPr lang="ro-RO" dirty="0" smtClean="0">
                <a:latin typeface="Times New Roman" pitchFamily="18" charset="0"/>
                <a:cs typeface="Times New Roman" pitchFamily="18" charset="0"/>
              </a:rPr>
              <a:t>decomprimarea pe cât posibil a tractului digestiv prin sonda nazogastrică,</a:t>
            </a:r>
            <a:endParaRPr lang="en-US" dirty="0" smtClean="0">
              <a:latin typeface="Times New Roman" pitchFamily="18" charset="0"/>
              <a:cs typeface="Times New Roman" pitchFamily="18" charset="0"/>
            </a:endParaRPr>
          </a:p>
          <a:p>
            <a:pPr algn="just">
              <a:buFont typeface="Wingdings" pitchFamily="2" charset="2"/>
              <a:buChar char="ü"/>
            </a:pPr>
            <a:r>
              <a:rPr lang="ro-RO" dirty="0" smtClean="0">
                <a:latin typeface="Times New Roman" pitchFamily="18" charset="0"/>
                <a:cs typeface="Times New Roman" pitchFamily="18" charset="0"/>
              </a:rPr>
              <a:t>mici clisme joase în caz de tumori rectosigmoidiene ce nu obstruează complet,</a:t>
            </a:r>
            <a:endParaRPr lang="en-US" dirty="0" smtClean="0">
              <a:latin typeface="Times New Roman" pitchFamily="18" charset="0"/>
              <a:cs typeface="Times New Roman" pitchFamily="18" charset="0"/>
            </a:endParaRPr>
          </a:p>
          <a:p>
            <a:pPr algn="just">
              <a:buFont typeface="Wingdings" pitchFamily="2" charset="2"/>
              <a:buChar char="ü"/>
            </a:pPr>
            <a:r>
              <a:rPr lang="ro-RO" dirty="0" smtClean="0">
                <a:latin typeface="Times New Roman" pitchFamily="18" charset="0"/>
                <a:cs typeface="Times New Roman" pitchFamily="18" charset="0"/>
              </a:rPr>
              <a:t>plasarea atentă de sonde deasupra obstacolului pentru degajarea colonului  suprajacent etc.  </a:t>
            </a:r>
            <a:endParaRPr lang="en-US" dirty="0" smtClean="0">
              <a:latin typeface="Times New Roman" pitchFamily="18" charset="0"/>
              <a:cs typeface="Times New Roman" pitchFamily="18" charset="0"/>
            </a:endParaRPr>
          </a:p>
          <a:p>
            <a:pPr algn="just"/>
            <a:r>
              <a:rPr lang="ro-RO" dirty="0" smtClean="0">
                <a:latin typeface="Times New Roman" pitchFamily="18" charset="0"/>
                <a:cs typeface="Times New Roman" pitchFamily="18" charset="0"/>
              </a:rPr>
              <a:t>Pentru tumorile rectocolonice surprinse în stadiu neocluziv pregătirea tractului rectocolonic va începe cu </a:t>
            </a:r>
            <a:endParaRPr lang="en-US" dirty="0" smtClean="0">
              <a:latin typeface="Times New Roman" pitchFamily="18" charset="0"/>
              <a:cs typeface="Times New Roman" pitchFamily="18" charset="0"/>
            </a:endParaRPr>
          </a:p>
          <a:p>
            <a:pPr algn="just">
              <a:buFont typeface="Wingdings" pitchFamily="2" charset="2"/>
              <a:buChar char="ü"/>
            </a:pPr>
            <a:r>
              <a:rPr lang="ro-RO" dirty="0" smtClean="0">
                <a:latin typeface="Times New Roman" pitchFamily="18" charset="0"/>
                <a:cs typeface="Times New Roman" pitchFamily="18" charset="0"/>
              </a:rPr>
              <a:t>instituirea unui regim alimentar sărac în reziduuri cu 24-72 h înaintea interventiei (carne oua , brânza, iaurt) urmat de regim exclusiv  hidr</a:t>
            </a:r>
            <a:r>
              <a:rPr lang="en-US" dirty="0" err="1" smtClean="0">
                <a:latin typeface="Times New Roman" pitchFamily="18" charset="0"/>
                <a:cs typeface="Times New Roman" pitchFamily="18" charset="0"/>
              </a:rPr>
              <a:t>ic</a:t>
            </a:r>
            <a:r>
              <a:rPr lang="en-US" dirty="0" smtClean="0">
                <a:latin typeface="Times New Roman" pitchFamily="18" charset="0"/>
                <a:cs typeface="Times New Roman" pitchFamily="18" charset="0"/>
              </a:rPr>
              <a:t>;</a:t>
            </a:r>
          </a:p>
          <a:p>
            <a:pPr algn="just">
              <a:buFont typeface="Wingdings" pitchFamily="2" charset="2"/>
              <a:buChar char="ü"/>
            </a:pPr>
            <a:r>
              <a:rPr lang="ro-RO" dirty="0" smtClean="0">
                <a:latin typeface="Times New Roman" pitchFamily="18" charset="0"/>
                <a:cs typeface="Times New Roman" pitchFamily="18" charset="0"/>
              </a:rPr>
              <a:t>administra oral </a:t>
            </a:r>
            <a:r>
              <a:rPr lang="en-US" dirty="0" smtClean="0">
                <a:latin typeface="Times New Roman" pitchFamily="18" charset="0"/>
                <a:cs typeface="Times New Roman" pitchFamily="18" charset="0"/>
              </a:rPr>
              <a:t>de </a:t>
            </a:r>
            <a:r>
              <a:rPr lang="ro-RO" dirty="0" smtClean="0">
                <a:latin typeface="Times New Roman" pitchFamily="18" charset="0"/>
                <a:cs typeface="Times New Roman" pitchFamily="18" charset="0"/>
              </a:rPr>
              <a:t>soluții hipertone</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fortrans</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nu este metabolizat de flora intestinală și nu se absoarbe prin mucoasa intestinală</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ü"/>
            </a:pPr>
            <a:r>
              <a:rPr lang="en-US" dirty="0" smtClean="0">
                <a:latin typeface="Times New Roman" pitchFamily="18" charset="0"/>
                <a:cs typeface="Times New Roman" pitchFamily="18" charset="0"/>
              </a:rPr>
              <a:t>c</a:t>
            </a:r>
            <a:r>
              <a:rPr lang="ro-RO" dirty="0" smtClean="0">
                <a:latin typeface="Times New Roman" pitchFamily="18" charset="0"/>
                <a:cs typeface="Times New Roman" pitchFamily="18" charset="0"/>
              </a:rPr>
              <a:t>lismele evacuatorii repetate se vor folosi în cazul în care administrarea fortransului este contraindicată (stare generală alterată, insuficiență cardiacă, HTA)</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ü"/>
            </a:pPr>
            <a:r>
              <a:rPr lang="en-US" dirty="0" smtClean="0">
                <a:latin typeface="Times New Roman" pitchFamily="18" charset="0"/>
                <a:cs typeface="Times New Roman" pitchFamily="18" charset="0"/>
              </a:rPr>
              <a:t>a</a:t>
            </a:r>
            <a:r>
              <a:rPr lang="ro-RO" dirty="0" smtClean="0">
                <a:latin typeface="Times New Roman" pitchFamily="18" charset="0"/>
                <a:cs typeface="Times New Roman" pitchFamily="18" charset="0"/>
              </a:rPr>
              <a:t>septizarea colonului se va realiza prin administrare de antibiotice (metronidazol) oral, în preziua intervenției.</a:t>
            </a:r>
          </a:p>
          <a:p>
            <a:endParaRPr lang="ro-R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err="1" smtClean="0">
                <a:solidFill>
                  <a:prstClr val="black"/>
                </a:solidFill>
                <a:latin typeface="Times New Roman" pitchFamily="18" charset="0"/>
                <a:cs typeface="Times New Roman" pitchFamily="18" charset="0"/>
              </a:rPr>
              <a:t>Preg</a:t>
            </a:r>
            <a:r>
              <a:rPr lang="ro-RO" sz="2000" dirty="0" smtClean="0">
                <a:solidFill>
                  <a:prstClr val="black"/>
                </a:solidFill>
                <a:latin typeface="Times New Roman" pitchFamily="18" charset="0"/>
                <a:cs typeface="Times New Roman" pitchFamily="18" charset="0"/>
              </a:rPr>
              <a:t>ă</a:t>
            </a:r>
            <a:r>
              <a:rPr lang="en-US" sz="2000" dirty="0" err="1" smtClean="0">
                <a:solidFill>
                  <a:prstClr val="black"/>
                </a:solidFill>
                <a:latin typeface="Times New Roman" pitchFamily="18" charset="0"/>
                <a:cs typeface="Times New Roman" pitchFamily="18" charset="0"/>
              </a:rPr>
              <a:t>tirea</a:t>
            </a:r>
            <a:r>
              <a:rPr lang="en-US" sz="2000" dirty="0" smtClean="0">
                <a:solidFill>
                  <a:prstClr val="black"/>
                </a:solidFill>
                <a:latin typeface="Times New Roman" pitchFamily="18" charset="0"/>
                <a:cs typeface="Times New Roman" pitchFamily="18" charset="0"/>
              </a:rPr>
              <a:t> </a:t>
            </a:r>
            <a:r>
              <a:rPr lang="en-US" sz="2000" dirty="0" err="1" smtClean="0">
                <a:solidFill>
                  <a:prstClr val="black"/>
                </a:solidFill>
                <a:latin typeface="Times New Roman" pitchFamily="18" charset="0"/>
                <a:cs typeface="Times New Roman" pitchFamily="18" charset="0"/>
              </a:rPr>
              <a:t>preoperatorie</a:t>
            </a:r>
            <a:r>
              <a:rPr lang="en-US" sz="2000" dirty="0" smtClean="0">
                <a:solidFill>
                  <a:prstClr val="black"/>
                </a:solidFill>
                <a:latin typeface="Times New Roman" pitchFamily="18" charset="0"/>
                <a:cs typeface="Times New Roman" pitchFamily="18" charset="0"/>
              </a:rPr>
              <a:t> </a:t>
            </a:r>
            <a:r>
              <a:rPr lang="ro-RO" sz="2000" dirty="0" smtClean="0">
                <a:solidFill>
                  <a:prstClr val="black"/>
                </a:solidFill>
                <a:latin typeface="Times New Roman" pitchFamily="18" charset="0"/>
                <a:cs typeface="Times New Roman" pitchFamily="18" charset="0"/>
              </a:rPr>
              <a:t>î</a:t>
            </a:r>
            <a:r>
              <a:rPr lang="en-US" sz="2000" dirty="0" smtClean="0">
                <a:solidFill>
                  <a:prstClr val="black"/>
                </a:solidFill>
                <a:latin typeface="Times New Roman" pitchFamily="18" charset="0"/>
                <a:cs typeface="Times New Roman" pitchFamily="18" charset="0"/>
              </a:rPr>
              <a:t>n </a:t>
            </a:r>
            <a:r>
              <a:rPr lang="en-US" sz="2000" dirty="0" err="1" smtClean="0">
                <a:solidFill>
                  <a:prstClr val="black"/>
                </a:solidFill>
                <a:latin typeface="Times New Roman" pitchFamily="18" charset="0"/>
                <a:cs typeface="Times New Roman" pitchFamily="18" charset="0"/>
              </a:rPr>
              <a:t>chirurgia</a:t>
            </a:r>
            <a:r>
              <a:rPr lang="en-US" sz="2000" dirty="0" smtClean="0">
                <a:solidFill>
                  <a:prstClr val="black"/>
                </a:solidFill>
                <a:latin typeface="Times New Roman" pitchFamily="18" charset="0"/>
                <a:cs typeface="Times New Roman" pitchFamily="18" charset="0"/>
              </a:rPr>
              <a:t> general</a:t>
            </a:r>
            <a:r>
              <a:rPr lang="ro-RO" sz="2000" dirty="0" smtClean="0">
                <a:solidFill>
                  <a:prstClr val="black"/>
                </a:solidFill>
                <a:latin typeface="Times New Roman" pitchFamily="18" charset="0"/>
                <a:cs typeface="Times New Roman" pitchFamily="18" charset="0"/>
              </a:rPr>
              <a:t>ă</a:t>
            </a: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ro-RO"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a:t>
            </a:r>
            <a:r>
              <a:rPr lang="ro-RO" sz="2000" dirty="0" smtClean="0">
                <a:latin typeface="Times New Roman" pitchFamily="18" charset="0"/>
                <a:cs typeface="Times New Roman" pitchFamily="18" charset="0"/>
              </a:rPr>
              <a:t>regătirea  pacientului în urgențe chirurgicale</a:t>
            </a:r>
            <a:endParaRPr lang="ro-RO"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200" dirty="0" smtClean="0">
                <a:latin typeface="Times New Roman" pitchFamily="18" charset="0"/>
                <a:cs typeface="Times New Roman" pitchFamily="18" charset="0"/>
              </a:rPr>
              <a:t>	D</a:t>
            </a:r>
            <a:r>
              <a:rPr lang="ro-RO" sz="2200" dirty="0" smtClean="0">
                <a:latin typeface="Times New Roman" pitchFamily="18" charset="0"/>
                <a:cs typeface="Times New Roman" pitchFamily="18" charset="0"/>
              </a:rPr>
              <a:t>at fiind timpul foarte scurt avut la dispoziție, pregătirea pacientului se face în același timp cu pregătirea sălii și a chirurgilor</a:t>
            </a:r>
          </a:p>
          <a:p>
            <a:pPr algn="just">
              <a:buNone/>
            </a:pPr>
            <a:r>
              <a:rPr lang="ro-RO" sz="2200" dirty="0" smtClean="0">
                <a:latin typeface="Times New Roman" pitchFamily="18" charset="0"/>
                <a:cs typeface="Times New Roman" pitchFamily="18" charset="0"/>
              </a:rPr>
              <a:t>  pregătirea constă în:</a:t>
            </a:r>
          </a:p>
          <a:p>
            <a:pPr algn="just"/>
            <a:r>
              <a:rPr lang="ro-RO" sz="2200" dirty="0" smtClean="0">
                <a:latin typeface="Times New Roman" pitchFamily="18" charset="0"/>
                <a:cs typeface="Times New Roman" pitchFamily="18" charset="0"/>
              </a:rPr>
              <a:t>spălarea cu apă caldă și săpun, numai a zonelor cu risc</a:t>
            </a:r>
          </a:p>
          <a:p>
            <a:pPr algn="just"/>
            <a:r>
              <a:rPr lang="ro-RO" sz="2200" dirty="0" smtClean="0">
                <a:latin typeface="Times New Roman" pitchFamily="18" charset="0"/>
                <a:cs typeface="Times New Roman" pitchFamily="18" charset="0"/>
              </a:rPr>
              <a:t>raderea, cu atenție, pentru a nu provoca </a:t>
            </a:r>
            <a:r>
              <a:rPr lang="en-US" sz="2200" dirty="0" err="1" smtClean="0">
                <a:latin typeface="Times New Roman" pitchFamily="18" charset="0"/>
                <a:cs typeface="Times New Roman" pitchFamily="18" charset="0"/>
              </a:rPr>
              <a:t>leziuni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cutanate</a:t>
            </a:r>
            <a:endParaRPr lang="ro-RO" sz="2200" dirty="0" smtClean="0">
              <a:latin typeface="Times New Roman" pitchFamily="18" charset="0"/>
              <a:cs typeface="Times New Roman" pitchFamily="18" charset="0"/>
            </a:endParaRPr>
          </a:p>
          <a:p>
            <a:pPr algn="just"/>
            <a:r>
              <a:rPr lang="ro-RO" sz="2200" dirty="0" smtClean="0">
                <a:latin typeface="Times New Roman" pitchFamily="18" charset="0"/>
                <a:cs typeface="Times New Roman" pitchFamily="18" charset="0"/>
              </a:rPr>
              <a:t>badijonarea zonei cu un antiseptic colorat</a:t>
            </a:r>
          </a:p>
          <a:p>
            <a:pPr algn="just"/>
            <a:r>
              <a:rPr lang="ro-RO" sz="2200" dirty="0" smtClean="0">
                <a:latin typeface="Times New Roman" pitchFamily="18" charset="0"/>
                <a:cs typeface="Times New Roman" pitchFamily="18" charset="0"/>
              </a:rPr>
              <a:t>eventualele plăgi prezente se vor pansa și se vor proteja foarte atent</a:t>
            </a:r>
          </a:p>
          <a:p>
            <a:pPr algn="just"/>
            <a:r>
              <a:rPr lang="ro-RO" sz="2200" dirty="0" smtClean="0">
                <a:latin typeface="Times New Roman" pitchFamily="18" charset="0"/>
                <a:cs typeface="Times New Roman" pitchFamily="18" charset="0"/>
              </a:rPr>
              <a:t>golirea conținutului gastric, prin spălătura gastrică (dacă este cazul)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500" dirty="0" err="1" smtClean="0">
                <a:latin typeface="Times New Roman" pitchFamily="18" charset="0"/>
                <a:cs typeface="Times New Roman" pitchFamily="18" charset="0"/>
              </a:rPr>
              <a:t>Injec</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iile</a:t>
            </a:r>
            <a:r>
              <a:rPr lang="en-US" sz="2500" dirty="0" smtClean="0">
                <a:latin typeface="Times New Roman" pitchFamily="18" charset="0"/>
                <a:cs typeface="Times New Roman" pitchFamily="18" charset="0"/>
              </a:rPr>
              <a:t> </a:t>
            </a:r>
            <a:endParaRPr lang="ro-RO" sz="2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pPr algn="just">
              <a:buNone/>
            </a:pPr>
            <a:r>
              <a:rPr lang="en-US" dirty="0" smtClean="0"/>
              <a:t> 	</a:t>
            </a:r>
            <a:r>
              <a:rPr lang="ro-RO" sz="2600" b="1" dirty="0" smtClean="0">
                <a:latin typeface="Times New Roman" pitchFamily="18" charset="0"/>
                <a:cs typeface="Times New Roman" pitchFamily="18" charset="0"/>
              </a:rPr>
              <a:t>D</a:t>
            </a:r>
            <a:r>
              <a:rPr lang="en-US" sz="2600" b="1" dirty="0" err="1" smtClean="0">
                <a:latin typeface="Times New Roman" pitchFamily="18" charset="0"/>
                <a:cs typeface="Times New Roman" pitchFamily="18" charset="0"/>
              </a:rPr>
              <a:t>efini</a:t>
            </a:r>
            <a:r>
              <a:rPr lang="ro-RO" sz="2600" b="1" dirty="0" smtClean="0">
                <a:latin typeface="Times New Roman" pitchFamily="18" charset="0"/>
                <a:cs typeface="Times New Roman" pitchFamily="18" charset="0"/>
              </a:rPr>
              <a:t>ț</a:t>
            </a:r>
            <a:r>
              <a:rPr lang="en-US" sz="2600" b="1" dirty="0" err="1" smtClean="0">
                <a:latin typeface="Times New Roman" pitchFamily="18" charset="0"/>
                <a:cs typeface="Times New Roman" pitchFamily="18" charset="0"/>
              </a:rPr>
              <a:t>ie</a:t>
            </a:r>
            <a:r>
              <a:rPr lang="en-US" sz="2600" dirty="0" smtClean="0">
                <a:latin typeface="Times New Roman" pitchFamily="18" charset="0"/>
                <a:cs typeface="Times New Roman" pitchFamily="18" charset="0"/>
              </a:rPr>
              <a:t>: </a:t>
            </a:r>
            <a:r>
              <a:rPr lang="ro-RO" sz="2600" dirty="0" smtClean="0">
                <a:latin typeface="Times New Roman" pitchFamily="18" charset="0"/>
                <a:cs typeface="Times New Roman" pitchFamily="18" charset="0"/>
              </a:rPr>
              <a:t>introducerea unui medicament sub formă de soluție </a:t>
            </a:r>
            <a:r>
              <a:rPr lang="en-US" sz="2600" dirty="0" err="1" smtClean="0">
                <a:latin typeface="Times New Roman" pitchFamily="18" charset="0"/>
                <a:cs typeface="Times New Roman" pitchFamily="18" charset="0"/>
              </a:rPr>
              <a:t>izotonică</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sau</a:t>
            </a:r>
            <a:r>
              <a:rPr lang="en-US" sz="2600" dirty="0" smtClean="0">
                <a:latin typeface="Times New Roman" pitchFamily="18" charset="0"/>
                <a:cs typeface="Times New Roman" pitchFamily="18" charset="0"/>
              </a:rPr>
              <a:t> a </a:t>
            </a:r>
            <a:r>
              <a:rPr lang="en-US" sz="2600" dirty="0" err="1" smtClean="0">
                <a:latin typeface="Times New Roman" pitchFamily="18" charset="0"/>
                <a:cs typeface="Times New Roman" pitchFamily="18" charset="0"/>
              </a:rPr>
              <a:t>unei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substan</a:t>
            </a:r>
            <a:r>
              <a:rPr lang="ro-RO" sz="2600" dirty="0" smtClean="0">
                <a:latin typeface="Times New Roman" pitchFamily="18" charset="0"/>
                <a:cs typeface="Times New Roman" pitchFamily="18" charset="0"/>
              </a:rPr>
              <a:t>ț</a:t>
            </a:r>
            <a:r>
              <a:rPr lang="en-US" sz="2600" dirty="0" smtClean="0">
                <a:latin typeface="Times New Roman" pitchFamily="18" charset="0"/>
                <a:cs typeface="Times New Roman" pitchFamily="18" charset="0"/>
              </a:rPr>
              <a:t>e </a:t>
            </a:r>
            <a:r>
              <a:rPr lang="en-US" sz="2600" dirty="0" err="1" smtClean="0">
                <a:latin typeface="Times New Roman" pitchFamily="18" charset="0"/>
                <a:cs typeface="Times New Roman" pitchFamily="18" charset="0"/>
              </a:rPr>
              <a:t>coloidale</a:t>
            </a:r>
            <a:r>
              <a:rPr lang="en-US" sz="2600" dirty="0" smtClean="0">
                <a:latin typeface="Times New Roman" pitchFamily="18" charset="0"/>
                <a:cs typeface="Times New Roman" pitchFamily="18" charset="0"/>
              </a:rPr>
              <a:t> </a:t>
            </a:r>
            <a:r>
              <a:rPr lang="ro-RO" sz="2600" dirty="0" smtClean="0">
                <a:latin typeface="Times New Roman" pitchFamily="18" charset="0"/>
                <a:cs typeface="Times New Roman" pitchFamily="18" charset="0"/>
              </a:rPr>
              <a:t>în interiorul unui țesut, cu ajutorul unei seringi cu ac. </a:t>
            </a:r>
            <a:endParaRPr lang="en-US" sz="2600" dirty="0" smtClean="0">
              <a:latin typeface="Times New Roman" pitchFamily="18" charset="0"/>
              <a:cs typeface="Times New Roman" pitchFamily="18" charset="0"/>
            </a:endParaRPr>
          </a:p>
          <a:p>
            <a:pPr algn="just">
              <a:buNone/>
            </a:pPr>
            <a:r>
              <a:rPr lang="en-US" sz="2600" dirty="0" smtClean="0">
                <a:latin typeface="Times New Roman" pitchFamily="18" charset="0"/>
                <a:cs typeface="Times New Roman" pitchFamily="18" charset="0"/>
              </a:rPr>
              <a:t>	</a:t>
            </a:r>
            <a:r>
              <a:rPr lang="ro-RO" sz="2600" b="1" dirty="0" smtClean="0">
                <a:latin typeface="Times New Roman" pitchFamily="18" charset="0"/>
                <a:cs typeface="Times New Roman" pitchFamily="18" charset="0"/>
              </a:rPr>
              <a:t>I</a:t>
            </a:r>
            <a:r>
              <a:rPr lang="en-US" sz="2600" b="1" dirty="0" err="1" smtClean="0">
                <a:latin typeface="Times New Roman" pitchFamily="18" charset="0"/>
                <a:cs typeface="Times New Roman" pitchFamily="18" charset="0"/>
              </a:rPr>
              <a:t>ndica</a:t>
            </a:r>
            <a:r>
              <a:rPr lang="ro-RO" sz="2600" b="1" dirty="0" smtClean="0">
                <a:latin typeface="Times New Roman" pitchFamily="18" charset="0"/>
                <a:cs typeface="Times New Roman" pitchFamily="18" charset="0"/>
              </a:rPr>
              <a:t>ț</a:t>
            </a:r>
            <a:r>
              <a:rPr lang="en-US" sz="2600" b="1" dirty="0" smtClean="0">
                <a:latin typeface="Times New Roman" pitchFamily="18" charset="0"/>
                <a:cs typeface="Times New Roman" pitchFamily="18" charset="0"/>
              </a:rPr>
              <a:t>ii</a:t>
            </a:r>
            <a:r>
              <a:rPr lang="en-US" sz="2600" dirty="0" smtClean="0">
                <a:latin typeface="Times New Roman" pitchFamily="18" charset="0"/>
                <a:cs typeface="Times New Roman" pitchFamily="18" charset="0"/>
              </a:rPr>
              <a:t>: a</a:t>
            </a:r>
            <a:r>
              <a:rPr lang="ro-RO" sz="2600" dirty="0" smtClean="0">
                <a:latin typeface="Times New Roman" pitchFamily="18" charset="0"/>
                <a:cs typeface="Times New Roman" pitchFamily="18" charset="0"/>
              </a:rPr>
              <a:t>dministrarea medicamentelor prin injecție se face pentru substanțele care nu pot fi administrate pe cale enterală și are ca avantaje dozarea exactă a cantității și rezorbția rapidă.</a:t>
            </a:r>
            <a:endParaRPr lang="en-US" sz="2600" dirty="0" smtClean="0">
              <a:latin typeface="Times New Roman" pitchFamily="18" charset="0"/>
              <a:cs typeface="Times New Roman" pitchFamily="18" charset="0"/>
            </a:endParaRPr>
          </a:p>
          <a:p>
            <a:pPr algn="just">
              <a:buNone/>
            </a:pPr>
            <a:r>
              <a:rPr lang="ro-RO"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	</a:t>
            </a:r>
            <a:r>
              <a:rPr lang="ro-RO" sz="2600" b="1" dirty="0" smtClean="0">
                <a:latin typeface="Times New Roman" pitchFamily="18" charset="0"/>
                <a:cs typeface="Times New Roman" pitchFamily="18" charset="0"/>
              </a:rPr>
              <a:t>Sering</a:t>
            </a:r>
            <a:r>
              <a:rPr lang="en-US" sz="2600" b="1" dirty="0" smtClean="0">
                <a:latin typeface="Times New Roman" pitchFamily="18" charset="0"/>
                <a:cs typeface="Times New Roman" pitchFamily="18" charset="0"/>
              </a:rPr>
              <a:t>a</a:t>
            </a:r>
            <a:r>
              <a:rPr lang="en-US" sz="2600" dirty="0" smtClean="0">
                <a:latin typeface="Times New Roman" pitchFamily="18" charset="0"/>
                <a:cs typeface="Times New Roman" pitchFamily="18" charset="0"/>
              </a:rPr>
              <a:t>:</a:t>
            </a:r>
            <a:r>
              <a:rPr lang="ro-RO" sz="2600" dirty="0" smtClean="0">
                <a:latin typeface="Times New Roman" pitchFamily="18" charset="0"/>
                <a:cs typeface="Times New Roman" pitchFamily="18" charset="0"/>
              </a:rPr>
              <a:t> este un dispozitiv de unică folosință format dintr-un cilindru și un piston</a:t>
            </a:r>
            <a:r>
              <a:rPr lang="en-US" sz="2600" dirty="0" smtClean="0">
                <a:latin typeface="Times New Roman" pitchFamily="18" charset="0"/>
                <a:cs typeface="Times New Roman" pitchFamily="18" charset="0"/>
              </a:rPr>
              <a:t>; l</a:t>
            </a:r>
            <a:r>
              <a:rPr lang="ro-RO" sz="2600" dirty="0" smtClean="0">
                <a:latin typeface="Times New Roman" pitchFamily="18" charset="0"/>
                <a:cs typeface="Times New Roman" pitchFamily="18" charset="0"/>
              </a:rPr>
              <a:t>a capătul cilindrului se găsește o motură pe care se cuplează acul. </a:t>
            </a:r>
            <a:endParaRPr lang="en-US" sz="2600" dirty="0" smtClean="0">
              <a:latin typeface="Times New Roman" pitchFamily="18" charset="0"/>
              <a:cs typeface="Times New Roman" pitchFamily="18" charset="0"/>
            </a:endParaRPr>
          </a:p>
          <a:p>
            <a:pPr algn="just">
              <a:buNone/>
            </a:pPr>
            <a:r>
              <a:rPr lang="en-US" sz="2600" dirty="0" smtClean="0">
                <a:latin typeface="Times New Roman" pitchFamily="18" charset="0"/>
                <a:cs typeface="Times New Roman" pitchFamily="18" charset="0"/>
              </a:rPr>
              <a:t>	</a:t>
            </a:r>
            <a:r>
              <a:rPr lang="ro-RO" sz="2600" b="1" dirty="0" smtClean="0">
                <a:latin typeface="Times New Roman" pitchFamily="18" charset="0"/>
                <a:cs typeface="Times New Roman" pitchFamily="18" charset="0"/>
              </a:rPr>
              <a:t>Ac</a:t>
            </a:r>
            <a:r>
              <a:rPr lang="en-US" sz="2600" dirty="0" smtClean="0">
                <a:latin typeface="Times New Roman" pitchFamily="18" charset="0"/>
                <a:cs typeface="Times New Roman" pitchFamily="18" charset="0"/>
              </a:rPr>
              <a:t>: </a:t>
            </a:r>
            <a:r>
              <a:rPr lang="ro-RO" sz="2600" dirty="0" smtClean="0">
                <a:latin typeface="Times New Roman" pitchFamily="18" charset="0"/>
                <a:cs typeface="Times New Roman" pitchFamily="18" charset="0"/>
              </a:rPr>
              <a:t>tub metalic subțir</a:t>
            </a:r>
            <a:r>
              <a:rPr lang="en-US" sz="2600" dirty="0" smtClean="0">
                <a:latin typeface="Times New Roman" pitchFamily="18" charset="0"/>
                <a:cs typeface="Times New Roman" pitchFamily="18" charset="0"/>
              </a:rPr>
              <a:t>e</a:t>
            </a:r>
            <a:r>
              <a:rPr lang="ro-RO" sz="2600" dirty="0" smtClean="0">
                <a:latin typeface="Times New Roman" pitchFamily="18" charset="0"/>
                <a:cs typeface="Times New Roman" pitchFamily="18" charset="0"/>
              </a:rPr>
              <a:t>, de grosimi diferite, care au la capăt un ambou prin intermediul căruia se cuplează la seringă</a:t>
            </a:r>
            <a:r>
              <a:rPr lang="en-US" sz="2600" dirty="0" smtClean="0">
                <a:latin typeface="Times New Roman" pitchFamily="18" charset="0"/>
                <a:cs typeface="Times New Roman" pitchFamily="18" charset="0"/>
              </a:rPr>
              <a:t>; c</a:t>
            </a:r>
            <a:r>
              <a:rPr lang="ro-RO" sz="2600" dirty="0" smtClean="0">
                <a:latin typeface="Times New Roman" pitchFamily="18" charset="0"/>
                <a:cs typeface="Times New Roman" pitchFamily="18" charset="0"/>
              </a:rPr>
              <a:t>apătul opus, cel care pătrunde în țesuturi, este tăiat oblic pentru a ușura manevra de angajare în țesuturi. </a:t>
            </a:r>
          </a:p>
          <a:p>
            <a:pPr>
              <a:buNone/>
            </a:pPr>
            <a:endParaRPr lang="ro-RO" dirty="0" smtClean="0"/>
          </a:p>
          <a:p>
            <a:endParaRPr lang="ro-R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t>
            </a:r>
            <a:endParaRPr lang="ro-RO" dirty="0"/>
          </a:p>
        </p:txBody>
      </p:sp>
      <p:sp>
        <p:nvSpPr>
          <p:cNvPr id="3" name="Content Placeholder 2"/>
          <p:cNvSpPr>
            <a:spLocks noGrp="1"/>
          </p:cNvSpPr>
          <p:nvPr>
            <p:ph idx="1"/>
          </p:nvPr>
        </p:nvSpPr>
        <p:spPr>
          <a:xfrm>
            <a:off x="457200" y="1066800"/>
            <a:ext cx="8229600" cy="5059363"/>
          </a:xfrm>
        </p:spPr>
        <p:txBody>
          <a:bodyPr>
            <a:normAutofit/>
          </a:bodyPr>
          <a:lstStyle/>
          <a:p>
            <a:pPr algn="just">
              <a:buNone/>
            </a:pPr>
            <a:r>
              <a:rPr lang="en-US" sz="2000" dirty="0" smtClean="0">
                <a:latin typeface="Times New Roman" pitchFamily="18" charset="0"/>
                <a:cs typeface="Times New Roman" pitchFamily="18" charset="0"/>
              </a:rPr>
              <a:t>	</a:t>
            </a:r>
            <a:r>
              <a:rPr lang="ro-RO" sz="1700" dirty="0" smtClean="0">
                <a:latin typeface="Times New Roman" pitchFamily="18" charset="0"/>
                <a:cs typeface="Times New Roman" pitchFamily="18" charset="0"/>
              </a:rPr>
              <a:t>Seringile sunt confecționate din material plastic, sunt livrate sterile în ambalaje speciale și sunt de unică folosință. Sunt de diferite capacități, de la 1ml, 2ml, 5ml, 10ml, 20ml, 50 ml până la 200 ml</a:t>
            </a:r>
            <a:r>
              <a:rPr lang="en-US" sz="1700" dirty="0" smtClean="0">
                <a:latin typeface="Times New Roman" pitchFamily="18" charset="0"/>
                <a:cs typeface="Times New Roman" pitchFamily="18" charset="0"/>
              </a:rPr>
              <a:t>;</a:t>
            </a:r>
          </a:p>
          <a:p>
            <a:pPr algn="just">
              <a:buNone/>
            </a:pPr>
            <a:endParaRPr lang="ro-RO" sz="2000" dirty="0">
              <a:latin typeface="Times New Roman" pitchFamily="18" charset="0"/>
              <a:cs typeface="Times New Roman" pitchFamily="18" charset="0"/>
            </a:endParaRPr>
          </a:p>
        </p:txBody>
      </p:sp>
      <p:pic>
        <p:nvPicPr>
          <p:cNvPr id="4" name="Picture 3" descr="C:\Users\User\Desktop\lp\20140925_100913.jpg"/>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762000" y="1981201"/>
            <a:ext cx="4343400" cy="2666999"/>
          </a:xfrm>
          <a:prstGeom prst="rect">
            <a:avLst/>
          </a:prstGeom>
          <a:noFill/>
          <a:ln>
            <a:noFill/>
          </a:ln>
        </p:spPr>
      </p:pic>
      <p:pic>
        <p:nvPicPr>
          <p:cNvPr id="5" name="Picture 4" descr="http://2.bp.blogspot.com/_qW9actjmzcw/TR-AILmmdGI/AAAAAAAAACs/Yi2JefnqJoA/s1600/DSC01566.JPG"/>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105400" y="3429000"/>
            <a:ext cx="3810000" cy="2843331"/>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t>
            </a:r>
            <a:endParaRPr lang="ro-RO" dirty="0"/>
          </a:p>
        </p:txBody>
      </p:sp>
      <p:sp>
        <p:nvSpPr>
          <p:cNvPr id="3" name="Content Placeholder 2"/>
          <p:cNvSpPr>
            <a:spLocks noGrp="1"/>
          </p:cNvSpPr>
          <p:nvPr>
            <p:ph idx="1"/>
          </p:nvPr>
        </p:nvSpPr>
        <p:spPr>
          <a:xfrm>
            <a:off x="457200" y="1219200"/>
            <a:ext cx="8458200" cy="4906963"/>
          </a:xfrm>
        </p:spPr>
        <p:txBody>
          <a:bodyPr>
            <a:normAutofit/>
          </a:bodyPr>
          <a:lstStyle/>
          <a:p>
            <a:pPr algn="just"/>
            <a:r>
              <a:rPr lang="ro-RO" sz="2000" b="1" dirty="0" smtClean="0">
                <a:latin typeface="Times New Roman" pitchFamily="18" charset="0"/>
                <a:cs typeface="Times New Roman" pitchFamily="18" charset="0"/>
              </a:rPr>
              <a:t>Încărcarea seringii:</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Fiola se deschide</a:t>
            </a:r>
            <a:r>
              <a:rPr lang="en-US" sz="2000" dirty="0" smtClean="0">
                <a:latin typeface="Times New Roman" pitchFamily="18" charset="0"/>
                <a:cs typeface="Times New Roman" pitchFamily="18" charset="0"/>
              </a:rPr>
              <a:t>, s</a:t>
            </a:r>
            <a:r>
              <a:rPr lang="ro-RO" sz="2000" dirty="0" smtClean="0">
                <a:latin typeface="Times New Roman" pitchFamily="18" charset="0"/>
                <a:cs typeface="Times New Roman" pitchFamily="18" charset="0"/>
              </a:rPr>
              <a:t>e introduce acul montat la seringă și se aspiră conținutul său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a:t>
            </a:r>
            <a:r>
              <a:rPr lang="ro-RO" sz="2000" dirty="0" smtClean="0">
                <a:latin typeface="Times New Roman" pitchFamily="18" charset="0"/>
                <a:cs typeface="Times New Roman" pitchFamily="18" charset="0"/>
              </a:rPr>
              <a:t>n timpul încărcării seringii acul să nu atingă exteriorul fiolei</a:t>
            </a:r>
            <a:r>
              <a:rPr lang="en-US" sz="2000" dirty="0" smtClean="0">
                <a:latin typeface="Times New Roman" pitchFamily="18" charset="0"/>
                <a:cs typeface="Times New Roman" pitchFamily="18" charset="0"/>
              </a:rPr>
              <a:t>)</a:t>
            </a:r>
            <a:r>
              <a:rPr lang="ro-RO" sz="2000" dirty="0" smtClean="0">
                <a:latin typeface="Times New Roman" pitchFamily="18" charset="0"/>
                <a:cs typeface="Times New Roman" pitchFamily="18" charset="0"/>
              </a:rPr>
              <a:t>. Se elimină apoi aerul împingând pistonul seringii până când prima picătură de soluție apare la vârful acului. În acest timp seringa are o poziție verticală cu vârful în sus. </a:t>
            </a:r>
          </a:p>
          <a:p>
            <a:pPr>
              <a:buNone/>
            </a:pPr>
            <a:endParaRPr lang="ro-RO" dirty="0"/>
          </a:p>
        </p:txBody>
      </p:sp>
      <p:pic>
        <p:nvPicPr>
          <p:cNvPr id="4" name="Picture 3" descr="C:\Users\User\Desktop\lp\20140925_115507.jpg"/>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09600" y="3200400"/>
            <a:ext cx="2534728" cy="2057400"/>
          </a:xfrm>
          <a:prstGeom prst="rect">
            <a:avLst/>
          </a:prstGeom>
          <a:noFill/>
          <a:ln>
            <a:noFill/>
          </a:ln>
        </p:spPr>
      </p:pic>
      <p:pic>
        <p:nvPicPr>
          <p:cNvPr id="5" name="Picture 4" descr="C:\Users\User\Desktop\lp\20140925_115517.jpg"/>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3581400" y="3200400"/>
            <a:ext cx="2614364" cy="2057400"/>
          </a:xfrm>
          <a:prstGeom prst="rect">
            <a:avLst/>
          </a:prstGeom>
          <a:noFill/>
          <a:ln>
            <a:noFill/>
          </a:ln>
        </p:spPr>
      </p:pic>
      <p:pic>
        <p:nvPicPr>
          <p:cNvPr id="6" name="Picture 5"/>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553200" y="3200400"/>
            <a:ext cx="2391410" cy="2147570"/>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r>
            <a:br>
              <a:rPr lang="en-US" sz="2500" dirty="0" smtClean="0">
                <a:solidFill>
                  <a:prstClr val="black"/>
                </a:solidFill>
                <a:latin typeface="Times New Roman" pitchFamily="18" charset="0"/>
                <a:cs typeface="Times New Roman" pitchFamily="18" charset="0"/>
              </a:rPr>
            </a:br>
            <a:r>
              <a:rPr lang="ro-RO" sz="2500" dirty="0" smtClean="0">
                <a:solidFill>
                  <a:prstClr val="black"/>
                </a:solidFill>
                <a:latin typeface="Times New Roman" pitchFamily="18" charset="0"/>
                <a:cs typeface="Times New Roman" pitchFamily="18" charset="0"/>
              </a:rPr>
              <a:t>I</a:t>
            </a:r>
            <a:r>
              <a:rPr lang="en-US" sz="2500" dirty="0" err="1" smtClean="0">
                <a:solidFill>
                  <a:prstClr val="black"/>
                </a:solidFill>
                <a:latin typeface="Times New Roman" pitchFamily="18" charset="0"/>
                <a:cs typeface="Times New Roman" pitchFamily="18" charset="0"/>
              </a:rPr>
              <a:t>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ia</a:t>
            </a:r>
            <a:r>
              <a:rPr lang="en-US" sz="2500" dirty="0" smtClean="0">
                <a:solidFill>
                  <a:prstClr val="black"/>
                </a:solidFill>
                <a:latin typeface="Times New Roman" pitchFamily="18" charset="0"/>
                <a:cs typeface="Times New Roman" pitchFamily="18" charset="0"/>
              </a:rPr>
              <a:t> </a:t>
            </a:r>
            <a:r>
              <a:rPr lang="en-US" sz="2500" dirty="0" err="1" smtClean="0">
                <a:solidFill>
                  <a:prstClr val="black"/>
                </a:solidFill>
                <a:latin typeface="Times New Roman" pitchFamily="18" charset="0"/>
                <a:cs typeface="Times New Roman" pitchFamily="18" charset="0"/>
              </a:rPr>
              <a:t>intradermic</a:t>
            </a:r>
            <a:r>
              <a:rPr lang="ro-RO" sz="2500" dirty="0" smtClean="0">
                <a:solidFill>
                  <a:prstClr val="black"/>
                </a:solidFill>
                <a:latin typeface="Times New Roman" pitchFamily="18" charset="0"/>
                <a:cs typeface="Times New Roman" pitchFamily="18" charset="0"/>
              </a:rPr>
              <a:t>ă</a:t>
            </a:r>
            <a:endParaRPr lang="ro-RO" dirty="0"/>
          </a:p>
        </p:txBody>
      </p:sp>
      <p:sp>
        <p:nvSpPr>
          <p:cNvPr id="3" name="Content Placeholder 2"/>
          <p:cNvSpPr>
            <a:spLocks noGrp="1"/>
          </p:cNvSpPr>
          <p:nvPr>
            <p:ph idx="1"/>
          </p:nvPr>
        </p:nvSpPr>
        <p:spPr>
          <a:xfrm>
            <a:off x="457200" y="1295400"/>
            <a:ext cx="8229600" cy="4830763"/>
          </a:xfrm>
        </p:spPr>
        <p:txBody>
          <a:bodyPr>
            <a:normAutofit fontScale="55000" lnSpcReduction="20000"/>
          </a:bodyPr>
          <a:lstStyle/>
          <a:p>
            <a:pPr algn="just">
              <a:buNone/>
            </a:pPr>
            <a:r>
              <a:rPr lang="ro-RO" sz="3600" b="1" i="1" dirty="0" smtClean="0">
                <a:latin typeface="Times New Roman" pitchFamily="18" charset="0"/>
                <a:cs typeface="Times New Roman" pitchFamily="18" charset="0"/>
              </a:rPr>
              <a:t>Indicații:</a:t>
            </a:r>
            <a:r>
              <a:rPr lang="ro-RO" sz="3600" dirty="0" smtClean="0">
                <a:latin typeface="Times New Roman" pitchFamily="18" charset="0"/>
                <a:cs typeface="Times New Roman" pitchFamily="18" charset="0"/>
              </a:rPr>
              <a:t> testarea sensibilității la diferite substanțe (xilină, penicilină etc.) sau în scop diagnostic (exemplu: intradermoreacție cu tuberculină, reacția Cassoni pentru chist hidatic).</a:t>
            </a:r>
          </a:p>
          <a:p>
            <a:pPr algn="just">
              <a:buNone/>
            </a:pPr>
            <a:r>
              <a:rPr lang="en-US" sz="3600" b="1" i="1" dirty="0" err="1" smtClean="0">
                <a:latin typeface="Times New Roman" pitchFamily="18" charset="0"/>
                <a:cs typeface="Times New Roman" pitchFamily="18" charset="0"/>
              </a:rPr>
              <a:t>Materiale</a:t>
            </a:r>
            <a:r>
              <a:rPr lang="en-US" sz="3600" b="1" i="1" dirty="0" smtClean="0">
                <a:latin typeface="Times New Roman" pitchFamily="18" charset="0"/>
                <a:cs typeface="Times New Roman" pitchFamily="18" charset="0"/>
              </a:rPr>
              <a:t> </a:t>
            </a:r>
            <a:r>
              <a:rPr lang="en-US" sz="3600" b="1" i="1" dirty="0" err="1" smtClean="0">
                <a:latin typeface="Times New Roman" pitchFamily="18" charset="0"/>
                <a:cs typeface="Times New Roman" pitchFamily="18" charset="0"/>
              </a:rPr>
              <a:t>necesare</a:t>
            </a:r>
            <a:r>
              <a:rPr lang="en-US" sz="3600" b="1" i="1"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mănuși</a:t>
            </a:r>
            <a:r>
              <a:rPr lang="en-US" sz="3600" dirty="0" smtClean="0">
                <a:latin typeface="Times New Roman" pitchFamily="18" charset="0"/>
                <a:cs typeface="Times New Roman" pitchFamily="18" charset="0"/>
              </a:rPr>
              <a:t>; ac (</a:t>
            </a:r>
            <a:r>
              <a:rPr lang="en-US" sz="3600" dirty="0" err="1" smtClean="0">
                <a:latin typeface="Times New Roman" pitchFamily="18" charset="0"/>
                <a:cs typeface="Times New Roman" pitchFamily="18" charset="0"/>
              </a:rPr>
              <a:t>preferabil</a:t>
            </a:r>
            <a:r>
              <a:rPr lang="en-US" sz="3600" dirty="0" smtClean="0">
                <a:latin typeface="Times New Roman" pitchFamily="18" charset="0"/>
                <a:cs typeface="Times New Roman" pitchFamily="18" charset="0"/>
              </a:rPr>
              <a:t> 23 </a:t>
            </a:r>
            <a:r>
              <a:rPr lang="en-US" sz="3600" dirty="0" err="1" smtClean="0">
                <a:latin typeface="Times New Roman" pitchFamily="18" charset="0"/>
                <a:cs typeface="Times New Roman" pitchFamily="18" charset="0"/>
              </a:rPr>
              <a:t>sau</a:t>
            </a:r>
            <a:r>
              <a:rPr lang="en-US" sz="3600" dirty="0" smtClean="0">
                <a:latin typeface="Times New Roman" pitchFamily="18" charset="0"/>
                <a:cs typeface="Times New Roman" pitchFamily="18" charset="0"/>
              </a:rPr>
              <a:t> 26 Gauge) </a:t>
            </a:r>
            <a:r>
              <a:rPr lang="en-US" sz="3600" dirty="0" err="1" smtClean="0">
                <a:latin typeface="Times New Roman" pitchFamily="18" charset="0"/>
                <a:cs typeface="Times New Roman" pitchFamily="18" charset="0"/>
              </a:rPr>
              <a:t>și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încă</a:t>
            </a:r>
            <a:r>
              <a:rPr lang="en-US" sz="3600" dirty="0" smtClean="0">
                <a:latin typeface="Times New Roman" pitchFamily="18" charset="0"/>
                <a:cs typeface="Times New Roman" pitchFamily="18" charset="0"/>
              </a:rPr>
              <a:t> un ac </a:t>
            </a:r>
            <a:r>
              <a:rPr lang="en-US" sz="3600" dirty="0" err="1" smtClean="0">
                <a:latin typeface="Times New Roman" pitchFamily="18" charset="0"/>
                <a:cs typeface="Times New Roman" pitchFamily="18" charset="0"/>
              </a:rPr>
              <a:t>pentru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încărcarea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substanţei</a:t>
            </a:r>
            <a:r>
              <a:rPr lang="en-US" sz="3600" dirty="0" smtClean="0">
                <a:latin typeface="Times New Roman" pitchFamily="18" charset="0"/>
                <a:cs typeface="Times New Roman" pitchFamily="18" charset="0"/>
              </a:rPr>
              <a:t> de </a:t>
            </a:r>
            <a:r>
              <a:rPr lang="en-US" sz="3600" dirty="0" err="1" smtClean="0">
                <a:latin typeface="Times New Roman" pitchFamily="18" charset="0"/>
                <a:cs typeface="Times New Roman" pitchFamily="18" charset="0"/>
              </a:rPr>
              <a:t>injectat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în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seringă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seringă</a:t>
            </a:r>
            <a:r>
              <a:rPr lang="en-US" sz="3600" dirty="0" smtClean="0">
                <a:latin typeface="Times New Roman" pitchFamily="18" charset="0"/>
                <a:cs typeface="Times New Roman" pitchFamily="18" charset="0"/>
              </a:rPr>
              <a:t> cu capacitate </a:t>
            </a:r>
            <a:r>
              <a:rPr lang="en-US" sz="3600" dirty="0" err="1" smtClean="0">
                <a:latin typeface="Times New Roman" pitchFamily="18" charset="0"/>
                <a:cs typeface="Times New Roman" pitchFamily="18" charset="0"/>
              </a:rPr>
              <a:t>totală</a:t>
            </a:r>
            <a:r>
              <a:rPr lang="en-US" sz="3600" dirty="0" smtClean="0">
                <a:latin typeface="Times New Roman" pitchFamily="18" charset="0"/>
                <a:cs typeface="Times New Roman" pitchFamily="18" charset="0"/>
              </a:rPr>
              <a:t> de 1</a:t>
            </a:r>
            <a:r>
              <a:rPr lang="ro-RO"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ml; </a:t>
            </a:r>
            <a:r>
              <a:rPr lang="en-US" sz="3600" dirty="0" err="1" smtClean="0">
                <a:latin typeface="Times New Roman" pitchFamily="18" charset="0"/>
                <a:cs typeface="Times New Roman" pitchFamily="18" charset="0"/>
              </a:rPr>
              <a:t>substanţa</a:t>
            </a:r>
            <a:r>
              <a:rPr lang="en-US" sz="3600" dirty="0" smtClean="0">
                <a:latin typeface="Times New Roman" pitchFamily="18" charset="0"/>
                <a:cs typeface="Times New Roman" pitchFamily="18" charset="0"/>
              </a:rPr>
              <a:t> de </a:t>
            </a:r>
            <a:r>
              <a:rPr lang="en-US" sz="3600" dirty="0" err="1" smtClean="0">
                <a:latin typeface="Times New Roman" pitchFamily="18" charset="0"/>
                <a:cs typeface="Times New Roman" pitchFamily="18" charset="0"/>
              </a:rPr>
              <a:t>injectat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soluţie</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pentru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antiseptizarea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tegumentului</a:t>
            </a:r>
            <a:r>
              <a:rPr lang="en-US" sz="3600" dirty="0" smtClean="0">
                <a:latin typeface="Times New Roman" pitchFamily="18" charset="0"/>
                <a:cs typeface="Times New Roman" pitchFamily="18" charset="0"/>
              </a:rPr>
              <a:t> .</a:t>
            </a:r>
            <a:endParaRPr lang="ro-RO" sz="3600" dirty="0" smtClean="0">
              <a:latin typeface="Times New Roman" pitchFamily="18" charset="0"/>
              <a:cs typeface="Times New Roman" pitchFamily="18" charset="0"/>
            </a:endParaRPr>
          </a:p>
          <a:p>
            <a:pPr algn="just">
              <a:buNone/>
            </a:pPr>
            <a:r>
              <a:rPr lang="en-US" sz="3600" b="1" i="1" dirty="0" smtClean="0">
                <a:latin typeface="Times New Roman" pitchFamily="18" charset="0"/>
                <a:cs typeface="Times New Roman" pitchFamily="18" charset="0"/>
              </a:rPr>
              <a:t>T</a:t>
            </a:r>
            <a:r>
              <a:rPr lang="ro-RO" sz="3600" b="1" i="1" dirty="0" smtClean="0">
                <a:latin typeface="Times New Roman" pitchFamily="18" charset="0"/>
                <a:cs typeface="Times New Roman" pitchFamily="18" charset="0"/>
              </a:rPr>
              <a:t>ehnică:</a:t>
            </a:r>
            <a:r>
              <a:rPr lang="en-US" sz="3600" dirty="0" smtClean="0">
                <a:latin typeface="Times New Roman" pitchFamily="18" charset="0"/>
                <a:cs typeface="Times New Roman" pitchFamily="18" charset="0"/>
              </a:rPr>
              <a:t> m</a:t>
            </a:r>
            <a:r>
              <a:rPr lang="ro-RO" sz="3600" dirty="0" smtClean="0">
                <a:latin typeface="Times New Roman" pitchFamily="18" charset="0"/>
                <a:cs typeface="Times New Roman" pitchFamily="18" charset="0"/>
              </a:rPr>
              <a:t>anevra constă în introducerea în stratul dermic al pielii a unei cantități mici de substanță</a:t>
            </a:r>
            <a:r>
              <a:rPr lang="en-US" sz="3600" dirty="0" smtClean="0">
                <a:latin typeface="Times New Roman" pitchFamily="18" charset="0"/>
                <a:cs typeface="Times New Roman" pitchFamily="18" charset="0"/>
              </a:rPr>
              <a:t>;</a:t>
            </a:r>
            <a:r>
              <a:rPr lang="ro-RO" sz="3600" dirty="0" smtClean="0">
                <a:latin typeface="Times New Roman" pitchFamily="18" charset="0"/>
                <a:cs typeface="Times New Roman" pitchFamily="18" charset="0"/>
              </a:rPr>
              <a:t> Se practică pe f</a:t>
            </a:r>
            <a:r>
              <a:rPr lang="en-US" sz="3600" dirty="0" smtClean="0">
                <a:latin typeface="Times New Roman" pitchFamily="18" charset="0"/>
                <a:cs typeface="Times New Roman" pitchFamily="18" charset="0"/>
              </a:rPr>
              <a:t>a</a:t>
            </a:r>
            <a:r>
              <a:rPr lang="ro-RO" sz="3600" dirty="0" smtClean="0">
                <a:latin typeface="Times New Roman" pitchFamily="18" charset="0"/>
                <a:cs typeface="Times New Roman" pitchFamily="18" charset="0"/>
              </a:rPr>
              <a:t>ț</a:t>
            </a:r>
            <a:r>
              <a:rPr lang="en-US" sz="3600" dirty="0" smtClean="0">
                <a:latin typeface="Times New Roman" pitchFamily="18" charset="0"/>
                <a:cs typeface="Times New Roman" pitchFamily="18" charset="0"/>
              </a:rPr>
              <a:t>a</a:t>
            </a:r>
            <a:r>
              <a:rPr lang="ro-RO" sz="3600" dirty="0" smtClean="0">
                <a:latin typeface="Times New Roman" pitchFamily="18" charset="0"/>
                <a:cs typeface="Times New Roman" pitchFamily="18" charset="0"/>
              </a:rPr>
              <a:t> anterioară a antebraț</a:t>
            </a:r>
            <a:r>
              <a:rPr lang="en-US" sz="3600" dirty="0" err="1" smtClean="0">
                <a:latin typeface="Times New Roman" pitchFamily="18" charset="0"/>
                <a:cs typeface="Times New Roman" pitchFamily="18" charset="0"/>
              </a:rPr>
              <a:t>ului</a:t>
            </a:r>
            <a:r>
              <a:rPr lang="ro-RO" sz="3600" dirty="0" smtClean="0">
                <a:latin typeface="Times New Roman" pitchFamily="18" charset="0"/>
                <a:cs typeface="Times New Roman" pitchFamily="18" charset="0"/>
              </a:rPr>
              <a:t> cu ajutorul unei seringi cu ac fin. Acul se introduce oblic, de jos în sus, aproximativ 1-2 mm în derm, după care se injectează o cantitate mică de soluție (0,2-0,3ml). Dovada sediului intradermic este dată de apariția unei papule circumscrise de mici dimensiuni, inițial deschisă la culoare cu diametrul de 0,5-0,6cm, având aspect de coajă de portocală. O altă dovadă este rezistența întâmpinată la injectarea în țesutul intradermic. </a:t>
            </a:r>
          </a:p>
          <a:p>
            <a:endParaRPr lang="ro-R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r>
            <a:br>
              <a:rPr lang="en-US" sz="2500" dirty="0" smtClean="0">
                <a:solidFill>
                  <a:prstClr val="black"/>
                </a:solidFill>
                <a:latin typeface="Times New Roman" pitchFamily="18" charset="0"/>
                <a:cs typeface="Times New Roman" pitchFamily="18" charset="0"/>
              </a:rPr>
            </a:br>
            <a:r>
              <a:rPr lang="ro-RO" sz="2500" dirty="0" smtClean="0">
                <a:solidFill>
                  <a:prstClr val="black"/>
                </a:solidFill>
                <a:latin typeface="Times New Roman" pitchFamily="18" charset="0"/>
                <a:cs typeface="Times New Roman" pitchFamily="18" charset="0"/>
              </a:rPr>
              <a:t>I</a:t>
            </a:r>
            <a:r>
              <a:rPr lang="en-US" sz="2500" dirty="0" err="1" smtClean="0">
                <a:solidFill>
                  <a:prstClr val="black"/>
                </a:solidFill>
                <a:latin typeface="Times New Roman" pitchFamily="18" charset="0"/>
                <a:cs typeface="Times New Roman" pitchFamily="18" charset="0"/>
              </a:rPr>
              <a:t>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ia</a:t>
            </a:r>
            <a:r>
              <a:rPr lang="en-US" sz="2500" dirty="0" smtClean="0">
                <a:solidFill>
                  <a:prstClr val="black"/>
                </a:solidFill>
                <a:latin typeface="Times New Roman" pitchFamily="18" charset="0"/>
                <a:cs typeface="Times New Roman" pitchFamily="18" charset="0"/>
              </a:rPr>
              <a:t> </a:t>
            </a:r>
            <a:r>
              <a:rPr lang="en-US" sz="2500" dirty="0" err="1" smtClean="0">
                <a:solidFill>
                  <a:prstClr val="black"/>
                </a:solidFill>
                <a:latin typeface="Times New Roman" pitchFamily="18" charset="0"/>
                <a:cs typeface="Times New Roman" pitchFamily="18" charset="0"/>
              </a:rPr>
              <a:t>intradermic</a:t>
            </a:r>
            <a:r>
              <a:rPr lang="ro-RO" sz="2500" dirty="0" smtClean="0">
                <a:solidFill>
                  <a:prstClr val="black"/>
                </a:solidFill>
                <a:latin typeface="Times New Roman" pitchFamily="18" charset="0"/>
                <a:cs typeface="Times New Roman" pitchFamily="18" charset="0"/>
              </a:rPr>
              <a:t>ă</a:t>
            </a:r>
            <a:endParaRPr lang="ro-RO" dirty="0"/>
          </a:p>
        </p:txBody>
      </p:sp>
      <p:pic>
        <p:nvPicPr>
          <p:cNvPr id="4" name="Content Placeholder 3" descr="http://img.ehowcdn.com/article-new-thumbnail/ds-cdn-write/upload/9000/500/70/1/299571.jpg"/>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905000" y="2286000"/>
            <a:ext cx="5410200" cy="3200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500" dirty="0" err="1" smtClean="0">
                <a:latin typeface="Times New Roman" pitchFamily="18" charset="0"/>
                <a:cs typeface="Times New Roman" pitchFamily="18" charset="0"/>
              </a:rPr>
              <a:t>Preg</a:t>
            </a:r>
            <a:r>
              <a:rPr lang="ro-RO" sz="2500" dirty="0" smtClean="0">
                <a:latin typeface="Times New Roman" pitchFamily="18" charset="0"/>
                <a:cs typeface="Times New Roman" pitchFamily="18" charset="0"/>
              </a:rPr>
              <a:t>ă</a:t>
            </a:r>
            <a:r>
              <a:rPr lang="en-US" sz="2500" dirty="0" err="1" smtClean="0">
                <a:latin typeface="Times New Roman" pitchFamily="18" charset="0"/>
                <a:cs typeface="Times New Roman" pitchFamily="18" charset="0"/>
              </a:rPr>
              <a:t>tirea</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preoperatorie</a:t>
            </a:r>
            <a:endParaRPr lang="ro-RO" sz="2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602163"/>
          </a:xfrm>
        </p:spPr>
        <p:txBody>
          <a:bodyPr>
            <a:normAutofit lnSpcReduction="10000"/>
          </a:bodyPr>
          <a:lstStyle/>
          <a:p>
            <a:pPr algn="just">
              <a:buNone/>
            </a:pP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Preg</a:t>
            </a:r>
            <a:r>
              <a:rPr lang="ro-RO" sz="2500" dirty="0" smtClean="0">
                <a:latin typeface="Times New Roman" pitchFamily="18" charset="0"/>
                <a:cs typeface="Times New Roman" pitchFamily="18" charset="0"/>
              </a:rPr>
              <a:t>ă</a:t>
            </a:r>
            <a:r>
              <a:rPr lang="en-US" sz="2500" dirty="0" err="1" smtClean="0">
                <a:latin typeface="Times New Roman" pitchFamily="18" charset="0"/>
                <a:cs typeface="Times New Roman" pitchFamily="18" charset="0"/>
              </a:rPr>
              <a:t>tirea</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preoperatorie</a:t>
            </a:r>
            <a:r>
              <a:rPr lang="en-US" sz="2500" dirty="0" smtClean="0">
                <a:latin typeface="Times New Roman" pitchFamily="18" charset="0"/>
                <a:cs typeface="Times New Roman" pitchFamily="18" charset="0"/>
              </a:rPr>
              <a:t> </a:t>
            </a:r>
            <a:r>
              <a:rPr lang="ro-RO" sz="2500" dirty="0" err="1" smtClean="0">
                <a:latin typeface="Times New Roman" pitchFamily="18" charset="0"/>
                <a:cs typeface="Times New Roman" pitchFamily="18" charset="0"/>
              </a:rPr>
              <a:t>î</a:t>
            </a:r>
            <a:r>
              <a:rPr lang="en-US" sz="2500" dirty="0" err="1" smtClean="0">
                <a:latin typeface="Times New Roman" pitchFamily="18" charset="0"/>
                <a:cs typeface="Times New Roman" pitchFamily="18" charset="0"/>
              </a:rPr>
              <a:t>ncepe</a:t>
            </a:r>
            <a:r>
              <a:rPr lang="en-US" sz="2500" dirty="0" smtClean="0">
                <a:latin typeface="Times New Roman" pitchFamily="18" charset="0"/>
                <a:cs typeface="Times New Roman" pitchFamily="18" charset="0"/>
              </a:rPr>
              <a:t> dup</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stabilirea</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diagnosticului</a:t>
            </a:r>
            <a:r>
              <a:rPr lang="en-US" sz="2500" dirty="0" smtClean="0">
                <a:latin typeface="Times New Roman" pitchFamily="18" charset="0"/>
                <a:cs typeface="Times New Roman" pitchFamily="18" charset="0"/>
              </a:rPr>
              <a:t> </a:t>
            </a:r>
            <a:r>
              <a:rPr lang="ro-RO" sz="2500" dirty="0" err="1" smtClean="0">
                <a:latin typeface="Times New Roman" pitchFamily="18" charset="0"/>
                <a:cs typeface="Times New Roman" pitchFamily="18" charset="0"/>
              </a:rPr>
              <a:t>ș</a:t>
            </a:r>
            <a:r>
              <a:rPr lang="en-US" sz="2500" dirty="0" err="1" smtClean="0">
                <a:latin typeface="Times New Roman" pitchFamily="18" charset="0"/>
                <a:cs typeface="Times New Roman" pitchFamily="18" charset="0"/>
              </a:rPr>
              <a:t>i</a:t>
            </a:r>
            <a:r>
              <a:rPr lang="en-US" sz="2500" dirty="0" smtClean="0">
                <a:latin typeface="Times New Roman" pitchFamily="18" charset="0"/>
                <a:cs typeface="Times New Roman" pitchFamily="18" charset="0"/>
              </a:rPr>
              <a:t> a </a:t>
            </a:r>
            <a:r>
              <a:rPr lang="en-US" sz="2500" dirty="0" err="1" smtClean="0">
                <a:latin typeface="Times New Roman" pitchFamily="18" charset="0"/>
                <a:cs typeface="Times New Roman" pitchFamily="18" charset="0"/>
              </a:rPr>
              <a:t>indica</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iei</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operatorii</a:t>
            </a:r>
            <a:r>
              <a:rPr lang="en-US" sz="2500" dirty="0" smtClean="0">
                <a:latin typeface="Times New Roman" pitchFamily="18" charset="0"/>
                <a:cs typeface="Times New Roman" pitchFamily="18" charset="0"/>
              </a:rPr>
              <a:t>;</a:t>
            </a:r>
          </a:p>
          <a:p>
            <a:pPr algn="just">
              <a:buNone/>
            </a:pPr>
            <a:endParaRPr lang="en-US" sz="2500" dirty="0" smtClean="0">
              <a:latin typeface="Times New Roman" pitchFamily="18" charset="0"/>
              <a:cs typeface="Times New Roman" pitchFamily="18" charset="0"/>
            </a:endParaRPr>
          </a:p>
          <a:p>
            <a:pPr algn="just">
              <a:buNone/>
            </a:pPr>
            <a:r>
              <a:rPr lang="en-US" sz="2500" dirty="0" smtClean="0">
                <a:latin typeface="Times New Roman" pitchFamily="18" charset="0"/>
                <a:cs typeface="Times New Roman" pitchFamily="18" charset="0"/>
              </a:rPr>
              <a:t>	Diagnostic: </a:t>
            </a:r>
          </a:p>
          <a:p>
            <a:pPr algn="just"/>
            <a:r>
              <a:rPr lang="en-US" sz="2500" dirty="0" err="1" smtClean="0">
                <a:latin typeface="Times New Roman" pitchFamily="18" charset="0"/>
                <a:cs typeface="Times New Roman" pitchFamily="18" charset="0"/>
              </a:rPr>
              <a:t>anamneza</a:t>
            </a:r>
            <a:endParaRPr lang="en-US" sz="2500" dirty="0" smtClean="0">
              <a:latin typeface="Times New Roman" pitchFamily="18" charset="0"/>
              <a:cs typeface="Times New Roman" pitchFamily="18" charset="0"/>
            </a:endParaRPr>
          </a:p>
          <a:p>
            <a:pPr algn="just"/>
            <a:r>
              <a:rPr lang="en-US" sz="2500" dirty="0" err="1" smtClean="0">
                <a:latin typeface="Times New Roman" pitchFamily="18" charset="0"/>
                <a:cs typeface="Times New Roman" pitchFamily="18" charset="0"/>
              </a:rPr>
              <a:t>examen</a:t>
            </a:r>
            <a:r>
              <a:rPr lang="en-US" sz="2500" dirty="0" smtClean="0">
                <a:latin typeface="Times New Roman" pitchFamily="18" charset="0"/>
                <a:cs typeface="Times New Roman" pitchFamily="18" charset="0"/>
              </a:rPr>
              <a:t> clinic: </a:t>
            </a:r>
            <a:r>
              <a:rPr lang="en-US" sz="2500" dirty="0" err="1" smtClean="0">
                <a:latin typeface="Times New Roman" pitchFamily="18" charset="0"/>
                <a:cs typeface="Times New Roman" pitchFamily="18" charset="0"/>
              </a:rPr>
              <a:t>inspec</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palpare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percu</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ausculta</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ie</a:t>
            </a:r>
            <a:r>
              <a:rPr lang="en-US" sz="2500" dirty="0" smtClean="0">
                <a:latin typeface="Times New Roman" pitchFamily="18" charset="0"/>
                <a:cs typeface="Times New Roman" pitchFamily="18" charset="0"/>
              </a:rPr>
              <a:t>.</a:t>
            </a:r>
          </a:p>
          <a:p>
            <a:pPr algn="just"/>
            <a:r>
              <a:rPr lang="en-US" sz="2500" dirty="0" err="1" smtClean="0">
                <a:latin typeface="Times New Roman" pitchFamily="18" charset="0"/>
                <a:cs typeface="Times New Roman" pitchFamily="18" charset="0"/>
              </a:rPr>
              <a:t>examene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paraclinice</a:t>
            </a:r>
            <a:endParaRPr lang="en-US" sz="2500" dirty="0" smtClean="0">
              <a:latin typeface="Times New Roman" pitchFamily="18" charset="0"/>
              <a:cs typeface="Times New Roman" pitchFamily="18" charset="0"/>
            </a:endParaRPr>
          </a:p>
          <a:p>
            <a:pPr algn="just">
              <a:buNone/>
            </a:pPr>
            <a:endParaRPr lang="en-US" sz="2500" dirty="0" smtClean="0">
              <a:latin typeface="Times New Roman" pitchFamily="18" charset="0"/>
              <a:cs typeface="Times New Roman" pitchFamily="18" charset="0"/>
            </a:endParaRPr>
          </a:p>
          <a:p>
            <a:pPr algn="just">
              <a:buNone/>
            </a:pP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Diagnosticul</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afec</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iunilor</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asociate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renale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cardiace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pulmonare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bolii</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chirurgicale</a:t>
            </a:r>
            <a:r>
              <a:rPr lang="en-US" sz="2500" dirty="0" smtClean="0">
                <a:latin typeface="Times New Roman" pitchFamily="18" charset="0"/>
                <a:cs typeface="Times New Roman" pitchFamily="18" charset="0"/>
              </a:rPr>
              <a:t> </a:t>
            </a:r>
            <a:r>
              <a:rPr lang="ro-RO" sz="2500" dirty="0" smtClean="0">
                <a:latin typeface="Times New Roman" pitchFamily="18" charset="0"/>
                <a:cs typeface="Times New Roman" pitchFamily="18" charset="0"/>
              </a:rPr>
              <a:t>și stabilizarea acestora </a:t>
            </a:r>
            <a:r>
              <a:rPr lang="en-US" sz="2500" dirty="0" err="1" smtClean="0">
                <a:latin typeface="Times New Roman" pitchFamily="18" charset="0"/>
                <a:cs typeface="Times New Roman" pitchFamily="18" charset="0"/>
              </a:rPr>
              <a:t>fac</a:t>
            </a:r>
            <a:r>
              <a:rPr lang="en-US" sz="2500" dirty="0" smtClean="0">
                <a:latin typeface="Times New Roman" pitchFamily="18" charset="0"/>
                <a:cs typeface="Times New Roman" pitchFamily="18" charset="0"/>
              </a:rPr>
              <a:t> parte tot din </a:t>
            </a:r>
            <a:r>
              <a:rPr lang="en-US" sz="2500" dirty="0" err="1" smtClean="0">
                <a:latin typeface="Times New Roman" pitchFamily="18" charset="0"/>
                <a:cs typeface="Times New Roman" pitchFamily="18" charset="0"/>
              </a:rPr>
              <a:t>preg</a:t>
            </a:r>
            <a:r>
              <a:rPr lang="ro-RO" sz="2500" dirty="0" smtClean="0">
                <a:latin typeface="Times New Roman" pitchFamily="18" charset="0"/>
                <a:cs typeface="Times New Roman" pitchFamily="18" charset="0"/>
              </a:rPr>
              <a:t>ă</a:t>
            </a:r>
            <a:r>
              <a:rPr lang="en-US" sz="2500" dirty="0" err="1" smtClean="0">
                <a:latin typeface="Times New Roman" pitchFamily="18" charset="0"/>
                <a:cs typeface="Times New Roman" pitchFamily="18" charset="0"/>
              </a:rPr>
              <a:t>tirea</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preoperatorie</a:t>
            </a:r>
            <a:r>
              <a:rPr lang="en-US" sz="2500" dirty="0" smtClean="0">
                <a:latin typeface="Times New Roman" pitchFamily="18" charset="0"/>
                <a:cs typeface="Times New Roman" pitchFamily="18" charset="0"/>
              </a:rPr>
              <a:t>.</a:t>
            </a:r>
          </a:p>
          <a:p>
            <a:pPr lvl="2" algn="just">
              <a:buNone/>
            </a:pPr>
            <a:endParaRPr lang="en-US" sz="25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2500" dirty="0" err="1" smtClean="0">
                <a:latin typeface="Times New Roman" pitchFamily="18" charset="0"/>
                <a:cs typeface="Times New Roman" pitchFamily="18" charset="0"/>
              </a:rPr>
              <a:t>Injec</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iile</a:t>
            </a:r>
            <a:r>
              <a:rPr lang="en-US" sz="2500" dirty="0" smtClean="0">
                <a:latin typeface="Times New Roman" pitchFamily="18" charset="0"/>
                <a:cs typeface="Times New Roman" pitchFamily="18" charset="0"/>
              </a:rPr>
              <a:t> </a:t>
            </a:r>
            <a:br>
              <a:rPr lang="en-US" sz="2500" dirty="0" smtClean="0">
                <a:latin typeface="Times New Roman" pitchFamily="18" charset="0"/>
                <a:cs typeface="Times New Roman" pitchFamily="18" charset="0"/>
              </a:rPr>
            </a:br>
            <a:r>
              <a:rPr lang="ro-RO" sz="2500" dirty="0" smtClean="0">
                <a:latin typeface="Times New Roman" pitchFamily="18" charset="0"/>
                <a:cs typeface="Times New Roman" pitchFamily="18" charset="0"/>
              </a:rPr>
              <a:t>I</a:t>
            </a:r>
            <a:r>
              <a:rPr lang="en-US" sz="2500" dirty="0" err="1" smtClean="0">
                <a:latin typeface="Times New Roman" pitchFamily="18" charset="0"/>
                <a:cs typeface="Times New Roman" pitchFamily="18" charset="0"/>
              </a:rPr>
              <a:t>njec</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ia</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subcutanat</a:t>
            </a:r>
            <a:r>
              <a:rPr lang="ro-RO" sz="2500" dirty="0" smtClean="0">
                <a:latin typeface="Times New Roman" pitchFamily="18" charset="0"/>
                <a:cs typeface="Times New Roman" pitchFamily="18" charset="0"/>
              </a:rPr>
              <a:t>ă</a:t>
            </a:r>
            <a:endParaRPr lang="ro-RO" sz="2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Autofit/>
          </a:bodyPr>
          <a:lstStyle/>
          <a:p>
            <a:pPr algn="just"/>
            <a:r>
              <a:rPr lang="ro-RO" sz="1900" b="1" dirty="0" smtClean="0">
                <a:latin typeface="Times New Roman" pitchFamily="18" charset="0"/>
                <a:cs typeface="Times New Roman" pitchFamily="18" charset="0"/>
              </a:rPr>
              <a:t>Injecția subcutanată:</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introducerea substanțelor medicamentoase</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soluții cristaloide</a:t>
            </a:r>
            <a:r>
              <a:rPr lang="en-US" sz="1900" dirty="0" smtClean="0">
                <a:latin typeface="Times New Roman" pitchFamily="18" charset="0"/>
                <a:cs typeface="Times New Roman" pitchFamily="18" charset="0"/>
              </a:rPr>
              <a:t>)</a:t>
            </a:r>
            <a:r>
              <a:rPr lang="ro-RO" sz="1900" dirty="0" smtClean="0">
                <a:latin typeface="Times New Roman" pitchFamily="18" charset="0"/>
                <a:cs typeface="Times New Roman" pitchFamily="18" charset="0"/>
              </a:rPr>
              <a:t> în stratul celulo-grăsos subcutanat</a:t>
            </a:r>
            <a:r>
              <a:rPr lang="en-US" sz="1900" dirty="0" smtClean="0">
                <a:latin typeface="Times New Roman" pitchFamily="18" charset="0"/>
                <a:cs typeface="Times New Roman" pitchFamily="18" charset="0"/>
              </a:rPr>
              <a:t>; l</a:t>
            </a:r>
            <a:r>
              <a:rPr lang="ro-RO" sz="1900" dirty="0" smtClean="0">
                <a:latin typeface="Times New Roman" pitchFamily="18" charset="0"/>
                <a:cs typeface="Times New Roman" pitchFamily="18" charset="0"/>
              </a:rPr>
              <a:t>ocul de elecție</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fața postero</a:t>
            </a:r>
            <a:r>
              <a:rPr lang="en-US" sz="1900" dirty="0" smtClean="0">
                <a:latin typeface="Times New Roman" pitchFamily="18" charset="0"/>
                <a:cs typeface="Times New Roman" pitchFamily="18" charset="0"/>
              </a:rPr>
              <a:t>-</a:t>
            </a:r>
            <a:r>
              <a:rPr lang="ro-RO" sz="1900" dirty="0" smtClean="0">
                <a:latin typeface="Times New Roman" pitchFamily="18" charset="0"/>
                <a:cs typeface="Times New Roman" pitchFamily="18" charset="0"/>
              </a:rPr>
              <a:t>externă a brațului</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dar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si</a:t>
            </a:r>
            <a:r>
              <a:rPr lang="ro-RO" sz="1900" dirty="0" smtClean="0">
                <a:latin typeface="Times New Roman" pitchFamily="18" charset="0"/>
                <a:cs typeface="Times New Roman" pitchFamily="18" charset="0"/>
              </a:rPr>
              <a:t> în orice alt loc subcutanat</a:t>
            </a:r>
            <a:r>
              <a:rPr lang="en-US" sz="1900" dirty="0" smtClean="0">
                <a:latin typeface="Times New Roman" pitchFamily="18" charset="0"/>
                <a:cs typeface="Times New Roman" pitchFamily="18" charset="0"/>
              </a:rPr>
              <a:t>)</a:t>
            </a:r>
            <a:r>
              <a:rPr lang="ro-RO" sz="1900" dirty="0" smtClean="0">
                <a:latin typeface="Times New Roman" pitchFamily="18" charset="0"/>
                <a:cs typeface="Times New Roman" pitchFamily="18" charset="0"/>
              </a:rPr>
              <a:t>.</a:t>
            </a:r>
          </a:p>
          <a:p>
            <a:pPr algn="just"/>
            <a:r>
              <a:rPr lang="en-US" sz="1900" b="1" i="1" dirty="0" err="1" smtClean="0">
                <a:latin typeface="Times New Roman" pitchFamily="18" charset="0"/>
                <a:cs typeface="Times New Roman" pitchFamily="18" charset="0"/>
              </a:rPr>
              <a:t>Materiale</a:t>
            </a:r>
            <a:r>
              <a:rPr lang="en-US" sz="1900" b="1" i="1" dirty="0" smtClean="0">
                <a:latin typeface="Times New Roman" pitchFamily="18" charset="0"/>
                <a:cs typeface="Times New Roman" pitchFamily="18" charset="0"/>
              </a:rPr>
              <a:t> </a:t>
            </a:r>
            <a:r>
              <a:rPr lang="en-US" sz="1900" b="1" i="1" dirty="0" err="1" smtClean="0">
                <a:latin typeface="Times New Roman" pitchFamily="18" charset="0"/>
                <a:cs typeface="Times New Roman" pitchFamily="18" charset="0"/>
              </a:rPr>
              <a:t>necesare</a:t>
            </a:r>
            <a:r>
              <a:rPr lang="en-US" sz="1900" b="1" i="1"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mănuși</a:t>
            </a:r>
            <a:r>
              <a:rPr lang="en-US" sz="1900" dirty="0" smtClean="0">
                <a:latin typeface="Times New Roman" pitchFamily="18" charset="0"/>
                <a:cs typeface="Times New Roman" pitchFamily="18" charset="0"/>
              </a:rPr>
              <a:t>; ac (+ </a:t>
            </a:r>
            <a:r>
              <a:rPr lang="en-US" sz="1900" dirty="0" err="1" smtClean="0">
                <a:latin typeface="Times New Roman" pitchFamily="18" charset="0"/>
                <a:cs typeface="Times New Roman" pitchFamily="18" charset="0"/>
              </a:rPr>
              <a:t>încă</a:t>
            </a:r>
            <a:r>
              <a:rPr lang="en-US" sz="1900" dirty="0" smtClean="0">
                <a:latin typeface="Times New Roman" pitchFamily="18" charset="0"/>
                <a:cs typeface="Times New Roman" pitchFamily="18" charset="0"/>
              </a:rPr>
              <a:t> un ac </a:t>
            </a:r>
            <a:r>
              <a:rPr lang="en-US" sz="1900" dirty="0" err="1" smtClean="0">
                <a:latin typeface="Times New Roman" pitchFamily="18" charset="0"/>
                <a:cs typeface="Times New Roman" pitchFamily="18" charset="0"/>
              </a:rPr>
              <a:t>pentru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încărcarea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substanţei</a:t>
            </a:r>
            <a:r>
              <a:rPr lang="en-US" sz="1900" dirty="0" smtClean="0">
                <a:latin typeface="Times New Roman" pitchFamily="18" charset="0"/>
                <a:cs typeface="Times New Roman" pitchFamily="18" charset="0"/>
              </a:rPr>
              <a:t> de </a:t>
            </a:r>
            <a:r>
              <a:rPr lang="en-US" sz="1900" dirty="0" err="1" smtClean="0">
                <a:latin typeface="Times New Roman" pitchFamily="18" charset="0"/>
                <a:cs typeface="Times New Roman" pitchFamily="18" charset="0"/>
              </a:rPr>
              <a:t>injectat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în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seringă</a:t>
            </a:r>
            <a:r>
              <a:rPr lang="en-US" sz="1900" dirty="0" smtClean="0">
                <a:latin typeface="Times New Roman" pitchFamily="18" charset="0"/>
                <a:cs typeface="Times New Roman" pitchFamily="18" charset="0"/>
              </a:rPr>
              <a:t>- exist</a:t>
            </a:r>
            <a:r>
              <a:rPr lang="ro-RO" sz="1900" dirty="0" smtClean="0">
                <a:latin typeface="Times New Roman" pitchFamily="18" charset="0"/>
                <a:cs typeface="Times New Roman" pitchFamily="18" charset="0"/>
              </a:rPr>
              <a:t>ă</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ș</a:t>
            </a:r>
            <a:r>
              <a:rPr lang="en-US" sz="1900" dirty="0" err="1" smtClean="0">
                <a:latin typeface="Times New Roman" pitchFamily="18" charset="0"/>
                <a:cs typeface="Times New Roman" pitchFamily="18" charset="0"/>
              </a:rPr>
              <a:t>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seringi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preumplute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seringă</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specială</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pentru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injectarea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insulinei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sau</a:t>
            </a:r>
            <a:r>
              <a:rPr lang="en-US" sz="1900" dirty="0" smtClean="0">
                <a:latin typeface="Times New Roman" pitchFamily="18" charset="0"/>
                <a:cs typeface="Times New Roman" pitchFamily="18" charset="0"/>
              </a:rPr>
              <a:t> a </a:t>
            </a:r>
            <a:r>
              <a:rPr lang="en-US" sz="1900" dirty="0" err="1" smtClean="0">
                <a:latin typeface="Times New Roman" pitchFamily="18" charset="0"/>
                <a:cs typeface="Times New Roman" pitchFamily="18" charset="0"/>
              </a:rPr>
              <a:t>heparinelor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fracţionate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seringă</a:t>
            </a:r>
            <a:r>
              <a:rPr lang="en-US" sz="1900" dirty="0" smtClean="0">
                <a:latin typeface="Times New Roman" pitchFamily="18" charset="0"/>
                <a:cs typeface="Times New Roman" pitchFamily="18" charset="0"/>
              </a:rPr>
              <a:t> cu capacitate </a:t>
            </a:r>
            <a:r>
              <a:rPr lang="en-US" sz="1900" dirty="0" err="1" smtClean="0">
                <a:latin typeface="Times New Roman" pitchFamily="18" charset="0"/>
                <a:cs typeface="Times New Roman" pitchFamily="18" charset="0"/>
              </a:rPr>
              <a:t>totală</a:t>
            </a:r>
            <a:r>
              <a:rPr lang="en-US" sz="1900" dirty="0" smtClean="0">
                <a:latin typeface="Times New Roman" pitchFamily="18" charset="0"/>
                <a:cs typeface="Times New Roman" pitchFamily="18" charset="0"/>
              </a:rPr>
              <a:t> de 1 ml; </a:t>
            </a:r>
            <a:r>
              <a:rPr lang="en-US" sz="1900" dirty="0" err="1" smtClean="0">
                <a:latin typeface="Times New Roman" pitchFamily="18" charset="0"/>
                <a:cs typeface="Times New Roman" pitchFamily="18" charset="0"/>
              </a:rPr>
              <a:t>soluţie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pentru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antiseptizarea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tegumentului</a:t>
            </a:r>
            <a:r>
              <a:rPr lang="en-US" sz="1900" dirty="0" smtClean="0">
                <a:latin typeface="Times New Roman" pitchFamily="18" charset="0"/>
                <a:cs typeface="Times New Roman" pitchFamily="18" charset="0"/>
              </a:rPr>
              <a:t> .</a:t>
            </a:r>
          </a:p>
          <a:p>
            <a:pPr algn="just"/>
            <a:r>
              <a:rPr lang="en-US" sz="1900" dirty="0" smtClean="0">
                <a:latin typeface="Times New Roman" pitchFamily="18" charset="0"/>
                <a:cs typeface="Times New Roman" pitchFamily="18" charset="0"/>
              </a:rPr>
              <a:t> </a:t>
            </a:r>
            <a:r>
              <a:rPr lang="en-US" sz="1900" b="1" i="1" dirty="0" err="1" smtClean="0">
                <a:latin typeface="Times New Roman" pitchFamily="18" charset="0"/>
                <a:cs typeface="Times New Roman" pitchFamily="18" charset="0"/>
              </a:rPr>
              <a:t>Tehnic</a:t>
            </a:r>
            <a:r>
              <a:rPr lang="ro-RO" sz="1900" b="1" i="1" dirty="0" smtClean="0">
                <a:latin typeface="Times New Roman" pitchFamily="18" charset="0"/>
                <a:cs typeface="Times New Roman" pitchFamily="18" charset="0"/>
              </a:rPr>
              <a:t>ă</a:t>
            </a:r>
            <a:r>
              <a:rPr lang="en-US" sz="1900" b="1" i="1"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spălarea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mâinilor</a:t>
            </a:r>
            <a:r>
              <a:rPr lang="en-US" sz="1900" dirty="0" smtClean="0">
                <a:latin typeface="Times New Roman" pitchFamily="18" charset="0"/>
                <a:cs typeface="Times New Roman" pitchFamily="18" charset="0"/>
              </a:rPr>
              <a:t> </a:t>
            </a:r>
            <a:r>
              <a:rPr lang="ro-RO" sz="1900" dirty="0" err="1" smtClean="0">
                <a:latin typeface="Times New Roman" pitchFamily="18" charset="0"/>
                <a:cs typeface="Times New Roman" pitchFamily="18" charset="0"/>
              </a:rPr>
              <a:t>ș</a:t>
            </a:r>
            <a:r>
              <a:rPr lang="en-US" sz="1900" dirty="0" err="1" smtClean="0">
                <a:latin typeface="Times New Roman" pitchFamily="18" charset="0"/>
                <a:cs typeface="Times New Roman" pitchFamily="18" charset="0"/>
              </a:rPr>
              <a:t>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îmbrăcarea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mănuşilor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încărcarea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seringii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în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afara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cazurilor</a:t>
            </a:r>
            <a:r>
              <a:rPr lang="en-US" sz="1900" dirty="0" smtClean="0">
                <a:latin typeface="Times New Roman" pitchFamily="18" charset="0"/>
                <a:cs typeface="Times New Roman" pitchFamily="18" charset="0"/>
              </a:rPr>
              <a:t> de </a:t>
            </a:r>
            <a:r>
              <a:rPr lang="en-US" sz="1900" dirty="0" err="1" smtClean="0">
                <a:latin typeface="Times New Roman" pitchFamily="18" charset="0"/>
                <a:cs typeface="Times New Roman" pitchFamily="18" charset="0"/>
              </a:rPr>
              <a:t>utilizare</a:t>
            </a:r>
            <a:r>
              <a:rPr lang="en-US" sz="1900" dirty="0" smtClean="0">
                <a:latin typeface="Times New Roman" pitchFamily="18" charset="0"/>
                <a:cs typeface="Times New Roman" pitchFamily="18" charset="0"/>
              </a:rPr>
              <a:t> de </a:t>
            </a:r>
            <a:r>
              <a:rPr lang="en-US" sz="1900" dirty="0" err="1" smtClean="0">
                <a:latin typeface="Times New Roman" pitchFamily="18" charset="0"/>
                <a:cs typeface="Times New Roman" pitchFamily="18" charset="0"/>
              </a:rPr>
              <a:t>seringi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preumplute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schimbarea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acului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seringii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utilizat</a:t>
            </a:r>
            <a:r>
              <a:rPr lang="en-US" sz="1900" dirty="0" smtClean="0">
                <a:latin typeface="Times New Roman" pitchFamily="18" charset="0"/>
                <a:cs typeface="Times New Roman" pitchFamily="18" charset="0"/>
              </a:rPr>
              <a:t> la </a:t>
            </a:r>
            <a:r>
              <a:rPr lang="en-US" sz="1900" dirty="0" err="1" smtClean="0">
                <a:latin typeface="Times New Roman" pitchFamily="18" charset="0"/>
                <a:cs typeface="Times New Roman" pitchFamily="18" charset="0"/>
              </a:rPr>
              <a:t>încărcarea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acesteia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în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afara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utilizării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seringilor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preumplute</a:t>
            </a:r>
            <a:r>
              <a:rPr lang="en-US" sz="1900" dirty="0" smtClean="0">
                <a:latin typeface="Times New Roman" pitchFamily="18" charset="0"/>
                <a:cs typeface="Times New Roman" pitchFamily="18" charset="0"/>
              </a:rPr>
              <a:t>) cu </a:t>
            </a:r>
            <a:r>
              <a:rPr lang="en-US" sz="1900" dirty="0" err="1" smtClean="0">
                <a:latin typeface="Times New Roman" pitchFamily="18" charset="0"/>
                <a:cs typeface="Times New Roman" pitchFamily="18" charset="0"/>
              </a:rPr>
              <a:t>acul</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pentru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injectarea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substanţei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în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hipoderm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alegerea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locului</a:t>
            </a:r>
            <a:r>
              <a:rPr lang="en-US" sz="1900" dirty="0" smtClean="0">
                <a:latin typeface="Times New Roman" pitchFamily="18" charset="0"/>
                <a:cs typeface="Times New Roman" pitchFamily="18" charset="0"/>
              </a:rPr>
              <a:t> de </a:t>
            </a:r>
            <a:r>
              <a:rPr lang="en-US" sz="1900" dirty="0" err="1" smtClean="0">
                <a:latin typeface="Times New Roman" pitchFamily="18" charset="0"/>
                <a:cs typeface="Times New Roman" pitchFamily="18" charset="0"/>
              </a:rPr>
              <a:t>injectare</a:t>
            </a:r>
            <a:r>
              <a:rPr lang="en-US" sz="1900" dirty="0" smtClean="0">
                <a:latin typeface="Times New Roman" pitchFamily="18" charset="0"/>
                <a:cs typeface="Times New Roman" pitchFamily="18" charset="0"/>
              </a:rPr>
              <a:t>.  </a:t>
            </a:r>
            <a:r>
              <a:rPr lang="ro-RO" sz="1900" dirty="0" smtClean="0">
                <a:latin typeface="Times New Roman" pitchFamily="18" charset="0"/>
                <a:cs typeface="Times New Roman" pitchFamily="18" charset="0"/>
              </a:rPr>
              <a:t>După dezinfecția tegumentelor</a:t>
            </a:r>
            <a:r>
              <a:rPr lang="en-US" sz="1900" dirty="0" smtClean="0">
                <a:latin typeface="Times New Roman" pitchFamily="18" charset="0"/>
                <a:cs typeface="Times New Roman" pitchFamily="18" charset="0"/>
              </a:rPr>
              <a:t>,</a:t>
            </a:r>
            <a:r>
              <a:rPr lang="ro-RO" sz="1900" dirty="0" smtClean="0">
                <a:latin typeface="Times New Roman" pitchFamily="18" charset="0"/>
                <a:cs typeface="Times New Roman" pitchFamily="18" charset="0"/>
              </a:rPr>
              <a:t> cu policele și indexul mâinii stângi se face un pliu al pielii la capătul căruia se introduce acul dincolo de tegument aproximativ 2-3cm. Odată introdus acul se eliberează pliul din mâna stângă, acesta dispărând. Se aspiră apoi pentru a ne convinge că nu am pătruns într-un vas, după care se introduce încet substanța. Se extrage apoi acul, după care se tamponează zona cu alcool. </a:t>
            </a:r>
            <a:endParaRPr lang="ro-RO" sz="19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ți</a:t>
            </a:r>
            <a:r>
              <a:rPr lang="en-US" sz="2500" dirty="0" err="1" smtClean="0">
                <a:solidFill>
                  <a:prstClr val="black"/>
                </a:solidFill>
                <a:latin typeface="Times New Roman" pitchFamily="18" charset="0"/>
                <a:cs typeface="Times New Roman" pitchFamily="18" charset="0"/>
              </a:rPr>
              <a:t>ile</a:t>
            </a:r>
            <a:r>
              <a:rPr lang="en-US" sz="2500" dirty="0" smtClean="0">
                <a:solidFill>
                  <a:prstClr val="black"/>
                </a:solidFill>
                <a:latin typeface="Times New Roman" pitchFamily="18" charset="0"/>
                <a:cs typeface="Times New Roman" pitchFamily="18" charset="0"/>
              </a:rPr>
              <a:t> </a:t>
            </a:r>
            <a:br>
              <a:rPr lang="en-US" sz="2500" dirty="0" smtClean="0">
                <a:solidFill>
                  <a:prstClr val="black"/>
                </a:solidFill>
                <a:latin typeface="Times New Roman" pitchFamily="18" charset="0"/>
                <a:cs typeface="Times New Roman" pitchFamily="18" charset="0"/>
              </a:rPr>
            </a:br>
            <a:r>
              <a:rPr lang="ro-RO" sz="2500" dirty="0" smtClean="0">
                <a:solidFill>
                  <a:prstClr val="black"/>
                </a:solidFill>
                <a:latin typeface="Times New Roman" pitchFamily="18" charset="0"/>
                <a:cs typeface="Times New Roman" pitchFamily="18" charset="0"/>
              </a:rPr>
              <a:t>I</a:t>
            </a:r>
            <a:r>
              <a:rPr lang="en-US" sz="2500" dirty="0" err="1" smtClean="0">
                <a:solidFill>
                  <a:prstClr val="black"/>
                </a:solidFill>
                <a:latin typeface="Times New Roman" pitchFamily="18" charset="0"/>
                <a:cs typeface="Times New Roman" pitchFamily="18" charset="0"/>
              </a:rPr>
              <a:t>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ia</a:t>
            </a:r>
            <a:r>
              <a:rPr lang="en-US" sz="2500" dirty="0" smtClean="0">
                <a:solidFill>
                  <a:prstClr val="black"/>
                </a:solidFill>
                <a:latin typeface="Times New Roman" pitchFamily="18" charset="0"/>
                <a:cs typeface="Times New Roman" pitchFamily="18" charset="0"/>
              </a:rPr>
              <a:t> </a:t>
            </a:r>
            <a:r>
              <a:rPr lang="en-US" sz="2500" dirty="0" err="1" smtClean="0">
                <a:solidFill>
                  <a:prstClr val="black"/>
                </a:solidFill>
                <a:latin typeface="Times New Roman" pitchFamily="18" charset="0"/>
                <a:cs typeface="Times New Roman" pitchFamily="18" charset="0"/>
              </a:rPr>
              <a:t>subcutanat</a:t>
            </a:r>
            <a:r>
              <a:rPr lang="ro-RO" sz="2500" dirty="0" smtClean="0">
                <a:solidFill>
                  <a:prstClr val="black"/>
                </a:solidFill>
                <a:latin typeface="Times New Roman" pitchFamily="18" charset="0"/>
                <a:cs typeface="Times New Roman" pitchFamily="18" charset="0"/>
              </a:rPr>
              <a:t>ă</a:t>
            </a:r>
            <a:endParaRPr lang="ro-RO" dirty="0"/>
          </a:p>
        </p:txBody>
      </p:sp>
      <p:sp>
        <p:nvSpPr>
          <p:cNvPr id="3" name="Content Placeholder 2"/>
          <p:cNvSpPr>
            <a:spLocks noGrp="1"/>
          </p:cNvSpPr>
          <p:nvPr>
            <p:ph idx="1"/>
          </p:nvPr>
        </p:nvSpPr>
        <p:spPr>
          <a:xfrm>
            <a:off x="457200" y="1371600"/>
            <a:ext cx="8229600" cy="5105400"/>
          </a:xfrm>
        </p:spPr>
        <p:txBody>
          <a:bodyPr>
            <a:normAutofit/>
          </a:bodyPr>
          <a:lstStyle/>
          <a:p>
            <a:pPr algn="just">
              <a:buNone/>
            </a:pPr>
            <a:r>
              <a:rPr lang="en-US" b="1" i="1" dirty="0" smtClean="0"/>
              <a:t>		</a:t>
            </a:r>
            <a:r>
              <a:rPr lang="ro-RO" sz="2000" b="1" i="1" dirty="0" smtClean="0">
                <a:latin typeface="Times New Roman" pitchFamily="18" charset="0"/>
                <a:cs typeface="Times New Roman" pitchFamily="18" charset="0"/>
              </a:rPr>
              <a:t>Incidente și accidente</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înțeparea unui filet nervos</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bolnavul acuză dureri vii</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înțeparea unui vas</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când sângele apare la aspirare în seringă; în acest caz împingem acul dincolo de această zonă și continuăm injecția</a:t>
            </a:r>
            <a:r>
              <a:rPr lang="en-US" sz="2000" dirty="0" smtClean="0">
                <a:latin typeface="Times New Roman" pitchFamily="18" charset="0"/>
                <a:cs typeface="Times New Roman" pitchFamily="18" charset="0"/>
              </a:rPr>
              <a:t>)</a:t>
            </a:r>
            <a:r>
              <a:rPr lang="ro-RO" sz="2000" dirty="0" smtClean="0">
                <a:latin typeface="Times New Roman" pitchFamily="18" charset="0"/>
                <a:cs typeface="Times New Roman" pitchFamily="18" charset="0"/>
              </a:rPr>
              <a:t>; ruperea acului sub piele este un incident rar întâlnit și se datorează unei tehnici defectuoase</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abcesul local </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apare</a:t>
            </a:r>
            <a:r>
              <a:rPr lang="ro-RO" sz="2000" dirty="0" smtClean="0">
                <a:latin typeface="Times New Roman" pitchFamily="18" charset="0"/>
                <a:cs typeface="Times New Roman" pitchFamily="18" charset="0"/>
              </a:rPr>
              <a:t> ca urmare a nerespectării condițiilor de asepsie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ro-RO" sz="2000" dirty="0" smtClean="0">
                <a:latin typeface="Times New Roman" pitchFamily="18" charset="0"/>
                <a:cs typeface="Times New Roman" pitchFamily="18" charset="0"/>
              </a:rPr>
              <a:t> datorită substanțelor medicamentoase</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iritante</a:t>
            </a:r>
            <a:r>
              <a:rPr lang="en-US" sz="2000" dirty="0" smtClean="0">
                <a:latin typeface="Times New Roman" pitchFamily="18" charset="0"/>
                <a:cs typeface="Times New Roman" pitchFamily="18" charset="0"/>
              </a:rPr>
              <a:t>)</a:t>
            </a:r>
            <a:r>
              <a:rPr lang="ro-RO" sz="2000" dirty="0" smtClean="0">
                <a:latin typeface="Times New Roman" pitchFamily="18" charset="0"/>
                <a:cs typeface="Times New Roman" pitchFamily="18" charset="0"/>
              </a:rPr>
              <a:t>.</a:t>
            </a:r>
          </a:p>
          <a:p>
            <a:pPr>
              <a:buNone/>
            </a:pPr>
            <a:endParaRPr lang="ro-RO" dirty="0"/>
          </a:p>
        </p:txBody>
      </p:sp>
      <p:pic>
        <p:nvPicPr>
          <p:cNvPr id="5" name="Picture 4" descr="C:\Users\User\Desktop\lp\20140925_115312.jpg"/>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133600" y="3733800"/>
            <a:ext cx="4648200" cy="2184779"/>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t>
            </a:r>
            <a:br>
              <a:rPr lang="en-US" sz="2500" dirty="0" smtClean="0">
                <a:solidFill>
                  <a:prstClr val="black"/>
                </a:solidFill>
                <a:latin typeface="Times New Roman" pitchFamily="18" charset="0"/>
                <a:cs typeface="Times New Roman" pitchFamily="18" charset="0"/>
              </a:rPr>
            </a:br>
            <a:r>
              <a:rPr lang="ro-RO" sz="2500" dirty="0" smtClean="0">
                <a:solidFill>
                  <a:prstClr val="black"/>
                </a:solidFill>
                <a:latin typeface="Times New Roman" pitchFamily="18" charset="0"/>
                <a:cs typeface="Times New Roman" pitchFamily="18" charset="0"/>
              </a:rPr>
              <a:t>I</a:t>
            </a:r>
            <a:r>
              <a:rPr lang="en-US" sz="2500" dirty="0" err="1" smtClean="0">
                <a:solidFill>
                  <a:prstClr val="black"/>
                </a:solidFill>
                <a:latin typeface="Times New Roman" pitchFamily="18" charset="0"/>
                <a:cs typeface="Times New Roman" pitchFamily="18" charset="0"/>
              </a:rPr>
              <a:t>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ia</a:t>
            </a:r>
            <a:r>
              <a:rPr lang="en-US" sz="2500" dirty="0" smtClean="0">
                <a:solidFill>
                  <a:prstClr val="black"/>
                </a:solidFill>
                <a:latin typeface="Times New Roman" pitchFamily="18" charset="0"/>
                <a:cs typeface="Times New Roman" pitchFamily="18" charset="0"/>
              </a:rPr>
              <a:t> </a:t>
            </a:r>
            <a:r>
              <a:rPr lang="vi-VN" sz="2500" dirty="0" smtClean="0">
                <a:solidFill>
                  <a:prstClr val="black"/>
                </a:solidFill>
                <a:latin typeface="Times New Roman" pitchFamily="18" charset="0"/>
                <a:cs typeface="Times New Roman" pitchFamily="18" charset="0"/>
              </a:rPr>
              <a:t>intramusculară</a:t>
            </a:r>
            <a:endParaRPr lang="ro-RO" dirty="0"/>
          </a:p>
        </p:txBody>
      </p:sp>
      <p:sp>
        <p:nvSpPr>
          <p:cNvPr id="3" name="Content Placeholder 2"/>
          <p:cNvSpPr>
            <a:spLocks noGrp="1"/>
          </p:cNvSpPr>
          <p:nvPr>
            <p:ph idx="1"/>
          </p:nvPr>
        </p:nvSpPr>
        <p:spPr>
          <a:xfrm>
            <a:off x="457200" y="1219200"/>
            <a:ext cx="8229600" cy="5410200"/>
          </a:xfrm>
        </p:spPr>
        <p:txBody>
          <a:bodyPr>
            <a:normAutofit/>
          </a:bodyPr>
          <a:lstStyle/>
          <a:p>
            <a:pPr algn="just">
              <a:buNone/>
            </a:pPr>
            <a:r>
              <a:rPr lang="en-US" sz="2100" dirty="0" smtClean="0">
                <a:latin typeface="Times New Roman" pitchFamily="18" charset="0"/>
                <a:cs typeface="Times New Roman" pitchFamily="18" charset="0"/>
              </a:rPr>
              <a:t> </a:t>
            </a:r>
            <a:r>
              <a:rPr lang="ro-RO" sz="2100" dirty="0" smtClean="0">
                <a:latin typeface="Times New Roman" pitchFamily="18" charset="0"/>
                <a:cs typeface="Times New Roman" pitchFamily="18" charset="0"/>
              </a:rPr>
              <a:t>D</a:t>
            </a:r>
            <a:r>
              <a:rPr lang="en-US" sz="2100" dirty="0" err="1" smtClean="0">
                <a:latin typeface="Times New Roman" pitchFamily="18" charset="0"/>
                <a:cs typeface="Times New Roman" pitchFamily="18" charset="0"/>
              </a:rPr>
              <a:t>efini</a:t>
            </a:r>
            <a:r>
              <a:rPr lang="ro-RO" sz="2100" dirty="0" smtClean="0">
                <a:latin typeface="Times New Roman" pitchFamily="18" charset="0"/>
                <a:cs typeface="Times New Roman" pitchFamily="18" charset="0"/>
              </a:rPr>
              <a:t>ț</a:t>
            </a:r>
            <a:r>
              <a:rPr lang="en-US" sz="2100" dirty="0" err="1" smtClean="0">
                <a:latin typeface="Times New Roman" pitchFamily="18" charset="0"/>
                <a:cs typeface="Times New Roman" pitchFamily="18" charset="0"/>
              </a:rPr>
              <a:t>ie</a:t>
            </a:r>
            <a:r>
              <a:rPr lang="en-US" sz="2100" dirty="0" smtClean="0">
                <a:latin typeface="Times New Roman" pitchFamily="18" charset="0"/>
                <a:cs typeface="Times New Roman" pitchFamily="18" charset="0"/>
              </a:rPr>
              <a:t>: </a:t>
            </a:r>
            <a:r>
              <a:rPr lang="ro-RO" sz="2100" dirty="0" smtClean="0">
                <a:latin typeface="Times New Roman" pitchFamily="18" charset="0"/>
                <a:cs typeface="Times New Roman" pitchFamily="18" charset="0"/>
              </a:rPr>
              <a:t>introducerea substanțelor medicamentoase</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soluțiile</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cristaloide</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uleioase</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antibiotice</a:t>
            </a:r>
            <a:r>
              <a:rPr lang="en-US" sz="2100" dirty="0" smtClean="0">
                <a:latin typeface="Times New Roman" pitchFamily="18" charset="0"/>
                <a:cs typeface="Times New Roman" pitchFamily="18" charset="0"/>
              </a:rPr>
              <a:t>)</a:t>
            </a:r>
            <a:r>
              <a:rPr lang="ro-RO" sz="2100" dirty="0" smtClean="0">
                <a:latin typeface="Times New Roman" pitchFamily="18" charset="0"/>
                <a:cs typeface="Times New Roman" pitchFamily="18" charset="0"/>
              </a:rPr>
              <a:t> în masele musculare</a:t>
            </a:r>
            <a:r>
              <a:rPr lang="en-US" sz="2100" dirty="0" smtClean="0">
                <a:latin typeface="Times New Roman" pitchFamily="18" charset="0"/>
                <a:cs typeface="Times New Roman" pitchFamily="18" charset="0"/>
              </a:rPr>
              <a:t> (</a:t>
            </a:r>
            <a:r>
              <a:rPr lang="ro-RO" sz="2100" dirty="0" smtClean="0">
                <a:latin typeface="Times New Roman" pitchFamily="18" charset="0"/>
                <a:cs typeface="Times New Roman" pitchFamily="18" charset="0"/>
              </a:rPr>
              <a:t>utilizată </a:t>
            </a:r>
            <a:r>
              <a:rPr lang="en-US" sz="2100" dirty="0" smtClean="0">
                <a:latin typeface="Times New Roman" pitchFamily="18" charset="0"/>
                <a:cs typeface="Times New Roman" pitchFamily="18" charset="0"/>
              </a:rPr>
              <a:t>des </a:t>
            </a:r>
            <a:r>
              <a:rPr lang="en-US" sz="2100" dirty="0" err="1" smtClean="0">
                <a:latin typeface="Times New Roman" pitchFamily="18" charset="0"/>
                <a:cs typeface="Times New Roman" pitchFamily="18" charset="0"/>
              </a:rPr>
              <a:t>este</a:t>
            </a:r>
            <a:r>
              <a:rPr lang="ro-RO" sz="2100" dirty="0" smtClean="0">
                <a:latin typeface="Times New Roman" pitchFamily="18" charset="0"/>
                <a:cs typeface="Times New Roman" pitchFamily="18" charset="0"/>
              </a:rPr>
              <a:t> zona fesieră</a:t>
            </a:r>
            <a:r>
              <a:rPr lang="en-US" sz="2100" dirty="0" smtClean="0">
                <a:latin typeface="Times New Roman" pitchFamily="18" charset="0"/>
                <a:cs typeface="Times New Roman" pitchFamily="18" charset="0"/>
              </a:rPr>
              <a:t>);</a:t>
            </a:r>
            <a:r>
              <a:rPr lang="ro-RO" sz="2100" dirty="0" smtClean="0">
                <a:latin typeface="Times New Roman" pitchFamily="18" charset="0"/>
                <a:cs typeface="Times New Roman" pitchFamily="18" charset="0"/>
              </a:rPr>
              <a:t> condiții particulare: regiunea antero-externă a coapsei, la copii.</a:t>
            </a:r>
            <a:endParaRPr lang="en-US" sz="2100" dirty="0" smtClean="0">
              <a:latin typeface="Times New Roman" pitchFamily="18" charset="0"/>
              <a:cs typeface="Times New Roman" pitchFamily="18" charset="0"/>
            </a:endParaRPr>
          </a:p>
          <a:p>
            <a:pPr algn="just">
              <a:buNone/>
            </a:pPr>
            <a:r>
              <a:rPr lang="ro-RO" sz="2100" dirty="0" err="1" smtClean="0">
                <a:latin typeface="Times New Roman" pitchFamily="18" charset="0"/>
                <a:cs typeface="Times New Roman" pitchFamily="18" charset="0"/>
              </a:rPr>
              <a:t>M</a:t>
            </a:r>
            <a:r>
              <a:rPr lang="en-US" sz="2100" dirty="0" err="1" smtClean="0">
                <a:latin typeface="Times New Roman" pitchFamily="18" charset="0"/>
                <a:cs typeface="Times New Roman" pitchFamily="18" charset="0"/>
              </a:rPr>
              <a:t>ateriale</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necesare</a:t>
            </a:r>
            <a:r>
              <a:rPr lang="en-US" sz="2100" dirty="0" smtClean="0">
                <a:latin typeface="Times New Roman" pitchFamily="18" charset="0"/>
                <a:cs typeface="Times New Roman" pitchFamily="18" charset="0"/>
              </a:rPr>
              <a:t>: la </a:t>
            </a:r>
            <a:r>
              <a:rPr lang="en-US" sz="2100" dirty="0" err="1" smtClean="0">
                <a:latin typeface="Times New Roman" pitchFamily="18" charset="0"/>
                <a:cs typeface="Times New Roman" pitchFamily="18" charset="0"/>
              </a:rPr>
              <a:t>fel</a:t>
            </a:r>
            <a:r>
              <a:rPr lang="en-US" sz="2100" dirty="0" smtClean="0">
                <a:latin typeface="Times New Roman" pitchFamily="18" charset="0"/>
                <a:cs typeface="Times New Roman" pitchFamily="18" charset="0"/>
              </a:rPr>
              <a:t> ca </a:t>
            </a:r>
            <a:r>
              <a:rPr lang="en-US" sz="2100" dirty="0" err="1" smtClean="0">
                <a:latin typeface="Times New Roman" pitchFamily="18" charset="0"/>
                <a:cs typeface="Times New Roman" pitchFamily="18" charset="0"/>
              </a:rPr>
              <a:t>pentru</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injec</a:t>
            </a:r>
            <a:r>
              <a:rPr lang="ro-RO" sz="2100" dirty="0" smtClean="0">
                <a:latin typeface="Times New Roman" pitchFamily="18" charset="0"/>
                <a:cs typeface="Times New Roman" pitchFamily="18" charset="0"/>
              </a:rPr>
              <a:t>ț</a:t>
            </a:r>
            <a:r>
              <a:rPr lang="en-US" sz="2100" dirty="0" err="1" smtClean="0">
                <a:latin typeface="Times New Roman" pitchFamily="18" charset="0"/>
                <a:cs typeface="Times New Roman" pitchFamily="18" charset="0"/>
              </a:rPr>
              <a:t>iile</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subcutanate</a:t>
            </a:r>
            <a:r>
              <a:rPr lang="en-US" sz="2100" dirty="0" smtClean="0">
                <a:latin typeface="Times New Roman" pitchFamily="18" charset="0"/>
                <a:cs typeface="Times New Roman" pitchFamily="18" charset="0"/>
              </a:rPr>
              <a:t>;</a:t>
            </a:r>
          </a:p>
          <a:p>
            <a:pPr algn="just">
              <a:buNone/>
            </a:pPr>
            <a:r>
              <a:rPr lang="ro-RO" sz="2100" dirty="0" smtClean="0">
                <a:latin typeface="Times New Roman" pitchFamily="18" charset="0"/>
                <a:cs typeface="Times New Roman" pitchFamily="18" charset="0"/>
              </a:rPr>
              <a:t>T</a:t>
            </a:r>
            <a:r>
              <a:rPr lang="en-US" sz="2100" dirty="0" err="1" smtClean="0">
                <a:latin typeface="Times New Roman" pitchFamily="18" charset="0"/>
                <a:cs typeface="Times New Roman" pitchFamily="18" charset="0"/>
              </a:rPr>
              <a:t>ehnic</a:t>
            </a:r>
            <a:r>
              <a:rPr lang="ro-RO" sz="2100" dirty="0" smtClean="0">
                <a:latin typeface="Times New Roman" pitchFamily="18" charset="0"/>
                <a:cs typeface="Times New Roman" pitchFamily="18" charset="0"/>
              </a:rPr>
              <a:t>ă</a:t>
            </a:r>
            <a:r>
              <a:rPr lang="en-US" sz="2100" dirty="0" smtClean="0">
                <a:latin typeface="Times New Roman" pitchFamily="18" charset="0"/>
                <a:cs typeface="Times New Roman" pitchFamily="18" charset="0"/>
              </a:rPr>
              <a:t>: i</a:t>
            </a:r>
            <a:r>
              <a:rPr lang="vi-VN" sz="2100" dirty="0" smtClean="0">
                <a:latin typeface="Times New Roman" pitchFamily="18" charset="0"/>
                <a:cs typeface="Times New Roman" pitchFamily="18" charset="0"/>
              </a:rPr>
              <a:t>njecția intramusculară în regiunea fesieră este permisă în cadranul supero-extern al fesei</a:t>
            </a:r>
            <a:r>
              <a:rPr lang="en-US" sz="2100" dirty="0" smtClean="0">
                <a:latin typeface="Times New Roman" pitchFamily="18" charset="0"/>
                <a:cs typeface="Times New Roman" pitchFamily="18" charset="0"/>
              </a:rPr>
              <a:t>;</a:t>
            </a:r>
            <a:r>
              <a:rPr lang="vi-VN"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pe</a:t>
            </a:r>
            <a:r>
              <a:rPr lang="vi-VN" sz="2100" dirty="0" smtClean="0">
                <a:latin typeface="Times New Roman" pitchFamily="18" charset="0"/>
                <a:cs typeface="Times New Roman" pitchFamily="18" charset="0"/>
              </a:rPr>
              <a:t>ntru a delimita această zonă împărțim fesa în 4 cadrane cu ajutorul a 2 linii imaginare, verticală și orizontală, care se intersectează în centrul fesei</a:t>
            </a:r>
            <a:r>
              <a:rPr lang="en-US" sz="2100" dirty="0" smtClean="0">
                <a:latin typeface="Times New Roman" pitchFamily="18" charset="0"/>
                <a:cs typeface="Times New Roman" pitchFamily="18" charset="0"/>
              </a:rPr>
              <a:t>;</a:t>
            </a:r>
            <a:r>
              <a:rPr lang="ro-RO" sz="2100" dirty="0" smtClean="0">
                <a:latin typeface="Times New Roman" pitchFamily="18" charset="0"/>
                <a:cs typeface="Times New Roman" pitchFamily="18" charset="0"/>
              </a:rPr>
              <a:t> recomandată pentru că la acest nivel masa musculară est</a:t>
            </a:r>
            <a:r>
              <a:rPr lang="en-US" sz="2100" dirty="0" smtClean="0">
                <a:latin typeface="Times New Roman" pitchFamily="18" charset="0"/>
                <a:cs typeface="Times New Roman" pitchFamily="18" charset="0"/>
              </a:rPr>
              <a:t>e</a:t>
            </a:r>
            <a:r>
              <a:rPr lang="ro-RO" sz="2100" dirty="0" smtClean="0">
                <a:latin typeface="Times New Roman" pitchFamily="18" charset="0"/>
                <a:cs typeface="Times New Roman" pitchFamily="18" charset="0"/>
              </a:rPr>
              <a:t> bogată și nervul sciatic este situat la distanță. </a:t>
            </a:r>
          </a:p>
          <a:p>
            <a:pPr algn="just">
              <a:buNone/>
            </a:pPr>
            <a:r>
              <a:rPr lang="ro-RO" sz="2100" dirty="0" smtClean="0">
                <a:latin typeface="Times New Roman" pitchFamily="18" charset="0"/>
                <a:cs typeface="Times New Roman" pitchFamily="18" charset="0"/>
              </a:rPr>
              <a:t>Injecția intramusculară se fa</a:t>
            </a:r>
            <a:r>
              <a:rPr lang="en-US" sz="2100" dirty="0" err="1" smtClean="0">
                <a:latin typeface="Times New Roman" pitchFamily="18" charset="0"/>
                <a:cs typeface="Times New Roman" pitchFamily="18" charset="0"/>
              </a:rPr>
              <a:t>ce</a:t>
            </a:r>
            <a:r>
              <a:rPr lang="en-US" sz="2100" dirty="0" smtClean="0">
                <a:latin typeface="Times New Roman" pitchFamily="18" charset="0"/>
                <a:cs typeface="Times New Roman" pitchFamily="18" charset="0"/>
              </a:rPr>
              <a:t> </a:t>
            </a:r>
            <a:r>
              <a:rPr lang="ro-RO" sz="2100" dirty="0" smtClean="0">
                <a:latin typeface="Times New Roman" pitchFamily="18" charset="0"/>
                <a:cs typeface="Times New Roman" pitchFamily="18" charset="0"/>
              </a:rPr>
              <a:t>cu bolnavul în decubit ventral</a:t>
            </a:r>
            <a:r>
              <a:rPr lang="en-US" sz="2100" dirty="0" smtClean="0">
                <a:latin typeface="Times New Roman" pitchFamily="18" charset="0"/>
                <a:cs typeface="Times New Roman" pitchFamily="18" charset="0"/>
              </a:rPr>
              <a:t>;</a:t>
            </a:r>
            <a:r>
              <a:rPr lang="ro-RO"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d</a:t>
            </a:r>
            <a:r>
              <a:rPr lang="ro-RO" sz="2100" dirty="0" smtClean="0">
                <a:latin typeface="Times New Roman" pitchFamily="18" charset="0"/>
                <a:cs typeface="Times New Roman" pitchFamily="18" charset="0"/>
              </a:rPr>
              <a:t>upă ce apreciem locul unde trebuie efectuată injecția, se badijonează zona cu alcool, după care se introduce acul fie separat, fie atașat la seringă, profund în masa musculară 4-5cm</a:t>
            </a:r>
            <a:r>
              <a:rPr lang="en-US" sz="2100" dirty="0" smtClean="0">
                <a:latin typeface="Times New Roman" pitchFamily="18" charset="0"/>
                <a:cs typeface="Times New Roman" pitchFamily="18" charset="0"/>
              </a:rPr>
              <a:t>; s</a:t>
            </a:r>
            <a:r>
              <a:rPr lang="ro-RO" sz="2100" dirty="0" smtClean="0">
                <a:latin typeface="Times New Roman" pitchFamily="18" charset="0"/>
                <a:cs typeface="Times New Roman" pitchFamily="18" charset="0"/>
              </a:rPr>
              <a:t>e controlează dacă nu a fost lezat un vas, după care se introduce substanța injectabilă aspirată în prealabil în seringă</a:t>
            </a:r>
            <a:r>
              <a:rPr lang="en-US" sz="2100" dirty="0" smtClean="0">
                <a:latin typeface="Times New Roman" pitchFamily="18" charset="0"/>
                <a:cs typeface="Times New Roman" pitchFamily="18" charset="0"/>
              </a:rPr>
              <a:t>; s</a:t>
            </a:r>
            <a:r>
              <a:rPr lang="ro-RO" sz="2100" dirty="0" smtClean="0">
                <a:latin typeface="Times New Roman" pitchFamily="18" charset="0"/>
                <a:cs typeface="Times New Roman" pitchFamily="18" charset="0"/>
              </a:rPr>
              <a:t>e extrage apoi acul</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si</a:t>
            </a:r>
            <a:r>
              <a:rPr lang="ro-RO" sz="2100" dirty="0" smtClean="0">
                <a:latin typeface="Times New Roman" pitchFamily="18" charset="0"/>
                <a:cs typeface="Times New Roman" pitchFamily="18" charset="0"/>
              </a:rPr>
              <a:t> se dezinfectează</a:t>
            </a:r>
            <a:r>
              <a:rPr lang="en-US" sz="2100" dirty="0" smtClean="0">
                <a:latin typeface="Times New Roman" pitchFamily="18" charset="0"/>
                <a:cs typeface="Times New Roman" pitchFamily="18" charset="0"/>
              </a:rPr>
              <a:t> </a:t>
            </a:r>
            <a:r>
              <a:rPr lang="ro-RO" sz="2100" dirty="0" smtClean="0">
                <a:latin typeface="Times New Roman" pitchFamily="18" charset="0"/>
                <a:cs typeface="Times New Roman" pitchFamily="18" charset="0"/>
              </a:rPr>
              <a:t>zona respectivă.</a:t>
            </a:r>
          </a:p>
          <a:p>
            <a:pPr algn="just">
              <a:buNone/>
            </a:pPr>
            <a:endParaRPr lang="ro-RO" sz="2400" dirty="0" smtClean="0">
              <a:latin typeface="Times New Roman" pitchFamily="18" charset="0"/>
              <a:cs typeface="Times New Roman" pitchFamily="18" charset="0"/>
            </a:endParaRPr>
          </a:p>
          <a:p>
            <a:endParaRPr lang="ro-R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500" dirty="0" err="1" smtClean="0">
                <a:solidFill>
                  <a:prstClr val="black"/>
                </a:solidFill>
                <a:latin typeface="Times New Roman" pitchFamily="18" charset="0"/>
                <a:cs typeface="Times New Roman" pitchFamily="18" charset="0"/>
              </a:rPr>
              <a:t>Injectiile</a:t>
            </a:r>
            <a:r>
              <a:rPr lang="en-US" sz="2500" dirty="0" smtClean="0">
                <a:solidFill>
                  <a:prstClr val="black"/>
                </a:solidFill>
                <a:latin typeface="Times New Roman" pitchFamily="18" charset="0"/>
                <a:cs typeface="Times New Roman" pitchFamily="18" charset="0"/>
              </a:rPr>
              <a:t> </a:t>
            </a:r>
            <a:br>
              <a:rPr lang="en-US" sz="2500" dirty="0" smtClean="0">
                <a:solidFill>
                  <a:prstClr val="black"/>
                </a:solidFill>
                <a:latin typeface="Times New Roman" pitchFamily="18" charset="0"/>
                <a:cs typeface="Times New Roman" pitchFamily="18" charset="0"/>
              </a:rPr>
            </a:br>
            <a:r>
              <a:rPr lang="en-US" sz="2500" dirty="0" err="1" smtClean="0">
                <a:solidFill>
                  <a:prstClr val="black"/>
                </a:solidFill>
                <a:latin typeface="Times New Roman" pitchFamily="18" charset="0"/>
                <a:cs typeface="Times New Roman" pitchFamily="18" charset="0"/>
              </a:rPr>
              <a:t>injectia</a:t>
            </a:r>
            <a:r>
              <a:rPr lang="en-US" sz="2500" dirty="0" smtClean="0">
                <a:solidFill>
                  <a:prstClr val="black"/>
                </a:solidFill>
                <a:latin typeface="Times New Roman" pitchFamily="18" charset="0"/>
                <a:cs typeface="Times New Roman" pitchFamily="18" charset="0"/>
              </a:rPr>
              <a:t> </a:t>
            </a:r>
            <a:r>
              <a:rPr lang="vi-VN" sz="2500" dirty="0" smtClean="0">
                <a:solidFill>
                  <a:prstClr val="black"/>
                </a:solidFill>
                <a:latin typeface="Times New Roman" pitchFamily="18" charset="0"/>
                <a:cs typeface="Times New Roman" pitchFamily="18" charset="0"/>
              </a:rPr>
              <a:t>intramusculară</a:t>
            </a:r>
            <a:endParaRPr lang="ro-RO" dirty="0"/>
          </a:p>
        </p:txBody>
      </p:sp>
      <p:sp>
        <p:nvSpPr>
          <p:cNvPr id="3" name="Content Placeholder 2"/>
          <p:cNvSpPr>
            <a:spLocks noGrp="1"/>
          </p:cNvSpPr>
          <p:nvPr>
            <p:ph idx="1"/>
          </p:nvPr>
        </p:nvSpPr>
        <p:spPr>
          <a:xfrm>
            <a:off x="457200" y="1295400"/>
            <a:ext cx="8229600" cy="5181600"/>
          </a:xfrm>
        </p:spPr>
        <p:txBody>
          <a:bodyPr>
            <a:normAutofit/>
          </a:bodyPr>
          <a:lstStyle/>
          <a:p>
            <a:pPr algn="just">
              <a:buNone/>
            </a:pPr>
            <a:r>
              <a:rPr lang="ro-RO" sz="2000" b="1" i="1" dirty="0" smtClean="0">
                <a:latin typeface="Times New Roman" pitchFamily="18" charset="0"/>
                <a:cs typeface="Times New Roman" pitchFamily="18" charset="0"/>
              </a:rPr>
              <a:t>Incidente și accidente</a:t>
            </a:r>
            <a:r>
              <a:rPr lang="ro-RO"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leziunea</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unui nerv sau a unui vas; </a:t>
            </a:r>
            <a:r>
              <a:rPr lang="en-US" sz="2000" dirty="0" smtClean="0">
                <a:latin typeface="Times New Roman" pitchFamily="18" charset="0"/>
                <a:cs typeface="Times New Roman" pitchFamily="18" charset="0"/>
              </a:rPr>
              <a:t>(in </a:t>
            </a:r>
            <a:r>
              <a:rPr lang="en-US" sz="2000" dirty="0" err="1" smtClean="0">
                <a:latin typeface="Times New Roman" pitchFamily="18" charset="0"/>
                <a:cs typeface="Times New Roman" pitchFamily="18" charset="0"/>
              </a:rPr>
              <a:t>acest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caz</a:t>
            </a:r>
            <a:r>
              <a:rPr lang="en-US" sz="2000" dirty="0" smtClean="0">
                <a:latin typeface="Times New Roman" pitchFamily="18" charset="0"/>
                <a:cs typeface="Times New Roman" pitchFamily="18" charset="0"/>
              </a:rPr>
              <a:t> se</a:t>
            </a:r>
            <a:r>
              <a:rPr lang="ro-RO" sz="2000" dirty="0" smtClean="0">
                <a:latin typeface="Times New Roman" pitchFamily="18" charset="0"/>
                <a:cs typeface="Times New Roman" pitchFamily="18" charset="0"/>
              </a:rPr>
              <a:t> extrage acul și </a:t>
            </a:r>
            <a:r>
              <a:rPr lang="en-US" sz="2000" dirty="0" smtClean="0">
                <a:latin typeface="Times New Roman" pitchFamily="18" charset="0"/>
                <a:cs typeface="Times New Roman" pitchFamily="18" charset="0"/>
              </a:rPr>
              <a:t>se</a:t>
            </a:r>
            <a:r>
              <a:rPr lang="ro-RO" sz="2000" dirty="0" smtClean="0">
                <a:latin typeface="Times New Roman" pitchFamily="18" charset="0"/>
                <a:cs typeface="Times New Roman" pitchFamily="18" charset="0"/>
              </a:rPr>
              <a:t> introduce în altă parte</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n</a:t>
            </a:r>
            <a:r>
              <a:rPr lang="ro-RO" sz="2000" dirty="0" smtClean="0">
                <a:latin typeface="Times New Roman" pitchFamily="18" charset="0"/>
                <a:cs typeface="Times New Roman" pitchFamily="18" charset="0"/>
              </a:rPr>
              <a:t>ervul care poate fi lezat este sciaticul sau ramuri din acesta, incident care trebuie evitat</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ruperea acului este un incident major, iar extragerea sa se face prin intervenție chirurgicală</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flegmoanele fesiere postinjecționale, ca urmare a injecțiilor efectuate în condiții precare de asepsie și antisepsie.</a:t>
            </a:r>
          </a:p>
          <a:p>
            <a:pPr>
              <a:buNone/>
            </a:pPr>
            <a:endParaRPr lang="ro-RO" dirty="0"/>
          </a:p>
        </p:txBody>
      </p:sp>
      <p:pic>
        <p:nvPicPr>
          <p:cNvPr id="4" name="Picture 3" descr="intramuscular injection technique"/>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514600" y="3429000"/>
            <a:ext cx="3352800" cy="321754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t>
            </a:r>
            <a:br>
              <a:rPr lang="en-US" sz="2500" dirty="0" smtClean="0">
                <a:solidFill>
                  <a:prstClr val="black"/>
                </a:solidFill>
                <a:latin typeface="Times New Roman" pitchFamily="18" charset="0"/>
                <a:cs typeface="Times New Roman" pitchFamily="18" charset="0"/>
              </a:rPr>
            </a:br>
            <a:r>
              <a:rPr lang="ro-RO" sz="2500" dirty="0" smtClean="0">
                <a:solidFill>
                  <a:prstClr val="black"/>
                </a:solidFill>
                <a:latin typeface="Times New Roman" pitchFamily="18" charset="0"/>
                <a:cs typeface="Times New Roman" pitchFamily="18" charset="0"/>
              </a:rPr>
              <a:t>I</a:t>
            </a:r>
            <a:r>
              <a:rPr lang="en-US" sz="2500" dirty="0" err="1" smtClean="0">
                <a:solidFill>
                  <a:prstClr val="black"/>
                </a:solidFill>
                <a:latin typeface="Times New Roman" pitchFamily="18" charset="0"/>
                <a:cs typeface="Times New Roman" pitchFamily="18" charset="0"/>
              </a:rPr>
              <a:t>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ia</a:t>
            </a:r>
            <a:r>
              <a:rPr lang="en-US" sz="2500" dirty="0" smtClean="0">
                <a:solidFill>
                  <a:prstClr val="black"/>
                </a:solidFill>
                <a:latin typeface="Times New Roman" pitchFamily="18" charset="0"/>
                <a:cs typeface="Times New Roman" pitchFamily="18" charset="0"/>
              </a:rPr>
              <a:t> </a:t>
            </a:r>
            <a:r>
              <a:rPr lang="vi-VN" sz="2500" dirty="0" smtClean="0">
                <a:solidFill>
                  <a:prstClr val="black"/>
                </a:solidFill>
                <a:latin typeface="Times New Roman" pitchFamily="18" charset="0"/>
                <a:cs typeface="Times New Roman" pitchFamily="18" charset="0"/>
              </a:rPr>
              <a:t>intr</a:t>
            </a:r>
            <a:r>
              <a:rPr lang="en-US" sz="2500" dirty="0" err="1" smtClean="0">
                <a:solidFill>
                  <a:prstClr val="black"/>
                </a:solidFill>
                <a:latin typeface="Times New Roman" pitchFamily="18" charset="0"/>
                <a:cs typeface="Times New Roman" pitchFamily="18" charset="0"/>
              </a:rPr>
              <a:t>avenoas</a:t>
            </a:r>
            <a:r>
              <a:rPr lang="ro-RO" sz="2500" dirty="0" smtClean="0">
                <a:solidFill>
                  <a:prstClr val="black"/>
                </a:solidFill>
                <a:latin typeface="Times New Roman" pitchFamily="18" charset="0"/>
                <a:cs typeface="Times New Roman" pitchFamily="18" charset="0"/>
              </a:rPr>
              <a:t>ă</a:t>
            </a:r>
            <a:endParaRPr lang="ro-RO"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algn="just">
              <a:buNone/>
            </a:pPr>
            <a:r>
              <a:rPr lang="ro-RO" sz="2200" b="1" i="1" dirty="0" smtClean="0">
                <a:latin typeface="Times New Roman" pitchFamily="18" charset="0"/>
                <a:cs typeface="Times New Roman" pitchFamily="18" charset="0"/>
              </a:rPr>
              <a:t>Indicații:</a:t>
            </a:r>
            <a:r>
              <a:rPr lang="ro-RO"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c</a:t>
            </a:r>
            <a:r>
              <a:rPr lang="ro-RO" sz="2200" dirty="0" smtClean="0">
                <a:latin typeface="Times New Roman" pitchFamily="18" charset="0"/>
                <a:cs typeface="Times New Roman" pitchFamily="18" charset="0"/>
              </a:rPr>
              <a:t>alea intravenoasă este larg folosită pentru administrarea medicamentelor, a soluțiilor perfuzabil</a:t>
            </a:r>
            <a:r>
              <a:rPr lang="en-US" sz="2200" dirty="0" smtClean="0">
                <a:latin typeface="Times New Roman" pitchFamily="18" charset="0"/>
                <a:cs typeface="Times New Roman" pitchFamily="18" charset="0"/>
              </a:rPr>
              <a:t>e</a:t>
            </a:r>
            <a:r>
              <a:rPr lang="ro-RO" sz="2200" dirty="0" smtClean="0">
                <a:latin typeface="Times New Roman" pitchFamily="18" charset="0"/>
                <a:cs typeface="Times New Roman" pitchFamily="18" charset="0"/>
              </a:rPr>
              <a:t>, a transfuziilor și în timpul actului anestezic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este</a:t>
            </a:r>
            <a:r>
              <a:rPr lang="ro-RO" sz="2200" dirty="0" smtClean="0">
                <a:latin typeface="Times New Roman" pitchFamily="18" charset="0"/>
                <a:cs typeface="Times New Roman" pitchFamily="18" charset="0"/>
              </a:rPr>
              <a:t> contraindicată administrarea soluțiilor uleioase </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risc</a:t>
            </a:r>
            <a:r>
              <a:rPr lang="en-US" sz="2200" dirty="0" smtClean="0">
                <a:latin typeface="Times New Roman" pitchFamily="18" charset="0"/>
                <a:cs typeface="Times New Roman" pitchFamily="18" charset="0"/>
              </a:rPr>
              <a:t> de </a:t>
            </a:r>
            <a:r>
              <a:rPr lang="ro-RO" sz="2200" dirty="0" smtClean="0">
                <a:latin typeface="Times New Roman" pitchFamily="18" charset="0"/>
                <a:cs typeface="Times New Roman" pitchFamily="18" charset="0"/>
              </a:rPr>
              <a:t>embolie grăsoasă</a:t>
            </a:r>
            <a:r>
              <a:rPr lang="en-US" sz="2200" dirty="0" smtClean="0">
                <a:latin typeface="Times New Roman" pitchFamily="18" charset="0"/>
                <a:cs typeface="Times New Roman" pitchFamily="18" charset="0"/>
              </a:rPr>
              <a:t>); s</a:t>
            </a:r>
            <a:r>
              <a:rPr lang="ro-RO" sz="2200" dirty="0" smtClean="0">
                <a:latin typeface="Times New Roman" pitchFamily="18" charset="0"/>
                <a:cs typeface="Times New Roman" pitchFamily="18" charset="0"/>
              </a:rPr>
              <a:t>e folosește în acest scop orice venă superficială, în special, cele de la plica cotului, </a:t>
            </a:r>
            <a:r>
              <a:rPr lang="en-US" sz="2200" dirty="0" smtClean="0">
                <a:latin typeface="Times New Roman" pitchFamily="18" charset="0"/>
                <a:cs typeface="Times New Roman" pitchFamily="18" charset="0"/>
              </a:rPr>
              <a:t>de </a:t>
            </a:r>
            <a:r>
              <a:rPr lang="ro-RO" sz="2200" dirty="0" smtClean="0">
                <a:latin typeface="Times New Roman" pitchFamily="18" charset="0"/>
                <a:cs typeface="Times New Roman" pitchFamily="18" charset="0"/>
              </a:rPr>
              <a:t>la nivelul antebrațului </a:t>
            </a:r>
            <a:r>
              <a:rPr lang="en-US" sz="2200" dirty="0" err="1" smtClean="0">
                <a:latin typeface="Times New Roman" pitchFamily="18" charset="0"/>
                <a:cs typeface="Times New Roman" pitchFamily="18" charset="0"/>
              </a:rPr>
              <a:t>sau</a:t>
            </a:r>
            <a:r>
              <a:rPr lang="en-US" sz="2200" dirty="0" smtClean="0">
                <a:latin typeface="Times New Roman" pitchFamily="18" charset="0"/>
                <a:cs typeface="Times New Roman" pitchFamily="18" charset="0"/>
              </a:rPr>
              <a:t> </a:t>
            </a:r>
            <a:r>
              <a:rPr lang="ro-RO" sz="2200" dirty="0" smtClean="0">
                <a:latin typeface="Times New Roman" pitchFamily="18" charset="0"/>
                <a:cs typeface="Times New Roman" pitchFamily="18" charset="0"/>
              </a:rPr>
              <a:t>feței dorsale a mâinii. </a:t>
            </a:r>
            <a:endParaRPr lang="en-US" sz="2200" dirty="0" smtClean="0">
              <a:latin typeface="Times New Roman" pitchFamily="18" charset="0"/>
              <a:cs typeface="Times New Roman" pitchFamily="18" charset="0"/>
            </a:endParaRPr>
          </a:p>
          <a:p>
            <a:pPr algn="just">
              <a:buNone/>
            </a:pPr>
            <a:r>
              <a:rPr lang="ro-RO" sz="2200" b="1" i="1" dirty="0" smtClean="0">
                <a:latin typeface="Times New Roman" pitchFamily="18" charset="0"/>
                <a:cs typeface="Times New Roman" pitchFamily="18" charset="0"/>
              </a:rPr>
              <a:t>Tehnica</a:t>
            </a:r>
            <a:r>
              <a:rPr lang="ro-RO"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r>
              <a:rPr lang="ro-RO" sz="2200" dirty="0" smtClean="0">
                <a:latin typeface="Times New Roman" pitchFamily="18" charset="0"/>
                <a:cs typeface="Times New Roman" pitchFamily="18" charset="0"/>
              </a:rPr>
              <a:t>punerea în evidență a venelor prin aplicarea unui garou deasupra lor </a:t>
            </a:r>
            <a:r>
              <a:rPr lang="en-US" sz="2200" dirty="0" smtClean="0">
                <a:latin typeface="Times New Roman" pitchFamily="18" charset="0"/>
                <a:cs typeface="Times New Roman" pitchFamily="18" charset="0"/>
              </a:rPr>
              <a:t>(</a:t>
            </a:r>
            <a:r>
              <a:rPr lang="ro-RO" sz="2200" dirty="0" smtClean="0">
                <a:latin typeface="Times New Roman" pitchFamily="18" charset="0"/>
                <a:cs typeface="Times New Roman" pitchFamily="18" charset="0"/>
              </a:rPr>
              <a:t>provoacă stază venoasă și tumefierea venelor</a:t>
            </a:r>
            <a:r>
              <a:rPr lang="en-US" sz="2200" dirty="0" smtClean="0">
                <a:latin typeface="Times New Roman" pitchFamily="18" charset="0"/>
                <a:cs typeface="Times New Roman" pitchFamily="18" charset="0"/>
              </a:rPr>
              <a:t>)</a:t>
            </a:r>
            <a:r>
              <a:rPr lang="ro-RO"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r>
              <a:rPr lang="ro-RO" sz="2200" dirty="0" smtClean="0">
                <a:latin typeface="Times New Roman" pitchFamily="18" charset="0"/>
                <a:cs typeface="Times New Roman" pitchFamily="18" charset="0"/>
              </a:rPr>
              <a:t>fixarea venei cu ajutorul policelui stâng care tracționează pielea în direcția opusă pătrunderii acului;</a:t>
            </a:r>
            <a:r>
              <a:rPr lang="en-US" sz="2200" dirty="0" smtClean="0">
                <a:latin typeface="Times New Roman" pitchFamily="18" charset="0"/>
                <a:cs typeface="Times New Roman" pitchFamily="18" charset="0"/>
              </a:rPr>
              <a:t> </a:t>
            </a:r>
            <a:r>
              <a:rPr lang="ro-RO" sz="2200" dirty="0" smtClean="0">
                <a:latin typeface="Times New Roman" pitchFamily="18" charset="0"/>
                <a:cs typeface="Times New Roman" pitchFamily="18" charset="0"/>
              </a:rPr>
              <a:t>după badijonare cu alcool se pătrunde prin piele cu acul formând un unghi ascuțit, de aproximativ  30</a:t>
            </a:r>
            <a:r>
              <a:rPr lang="ro-RO" sz="2200" baseline="30000" dirty="0" smtClean="0">
                <a:latin typeface="Times New Roman" pitchFamily="18" charset="0"/>
                <a:cs typeface="Times New Roman" pitchFamily="18" charset="0"/>
              </a:rPr>
              <a:t>0</a:t>
            </a:r>
            <a:r>
              <a:rPr lang="ro-RO" sz="2200" dirty="0" smtClean="0">
                <a:latin typeface="Times New Roman" pitchFamily="18" charset="0"/>
                <a:cs typeface="Times New Roman" pitchFamily="18" charset="0"/>
              </a:rPr>
              <a:t>,  între ac și piele. După ce am străbătut pielea, care opune cea mai mare rezistență, se puncționează vena propriu-zisă, micșorând și mai mult unghiul dintre ac și piele, până când acul devine aproape paralel cu pielea</a:t>
            </a:r>
            <a:r>
              <a:rPr lang="en-US" sz="2200" dirty="0" smtClean="0">
                <a:latin typeface="Times New Roman" pitchFamily="18" charset="0"/>
                <a:cs typeface="Times New Roman" pitchFamily="18" charset="0"/>
              </a:rPr>
              <a:t>;</a:t>
            </a:r>
            <a:r>
              <a:rPr lang="ro-RO"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i</a:t>
            </a:r>
            <a:r>
              <a:rPr lang="ro-RO" sz="2200" dirty="0" smtClean="0">
                <a:latin typeface="Times New Roman" pitchFamily="18" charset="0"/>
                <a:cs typeface="Times New Roman" pitchFamily="18" charset="0"/>
              </a:rPr>
              <a:t>ndiciul că am pătruns în venă este senzația de avansare cu acul în gol care apare în momentul perforării peretelui venos și de apariția sângelui în seringă, spontan sau la aspirație</a:t>
            </a:r>
            <a:r>
              <a:rPr lang="en-US" sz="2200" dirty="0" smtClean="0">
                <a:latin typeface="Times New Roman" pitchFamily="18" charset="0"/>
                <a:cs typeface="Times New Roman" pitchFamily="18" charset="0"/>
              </a:rPr>
              <a:t>;</a:t>
            </a:r>
            <a:r>
              <a:rPr lang="ro-RO" sz="2200" dirty="0" smtClean="0">
                <a:latin typeface="Times New Roman" pitchFamily="18" charset="0"/>
                <a:cs typeface="Times New Roman" pitchFamily="18" charset="0"/>
              </a:rPr>
              <a:t> După ce am pătruns în venă trebuie să introducem acul în interiorul lumenului venos încă 1-2cm pentru a fi siguri că în momentul injecției sau perfuziei acul nu părăsește vena;</a:t>
            </a:r>
            <a:r>
              <a:rPr lang="en-US" sz="2200" dirty="0" smtClean="0">
                <a:latin typeface="Times New Roman" pitchFamily="18" charset="0"/>
                <a:cs typeface="Times New Roman" pitchFamily="18" charset="0"/>
              </a:rPr>
              <a:t> s</a:t>
            </a:r>
            <a:r>
              <a:rPr lang="ro-RO" sz="2200" dirty="0" smtClean="0">
                <a:latin typeface="Times New Roman" pitchFamily="18" charset="0"/>
                <a:cs typeface="Times New Roman" pitchFamily="18" charset="0"/>
              </a:rPr>
              <a:t>e îndepărtează garoul și apoi se introduce lent substanța injectabilă.</a:t>
            </a:r>
          </a:p>
          <a:p>
            <a:pPr algn="just"/>
            <a:endParaRPr lang="ro-RO" sz="1800" dirty="0" smtClean="0">
              <a:latin typeface="Times New Roman" pitchFamily="18" charset="0"/>
              <a:cs typeface="Times New Roman" pitchFamily="18" charset="0"/>
            </a:endParaRPr>
          </a:p>
          <a:p>
            <a:endParaRPr lang="ro-R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t>
            </a:r>
            <a:br>
              <a:rPr lang="en-US" sz="2500" dirty="0" smtClean="0">
                <a:solidFill>
                  <a:prstClr val="black"/>
                </a:solidFill>
                <a:latin typeface="Times New Roman" pitchFamily="18" charset="0"/>
                <a:cs typeface="Times New Roman" pitchFamily="18" charset="0"/>
              </a:rPr>
            </a:br>
            <a:r>
              <a:rPr lang="ro-RO" sz="2500" dirty="0" smtClean="0">
                <a:solidFill>
                  <a:prstClr val="black"/>
                </a:solidFill>
                <a:latin typeface="Times New Roman" pitchFamily="18" charset="0"/>
                <a:cs typeface="Times New Roman" pitchFamily="18" charset="0"/>
              </a:rPr>
              <a:t>I</a:t>
            </a:r>
            <a:r>
              <a:rPr lang="en-US" sz="2500" dirty="0" err="1" smtClean="0">
                <a:solidFill>
                  <a:prstClr val="black"/>
                </a:solidFill>
                <a:latin typeface="Times New Roman" pitchFamily="18" charset="0"/>
                <a:cs typeface="Times New Roman" pitchFamily="18" charset="0"/>
              </a:rPr>
              <a:t>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ia</a:t>
            </a:r>
            <a:r>
              <a:rPr lang="en-US" sz="2500" dirty="0" smtClean="0">
                <a:solidFill>
                  <a:prstClr val="black"/>
                </a:solidFill>
                <a:latin typeface="Times New Roman" pitchFamily="18" charset="0"/>
                <a:cs typeface="Times New Roman" pitchFamily="18" charset="0"/>
              </a:rPr>
              <a:t> </a:t>
            </a:r>
            <a:r>
              <a:rPr lang="vi-VN" sz="2500" dirty="0" smtClean="0">
                <a:solidFill>
                  <a:prstClr val="black"/>
                </a:solidFill>
                <a:latin typeface="Times New Roman" pitchFamily="18" charset="0"/>
                <a:cs typeface="Times New Roman" pitchFamily="18" charset="0"/>
              </a:rPr>
              <a:t>intr</a:t>
            </a:r>
            <a:r>
              <a:rPr lang="en-US" sz="2500" dirty="0" err="1" smtClean="0">
                <a:solidFill>
                  <a:prstClr val="black"/>
                </a:solidFill>
                <a:latin typeface="Times New Roman" pitchFamily="18" charset="0"/>
                <a:cs typeface="Times New Roman" pitchFamily="18" charset="0"/>
              </a:rPr>
              <a:t>avenoas</a:t>
            </a:r>
            <a:r>
              <a:rPr lang="ro-RO" sz="2500" dirty="0" smtClean="0">
                <a:solidFill>
                  <a:prstClr val="black"/>
                </a:solidFill>
                <a:latin typeface="Times New Roman" pitchFamily="18" charset="0"/>
                <a:cs typeface="Times New Roman" pitchFamily="18" charset="0"/>
              </a:rPr>
              <a:t>ă</a:t>
            </a:r>
            <a:endParaRPr lang="ro-RO" dirty="0"/>
          </a:p>
        </p:txBody>
      </p:sp>
      <p:pic>
        <p:nvPicPr>
          <p:cNvPr id="4" name="Content Placeholder 3" descr="http://www.exchangesupplies.org/drug_information/briefings/the_safer_injecting_briefing/safer_injecting_briefing/Resources/sec4_fig5.gif"/>
          <p:cNvPicPr>
            <a:picLocks noGrp="1"/>
          </p:cNvPicPr>
          <p:nvPr>
            <p:ph idx="1"/>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819400" y="1447800"/>
            <a:ext cx="3200400" cy="2171700"/>
          </a:xfrm>
          <a:prstGeom prst="rect">
            <a:avLst/>
          </a:prstGeom>
          <a:noFill/>
          <a:ln>
            <a:noFill/>
          </a:ln>
        </p:spPr>
      </p:pic>
      <p:pic>
        <p:nvPicPr>
          <p:cNvPr id="5" name="Picture 4" descr="C:\Users\User\Desktop\lp\20140925_114940.jpg"/>
          <p:cNvPicPr/>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066800" y="3962400"/>
            <a:ext cx="2920621" cy="2209800"/>
          </a:xfrm>
          <a:prstGeom prst="rect">
            <a:avLst/>
          </a:prstGeom>
          <a:noFill/>
          <a:ln>
            <a:noFill/>
          </a:ln>
        </p:spPr>
      </p:pic>
      <p:pic>
        <p:nvPicPr>
          <p:cNvPr id="6" name="Picture 5" descr="C:\Users\User\Desktop\lp\20140925_114949.jpg"/>
          <p:cNvPicPr/>
          <p:nvPr/>
        </p:nvPicPr>
        <p:blipFill>
          <a:blip r:embed="rId4"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724400" y="3962400"/>
            <a:ext cx="2920621" cy="22098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t>
            </a:r>
            <a:br>
              <a:rPr lang="en-US" sz="2500" dirty="0" smtClean="0">
                <a:solidFill>
                  <a:prstClr val="black"/>
                </a:solidFill>
                <a:latin typeface="Times New Roman" pitchFamily="18" charset="0"/>
                <a:cs typeface="Times New Roman" pitchFamily="18" charset="0"/>
              </a:rPr>
            </a:br>
            <a:r>
              <a:rPr lang="ro-RO" sz="2500" dirty="0" smtClean="0">
                <a:solidFill>
                  <a:prstClr val="black"/>
                </a:solidFill>
                <a:latin typeface="Times New Roman" pitchFamily="18" charset="0"/>
                <a:cs typeface="Times New Roman" pitchFamily="18" charset="0"/>
              </a:rPr>
              <a:t>I</a:t>
            </a:r>
            <a:r>
              <a:rPr lang="en-US" sz="2500" dirty="0" err="1" smtClean="0">
                <a:solidFill>
                  <a:prstClr val="black"/>
                </a:solidFill>
                <a:latin typeface="Times New Roman" pitchFamily="18" charset="0"/>
                <a:cs typeface="Times New Roman" pitchFamily="18" charset="0"/>
              </a:rPr>
              <a:t>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ia</a:t>
            </a:r>
            <a:r>
              <a:rPr lang="en-US" sz="2500" dirty="0" smtClean="0">
                <a:solidFill>
                  <a:prstClr val="black"/>
                </a:solidFill>
                <a:latin typeface="Times New Roman" pitchFamily="18" charset="0"/>
                <a:cs typeface="Times New Roman" pitchFamily="18" charset="0"/>
              </a:rPr>
              <a:t> </a:t>
            </a:r>
            <a:r>
              <a:rPr lang="vi-VN" sz="2500" dirty="0" smtClean="0">
                <a:solidFill>
                  <a:prstClr val="black"/>
                </a:solidFill>
                <a:latin typeface="Times New Roman" pitchFamily="18" charset="0"/>
                <a:cs typeface="Times New Roman" pitchFamily="18" charset="0"/>
              </a:rPr>
              <a:t>intr</a:t>
            </a:r>
            <a:r>
              <a:rPr lang="en-US" sz="2500" dirty="0" err="1" smtClean="0">
                <a:solidFill>
                  <a:prstClr val="black"/>
                </a:solidFill>
                <a:latin typeface="Times New Roman" pitchFamily="18" charset="0"/>
                <a:cs typeface="Times New Roman" pitchFamily="18" charset="0"/>
              </a:rPr>
              <a:t>avenoas</a:t>
            </a:r>
            <a:r>
              <a:rPr lang="ro-RO" sz="2500" dirty="0" smtClean="0">
                <a:solidFill>
                  <a:prstClr val="black"/>
                </a:solidFill>
                <a:latin typeface="Times New Roman" pitchFamily="18" charset="0"/>
                <a:cs typeface="Times New Roman" pitchFamily="18" charset="0"/>
              </a:rPr>
              <a:t>ă</a:t>
            </a:r>
            <a:endParaRPr lang="ro-RO" dirty="0"/>
          </a:p>
        </p:txBody>
      </p:sp>
      <p:sp>
        <p:nvSpPr>
          <p:cNvPr id="3" name="Content Placeholder 2"/>
          <p:cNvSpPr>
            <a:spLocks noGrp="1"/>
          </p:cNvSpPr>
          <p:nvPr>
            <p:ph idx="1"/>
          </p:nvPr>
        </p:nvSpPr>
        <p:spPr>
          <a:xfrm>
            <a:off x="457200" y="1295400"/>
            <a:ext cx="8229600" cy="5029200"/>
          </a:xfrm>
        </p:spPr>
        <p:txBody>
          <a:bodyPr>
            <a:noAutofit/>
          </a:bodyPr>
          <a:lstStyle/>
          <a:p>
            <a:pPr algn="just">
              <a:buNone/>
            </a:pPr>
            <a:r>
              <a:rPr lang="ro-RO" sz="2000" b="1" dirty="0" smtClean="0">
                <a:latin typeface="Times New Roman" pitchFamily="18" charset="0"/>
                <a:cs typeface="Times New Roman" pitchFamily="18" charset="0"/>
              </a:rPr>
              <a:t>Incidente și accidente</a:t>
            </a:r>
            <a:r>
              <a:rPr lang="ro-RO"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ro-RO" sz="2000" dirty="0" smtClean="0">
                <a:latin typeface="Times New Roman" pitchFamily="18" charset="0"/>
                <a:cs typeface="Times New Roman" pitchFamily="18" charset="0"/>
              </a:rPr>
              <a:t>imposibilitatea puncționării venei la bolnavi obezi, la cei în colaps;</a:t>
            </a:r>
            <a:endParaRPr lang="en-US" sz="2000" dirty="0" smtClean="0">
              <a:latin typeface="Times New Roman" pitchFamily="18" charset="0"/>
              <a:cs typeface="Times New Roman" pitchFamily="18" charset="0"/>
            </a:endParaRPr>
          </a:p>
          <a:p>
            <a:pPr algn="just"/>
            <a:r>
              <a:rPr lang="ro-RO" sz="2000" dirty="0" smtClean="0">
                <a:latin typeface="Times New Roman" pitchFamily="18" charset="0"/>
                <a:cs typeface="Times New Roman" pitchFamily="18" charset="0"/>
              </a:rPr>
              <a:t>introducerea substanțelor paravenos apare în urma unei manevre incorecte sau dacă acul părăsește vena</a:t>
            </a:r>
            <a:r>
              <a:rPr lang="en-US" sz="2000" dirty="0" smtClean="0">
                <a:latin typeface="Times New Roman" pitchFamily="18" charset="0"/>
                <a:cs typeface="Times New Roman" pitchFamily="18" charset="0"/>
              </a:rPr>
              <a:t>; p</a:t>
            </a:r>
            <a:r>
              <a:rPr lang="ro-RO" sz="2000" dirty="0" smtClean="0">
                <a:latin typeface="Times New Roman" pitchFamily="18" charset="0"/>
                <a:cs typeface="Times New Roman" pitchFamily="18" charset="0"/>
              </a:rPr>
              <a:t>oate fi un accident grav când substanțele inectate sunt iritante (diazepamul, compușii bromurați)</a:t>
            </a:r>
            <a:r>
              <a:rPr lang="en-US" sz="2000" dirty="0" smtClean="0">
                <a:latin typeface="Times New Roman" pitchFamily="18" charset="0"/>
                <a:cs typeface="Times New Roman" pitchFamily="18" charset="0"/>
              </a:rPr>
              <a:t> </a:t>
            </a:r>
            <a:r>
              <a:rPr lang="ro-RO" sz="2000" dirty="0" err="1" smtClean="0">
                <a:latin typeface="Times New Roman" pitchFamily="18" charset="0"/>
                <a:cs typeface="Times New Roman" pitchFamily="18" charset="0"/>
              </a:rPr>
              <a:t>ș</a:t>
            </a:r>
            <a:r>
              <a:rPr lang="en-US" sz="2000" dirty="0" err="1" smtClean="0">
                <a:latin typeface="Times New Roman" pitchFamily="18" charset="0"/>
                <a:cs typeface="Times New Roman" pitchFamily="18" charset="0"/>
              </a:rPr>
              <a:t>i</a:t>
            </a:r>
            <a:r>
              <a:rPr lang="ro-RO" sz="2000" dirty="0" smtClean="0">
                <a:latin typeface="Times New Roman" pitchFamily="18" charset="0"/>
                <a:cs typeface="Times New Roman" pitchFamily="18" charset="0"/>
              </a:rPr>
              <a:t> pot determina necroza țesuturilor locale;</a:t>
            </a:r>
            <a:endParaRPr lang="en-US" sz="2000" dirty="0" smtClean="0">
              <a:latin typeface="Times New Roman" pitchFamily="18" charset="0"/>
              <a:cs typeface="Times New Roman" pitchFamily="18" charset="0"/>
            </a:endParaRPr>
          </a:p>
          <a:p>
            <a:pPr algn="just"/>
            <a:r>
              <a:rPr lang="ro-RO" sz="2000" dirty="0" smtClean="0">
                <a:latin typeface="Times New Roman" pitchFamily="18" charset="0"/>
                <a:cs typeface="Times New Roman" pitchFamily="18" charset="0"/>
              </a:rPr>
              <a:t>flebita și tromboflebita superficială medicamentoasă apare în condițiile administrării de substanțe concentrate și iritante (</a:t>
            </a:r>
            <a:r>
              <a:rPr lang="en-US" sz="2000" dirty="0" smtClean="0">
                <a:latin typeface="Times New Roman" pitchFamily="18" charset="0"/>
                <a:cs typeface="Times New Roman" pitchFamily="18" charset="0"/>
              </a:rPr>
              <a:t>ex: </a:t>
            </a:r>
            <a:r>
              <a:rPr lang="ro-RO" sz="2000" dirty="0" smtClean="0">
                <a:latin typeface="Times New Roman" pitchFamily="18" charset="0"/>
                <a:cs typeface="Times New Roman" pitchFamily="18" charset="0"/>
              </a:rPr>
              <a:t>glucoză 33%);</a:t>
            </a:r>
            <a:endParaRPr lang="en-US" sz="2000" dirty="0" smtClean="0">
              <a:latin typeface="Times New Roman" pitchFamily="18" charset="0"/>
              <a:cs typeface="Times New Roman" pitchFamily="18" charset="0"/>
            </a:endParaRPr>
          </a:p>
          <a:p>
            <a:pPr algn="just"/>
            <a:r>
              <a:rPr lang="ro-RO" sz="2000" dirty="0" smtClean="0">
                <a:latin typeface="Times New Roman" pitchFamily="18" charset="0"/>
                <a:cs typeface="Times New Roman" pitchFamily="18" charset="0"/>
              </a:rPr>
              <a:t>hematomul perivenos apare atunci când nu se ridică garoul sau când acul a părăsit vena</a:t>
            </a:r>
            <a:r>
              <a:rPr lang="en-US" sz="2000" dirty="0" smtClean="0">
                <a:latin typeface="Times New Roman" pitchFamily="18" charset="0"/>
                <a:cs typeface="Times New Roman" pitchFamily="18" charset="0"/>
              </a:rPr>
              <a:t>;</a:t>
            </a:r>
            <a:r>
              <a:rPr lang="ro-RO"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ro-RO" sz="2000" dirty="0" smtClean="0">
                <a:latin typeface="Times New Roman" pitchFamily="18" charset="0"/>
                <a:cs typeface="Times New Roman" pitchFamily="18" charset="0"/>
              </a:rPr>
              <a:t>se extrage acul și se face compresiune locală ușoară;</a:t>
            </a:r>
            <a:endParaRPr lang="en-US" sz="2000" dirty="0" smtClean="0">
              <a:latin typeface="Times New Roman" pitchFamily="18" charset="0"/>
              <a:cs typeface="Times New Roman" pitchFamily="18" charset="0"/>
            </a:endParaRPr>
          </a:p>
          <a:p>
            <a:pPr algn="just"/>
            <a:r>
              <a:rPr lang="ro-RO" sz="2000" dirty="0" smtClean="0">
                <a:latin typeface="Times New Roman" pitchFamily="18" charset="0"/>
                <a:cs typeface="Times New Roman" pitchFamily="18" charset="0"/>
              </a:rPr>
              <a:t>embolia gazoasă este un accident grav, care poate fi mortal și poate să apară atunci când se injectează aer sau soluții uleioase, manevre nepermise;</a:t>
            </a:r>
            <a:endParaRPr lang="en-US" sz="2000" dirty="0" smtClean="0">
              <a:latin typeface="Times New Roman" pitchFamily="18" charset="0"/>
              <a:cs typeface="Times New Roman" pitchFamily="18" charset="0"/>
            </a:endParaRPr>
          </a:p>
          <a:p>
            <a:pPr algn="just"/>
            <a:r>
              <a:rPr lang="ro-RO" sz="2000" dirty="0" smtClean="0">
                <a:latin typeface="Times New Roman" pitchFamily="18" charset="0"/>
                <a:cs typeface="Times New Roman" pitchFamily="18" charset="0"/>
              </a:rPr>
              <a:t>senzația de căldură a regiunii orofaringiene apare atunci când unele substanțe sunt injectate prea rapid (ex: calciu gluconic, sulfat de magneziu).</a:t>
            </a:r>
          </a:p>
          <a:p>
            <a:pPr algn="just"/>
            <a:endParaRPr lang="ro-RO" sz="20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2500" dirty="0" smtClean="0">
                <a:solidFill>
                  <a:prstClr val="black"/>
                </a:solidFill>
                <a:latin typeface="Times New Roman" pitchFamily="18" charset="0"/>
                <a:cs typeface="Times New Roman" pitchFamily="18" charset="0"/>
              </a:rPr>
              <a:t/>
            </a:r>
            <a:br>
              <a:rPr lang="en-US" sz="2500" dirty="0" smtClean="0">
                <a:solidFill>
                  <a:prstClr val="black"/>
                </a:solidFill>
                <a:latin typeface="Times New Roman" pitchFamily="18" charset="0"/>
                <a:cs typeface="Times New Roman" pitchFamily="18" charset="0"/>
              </a:rPr>
            </a:br>
            <a:r>
              <a:rPr lang="en-US" sz="2500" dirty="0" smtClean="0">
                <a:solidFill>
                  <a:prstClr val="black"/>
                </a:solidFill>
                <a:latin typeface="Times New Roman" pitchFamily="18" charset="0"/>
                <a:cs typeface="Times New Roman" pitchFamily="18" charset="0"/>
              </a:rPr>
              <a:t/>
            </a:r>
            <a:br>
              <a:rPr lang="en-US" sz="2500" dirty="0" smtClean="0">
                <a:solidFill>
                  <a:prstClr val="black"/>
                </a:solidFill>
                <a:latin typeface="Times New Roman" pitchFamily="18" charset="0"/>
                <a:cs typeface="Times New Roman" pitchFamily="18" charset="0"/>
              </a:rPr>
            </a:br>
            <a:r>
              <a:rPr lang="en-US" sz="2500" dirty="0" err="1" smtClean="0">
                <a:solidFill>
                  <a:prstClr val="black"/>
                </a:solidFill>
                <a:latin typeface="Times New Roman" pitchFamily="18" charset="0"/>
                <a:cs typeface="Times New Roman" pitchFamily="18" charset="0"/>
              </a:rPr>
              <a:t>Injec</a:t>
            </a:r>
            <a:r>
              <a:rPr lang="ro-RO" sz="2500" dirty="0" smtClean="0">
                <a:solidFill>
                  <a:prstClr val="black"/>
                </a:solidFill>
                <a:latin typeface="Times New Roman" pitchFamily="18" charset="0"/>
                <a:cs typeface="Times New Roman" pitchFamily="18" charset="0"/>
              </a:rPr>
              <a:t>ț</a:t>
            </a:r>
            <a:r>
              <a:rPr lang="en-US" sz="2500" dirty="0" err="1" smtClean="0">
                <a:solidFill>
                  <a:prstClr val="black"/>
                </a:solidFill>
                <a:latin typeface="Times New Roman" pitchFamily="18" charset="0"/>
                <a:cs typeface="Times New Roman" pitchFamily="18" charset="0"/>
              </a:rPr>
              <a:t>iile</a:t>
            </a:r>
            <a:r>
              <a:rPr lang="en-US" sz="2500" dirty="0" smtClean="0">
                <a:solidFill>
                  <a:prstClr val="black"/>
                </a:solidFill>
                <a:latin typeface="Times New Roman" pitchFamily="18" charset="0"/>
                <a:cs typeface="Times New Roman" pitchFamily="18" charset="0"/>
              </a:rPr>
              <a:t> </a:t>
            </a:r>
            <a:br>
              <a:rPr lang="en-US" sz="2500" dirty="0" smtClean="0">
                <a:solidFill>
                  <a:prstClr val="black"/>
                </a:solidFill>
                <a:latin typeface="Times New Roman" pitchFamily="18" charset="0"/>
                <a:cs typeface="Times New Roman" pitchFamily="18" charset="0"/>
              </a:rPr>
            </a:br>
            <a:r>
              <a:rPr lang="ro-RO" sz="2600" dirty="0" err="1" smtClean="0">
                <a:latin typeface="Times New Roman" pitchFamily="18" charset="0"/>
                <a:cs typeface="Times New Roman" pitchFamily="18" charset="0"/>
              </a:rPr>
              <a:t>C</a:t>
            </a:r>
            <a:r>
              <a:rPr lang="en-US" sz="2600" dirty="0" err="1" smtClean="0">
                <a:latin typeface="Times New Roman" pitchFamily="18" charset="0"/>
                <a:cs typeface="Times New Roman" pitchFamily="18" charset="0"/>
              </a:rPr>
              <a:t>ateterismul</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venos</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periferic</a:t>
            </a:r>
            <a:r>
              <a:rPr lang="ro-RO" sz="2800" dirty="0" smtClean="0"/>
              <a:t/>
            </a:r>
            <a:br>
              <a:rPr lang="ro-RO" sz="2800" dirty="0" smtClean="0"/>
            </a:br>
            <a:endParaRPr lang="ro-RO" dirty="0"/>
          </a:p>
        </p:txBody>
      </p:sp>
      <p:sp>
        <p:nvSpPr>
          <p:cNvPr id="3" name="Content Placeholder 2"/>
          <p:cNvSpPr>
            <a:spLocks noGrp="1"/>
          </p:cNvSpPr>
          <p:nvPr>
            <p:ph idx="1"/>
          </p:nvPr>
        </p:nvSpPr>
        <p:spPr>
          <a:xfrm>
            <a:off x="457200" y="1371600"/>
            <a:ext cx="8229600" cy="5105400"/>
          </a:xfrm>
        </p:spPr>
        <p:txBody>
          <a:bodyPr>
            <a:normAutofit fontScale="70000" lnSpcReduction="20000"/>
          </a:bodyPr>
          <a:lstStyle/>
          <a:p>
            <a:pPr algn="just">
              <a:buNone/>
            </a:pPr>
            <a:r>
              <a:rPr lang="en-US" b="1" dirty="0" err="1" smtClean="0">
                <a:latin typeface="Times New Roman" pitchFamily="18" charset="0"/>
                <a:cs typeface="Times New Roman" pitchFamily="18" charset="0"/>
              </a:rPr>
              <a:t>Indicații</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bolnavii</a:t>
            </a:r>
            <a:r>
              <a:rPr lang="en-US" dirty="0" smtClean="0">
                <a:latin typeface="Times New Roman" pitchFamily="18" charset="0"/>
                <a:cs typeface="Times New Roman" pitchFamily="18" charset="0"/>
              </a:rPr>
              <a:t> care </a:t>
            </a:r>
            <a:r>
              <a:rPr lang="en-US" dirty="0" err="1" smtClean="0">
                <a:latin typeface="Times New Roman" pitchFamily="18" charset="0"/>
                <a:cs typeface="Times New Roman" pitchFamily="18" charset="0"/>
              </a:rPr>
              <a:t>necesită</a:t>
            </a:r>
            <a:r>
              <a:rPr lang="en-US" dirty="0" smtClean="0">
                <a:latin typeface="Times New Roman" pitchFamily="18" charset="0"/>
                <a:cs typeface="Times New Roman" pitchFamily="18" charset="0"/>
              </a:rPr>
              <a:t> o </a:t>
            </a:r>
            <a:r>
              <a:rPr lang="en-US" dirty="0" err="1" smtClean="0">
                <a:latin typeface="Times New Roman" pitchFamily="18" charset="0"/>
                <a:cs typeface="Times New Roman" pitchFamily="18" charset="0"/>
              </a:rPr>
              <a:t>terapie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intensivă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prelungită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administrarea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unor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cantități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mari</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lichide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sânge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plasmă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soluții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cristaloide</a:t>
            </a:r>
            <a:r>
              <a:rPr lang="en-US" dirty="0" smtClean="0">
                <a:latin typeface="Times New Roman" pitchFamily="18" charset="0"/>
                <a:cs typeface="Times New Roman" pitchFamily="18" charset="0"/>
              </a:rPr>
              <a:t>, etc.) </a:t>
            </a:r>
            <a:r>
              <a:rPr lang="en-US" dirty="0" err="1" smtClean="0">
                <a:latin typeface="Times New Roman" pitchFamily="18" charset="0"/>
                <a:cs typeface="Times New Roman" pitchFamily="18" charset="0"/>
              </a:rPr>
              <a:t>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insuficientă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imposibilă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simpla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puncție</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venelor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periferice</a:t>
            </a:r>
            <a:r>
              <a:rPr lang="en-US" dirty="0" smtClean="0">
                <a:latin typeface="Times New Roman" pitchFamily="18" charset="0"/>
                <a:cs typeface="Times New Roman" pitchFamily="18" charset="0"/>
              </a:rPr>
              <a:t>. </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Se </a:t>
            </a:r>
            <a:r>
              <a:rPr lang="en-US" dirty="0" err="1" smtClean="0">
                <a:latin typeface="Times New Roman" pitchFamily="18" charset="0"/>
                <a:cs typeface="Times New Roman" pitchFamily="18" charset="0"/>
              </a:rPr>
              <a:t>folosește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pentru</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reechilibrarea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hidroelectrolitică</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bolnavilor</a:t>
            </a:r>
            <a:r>
              <a:rPr lang="en-US" dirty="0" smtClean="0">
                <a:latin typeface="Times New Roman" pitchFamily="18" charset="0"/>
                <a:cs typeface="Times New Roman" pitchFamily="18" charset="0"/>
              </a:rPr>
              <a:t> cu stare </a:t>
            </a:r>
            <a:r>
              <a:rPr lang="en-US" dirty="0" err="1" smtClean="0">
                <a:latin typeface="Times New Roman" pitchFamily="18" charset="0"/>
                <a:cs typeface="Times New Roman" pitchFamily="18" charset="0"/>
              </a:rPr>
              <a:t>generală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alterată</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realimentarea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nutritie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parenteral</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bolnavilor</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î</a:t>
            </a:r>
            <a:r>
              <a:rPr lang="en-US" dirty="0" smtClean="0">
                <a:latin typeface="Times New Roman" pitchFamily="18" charset="0"/>
                <a:cs typeface="Times New Roman" pitchFamily="18" charset="0"/>
              </a:rPr>
              <a:t>n coma </a:t>
            </a:r>
            <a:r>
              <a:rPr lang="en-US" dirty="0" err="1" smtClean="0">
                <a:latin typeface="Times New Roman" pitchFamily="18" charset="0"/>
                <a:cs typeface="Times New Roman" pitchFamily="18" charset="0"/>
              </a:rPr>
              <a:t>prelungită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denutri</a:t>
            </a:r>
            <a:r>
              <a:rPr lang="ro-RO" dirty="0" smtClean="0">
                <a:latin typeface="Times New Roman" pitchFamily="18" charset="0"/>
                <a:cs typeface="Times New Roman" pitchFamily="18" charset="0"/>
              </a:rPr>
              <a:t>ți</a:t>
            </a:r>
            <a:r>
              <a:rPr lang="en-US" dirty="0" smtClean="0">
                <a:latin typeface="Times New Roman" pitchFamily="18" charset="0"/>
                <a:cs typeface="Times New Roman" pitchFamily="18" charset="0"/>
              </a:rPr>
              <a:t>e de </a:t>
            </a:r>
            <a:r>
              <a:rPr lang="en-US" dirty="0" err="1" smtClean="0">
                <a:latin typeface="Times New Roman" pitchFamily="18" charset="0"/>
                <a:cs typeface="Times New Roman" pitchFamily="18" charset="0"/>
              </a:rPr>
              <a:t>cauze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diferite</a:t>
            </a:r>
            <a:r>
              <a:rPr lang="en-US" dirty="0" smtClean="0">
                <a:latin typeface="Times New Roman" pitchFamily="18" charset="0"/>
                <a:cs typeface="Times New Roman" pitchFamily="18" charset="0"/>
              </a:rPr>
              <a:t> la care </a:t>
            </a:r>
            <a:r>
              <a:rPr lang="en-US" dirty="0" err="1" smtClean="0">
                <a:latin typeface="Times New Roman" pitchFamily="18" charset="0"/>
                <a:cs typeface="Times New Roman" pitchFamily="18" charset="0"/>
              </a:rPr>
              <a:t>alimentația</a:t>
            </a:r>
            <a:r>
              <a:rPr lang="en-US" dirty="0" smtClean="0">
                <a:latin typeface="Times New Roman" pitchFamily="18" charset="0"/>
                <a:cs typeface="Times New Roman" pitchFamily="18" charset="0"/>
              </a:rPr>
              <a:t> per </a:t>
            </a:r>
            <a:r>
              <a:rPr lang="en-US" dirty="0" err="1" smtClean="0">
                <a:latin typeface="Times New Roman" pitchFamily="18" charset="0"/>
                <a:cs typeface="Times New Roman" pitchFamily="18" charset="0"/>
              </a:rPr>
              <a:t>os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imposibilă</a:t>
            </a:r>
            <a:r>
              <a:rPr lang="en-US" dirty="0" smtClean="0">
                <a:latin typeface="Times New Roman" pitchFamily="18" charset="0"/>
                <a:cs typeface="Times New Roman" pitchFamily="18" charset="0"/>
              </a:rPr>
              <a:t>;</a:t>
            </a:r>
            <a:endParaRPr lang="ro-RO"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postoperator</a:t>
            </a:r>
            <a:r>
              <a:rPr lang="en-US" dirty="0" smtClean="0">
                <a:latin typeface="Times New Roman" pitchFamily="18" charset="0"/>
                <a:cs typeface="Times New Roman" pitchFamily="18" charset="0"/>
              </a:rPr>
              <a:t>, la </a:t>
            </a:r>
            <a:r>
              <a:rPr lang="en-US" dirty="0" err="1" smtClean="0">
                <a:latin typeface="Times New Roman" pitchFamily="18" charset="0"/>
                <a:cs typeface="Times New Roman" pitchFamily="18" charset="0"/>
              </a:rPr>
              <a:t>bolnavii</a:t>
            </a:r>
            <a:r>
              <a:rPr lang="en-US" dirty="0" smtClean="0">
                <a:latin typeface="Times New Roman" pitchFamily="18" charset="0"/>
                <a:cs typeface="Times New Roman" pitchFamily="18" charset="0"/>
              </a:rPr>
              <a:t> cu </a:t>
            </a:r>
            <a:r>
              <a:rPr lang="en-US" dirty="0" err="1" smtClean="0">
                <a:latin typeface="Times New Roman" pitchFamily="18" charset="0"/>
                <a:cs typeface="Times New Roman" pitchFamily="18" charset="0"/>
              </a:rPr>
              <a:t>intervenții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tubul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digestiv</a:t>
            </a:r>
            <a:r>
              <a:rPr lang="en-US" dirty="0" smtClean="0">
                <a:latin typeface="Times New Roman" pitchFamily="18" charset="0"/>
                <a:cs typeface="Times New Roman" pitchFamily="18" charset="0"/>
              </a:rPr>
              <a:t>;</a:t>
            </a:r>
            <a:endParaRPr lang="ro-RO"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în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tratamentul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stărilor</a:t>
            </a:r>
            <a:r>
              <a:rPr lang="en-US" dirty="0" smtClean="0">
                <a:latin typeface="Times New Roman" pitchFamily="18" charset="0"/>
                <a:cs typeface="Times New Roman" pitchFamily="18" charset="0"/>
              </a:rPr>
              <a:t> grave de </a:t>
            </a:r>
            <a:r>
              <a:rPr lang="en-US" dirty="0" err="1" smtClean="0">
                <a:latin typeface="Times New Roman" pitchFamily="18" charset="0"/>
                <a:cs typeface="Times New Roman" pitchFamily="18" charset="0"/>
              </a:rPr>
              <a:t>șoc</a:t>
            </a:r>
            <a:r>
              <a:rPr lang="en-US" dirty="0" smtClean="0">
                <a:latin typeface="Times New Roman" pitchFamily="18" charset="0"/>
                <a:cs typeface="Times New Roman" pitchFamily="18" charset="0"/>
              </a:rPr>
              <a:t> cu </a:t>
            </a:r>
            <a:r>
              <a:rPr lang="en-US" dirty="0" err="1" smtClean="0">
                <a:latin typeface="Times New Roman" pitchFamily="18" charset="0"/>
                <a:cs typeface="Times New Roman" pitchFamily="18" charset="0"/>
              </a:rPr>
              <a:t>etiologie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diversă</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în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pregătirea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preanestezică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și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preoperatorie</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bolnavilor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obezi</a:t>
            </a:r>
            <a:r>
              <a:rPr lang="en-US" dirty="0" smtClean="0">
                <a:latin typeface="Times New Roman" pitchFamily="18" charset="0"/>
                <a:cs typeface="Times New Roman" pitchFamily="18" charset="0"/>
              </a:rPr>
              <a:t> la care </a:t>
            </a:r>
            <a:r>
              <a:rPr lang="en-US" dirty="0" err="1" smtClean="0">
                <a:latin typeface="Times New Roman" pitchFamily="18" charset="0"/>
                <a:cs typeface="Times New Roman" pitchFamily="18" charset="0"/>
              </a:rPr>
              <a:t>venele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devin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greu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accesibile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mai</a:t>
            </a:r>
            <a:r>
              <a:rPr lang="en-US" dirty="0" smtClean="0">
                <a:latin typeface="Times New Roman" pitchFamily="18" charset="0"/>
                <a:cs typeface="Times New Roman" pitchFamily="18" charset="0"/>
              </a:rPr>
              <a:t> ales </a:t>
            </a:r>
            <a:r>
              <a:rPr lang="en-US" dirty="0" err="1" smtClean="0">
                <a:latin typeface="Times New Roman" pitchFamily="18" charset="0"/>
                <a:cs typeface="Times New Roman" pitchFamily="18" charset="0"/>
              </a:rPr>
              <a:t>când</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află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în</a:t>
            </a:r>
            <a:r>
              <a:rPr lang="en-US" dirty="0" smtClean="0">
                <a:latin typeface="Times New Roman" pitchFamily="18" charset="0"/>
                <a:cs typeface="Times New Roman" pitchFamily="18" charset="0"/>
              </a:rPr>
              <a:t> stare de </a:t>
            </a:r>
            <a:r>
              <a:rPr lang="en-US" dirty="0" err="1" smtClean="0">
                <a:latin typeface="Times New Roman" pitchFamily="18" charset="0"/>
                <a:cs typeface="Times New Roman" pitchFamily="18" charset="0"/>
              </a:rPr>
              <a:t>insuficiență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circulatorie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periferică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colaps</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endParaRPr lang="ro-RO"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dirty="0" err="1" smtClean="0">
                <a:solidFill>
                  <a:prstClr val="black"/>
                </a:solidFill>
                <a:latin typeface="Times New Roman" pitchFamily="18" charset="0"/>
                <a:cs typeface="Times New Roman" pitchFamily="18" charset="0"/>
              </a:rPr>
              <a:t>Injec</a:t>
            </a:r>
            <a:r>
              <a:rPr lang="ro-RO" sz="2400" dirty="0" smtClean="0">
                <a:solidFill>
                  <a:prstClr val="black"/>
                </a:solidFill>
                <a:latin typeface="Times New Roman" pitchFamily="18" charset="0"/>
                <a:cs typeface="Times New Roman" pitchFamily="18" charset="0"/>
              </a:rPr>
              <a:t>ț</a:t>
            </a:r>
            <a:r>
              <a:rPr lang="en-US" sz="2400" dirty="0" err="1" smtClean="0">
                <a:solidFill>
                  <a:prstClr val="black"/>
                </a:solidFill>
                <a:latin typeface="Times New Roman" pitchFamily="18" charset="0"/>
                <a:cs typeface="Times New Roman" pitchFamily="18" charset="0"/>
              </a:rPr>
              <a:t>iile</a:t>
            </a:r>
            <a:r>
              <a:rPr lang="en-US" sz="2400" dirty="0" smtClean="0">
                <a:solidFill>
                  <a:prstClr val="black"/>
                </a:solidFill>
                <a:latin typeface="Times New Roman" pitchFamily="18" charset="0"/>
                <a:cs typeface="Times New Roman" pitchFamily="18" charset="0"/>
              </a:rPr>
              <a:t> </a:t>
            </a:r>
            <a:br>
              <a:rPr lang="en-US" sz="2400" dirty="0" smtClean="0">
                <a:solidFill>
                  <a:prstClr val="black"/>
                </a:solidFill>
                <a:latin typeface="Times New Roman" pitchFamily="18" charset="0"/>
                <a:cs typeface="Times New Roman" pitchFamily="18" charset="0"/>
              </a:rPr>
            </a:br>
            <a:r>
              <a:rPr lang="ro-RO" sz="2400" dirty="0" err="1" smtClean="0">
                <a:latin typeface="Times New Roman" pitchFamily="18" charset="0"/>
                <a:cs typeface="Times New Roman" pitchFamily="18" charset="0"/>
              </a:rPr>
              <a:t>C</a:t>
            </a:r>
            <a:r>
              <a:rPr lang="en-US" sz="2400" dirty="0" err="1" smtClean="0">
                <a:latin typeface="Times New Roman" pitchFamily="18" charset="0"/>
                <a:cs typeface="Times New Roman" pitchFamily="18" charset="0"/>
              </a:rPr>
              <a:t>ateterismul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venos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periferic</a:t>
            </a:r>
            <a:endParaRPr lang="ro-RO" dirty="0"/>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r>
              <a:rPr lang="en-US" b="1" dirty="0" err="1" smtClean="0">
                <a:latin typeface="Times New Roman" pitchFamily="18" charset="0"/>
                <a:cs typeface="Times New Roman" pitchFamily="18" charset="0"/>
              </a:rPr>
              <a:t>Materialul</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necesar</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pentru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cataterism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venos</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periferic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prin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denudare</a:t>
            </a:r>
            <a:r>
              <a:rPr lang="en-US" b="1" dirty="0" smtClean="0">
                <a:latin typeface="Times New Roman" pitchFamily="18" charset="0"/>
                <a:cs typeface="Times New Roman" pitchFamily="18" charset="0"/>
              </a:rPr>
              <a:t>:</a:t>
            </a:r>
            <a:endParaRPr lang="ro-RO"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Trusă</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cateterism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venos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sterilizată</a:t>
            </a:r>
            <a:r>
              <a:rPr lang="en-US" dirty="0" smtClean="0">
                <a:latin typeface="Times New Roman" pitchFamily="18" charset="0"/>
                <a:cs typeface="Times New Roman" pitchFamily="18" charset="0"/>
              </a:rPr>
              <a:t>, care </a:t>
            </a:r>
            <a:r>
              <a:rPr lang="en-US" dirty="0" err="1" smtClean="0">
                <a:latin typeface="Times New Roman" pitchFamily="18" charset="0"/>
                <a:cs typeface="Times New Roman" pitchFamily="18" charset="0"/>
              </a:rPr>
              <a:t>să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conțină</a:t>
            </a:r>
            <a:r>
              <a:rPr lang="en-US" dirty="0" smtClean="0">
                <a:latin typeface="Times New Roman" pitchFamily="18" charset="0"/>
                <a:cs typeface="Times New Roman" pitchFamily="18" charset="0"/>
              </a:rPr>
              <a:t>:</a:t>
            </a:r>
            <a:endParaRPr lang="ro-RO" dirty="0" smtClean="0">
              <a:latin typeface="Times New Roman" pitchFamily="18" charset="0"/>
              <a:cs typeface="Times New Roman" pitchFamily="18" charset="0"/>
            </a:endParaRPr>
          </a:p>
          <a:p>
            <a:pPr lvl="0">
              <a:buNone/>
            </a:pPr>
            <a:r>
              <a:rPr lang="ro-RO"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un </a:t>
            </a:r>
            <a:r>
              <a:rPr lang="en-US" dirty="0" err="1" smtClean="0">
                <a:latin typeface="Times New Roman" pitchFamily="18" charset="0"/>
                <a:cs typeface="Times New Roman" pitchFamily="18" charset="0"/>
              </a:rPr>
              <a:t>bisturiu</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buNone/>
            </a:pPr>
            <a:r>
              <a:rPr lang="ro-RO"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o </a:t>
            </a:r>
            <a:r>
              <a:rPr lang="en-US" dirty="0" err="1" smtClean="0">
                <a:latin typeface="Times New Roman" pitchFamily="18" charset="0"/>
                <a:cs typeface="Times New Roman" pitchFamily="18" charset="0"/>
              </a:rPr>
              <a:t>foarfecă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fină</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buNone/>
            </a:pPr>
            <a:r>
              <a:rPr lang="ro-RO"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pense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hemostatice</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buNone/>
            </a:pPr>
            <a:r>
              <a:rPr lang="ro-RO"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o </a:t>
            </a:r>
            <a:r>
              <a:rPr lang="en-US" dirty="0" err="1" smtClean="0">
                <a:latin typeface="Times New Roman" pitchFamily="18" charset="0"/>
                <a:cs typeface="Times New Roman" pitchFamily="18" charset="0"/>
              </a:rPr>
              <a:t>pensă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chirurgicală</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buNone/>
            </a:pPr>
            <a:r>
              <a:rPr lang="ro-RO"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două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depărtătoare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Farabeuff</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buNone/>
            </a:pPr>
            <a:r>
              <a:rPr lang="ro-RO"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un </a:t>
            </a:r>
            <a:r>
              <a:rPr lang="en-US" dirty="0" err="1" smtClean="0">
                <a:latin typeface="Times New Roman" pitchFamily="18" charset="0"/>
                <a:cs typeface="Times New Roman" pitchFamily="18" charset="0"/>
              </a:rPr>
              <a:t>portac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și</a:t>
            </a:r>
            <a:r>
              <a:rPr lang="en-US" dirty="0" smtClean="0">
                <a:latin typeface="Times New Roman" pitchFamily="18" charset="0"/>
                <a:cs typeface="Times New Roman" pitchFamily="18" charset="0"/>
              </a:rPr>
              <a:t> ace </a:t>
            </a:r>
            <a:r>
              <a:rPr lang="en-US" dirty="0" err="1" smtClean="0">
                <a:latin typeface="Times New Roman" pitchFamily="18" charset="0"/>
                <a:cs typeface="Times New Roman" pitchFamily="18" charset="0"/>
              </a:rPr>
              <a:t>curbe</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lvl="0">
              <a:buNone/>
            </a:pPr>
            <a:r>
              <a:rPr lang="ro-RO"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o </a:t>
            </a:r>
            <a:r>
              <a:rPr lang="en-US" dirty="0" err="1" smtClean="0">
                <a:latin typeface="Times New Roman" pitchFamily="18" charset="0"/>
                <a:cs typeface="Times New Roman" pitchFamily="18" charset="0"/>
              </a:rPr>
              <a:t>sondă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canelată</a:t>
            </a:r>
            <a:r>
              <a:rPr lang="en-US" dirty="0" smtClean="0">
                <a:latin typeface="Times New Roman" pitchFamily="18" charset="0"/>
                <a:cs typeface="Times New Roman" pitchFamily="18" charset="0"/>
              </a:rPr>
              <a:t>.</a:t>
            </a:r>
            <a:endParaRPr lang="ro-RO"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Soluții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dezinfectante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pentru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toaleta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locală</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regiunii</a:t>
            </a:r>
            <a:r>
              <a:rPr lang="en-US" dirty="0" smtClean="0">
                <a:latin typeface="Times New Roman" pitchFamily="18" charset="0"/>
                <a:cs typeface="Times New Roman" pitchFamily="18" charset="0"/>
              </a:rPr>
              <a:t>.</a:t>
            </a:r>
            <a:endParaRPr lang="ro-RO"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Soluții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anestezice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Novocaină</a:t>
            </a:r>
            <a:r>
              <a:rPr lang="en-US" dirty="0" smtClean="0">
                <a:latin typeface="Times New Roman" pitchFamily="18" charset="0"/>
                <a:cs typeface="Times New Roman" pitchFamily="18" charset="0"/>
              </a:rPr>
              <a:t> 0,5 - 1 % </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Xilină</a:t>
            </a:r>
            <a:r>
              <a:rPr lang="en-US" dirty="0" smtClean="0">
                <a:latin typeface="Times New Roman" pitchFamily="18" charset="0"/>
                <a:cs typeface="Times New Roman" pitchFamily="18" charset="0"/>
              </a:rPr>
              <a:t> 1 %). </a:t>
            </a:r>
            <a:endParaRPr lang="ro-RO"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Seringi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și</a:t>
            </a:r>
            <a:r>
              <a:rPr lang="en-US" dirty="0" smtClean="0">
                <a:latin typeface="Times New Roman" pitchFamily="18" charset="0"/>
                <a:cs typeface="Times New Roman" pitchFamily="18" charset="0"/>
              </a:rPr>
              <a:t> ace sterile. </a:t>
            </a:r>
            <a:endParaRPr lang="ro-RO"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Câmpuri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pentru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izolat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comprese</a:t>
            </a:r>
            <a:r>
              <a:rPr lang="en-US" dirty="0" smtClean="0">
                <a:latin typeface="Times New Roman" pitchFamily="18" charset="0"/>
                <a:cs typeface="Times New Roman" pitchFamily="18" charset="0"/>
              </a:rPr>
              <a:t>, material de </a:t>
            </a:r>
            <a:r>
              <a:rPr lang="en-US" dirty="0" err="1" smtClean="0">
                <a:latin typeface="Times New Roman" pitchFamily="18" charset="0"/>
                <a:cs typeface="Times New Roman" pitchFamily="18" charset="0"/>
              </a:rPr>
              <a:t>sutură</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6. </a:t>
            </a:r>
            <a:r>
              <a:rPr lang="en-US" dirty="0" err="1" smtClean="0">
                <a:latin typeface="Times New Roman" pitchFamily="18" charset="0"/>
                <a:cs typeface="Times New Roman" pitchFamily="18" charset="0"/>
              </a:rPr>
              <a:t>Trus</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perfuzie</a:t>
            </a:r>
            <a:r>
              <a:rPr lang="en-US" dirty="0" smtClean="0"/>
              <a:t>. </a:t>
            </a:r>
            <a:endParaRPr lang="ro-RO" dirty="0" smtClean="0"/>
          </a:p>
          <a:p>
            <a:endParaRPr lang="ro-RO"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600" dirty="0" err="1" smtClean="0">
                <a:solidFill>
                  <a:prstClr val="black"/>
                </a:solidFill>
                <a:latin typeface="Times New Roman" pitchFamily="18" charset="0"/>
                <a:cs typeface="Times New Roman" pitchFamily="18" charset="0"/>
              </a:rPr>
              <a:t>Injec</a:t>
            </a:r>
            <a:r>
              <a:rPr lang="ro-RO" sz="2600" dirty="0" smtClean="0">
                <a:solidFill>
                  <a:prstClr val="black"/>
                </a:solidFill>
                <a:latin typeface="Times New Roman" pitchFamily="18" charset="0"/>
                <a:cs typeface="Times New Roman" pitchFamily="18" charset="0"/>
              </a:rPr>
              <a:t>ț</a:t>
            </a:r>
            <a:r>
              <a:rPr lang="en-US" sz="2600" dirty="0" err="1" smtClean="0">
                <a:solidFill>
                  <a:prstClr val="black"/>
                </a:solidFill>
                <a:latin typeface="Times New Roman" pitchFamily="18" charset="0"/>
                <a:cs typeface="Times New Roman" pitchFamily="18" charset="0"/>
              </a:rPr>
              <a:t>iile</a:t>
            </a:r>
            <a:r>
              <a:rPr lang="en-US" sz="2600" dirty="0" smtClean="0">
                <a:solidFill>
                  <a:prstClr val="black"/>
                </a:solidFill>
                <a:latin typeface="Times New Roman" pitchFamily="18" charset="0"/>
                <a:cs typeface="Times New Roman" pitchFamily="18" charset="0"/>
              </a:rPr>
              <a:t> </a:t>
            </a:r>
            <a:br>
              <a:rPr lang="en-US" sz="2600" dirty="0" smtClean="0">
                <a:solidFill>
                  <a:prstClr val="black"/>
                </a:solidFill>
                <a:latin typeface="Times New Roman" pitchFamily="18" charset="0"/>
                <a:cs typeface="Times New Roman" pitchFamily="18" charset="0"/>
              </a:rPr>
            </a:br>
            <a:r>
              <a:rPr lang="ro-RO" sz="2600" dirty="0" err="1" smtClean="0">
                <a:solidFill>
                  <a:prstClr val="black"/>
                </a:solidFill>
                <a:latin typeface="Times New Roman" pitchFamily="18" charset="0"/>
                <a:cs typeface="Times New Roman" pitchFamily="18" charset="0"/>
              </a:rPr>
              <a:t>C</a:t>
            </a:r>
            <a:r>
              <a:rPr lang="en-US" sz="2600" dirty="0" err="1" smtClean="0">
                <a:solidFill>
                  <a:prstClr val="black"/>
                </a:solidFill>
                <a:latin typeface="Times New Roman" pitchFamily="18" charset="0"/>
                <a:cs typeface="Times New Roman" pitchFamily="18" charset="0"/>
              </a:rPr>
              <a:t>ateterismul</a:t>
            </a:r>
            <a:r>
              <a:rPr lang="en-US" sz="2600" dirty="0" smtClean="0">
                <a:solidFill>
                  <a:prstClr val="black"/>
                </a:solidFill>
                <a:latin typeface="Times New Roman" pitchFamily="18" charset="0"/>
                <a:cs typeface="Times New Roman" pitchFamily="18" charset="0"/>
              </a:rPr>
              <a:t> </a:t>
            </a:r>
            <a:r>
              <a:rPr lang="en-US" sz="2600" dirty="0" err="1" smtClean="0">
                <a:solidFill>
                  <a:prstClr val="black"/>
                </a:solidFill>
                <a:latin typeface="Times New Roman" pitchFamily="18" charset="0"/>
                <a:cs typeface="Times New Roman" pitchFamily="18" charset="0"/>
              </a:rPr>
              <a:t>venos</a:t>
            </a:r>
            <a:r>
              <a:rPr lang="en-US" sz="2600" dirty="0" smtClean="0">
                <a:solidFill>
                  <a:prstClr val="black"/>
                </a:solidFill>
                <a:latin typeface="Times New Roman" pitchFamily="18" charset="0"/>
                <a:cs typeface="Times New Roman" pitchFamily="18" charset="0"/>
              </a:rPr>
              <a:t> </a:t>
            </a:r>
            <a:r>
              <a:rPr lang="en-US" sz="2600" dirty="0" err="1" smtClean="0">
                <a:solidFill>
                  <a:prstClr val="black"/>
                </a:solidFill>
                <a:latin typeface="Times New Roman" pitchFamily="18" charset="0"/>
                <a:cs typeface="Times New Roman" pitchFamily="18" charset="0"/>
              </a:rPr>
              <a:t>periferic</a:t>
            </a:r>
            <a:endParaRPr lang="ro-RO" dirty="0"/>
          </a:p>
        </p:txBody>
      </p:sp>
      <p:sp>
        <p:nvSpPr>
          <p:cNvPr id="3" name="Content Placeholder 2"/>
          <p:cNvSpPr>
            <a:spLocks noGrp="1"/>
          </p:cNvSpPr>
          <p:nvPr>
            <p:ph idx="1"/>
          </p:nvPr>
        </p:nvSpPr>
        <p:spPr>
          <a:xfrm>
            <a:off x="457200" y="1143000"/>
            <a:ext cx="8229600" cy="5486400"/>
          </a:xfrm>
        </p:spPr>
        <p:txBody>
          <a:bodyPr>
            <a:normAutofit fontScale="25000" lnSpcReduction="20000"/>
          </a:bodyPr>
          <a:lstStyle/>
          <a:p>
            <a:pPr>
              <a:buNone/>
            </a:pPr>
            <a:r>
              <a:rPr lang="en-US" sz="7600" b="1" dirty="0" err="1" smtClean="0">
                <a:latin typeface="Times New Roman" pitchFamily="18" charset="0"/>
                <a:cs typeface="Times New Roman" pitchFamily="18" charset="0"/>
              </a:rPr>
              <a:t>Tehnica</a:t>
            </a:r>
            <a:r>
              <a:rPr lang="en-US" sz="7600" b="1" dirty="0" smtClean="0">
                <a:solidFill>
                  <a:prstClr val="black"/>
                </a:solidFill>
                <a:latin typeface="Times New Roman" pitchFamily="18" charset="0"/>
                <a:cs typeface="Times New Roman" pitchFamily="18" charset="0"/>
              </a:rPr>
              <a:t> </a:t>
            </a:r>
            <a:r>
              <a:rPr lang="en-US" sz="7600" b="1" dirty="0" err="1" smtClean="0">
                <a:solidFill>
                  <a:prstClr val="black"/>
                </a:solidFill>
                <a:latin typeface="Times New Roman" pitchFamily="18" charset="0"/>
                <a:cs typeface="Times New Roman" pitchFamily="18" charset="0"/>
              </a:rPr>
              <a:t>cateterismul</a:t>
            </a:r>
            <a:r>
              <a:rPr lang="en-US" sz="7600" b="1" dirty="0" smtClean="0">
                <a:solidFill>
                  <a:prstClr val="black"/>
                </a:solidFill>
                <a:latin typeface="Times New Roman" pitchFamily="18" charset="0"/>
                <a:cs typeface="Times New Roman" pitchFamily="18" charset="0"/>
              </a:rPr>
              <a:t> </a:t>
            </a:r>
            <a:r>
              <a:rPr lang="en-US" sz="7600" b="1" dirty="0" err="1" smtClean="0">
                <a:solidFill>
                  <a:prstClr val="black"/>
                </a:solidFill>
                <a:latin typeface="Times New Roman" pitchFamily="18" charset="0"/>
                <a:cs typeface="Times New Roman" pitchFamily="18" charset="0"/>
              </a:rPr>
              <a:t>venos</a:t>
            </a:r>
            <a:r>
              <a:rPr lang="en-US" sz="7600" b="1" dirty="0" smtClean="0">
                <a:solidFill>
                  <a:prstClr val="black"/>
                </a:solidFill>
                <a:latin typeface="Times New Roman" pitchFamily="18" charset="0"/>
                <a:cs typeface="Times New Roman" pitchFamily="18" charset="0"/>
              </a:rPr>
              <a:t> </a:t>
            </a:r>
            <a:r>
              <a:rPr lang="en-US" sz="7600" b="1" dirty="0" err="1" smtClean="0">
                <a:solidFill>
                  <a:prstClr val="black"/>
                </a:solidFill>
                <a:latin typeface="Times New Roman" pitchFamily="18" charset="0"/>
                <a:cs typeface="Times New Roman" pitchFamily="18" charset="0"/>
              </a:rPr>
              <a:t>periferic</a:t>
            </a:r>
            <a:r>
              <a:rPr lang="en-US" sz="7600" b="1" dirty="0" smtClean="0">
                <a:solidFill>
                  <a:prstClr val="black"/>
                </a:solidFill>
                <a:latin typeface="Times New Roman" pitchFamily="18" charset="0"/>
                <a:cs typeface="Times New Roman" pitchFamily="18" charset="0"/>
              </a:rPr>
              <a:t> </a:t>
            </a:r>
            <a:r>
              <a:rPr lang="en-US" sz="7600" b="1" dirty="0" err="1" smtClean="0">
                <a:solidFill>
                  <a:prstClr val="black"/>
                </a:solidFill>
                <a:latin typeface="Times New Roman" pitchFamily="18" charset="0"/>
                <a:cs typeface="Times New Roman" pitchFamily="18" charset="0"/>
              </a:rPr>
              <a:t>prin</a:t>
            </a:r>
            <a:r>
              <a:rPr lang="en-US" sz="7600" b="1" dirty="0" smtClean="0">
                <a:solidFill>
                  <a:prstClr val="black"/>
                </a:solidFill>
                <a:latin typeface="Times New Roman" pitchFamily="18" charset="0"/>
                <a:cs typeface="Times New Roman" pitchFamily="18" charset="0"/>
              </a:rPr>
              <a:t> </a:t>
            </a:r>
            <a:r>
              <a:rPr lang="en-US" sz="7600" b="1" dirty="0" err="1" smtClean="0">
                <a:solidFill>
                  <a:prstClr val="black"/>
                </a:solidFill>
                <a:latin typeface="Times New Roman" pitchFamily="18" charset="0"/>
                <a:cs typeface="Times New Roman" pitchFamily="18" charset="0"/>
              </a:rPr>
              <a:t>denudare</a:t>
            </a:r>
            <a:r>
              <a:rPr lang="en-US" sz="7600" b="1" dirty="0" smtClean="0">
                <a:latin typeface="Times New Roman" pitchFamily="18" charset="0"/>
                <a:cs typeface="Times New Roman" pitchFamily="18" charset="0"/>
              </a:rPr>
              <a:t>: </a:t>
            </a:r>
            <a:endParaRPr lang="ro-RO" sz="7600" b="1"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alegerea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venei</a:t>
            </a:r>
            <a:r>
              <a:rPr lang="en-US" sz="7600" dirty="0" smtClean="0">
                <a:latin typeface="Times New Roman" pitchFamily="18" charset="0"/>
                <a:cs typeface="Times New Roman" pitchFamily="18" charset="0"/>
              </a:rPr>
              <a:t> – se </a:t>
            </a:r>
            <a:r>
              <a:rPr lang="en-US" sz="7600" dirty="0" err="1" smtClean="0">
                <a:latin typeface="Times New Roman" pitchFamily="18" charset="0"/>
                <a:cs typeface="Times New Roman" pitchFamily="18" charset="0"/>
              </a:rPr>
              <a:t>preferă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venele</a:t>
            </a:r>
            <a:r>
              <a:rPr lang="en-US" sz="7600" dirty="0" smtClean="0">
                <a:latin typeface="Times New Roman" pitchFamily="18" charset="0"/>
                <a:cs typeface="Times New Roman" pitchFamily="18" charset="0"/>
              </a:rPr>
              <a:t> de la </a:t>
            </a:r>
            <a:r>
              <a:rPr lang="en-US" sz="7600" dirty="0" err="1" smtClean="0">
                <a:latin typeface="Times New Roman" pitchFamily="18" charset="0"/>
                <a:cs typeface="Times New Roman" pitchFamily="18" charset="0"/>
              </a:rPr>
              <a:t>nivelul</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plicii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cotului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sau</a:t>
            </a:r>
            <a:r>
              <a:rPr lang="en-US" sz="7600" dirty="0" smtClean="0">
                <a:latin typeface="Times New Roman" pitchFamily="18" charset="0"/>
                <a:cs typeface="Times New Roman" pitchFamily="18" charset="0"/>
              </a:rPr>
              <a:t> vena </a:t>
            </a:r>
            <a:r>
              <a:rPr lang="en-US" sz="7600" dirty="0" err="1" smtClean="0">
                <a:latin typeface="Times New Roman" pitchFamily="18" charset="0"/>
                <a:cs typeface="Times New Roman" pitchFamily="18" charset="0"/>
              </a:rPr>
              <a:t>cefalică</a:t>
            </a:r>
            <a:r>
              <a:rPr lang="en-US" sz="7600" dirty="0" smtClean="0">
                <a:latin typeface="Times New Roman" pitchFamily="18" charset="0"/>
                <a:cs typeface="Times New Roman" pitchFamily="18" charset="0"/>
              </a:rPr>
              <a:t> (din </a:t>
            </a:r>
            <a:r>
              <a:rPr lang="ro-RO" sz="7600" dirty="0" err="1" smtClean="0">
                <a:latin typeface="Times New Roman" pitchFamily="18" charset="0"/>
                <a:cs typeface="Times New Roman" pitchFamily="18" charset="0"/>
              </a:rPr>
              <a:t>ș</a:t>
            </a:r>
            <a:r>
              <a:rPr lang="en-US" sz="7600" dirty="0" err="1" smtClean="0">
                <a:latin typeface="Times New Roman" pitchFamily="18" charset="0"/>
                <a:cs typeface="Times New Roman" pitchFamily="18" charset="0"/>
              </a:rPr>
              <a:t>antul</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delto</a:t>
            </a:r>
            <a:r>
              <a:rPr lang="en-US" sz="7600" dirty="0" smtClean="0">
                <a:latin typeface="Times New Roman" pitchFamily="18" charset="0"/>
                <a:cs typeface="Times New Roman" pitchFamily="18" charset="0"/>
              </a:rPr>
              <a:t>-pectoral) </a:t>
            </a:r>
            <a:r>
              <a:rPr lang="ro-RO" sz="7600" dirty="0" err="1" smtClean="0">
                <a:latin typeface="Times New Roman" pitchFamily="18" charset="0"/>
                <a:cs typeface="Times New Roman" pitchFamily="18" charset="0"/>
              </a:rPr>
              <a:t>ș</a:t>
            </a:r>
            <a:r>
              <a:rPr lang="en-US" sz="7600" dirty="0" err="1" smtClean="0">
                <a:latin typeface="Times New Roman" pitchFamily="18" charset="0"/>
                <a:cs typeface="Times New Roman" pitchFamily="18" charset="0"/>
              </a:rPr>
              <a:t>i</a:t>
            </a:r>
            <a:r>
              <a:rPr lang="en-US" sz="7600" dirty="0" smtClean="0">
                <a:latin typeface="Times New Roman" pitchFamily="18" charset="0"/>
                <a:cs typeface="Times New Roman" pitchFamily="18" charset="0"/>
              </a:rPr>
              <a:t> se </a:t>
            </a:r>
            <a:r>
              <a:rPr lang="en-US" sz="7600" dirty="0" err="1" smtClean="0">
                <a:latin typeface="Times New Roman" pitchFamily="18" charset="0"/>
                <a:cs typeface="Times New Roman" pitchFamily="18" charset="0"/>
              </a:rPr>
              <a:t>evit</a:t>
            </a:r>
            <a:r>
              <a:rPr lang="ro-RO" sz="7600" dirty="0" smtClean="0">
                <a:latin typeface="Times New Roman" pitchFamily="18" charset="0"/>
                <a:cs typeface="Times New Roman" pitchFamily="18" charset="0"/>
              </a:rPr>
              <a:t>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venele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distale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nivelul</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membrelor</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inferioare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deoarece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generează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complicații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tromboembolice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sau</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septice</a:t>
            </a:r>
            <a:r>
              <a:rPr lang="en-US" sz="7600" dirty="0" smtClean="0">
                <a:latin typeface="Times New Roman" pitchFamily="18" charset="0"/>
                <a:cs typeface="Times New Roman" pitchFamily="18" charset="0"/>
              </a:rPr>
              <a:t> grave;</a:t>
            </a:r>
            <a:endParaRPr lang="ro-RO" sz="7600"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aseptizarea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și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izolarea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câmpului</a:t>
            </a:r>
            <a:r>
              <a:rPr lang="en-US" sz="7600" dirty="0" smtClean="0">
                <a:latin typeface="Times New Roman" pitchFamily="18" charset="0"/>
                <a:cs typeface="Times New Roman" pitchFamily="18" charset="0"/>
              </a:rPr>
              <a:t> operator; </a:t>
            </a:r>
            <a:endParaRPr lang="ro-RO" sz="7600"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anestezie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locală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exceptând</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stările</a:t>
            </a:r>
            <a:r>
              <a:rPr lang="en-US" sz="7600" dirty="0" smtClean="0">
                <a:latin typeface="Times New Roman" pitchFamily="18" charset="0"/>
                <a:cs typeface="Times New Roman" pitchFamily="18" charset="0"/>
              </a:rPr>
              <a:t> de </a:t>
            </a:r>
            <a:r>
              <a:rPr lang="en-US" sz="7600" dirty="0" err="1" smtClean="0">
                <a:latin typeface="Times New Roman" pitchFamily="18" charset="0"/>
                <a:cs typeface="Times New Roman" pitchFamily="18" charset="0"/>
              </a:rPr>
              <a:t>comă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profundă</a:t>
            </a:r>
            <a:r>
              <a:rPr lang="en-US" sz="7600" dirty="0" smtClean="0">
                <a:latin typeface="Times New Roman" pitchFamily="18" charset="0"/>
                <a:cs typeface="Times New Roman" pitchFamily="18" charset="0"/>
              </a:rPr>
              <a:t>); </a:t>
            </a:r>
            <a:endParaRPr lang="ro-RO" sz="7600"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incizia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transversală</a:t>
            </a:r>
            <a:r>
              <a:rPr lang="en-US" sz="7600" dirty="0" smtClean="0">
                <a:latin typeface="Times New Roman" pitchFamily="18" charset="0"/>
                <a:cs typeface="Times New Roman" pitchFamily="18" charset="0"/>
              </a:rPr>
              <a:t> a </a:t>
            </a:r>
            <a:r>
              <a:rPr lang="en-US" sz="7600" dirty="0" err="1" smtClean="0">
                <a:latin typeface="Times New Roman" pitchFamily="18" charset="0"/>
                <a:cs typeface="Times New Roman" pitchFamily="18" charset="0"/>
              </a:rPr>
              <a:t>tegumentelor</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imediat</a:t>
            </a:r>
            <a:r>
              <a:rPr lang="en-US" sz="7600" dirty="0" smtClean="0">
                <a:latin typeface="Times New Roman" pitchFamily="18" charset="0"/>
                <a:cs typeface="Times New Roman" pitchFamily="18" charset="0"/>
              </a:rPr>
              <a:t> sub </a:t>
            </a:r>
            <a:r>
              <a:rPr lang="en-US" sz="7600" dirty="0" err="1" smtClean="0">
                <a:latin typeface="Times New Roman" pitchFamily="18" charset="0"/>
                <a:cs typeface="Times New Roman" pitchFamily="18" charset="0"/>
              </a:rPr>
              <a:t>plica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cotului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sau</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șantul</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deltopectoral</a:t>
            </a:r>
            <a:r>
              <a:rPr lang="en-US" sz="7600" dirty="0" smtClean="0">
                <a:latin typeface="Times New Roman" pitchFamily="18" charset="0"/>
                <a:cs typeface="Times New Roman" pitchFamily="18" charset="0"/>
              </a:rPr>
              <a:t>; </a:t>
            </a:r>
            <a:endParaRPr lang="ro-RO" sz="7600"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reperarea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venei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și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eliberarea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ei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prin</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disecție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atentă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pe</a:t>
            </a:r>
            <a:r>
              <a:rPr lang="en-US" sz="7600" dirty="0" smtClean="0">
                <a:latin typeface="Times New Roman" pitchFamily="18" charset="0"/>
                <a:cs typeface="Times New Roman" pitchFamily="18" charset="0"/>
              </a:rPr>
              <a:t> o </a:t>
            </a:r>
            <a:r>
              <a:rPr lang="en-US" sz="7600" dirty="0" err="1" smtClean="0">
                <a:latin typeface="Times New Roman" pitchFamily="18" charset="0"/>
                <a:cs typeface="Times New Roman" pitchFamily="18" charset="0"/>
              </a:rPr>
              <a:t>distanță</a:t>
            </a:r>
            <a:r>
              <a:rPr lang="en-US" sz="7600" dirty="0" smtClean="0">
                <a:latin typeface="Times New Roman" pitchFamily="18" charset="0"/>
                <a:cs typeface="Times New Roman" pitchFamily="18" charset="0"/>
              </a:rPr>
              <a:t> de 2-3 cm; </a:t>
            </a:r>
            <a:endParaRPr lang="ro-RO" sz="7600"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trecerea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pe</a:t>
            </a:r>
            <a:r>
              <a:rPr lang="en-US" sz="7600" dirty="0" smtClean="0">
                <a:latin typeface="Times New Roman" pitchFamily="18" charset="0"/>
                <a:cs typeface="Times New Roman" pitchFamily="18" charset="0"/>
              </a:rPr>
              <a:t> sub </a:t>
            </a:r>
            <a:r>
              <a:rPr lang="en-US" sz="7600" dirty="0" err="1" smtClean="0">
                <a:latin typeface="Times New Roman" pitchFamily="18" charset="0"/>
                <a:cs typeface="Times New Roman" pitchFamily="18" charset="0"/>
              </a:rPr>
              <a:t>ven</a:t>
            </a:r>
            <a:r>
              <a:rPr lang="ro-RO" sz="7600" dirty="0" smtClean="0">
                <a:latin typeface="Times New Roman" pitchFamily="18" charset="0"/>
                <a:cs typeface="Times New Roman" pitchFamily="18" charset="0"/>
              </a:rPr>
              <a:t>ă</a:t>
            </a:r>
            <a:r>
              <a:rPr lang="en-US" sz="7600" dirty="0" smtClean="0">
                <a:latin typeface="Times New Roman" pitchFamily="18" charset="0"/>
                <a:cs typeface="Times New Roman" pitchFamily="18" charset="0"/>
              </a:rPr>
              <a:t> a 2 fire de </a:t>
            </a:r>
            <a:r>
              <a:rPr lang="en-US" sz="7600" dirty="0" err="1" smtClean="0">
                <a:latin typeface="Times New Roman" pitchFamily="18" charset="0"/>
                <a:cs typeface="Times New Roman" pitchFamily="18" charset="0"/>
              </a:rPr>
              <a:t>ață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cel</a:t>
            </a:r>
            <a:r>
              <a:rPr lang="en-US" sz="7600" dirty="0" smtClean="0">
                <a:latin typeface="Times New Roman" pitchFamily="18" charset="0"/>
                <a:cs typeface="Times New Roman" pitchFamily="18" charset="0"/>
              </a:rPr>
              <a:t> inferior se </a:t>
            </a:r>
            <a:r>
              <a:rPr lang="en-US" sz="7600" dirty="0" err="1" smtClean="0">
                <a:latin typeface="Times New Roman" pitchFamily="18" charset="0"/>
                <a:cs typeface="Times New Roman" pitchFamily="18" charset="0"/>
              </a:rPr>
              <a:t>leagă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iar</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cel</a:t>
            </a:r>
            <a:r>
              <a:rPr lang="en-US" sz="7600" dirty="0" smtClean="0">
                <a:latin typeface="Times New Roman" pitchFamily="18" charset="0"/>
                <a:cs typeface="Times New Roman" pitchFamily="18" charset="0"/>
              </a:rPr>
              <a:t> superior serve</a:t>
            </a:r>
            <a:r>
              <a:rPr lang="ro-RO" sz="7600" dirty="0" smtClean="0">
                <a:latin typeface="Times New Roman" pitchFamily="18" charset="0"/>
                <a:cs typeface="Times New Roman" pitchFamily="18" charset="0"/>
              </a:rPr>
              <a:t>ș</a:t>
            </a:r>
            <a:r>
              <a:rPr lang="en-US" sz="7600" dirty="0" err="1" smtClean="0">
                <a:latin typeface="Times New Roman" pitchFamily="18" charset="0"/>
                <a:cs typeface="Times New Roman" pitchFamily="18" charset="0"/>
              </a:rPr>
              <a:t>te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pentru</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trac</a:t>
            </a:r>
            <a:r>
              <a:rPr lang="ro-RO" sz="7600" dirty="0" smtClean="0">
                <a:latin typeface="Times New Roman" pitchFamily="18" charset="0"/>
                <a:cs typeface="Times New Roman" pitchFamily="18" charset="0"/>
              </a:rPr>
              <a:t>ț</a:t>
            </a:r>
            <a:r>
              <a:rPr lang="en-US" sz="7600" dirty="0" err="1" smtClean="0">
                <a:latin typeface="Times New Roman" pitchFamily="18" charset="0"/>
                <a:cs typeface="Times New Roman" pitchFamily="18" charset="0"/>
              </a:rPr>
              <a:t>iunea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în</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momentul</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cateterizării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venei</a:t>
            </a:r>
            <a:r>
              <a:rPr lang="en-US" sz="7600" dirty="0" smtClean="0">
                <a:latin typeface="Times New Roman" pitchFamily="18" charset="0"/>
                <a:cs typeface="Times New Roman" pitchFamily="18" charset="0"/>
              </a:rPr>
              <a:t>);</a:t>
            </a:r>
            <a:endParaRPr lang="ro-RO" sz="7600"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în</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același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timp</a:t>
            </a:r>
            <a:r>
              <a:rPr lang="en-US" sz="7600" dirty="0" smtClean="0">
                <a:latin typeface="Times New Roman" pitchFamily="18" charset="0"/>
                <a:cs typeface="Times New Roman" pitchFamily="18" charset="0"/>
              </a:rPr>
              <a:t> se </a:t>
            </a:r>
            <a:r>
              <a:rPr lang="en-US" sz="7600" dirty="0" err="1" smtClean="0">
                <a:latin typeface="Times New Roman" pitchFamily="18" charset="0"/>
                <a:cs typeface="Times New Roman" pitchFamily="18" charset="0"/>
              </a:rPr>
              <a:t>pregătește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soluția</a:t>
            </a:r>
            <a:r>
              <a:rPr lang="en-US" sz="7600" dirty="0" smtClean="0">
                <a:latin typeface="Times New Roman" pitchFamily="18" charset="0"/>
                <a:cs typeface="Times New Roman" pitchFamily="18" charset="0"/>
              </a:rPr>
              <a:t> de </a:t>
            </a:r>
            <a:r>
              <a:rPr lang="en-US" sz="7600" dirty="0" err="1" smtClean="0">
                <a:latin typeface="Times New Roman" pitchFamily="18" charset="0"/>
                <a:cs typeface="Times New Roman" pitchFamily="18" charset="0"/>
              </a:rPr>
              <a:t>perfuzat</a:t>
            </a:r>
            <a:r>
              <a:rPr lang="en-US" sz="7600" dirty="0" smtClean="0">
                <a:latin typeface="Times New Roman" pitchFamily="18" charset="0"/>
                <a:cs typeface="Times New Roman" pitchFamily="18" charset="0"/>
              </a:rPr>
              <a:t>, se </a:t>
            </a:r>
            <a:r>
              <a:rPr lang="en-US" sz="7600" dirty="0" err="1" smtClean="0">
                <a:latin typeface="Times New Roman" pitchFamily="18" charset="0"/>
                <a:cs typeface="Times New Roman" pitchFamily="18" charset="0"/>
              </a:rPr>
              <a:t>umple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sistemul</a:t>
            </a:r>
            <a:r>
              <a:rPr lang="en-US" sz="7600" dirty="0" smtClean="0">
                <a:latin typeface="Times New Roman" pitchFamily="18" charset="0"/>
                <a:cs typeface="Times New Roman" pitchFamily="18" charset="0"/>
              </a:rPr>
              <a:t> de </a:t>
            </a:r>
            <a:r>
              <a:rPr lang="en-US" sz="7600" dirty="0" err="1" smtClean="0">
                <a:latin typeface="Times New Roman" pitchFamily="18" charset="0"/>
                <a:cs typeface="Times New Roman" pitchFamily="18" charset="0"/>
              </a:rPr>
              <a:t>perfuzat</a:t>
            </a:r>
            <a:r>
              <a:rPr lang="en-US" sz="7600" dirty="0" smtClean="0">
                <a:latin typeface="Times New Roman" pitchFamily="18" charset="0"/>
                <a:cs typeface="Times New Roman" pitchFamily="18" charset="0"/>
              </a:rPr>
              <a:t> cu </a:t>
            </a:r>
            <a:r>
              <a:rPr lang="en-US" sz="7600" dirty="0" err="1" smtClean="0">
                <a:latin typeface="Times New Roman" pitchFamily="18" charset="0"/>
                <a:cs typeface="Times New Roman" pitchFamily="18" charset="0"/>
              </a:rPr>
              <a:t>lichid</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evacuând</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astfel</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aerul</a:t>
            </a:r>
            <a:r>
              <a:rPr lang="en-US" sz="7600" dirty="0" smtClean="0">
                <a:latin typeface="Times New Roman" pitchFamily="18" charset="0"/>
                <a:cs typeface="Times New Roman" pitchFamily="18" charset="0"/>
              </a:rPr>
              <a:t> din </a:t>
            </a:r>
            <a:r>
              <a:rPr lang="en-US" sz="7600" dirty="0" err="1" smtClean="0">
                <a:latin typeface="Times New Roman" pitchFamily="18" charset="0"/>
                <a:cs typeface="Times New Roman" pitchFamily="18" charset="0"/>
              </a:rPr>
              <a:t>sistem</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după</a:t>
            </a:r>
            <a:r>
              <a:rPr lang="en-US" sz="7600" dirty="0" smtClean="0">
                <a:latin typeface="Times New Roman" pitchFamily="18" charset="0"/>
                <a:cs typeface="Times New Roman" pitchFamily="18" charset="0"/>
              </a:rPr>
              <a:t> care </a:t>
            </a:r>
            <a:r>
              <a:rPr lang="en-US" sz="7600" dirty="0" err="1" smtClean="0">
                <a:latin typeface="Times New Roman" pitchFamily="18" charset="0"/>
                <a:cs typeface="Times New Roman" pitchFamily="18" charset="0"/>
              </a:rPr>
              <a:t>cuplăm</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cateterul</a:t>
            </a:r>
            <a:r>
              <a:rPr lang="en-US" sz="7600" dirty="0" smtClean="0">
                <a:latin typeface="Times New Roman" pitchFamily="18" charset="0"/>
                <a:cs typeface="Times New Roman" pitchFamily="18" charset="0"/>
              </a:rPr>
              <a:t> la </a:t>
            </a:r>
            <a:r>
              <a:rPr lang="en-US" sz="7600" dirty="0" err="1" smtClean="0">
                <a:latin typeface="Times New Roman" pitchFamily="18" charset="0"/>
                <a:cs typeface="Times New Roman" pitchFamily="18" charset="0"/>
              </a:rPr>
              <a:t>perfuzor</a:t>
            </a:r>
            <a:r>
              <a:rPr lang="en-US" sz="7600" dirty="0" smtClean="0">
                <a:latin typeface="Times New Roman" pitchFamily="18" charset="0"/>
                <a:cs typeface="Times New Roman" pitchFamily="18" charset="0"/>
              </a:rPr>
              <a:t>;</a:t>
            </a:r>
            <a:endParaRPr lang="ro-RO" sz="7600" dirty="0" smtClean="0">
              <a:latin typeface="Times New Roman" pitchFamily="18" charset="0"/>
              <a:cs typeface="Times New Roman" pitchFamily="18" charset="0"/>
            </a:endParaRPr>
          </a:p>
          <a:p>
            <a:pPr lvl="0" algn="just"/>
            <a:r>
              <a:rPr lang="en-US" sz="7600" dirty="0" err="1" smtClean="0">
                <a:latin typeface="Times New Roman" pitchFamily="18" charset="0"/>
                <a:cs typeface="Times New Roman" pitchFamily="18" charset="0"/>
              </a:rPr>
              <a:t>secțiunea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în</a:t>
            </a:r>
            <a:r>
              <a:rPr lang="en-US" sz="7600" dirty="0" smtClean="0">
                <a:latin typeface="Times New Roman" pitchFamily="18" charset="0"/>
                <a:cs typeface="Times New Roman" pitchFamily="18" charset="0"/>
              </a:rPr>
              <a:t> "V" a </a:t>
            </a:r>
            <a:r>
              <a:rPr lang="en-US" sz="7600" dirty="0" err="1" smtClean="0">
                <a:latin typeface="Times New Roman" pitchFamily="18" charset="0"/>
                <a:cs typeface="Times New Roman" pitchFamily="18" charset="0"/>
              </a:rPr>
              <a:t>peretului</a:t>
            </a:r>
            <a:r>
              <a:rPr lang="en-US" sz="7600" dirty="0" smtClean="0">
                <a:latin typeface="Times New Roman" pitchFamily="18" charset="0"/>
                <a:cs typeface="Times New Roman" pitchFamily="18" charset="0"/>
              </a:rPr>
              <a:t> anterior al </a:t>
            </a:r>
            <a:r>
              <a:rPr lang="en-US" sz="7600" dirty="0" err="1" smtClean="0">
                <a:latin typeface="Times New Roman" pitchFamily="18" charset="0"/>
                <a:cs typeface="Times New Roman" pitchFamily="18" charset="0"/>
              </a:rPr>
              <a:t>venei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și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cateterizarea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acesteia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pe</a:t>
            </a:r>
            <a:r>
              <a:rPr lang="en-US" sz="7600" dirty="0" smtClean="0">
                <a:latin typeface="Times New Roman" pitchFamily="18" charset="0"/>
                <a:cs typeface="Times New Roman" pitchFamily="18" charset="0"/>
              </a:rPr>
              <a:t> 4-5 cm;</a:t>
            </a:r>
            <a:endParaRPr lang="ro-RO" sz="7600" dirty="0" smtClean="0">
              <a:latin typeface="Times New Roman" pitchFamily="18" charset="0"/>
              <a:cs typeface="Times New Roman" pitchFamily="18" charset="0"/>
            </a:endParaRPr>
          </a:p>
          <a:p>
            <a:pPr lvl="0" algn="just"/>
            <a:r>
              <a:rPr lang="en-US" sz="7600" dirty="0" smtClean="0">
                <a:latin typeface="Times New Roman" pitchFamily="18" charset="0"/>
                <a:cs typeface="Times New Roman" pitchFamily="18" charset="0"/>
              </a:rPr>
              <a:t>se </a:t>
            </a:r>
            <a:r>
              <a:rPr lang="en-US" sz="7600" dirty="0" err="1" smtClean="0">
                <a:latin typeface="Times New Roman" pitchFamily="18" charset="0"/>
                <a:cs typeface="Times New Roman" pitchFamily="18" charset="0"/>
              </a:rPr>
              <a:t>leagă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și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firul</a:t>
            </a:r>
            <a:r>
              <a:rPr lang="en-US" sz="7600" dirty="0" smtClean="0">
                <a:latin typeface="Times New Roman" pitchFamily="18" charset="0"/>
                <a:cs typeface="Times New Roman" pitchFamily="18" charset="0"/>
              </a:rPr>
              <a:t> proximal </a:t>
            </a:r>
            <a:r>
              <a:rPr lang="en-US" sz="7600" dirty="0" err="1" smtClean="0">
                <a:latin typeface="Times New Roman" pitchFamily="18" charset="0"/>
                <a:cs typeface="Times New Roman" pitchFamily="18" charset="0"/>
              </a:rPr>
              <a:t>având</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grijă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să</a:t>
            </a:r>
            <a:r>
              <a:rPr lang="en-US" sz="7600" dirty="0" smtClean="0">
                <a:latin typeface="Times New Roman" pitchFamily="18" charset="0"/>
                <a:cs typeface="Times New Roman" pitchFamily="18" charset="0"/>
              </a:rPr>
              <a:t> nu </a:t>
            </a:r>
            <a:r>
              <a:rPr lang="en-US" sz="7600" dirty="0" err="1" smtClean="0">
                <a:latin typeface="Times New Roman" pitchFamily="18" charset="0"/>
                <a:cs typeface="Times New Roman" pitchFamily="18" charset="0"/>
              </a:rPr>
              <a:t>jeneze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permeabilitatea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cateterului</a:t>
            </a:r>
            <a:r>
              <a:rPr lang="en-US" sz="7600" dirty="0" smtClean="0">
                <a:latin typeface="Times New Roman" pitchFamily="18" charset="0"/>
                <a:cs typeface="Times New Roman" pitchFamily="18" charset="0"/>
              </a:rPr>
              <a:t>; </a:t>
            </a:r>
            <a:endParaRPr lang="ro-RO" sz="7600" dirty="0" smtClean="0">
              <a:latin typeface="Times New Roman" pitchFamily="18" charset="0"/>
              <a:cs typeface="Times New Roman" pitchFamily="18" charset="0"/>
            </a:endParaRPr>
          </a:p>
          <a:p>
            <a:pPr lvl="0" algn="just"/>
            <a:r>
              <a:rPr lang="en-US" sz="7600" dirty="0" smtClean="0">
                <a:latin typeface="Times New Roman" pitchFamily="18" charset="0"/>
                <a:cs typeface="Times New Roman" pitchFamily="18" charset="0"/>
              </a:rPr>
              <a:t>se </a:t>
            </a:r>
            <a:r>
              <a:rPr lang="en-US" sz="7600" dirty="0" err="1" smtClean="0">
                <a:latin typeface="Times New Roman" pitchFamily="18" charset="0"/>
                <a:cs typeface="Times New Roman" pitchFamily="18" charset="0"/>
              </a:rPr>
              <a:t>suturează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plaga</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în</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planuri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anatomice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iar</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capătul</a:t>
            </a:r>
            <a:r>
              <a:rPr lang="en-US" sz="7600" dirty="0" smtClean="0">
                <a:latin typeface="Times New Roman" pitchFamily="18" charset="0"/>
                <a:cs typeface="Times New Roman" pitchFamily="18" charset="0"/>
              </a:rPr>
              <a:t> extern al </a:t>
            </a:r>
            <a:r>
              <a:rPr lang="en-US" sz="7600" dirty="0" err="1" smtClean="0">
                <a:latin typeface="Times New Roman" pitchFamily="18" charset="0"/>
                <a:cs typeface="Times New Roman" pitchFamily="18" charset="0"/>
              </a:rPr>
              <a:t>cateterului</a:t>
            </a:r>
            <a:r>
              <a:rPr lang="en-US" sz="7600" dirty="0" smtClean="0">
                <a:latin typeface="Times New Roman" pitchFamily="18" charset="0"/>
                <a:cs typeface="Times New Roman" pitchFamily="18" charset="0"/>
              </a:rPr>
              <a:t> se </a:t>
            </a:r>
            <a:r>
              <a:rPr lang="en-US" sz="7600" dirty="0" err="1" smtClean="0">
                <a:latin typeface="Times New Roman" pitchFamily="18" charset="0"/>
                <a:cs typeface="Times New Roman" pitchFamily="18" charset="0"/>
              </a:rPr>
              <a:t>exteriorizează</a:t>
            </a:r>
            <a:r>
              <a:rPr lang="en-US" sz="7600" dirty="0" smtClean="0">
                <a:latin typeface="Times New Roman" pitchFamily="18" charset="0"/>
                <a:cs typeface="Times New Roman" pitchFamily="18" charset="0"/>
              </a:rPr>
              <a:t> la </a:t>
            </a:r>
            <a:r>
              <a:rPr lang="en-US" sz="7600" dirty="0" err="1" smtClean="0">
                <a:latin typeface="Times New Roman" pitchFamily="18" charset="0"/>
                <a:cs typeface="Times New Roman" pitchFamily="18" charset="0"/>
              </a:rPr>
              <a:t>tegumente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prin</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plagă</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sau</a:t>
            </a:r>
            <a:r>
              <a:rPr lang="en-US" sz="7600" dirty="0" smtClean="0">
                <a:latin typeface="Times New Roman" pitchFamily="18" charset="0"/>
                <a:cs typeface="Times New Roman" pitchFamily="18" charset="0"/>
              </a:rPr>
              <a:t>, de </a:t>
            </a:r>
            <a:r>
              <a:rPr lang="en-US" sz="7600" dirty="0" err="1" smtClean="0">
                <a:latin typeface="Times New Roman" pitchFamily="18" charset="0"/>
                <a:cs typeface="Times New Roman" pitchFamily="18" charset="0"/>
              </a:rPr>
              <a:t>preferat</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printr</a:t>
            </a:r>
            <a:r>
              <a:rPr lang="en-US" sz="7600" dirty="0" smtClean="0">
                <a:latin typeface="Times New Roman" pitchFamily="18" charset="0"/>
                <a:cs typeface="Times New Roman" pitchFamily="18" charset="0"/>
              </a:rPr>
              <a:t>-o </a:t>
            </a:r>
            <a:r>
              <a:rPr lang="en-US" sz="7600" dirty="0" err="1" smtClean="0">
                <a:latin typeface="Times New Roman" pitchFamily="18" charset="0"/>
                <a:cs typeface="Times New Roman" pitchFamily="18" charset="0"/>
              </a:rPr>
              <a:t>contraincizie</a:t>
            </a:r>
            <a:r>
              <a:rPr lang="en-US" sz="7600" dirty="0" smtClean="0">
                <a:latin typeface="Times New Roman" pitchFamily="18" charset="0"/>
                <a:cs typeface="Times New Roman" pitchFamily="18" charset="0"/>
              </a:rPr>
              <a:t> la </a:t>
            </a:r>
            <a:r>
              <a:rPr lang="en-US" sz="7600" dirty="0" err="1" smtClean="0">
                <a:latin typeface="Times New Roman" pitchFamily="18" charset="0"/>
                <a:cs typeface="Times New Roman" pitchFamily="18" charset="0"/>
              </a:rPr>
              <a:t>distanță</a:t>
            </a:r>
            <a:r>
              <a:rPr lang="en-US" sz="7600" dirty="0" smtClean="0">
                <a:latin typeface="Times New Roman" pitchFamily="18" charset="0"/>
                <a:cs typeface="Times New Roman" pitchFamily="18" charset="0"/>
              </a:rPr>
              <a:t> de 8-20 cm, </a:t>
            </a:r>
            <a:r>
              <a:rPr lang="en-US" sz="7600" dirty="0" err="1" smtClean="0">
                <a:latin typeface="Times New Roman" pitchFamily="18" charset="0"/>
                <a:cs typeface="Times New Roman" pitchFamily="18" charset="0"/>
              </a:rPr>
              <a:t>fapt</a:t>
            </a:r>
            <a:r>
              <a:rPr lang="en-US" sz="7600" dirty="0" smtClean="0">
                <a:latin typeface="Times New Roman" pitchFamily="18" charset="0"/>
                <a:cs typeface="Times New Roman" pitchFamily="18" charset="0"/>
              </a:rPr>
              <a:t> care </a:t>
            </a:r>
            <a:r>
              <a:rPr lang="en-US" sz="7600" dirty="0" err="1" smtClean="0">
                <a:latin typeface="Times New Roman" pitchFamily="18" charset="0"/>
                <a:cs typeface="Times New Roman" pitchFamily="18" charset="0"/>
              </a:rPr>
              <a:t>îi</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asigură</a:t>
            </a:r>
            <a:r>
              <a:rPr lang="en-US" sz="7600" dirty="0" smtClean="0">
                <a:latin typeface="Times New Roman" pitchFamily="18" charset="0"/>
                <a:cs typeface="Times New Roman" pitchFamily="18" charset="0"/>
              </a:rPr>
              <a:t> un grad de </a:t>
            </a:r>
            <a:r>
              <a:rPr lang="en-US" sz="7600" dirty="0" err="1" smtClean="0">
                <a:latin typeface="Times New Roman" pitchFamily="18" charset="0"/>
                <a:cs typeface="Times New Roman" pitchFamily="18" charset="0"/>
              </a:rPr>
              <a:t>fixare</a:t>
            </a:r>
            <a:r>
              <a:rPr lang="en-US" sz="7600" dirty="0" smtClean="0">
                <a:latin typeface="Times New Roman" pitchFamily="18" charset="0"/>
                <a:cs typeface="Times New Roman" pitchFamily="18" charset="0"/>
              </a:rPr>
              <a:t> </a:t>
            </a:r>
            <a:r>
              <a:rPr lang="en-US" sz="7600" dirty="0" err="1" smtClean="0">
                <a:latin typeface="Times New Roman" pitchFamily="18" charset="0"/>
                <a:cs typeface="Times New Roman" pitchFamily="18" charset="0"/>
              </a:rPr>
              <a:t>mai</a:t>
            </a:r>
            <a:r>
              <a:rPr lang="en-US" sz="7600" dirty="0" smtClean="0">
                <a:latin typeface="Times New Roman" pitchFamily="18" charset="0"/>
                <a:cs typeface="Times New Roman" pitchFamily="18" charset="0"/>
              </a:rPr>
              <a:t> mare.</a:t>
            </a:r>
            <a:endParaRPr lang="ro-RO" sz="7600" dirty="0" smtClean="0">
              <a:latin typeface="Times New Roman" pitchFamily="18" charset="0"/>
              <a:cs typeface="Times New Roman" pitchFamily="18" charset="0"/>
            </a:endParaRPr>
          </a:p>
          <a:p>
            <a:pPr algn="just">
              <a:buNone/>
            </a:pPr>
            <a:r>
              <a:rPr lang="en-US" sz="7200" dirty="0" smtClean="0">
                <a:latin typeface="Times New Roman" pitchFamily="18" charset="0"/>
                <a:cs typeface="Times New Roman" pitchFamily="18" charset="0"/>
              </a:rPr>
              <a:t> </a:t>
            </a:r>
            <a:endParaRPr lang="ro-RO" sz="7200" dirty="0" smtClean="0">
              <a:latin typeface="Times New Roman" pitchFamily="18" charset="0"/>
              <a:cs typeface="Times New Roman" pitchFamily="18" charset="0"/>
            </a:endParaRPr>
          </a:p>
          <a:p>
            <a:endParaRPr lang="ro-R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dirty="0" err="1" smtClean="0">
                <a:solidFill>
                  <a:prstClr val="black"/>
                </a:solidFill>
                <a:latin typeface="Times New Roman" pitchFamily="18" charset="0"/>
                <a:cs typeface="Times New Roman" pitchFamily="18" charset="0"/>
              </a:rPr>
              <a:t>Preg</a:t>
            </a:r>
            <a:r>
              <a:rPr lang="ro-RO" sz="2500" dirty="0" smtClean="0">
                <a:solidFill>
                  <a:prstClr val="black"/>
                </a:solidFill>
                <a:latin typeface="Times New Roman" pitchFamily="18" charset="0"/>
                <a:cs typeface="Times New Roman" pitchFamily="18" charset="0"/>
              </a:rPr>
              <a:t>ă</a:t>
            </a:r>
            <a:r>
              <a:rPr lang="en-US" sz="2500" dirty="0" err="1" smtClean="0">
                <a:solidFill>
                  <a:prstClr val="black"/>
                </a:solidFill>
                <a:latin typeface="Times New Roman" pitchFamily="18" charset="0"/>
                <a:cs typeface="Times New Roman" pitchFamily="18" charset="0"/>
              </a:rPr>
              <a:t>tirea</a:t>
            </a:r>
            <a:r>
              <a:rPr lang="en-US" sz="2500" dirty="0" smtClean="0">
                <a:solidFill>
                  <a:prstClr val="black"/>
                </a:solidFill>
                <a:latin typeface="Times New Roman" pitchFamily="18" charset="0"/>
                <a:cs typeface="Times New Roman" pitchFamily="18" charset="0"/>
              </a:rPr>
              <a:t> </a:t>
            </a:r>
            <a:r>
              <a:rPr lang="en-US" sz="2500" dirty="0" err="1" smtClean="0">
                <a:solidFill>
                  <a:prstClr val="black"/>
                </a:solidFill>
                <a:latin typeface="Times New Roman" pitchFamily="18" charset="0"/>
                <a:cs typeface="Times New Roman" pitchFamily="18" charset="0"/>
              </a:rPr>
              <a:t>preoperatorie</a:t>
            </a:r>
            <a:r>
              <a:rPr lang="en-US" sz="2500" dirty="0" smtClean="0">
                <a:solidFill>
                  <a:prstClr val="black"/>
                </a:solidFill>
                <a:latin typeface="Times New Roman" pitchFamily="18" charset="0"/>
                <a:cs typeface="Times New Roman" pitchFamily="18" charset="0"/>
              </a:rPr>
              <a:t> </a:t>
            </a:r>
            <a:r>
              <a:rPr lang="ro-RO" sz="2500" dirty="0" smtClean="0">
                <a:solidFill>
                  <a:prstClr val="black"/>
                </a:solidFill>
                <a:latin typeface="Times New Roman" pitchFamily="18" charset="0"/>
                <a:cs typeface="Times New Roman" pitchFamily="18" charset="0"/>
              </a:rPr>
              <a:t>î</a:t>
            </a:r>
            <a:r>
              <a:rPr lang="en-US" sz="2500" dirty="0" smtClean="0">
                <a:solidFill>
                  <a:prstClr val="black"/>
                </a:solidFill>
                <a:latin typeface="Times New Roman" pitchFamily="18" charset="0"/>
                <a:cs typeface="Times New Roman" pitchFamily="18" charset="0"/>
              </a:rPr>
              <a:t>n </a:t>
            </a:r>
            <a:r>
              <a:rPr lang="en-US" sz="2500" dirty="0" err="1" smtClean="0">
                <a:solidFill>
                  <a:prstClr val="black"/>
                </a:solidFill>
                <a:latin typeface="Times New Roman" pitchFamily="18" charset="0"/>
                <a:cs typeface="Times New Roman" pitchFamily="18" charset="0"/>
              </a:rPr>
              <a:t>chirurgia</a:t>
            </a:r>
            <a:r>
              <a:rPr lang="en-US" sz="2500" dirty="0" smtClean="0">
                <a:solidFill>
                  <a:prstClr val="black"/>
                </a:solidFill>
                <a:latin typeface="Times New Roman" pitchFamily="18" charset="0"/>
                <a:cs typeface="Times New Roman" pitchFamily="18" charset="0"/>
              </a:rPr>
              <a:t> general</a:t>
            </a:r>
            <a:r>
              <a:rPr lang="ro-RO" sz="2500" dirty="0" smtClean="0">
                <a:solidFill>
                  <a:prstClr val="black"/>
                </a:solidFill>
                <a:latin typeface="Times New Roman" pitchFamily="18" charset="0"/>
                <a:cs typeface="Times New Roman" pitchFamily="18" charset="0"/>
              </a:rPr>
              <a:t>ă</a:t>
            </a:r>
            <a:endParaRPr lang="ro-RO" dirty="0"/>
          </a:p>
        </p:txBody>
      </p:sp>
      <p:sp>
        <p:nvSpPr>
          <p:cNvPr id="3" name="Content Placeholder 2"/>
          <p:cNvSpPr>
            <a:spLocks noGrp="1"/>
          </p:cNvSpPr>
          <p:nvPr>
            <p:ph idx="1"/>
          </p:nvPr>
        </p:nvSpPr>
        <p:spPr>
          <a:xfrm>
            <a:off x="457200" y="1676400"/>
            <a:ext cx="8229600" cy="4449763"/>
          </a:xfrm>
        </p:spPr>
        <p:txBody>
          <a:bodyPr>
            <a:normAutofit fontScale="70000" lnSpcReduction="20000"/>
          </a:bodyPr>
          <a:lstStyle/>
          <a:p>
            <a:pPr algn="just"/>
            <a:r>
              <a:rPr lang="en-US" sz="2900" dirty="0" smtClean="0">
                <a:latin typeface="Times New Roman" pitchFamily="18" charset="0"/>
                <a:cs typeface="Times New Roman" pitchFamily="18" charset="0"/>
              </a:rPr>
              <a:t>se </a:t>
            </a:r>
            <a:r>
              <a:rPr lang="en-US" sz="2900" dirty="0" err="1" smtClean="0">
                <a:latin typeface="Times New Roman" pitchFamily="18" charset="0"/>
                <a:cs typeface="Times New Roman" pitchFamily="18" charset="0"/>
              </a:rPr>
              <a:t>realizeaz</a:t>
            </a:r>
            <a:r>
              <a:rPr lang="ro-RO" sz="2900" dirty="0" smtClean="0">
                <a:latin typeface="Times New Roman" pitchFamily="18" charset="0"/>
                <a:cs typeface="Times New Roman" pitchFamily="18" charset="0"/>
              </a:rPr>
              <a:t>ă</a:t>
            </a:r>
            <a:r>
              <a:rPr lang="en-US" sz="2900" dirty="0" smtClean="0">
                <a:latin typeface="Times New Roman" pitchFamily="18" charset="0"/>
                <a:cs typeface="Times New Roman" pitchFamily="18" charset="0"/>
              </a:rPr>
              <a:t> </a:t>
            </a:r>
            <a:r>
              <a:rPr lang="ro-RO" sz="2900" dirty="0" smtClean="0">
                <a:latin typeface="Times New Roman" pitchFamily="18" charset="0"/>
                <a:cs typeface="Times New Roman" pitchFamily="18" charset="0"/>
              </a:rPr>
              <a:t>în funcție de afecțiune</a:t>
            </a:r>
            <a:r>
              <a:rPr lang="en-US" sz="2900" dirty="0" smtClean="0">
                <a:latin typeface="Times New Roman" pitchFamily="18" charset="0"/>
                <a:cs typeface="Times New Roman" pitchFamily="18" charset="0"/>
              </a:rPr>
              <a:t>a </a:t>
            </a:r>
            <a:r>
              <a:rPr lang="en-US" sz="2900" dirty="0" err="1" smtClean="0">
                <a:latin typeface="Times New Roman" pitchFamily="18" charset="0"/>
                <a:cs typeface="Times New Roman" pitchFamily="18" charset="0"/>
              </a:rPr>
              <a:t>pacientului</a:t>
            </a:r>
            <a:r>
              <a:rPr lang="ro-RO" sz="2900" dirty="0" smtClean="0">
                <a:latin typeface="Times New Roman" pitchFamily="18" charset="0"/>
                <a:cs typeface="Times New Roman" pitchFamily="18" charset="0"/>
              </a:rPr>
              <a:t>, starea generală ș</a:t>
            </a:r>
            <a:r>
              <a:rPr lang="en-US" sz="2900" dirty="0" err="1" smtClean="0">
                <a:latin typeface="Times New Roman" pitchFamily="18" charset="0"/>
                <a:cs typeface="Times New Roman" pitchFamily="18" charset="0"/>
              </a:rPr>
              <a:t>i</a:t>
            </a:r>
            <a:r>
              <a:rPr lang="en-US" sz="2900" dirty="0" smtClean="0">
                <a:latin typeface="Times New Roman" pitchFamily="18" charset="0"/>
                <a:cs typeface="Times New Roman" pitchFamily="18" charset="0"/>
              </a:rPr>
              <a:t> </a:t>
            </a:r>
            <a:r>
              <a:rPr lang="ro-RO" sz="2900" dirty="0" smtClean="0">
                <a:latin typeface="Times New Roman" pitchFamily="18" charset="0"/>
                <a:cs typeface="Times New Roman" pitchFamily="18" charset="0"/>
              </a:rPr>
              <a:t>tipul intervenției.</a:t>
            </a:r>
          </a:p>
          <a:p>
            <a:pPr algn="just"/>
            <a:r>
              <a:rPr lang="ro-RO" sz="2900" dirty="0" smtClean="0">
                <a:latin typeface="Times New Roman" pitchFamily="18" charset="0"/>
                <a:cs typeface="Times New Roman" pitchFamily="18" charset="0"/>
              </a:rPr>
              <a:t>î</a:t>
            </a:r>
            <a:r>
              <a:rPr lang="en-US" sz="2900" dirty="0" smtClean="0">
                <a:latin typeface="Times New Roman" pitchFamily="18" charset="0"/>
                <a:cs typeface="Times New Roman" pitchFamily="18" charset="0"/>
              </a:rPr>
              <a:t>n general, </a:t>
            </a:r>
            <a:r>
              <a:rPr lang="it-IT" sz="2900" dirty="0" smtClean="0">
                <a:latin typeface="Times New Roman" pitchFamily="18" charset="0"/>
                <a:cs typeface="Times New Roman" pitchFamily="18" charset="0"/>
              </a:rPr>
              <a:t>preg</a:t>
            </a:r>
            <a:r>
              <a:rPr lang="ro-RO" sz="2900" dirty="0" smtClean="0">
                <a:latin typeface="Times New Roman" pitchFamily="18" charset="0"/>
                <a:cs typeface="Times New Roman" pitchFamily="18" charset="0"/>
              </a:rPr>
              <a:t>ă</a:t>
            </a:r>
            <a:r>
              <a:rPr lang="it-IT" sz="2900" dirty="0" smtClean="0">
                <a:latin typeface="Times New Roman" pitchFamily="18" charset="0"/>
                <a:cs typeface="Times New Roman" pitchFamily="18" charset="0"/>
              </a:rPr>
              <a:t>tirea preoperatorie </a:t>
            </a:r>
            <a:r>
              <a:rPr lang="ro-RO" sz="2900" dirty="0" smtClean="0">
                <a:latin typeface="Times New Roman" pitchFamily="18" charset="0"/>
                <a:cs typeface="Times New Roman" pitchFamily="18" charset="0"/>
              </a:rPr>
              <a:t>î</a:t>
            </a:r>
            <a:r>
              <a:rPr lang="it-IT" sz="2900" dirty="0" smtClean="0">
                <a:latin typeface="Times New Roman" pitchFamily="18" charset="0"/>
                <a:cs typeface="Times New Roman" pitchFamily="18" charset="0"/>
              </a:rPr>
              <a:t>ncepe în ziua ce precede interven</a:t>
            </a:r>
            <a:r>
              <a:rPr lang="ro-RO" sz="2900" dirty="0" smtClean="0">
                <a:latin typeface="Times New Roman" pitchFamily="18" charset="0"/>
                <a:cs typeface="Times New Roman" pitchFamily="18" charset="0"/>
              </a:rPr>
              <a:t>ț</a:t>
            </a:r>
            <a:r>
              <a:rPr lang="it-IT" sz="2900" dirty="0" smtClean="0">
                <a:latin typeface="Times New Roman" pitchFamily="18" charset="0"/>
                <a:cs typeface="Times New Roman" pitchFamily="18" charset="0"/>
              </a:rPr>
              <a:t>ia chirurgical</a:t>
            </a:r>
            <a:r>
              <a:rPr lang="ro-RO" sz="2900" dirty="0" smtClean="0">
                <a:latin typeface="Times New Roman" pitchFamily="18" charset="0"/>
                <a:cs typeface="Times New Roman" pitchFamily="18" charset="0"/>
              </a:rPr>
              <a:t>ă</a:t>
            </a:r>
            <a:r>
              <a:rPr lang="it-IT" sz="2900" dirty="0" smtClean="0">
                <a:latin typeface="Times New Roman" pitchFamily="18" charset="0"/>
                <a:cs typeface="Times New Roman" pitchFamily="18" charset="0"/>
              </a:rPr>
              <a:t>*</a:t>
            </a:r>
          </a:p>
          <a:p>
            <a:pPr algn="just"/>
            <a:r>
              <a:rPr lang="en-US" sz="2900" dirty="0" smtClean="0">
                <a:latin typeface="Times New Roman" pitchFamily="18" charset="0"/>
                <a:cs typeface="Times New Roman" pitchFamily="18" charset="0"/>
              </a:rPr>
              <a:t>s</a:t>
            </a:r>
            <a:r>
              <a:rPr lang="ro-RO" sz="2900" dirty="0" smtClean="0">
                <a:latin typeface="Times New Roman" pitchFamily="18" charset="0"/>
                <a:cs typeface="Times New Roman" pitchFamily="18" charset="0"/>
              </a:rPr>
              <a:t>cop</a:t>
            </a:r>
            <a:r>
              <a:rPr lang="en-US" sz="2900" dirty="0" smtClean="0">
                <a:latin typeface="Times New Roman" pitchFamily="18" charset="0"/>
                <a:cs typeface="Times New Roman" pitchFamily="18" charset="0"/>
              </a:rPr>
              <a:t>:</a:t>
            </a:r>
            <a:endParaRPr lang="ro-RO" sz="2900" dirty="0" smtClean="0">
              <a:latin typeface="Times New Roman" pitchFamily="18" charset="0"/>
              <a:cs typeface="Times New Roman" pitchFamily="18" charset="0"/>
            </a:endParaRPr>
          </a:p>
          <a:p>
            <a:pPr algn="just">
              <a:buNone/>
            </a:pPr>
            <a:r>
              <a:rPr lang="ro-RO" sz="2900" dirty="0" smtClean="0">
                <a:latin typeface="Times New Roman" pitchFamily="18" charset="0"/>
                <a:cs typeface="Times New Roman" pitchFamily="18" charset="0"/>
              </a:rPr>
              <a:t>- prevenire</a:t>
            </a:r>
            <a:r>
              <a:rPr lang="en-US" sz="2900" dirty="0" smtClean="0">
                <a:latin typeface="Times New Roman" pitchFamily="18" charset="0"/>
                <a:cs typeface="Times New Roman" pitchFamily="18" charset="0"/>
              </a:rPr>
              <a:t>a</a:t>
            </a:r>
            <a:r>
              <a:rPr lang="ro-RO" sz="2900" dirty="0" smtClean="0">
                <a:latin typeface="Times New Roman" pitchFamily="18" charset="0"/>
                <a:cs typeface="Times New Roman" pitchFamily="18" charset="0"/>
              </a:rPr>
              <a:t> infecțiilor postoperatorii</a:t>
            </a:r>
            <a:r>
              <a:rPr lang="en-US" sz="2900" dirty="0" smtClean="0">
                <a:latin typeface="Times New Roman" pitchFamily="18" charset="0"/>
                <a:cs typeface="Times New Roman" pitchFamily="18" charset="0"/>
              </a:rPr>
              <a:t> (d</a:t>
            </a:r>
            <a:r>
              <a:rPr lang="ro-RO" sz="2900" dirty="0" smtClean="0">
                <a:latin typeface="Times New Roman" pitchFamily="18" charset="0"/>
                <a:cs typeface="Times New Roman" pitchFamily="18" charset="0"/>
              </a:rPr>
              <a:t>e ea depinde reușita operației și evoluția postoperatorie</a:t>
            </a:r>
            <a:r>
              <a:rPr lang="en-US" sz="2900" dirty="0" smtClean="0">
                <a:latin typeface="Times New Roman" pitchFamily="18" charset="0"/>
                <a:cs typeface="Times New Roman" pitchFamily="18" charset="0"/>
              </a:rPr>
              <a:t>);</a:t>
            </a:r>
            <a:endParaRPr lang="ro-RO" sz="2900" dirty="0" smtClean="0">
              <a:latin typeface="Times New Roman" pitchFamily="18" charset="0"/>
              <a:cs typeface="Times New Roman" pitchFamily="18" charset="0"/>
            </a:endParaRPr>
          </a:p>
          <a:p>
            <a:pPr algn="just">
              <a:buNone/>
            </a:pPr>
            <a:r>
              <a:rPr lang="ro-RO"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stabilizarea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boliilor</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asociate</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diabet</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zaharat</a:t>
            </a:r>
            <a:r>
              <a:rPr lang="en-US" sz="2900" dirty="0" smtClean="0">
                <a:latin typeface="Times New Roman" pitchFamily="18" charset="0"/>
                <a:cs typeface="Times New Roman" pitchFamily="18" charset="0"/>
              </a:rPr>
              <a:t>, HTA, </a:t>
            </a:r>
            <a:r>
              <a:rPr lang="en-US" sz="2900" dirty="0" err="1" smtClean="0">
                <a:latin typeface="Times New Roman" pitchFamily="18" charset="0"/>
                <a:cs typeface="Times New Roman" pitchFamily="18" charset="0"/>
              </a:rPr>
              <a:t>insuficien</a:t>
            </a:r>
            <a:r>
              <a:rPr lang="ro-RO" sz="2900" dirty="0" smtClean="0">
                <a:latin typeface="Times New Roman" pitchFamily="18" charset="0"/>
                <a:cs typeface="Times New Roman" pitchFamily="18" charset="0"/>
              </a:rPr>
              <a:t>ță</a:t>
            </a:r>
            <a:r>
              <a:rPr lang="en-US" sz="2900" dirty="0" smtClean="0">
                <a:latin typeface="Times New Roman" pitchFamily="18" charset="0"/>
                <a:cs typeface="Times New Roman" pitchFamily="18" charset="0"/>
              </a:rPr>
              <a:t> renal</a:t>
            </a:r>
            <a:r>
              <a:rPr lang="ro-RO" sz="2900" dirty="0" smtClean="0">
                <a:latin typeface="Times New Roman" pitchFamily="18" charset="0"/>
                <a:cs typeface="Times New Roman" pitchFamily="18" charset="0"/>
              </a:rPr>
              <a:t>ă</a:t>
            </a:r>
            <a:r>
              <a:rPr lang="en-US" sz="2900" dirty="0" smtClean="0">
                <a:latin typeface="Times New Roman" pitchFamily="18" charset="0"/>
                <a:cs typeface="Times New Roman" pitchFamily="18" charset="0"/>
              </a:rPr>
              <a:t>, etc;)</a:t>
            </a:r>
          </a:p>
          <a:p>
            <a:pPr algn="just">
              <a:buNone/>
            </a:pPr>
            <a:r>
              <a:rPr lang="ro-RO"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echilibrarea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volemic</a:t>
            </a:r>
            <a:r>
              <a:rPr lang="ro-RO" sz="2900" dirty="0" smtClean="0">
                <a:latin typeface="Times New Roman" pitchFamily="18" charset="0"/>
                <a:cs typeface="Times New Roman" pitchFamily="18" charset="0"/>
              </a:rPr>
              <a:t>ă</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hidroelectolitic</a:t>
            </a:r>
            <a:r>
              <a:rPr lang="ro-RO" sz="2900" dirty="0" smtClean="0">
                <a:latin typeface="Times New Roman" pitchFamily="18" charset="0"/>
                <a:cs typeface="Times New Roman" pitchFamily="18" charset="0"/>
              </a:rPr>
              <a:t>ă</a:t>
            </a:r>
            <a:r>
              <a:rPr lang="en-US" sz="2900" dirty="0" smtClean="0">
                <a:latin typeface="Times New Roman" pitchFamily="18" charset="0"/>
                <a:cs typeface="Times New Roman" pitchFamily="18" charset="0"/>
              </a:rPr>
              <a:t> </a:t>
            </a:r>
            <a:r>
              <a:rPr lang="ro-RO" sz="2900" dirty="0" err="1" smtClean="0">
                <a:latin typeface="Times New Roman" pitchFamily="18" charset="0"/>
                <a:cs typeface="Times New Roman" pitchFamily="18" charset="0"/>
              </a:rPr>
              <a:t>ș</a:t>
            </a:r>
            <a:r>
              <a:rPr lang="en-US" sz="2900" dirty="0" err="1" smtClean="0">
                <a:latin typeface="Times New Roman" pitchFamily="18" charset="0"/>
                <a:cs typeface="Times New Roman" pitchFamily="18" charset="0"/>
              </a:rPr>
              <a:t>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proteic</a:t>
            </a:r>
            <a:r>
              <a:rPr lang="ro-RO" sz="2900" dirty="0" smtClean="0">
                <a:latin typeface="Times New Roman" pitchFamily="18" charset="0"/>
                <a:cs typeface="Times New Roman" pitchFamily="18" charset="0"/>
              </a:rPr>
              <a:t>ă</a:t>
            </a:r>
            <a:r>
              <a:rPr lang="en-US" sz="2900" dirty="0" smtClean="0">
                <a:latin typeface="Times New Roman" pitchFamily="18" charset="0"/>
                <a:cs typeface="Times New Roman" pitchFamily="18" charset="0"/>
              </a:rPr>
              <a:t>.</a:t>
            </a:r>
          </a:p>
          <a:p>
            <a:pPr algn="just">
              <a:buNone/>
            </a:pPr>
            <a:endParaRPr lang="en-US" sz="2500" dirty="0" smtClean="0">
              <a:latin typeface="Times New Roman" pitchFamily="18" charset="0"/>
              <a:cs typeface="Times New Roman" pitchFamily="18" charset="0"/>
            </a:endParaRPr>
          </a:p>
          <a:p>
            <a:pPr algn="just">
              <a:buNone/>
            </a:pP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excep</a:t>
            </a:r>
            <a:r>
              <a:rPr lang="ro-RO" sz="2500" dirty="0" smtClean="0">
                <a:latin typeface="Times New Roman" pitchFamily="18" charset="0"/>
                <a:cs typeface="Times New Roman" pitchFamily="18" charset="0"/>
              </a:rPr>
              <a:t>ț</a:t>
            </a:r>
            <a:r>
              <a:rPr lang="en-US" sz="2500" dirty="0" err="1" smtClean="0">
                <a:latin typeface="Times New Roman" pitchFamily="18" charset="0"/>
                <a:cs typeface="Times New Roman" pitchFamily="18" charset="0"/>
              </a:rPr>
              <a:t>ie</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chirurgia</a:t>
            </a:r>
            <a:r>
              <a:rPr lang="en-US" sz="2500" dirty="0" smtClean="0">
                <a:latin typeface="Times New Roman" pitchFamily="18" charset="0"/>
                <a:cs typeface="Times New Roman" pitchFamily="18" charset="0"/>
              </a:rPr>
              <a:t> oncologic</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esofagian</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 gastric</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colo</a:t>
            </a:r>
            <a:r>
              <a:rPr lang="en-US" sz="2500" dirty="0" smtClean="0">
                <a:latin typeface="Times New Roman" pitchFamily="18" charset="0"/>
                <a:cs typeface="Times New Roman" pitchFamily="18" charset="0"/>
              </a:rPr>
              <a:t>-rectal</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 hepatic</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necesit</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 un </a:t>
            </a:r>
            <a:r>
              <a:rPr lang="en-US" sz="2500" dirty="0" err="1" smtClean="0">
                <a:latin typeface="Times New Roman" pitchFamily="18" charset="0"/>
                <a:cs typeface="Times New Roman" pitchFamily="18" charset="0"/>
              </a:rPr>
              <a:t>timp</a:t>
            </a:r>
            <a:r>
              <a:rPr lang="en-US" sz="2500" dirty="0" smtClean="0">
                <a:latin typeface="Times New Roman" pitchFamily="18" charset="0"/>
                <a:cs typeface="Times New Roman" pitchFamily="18" charset="0"/>
              </a:rPr>
              <a:t> de </a:t>
            </a:r>
            <a:r>
              <a:rPr lang="en-US" sz="2500" dirty="0" err="1" smtClean="0">
                <a:latin typeface="Times New Roman" pitchFamily="18" charset="0"/>
                <a:cs typeface="Times New Roman" pitchFamily="18" charset="0"/>
              </a:rPr>
              <a:t>preg</a:t>
            </a:r>
            <a:r>
              <a:rPr lang="ro-RO" sz="2500" dirty="0" smtClean="0">
                <a:latin typeface="Times New Roman" pitchFamily="18" charset="0"/>
                <a:cs typeface="Times New Roman" pitchFamily="18" charset="0"/>
              </a:rPr>
              <a:t>ă</a:t>
            </a:r>
            <a:r>
              <a:rPr lang="en-US" sz="2500" dirty="0" smtClean="0">
                <a:latin typeface="Times New Roman" pitchFamily="18" charset="0"/>
                <a:cs typeface="Times New Roman" pitchFamily="18" charset="0"/>
              </a:rPr>
              <a:t>tire </a:t>
            </a:r>
            <a:r>
              <a:rPr lang="en-US" sz="2500" dirty="0" err="1" smtClean="0">
                <a:latin typeface="Times New Roman" pitchFamily="18" charset="0"/>
                <a:cs typeface="Times New Roman" pitchFamily="18" charset="0"/>
              </a:rPr>
              <a:t>mai</a:t>
            </a:r>
            <a:r>
              <a:rPr lang="en-US" sz="2500" dirty="0" smtClean="0">
                <a:latin typeface="Times New Roman" pitchFamily="18" charset="0"/>
                <a:cs typeface="Times New Roman" pitchFamily="18" charset="0"/>
              </a:rPr>
              <a:t> </a:t>
            </a:r>
            <a:r>
              <a:rPr lang="ro-RO" sz="2500" dirty="0" err="1" smtClean="0">
                <a:latin typeface="Times New Roman" pitchFamily="18" charset="0"/>
                <a:cs typeface="Times New Roman" pitchFamily="18" charset="0"/>
              </a:rPr>
              <a:t>î</a:t>
            </a:r>
            <a:r>
              <a:rPr lang="en-US" sz="2500" dirty="0" err="1" smtClean="0">
                <a:latin typeface="Times New Roman" pitchFamily="18" charset="0"/>
                <a:cs typeface="Times New Roman" pitchFamily="18" charset="0"/>
              </a:rPr>
              <a:t>ndelungat</a:t>
            </a:r>
            <a:r>
              <a:rPr lang="en-US" sz="2500" dirty="0" smtClean="0">
                <a:latin typeface="Times New Roman" pitchFamily="18" charset="0"/>
                <a:cs typeface="Times New Roman" pitchFamily="18" charset="0"/>
              </a:rPr>
              <a:t>.</a:t>
            </a:r>
          </a:p>
          <a:p>
            <a:pPr lvl="1" algn="just">
              <a:buNone/>
            </a:pPr>
            <a:r>
              <a:rPr lang="en-US" sz="2100" dirty="0" smtClean="0">
                <a:latin typeface="Times New Roman" pitchFamily="18" charset="0"/>
                <a:cs typeface="Times New Roman" pitchFamily="18" charset="0"/>
              </a:rPr>
              <a:t>			</a:t>
            </a:r>
          </a:p>
          <a:p>
            <a:pPr algn="just">
              <a:buNone/>
            </a:pPr>
            <a:r>
              <a:rPr lang="en-US" sz="2500" dirty="0" smtClean="0">
                <a:latin typeface="Times New Roman" pitchFamily="18" charset="0"/>
                <a:cs typeface="Times New Roman" pitchFamily="18" charset="0"/>
              </a:rPr>
              <a:t>		</a:t>
            </a:r>
            <a:endParaRPr lang="ro-RO" sz="2500" dirty="0" smtClean="0">
              <a:latin typeface="Times New Roman" pitchFamily="18" charset="0"/>
              <a:cs typeface="Times New Roman" pitchFamily="18" charset="0"/>
            </a:endParaRPr>
          </a:p>
          <a:p>
            <a:endParaRPr lang="ro-RO"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2600" dirty="0" err="1" smtClean="0">
                <a:solidFill>
                  <a:prstClr val="black"/>
                </a:solidFill>
                <a:latin typeface="Times New Roman" pitchFamily="18" charset="0"/>
                <a:cs typeface="Times New Roman" pitchFamily="18" charset="0"/>
              </a:rPr>
              <a:t>Injec</a:t>
            </a:r>
            <a:r>
              <a:rPr lang="ro-RO" sz="2600" dirty="0" smtClean="0">
                <a:solidFill>
                  <a:prstClr val="black"/>
                </a:solidFill>
                <a:latin typeface="Times New Roman" pitchFamily="18" charset="0"/>
                <a:cs typeface="Times New Roman" pitchFamily="18" charset="0"/>
              </a:rPr>
              <a:t>ț</a:t>
            </a:r>
            <a:r>
              <a:rPr lang="en-US" sz="2600" dirty="0" err="1" smtClean="0">
                <a:solidFill>
                  <a:prstClr val="black"/>
                </a:solidFill>
                <a:latin typeface="Times New Roman" pitchFamily="18" charset="0"/>
                <a:cs typeface="Times New Roman" pitchFamily="18" charset="0"/>
              </a:rPr>
              <a:t>iile</a:t>
            </a:r>
            <a:r>
              <a:rPr lang="en-US" sz="2600" dirty="0" smtClean="0">
                <a:solidFill>
                  <a:prstClr val="black"/>
                </a:solidFill>
                <a:latin typeface="Times New Roman" pitchFamily="18" charset="0"/>
                <a:cs typeface="Times New Roman" pitchFamily="18" charset="0"/>
              </a:rPr>
              <a:t> </a:t>
            </a:r>
            <a:br>
              <a:rPr lang="en-US" sz="2600" dirty="0" smtClean="0">
                <a:solidFill>
                  <a:prstClr val="black"/>
                </a:solidFill>
                <a:latin typeface="Times New Roman" pitchFamily="18" charset="0"/>
                <a:cs typeface="Times New Roman" pitchFamily="18" charset="0"/>
              </a:rPr>
            </a:br>
            <a:r>
              <a:rPr lang="ro-RO" sz="2600" dirty="0" err="1" smtClean="0">
                <a:solidFill>
                  <a:prstClr val="black"/>
                </a:solidFill>
                <a:latin typeface="Times New Roman" pitchFamily="18" charset="0"/>
                <a:cs typeface="Times New Roman" pitchFamily="18" charset="0"/>
              </a:rPr>
              <a:t>C</a:t>
            </a:r>
            <a:r>
              <a:rPr lang="en-US" sz="2600" dirty="0" err="1" smtClean="0">
                <a:solidFill>
                  <a:prstClr val="black"/>
                </a:solidFill>
                <a:latin typeface="Times New Roman" pitchFamily="18" charset="0"/>
                <a:cs typeface="Times New Roman" pitchFamily="18" charset="0"/>
              </a:rPr>
              <a:t>ateterismul</a:t>
            </a:r>
            <a:r>
              <a:rPr lang="en-US" sz="2600" dirty="0" smtClean="0">
                <a:solidFill>
                  <a:prstClr val="black"/>
                </a:solidFill>
                <a:latin typeface="Times New Roman" pitchFamily="18" charset="0"/>
                <a:cs typeface="Times New Roman" pitchFamily="18" charset="0"/>
              </a:rPr>
              <a:t> </a:t>
            </a:r>
            <a:r>
              <a:rPr lang="en-US" sz="2600" dirty="0" err="1" smtClean="0">
                <a:solidFill>
                  <a:prstClr val="black"/>
                </a:solidFill>
                <a:latin typeface="Times New Roman" pitchFamily="18" charset="0"/>
                <a:cs typeface="Times New Roman" pitchFamily="18" charset="0"/>
              </a:rPr>
              <a:t>venos</a:t>
            </a:r>
            <a:r>
              <a:rPr lang="en-US" sz="2600" dirty="0" smtClean="0">
                <a:solidFill>
                  <a:prstClr val="black"/>
                </a:solidFill>
                <a:latin typeface="Times New Roman" pitchFamily="18" charset="0"/>
                <a:cs typeface="Times New Roman" pitchFamily="18" charset="0"/>
              </a:rPr>
              <a:t> </a:t>
            </a:r>
            <a:r>
              <a:rPr lang="en-US" sz="2600" dirty="0" err="1" smtClean="0">
                <a:solidFill>
                  <a:prstClr val="black"/>
                </a:solidFill>
                <a:latin typeface="Times New Roman" pitchFamily="18" charset="0"/>
                <a:cs typeface="Times New Roman" pitchFamily="18" charset="0"/>
              </a:rPr>
              <a:t>periferic</a:t>
            </a:r>
            <a:endParaRPr lang="ro-RO" dirty="0"/>
          </a:p>
        </p:txBody>
      </p:sp>
      <p:sp>
        <p:nvSpPr>
          <p:cNvPr id="3" name="Content Placeholder 2"/>
          <p:cNvSpPr>
            <a:spLocks noGrp="1"/>
          </p:cNvSpPr>
          <p:nvPr>
            <p:ph idx="1"/>
          </p:nvPr>
        </p:nvSpPr>
        <p:spPr>
          <a:xfrm>
            <a:off x="457200" y="1219200"/>
            <a:ext cx="8229600" cy="5181600"/>
          </a:xfrm>
        </p:spPr>
        <p:txBody>
          <a:bodyPr>
            <a:normAutofit fontScale="62500" lnSpcReduction="20000"/>
          </a:bodyPr>
          <a:lstStyle/>
          <a:p>
            <a:pPr algn="just">
              <a:buNone/>
            </a:pPr>
            <a:r>
              <a:rPr lang="en-US" sz="3400" b="1" dirty="0" err="1" smtClean="0">
                <a:latin typeface="Times New Roman" pitchFamily="18" charset="0"/>
                <a:cs typeface="Times New Roman" pitchFamily="18" charset="0"/>
              </a:rPr>
              <a:t>Complicații</a:t>
            </a:r>
            <a:r>
              <a:rPr lang="en-US" sz="3400" b="1" dirty="0" smtClean="0">
                <a:latin typeface="Times New Roman" pitchFamily="18" charset="0"/>
                <a:cs typeface="Times New Roman" pitchFamily="18" charset="0"/>
              </a:rPr>
              <a:t>: </a:t>
            </a:r>
            <a:endParaRPr lang="ro-RO" sz="3400" dirty="0" smtClean="0">
              <a:latin typeface="Times New Roman" pitchFamily="18" charset="0"/>
              <a:cs typeface="Times New Roman" pitchFamily="18" charset="0"/>
            </a:endParaRPr>
          </a:p>
          <a:p>
            <a:pPr lvl="0" algn="just"/>
            <a:r>
              <a:rPr lang="en-US" sz="3400" dirty="0" err="1" smtClean="0">
                <a:latin typeface="Times New Roman" pitchFamily="18" charset="0"/>
                <a:cs typeface="Times New Roman" pitchFamily="18" charset="0"/>
              </a:rPr>
              <a:t>infectarea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supurația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plăgii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necesită</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urgență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suprimarea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cateterului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aplicarea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tratamentului</a:t>
            </a:r>
            <a:r>
              <a:rPr lang="en-US" sz="3400" dirty="0" smtClean="0">
                <a:latin typeface="Times New Roman" pitchFamily="18" charset="0"/>
                <a:cs typeface="Times New Roman" pitchFamily="18" charset="0"/>
              </a:rPr>
              <a:t> local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 general al </a:t>
            </a:r>
            <a:r>
              <a:rPr lang="en-US" sz="3400" dirty="0" err="1" smtClean="0">
                <a:latin typeface="Times New Roman" pitchFamily="18" charset="0"/>
                <a:cs typeface="Times New Roman" pitchFamily="18" charset="0"/>
              </a:rPr>
              <a:t>plăgii</a:t>
            </a:r>
            <a:r>
              <a:rPr lang="en-US" sz="3400" dirty="0" smtClean="0">
                <a:latin typeface="Times New Roman" pitchFamily="18" charset="0"/>
                <a:cs typeface="Times New Roman" pitchFamily="18" charset="0"/>
              </a:rPr>
              <a:t>);</a:t>
            </a:r>
            <a:endParaRPr lang="ro-RO" sz="3400" dirty="0" smtClean="0">
              <a:latin typeface="Times New Roman" pitchFamily="18" charset="0"/>
              <a:cs typeface="Times New Roman" pitchFamily="18" charset="0"/>
            </a:endParaRPr>
          </a:p>
          <a:p>
            <a:pPr lvl="0" algn="just"/>
            <a:r>
              <a:rPr lang="en-US" sz="3400" dirty="0" err="1" smtClean="0">
                <a:latin typeface="Times New Roman" pitchFamily="18" charset="0"/>
                <a:cs typeface="Times New Roman" pitchFamily="18" charset="0"/>
              </a:rPr>
              <a:t>edemul</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pulmonar</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acut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prin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supraîncarcarea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lichidiană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tr</a:t>
            </a:r>
            <a:r>
              <a:rPr lang="ro-RO" sz="3400" dirty="0" smtClean="0">
                <a:latin typeface="Times New Roman" pitchFamily="18" charset="0"/>
                <a:cs typeface="Times New Roman" pitchFamily="18" charset="0"/>
              </a:rPr>
              <a:t>ă</a:t>
            </a:r>
            <a:r>
              <a:rPr lang="en-US" sz="3400" dirty="0" err="1" smtClean="0">
                <a:latin typeface="Times New Roman" pitchFamily="18" charset="0"/>
                <a:cs typeface="Times New Roman" pitchFamily="18" charset="0"/>
              </a:rPr>
              <a:t>dează</a:t>
            </a:r>
            <a:r>
              <a:rPr lang="en-US" sz="3400" dirty="0" smtClean="0">
                <a:latin typeface="Times New Roman" pitchFamily="18" charset="0"/>
                <a:cs typeface="Times New Roman" pitchFamily="18" charset="0"/>
              </a:rPr>
              <a:t> un </a:t>
            </a:r>
            <a:r>
              <a:rPr lang="en-US" sz="3400" dirty="0" err="1" smtClean="0">
                <a:latin typeface="Times New Roman" pitchFamily="18" charset="0"/>
                <a:cs typeface="Times New Roman" pitchFamily="18" charset="0"/>
              </a:rPr>
              <a:t>bilanț</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hidric</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pozitiv</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necesitând</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corectarea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cantității</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lichide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perfuzate</a:t>
            </a:r>
            <a:r>
              <a:rPr lang="en-US" sz="3400" dirty="0" smtClean="0">
                <a:latin typeface="Times New Roman" pitchFamily="18" charset="0"/>
                <a:cs typeface="Times New Roman" pitchFamily="18" charset="0"/>
              </a:rPr>
              <a:t>;</a:t>
            </a:r>
            <a:endParaRPr lang="ro-RO" sz="3400" dirty="0" smtClean="0">
              <a:latin typeface="Times New Roman" pitchFamily="18" charset="0"/>
              <a:cs typeface="Times New Roman" pitchFamily="18" charset="0"/>
            </a:endParaRPr>
          </a:p>
          <a:p>
            <a:pPr lvl="0" algn="just"/>
            <a:r>
              <a:rPr lang="en-US" sz="3400" dirty="0" err="1" smtClean="0">
                <a:latin typeface="Times New Roman" pitchFamily="18" charset="0"/>
                <a:cs typeface="Times New Roman" pitchFamily="18" charset="0"/>
              </a:rPr>
              <a:t>perforarea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venei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sau</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ligatura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ei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insuficientă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poate</a:t>
            </a:r>
            <a:r>
              <a:rPr lang="en-US" sz="3400" dirty="0" smtClean="0">
                <a:latin typeface="Times New Roman" pitchFamily="18" charset="0"/>
                <a:cs typeface="Times New Roman" pitchFamily="18" charset="0"/>
              </a:rPr>
              <a:t> duce la </a:t>
            </a:r>
            <a:r>
              <a:rPr lang="en-US" sz="3400" dirty="0" err="1" smtClean="0">
                <a:latin typeface="Times New Roman" pitchFamily="18" charset="0"/>
                <a:cs typeface="Times New Roman" pitchFamily="18" charset="0"/>
              </a:rPr>
              <a:t>formarea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unor</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hematoame</a:t>
            </a:r>
            <a:r>
              <a:rPr lang="en-US" sz="3400" dirty="0" smtClean="0">
                <a:latin typeface="Times New Roman" pitchFamily="18" charset="0"/>
                <a:cs typeface="Times New Roman" pitchFamily="18" charset="0"/>
              </a:rPr>
              <a:t> locale, </a:t>
            </a:r>
            <a:r>
              <a:rPr lang="en-US" sz="3400" dirty="0" err="1" smtClean="0">
                <a:latin typeface="Times New Roman" pitchFamily="18" charset="0"/>
                <a:cs typeface="Times New Roman" pitchFamily="18" charset="0"/>
              </a:rPr>
              <a:t>uneori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voluminoase</a:t>
            </a:r>
            <a:r>
              <a:rPr lang="en-US" sz="3400" dirty="0" smtClean="0">
                <a:latin typeface="Times New Roman" pitchFamily="18" charset="0"/>
                <a:cs typeface="Times New Roman" pitchFamily="18" charset="0"/>
              </a:rPr>
              <a:t>;</a:t>
            </a:r>
            <a:endParaRPr lang="ro-RO" sz="3400" dirty="0" smtClean="0">
              <a:latin typeface="Times New Roman" pitchFamily="18" charset="0"/>
              <a:cs typeface="Times New Roman" pitchFamily="18" charset="0"/>
            </a:endParaRPr>
          </a:p>
          <a:p>
            <a:pPr lvl="0" algn="just"/>
            <a:r>
              <a:rPr lang="en-US" sz="3400" dirty="0" err="1" smtClean="0">
                <a:latin typeface="Times New Roman" pitchFamily="18" charset="0"/>
                <a:cs typeface="Times New Roman" pitchFamily="18" charset="0"/>
              </a:rPr>
              <a:t>embolia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gazoasă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frecventă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cateterizarea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venei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jugulare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sau</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subclaviculare</a:t>
            </a:r>
            <a:r>
              <a:rPr lang="en-US" sz="3400" dirty="0" smtClean="0">
                <a:latin typeface="Times New Roman" pitchFamily="18" charset="0"/>
                <a:cs typeface="Times New Roman" pitchFamily="18" charset="0"/>
              </a:rPr>
              <a:t>). </a:t>
            </a:r>
            <a:endParaRPr lang="ro-RO" sz="3400" dirty="0" smtClean="0">
              <a:latin typeface="Times New Roman" pitchFamily="18" charset="0"/>
              <a:cs typeface="Times New Roman" pitchFamily="18" charset="0"/>
            </a:endParaRPr>
          </a:p>
          <a:p>
            <a:pPr lvl="0" algn="just"/>
            <a:r>
              <a:rPr lang="en-US" sz="3400" dirty="0" err="1" smtClean="0">
                <a:latin typeface="Times New Roman" pitchFamily="18" charset="0"/>
                <a:cs typeface="Times New Roman" pitchFamily="18" charset="0"/>
              </a:rPr>
              <a:t>trombozele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venoase</a:t>
            </a:r>
            <a:r>
              <a:rPr lang="en-US" sz="3400" dirty="0" smtClean="0">
                <a:latin typeface="Times New Roman" pitchFamily="18" charset="0"/>
                <a:cs typeface="Times New Roman" pitchFamily="18" charset="0"/>
              </a:rPr>
              <a:t>, care pot </a:t>
            </a:r>
            <a:r>
              <a:rPr lang="en-US" sz="3400" dirty="0" err="1" smtClean="0">
                <a:latin typeface="Times New Roman" pitchFamily="18" charset="0"/>
                <a:cs typeface="Times New Roman" pitchFamily="18" charset="0"/>
              </a:rPr>
              <a:t>evolua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adesea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asimptomatic</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generând</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însă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accidente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embolice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pulmonare</a:t>
            </a:r>
            <a:r>
              <a:rPr lang="en-US" sz="3400" dirty="0" smtClean="0">
                <a:latin typeface="Times New Roman" pitchFamily="18" charset="0"/>
                <a:cs typeface="Times New Roman" pitchFamily="18" charset="0"/>
              </a:rPr>
              <a:t>; </a:t>
            </a:r>
            <a:endParaRPr lang="ro-RO" sz="3400" dirty="0" smtClean="0">
              <a:latin typeface="Times New Roman" pitchFamily="18" charset="0"/>
              <a:cs typeface="Times New Roman" pitchFamily="18" charset="0"/>
            </a:endParaRPr>
          </a:p>
          <a:p>
            <a:pPr lvl="0" algn="just"/>
            <a:r>
              <a:rPr lang="en-US" sz="3400" dirty="0" err="1" smtClean="0">
                <a:latin typeface="Times New Roman" pitchFamily="18" charset="0"/>
                <a:cs typeface="Times New Roman" pitchFamily="18" charset="0"/>
              </a:rPr>
              <a:t>infecția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trombozei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poate</a:t>
            </a:r>
            <a:r>
              <a:rPr lang="en-US" sz="3400" dirty="0" smtClean="0">
                <a:latin typeface="Times New Roman" pitchFamily="18" charset="0"/>
                <a:cs typeface="Times New Roman" pitchFamily="18" charset="0"/>
              </a:rPr>
              <a:t> produce </a:t>
            </a:r>
            <a:r>
              <a:rPr lang="en-US" sz="3400" dirty="0" err="1" smtClean="0">
                <a:latin typeface="Times New Roman" pitchFamily="18" charset="0"/>
                <a:cs typeface="Times New Roman" pitchFamily="18" charset="0"/>
              </a:rPr>
              <a:t>embolia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bacteriană</a:t>
            </a:r>
            <a:r>
              <a:rPr lang="en-US" sz="3400" dirty="0" smtClean="0">
                <a:latin typeface="Times New Roman" pitchFamily="18" charset="0"/>
                <a:cs typeface="Times New Roman" pitchFamily="18" charset="0"/>
              </a:rPr>
              <a:t> la </a:t>
            </a:r>
            <a:r>
              <a:rPr lang="en-US" sz="3400" dirty="0" err="1" smtClean="0">
                <a:latin typeface="Times New Roman" pitchFamily="18" charset="0"/>
                <a:cs typeface="Times New Roman" pitchFamily="18" charset="0"/>
              </a:rPr>
              <a:t>distanță</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focarul</a:t>
            </a:r>
            <a:r>
              <a:rPr lang="en-US" sz="3400" dirty="0" smtClean="0">
                <a:latin typeface="Times New Roman" pitchFamily="18" charset="0"/>
                <a:cs typeface="Times New Roman" pitchFamily="18" charset="0"/>
              </a:rPr>
              <a:t> septic, </a:t>
            </a:r>
            <a:r>
              <a:rPr lang="en-US" sz="3400" dirty="0" err="1" smtClean="0">
                <a:latin typeface="Times New Roman" pitchFamily="18" charset="0"/>
                <a:cs typeface="Times New Roman" pitchFamily="18" charset="0"/>
              </a:rPr>
              <a:t>caz</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care,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afara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semnelor</a:t>
            </a:r>
            <a:r>
              <a:rPr lang="en-US" sz="3400" dirty="0" smtClean="0">
                <a:latin typeface="Times New Roman" pitchFamily="18" charset="0"/>
                <a:cs typeface="Times New Roman" pitchFamily="18" charset="0"/>
              </a:rPr>
              <a:t> locale de </a:t>
            </a:r>
            <a:r>
              <a:rPr lang="en-US" sz="3400" dirty="0" err="1" smtClean="0">
                <a:latin typeface="Times New Roman" pitchFamily="18" charset="0"/>
                <a:cs typeface="Times New Roman" pitchFamily="18" charset="0"/>
              </a:rPr>
              <a:t>tromboflebită</a:t>
            </a:r>
            <a:r>
              <a:rPr lang="en-US" sz="3400" dirty="0" smtClean="0">
                <a:latin typeface="Times New Roman" pitchFamily="18" charset="0"/>
                <a:cs typeface="Times New Roman" pitchFamily="18" charset="0"/>
              </a:rPr>
              <a:t> se </a:t>
            </a:r>
            <a:r>
              <a:rPr lang="en-US" sz="3400" dirty="0" err="1" smtClean="0">
                <a:latin typeface="Times New Roman" pitchFamily="18" charset="0"/>
                <a:cs typeface="Times New Roman" pitchFamily="18" charset="0"/>
              </a:rPr>
              <a:t>constată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febră</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frisoane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alterarea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stării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generale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ceea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impune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suprimarea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cateterului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aplicarea</a:t>
            </a:r>
            <a:r>
              <a:rPr lang="en-US" sz="3400" dirty="0" smtClean="0">
                <a:latin typeface="Times New Roman" pitchFamily="18" charset="0"/>
                <a:cs typeface="Times New Roman" pitchFamily="18" charset="0"/>
              </a:rPr>
              <a:t> de </a:t>
            </a:r>
            <a:r>
              <a:rPr lang="en-US" sz="3400" dirty="0" err="1" smtClean="0">
                <a:latin typeface="Times New Roman" pitchFamily="18" charset="0"/>
                <a:cs typeface="Times New Roman" pitchFamily="18" charset="0"/>
              </a:rPr>
              <a:t>urgență</a:t>
            </a:r>
            <a:r>
              <a:rPr lang="en-US" sz="3400" dirty="0" smtClean="0">
                <a:latin typeface="Times New Roman" pitchFamily="18" charset="0"/>
                <a:cs typeface="Times New Roman" pitchFamily="18" charset="0"/>
              </a:rPr>
              <a:t> a </a:t>
            </a:r>
            <a:r>
              <a:rPr lang="en-US" sz="3400" dirty="0" err="1" smtClean="0">
                <a:latin typeface="Times New Roman" pitchFamily="18" charset="0"/>
                <a:cs typeface="Times New Roman" pitchFamily="18" charset="0"/>
              </a:rPr>
              <a:t>tratamentului</a:t>
            </a:r>
            <a:r>
              <a:rPr lang="en-US" sz="3400" dirty="0" smtClean="0">
                <a:latin typeface="Times New Roman" pitchFamily="18" charset="0"/>
                <a:cs typeface="Times New Roman" pitchFamily="18" charset="0"/>
              </a:rPr>
              <a:t> anticoagulant; </a:t>
            </a:r>
            <a:r>
              <a:rPr lang="en-US" sz="3400" dirty="0" err="1" smtClean="0">
                <a:latin typeface="Times New Roman" pitchFamily="18" charset="0"/>
                <a:cs typeface="Times New Roman" pitchFamily="18" charset="0"/>
              </a:rPr>
              <a:t>prelevarea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sterilă</a:t>
            </a:r>
            <a:r>
              <a:rPr lang="en-US" sz="3400" dirty="0" smtClean="0">
                <a:latin typeface="Times New Roman" pitchFamily="18" charset="0"/>
                <a:cs typeface="Times New Roman" pitchFamily="18" charset="0"/>
              </a:rPr>
              <a:t> a </a:t>
            </a:r>
            <a:r>
              <a:rPr lang="en-US" sz="3400" dirty="0" err="1" smtClean="0">
                <a:latin typeface="Times New Roman" pitchFamily="18" charset="0"/>
                <a:cs typeface="Times New Roman" pitchFamily="18" charset="0"/>
              </a:rPr>
              <a:t>unui</a:t>
            </a:r>
            <a:r>
              <a:rPr lang="en-US" sz="3400" dirty="0" smtClean="0">
                <a:latin typeface="Times New Roman" pitchFamily="18" charset="0"/>
                <a:cs typeface="Times New Roman" pitchFamily="18" charset="0"/>
              </a:rPr>
              <a:t> fragment de </a:t>
            </a:r>
            <a:r>
              <a:rPr lang="en-US" sz="3400" dirty="0" err="1" smtClean="0">
                <a:latin typeface="Times New Roman" pitchFamily="18" charset="0"/>
                <a:cs typeface="Times New Roman" pitchFamily="18" charset="0"/>
              </a:rPr>
              <a:t>cateter</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în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vederea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efectuării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culturilor</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microbiene</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și</a:t>
            </a:r>
            <a:r>
              <a:rPr lang="en-US" sz="3400" dirty="0" smtClean="0">
                <a:latin typeface="Times New Roman" pitchFamily="18" charset="0"/>
                <a:cs typeface="Times New Roman" pitchFamily="18" charset="0"/>
              </a:rPr>
              <a:t> a </a:t>
            </a:r>
            <a:r>
              <a:rPr lang="en-US" sz="3400" dirty="0" err="1" smtClean="0">
                <a:latin typeface="Times New Roman" pitchFamily="18" charset="0"/>
                <a:cs typeface="Times New Roman" pitchFamily="18" charset="0"/>
              </a:rPr>
              <a:t>antibiogramei</a:t>
            </a:r>
            <a:r>
              <a:rPr lang="en-US" sz="3400" dirty="0" smtClean="0">
                <a:latin typeface="Times New Roman" pitchFamily="18" charset="0"/>
                <a:cs typeface="Times New Roman" pitchFamily="18" charset="0"/>
              </a:rPr>
              <a:t>.</a:t>
            </a:r>
            <a:endParaRPr lang="ro-RO" sz="3400" dirty="0" smtClean="0">
              <a:latin typeface="Times New Roman" pitchFamily="18" charset="0"/>
              <a:cs typeface="Times New Roman" pitchFamily="18" charset="0"/>
            </a:endParaRPr>
          </a:p>
          <a:p>
            <a:endParaRPr lang="ro-R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err="1" smtClean="0">
                <a:solidFill>
                  <a:prstClr val="black"/>
                </a:solidFill>
                <a:latin typeface="Times New Roman" pitchFamily="18" charset="0"/>
                <a:cs typeface="Times New Roman" pitchFamily="18" charset="0"/>
              </a:rPr>
              <a:t>Preg</a:t>
            </a:r>
            <a:r>
              <a:rPr lang="ro-RO" sz="2500" dirty="0" smtClean="0">
                <a:solidFill>
                  <a:prstClr val="black"/>
                </a:solidFill>
                <a:latin typeface="Times New Roman" pitchFamily="18" charset="0"/>
                <a:cs typeface="Times New Roman" pitchFamily="18" charset="0"/>
              </a:rPr>
              <a:t>ă</a:t>
            </a:r>
            <a:r>
              <a:rPr lang="en-US" sz="2500" dirty="0" err="1" smtClean="0">
                <a:solidFill>
                  <a:prstClr val="black"/>
                </a:solidFill>
                <a:latin typeface="Times New Roman" pitchFamily="18" charset="0"/>
                <a:cs typeface="Times New Roman" pitchFamily="18" charset="0"/>
              </a:rPr>
              <a:t>tirea</a:t>
            </a:r>
            <a:r>
              <a:rPr lang="en-US" sz="2500" dirty="0" smtClean="0">
                <a:solidFill>
                  <a:prstClr val="black"/>
                </a:solidFill>
                <a:latin typeface="Times New Roman" pitchFamily="18" charset="0"/>
                <a:cs typeface="Times New Roman" pitchFamily="18" charset="0"/>
              </a:rPr>
              <a:t> </a:t>
            </a:r>
            <a:r>
              <a:rPr lang="en-US" sz="2500" dirty="0" err="1" smtClean="0">
                <a:solidFill>
                  <a:prstClr val="black"/>
                </a:solidFill>
                <a:latin typeface="Times New Roman" pitchFamily="18" charset="0"/>
                <a:cs typeface="Times New Roman" pitchFamily="18" charset="0"/>
              </a:rPr>
              <a:t>preoperatorie</a:t>
            </a:r>
            <a:r>
              <a:rPr lang="en-US" sz="2500" dirty="0" smtClean="0">
                <a:solidFill>
                  <a:prstClr val="black"/>
                </a:solidFill>
                <a:latin typeface="Times New Roman" pitchFamily="18" charset="0"/>
                <a:cs typeface="Times New Roman" pitchFamily="18" charset="0"/>
              </a:rPr>
              <a:t> </a:t>
            </a:r>
            <a:r>
              <a:rPr lang="ro-RO" sz="2500" dirty="0" smtClean="0">
                <a:solidFill>
                  <a:prstClr val="black"/>
                </a:solidFill>
                <a:latin typeface="Times New Roman" pitchFamily="18" charset="0"/>
                <a:cs typeface="Times New Roman" pitchFamily="18" charset="0"/>
              </a:rPr>
              <a:t>î</a:t>
            </a:r>
            <a:r>
              <a:rPr lang="en-US" sz="2500" dirty="0" smtClean="0">
                <a:solidFill>
                  <a:prstClr val="black"/>
                </a:solidFill>
                <a:latin typeface="Times New Roman" pitchFamily="18" charset="0"/>
                <a:cs typeface="Times New Roman" pitchFamily="18" charset="0"/>
              </a:rPr>
              <a:t>n </a:t>
            </a:r>
            <a:r>
              <a:rPr lang="en-US" sz="2500" dirty="0" err="1" smtClean="0">
                <a:solidFill>
                  <a:prstClr val="black"/>
                </a:solidFill>
                <a:latin typeface="Times New Roman" pitchFamily="18" charset="0"/>
                <a:cs typeface="Times New Roman" pitchFamily="18" charset="0"/>
              </a:rPr>
              <a:t>chirurgia</a:t>
            </a:r>
            <a:r>
              <a:rPr lang="en-US" sz="2500" dirty="0" smtClean="0">
                <a:solidFill>
                  <a:prstClr val="black"/>
                </a:solidFill>
                <a:latin typeface="Times New Roman" pitchFamily="18" charset="0"/>
                <a:cs typeface="Times New Roman" pitchFamily="18" charset="0"/>
              </a:rPr>
              <a:t> general</a:t>
            </a:r>
            <a:r>
              <a:rPr lang="ro-RO" sz="2500" dirty="0" smtClean="0">
                <a:solidFill>
                  <a:prstClr val="black"/>
                </a:solidFill>
                <a:latin typeface="Times New Roman" pitchFamily="18" charset="0"/>
                <a:cs typeface="Times New Roman" pitchFamily="18" charset="0"/>
              </a:rPr>
              <a:t>ă</a:t>
            </a:r>
            <a:r>
              <a:rPr lang="en-US" sz="2500" dirty="0" smtClean="0">
                <a:solidFill>
                  <a:prstClr val="black"/>
                </a:solidFill>
                <a:latin typeface="Times New Roman" pitchFamily="18" charset="0"/>
                <a:cs typeface="Times New Roman" pitchFamily="18" charset="0"/>
              </a:rPr>
              <a:t/>
            </a:r>
            <a:br>
              <a:rPr lang="en-US" sz="2500" dirty="0" smtClean="0">
                <a:solidFill>
                  <a:prstClr val="black"/>
                </a:solidFill>
                <a:latin typeface="Times New Roman" pitchFamily="18" charset="0"/>
                <a:cs typeface="Times New Roman" pitchFamily="18" charset="0"/>
              </a:rPr>
            </a:br>
            <a:r>
              <a:rPr lang="en-US" sz="2500" dirty="0" err="1" smtClean="0">
                <a:solidFill>
                  <a:prstClr val="black"/>
                </a:solidFill>
                <a:latin typeface="Times New Roman" pitchFamily="18" charset="0"/>
                <a:cs typeface="Times New Roman" pitchFamily="18" charset="0"/>
              </a:rPr>
              <a:t>etape</a:t>
            </a:r>
            <a:endParaRPr lang="ro-RO" dirty="0"/>
          </a:p>
        </p:txBody>
      </p:sp>
      <p:sp>
        <p:nvSpPr>
          <p:cNvPr id="3" name="Content Placeholder 2"/>
          <p:cNvSpPr>
            <a:spLocks noGrp="1"/>
          </p:cNvSpPr>
          <p:nvPr>
            <p:ph idx="1"/>
          </p:nvPr>
        </p:nvSpPr>
        <p:spPr>
          <a:xfrm>
            <a:off x="457200" y="1371600"/>
            <a:ext cx="8229600" cy="4953000"/>
          </a:xfrm>
        </p:spPr>
        <p:txBody>
          <a:bodyPr>
            <a:normAutofit fontScale="70000" lnSpcReduction="20000"/>
          </a:bodyPr>
          <a:lstStyle/>
          <a:p>
            <a:pPr algn="just"/>
            <a:r>
              <a:rPr lang="ro-RO" b="1" dirty="0" smtClean="0">
                <a:latin typeface="Times New Roman" pitchFamily="18" charset="0"/>
                <a:cs typeface="Times New Roman" pitchFamily="18" charset="0"/>
              </a:rPr>
              <a:t>Consimțământul pentru intervenție </a:t>
            </a:r>
            <a:r>
              <a:rPr lang="en-US" dirty="0" smtClean="0">
                <a:latin typeface="Times New Roman" pitchFamily="18" charset="0"/>
                <a:cs typeface="Times New Roman" pitchFamily="18" charset="0"/>
              </a:rPr>
              <a:t>se ob</a:t>
            </a:r>
            <a:r>
              <a:rPr lang="ro-RO" dirty="0" smtClean="0">
                <a:latin typeface="Times New Roman" pitchFamily="18" charset="0"/>
                <a:cs typeface="Times New Roman" pitchFamily="18" charset="0"/>
              </a:rPr>
              <a:t>ț</a:t>
            </a:r>
            <a:r>
              <a:rPr lang="en-US" dirty="0" err="1" smtClean="0">
                <a:latin typeface="Times New Roman" pitchFamily="18" charset="0"/>
                <a:cs typeface="Times New Roman" pitchFamily="18" charset="0"/>
              </a:rPr>
              <a:t>ine</a:t>
            </a:r>
            <a:r>
              <a:rPr lang="en-US" dirty="0" smtClean="0">
                <a:latin typeface="Times New Roman" pitchFamily="18" charset="0"/>
                <a:cs typeface="Times New Roman" pitchFamily="18" charset="0"/>
              </a:rPr>
              <a:t> dup</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informarea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pacientului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despre</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diagnostic</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stadiul evolutiv al bolii</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intervenția chirurgicală,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riscurile anestezico-chirurgicale perioperatorii</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evoluția postoperatorie,</a:t>
            </a:r>
            <a:r>
              <a:rPr lang="en-US" dirty="0" smtClean="0">
                <a:latin typeface="Times New Roman" pitchFamily="18" charset="0"/>
                <a:cs typeface="Times New Roman" pitchFamily="18" charset="0"/>
              </a:rPr>
              <a:t> prognostic; </a:t>
            </a: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evolu</a:t>
            </a:r>
            <a:r>
              <a:rPr lang="ro-RO" dirty="0" smtClean="0">
                <a:latin typeface="Times New Roman" pitchFamily="18" charset="0"/>
                <a:cs typeface="Times New Roman" pitchFamily="18" charset="0"/>
              </a:rPr>
              <a:t>ț</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f</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r</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tratament</a:t>
            </a:r>
            <a:r>
              <a:rPr lang="en-US" dirty="0" smtClean="0">
                <a:latin typeface="Times New Roman" pitchFamily="18" charset="0"/>
                <a:cs typeface="Times New Roman" pitchFamily="18" charset="0"/>
              </a:rPr>
              <a:t> , </a:t>
            </a:r>
            <a:r>
              <a:rPr lang="ro-RO" dirty="0" smtClean="0">
                <a:latin typeface="Times New Roman" pitchFamily="18" charset="0"/>
                <a:cs typeface="Times New Roman" pitchFamily="18" charset="0"/>
              </a:rPr>
              <a:t>etc. </a:t>
            </a:r>
          </a:p>
          <a:p>
            <a:r>
              <a:rPr lang="ro-RO" b="1" dirty="0" smtClean="0">
                <a:latin typeface="Times New Roman" pitchFamily="18" charset="0"/>
                <a:cs typeface="Times New Roman" pitchFamily="18" charset="0"/>
              </a:rPr>
              <a:t>Pregatirea psihică a bolnavului</a:t>
            </a:r>
            <a:endParaRPr lang="ro-RO"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a:t>
            </a:r>
            <a:r>
              <a:rPr lang="ro-RO" dirty="0" smtClean="0">
                <a:latin typeface="Times New Roman" pitchFamily="18" charset="0"/>
                <a:cs typeface="Times New Roman" pitchFamily="18" charset="0"/>
              </a:rPr>
              <a:t>eama de spital, de anestezie, de operație, de suferința postoperatorie fac ca bolnavii să fie anxioși, agitați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sau</a:t>
            </a:r>
            <a:r>
              <a:rPr lang="ro-RO" dirty="0" smtClean="0">
                <a:latin typeface="Times New Roman" pitchFamily="18" charset="0"/>
                <a:cs typeface="Times New Roman" pitchFamily="18" charset="0"/>
              </a:rPr>
              <a:t> deprimați psihic. Se recomandă evit</a:t>
            </a:r>
            <a:r>
              <a:rPr lang="en-US" dirty="0" smtClean="0">
                <a:latin typeface="Times New Roman" pitchFamily="18" charset="0"/>
                <a:cs typeface="Times New Roman" pitchFamily="18" charset="0"/>
              </a:rPr>
              <a:t>area</a:t>
            </a:r>
            <a:r>
              <a:rPr lang="ro-RO" dirty="0" smtClean="0">
                <a:latin typeface="Times New Roman" pitchFamily="18" charset="0"/>
                <a:cs typeface="Times New Roman" pitchFamily="18" charset="0"/>
              </a:rPr>
              <a:t> contactul</a:t>
            </a:r>
            <a:r>
              <a:rPr lang="en-US" dirty="0" err="1" smtClean="0">
                <a:latin typeface="Times New Roman" pitchFamily="18" charset="0"/>
                <a:cs typeface="Times New Roman" pitchFamily="18" charset="0"/>
              </a:rPr>
              <a:t>ui</a:t>
            </a:r>
            <a:r>
              <a:rPr lang="ro-RO" dirty="0" smtClean="0">
                <a:latin typeface="Times New Roman" pitchFamily="18" charset="0"/>
                <a:cs typeface="Times New Roman" pitchFamily="18" charset="0"/>
              </a:rPr>
              <a:t> celor nou internați cu cei care au avut o evoluție postoperatorie grevată de complicații severe. În cazuri delicate, la nevoie, se va solicita consultanța de specialitate (viitori purtători de stome, la cei ce vor suferi intervenții mutilante precum amputații de membre, </a:t>
            </a:r>
            <a:r>
              <a:rPr lang="en-US" dirty="0" err="1" smtClean="0">
                <a:latin typeface="Times New Roman" pitchFamily="18" charset="0"/>
                <a:cs typeface="Times New Roman" pitchFamily="18" charset="0"/>
              </a:rPr>
              <a:t>mamectomii</a:t>
            </a:r>
            <a:r>
              <a:rPr lang="ro-RO" dirty="0" smtClean="0">
                <a:latin typeface="Times New Roman" pitchFamily="18" charset="0"/>
                <a:cs typeface="Times New Roman" pitchFamily="18" charset="0"/>
              </a:rPr>
              <a:t>, etc).</a:t>
            </a:r>
          </a:p>
          <a:p>
            <a:endParaRPr lang="ro-R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err="1" smtClean="0">
                <a:solidFill>
                  <a:prstClr val="black"/>
                </a:solidFill>
                <a:latin typeface="Times New Roman" pitchFamily="18" charset="0"/>
                <a:cs typeface="Times New Roman" pitchFamily="18" charset="0"/>
              </a:rPr>
              <a:t>etape</a:t>
            </a:r>
            <a:endParaRPr lang="ro-RO" sz="2300" dirty="0"/>
          </a:p>
        </p:txBody>
      </p:sp>
      <p:sp>
        <p:nvSpPr>
          <p:cNvPr id="3" name="Content Placeholder 2"/>
          <p:cNvSpPr>
            <a:spLocks noGrp="1"/>
          </p:cNvSpPr>
          <p:nvPr>
            <p:ph idx="1"/>
          </p:nvPr>
        </p:nvSpPr>
        <p:spPr>
          <a:xfrm>
            <a:off x="457200" y="1295400"/>
            <a:ext cx="8229600" cy="5410200"/>
          </a:xfrm>
        </p:spPr>
        <p:txBody>
          <a:bodyPr>
            <a:normAutofit fontScale="40000" lnSpcReduction="20000"/>
          </a:bodyPr>
          <a:lstStyle/>
          <a:p>
            <a:pPr algn="just"/>
            <a:r>
              <a:rPr lang="ro-RO" sz="4500" b="1" dirty="0" smtClean="0">
                <a:latin typeface="Times New Roman" pitchFamily="18" charset="0"/>
                <a:cs typeface="Times New Roman" pitchFamily="18" charset="0"/>
              </a:rPr>
              <a:t>Igiena </a:t>
            </a:r>
            <a:r>
              <a:rPr lang="en-US" sz="4500" b="1"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si</a:t>
            </a:r>
            <a:r>
              <a:rPr lang="en-US" sz="4500" b="1" dirty="0" smtClean="0">
                <a:latin typeface="Times New Roman" pitchFamily="18" charset="0"/>
                <a:cs typeface="Times New Roman" pitchFamily="18" charset="0"/>
              </a:rPr>
              <a:t> r</a:t>
            </a:r>
            <a:r>
              <a:rPr lang="ro-RO" sz="4500" b="1" dirty="0" smtClean="0">
                <a:latin typeface="Times New Roman" pitchFamily="18" charset="0"/>
                <a:cs typeface="Times New Roman" pitchFamily="18" charset="0"/>
              </a:rPr>
              <a:t>egimul alimentar al  pacientului</a:t>
            </a:r>
            <a:endParaRPr lang="en-US" sz="4500" b="1" dirty="0" smtClean="0">
              <a:latin typeface="Times New Roman" pitchFamily="18" charset="0"/>
              <a:cs typeface="Times New Roman" pitchFamily="18" charset="0"/>
            </a:endParaRPr>
          </a:p>
          <a:p>
            <a:pPr algn="just">
              <a:buNone/>
            </a:pPr>
            <a:r>
              <a:rPr lang="en-US" sz="4500" b="1" dirty="0" smtClean="0">
                <a:latin typeface="Times New Roman" pitchFamily="18" charset="0"/>
                <a:cs typeface="Times New Roman" pitchFamily="18" charset="0"/>
              </a:rPr>
              <a:t>	</a:t>
            </a:r>
            <a:r>
              <a:rPr lang="ro-RO" sz="4500" b="1" dirty="0" smtClean="0">
                <a:latin typeface="Times New Roman" pitchFamily="18" charset="0"/>
                <a:cs typeface="Times New Roman" pitchFamily="18" charset="0"/>
              </a:rPr>
              <a:t>        - î</a:t>
            </a:r>
            <a:r>
              <a:rPr lang="en-US" sz="4500" b="1" dirty="0" err="1" smtClean="0">
                <a:latin typeface="Times New Roman" pitchFamily="18" charset="0"/>
                <a:cs typeface="Times New Roman" pitchFamily="18" charset="0"/>
              </a:rPr>
              <a:t>mb</a:t>
            </a:r>
            <a:r>
              <a:rPr lang="ro-RO" sz="4500" b="1" dirty="0" smtClean="0">
                <a:latin typeface="Times New Roman" pitchFamily="18" charset="0"/>
                <a:cs typeface="Times New Roman" pitchFamily="18" charset="0"/>
              </a:rPr>
              <a:t>ă</a:t>
            </a:r>
            <a:r>
              <a:rPr lang="en-US" sz="4500" b="1" dirty="0" err="1" smtClean="0">
                <a:latin typeface="Times New Roman" pitchFamily="18" charset="0"/>
                <a:cs typeface="Times New Roman" pitchFamily="18" charset="0"/>
              </a:rPr>
              <a:t>ierea</a:t>
            </a:r>
            <a:r>
              <a:rPr lang="en-US" sz="4500" dirty="0" smtClean="0">
                <a:latin typeface="Times New Roman" pitchFamily="18" charset="0"/>
                <a:cs typeface="Times New Roman" pitchFamily="18" charset="0"/>
              </a:rPr>
              <a:t>: p</a:t>
            </a:r>
            <a:r>
              <a:rPr lang="ro-RO" sz="4500" dirty="0" smtClean="0">
                <a:latin typeface="Times New Roman" pitchFamily="18" charset="0"/>
                <a:cs typeface="Times New Roman" pitchFamily="18" charset="0"/>
              </a:rPr>
              <a:t>acienții se vor îmbăia</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obligatoriu</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î</a:t>
            </a:r>
            <a:r>
              <a:rPr lang="en-US" sz="4500" dirty="0" smtClean="0">
                <a:latin typeface="Times New Roman" pitchFamily="18" charset="0"/>
                <a:cs typeface="Times New Roman" pitchFamily="18" charset="0"/>
              </a:rPr>
              <a:t>n pre-</a:t>
            </a:r>
            <a:r>
              <a:rPr lang="en-US" sz="4500" dirty="0" err="1" smtClean="0">
                <a:latin typeface="Times New Roman" pitchFamily="18" charset="0"/>
                <a:cs typeface="Times New Roman" pitchFamily="18" charset="0"/>
              </a:rPr>
              <a:t>ziua</a:t>
            </a:r>
            <a:r>
              <a:rPr lang="en-US" sz="4500" dirty="0" smtClean="0">
                <a:latin typeface="Times New Roman" pitchFamily="18" charset="0"/>
                <a:cs typeface="Times New Roman" pitchFamily="18" charset="0"/>
              </a:rPr>
              <a:t> opera</a:t>
            </a:r>
            <a:r>
              <a:rPr lang="ro-RO" sz="4500" dirty="0" smtClean="0">
                <a:latin typeface="Times New Roman" pitchFamily="18" charset="0"/>
                <a:cs typeface="Times New Roman" pitchFamily="18" charset="0"/>
              </a:rPr>
              <a:t>ț</a:t>
            </a:r>
            <a:r>
              <a:rPr lang="en-US" sz="4500" dirty="0" err="1" smtClean="0">
                <a:latin typeface="Times New Roman" pitchFamily="18" charset="0"/>
                <a:cs typeface="Times New Roman" pitchFamily="18" charset="0"/>
              </a:rPr>
              <a:t>iei</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 </a:t>
            </a:r>
            <a:r>
              <a:rPr lang="en-US" sz="4500" dirty="0" smtClean="0">
                <a:latin typeface="Times New Roman" pitchFamily="18" charset="0"/>
                <a:cs typeface="Times New Roman" pitchFamily="18" charset="0"/>
              </a:rPr>
              <a:t>(</a:t>
            </a:r>
            <a:r>
              <a:rPr lang="en-US" sz="4500" dirty="0" err="1" smtClean="0">
                <a:latin typeface="Times New Roman" pitchFamily="18" charset="0"/>
                <a:cs typeface="Times New Roman" pitchFamily="18" charset="0"/>
              </a:rPr>
              <a:t>pacien</a:t>
            </a:r>
            <a:r>
              <a:rPr lang="ro-RO" sz="4500" dirty="0" smtClean="0">
                <a:latin typeface="Times New Roman" pitchFamily="18" charset="0"/>
                <a:cs typeface="Times New Roman" pitchFamily="18" charset="0"/>
              </a:rPr>
              <a:t>ț</a:t>
            </a:r>
            <a:r>
              <a:rPr lang="en-US" sz="4500" dirty="0" smtClean="0">
                <a:latin typeface="Times New Roman" pitchFamily="18" charset="0"/>
                <a:cs typeface="Times New Roman" pitchFamily="18" charset="0"/>
              </a:rPr>
              <a:t>ii </a:t>
            </a:r>
            <a:r>
              <a:rPr lang="en-US" sz="4500" dirty="0" err="1" smtClean="0">
                <a:latin typeface="Times New Roman" pitchFamily="18" charset="0"/>
                <a:cs typeface="Times New Roman" pitchFamily="18" charset="0"/>
              </a:rPr>
              <a:t>nedeplasabili</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 </a:t>
            </a:r>
            <a:r>
              <a:rPr lang="en-US" sz="4500" dirty="0" smtClean="0">
                <a:latin typeface="Times New Roman" pitchFamily="18" charset="0"/>
                <a:cs typeface="Times New Roman" pitchFamily="18" charset="0"/>
              </a:rPr>
              <a:t>handicap </a:t>
            </a:r>
            <a:r>
              <a:rPr lang="en-US" sz="4500" dirty="0" err="1" smtClean="0">
                <a:latin typeface="Times New Roman" pitchFamily="18" charset="0"/>
                <a:cs typeface="Times New Roman" pitchFamily="18" charset="0"/>
              </a:rPr>
              <a:t>locomotor</a:t>
            </a:r>
            <a:r>
              <a:rPr lang="en-US" sz="4500" dirty="0" smtClean="0">
                <a:latin typeface="Times New Roman" pitchFamily="18" charset="0"/>
                <a:cs typeface="Times New Roman" pitchFamily="18" charset="0"/>
              </a:rPr>
              <a:t>, stare gene</a:t>
            </a:r>
            <a:r>
              <a:rPr lang="ro-RO" sz="4500" dirty="0" smtClean="0">
                <a:latin typeface="Times New Roman" pitchFamily="18" charset="0"/>
                <a:cs typeface="Times New Roman" pitchFamily="18" charset="0"/>
              </a:rPr>
              <a:t>r</a:t>
            </a:r>
            <a:r>
              <a:rPr lang="en-US" sz="4500" dirty="0" smtClean="0">
                <a:latin typeface="Times New Roman" pitchFamily="18" charset="0"/>
                <a:cs typeface="Times New Roman" pitchFamily="18" charset="0"/>
              </a:rPr>
              <a:t>al</a:t>
            </a:r>
            <a:r>
              <a:rPr lang="ro-RO" sz="4500" dirty="0" smtClean="0">
                <a:latin typeface="Times New Roman" pitchFamily="18" charset="0"/>
                <a:cs typeface="Times New Roman" pitchFamily="18" charset="0"/>
              </a:rPr>
              <a:t>ă</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alterat</a:t>
            </a:r>
            <a:r>
              <a:rPr lang="ro-RO" sz="4500" dirty="0" smtClean="0">
                <a:latin typeface="Times New Roman" pitchFamily="18" charset="0"/>
                <a:cs typeface="Times New Roman" pitchFamily="18" charset="0"/>
              </a:rPr>
              <a:t>ă</a:t>
            </a:r>
            <a:r>
              <a:rPr lang="en-US" sz="4500" dirty="0" smtClean="0">
                <a:latin typeface="Times New Roman" pitchFamily="18" charset="0"/>
                <a:cs typeface="Times New Roman" pitchFamily="18" charset="0"/>
              </a:rPr>
              <a:t> - </a:t>
            </a:r>
            <a:r>
              <a:rPr lang="ro-RO" sz="4500" dirty="0" smtClean="0">
                <a:latin typeface="Times New Roman" pitchFamily="18" charset="0"/>
                <a:cs typeface="Times New Roman" pitchFamily="18" charset="0"/>
              </a:rPr>
              <a:t>vor fi spălați la pat</a:t>
            </a:r>
            <a:r>
              <a:rPr lang="en-US" sz="4500" dirty="0" smtClean="0">
                <a:latin typeface="Times New Roman" pitchFamily="18" charset="0"/>
                <a:cs typeface="Times New Roman" pitchFamily="18" charset="0"/>
              </a:rPr>
              <a:t>)</a:t>
            </a:r>
          </a:p>
          <a:p>
            <a:pPr algn="just">
              <a:buNone/>
            </a:pP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        - </a:t>
            </a:r>
            <a:r>
              <a:rPr lang="en-US" sz="4500" b="1" dirty="0" err="1" smtClean="0">
                <a:latin typeface="Times New Roman" pitchFamily="18" charset="0"/>
                <a:cs typeface="Times New Roman" pitchFamily="18" charset="0"/>
              </a:rPr>
              <a:t>toaleta</a:t>
            </a:r>
            <a:r>
              <a:rPr lang="en-US" sz="4500" b="1"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zonelor</a:t>
            </a:r>
            <a:r>
              <a:rPr lang="en-US" sz="4500" b="1"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intens</a:t>
            </a:r>
            <a:r>
              <a:rPr lang="en-US" sz="4500" b="1" dirty="0" smtClean="0">
                <a:latin typeface="Times New Roman" pitchFamily="18" charset="0"/>
                <a:cs typeface="Times New Roman" pitchFamily="18" charset="0"/>
              </a:rPr>
              <a:t> contaminate: </a:t>
            </a:r>
            <a:r>
              <a:rPr lang="en-US" sz="4500" dirty="0" smtClean="0">
                <a:latin typeface="Times New Roman" pitchFamily="18" charset="0"/>
                <a:cs typeface="Times New Roman" pitchFamily="18" charset="0"/>
              </a:rPr>
              <a:t>s</a:t>
            </a:r>
            <a:r>
              <a:rPr lang="ro-RO" sz="4500" dirty="0" smtClean="0">
                <a:latin typeface="Times New Roman" pitchFamily="18" charset="0"/>
                <a:cs typeface="Times New Roman" pitchFamily="18" charset="0"/>
              </a:rPr>
              <a:t>e vor toaleta cu soluții antiseptice zonele de flexie, regiunea ombilicală precum și zona în care se va efectua incizia</a:t>
            </a:r>
            <a:r>
              <a:rPr lang="en-US" sz="4500" dirty="0" smtClean="0">
                <a:latin typeface="Times New Roman" pitchFamily="18" charset="0"/>
                <a:cs typeface="Times New Roman" pitchFamily="18" charset="0"/>
              </a:rPr>
              <a:t>,</a:t>
            </a:r>
            <a:r>
              <a:rPr lang="ro-RO" sz="4500" dirty="0" smtClean="0">
                <a:latin typeface="Times New Roman" pitchFamily="18" charset="0"/>
                <a:cs typeface="Times New Roman" pitchFamily="18" charset="0"/>
              </a:rPr>
              <a:t> pentru a se reduce riscul infecției prin flora cutanată. </a:t>
            </a:r>
            <a:endParaRPr lang="en-US" sz="4500" dirty="0" smtClean="0">
              <a:latin typeface="Times New Roman" pitchFamily="18" charset="0"/>
              <a:cs typeface="Times New Roman" pitchFamily="18" charset="0"/>
            </a:endParaRPr>
          </a:p>
          <a:p>
            <a:pPr algn="just">
              <a:buNone/>
            </a:pP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       </a:t>
            </a:r>
            <a:r>
              <a:rPr lang="ro-RO" sz="4500" b="1"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regiunii</a:t>
            </a:r>
            <a:r>
              <a:rPr lang="en-US" sz="4500" b="1" dirty="0" smtClean="0">
                <a:latin typeface="Times New Roman" pitchFamily="18" charset="0"/>
                <a:cs typeface="Times New Roman" pitchFamily="18" charset="0"/>
              </a:rPr>
              <a:t> de </a:t>
            </a:r>
            <a:r>
              <a:rPr lang="en-US" sz="4500" b="1" dirty="0" err="1" smtClean="0">
                <a:latin typeface="Times New Roman" pitchFamily="18" charset="0"/>
                <a:cs typeface="Times New Roman" pitchFamily="18" charset="0"/>
              </a:rPr>
              <a:t>interes</a:t>
            </a:r>
            <a:r>
              <a:rPr lang="en-US" sz="4500" b="1" dirty="0" smtClean="0">
                <a:latin typeface="Times New Roman" pitchFamily="18" charset="0"/>
                <a:cs typeface="Times New Roman" pitchFamily="18" charset="0"/>
              </a:rPr>
              <a:t> chirurgical: </a:t>
            </a:r>
            <a:r>
              <a:rPr lang="en-US" sz="4500" dirty="0" smtClean="0">
                <a:latin typeface="Times New Roman" pitchFamily="18" charset="0"/>
                <a:cs typeface="Times New Roman" pitchFamily="18" charset="0"/>
              </a:rPr>
              <a:t>se </a:t>
            </a:r>
            <a:r>
              <a:rPr lang="ro-RO" sz="4500" dirty="0" smtClean="0">
                <a:latin typeface="Times New Roman" pitchFamily="18" charset="0"/>
                <a:cs typeface="Times New Roman" pitchFamily="18" charset="0"/>
              </a:rPr>
              <a:t>va rade bolnavul în aria operatorie în dimineața intervenției fără să se creeze soluții de continuitate la nivelul tegumentelor. Se contraindică temporar actul operator în caz de infecții cutanate în zona în care se va efectua intervenția. </a:t>
            </a:r>
            <a:endParaRPr lang="en-US" sz="4500" dirty="0" smtClean="0">
              <a:latin typeface="Times New Roman" pitchFamily="18" charset="0"/>
              <a:cs typeface="Times New Roman" pitchFamily="18" charset="0"/>
            </a:endParaRPr>
          </a:p>
          <a:p>
            <a:pPr algn="just">
              <a:buNone/>
            </a:pPr>
            <a:r>
              <a:rPr lang="en-US" sz="4500" b="1" dirty="0" smtClean="0">
                <a:latin typeface="Times New Roman" pitchFamily="18" charset="0"/>
                <a:cs typeface="Times New Roman" pitchFamily="18" charset="0"/>
              </a:rPr>
              <a:t>	</a:t>
            </a:r>
            <a:r>
              <a:rPr lang="ro-RO" sz="4500" b="1" dirty="0" smtClean="0">
                <a:latin typeface="Times New Roman" pitchFamily="18" charset="0"/>
                <a:cs typeface="Times New Roman" pitchFamily="18" charset="0"/>
              </a:rPr>
              <a:t>       - </a:t>
            </a:r>
            <a:r>
              <a:rPr lang="ro-RO" sz="4500" dirty="0" smtClean="0">
                <a:latin typeface="Times New Roman" pitchFamily="18" charset="0"/>
                <a:cs typeface="Times New Roman" pitchFamily="18" charset="0"/>
              </a:rPr>
              <a:t>î</a:t>
            </a:r>
            <a:r>
              <a:rPr lang="en-US" sz="4500" dirty="0" smtClean="0">
                <a:latin typeface="Times New Roman" pitchFamily="18" charset="0"/>
                <a:cs typeface="Times New Roman" pitchFamily="18" charset="0"/>
              </a:rPr>
              <a:t>n general </a:t>
            </a:r>
            <a:r>
              <a:rPr lang="ro-RO" sz="4500" dirty="0" smtClean="0">
                <a:latin typeface="Times New Roman" pitchFamily="18" charset="0"/>
                <a:cs typeface="Times New Roman" pitchFamily="18" charset="0"/>
              </a:rPr>
              <a:t> </a:t>
            </a:r>
            <a:r>
              <a:rPr lang="en-US" sz="4500" dirty="0" smtClean="0">
                <a:latin typeface="Times New Roman" pitchFamily="18" charset="0"/>
                <a:cs typeface="Times New Roman" pitchFamily="18" charset="0"/>
              </a:rPr>
              <a:t>s</a:t>
            </a:r>
            <a:r>
              <a:rPr lang="ro-RO" sz="4500" dirty="0" smtClean="0">
                <a:latin typeface="Times New Roman" pitchFamily="18" charset="0"/>
                <a:cs typeface="Times New Roman" pitchFamily="18" charset="0"/>
              </a:rPr>
              <a:t>e va instaura un </a:t>
            </a:r>
            <a:r>
              <a:rPr lang="ro-RO" sz="4500" b="1" dirty="0" smtClean="0">
                <a:latin typeface="Times New Roman" pitchFamily="18" charset="0"/>
                <a:cs typeface="Times New Roman" pitchFamily="18" charset="0"/>
              </a:rPr>
              <a:t>regim lichidian </a:t>
            </a:r>
            <a:r>
              <a:rPr lang="ro-RO" sz="4500" dirty="0" smtClean="0">
                <a:latin typeface="Times New Roman" pitchFamily="18" charset="0"/>
                <a:cs typeface="Times New Roman" pitchFamily="18" charset="0"/>
              </a:rPr>
              <a:t>în seara din preziua intervenției și  restricție alimentară totală în ziua intervenției (prevenirea vărsăturilor/</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aspirării lichidului de varsătură în plamâni).</a:t>
            </a:r>
          </a:p>
          <a:p>
            <a:pPr algn="just">
              <a:buNone/>
            </a:pP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       - </a:t>
            </a:r>
            <a:r>
              <a:rPr lang="en-US" sz="4500" dirty="0" smtClean="0">
                <a:latin typeface="Times New Roman" pitchFamily="18" charset="0"/>
                <a:cs typeface="Times New Roman" pitchFamily="18" charset="0"/>
              </a:rPr>
              <a:t>sp</a:t>
            </a:r>
            <a:r>
              <a:rPr lang="ro-RO" sz="4500" dirty="0" smtClean="0">
                <a:latin typeface="Times New Roman" pitchFamily="18" charset="0"/>
                <a:cs typeface="Times New Roman" pitchFamily="18" charset="0"/>
              </a:rPr>
              <a:t>ă</a:t>
            </a:r>
            <a:r>
              <a:rPr lang="en-US" sz="4500" dirty="0" err="1" smtClean="0">
                <a:latin typeface="Times New Roman" pitchFamily="18" charset="0"/>
                <a:cs typeface="Times New Roman" pitchFamily="18" charset="0"/>
              </a:rPr>
              <a:t>larea</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pe</a:t>
            </a:r>
            <a:r>
              <a:rPr lang="en-US" sz="4500" dirty="0" smtClean="0">
                <a:latin typeface="Times New Roman" pitchFamily="18" charset="0"/>
                <a:cs typeface="Times New Roman" pitchFamily="18" charset="0"/>
              </a:rPr>
              <a:t> din</a:t>
            </a:r>
            <a:r>
              <a:rPr lang="ro-RO" sz="4500" dirty="0" smtClean="0">
                <a:latin typeface="Times New Roman" pitchFamily="18" charset="0"/>
                <a:cs typeface="Times New Roman" pitchFamily="18" charset="0"/>
              </a:rPr>
              <a:t>ț</a:t>
            </a:r>
            <a:r>
              <a:rPr lang="en-US" sz="4500" dirty="0" err="1" smtClean="0">
                <a:latin typeface="Times New Roman" pitchFamily="18" charset="0"/>
                <a:cs typeface="Times New Roman" pitchFamily="18" charset="0"/>
              </a:rPr>
              <a:t>i</a:t>
            </a:r>
            <a:r>
              <a:rPr lang="en-US" sz="4500" dirty="0" smtClean="0">
                <a:latin typeface="Times New Roman" pitchFamily="18" charset="0"/>
                <a:cs typeface="Times New Roman" pitchFamily="18" charset="0"/>
              </a:rPr>
              <a:t> </a:t>
            </a:r>
            <a:r>
              <a:rPr lang="ro-RO" sz="4500" dirty="0" err="1" smtClean="0">
                <a:latin typeface="Times New Roman" pitchFamily="18" charset="0"/>
                <a:cs typeface="Times New Roman" pitchFamily="18" charset="0"/>
              </a:rPr>
              <a:t>ș</a:t>
            </a:r>
            <a:r>
              <a:rPr lang="en-US" sz="4500" dirty="0" err="1" smtClean="0">
                <a:latin typeface="Times New Roman" pitchFamily="18" charset="0"/>
                <a:cs typeface="Times New Roman" pitchFamily="18" charset="0"/>
              </a:rPr>
              <a:t>i</a:t>
            </a:r>
            <a:r>
              <a:rPr lang="en-US" sz="4500"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toaleta</a:t>
            </a:r>
            <a:r>
              <a:rPr lang="en-US" sz="4500" b="1"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gurii</a:t>
            </a:r>
            <a:r>
              <a:rPr lang="en-US" sz="4500" b="1" dirty="0" smtClean="0">
                <a:latin typeface="Times New Roman" pitchFamily="18" charset="0"/>
                <a:cs typeface="Times New Roman" pitchFamily="18" charset="0"/>
              </a:rPr>
              <a:t> </a:t>
            </a:r>
            <a:r>
              <a:rPr lang="en-US" sz="4500" dirty="0" smtClean="0">
                <a:latin typeface="Times New Roman" pitchFamily="18" charset="0"/>
                <a:cs typeface="Times New Roman" pitchFamily="18" charset="0"/>
              </a:rPr>
              <a:t>cu </a:t>
            </a:r>
            <a:r>
              <a:rPr lang="en-US" sz="4500" dirty="0" err="1" smtClean="0">
                <a:latin typeface="Times New Roman" pitchFamily="18" charset="0"/>
                <a:cs typeface="Times New Roman" pitchFamily="18" charset="0"/>
              </a:rPr>
              <a:t>solu</a:t>
            </a:r>
            <a:r>
              <a:rPr lang="ro-RO" sz="4500" dirty="0" smtClean="0">
                <a:latin typeface="Times New Roman" pitchFamily="18" charset="0"/>
                <a:cs typeface="Times New Roman" pitchFamily="18" charset="0"/>
              </a:rPr>
              <a:t>ț</a:t>
            </a:r>
            <a:r>
              <a:rPr lang="en-US" sz="4500" dirty="0" err="1" smtClean="0">
                <a:latin typeface="Times New Roman" pitchFamily="18" charset="0"/>
                <a:cs typeface="Times New Roman" pitchFamily="18" charset="0"/>
              </a:rPr>
              <a:t>i</a:t>
            </a:r>
            <a:r>
              <a:rPr lang="ro-RO" sz="4500" dirty="0" smtClean="0">
                <a:latin typeface="Times New Roman" pitchFamily="18" charset="0"/>
                <a:cs typeface="Times New Roman" pitchFamily="18" charset="0"/>
              </a:rPr>
              <a:t>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antiseptice</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(orofaringe)</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obligatorie</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pentru</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toate</a:t>
            </a:r>
            <a:r>
              <a:rPr lang="en-US" sz="4500" dirty="0" smtClean="0">
                <a:latin typeface="Times New Roman" pitchFamily="18" charset="0"/>
                <a:cs typeface="Times New Roman" pitchFamily="18" charset="0"/>
              </a:rPr>
              <a:t> opera</a:t>
            </a:r>
            <a:r>
              <a:rPr lang="ro-RO" sz="4500" dirty="0" smtClean="0">
                <a:latin typeface="Times New Roman" pitchFamily="18" charset="0"/>
                <a:cs typeface="Times New Roman" pitchFamily="18" charset="0"/>
              </a:rPr>
              <a:t>ț</a:t>
            </a:r>
            <a:r>
              <a:rPr lang="en-US" sz="4500" dirty="0" err="1" smtClean="0">
                <a:latin typeface="Times New Roman" pitchFamily="18" charset="0"/>
                <a:cs typeface="Times New Roman" pitchFamily="18" charset="0"/>
              </a:rPr>
              <a:t>iile</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ce</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necesit</a:t>
            </a:r>
            <a:r>
              <a:rPr lang="ro-RO" sz="4500" dirty="0" smtClean="0">
                <a:latin typeface="Times New Roman" pitchFamily="18" charset="0"/>
                <a:cs typeface="Times New Roman" pitchFamily="18" charset="0"/>
              </a:rPr>
              <a:t>ă</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anestezie</a:t>
            </a:r>
            <a:r>
              <a:rPr lang="en-US" sz="4500" dirty="0" smtClean="0">
                <a:latin typeface="Times New Roman" pitchFamily="18" charset="0"/>
                <a:cs typeface="Times New Roman" pitchFamily="18" charset="0"/>
              </a:rPr>
              <a:t> general</a:t>
            </a:r>
            <a:r>
              <a:rPr lang="ro-RO" sz="4500" dirty="0" smtClean="0">
                <a:latin typeface="Times New Roman" pitchFamily="18" charset="0"/>
                <a:cs typeface="Times New Roman" pitchFamily="18" charset="0"/>
              </a:rPr>
              <a:t>ă</a:t>
            </a:r>
            <a:r>
              <a:rPr lang="en-US" sz="4500" dirty="0" smtClean="0">
                <a:latin typeface="Times New Roman" pitchFamily="18" charset="0"/>
                <a:cs typeface="Times New Roman" pitchFamily="18" charset="0"/>
              </a:rPr>
              <a:t>;</a:t>
            </a:r>
          </a:p>
          <a:p>
            <a:pPr algn="just">
              <a:buNone/>
            </a:pP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       - </a:t>
            </a:r>
            <a:r>
              <a:rPr lang="en-US" sz="4500" b="1" dirty="0" err="1" smtClean="0">
                <a:latin typeface="Times New Roman" pitchFamily="18" charset="0"/>
                <a:cs typeface="Times New Roman" pitchFamily="18" charset="0"/>
              </a:rPr>
              <a:t>toalet</a:t>
            </a:r>
            <a:r>
              <a:rPr lang="ro-RO" sz="4500" b="1" dirty="0" smtClean="0">
                <a:latin typeface="Times New Roman" pitchFamily="18" charset="0"/>
                <a:cs typeface="Times New Roman" pitchFamily="18" charset="0"/>
              </a:rPr>
              <a:t>ă</a:t>
            </a:r>
            <a:r>
              <a:rPr lang="en-US" sz="4500" b="1" dirty="0" smtClean="0">
                <a:latin typeface="Times New Roman" pitchFamily="18" charset="0"/>
                <a:cs typeface="Times New Roman" pitchFamily="18" charset="0"/>
              </a:rPr>
              <a:t> vaginal</a:t>
            </a:r>
            <a:r>
              <a:rPr lang="ro-RO" sz="4500" b="1" dirty="0" smtClean="0">
                <a:latin typeface="Times New Roman" pitchFamily="18" charset="0"/>
                <a:cs typeface="Times New Roman" pitchFamily="18" charset="0"/>
              </a:rPr>
              <a:t>ă</a:t>
            </a:r>
            <a:r>
              <a:rPr lang="en-US" sz="4500" b="1"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pentru</a:t>
            </a:r>
            <a:r>
              <a:rPr lang="en-US" sz="4500" dirty="0" smtClean="0">
                <a:latin typeface="Times New Roman" pitchFamily="18" charset="0"/>
                <a:cs typeface="Times New Roman" pitchFamily="18" charset="0"/>
              </a:rPr>
              <a:t> opera</a:t>
            </a:r>
            <a:r>
              <a:rPr lang="ro-RO" sz="4500" dirty="0" smtClean="0">
                <a:latin typeface="Times New Roman" pitchFamily="18" charset="0"/>
                <a:cs typeface="Times New Roman" pitchFamily="18" charset="0"/>
              </a:rPr>
              <a:t>ț</a:t>
            </a:r>
            <a:r>
              <a:rPr lang="en-US" sz="4500" dirty="0" err="1" smtClean="0">
                <a:latin typeface="Times New Roman" pitchFamily="18" charset="0"/>
                <a:cs typeface="Times New Roman" pitchFamily="18" charset="0"/>
              </a:rPr>
              <a:t>iile</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ginecologice</a:t>
            </a:r>
            <a:r>
              <a:rPr lang="en-US" sz="4500" dirty="0" smtClean="0">
                <a:latin typeface="Times New Roman" pitchFamily="18" charset="0"/>
                <a:cs typeface="Times New Roman" pitchFamily="18" charset="0"/>
              </a:rPr>
              <a:t>;</a:t>
            </a:r>
          </a:p>
          <a:p>
            <a:pPr algn="just">
              <a:buNone/>
            </a:pPr>
            <a:r>
              <a:rPr lang="ro-RO" sz="4500" dirty="0" smtClean="0">
                <a:latin typeface="Times New Roman" pitchFamily="18" charset="0"/>
                <a:cs typeface="Times New Roman" pitchFamily="18" charset="0"/>
              </a:rPr>
              <a:t> </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       - </a:t>
            </a:r>
            <a:r>
              <a:rPr lang="ro-RO" sz="4500" b="1" dirty="0" smtClean="0">
                <a:latin typeface="Times New Roman" pitchFamily="18" charset="0"/>
                <a:cs typeface="Times New Roman" pitchFamily="18" charset="0"/>
              </a:rPr>
              <a:t>spălături gastrice </a:t>
            </a:r>
            <a:r>
              <a:rPr lang="ro-RO" sz="4500" dirty="0" smtClean="0">
                <a:latin typeface="Times New Roman" pitchFamily="18" charset="0"/>
                <a:cs typeface="Times New Roman" pitchFamily="18" charset="0"/>
              </a:rPr>
              <a:t>(</a:t>
            </a:r>
            <a:r>
              <a:rPr lang="en-US" sz="4500" dirty="0" smtClean="0">
                <a:latin typeface="Times New Roman" pitchFamily="18" charset="0"/>
                <a:cs typeface="Times New Roman" pitchFamily="18" charset="0"/>
              </a:rPr>
              <a:t>in </a:t>
            </a:r>
            <a:r>
              <a:rPr lang="en-US" sz="4500" dirty="0" err="1" smtClean="0">
                <a:latin typeface="Times New Roman" pitchFamily="18" charset="0"/>
                <a:cs typeface="Times New Roman" pitchFamily="18" charset="0"/>
              </a:rPr>
              <a:t>cazul</a:t>
            </a:r>
            <a:r>
              <a:rPr lang="en-US" sz="4500" dirty="0" smtClean="0">
                <a:latin typeface="Times New Roman" pitchFamily="18" charset="0"/>
                <a:cs typeface="Times New Roman" pitchFamily="18" charset="0"/>
              </a:rPr>
              <a:t> opera</a:t>
            </a:r>
            <a:r>
              <a:rPr lang="ro-RO" sz="4500" dirty="0" smtClean="0">
                <a:latin typeface="Times New Roman" pitchFamily="18" charset="0"/>
                <a:cs typeface="Times New Roman" pitchFamily="18" charset="0"/>
              </a:rPr>
              <a:t>ț</a:t>
            </a:r>
            <a:r>
              <a:rPr lang="en-US" sz="4500" dirty="0" err="1" smtClean="0">
                <a:latin typeface="Times New Roman" pitchFamily="18" charset="0"/>
                <a:cs typeface="Times New Roman" pitchFamily="18" charset="0"/>
              </a:rPr>
              <a:t>iilor</a:t>
            </a:r>
            <a:r>
              <a:rPr lang="en-US" sz="4500" dirty="0" smtClean="0">
                <a:latin typeface="Times New Roman" pitchFamily="18" charset="0"/>
                <a:cs typeface="Times New Roman" pitchFamily="18" charset="0"/>
              </a:rPr>
              <a:t>  de </a:t>
            </a:r>
            <a:r>
              <a:rPr lang="en-US" sz="4500" dirty="0" err="1" smtClean="0">
                <a:latin typeface="Times New Roman" pitchFamily="18" charset="0"/>
                <a:cs typeface="Times New Roman" pitchFamily="18" charset="0"/>
              </a:rPr>
              <a:t>interes</a:t>
            </a:r>
            <a:r>
              <a:rPr lang="en-US" sz="4500" dirty="0" smtClean="0">
                <a:latin typeface="Times New Roman" pitchFamily="18" charset="0"/>
                <a:cs typeface="Times New Roman" pitchFamily="18" charset="0"/>
              </a:rPr>
              <a:t> gastric </a:t>
            </a:r>
            <a:r>
              <a:rPr lang="en-US" sz="4500" dirty="0" err="1" smtClean="0">
                <a:latin typeface="Times New Roman" pitchFamily="18" charset="0"/>
                <a:cs typeface="Times New Roman" pitchFamily="18" charset="0"/>
              </a:rPr>
              <a:t>sau</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dacă pacientul a mâncat și intervenția trebuie făcută urgent), clis</a:t>
            </a:r>
            <a:r>
              <a:rPr lang="en-US" sz="4500" dirty="0" smtClean="0">
                <a:latin typeface="Times New Roman" pitchFamily="18" charset="0"/>
                <a:cs typeface="Times New Roman" pitchFamily="18" charset="0"/>
              </a:rPr>
              <a:t>m</a:t>
            </a:r>
            <a:r>
              <a:rPr lang="ro-RO" sz="4500" dirty="0" smtClean="0">
                <a:latin typeface="Times New Roman" pitchFamily="18" charset="0"/>
                <a:cs typeface="Times New Roman" pitchFamily="18" charset="0"/>
              </a:rPr>
              <a:t>ă (în seara dinaintea operației </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obligatorie</a:t>
            </a:r>
            <a:r>
              <a:rPr lang="en-US" sz="4500" dirty="0" smtClean="0">
                <a:latin typeface="Times New Roman" pitchFamily="18" charset="0"/>
                <a:cs typeface="Times New Roman" pitchFamily="18" charset="0"/>
              </a:rPr>
              <a:t> </a:t>
            </a:r>
            <a:r>
              <a:rPr lang="ro-RO" sz="4500" dirty="0" smtClean="0">
                <a:latin typeface="Times New Roman" pitchFamily="18" charset="0"/>
                <a:cs typeface="Times New Roman" pitchFamily="18" charset="0"/>
              </a:rPr>
              <a:t>î</a:t>
            </a:r>
            <a:r>
              <a:rPr lang="en-US" sz="4500" dirty="0" smtClean="0">
                <a:latin typeface="Times New Roman" pitchFamily="18" charset="0"/>
                <a:cs typeface="Times New Roman" pitchFamily="18" charset="0"/>
              </a:rPr>
              <a:t>n </a:t>
            </a:r>
            <a:r>
              <a:rPr lang="en-US" sz="4500" dirty="0" err="1" smtClean="0">
                <a:latin typeface="Times New Roman" pitchFamily="18" charset="0"/>
                <a:cs typeface="Times New Roman" pitchFamily="18" charset="0"/>
              </a:rPr>
              <a:t>chirurgia</a:t>
            </a:r>
            <a:r>
              <a:rPr lang="en-US" sz="4500" dirty="0" smtClean="0">
                <a:latin typeface="Times New Roman" pitchFamily="18" charset="0"/>
                <a:cs typeface="Times New Roman" pitchFamily="18" charset="0"/>
              </a:rPr>
              <a:t> abdominal</a:t>
            </a:r>
            <a:r>
              <a:rPr lang="ro-RO" sz="4500" dirty="0" smtClean="0">
                <a:latin typeface="Times New Roman" pitchFamily="18" charset="0"/>
                <a:cs typeface="Times New Roman" pitchFamily="18" charset="0"/>
              </a:rPr>
              <a:t>ă).</a:t>
            </a:r>
          </a:p>
          <a:p>
            <a:endParaRPr lang="ro-R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err="1" smtClean="0">
                <a:solidFill>
                  <a:prstClr val="black"/>
                </a:solidFill>
                <a:latin typeface="Times New Roman" pitchFamily="18" charset="0"/>
                <a:cs typeface="Times New Roman" pitchFamily="18" charset="0"/>
              </a:rPr>
              <a:t>etape</a:t>
            </a:r>
            <a:endParaRPr lang="ro-RO" dirty="0"/>
          </a:p>
        </p:txBody>
      </p:sp>
      <p:sp>
        <p:nvSpPr>
          <p:cNvPr id="3" name="Content Placeholder 2"/>
          <p:cNvSpPr>
            <a:spLocks noGrp="1"/>
          </p:cNvSpPr>
          <p:nvPr>
            <p:ph idx="1"/>
          </p:nvPr>
        </p:nvSpPr>
        <p:spPr/>
        <p:txBody>
          <a:bodyPr>
            <a:normAutofit/>
          </a:bodyPr>
          <a:lstStyle/>
          <a:p>
            <a:pPr algn="just">
              <a:buNone/>
            </a:pPr>
            <a:r>
              <a:rPr lang="en-US" dirty="0" smtClean="0"/>
              <a:t>	</a:t>
            </a:r>
            <a:r>
              <a:rPr lang="en-US" sz="2300" dirty="0" smtClean="0">
                <a:latin typeface="Times New Roman" pitchFamily="18" charset="0"/>
                <a:cs typeface="Times New Roman" pitchFamily="18" charset="0"/>
              </a:rPr>
              <a:t>*</a:t>
            </a:r>
            <a:r>
              <a:rPr lang="ro-RO" sz="2300" dirty="0" smtClean="0">
                <a:latin typeface="Times New Roman" pitchFamily="18" charset="0"/>
                <a:cs typeface="Times New Roman" pitchFamily="18" charset="0"/>
              </a:rPr>
              <a:t>î</a:t>
            </a:r>
            <a:r>
              <a:rPr lang="en-US" sz="2300" dirty="0" smtClean="0">
                <a:latin typeface="Times New Roman" pitchFamily="18" charset="0"/>
                <a:cs typeface="Times New Roman" pitchFamily="18" charset="0"/>
              </a:rPr>
              <a:t>n </a:t>
            </a:r>
            <a:r>
              <a:rPr lang="en-US" sz="2300" dirty="0" err="1" smtClean="0">
                <a:latin typeface="Times New Roman" pitchFamily="18" charset="0"/>
                <a:cs typeface="Times New Roman" pitchFamily="18" charset="0"/>
              </a:rPr>
              <a:t>cazul</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chirurgiei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colo</a:t>
            </a:r>
            <a:r>
              <a:rPr lang="ro-RO" sz="2300" dirty="0" smtClean="0">
                <a:latin typeface="Times New Roman" pitchFamily="18" charset="0"/>
                <a:cs typeface="Times New Roman" pitchFamily="18" charset="0"/>
              </a:rPr>
              <a:t>-</a:t>
            </a:r>
            <a:r>
              <a:rPr lang="en-US" sz="2300" dirty="0" err="1" smtClean="0">
                <a:latin typeface="Times New Roman" pitchFamily="18" charset="0"/>
                <a:cs typeface="Times New Roman" pitchFamily="18" charset="0"/>
              </a:rPr>
              <a:t>rectale</a:t>
            </a:r>
            <a:r>
              <a:rPr lang="en-US" sz="2300" dirty="0" smtClean="0">
                <a:latin typeface="Times New Roman" pitchFamily="18" charset="0"/>
                <a:cs typeface="Times New Roman" pitchFamily="18" charset="0"/>
              </a:rPr>
              <a:t>:</a:t>
            </a:r>
          </a:p>
          <a:p>
            <a:pPr algn="just">
              <a:buNone/>
            </a:pPr>
            <a:r>
              <a:rPr lang="en-US" sz="2300" dirty="0" smtClean="0">
                <a:latin typeface="Times New Roman" pitchFamily="18" charset="0"/>
                <a:cs typeface="Times New Roman" pitchFamily="18" charset="0"/>
              </a:rPr>
              <a:t>	</a:t>
            </a:r>
            <a:r>
              <a:rPr lang="ro-RO" sz="2300" dirty="0" smtClean="0">
                <a:latin typeface="Times New Roman" pitchFamily="18" charset="0"/>
                <a:cs typeface="Times New Roman" pitchFamily="18" charset="0"/>
              </a:rPr>
              <a:t>se va realiza o pregătire specială mecano-chimică a colonului cu soluții hipertone</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Fortrans</a:t>
            </a:r>
            <a:r>
              <a:rPr lang="en-US" sz="2300" dirty="0" smtClean="0">
                <a:latin typeface="Times New Roman" pitchFamily="18" charset="0"/>
                <a:cs typeface="Times New Roman" pitchFamily="18" charset="0"/>
              </a:rPr>
              <a:t>)</a:t>
            </a:r>
            <a:r>
              <a:rPr lang="ro-RO" sz="2300" dirty="0" smtClean="0">
                <a:latin typeface="Times New Roman" pitchFamily="18" charset="0"/>
                <a:cs typeface="Times New Roman" pitchFamily="18" charset="0"/>
              </a:rPr>
              <a:t> și antibiotice administrate oral în pre-ziua intervenție</a:t>
            </a:r>
            <a:r>
              <a:rPr lang="en-US" sz="2300" dirty="0" smtClean="0">
                <a:latin typeface="Times New Roman" pitchFamily="18" charset="0"/>
                <a:cs typeface="Times New Roman" pitchFamily="18" charset="0"/>
              </a:rPr>
              <a:t>;</a:t>
            </a:r>
          </a:p>
          <a:p>
            <a:pPr algn="just">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scop</a:t>
            </a:r>
            <a:r>
              <a:rPr lang="en-US" sz="2300" dirty="0" smtClean="0">
                <a:latin typeface="Times New Roman" pitchFamily="18" charset="0"/>
                <a:cs typeface="Times New Roman" pitchFamily="18" charset="0"/>
              </a:rPr>
              <a:t>: </a:t>
            </a:r>
            <a:r>
              <a:rPr lang="ro-RO" sz="2300" dirty="0" smtClean="0">
                <a:latin typeface="Times New Roman" pitchFamily="18" charset="0"/>
                <a:cs typeface="Times New Roman" pitchFamily="18" charset="0"/>
              </a:rPr>
              <a:t>evacuarea conținutului </a:t>
            </a:r>
            <a:r>
              <a:rPr lang="en-US" sz="2300" dirty="0" smtClean="0">
                <a:latin typeface="Times New Roman" pitchFamily="18" charset="0"/>
                <a:cs typeface="Times New Roman" pitchFamily="18" charset="0"/>
              </a:rPr>
              <a:t>colonic (con</a:t>
            </a:r>
            <a:r>
              <a:rPr lang="ro-RO" sz="2300" dirty="0" smtClean="0">
                <a:latin typeface="Times New Roman" pitchFamily="18" charset="0"/>
                <a:cs typeface="Times New Roman" pitchFamily="18" charset="0"/>
              </a:rPr>
              <a:t>ț</a:t>
            </a:r>
            <a:r>
              <a:rPr lang="en-US" sz="2300" dirty="0" err="1" smtClean="0">
                <a:latin typeface="Times New Roman" pitchFamily="18" charset="0"/>
                <a:cs typeface="Times New Roman" pitchFamily="18" charset="0"/>
              </a:rPr>
              <a:t>inut</a:t>
            </a:r>
            <a:r>
              <a:rPr lang="en-US" sz="2300" dirty="0" smtClean="0">
                <a:latin typeface="Times New Roman" pitchFamily="18" charset="0"/>
                <a:cs typeface="Times New Roman" pitchFamily="18" charset="0"/>
              </a:rPr>
              <a:t> mare de </a:t>
            </a:r>
            <a:r>
              <a:rPr lang="en-US" sz="2300" dirty="0" err="1" smtClean="0">
                <a:latin typeface="Times New Roman" pitchFamily="18" charset="0"/>
                <a:cs typeface="Times New Roman" pitchFamily="18" charset="0"/>
              </a:rPr>
              <a:t>bacterii</a:t>
            </a:r>
            <a:r>
              <a:rPr lang="en-US" sz="2300" dirty="0" smtClean="0">
                <a:latin typeface="Times New Roman" pitchFamily="18" charset="0"/>
                <a:cs typeface="Times New Roman" pitchFamily="18" charset="0"/>
              </a:rPr>
              <a:t>);</a:t>
            </a:r>
            <a:r>
              <a:rPr lang="ro-RO" sz="2300" dirty="0" smtClean="0">
                <a:latin typeface="Times New Roman" pitchFamily="18" charset="0"/>
                <a:cs typeface="Times New Roman" pitchFamily="18" charset="0"/>
              </a:rPr>
              <a:t> diminuarea cantitativă și</a:t>
            </a:r>
            <a:r>
              <a:rPr lang="en-US" sz="2300" dirty="0" smtClean="0">
                <a:latin typeface="Times New Roman" pitchFamily="18" charset="0"/>
                <a:cs typeface="Times New Roman" pitchFamily="18" charset="0"/>
              </a:rPr>
              <a:t> </a:t>
            </a:r>
            <a:r>
              <a:rPr lang="ro-RO" sz="2300" dirty="0" smtClean="0">
                <a:latin typeface="Times New Roman" pitchFamily="18" charset="0"/>
                <a:cs typeface="Times New Roman" pitchFamily="18" charset="0"/>
              </a:rPr>
              <a:t>a virulenței florei bacteriene a colonului. </a:t>
            </a:r>
            <a:endParaRPr lang="en-US" sz="2300" dirty="0" smtClean="0">
              <a:latin typeface="Times New Roman" pitchFamily="18" charset="0"/>
              <a:cs typeface="Times New Roman" pitchFamily="18" charset="0"/>
            </a:endParaRPr>
          </a:p>
          <a:p>
            <a:pPr algn="just">
              <a:buNone/>
            </a:pPr>
            <a:r>
              <a:rPr lang="en-US" sz="2300" dirty="0" smtClean="0">
                <a:latin typeface="Times New Roman" pitchFamily="18" charset="0"/>
                <a:cs typeface="Times New Roman" pitchFamily="18" charset="0"/>
              </a:rPr>
              <a:t>				o</a:t>
            </a:r>
            <a:r>
              <a:rPr lang="ro-RO" sz="2300" dirty="0" smtClean="0">
                <a:latin typeface="Times New Roman" pitchFamily="18" charset="0"/>
                <a:cs typeface="Times New Roman" pitchFamily="18" charset="0"/>
              </a:rPr>
              <a:t>bligatorie este și golirea voluntară </a:t>
            </a:r>
            <a:r>
              <a:rPr lang="en-US" sz="2300" dirty="0" err="1" smtClean="0">
                <a:latin typeface="Times New Roman" pitchFamily="18" charset="0"/>
                <a:cs typeface="Times New Roman" pitchFamily="18" charset="0"/>
              </a:rPr>
              <a:t>sau</a:t>
            </a:r>
            <a:r>
              <a:rPr lang="en-US" sz="2300" dirty="0" smtClean="0">
                <a:latin typeface="Times New Roman" pitchFamily="18" charset="0"/>
                <a:cs typeface="Times New Roman" pitchFamily="18" charset="0"/>
              </a:rPr>
              <a:t> </a:t>
            </a:r>
            <a:r>
              <a:rPr lang="ro-RO" sz="2300" dirty="0" smtClean="0">
                <a:latin typeface="Times New Roman" pitchFamily="18" charset="0"/>
                <a:cs typeface="Times New Roman" pitchFamily="18" charset="0"/>
              </a:rPr>
              <a:t>prin sondaj a vezicii urinare înainte de operație</a:t>
            </a:r>
            <a:r>
              <a:rPr lang="en-US" sz="2300" dirty="0" smtClean="0">
                <a:latin typeface="Times New Roman" pitchFamily="18" charset="0"/>
                <a:cs typeface="Times New Roman" pitchFamily="18" charset="0"/>
              </a:rPr>
              <a:t>;</a:t>
            </a:r>
          </a:p>
          <a:p>
            <a:pPr algn="just"/>
            <a:r>
              <a:rPr lang="ro-RO" sz="2300" dirty="0" smtClean="0">
                <a:latin typeface="Times New Roman" pitchFamily="18" charset="0"/>
                <a:cs typeface="Times New Roman" pitchFamily="18" charset="0"/>
              </a:rPr>
              <a:t>sedarea pacientului în seara și/sau dimineața intervenției.</a:t>
            </a:r>
          </a:p>
          <a:p>
            <a:endParaRPr lang="ro-R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err="1" smtClean="0">
                <a:solidFill>
                  <a:prstClr val="black"/>
                </a:solidFill>
                <a:latin typeface="Times New Roman" pitchFamily="18" charset="0"/>
                <a:cs typeface="Times New Roman" pitchFamily="18" charset="0"/>
              </a:rPr>
              <a:t>etape</a:t>
            </a:r>
            <a:endParaRPr lang="ro-RO" dirty="0"/>
          </a:p>
        </p:txBody>
      </p:sp>
      <p:sp>
        <p:nvSpPr>
          <p:cNvPr id="3" name="Content Placeholder 2"/>
          <p:cNvSpPr>
            <a:spLocks noGrp="1"/>
          </p:cNvSpPr>
          <p:nvPr>
            <p:ph idx="1"/>
          </p:nvPr>
        </p:nvSpPr>
        <p:spPr>
          <a:xfrm>
            <a:off x="457200" y="1143000"/>
            <a:ext cx="8229600" cy="5486400"/>
          </a:xfrm>
        </p:spPr>
        <p:txBody>
          <a:bodyPr>
            <a:noAutofit/>
          </a:bodyPr>
          <a:lstStyle/>
          <a:p>
            <a:pPr algn="just"/>
            <a:r>
              <a:rPr lang="ro-RO" sz="1800" b="1" dirty="0" smtClean="0">
                <a:latin typeface="Times New Roman" pitchFamily="18" charset="0"/>
                <a:cs typeface="Times New Roman" pitchFamily="18" charset="0"/>
              </a:rPr>
              <a:t>Antibioticoprofilaxia</a:t>
            </a:r>
            <a:endParaRPr lang="en-US" sz="1800" b="1" dirty="0" smtClean="0">
              <a:latin typeface="Times New Roman" pitchFamily="18" charset="0"/>
              <a:cs typeface="Times New Roman" pitchFamily="18" charset="0"/>
            </a:endParaRPr>
          </a:p>
          <a:p>
            <a:pPr algn="just">
              <a:buNone/>
            </a:pPr>
            <a:r>
              <a:rPr lang="en-US" sz="1800" b="1" dirty="0" smtClean="0">
                <a:latin typeface="Times New Roman" pitchFamily="18" charset="0"/>
                <a:cs typeface="Times New Roman" pitchFamily="18" charset="0"/>
              </a:rPr>
              <a:t> </a:t>
            </a:r>
            <a:r>
              <a:rPr lang="ro-RO" sz="1800" b="1" dirty="0" err="1" smtClean="0">
                <a:latin typeface="Times New Roman" pitchFamily="18" charset="0"/>
                <a:cs typeface="Times New Roman" pitchFamily="18" charset="0"/>
              </a:rPr>
              <a:t>S</a:t>
            </a:r>
            <a:r>
              <a:rPr lang="en-US" sz="1800" b="1" dirty="0" smtClean="0">
                <a:latin typeface="Times New Roman" pitchFamily="18" charset="0"/>
                <a:cs typeface="Times New Roman" pitchFamily="18" charset="0"/>
              </a:rPr>
              <a:t>cop:</a:t>
            </a:r>
            <a:r>
              <a:rPr lang="ro-RO" sz="1800" dirty="0" smtClean="0">
                <a:latin typeface="Times New Roman" pitchFamily="18" charset="0"/>
                <a:cs typeface="Times New Roman" pitchFamily="18" charset="0"/>
              </a:rPr>
              <a:t> micșorarea cantitativă și calitativă a microorganismelor ajutând astfel sistemul imun să prevină infecția</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nu are drept scop eradicarea bacteriană completă</a:t>
            </a:r>
            <a:r>
              <a:rPr lang="en-US" sz="1800" dirty="0" smtClean="0">
                <a:latin typeface="Times New Roman" pitchFamily="18" charset="0"/>
                <a:cs typeface="Times New Roman" pitchFamily="18" charset="0"/>
              </a:rPr>
              <a:t>); </a:t>
            </a:r>
          </a:p>
          <a:p>
            <a:pPr algn="just">
              <a:buNone/>
            </a:pPr>
            <a:r>
              <a:rPr lang="en-US" sz="1800" b="1" dirty="0" err="1" smtClean="0">
                <a:latin typeface="Times New Roman" pitchFamily="18" charset="0"/>
                <a:cs typeface="Times New Roman" pitchFamily="18" charset="0"/>
              </a:rPr>
              <a:t>Indica</a:t>
            </a:r>
            <a:r>
              <a:rPr lang="ro-RO" sz="1800" b="1" dirty="0" smtClean="0">
                <a:latin typeface="Times New Roman" pitchFamily="18" charset="0"/>
                <a:cs typeface="Times New Roman" pitchFamily="18" charset="0"/>
              </a:rPr>
              <a:t>ț</a:t>
            </a:r>
            <a:r>
              <a:rPr lang="en-US" sz="1800" b="1" dirty="0" err="1" smtClean="0">
                <a:latin typeface="Times New Roman" pitchFamily="18" charset="0"/>
                <a:cs typeface="Times New Roman" pitchFamily="18" charset="0"/>
              </a:rPr>
              <a:t>ie</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a:t>
            </a:r>
            <a:r>
              <a:rPr lang="ro-RO" sz="1800" dirty="0" smtClean="0">
                <a:latin typeface="Times New Roman" pitchFamily="18" charset="0"/>
                <a:cs typeface="Times New Roman" pitchFamily="18" charset="0"/>
              </a:rPr>
              <a:t>e preferă antibiotic cu spectru larg care să cuprindă majoritatea florei frecvent  implicată în supurații postoperatorii (stafilococii-80% din infecțiile plăgilor)</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cefalosporine de generatia 2-a și a 3-a administrate cu 60 de minute înaintea intervenției, odată cu preanestezia,</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pe cale intravenoasă (pentru obținerea unei cantități suficiente de antibiotic la nivelul țesuturilor în momentul inciziei</a:t>
            </a:r>
            <a:r>
              <a:rPr lang="en-US" sz="1800" dirty="0" smtClean="0">
                <a:latin typeface="Times New Roman" pitchFamily="18" charset="0"/>
                <a:cs typeface="Times New Roman" pitchFamily="18" charset="0"/>
              </a:rPr>
              <a:t>).</a:t>
            </a:r>
            <a:endParaRPr lang="en-US" sz="1800" b="1" dirty="0" smtClean="0">
              <a:latin typeface="Times New Roman" pitchFamily="18" charset="0"/>
              <a:cs typeface="Times New Roman" pitchFamily="18" charset="0"/>
            </a:endParaRPr>
          </a:p>
          <a:p>
            <a:pPr algn="just">
              <a:buNone/>
            </a:pPr>
            <a:r>
              <a:rPr lang="en-US" sz="1800" b="1" dirty="0" err="1" smtClean="0">
                <a:latin typeface="Times New Roman" pitchFamily="18" charset="0"/>
                <a:cs typeface="Times New Roman" pitchFamily="18" charset="0"/>
              </a:rPr>
              <a:t>Criteriu</a:t>
            </a:r>
            <a:r>
              <a:rPr lang="ro-RO" sz="1800" b="1" dirty="0" smtClean="0">
                <a:latin typeface="Times New Roman" pitchFamily="18" charset="0"/>
                <a:cs typeface="Times New Roman" pitchFamily="18" charset="0"/>
              </a:rPr>
              <a:t>l</a:t>
            </a:r>
            <a:r>
              <a:rPr lang="en-US" sz="1800" b="1" dirty="0" smtClean="0">
                <a:latin typeface="Times New Roman" pitchFamily="18" charset="0"/>
                <a:cs typeface="Times New Roman" pitchFamily="18" charset="0"/>
              </a:rPr>
              <a:t> dup</a:t>
            </a:r>
            <a:r>
              <a:rPr lang="ro-RO" sz="1800" b="1" dirty="0" smtClean="0">
                <a:latin typeface="Times New Roman" pitchFamily="18" charset="0"/>
                <a:cs typeface="Times New Roman" pitchFamily="18" charset="0"/>
              </a:rPr>
              <a:t>ă</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complexul</a:t>
            </a:r>
            <a:r>
              <a:rPr lang="en-US" sz="1800" b="1" dirty="0" smtClean="0">
                <a:latin typeface="Times New Roman" pitchFamily="18" charset="0"/>
                <a:cs typeface="Times New Roman" pitchFamily="18" charset="0"/>
              </a:rPr>
              <a:t> septic/</a:t>
            </a:r>
            <a:r>
              <a:rPr lang="en-US" sz="1800" b="1" dirty="0" err="1" smtClean="0">
                <a:latin typeface="Times New Roman" pitchFamily="18" charset="0"/>
                <a:cs typeface="Times New Roman" pitchFamily="18" charset="0"/>
              </a:rPr>
              <a:t>aspetic</a:t>
            </a:r>
            <a:r>
              <a:rPr lang="ro-RO" sz="1800" b="1" dirty="0" smtClean="0">
                <a:latin typeface="Times New Roman" pitchFamily="18" charset="0"/>
                <a:cs typeface="Times New Roman" pitchFamily="18" charset="0"/>
              </a:rPr>
              <a:t> </a:t>
            </a:r>
            <a:endParaRPr lang="ro-RO" sz="1800" dirty="0" smtClean="0">
              <a:latin typeface="Times New Roman" pitchFamily="18" charset="0"/>
              <a:cs typeface="Times New Roman" pitchFamily="18" charset="0"/>
            </a:endParaRPr>
          </a:p>
          <a:p>
            <a:pPr algn="just">
              <a:buNone/>
            </a:pP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intervențiilor aseptice </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administrarea perioperatorie a antibioticelor nu este indicată sau se va accepta cel mult o doză preoperator. </a:t>
            </a:r>
            <a:endParaRPr lang="en-US" sz="1800" dirty="0" smtClean="0">
              <a:latin typeface="Times New Roman" pitchFamily="18" charset="0"/>
              <a:cs typeface="Times New Roman" pitchFamily="18" charset="0"/>
            </a:endParaRPr>
          </a:p>
          <a:p>
            <a:pPr algn="just">
              <a:buNone/>
            </a:pP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intervențiilor septice</a:t>
            </a:r>
            <a:r>
              <a:rPr lang="en-US" sz="1800" dirty="0" smtClean="0">
                <a:latin typeface="Times New Roman" pitchFamily="18" charset="0"/>
                <a:cs typeface="Times New Roman" pitchFamily="18" charset="0"/>
              </a:rPr>
              <a:t> - </a:t>
            </a:r>
            <a:r>
              <a:rPr lang="ro-RO" sz="1800" dirty="0" smtClean="0">
                <a:latin typeface="Times New Roman" pitchFamily="18" charset="0"/>
                <a:cs typeface="Times New Roman" pitchFamily="18" charset="0"/>
              </a:rPr>
              <a:t>administra antibioticul</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pre</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și postoperator, prelungirea administrării postoperator va fi la latitudinea medicului curant (există protocoale speciale). </a:t>
            </a:r>
          </a:p>
          <a:p>
            <a:pPr algn="just">
              <a:buNone/>
            </a:pPr>
            <a:r>
              <a:rPr lang="ro-RO" sz="1800" b="1" dirty="0" smtClean="0">
                <a:latin typeface="Times New Roman" pitchFamily="18" charset="0"/>
                <a:cs typeface="Times New Roman" pitchFamily="18" charset="0"/>
              </a:rPr>
              <a:t>C</a:t>
            </a:r>
            <a:r>
              <a:rPr lang="en-US" sz="1800" b="1" dirty="0" err="1" smtClean="0">
                <a:latin typeface="Times New Roman" pitchFamily="18" charset="0"/>
                <a:cs typeface="Times New Roman" pitchFamily="18" charset="0"/>
              </a:rPr>
              <a:t>riteriu</a:t>
            </a:r>
            <a:r>
              <a:rPr lang="ro-RO" sz="1800" b="1" dirty="0" smtClean="0">
                <a:latin typeface="Times New Roman" pitchFamily="18" charset="0"/>
                <a:cs typeface="Times New Roman" pitchFamily="18" charset="0"/>
              </a:rPr>
              <a:t>l</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timpului</a:t>
            </a:r>
            <a:r>
              <a:rPr lang="en-US" sz="1800" b="1" dirty="0" smtClean="0">
                <a:latin typeface="Times New Roman" pitchFamily="18" charset="0"/>
                <a:cs typeface="Times New Roman" pitchFamily="18" charset="0"/>
              </a:rPr>
              <a:t> operator</a:t>
            </a:r>
            <a:r>
              <a:rPr lang="en-US" sz="1800" dirty="0" smtClean="0">
                <a:latin typeface="Times New Roman" pitchFamily="18" charset="0"/>
                <a:cs typeface="Times New Roman" pitchFamily="18" charset="0"/>
              </a:rPr>
              <a:t>: opera</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iile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desf</a:t>
            </a:r>
            <a:r>
              <a:rPr lang="ro-RO" sz="1800" dirty="0" smtClean="0">
                <a:latin typeface="Times New Roman" pitchFamily="18" charset="0"/>
                <a:cs typeface="Times New Roman" pitchFamily="18" charset="0"/>
              </a:rPr>
              <a:t>ăș</a:t>
            </a:r>
            <a:r>
              <a:rPr lang="en-US" sz="1800" dirty="0" err="1" smtClean="0">
                <a:latin typeface="Times New Roman" pitchFamily="18" charset="0"/>
                <a:cs typeface="Times New Roman" pitchFamily="18" charset="0"/>
              </a:rPr>
              <a:t>urate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a:t>
            </a:r>
            <a:r>
              <a:rPr lang="en-US" sz="1800" dirty="0" smtClean="0">
                <a:latin typeface="Times New Roman" pitchFamily="18" charset="0"/>
                <a:cs typeface="Times New Roman" pitchFamily="18" charset="0"/>
              </a:rPr>
              <a:t> o </a:t>
            </a:r>
            <a:r>
              <a:rPr lang="en-US" sz="1800" dirty="0" err="1" smtClean="0">
                <a:latin typeface="Times New Roman" pitchFamily="18" charset="0"/>
                <a:cs typeface="Times New Roman" pitchFamily="18" charset="0"/>
              </a:rPr>
              <a:t>perioad</a:t>
            </a:r>
            <a:r>
              <a:rPr lang="ro-RO" sz="1800" dirty="0" smtClean="0">
                <a:latin typeface="Times New Roman" pitchFamily="18" charset="0"/>
                <a:cs typeface="Times New Roman" pitchFamily="18" charset="0"/>
              </a:rPr>
              <a:t>ă</a:t>
            </a:r>
            <a:r>
              <a:rPr lang="en-US" sz="1800" dirty="0" smtClean="0">
                <a:latin typeface="Times New Roman" pitchFamily="18" charset="0"/>
                <a:cs typeface="Times New Roman" pitchFamily="18" charset="0"/>
              </a:rPr>
              <a:t> de </a:t>
            </a:r>
            <a:r>
              <a:rPr lang="en-US" sz="1800" dirty="0" err="1" smtClean="0">
                <a:latin typeface="Times New Roman" pitchFamily="18" charset="0"/>
                <a:cs typeface="Times New Roman" pitchFamily="18" charset="0"/>
              </a:rPr>
              <a:t>mai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mult</a:t>
            </a:r>
            <a:r>
              <a:rPr lang="en-US" sz="1800" dirty="0" smtClean="0">
                <a:latin typeface="Times New Roman" pitchFamily="18" charset="0"/>
                <a:cs typeface="Times New Roman" pitchFamily="18" charset="0"/>
              </a:rPr>
              <a:t> de 2,5 ore, </a:t>
            </a:r>
            <a:r>
              <a:rPr lang="en-US" sz="1800" dirty="0" err="1" smtClean="0">
                <a:latin typeface="Times New Roman" pitchFamily="18" charset="0"/>
                <a:cs typeface="Times New Roman" pitchFamily="18" charset="0"/>
              </a:rPr>
              <a:t>necesit</a:t>
            </a:r>
            <a:r>
              <a:rPr lang="ro-RO" sz="1800" dirty="0" smtClean="0">
                <a:latin typeface="Times New Roman" pitchFamily="18" charset="0"/>
                <a:cs typeface="Times New Roman" pitchFamily="18" charset="0"/>
              </a:rPr>
              <a:t>ă</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administrarea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unei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noi</a:t>
            </a:r>
            <a:r>
              <a:rPr lang="en-US" sz="1800" dirty="0" smtClean="0">
                <a:latin typeface="Times New Roman" pitchFamily="18" charset="0"/>
                <a:cs typeface="Times New Roman" pitchFamily="18" charset="0"/>
              </a:rPr>
              <a:t> doze de antibiotic</a:t>
            </a:r>
          </a:p>
          <a:p>
            <a:pPr algn="just">
              <a:buNone/>
            </a:pPr>
            <a:r>
              <a:rPr lang="ro-RO" sz="1800" b="1" dirty="0" err="1" smtClean="0">
                <a:latin typeface="Times New Roman" pitchFamily="18" charset="0"/>
                <a:cs typeface="Times New Roman" pitchFamily="18" charset="0"/>
              </a:rPr>
              <a:t>C</a:t>
            </a:r>
            <a:r>
              <a:rPr lang="en-US" sz="1800" b="1" dirty="0" err="1" smtClean="0">
                <a:latin typeface="Times New Roman" pitchFamily="18" charset="0"/>
                <a:cs typeface="Times New Roman" pitchFamily="18" charset="0"/>
              </a:rPr>
              <a:t>riteriul</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complexit</a:t>
            </a:r>
            <a:r>
              <a:rPr lang="ro-RO" sz="1800" b="1" dirty="0" smtClean="0">
                <a:latin typeface="Times New Roman" pitchFamily="18" charset="0"/>
                <a:cs typeface="Times New Roman" pitchFamily="18" charset="0"/>
              </a:rPr>
              <a:t>ă</a:t>
            </a:r>
            <a:r>
              <a:rPr lang="en-US" sz="1800" b="1" dirty="0" err="1" smtClean="0">
                <a:latin typeface="Times New Roman" pitchFamily="18" charset="0"/>
                <a:cs typeface="Times New Roman" pitchFamily="18" charset="0"/>
              </a:rPr>
              <a:t>tii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interven</a:t>
            </a:r>
            <a:r>
              <a:rPr lang="ro-RO" sz="1800" b="1" dirty="0" smtClean="0">
                <a:latin typeface="Times New Roman" pitchFamily="18" charset="0"/>
                <a:cs typeface="Times New Roman" pitchFamily="18" charset="0"/>
              </a:rPr>
              <a:t>ț</a:t>
            </a:r>
            <a:r>
              <a:rPr lang="en-US" sz="1800" b="1" dirty="0" err="1" smtClean="0">
                <a:latin typeface="Times New Roman" pitchFamily="18" charset="0"/>
                <a:cs typeface="Times New Roman" pitchFamily="18" charset="0"/>
              </a:rPr>
              <a:t>iei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chirurgicale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interven</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iile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chirurgicale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desf</a:t>
            </a:r>
            <a:r>
              <a:rPr lang="ro-RO" sz="1800" dirty="0" smtClean="0">
                <a:latin typeface="Times New Roman" pitchFamily="18" charset="0"/>
                <a:cs typeface="Times New Roman" pitchFamily="18" charset="0"/>
              </a:rPr>
              <a:t>ă</a:t>
            </a:r>
            <a:r>
              <a:rPr lang="en-US" sz="1800" dirty="0" err="1" smtClean="0">
                <a:latin typeface="Times New Roman" pitchFamily="18" charset="0"/>
                <a:cs typeface="Times New Roman" pitchFamily="18" charset="0"/>
              </a:rPr>
              <a:t>surate</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î</a:t>
            </a:r>
            <a:r>
              <a:rPr lang="en-US" sz="1800" dirty="0" smtClean="0">
                <a:latin typeface="Times New Roman" pitchFamily="18" charset="0"/>
                <a:cs typeface="Times New Roman" pitchFamily="18" charset="0"/>
              </a:rPr>
              <a:t>n </a:t>
            </a:r>
            <a:r>
              <a:rPr lang="en-US" sz="1800" dirty="0" err="1" smtClean="0">
                <a:latin typeface="Times New Roman" pitchFamily="18" charset="0"/>
                <a:cs typeface="Times New Roman" pitchFamily="18" charset="0"/>
              </a:rPr>
              <a:t>mai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mult</a:t>
            </a:r>
            <a:r>
              <a:rPr lang="en-US" sz="1800" dirty="0" smtClean="0">
                <a:latin typeface="Times New Roman" pitchFamily="18" charset="0"/>
                <a:cs typeface="Times New Roman" pitchFamily="18" charset="0"/>
              </a:rPr>
              <a:t> de 2 </a:t>
            </a:r>
            <a:r>
              <a:rPr lang="en-US" sz="1800" dirty="0" err="1" smtClean="0">
                <a:latin typeface="Times New Roman" pitchFamily="18" charset="0"/>
                <a:cs typeface="Times New Roman" pitchFamily="18" charset="0"/>
              </a:rPr>
              <a:t>regiuni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anatomice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chirurgia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eso</a:t>
            </a:r>
            <a:r>
              <a:rPr lang="ro-RO" sz="1800" dirty="0" smtClean="0">
                <a:latin typeface="Times New Roman" pitchFamily="18" charset="0"/>
                <a:cs typeface="Times New Roman" pitchFamily="18" charset="0"/>
              </a:rPr>
              <a:t>fa</a:t>
            </a:r>
            <a:r>
              <a:rPr lang="en-US" sz="1800" dirty="0" err="1" smtClean="0">
                <a:latin typeface="Times New Roman" pitchFamily="18" charset="0"/>
                <a:cs typeface="Times New Roman" pitchFamily="18" charset="0"/>
              </a:rPr>
              <a:t>gului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rectului</a:t>
            </a:r>
            <a:r>
              <a:rPr lang="en-US" sz="1800" dirty="0" smtClean="0">
                <a:latin typeface="Times New Roman" pitchFamily="18" charset="0"/>
                <a:cs typeface="Times New Roman" pitchFamily="18" charset="0"/>
              </a:rPr>
              <a:t> inferior).</a:t>
            </a:r>
            <a:endParaRPr lang="ro-RO"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err="1" smtClean="0">
                <a:solidFill>
                  <a:prstClr val="black"/>
                </a:solidFill>
                <a:latin typeface="Times New Roman" pitchFamily="18" charset="0"/>
                <a:cs typeface="Times New Roman" pitchFamily="18" charset="0"/>
              </a:rPr>
              <a:t>etape</a:t>
            </a:r>
            <a:endParaRPr lang="ro-RO" dirty="0"/>
          </a:p>
        </p:txBody>
      </p:sp>
      <p:sp>
        <p:nvSpPr>
          <p:cNvPr id="3" name="Content Placeholder 2"/>
          <p:cNvSpPr>
            <a:spLocks noGrp="1"/>
          </p:cNvSpPr>
          <p:nvPr>
            <p:ph idx="1"/>
          </p:nvPr>
        </p:nvSpPr>
        <p:spPr>
          <a:xfrm>
            <a:off x="457200" y="1295400"/>
            <a:ext cx="8229600" cy="5257800"/>
          </a:xfrm>
        </p:spPr>
        <p:txBody>
          <a:bodyPr>
            <a:noAutofit/>
          </a:bodyPr>
          <a:lstStyle/>
          <a:p>
            <a:pPr algn="just"/>
            <a:r>
              <a:rPr lang="ro-RO" sz="1600" b="1" dirty="0" smtClean="0">
                <a:latin typeface="Times New Roman" pitchFamily="18" charset="0"/>
                <a:cs typeface="Times New Roman" pitchFamily="18" charset="0"/>
              </a:rPr>
              <a:t>Profilatia antitrombotică</a:t>
            </a:r>
            <a:endParaRPr lang="ro-RO" sz="1600" dirty="0" smtClean="0">
              <a:latin typeface="Times New Roman" pitchFamily="18" charset="0"/>
              <a:cs typeface="Times New Roman" pitchFamily="18" charset="0"/>
            </a:endParaRPr>
          </a:p>
          <a:p>
            <a:pPr algn="just">
              <a:buNone/>
            </a:pPr>
            <a:r>
              <a:rPr lang="en-US" sz="1600" dirty="0" smtClean="0">
                <a:latin typeface="Times New Roman" pitchFamily="18" charset="0"/>
                <a:cs typeface="Times New Roman" pitchFamily="18" charset="0"/>
              </a:rPr>
              <a:t> 	</a:t>
            </a:r>
            <a:r>
              <a:rPr lang="ro-RO" sz="1600" b="1" dirty="0" err="1" smtClean="0">
                <a:latin typeface="Times New Roman" pitchFamily="18" charset="0"/>
                <a:cs typeface="Times New Roman" pitchFamily="18" charset="0"/>
              </a:rPr>
              <a:t>S</a:t>
            </a:r>
            <a:r>
              <a:rPr lang="en-US" sz="1600" b="1" dirty="0" smtClean="0">
                <a:latin typeface="Times New Roman" pitchFamily="18" charset="0"/>
                <a:cs typeface="Times New Roman" pitchFamily="18" charset="0"/>
              </a:rPr>
              <a:t>cop</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profilaxia</a:t>
            </a:r>
            <a:r>
              <a:rPr lang="en-US" sz="1600" dirty="0" smtClean="0">
                <a:latin typeface="Times New Roman" pitchFamily="18" charset="0"/>
                <a:cs typeface="Times New Roman" pitchFamily="18" charset="0"/>
              </a:rPr>
              <a:t> TEP/TVP </a:t>
            </a:r>
          </a:p>
          <a:p>
            <a:pPr algn="just">
              <a:buNone/>
            </a:pPr>
            <a:r>
              <a:rPr lang="en-US" sz="1600" dirty="0" smtClean="0">
                <a:latin typeface="Times New Roman" pitchFamily="18" charset="0"/>
                <a:cs typeface="Times New Roman" pitchFamily="18" charset="0"/>
              </a:rPr>
              <a:t>	</a:t>
            </a:r>
            <a:r>
              <a:rPr lang="ro-RO" sz="1600" b="1" dirty="0" smtClean="0">
                <a:latin typeface="Times New Roman" pitchFamily="18" charset="0"/>
                <a:cs typeface="Times New Roman" pitchFamily="18" charset="0"/>
              </a:rPr>
              <a:t>I</a:t>
            </a:r>
            <a:r>
              <a:rPr lang="en-US" sz="1600" b="1" dirty="0" err="1" smtClean="0">
                <a:latin typeface="Times New Roman" pitchFamily="18" charset="0"/>
                <a:cs typeface="Times New Roman" pitchFamily="18" charset="0"/>
              </a:rPr>
              <a:t>ndica</a:t>
            </a:r>
            <a:r>
              <a:rPr lang="ro-RO" sz="1600" b="1" dirty="0" smtClean="0">
                <a:latin typeface="Times New Roman" pitchFamily="18" charset="0"/>
                <a:cs typeface="Times New Roman" pitchFamily="18" charset="0"/>
              </a:rPr>
              <a:t>ț</a:t>
            </a:r>
            <a:r>
              <a:rPr lang="en-US" sz="1600" b="1" dirty="0" err="1" smtClean="0">
                <a:latin typeface="Times New Roman" pitchFamily="18" charset="0"/>
                <a:cs typeface="Times New Roman" pitchFamily="18" charset="0"/>
              </a:rPr>
              <a:t>ie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chirurgia</a:t>
            </a:r>
            <a:r>
              <a:rPr lang="en-US" sz="1600" dirty="0" smtClean="0">
                <a:latin typeface="Times New Roman" pitchFamily="18" charset="0"/>
                <a:cs typeface="Times New Roman" pitchFamily="18" charset="0"/>
              </a:rPr>
              <a:t> abdominal</a:t>
            </a:r>
            <a:r>
              <a:rPr lang="ro-RO" sz="1600" dirty="0" smtClean="0">
                <a:latin typeface="Times New Roman" pitchFamily="18" charset="0"/>
                <a:cs typeface="Times New Roman" pitchFamily="18" charset="0"/>
              </a:rPr>
              <a:t>ă</a:t>
            </a:r>
            <a:r>
              <a:rPr lang="en-US" sz="1600" dirty="0" smtClean="0">
                <a:latin typeface="Times New Roman" pitchFamily="18" charset="0"/>
                <a:cs typeface="Times New Roman" pitchFamily="18" charset="0"/>
              </a:rPr>
              <a:t>, vascular</a:t>
            </a:r>
            <a:r>
              <a:rPr lang="ro-RO" sz="1600" dirty="0" smtClean="0">
                <a:latin typeface="Times New Roman" pitchFamily="18" charset="0"/>
                <a:cs typeface="Times New Roman" pitchFamily="18" charset="0"/>
              </a:rPr>
              <a:t>ă</a:t>
            </a:r>
            <a:r>
              <a:rPr lang="en-US" sz="1600" dirty="0" smtClean="0">
                <a:latin typeface="Times New Roman" pitchFamily="18" charset="0"/>
                <a:cs typeface="Times New Roman" pitchFamily="18" charset="0"/>
              </a:rPr>
              <a:t>,</a:t>
            </a:r>
            <a:r>
              <a:rPr lang="ro-RO" sz="1600" dirty="0" smtClean="0">
                <a:latin typeface="Times New Roman" pitchFamily="18" charset="0"/>
                <a:cs typeface="Times New Roman" pitchFamily="18" charset="0"/>
              </a:rPr>
              <a:t> pacienții cu risc trombotic sever (bolnavi cu cancer, vârstnici, obezi, cu insuficiență cardiacă congestivă, etc), înlocui</a:t>
            </a:r>
            <a:r>
              <a:rPr lang="en-US" sz="1600" dirty="0" err="1" smtClean="0">
                <a:latin typeface="Times New Roman" pitchFamily="18" charset="0"/>
                <a:cs typeface="Times New Roman" pitchFamily="18" charset="0"/>
              </a:rPr>
              <a:t>rea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unui</a:t>
            </a: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 antiagregante</a:t>
            </a:r>
            <a:r>
              <a:rPr lang="en-US" sz="1600" dirty="0" smtClean="0">
                <a:latin typeface="Times New Roman" pitchFamily="18" charset="0"/>
                <a:cs typeface="Times New Roman" pitchFamily="18" charset="0"/>
              </a:rPr>
              <a:t>/anticoagulant</a:t>
            </a:r>
            <a:r>
              <a:rPr lang="ro-RO" sz="1600" dirty="0" smtClean="0">
                <a:latin typeface="Times New Roman" pitchFamily="18" charset="0"/>
                <a:cs typeface="Times New Roman" pitchFamily="18" charset="0"/>
              </a:rPr>
              <a:t> orale</a:t>
            </a: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î</a:t>
            </a:r>
            <a:r>
              <a:rPr lang="en-US" sz="1600" dirty="0" smtClean="0">
                <a:latin typeface="Times New Roman" pitchFamily="18" charset="0"/>
                <a:cs typeface="Times New Roman" pitchFamily="18" charset="0"/>
              </a:rPr>
              <a:t>n </a:t>
            </a:r>
            <a:r>
              <a:rPr lang="ro-RO" sz="1600" dirty="0" smtClean="0">
                <a:latin typeface="Times New Roman" pitchFamily="18" charset="0"/>
                <a:cs typeface="Times New Roman" pitchFamily="18" charset="0"/>
              </a:rPr>
              <a:t>caz de intervenții cu durată crescută, sângerări crescute perioperator, disecții retroperitoneale, transfuzii</a:t>
            </a: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importante</a:t>
            </a:r>
            <a:r>
              <a:rPr lang="en-US" sz="1600" dirty="0" smtClean="0">
                <a:latin typeface="Times New Roman" pitchFamily="18" charset="0"/>
                <a:cs typeface="Times New Roman" pitchFamily="18" charset="0"/>
              </a:rPr>
              <a:t>; f</a:t>
            </a:r>
            <a:r>
              <a:rPr lang="ro-RO" sz="1600" dirty="0" smtClean="0">
                <a:latin typeface="Times New Roman" pitchFamily="18" charset="0"/>
                <a:cs typeface="Times New Roman" pitchFamily="18" charset="0"/>
              </a:rPr>
              <a:t>recvența administrării și dozele zilnice diferă în funcție de mai multi factori: vârstă, greutate, boală, etc.</a:t>
            </a:r>
            <a:endParaRPr lang="en-US" sz="1600" dirty="0" smtClean="0">
              <a:latin typeface="Times New Roman" pitchFamily="18" charset="0"/>
              <a:cs typeface="Times New Roman" pitchFamily="18" charset="0"/>
            </a:endParaRPr>
          </a:p>
          <a:p>
            <a:pPr algn="just">
              <a:buNone/>
            </a:pPr>
            <a:r>
              <a:rPr lang="en-US" sz="1600" dirty="0" smtClean="0">
                <a:latin typeface="Times New Roman" pitchFamily="18" charset="0"/>
                <a:cs typeface="Times New Roman" pitchFamily="18" charset="0"/>
              </a:rPr>
              <a:t>	</a:t>
            </a:r>
            <a:r>
              <a:rPr lang="ro-RO" sz="1600" b="1" dirty="0" err="1" smtClean="0">
                <a:latin typeface="Times New Roman" pitchFamily="18" charset="0"/>
                <a:cs typeface="Times New Roman" pitchFamily="18" charset="0"/>
              </a:rPr>
              <a:t>M</a:t>
            </a:r>
            <a:r>
              <a:rPr lang="en-US" sz="1600" b="1" dirty="0" err="1" smtClean="0">
                <a:latin typeface="Times New Roman" pitchFamily="18" charset="0"/>
                <a:cs typeface="Times New Roman" pitchFamily="18" charset="0"/>
              </a:rPr>
              <a:t>etode</a:t>
            </a:r>
            <a:r>
              <a:rPr lang="en-US" sz="1600" dirty="0" smtClean="0">
                <a:latin typeface="Times New Roman" pitchFamily="18" charset="0"/>
                <a:cs typeface="Times New Roman" pitchFamily="18" charset="0"/>
              </a:rPr>
              <a:t>: </a:t>
            </a:r>
          </a:p>
          <a:p>
            <a:pPr algn="just">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m</a:t>
            </a:r>
            <a:r>
              <a:rPr lang="ro-RO" sz="1600" dirty="0" smtClean="0">
                <a:latin typeface="Times New Roman" pitchFamily="18" charset="0"/>
                <a:cs typeface="Times New Roman" pitchFamily="18" charset="0"/>
              </a:rPr>
              <a:t>etode mecanice de tromboprofilaxie sunt reprezentate de compresia elastică (ciorapi elastici sau compresie gradată) sau compresia pneumatică intermitentă.</a:t>
            </a:r>
          </a:p>
          <a:p>
            <a:pPr algn="just">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a:t>
            </a:r>
            <a:r>
              <a:rPr lang="ro-RO" sz="1600" dirty="0" smtClean="0">
                <a:latin typeface="Times New Roman" pitchFamily="18" charset="0"/>
                <a:cs typeface="Times New Roman" pitchFamily="18" charset="0"/>
              </a:rPr>
              <a:t>romboprofilaxia farmacologică folosește anticoagulante (heparine cu greutate moleculară mică) și antiagregante plachetare. Heparinele cu greutate moleculară mică (Fraxiparine, Clexane,</a:t>
            </a:r>
            <a:r>
              <a:rPr lang="en-US" sz="1600" dirty="0" smtClean="0">
                <a:latin typeface="Times New Roman" pitchFamily="18" charset="0"/>
                <a:cs typeface="Times New Roman" pitchFamily="18" charset="0"/>
              </a:rPr>
              <a:t> etc</a:t>
            </a:r>
            <a:r>
              <a:rPr lang="ro-RO" sz="1600" dirty="0" smtClean="0">
                <a:latin typeface="Times New Roman" pitchFamily="18" charset="0"/>
                <a:cs typeface="Times New Roman" pitchFamily="18" charset="0"/>
              </a:rPr>
              <a:t>) se administrează cu</a:t>
            </a: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1-2h înaintea intervenției prelungindu-se administrarea postoperator chiar și până la 28 de zile</a:t>
            </a:r>
            <a:r>
              <a:rPr lang="en-US" sz="1600" dirty="0" smtClean="0">
                <a:latin typeface="Times New Roman" pitchFamily="18" charset="0"/>
                <a:cs typeface="Times New Roman" pitchFamily="18" charset="0"/>
              </a:rPr>
              <a:t>.</a:t>
            </a:r>
          </a:p>
          <a:p>
            <a:pPr algn="just">
              <a:buNone/>
            </a:pPr>
            <a:endParaRPr lang="en-US" sz="1600" dirty="0" smtClean="0">
              <a:latin typeface="Times New Roman" pitchFamily="18" charset="0"/>
              <a:cs typeface="Times New Roman" pitchFamily="18" charset="0"/>
            </a:endParaRPr>
          </a:p>
          <a:p>
            <a:pPr algn="just">
              <a:buNone/>
            </a:pPr>
            <a:r>
              <a:rPr lang="en-US"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 Importantă  pentru reducerea riscului trombotic este mobilizarea cât mai rapid postoperator a pacientului.</a:t>
            </a:r>
          </a:p>
          <a:p>
            <a:pPr algn="just">
              <a:buNone/>
            </a:pPr>
            <a:endParaRPr lang="ro-RO"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en-US" sz="2300" dirty="0" err="1" smtClean="0">
                <a:solidFill>
                  <a:prstClr val="black"/>
                </a:solidFill>
                <a:latin typeface="Times New Roman" pitchFamily="18" charset="0"/>
                <a:cs typeface="Times New Roman" pitchFamily="18" charset="0"/>
              </a:rPr>
              <a:t>Preg</a:t>
            </a:r>
            <a:r>
              <a:rPr lang="ro-RO" sz="2300" dirty="0" smtClean="0">
                <a:solidFill>
                  <a:prstClr val="black"/>
                </a:solidFill>
                <a:latin typeface="Times New Roman" pitchFamily="18" charset="0"/>
                <a:cs typeface="Times New Roman" pitchFamily="18" charset="0"/>
              </a:rPr>
              <a:t>ă</a:t>
            </a:r>
            <a:r>
              <a:rPr lang="en-US" sz="2300" dirty="0" err="1" smtClean="0">
                <a:solidFill>
                  <a:prstClr val="black"/>
                </a:solidFill>
                <a:latin typeface="Times New Roman" pitchFamily="18" charset="0"/>
                <a:cs typeface="Times New Roman" pitchFamily="18" charset="0"/>
              </a:rPr>
              <a:t>tirea</a:t>
            </a:r>
            <a:r>
              <a:rPr lang="en-US" sz="2300" dirty="0" smtClean="0">
                <a:solidFill>
                  <a:prstClr val="black"/>
                </a:solidFill>
                <a:latin typeface="Times New Roman" pitchFamily="18" charset="0"/>
                <a:cs typeface="Times New Roman" pitchFamily="18" charset="0"/>
              </a:rPr>
              <a:t> </a:t>
            </a:r>
            <a:r>
              <a:rPr lang="en-US" sz="2300" dirty="0" err="1" smtClean="0">
                <a:solidFill>
                  <a:prstClr val="black"/>
                </a:solidFill>
                <a:latin typeface="Times New Roman" pitchFamily="18" charset="0"/>
                <a:cs typeface="Times New Roman" pitchFamily="18" charset="0"/>
              </a:rPr>
              <a:t>preoperatorie</a:t>
            </a:r>
            <a:r>
              <a:rPr lang="en-US" sz="2300" dirty="0" smtClean="0">
                <a:solidFill>
                  <a:prstClr val="black"/>
                </a:solidFill>
                <a:latin typeface="Times New Roman" pitchFamily="18" charset="0"/>
                <a:cs typeface="Times New Roman" pitchFamily="18" charset="0"/>
              </a:rPr>
              <a:t> </a:t>
            </a:r>
            <a:r>
              <a:rPr lang="ro-RO" sz="2300" dirty="0" smtClean="0">
                <a:solidFill>
                  <a:prstClr val="black"/>
                </a:solidFill>
                <a:latin typeface="Times New Roman" pitchFamily="18" charset="0"/>
                <a:cs typeface="Times New Roman" pitchFamily="18" charset="0"/>
              </a:rPr>
              <a:t>î</a:t>
            </a:r>
            <a:r>
              <a:rPr lang="en-US" sz="2300" dirty="0" smtClean="0">
                <a:solidFill>
                  <a:prstClr val="black"/>
                </a:solidFill>
                <a:latin typeface="Times New Roman" pitchFamily="18" charset="0"/>
                <a:cs typeface="Times New Roman" pitchFamily="18" charset="0"/>
              </a:rPr>
              <a:t>n </a:t>
            </a:r>
            <a:r>
              <a:rPr lang="en-US" sz="2300" dirty="0" err="1" smtClean="0">
                <a:solidFill>
                  <a:prstClr val="black"/>
                </a:solidFill>
                <a:latin typeface="Times New Roman" pitchFamily="18" charset="0"/>
                <a:cs typeface="Times New Roman" pitchFamily="18" charset="0"/>
              </a:rPr>
              <a:t>chirurgia</a:t>
            </a:r>
            <a:r>
              <a:rPr lang="en-US" sz="2300" dirty="0" smtClean="0">
                <a:solidFill>
                  <a:prstClr val="black"/>
                </a:solidFill>
                <a:latin typeface="Times New Roman" pitchFamily="18" charset="0"/>
                <a:cs typeface="Times New Roman" pitchFamily="18" charset="0"/>
              </a:rPr>
              <a:t> general</a:t>
            </a:r>
            <a:r>
              <a:rPr lang="ro-RO" sz="2300" dirty="0" smtClean="0">
                <a:solidFill>
                  <a:prstClr val="black"/>
                </a:solidFill>
                <a:latin typeface="Times New Roman" pitchFamily="18" charset="0"/>
                <a:cs typeface="Times New Roman" pitchFamily="18" charset="0"/>
              </a:rPr>
              <a:t>ă</a:t>
            </a:r>
            <a:r>
              <a:rPr lang="en-US" sz="2300" dirty="0" smtClean="0">
                <a:solidFill>
                  <a:prstClr val="black"/>
                </a:solidFill>
                <a:latin typeface="Times New Roman" pitchFamily="18" charset="0"/>
                <a:cs typeface="Times New Roman" pitchFamily="18" charset="0"/>
              </a:rPr>
              <a:t/>
            </a:r>
            <a:br>
              <a:rPr lang="en-US" sz="2300" dirty="0" smtClean="0">
                <a:solidFill>
                  <a:prstClr val="black"/>
                </a:solidFill>
                <a:latin typeface="Times New Roman" pitchFamily="18" charset="0"/>
                <a:cs typeface="Times New Roman" pitchFamily="18" charset="0"/>
              </a:rPr>
            </a:br>
            <a:r>
              <a:rPr lang="it-IT" sz="2300" dirty="0" smtClean="0">
                <a:solidFill>
                  <a:prstClr val="black"/>
                </a:solidFill>
                <a:latin typeface="Times New Roman" pitchFamily="18" charset="0"/>
                <a:cs typeface="Times New Roman" pitchFamily="18" charset="0"/>
              </a:rPr>
              <a:t> Pregătiri speciale în funcție de tare asociate</a:t>
            </a:r>
            <a:br>
              <a:rPr lang="it-IT" sz="2300" dirty="0" smtClean="0">
                <a:solidFill>
                  <a:prstClr val="black"/>
                </a:solidFill>
                <a:latin typeface="Times New Roman" pitchFamily="18" charset="0"/>
                <a:cs typeface="Times New Roman" pitchFamily="18" charset="0"/>
              </a:rPr>
            </a:br>
            <a:endParaRPr lang="ro-RO" dirty="0"/>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pPr algn="just"/>
            <a:r>
              <a:rPr lang="en-US" dirty="0" smtClean="0">
                <a:latin typeface="Times New Roman" pitchFamily="18" charset="0"/>
                <a:cs typeface="Times New Roman" pitchFamily="18" charset="0"/>
              </a:rPr>
              <a:t>P</a:t>
            </a:r>
            <a:r>
              <a:rPr lang="ro-RO" dirty="0" smtClean="0">
                <a:latin typeface="Times New Roman" pitchFamily="18" charset="0"/>
                <a:cs typeface="Times New Roman" pitchFamily="18" charset="0"/>
              </a:rPr>
              <a:t>regătirea preoperatorie a bolnavilor chirurgicali cu </a:t>
            </a:r>
            <a:r>
              <a:rPr lang="ro-RO" b="1" dirty="0" smtClean="0">
                <a:latin typeface="Times New Roman" pitchFamily="18" charset="0"/>
                <a:cs typeface="Times New Roman" pitchFamily="18" charset="0"/>
              </a:rPr>
              <a:t>afecțiuni pulmonare</a:t>
            </a:r>
            <a:r>
              <a:rPr lang="ro-RO" dirty="0" smtClean="0">
                <a:latin typeface="Times New Roman" pitchFamily="18" charset="0"/>
                <a:cs typeface="Times New Roman" pitchFamily="18" charset="0"/>
              </a:rPr>
              <a:t> se realizează prin</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lgn="just">
              <a:buNone/>
            </a:pPr>
            <a:r>
              <a:rPr lang="en-US" sz="3200" dirty="0" smtClean="0">
                <a:latin typeface="Times New Roman" pitchFamily="18" charset="0"/>
                <a:cs typeface="Times New Roman" pitchFamily="18" charset="0"/>
              </a:rPr>
              <a:t>	</a:t>
            </a:r>
            <a:r>
              <a:rPr lang="ro-RO" sz="3200" dirty="0" smtClean="0">
                <a:latin typeface="Times New Roman" pitchFamily="18" charset="0"/>
                <a:cs typeface="Times New Roman" pitchFamily="18" charset="0"/>
              </a:rPr>
              <a:t>- dezinfecția cavității bucale, tratarea cariiilor dentare, etc.</a:t>
            </a:r>
            <a:endParaRPr lang="en-US" sz="3200" dirty="0" smtClean="0">
              <a:latin typeface="Times New Roman" pitchFamily="18" charset="0"/>
              <a:cs typeface="Times New Roman" pitchFamily="18" charset="0"/>
            </a:endParaRPr>
          </a:p>
          <a:p>
            <a:pPr lvl="1" algn="just">
              <a:buNone/>
            </a:pPr>
            <a:r>
              <a:rPr lang="en-US" sz="3200" dirty="0" smtClean="0">
                <a:latin typeface="Times New Roman" pitchFamily="18" charset="0"/>
                <a:cs typeface="Times New Roman" pitchFamily="18" charset="0"/>
              </a:rPr>
              <a:t>	</a:t>
            </a:r>
            <a:r>
              <a:rPr lang="ro-RO" sz="3200" dirty="0" smtClean="0">
                <a:latin typeface="Times New Roman" pitchFamily="18" charset="0"/>
                <a:cs typeface="Times New Roman" pitchFamily="18" charset="0"/>
              </a:rPr>
              <a:t>- pacienți</a:t>
            </a:r>
            <a:r>
              <a:rPr lang="en-US" sz="3200" dirty="0" err="1" smtClean="0">
                <a:latin typeface="Times New Roman" pitchFamily="18" charset="0"/>
                <a:cs typeface="Times New Roman" pitchFamily="18" charset="0"/>
              </a:rPr>
              <a:t>i</a:t>
            </a:r>
            <a:r>
              <a:rPr lang="ro-RO" sz="3200" dirty="0" smtClean="0">
                <a:latin typeface="Times New Roman" pitchFamily="18" charset="0"/>
                <a:cs typeface="Times New Roman" pitchFamily="18" charset="0"/>
              </a:rPr>
              <a:t> cu boli pulmonare cronice supurative vor fi tratați preoperator cu antibiotice până ce cantitatea de spută scade sub 25cc/24h. </a:t>
            </a:r>
            <a:r>
              <a:rPr lang="en-US" sz="3200" dirty="0" smtClean="0">
                <a:latin typeface="Times New Roman" pitchFamily="18" charset="0"/>
                <a:cs typeface="Times New Roman" pitchFamily="18" charset="0"/>
              </a:rPr>
              <a:t>(f</a:t>
            </a:r>
            <a:r>
              <a:rPr lang="ro-RO" sz="3200" dirty="0" smtClean="0">
                <a:latin typeface="Times New Roman" pitchFamily="18" charset="0"/>
                <a:cs typeface="Times New Roman" pitchFamily="18" charset="0"/>
              </a:rPr>
              <a:t>oarte importantă pentru evoluția favorabilă a acestui tip de pacienți este gimnastica respiratorie efectuată atât în zilele premergatoare intervenției cât și postoperator cât mai rapid</a:t>
            </a:r>
            <a:r>
              <a:rPr lang="en-US" sz="3200" dirty="0" smtClean="0">
                <a:latin typeface="Times New Roman" pitchFamily="18" charset="0"/>
                <a:cs typeface="Times New Roman" pitchFamily="18" charset="0"/>
              </a:rPr>
              <a:t>)</a:t>
            </a:r>
            <a:r>
              <a:rPr lang="ro-RO" sz="3200" dirty="0" smtClean="0">
                <a:latin typeface="Times New Roman" pitchFamily="18" charset="0"/>
                <a:cs typeface="Times New Roman" pitchFamily="18" charset="0"/>
              </a:rPr>
              <a:t> .</a:t>
            </a:r>
          </a:p>
          <a:p>
            <a:pPr algn="just"/>
            <a:r>
              <a:rPr lang="ro-RO" dirty="0" smtClean="0">
                <a:latin typeface="Times New Roman" pitchFamily="18" charset="0"/>
                <a:cs typeface="Times New Roman" pitchFamily="18" charset="0"/>
              </a:rPr>
              <a:t>Pregătirea </a:t>
            </a:r>
            <a:r>
              <a:rPr lang="ro-RO" b="1" dirty="0" smtClean="0">
                <a:latin typeface="Times New Roman" pitchFamily="18" charset="0"/>
                <a:cs typeface="Times New Roman" pitchFamily="18" charset="0"/>
              </a:rPr>
              <a:t>bolnavilor </a:t>
            </a:r>
            <a:r>
              <a:rPr lang="en-US" b="1" dirty="0" smtClean="0">
                <a:latin typeface="Times New Roman" pitchFamily="18" charset="0"/>
                <a:cs typeface="Times New Roman" pitchFamily="18" charset="0"/>
              </a:rPr>
              <a:t>cu </a:t>
            </a:r>
            <a:r>
              <a:rPr lang="en-US" b="1" dirty="0" err="1" smtClean="0">
                <a:latin typeface="Times New Roman" pitchFamily="18" charset="0"/>
                <a:cs typeface="Times New Roman" pitchFamily="18" charset="0"/>
              </a:rPr>
              <a:t>afec</a:t>
            </a:r>
            <a:r>
              <a:rPr lang="ro-RO" b="1" dirty="0" smtClean="0">
                <a:latin typeface="Times New Roman" pitchFamily="18" charset="0"/>
                <a:cs typeface="Times New Roman" pitchFamily="18" charset="0"/>
              </a:rPr>
              <a:t>ț</a:t>
            </a:r>
            <a:r>
              <a:rPr lang="en-US" b="1" dirty="0" err="1" smtClean="0">
                <a:latin typeface="Times New Roman" pitchFamily="18" charset="0"/>
                <a:cs typeface="Times New Roman" pitchFamily="18" charset="0"/>
              </a:rPr>
              <a:t>iuni</a:t>
            </a:r>
            <a:r>
              <a:rPr lang="en-US" b="1" dirty="0" smtClean="0">
                <a:latin typeface="Times New Roman" pitchFamily="18" charset="0"/>
                <a:cs typeface="Times New Roman" pitchFamily="18" charset="0"/>
              </a:rPr>
              <a:t> </a:t>
            </a:r>
            <a:r>
              <a:rPr lang="ro-RO" b="1" dirty="0" smtClean="0">
                <a:latin typeface="Times New Roman" pitchFamily="18" charset="0"/>
                <a:cs typeface="Times New Roman" pitchFamily="18" charset="0"/>
              </a:rPr>
              <a:t>hepatic</a:t>
            </a:r>
            <a:r>
              <a:rPr lang="en-US" b="1" dirty="0" smtClean="0">
                <a:latin typeface="Times New Roman" pitchFamily="18" charset="0"/>
                <a:cs typeface="Times New Roman" pitchFamily="18" charset="0"/>
              </a:rPr>
              <a:t>e</a:t>
            </a:r>
            <a:r>
              <a:rPr lang="ro-RO" dirty="0" smtClean="0">
                <a:latin typeface="Times New Roman" pitchFamily="18" charset="0"/>
                <a:cs typeface="Times New Roman" pitchFamily="18" charset="0"/>
              </a:rPr>
              <a:t> presupune: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 hidratarea cu soluții glucozate iv, echilibrarea electrolitică conform ionogramei, transfuzii de sânge total sau plasmă, administratrea de vitamina k (în funcție de gradul protrombinemiei).</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 instituirea unei diete bogate în glucide, proteine, vitamine și săracă în lipide </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minim 3</a:t>
            </a:r>
            <a:r>
              <a:rPr lang="en-US" dirty="0" smtClean="0">
                <a:latin typeface="Times New Roman" pitchFamily="18" charset="0"/>
                <a:cs typeface="Times New Roman" pitchFamily="18" charset="0"/>
              </a:rPr>
              <a:t>000</a:t>
            </a:r>
            <a:r>
              <a:rPr lang="ro-RO" dirty="0" smtClean="0">
                <a:latin typeface="Times New Roman" pitchFamily="18" charset="0"/>
                <a:cs typeface="Times New Roman" pitchFamily="18" charset="0"/>
              </a:rPr>
              <a:t> calorii/zi</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în cazul acestor pacienți este foarte importantă diureza, operația trebuind a fi programată când debitul urinar a ajuns la 1500 ml/zi</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p>
          <a:p>
            <a:pPr>
              <a:buNone/>
            </a:pPr>
            <a:endParaRPr lang="ro-RO"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1983</Words>
  <Application>Microsoft Office PowerPoint</Application>
  <PresentationFormat>On-screen Show (4:3)</PresentationFormat>
  <Paragraphs>197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Semiologie chirurgicală</vt:lpstr>
      <vt:lpstr>Pregătirea preoperatorie</vt:lpstr>
      <vt:lpstr>Pregătirea preoperatorie în chirurgia generală</vt:lpstr>
      <vt:lpstr>Pregătirea preoperatorie în chirurgia generală etape</vt:lpstr>
      <vt:lpstr>Pregătirea preoperatorie în chirurgia generală etape</vt:lpstr>
      <vt:lpstr>Pregătirea preoperatorie în chirurgia generală etape</vt:lpstr>
      <vt:lpstr>Pregătirea preoperatorie în chirurgia generală etape</vt:lpstr>
      <vt:lpstr>Pregătirea preoperatorie în chirurgia generală etape</vt:lpstr>
      <vt:lpstr>  Pregătirea preoperatorie în chirurgia generală  Pregătiri speciale în funcție de tare asociate </vt:lpstr>
      <vt:lpstr>Pregătirea preoperatorie în chirurgia generală  Pregătiri speciale în funcție de tare asociate</vt:lpstr>
      <vt:lpstr>Pregătirea preoperatorie în chirurgia generală  Pregătiri speciale în funcție de tare asociate</vt:lpstr>
      <vt:lpstr>  Pregătirea preoperatorie în chirurgia generală  Măsuri specifice legate de aparatul sau organul pe care se desfășoară operația </vt:lpstr>
      <vt:lpstr>Pregătirea preoperatorie în chirurgia generală  Măsuri specifice legate de aparatul sau organul pe care se desfășoară operația</vt:lpstr>
      <vt:lpstr>Pregătirea preoperatorie în chirurgia generală  Pregătirea  pacientului în urgențe chirurgicale</vt:lpstr>
      <vt:lpstr>Injecțiile </vt:lpstr>
      <vt:lpstr>Injecțiile </vt:lpstr>
      <vt:lpstr>Injecțiile </vt:lpstr>
      <vt:lpstr>Injecțiile Injecția intradermică</vt:lpstr>
      <vt:lpstr>Injecțiile Injecția intradermică</vt:lpstr>
      <vt:lpstr>Injecțiile  Injecția subcutanată</vt:lpstr>
      <vt:lpstr>Injecțiile  Injecția subcutanată</vt:lpstr>
      <vt:lpstr>Injecțiile  Injecția intramusculară</vt:lpstr>
      <vt:lpstr>Injectiile  injectia intramusculară</vt:lpstr>
      <vt:lpstr>Injecțiile  Injecția intravenoasă</vt:lpstr>
      <vt:lpstr>Injecțiile  Injecția intravenoasă</vt:lpstr>
      <vt:lpstr>Injecțiile  Injecția intravenoasă</vt:lpstr>
      <vt:lpstr>  Injecțiile  Cateterismul venos periferic </vt:lpstr>
      <vt:lpstr>Injecțiile  Cateterismul venos periferic</vt:lpstr>
      <vt:lpstr>Injecțiile  Cateterismul venos periferic</vt:lpstr>
      <vt:lpstr>Injecțiile  Cateterismul venos periferic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Semiologie chirurgicala</dc:title>
  <dc:creator>Dr. House</dc:creator>
  <cp:lastModifiedBy>DR Vasile</cp:lastModifiedBy>
  <cp:revision>18</cp:revision>
  <dcterms:created xsi:type="dcterms:W3CDTF">2006-08-16T00:00:00Z</dcterms:created>
  <dcterms:modified xsi:type="dcterms:W3CDTF">2020-10-26T06:24:38Z</dcterms:modified>
</cp:coreProperties>
</file>