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4"/>
  </p:notesMasterIdLst>
  <p:sldIdLst>
    <p:sldId id="256" r:id="rId2"/>
    <p:sldId id="319" r:id="rId3"/>
    <p:sldId id="320" r:id="rId4"/>
    <p:sldId id="321" r:id="rId5"/>
    <p:sldId id="322" r:id="rId6"/>
    <p:sldId id="324" r:id="rId7"/>
    <p:sldId id="325" r:id="rId8"/>
    <p:sldId id="326" r:id="rId9"/>
    <p:sldId id="327" r:id="rId10"/>
    <p:sldId id="328" r:id="rId11"/>
    <p:sldId id="329" r:id="rId12"/>
    <p:sldId id="330" r:id="rId13"/>
    <p:sldId id="331" r:id="rId14"/>
    <p:sldId id="338" r:id="rId15"/>
    <p:sldId id="339" r:id="rId16"/>
    <p:sldId id="340" r:id="rId17"/>
    <p:sldId id="341" r:id="rId18"/>
    <p:sldId id="342" r:id="rId19"/>
    <p:sldId id="347" r:id="rId20"/>
    <p:sldId id="348" r:id="rId21"/>
    <p:sldId id="349" r:id="rId22"/>
    <p:sldId id="350" r:id="rId23"/>
    <p:sldId id="356" r:id="rId24"/>
    <p:sldId id="357" r:id="rId25"/>
    <p:sldId id="358" r:id="rId26"/>
    <p:sldId id="359" r:id="rId27"/>
    <p:sldId id="360" r:id="rId28"/>
    <p:sldId id="361" r:id="rId29"/>
    <p:sldId id="366" r:id="rId30"/>
    <p:sldId id="367" r:id="rId31"/>
    <p:sldId id="368" r:id="rId32"/>
    <p:sldId id="369" r:id="rId33"/>
    <p:sldId id="375" r:id="rId34"/>
    <p:sldId id="376" r:id="rId35"/>
    <p:sldId id="377" r:id="rId36"/>
    <p:sldId id="378" r:id="rId37"/>
    <p:sldId id="379" r:id="rId38"/>
    <p:sldId id="380" r:id="rId39"/>
    <p:sldId id="257" r:id="rId40"/>
    <p:sldId id="258" r:id="rId41"/>
    <p:sldId id="259" r:id="rId42"/>
    <p:sldId id="260" r:id="rId43"/>
    <p:sldId id="261" r:id="rId44"/>
    <p:sldId id="262" r:id="rId45"/>
    <p:sldId id="263" r:id="rId46"/>
    <p:sldId id="264" r:id="rId47"/>
    <p:sldId id="265" r:id="rId48"/>
    <p:sldId id="266" r:id="rId49"/>
    <p:sldId id="267" r:id="rId50"/>
    <p:sldId id="268" r:id="rId51"/>
    <p:sldId id="270" r:id="rId52"/>
    <p:sldId id="271" r:id="rId53"/>
    <p:sldId id="272" r:id="rId54"/>
    <p:sldId id="273" r:id="rId55"/>
    <p:sldId id="381" r:id="rId56"/>
    <p:sldId id="274" r:id="rId57"/>
    <p:sldId id="275" r:id="rId58"/>
    <p:sldId id="276" r:id="rId59"/>
    <p:sldId id="277" r:id="rId60"/>
    <p:sldId id="278" r:id="rId61"/>
    <p:sldId id="279" r:id="rId62"/>
    <p:sldId id="280" r:id="rId63"/>
    <p:sldId id="281" r:id="rId64"/>
    <p:sldId id="282" r:id="rId65"/>
    <p:sldId id="283" r:id="rId66"/>
    <p:sldId id="284" r:id="rId67"/>
    <p:sldId id="285" r:id="rId68"/>
    <p:sldId id="286" r:id="rId69"/>
    <p:sldId id="287" r:id="rId70"/>
    <p:sldId id="288" r:id="rId71"/>
    <p:sldId id="289" r:id="rId72"/>
    <p:sldId id="290" r:id="rId73"/>
    <p:sldId id="291" r:id="rId74"/>
    <p:sldId id="292" r:id="rId75"/>
    <p:sldId id="293" r:id="rId76"/>
    <p:sldId id="294" r:id="rId77"/>
    <p:sldId id="295" r:id="rId78"/>
    <p:sldId id="296" r:id="rId79"/>
    <p:sldId id="297" r:id="rId80"/>
    <p:sldId id="298" r:id="rId81"/>
    <p:sldId id="299" r:id="rId82"/>
    <p:sldId id="382" r:id="rId83"/>
    <p:sldId id="300" r:id="rId84"/>
    <p:sldId id="383" r:id="rId85"/>
    <p:sldId id="301" r:id="rId86"/>
    <p:sldId id="302" r:id="rId87"/>
    <p:sldId id="384" r:id="rId88"/>
    <p:sldId id="303" r:id="rId89"/>
    <p:sldId id="304" r:id="rId90"/>
    <p:sldId id="305" r:id="rId91"/>
    <p:sldId id="306" r:id="rId92"/>
    <p:sldId id="307" r:id="rId93"/>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928"/>
    <a:srgbClr val="FF05AC"/>
    <a:srgbClr val="911F73"/>
    <a:srgbClr val="FEB0F5"/>
    <a:srgbClr val="358420"/>
    <a:srgbClr val="FC3C1C"/>
    <a:srgbClr val="32ABC8"/>
    <a:srgbClr val="2C9A12"/>
    <a:srgbClr val="209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Stil luminos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D210F-7B3D-473C-A462-2A86AD9A0758}" type="datetimeFigureOut">
              <a:rPr lang="ro-RO" smtClean="0"/>
              <a:t>03.11.2016</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5C168-B829-4909-AAF8-1493F5CAC1C8}" type="slidenum">
              <a:rPr lang="ro-RO" smtClean="0"/>
              <a:t>‹#›</a:t>
            </a:fld>
            <a:endParaRPr lang="ro-RO"/>
          </a:p>
        </p:txBody>
      </p:sp>
    </p:spTree>
    <p:extLst>
      <p:ext uri="{BB962C8B-B14F-4D97-AF65-F5344CB8AC3E}">
        <p14:creationId xmlns:p14="http://schemas.microsoft.com/office/powerpoint/2010/main" val="34997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0005C168-B829-4909-AAF8-1493F5CAC1C8}" type="slidenum">
              <a:rPr lang="ro-RO" smtClean="0"/>
              <a:t>79</a:t>
            </a:fld>
            <a:endParaRPr lang="ro-RO"/>
          </a:p>
        </p:txBody>
      </p:sp>
    </p:spTree>
    <p:extLst>
      <p:ext uri="{BB962C8B-B14F-4D97-AF65-F5344CB8AC3E}">
        <p14:creationId xmlns:p14="http://schemas.microsoft.com/office/powerpoint/2010/main" val="244360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FCE5CAE3-E66C-483F-9A91-133D66834A8A}" type="datetimeFigureOut">
              <a:rPr lang="ro-RO" smtClean="0"/>
              <a:t>03.11.2016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7991475" y="6429375"/>
            <a:ext cx="876300" cy="292100"/>
          </a:xfrm>
        </p:spPr>
        <p:txBody>
          <a:bodyPr/>
          <a:lstStyle/>
          <a:p>
            <a:fld id="{B6D8D6F0-A759-4B40-A209-1431F2B80A59}" type="slidenum">
              <a:rPr lang="ro-RO" smtClean="0"/>
              <a:t>‹#›</a:t>
            </a:fld>
            <a:endParaRPr lang="ro-RO"/>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o-RO" smtClean="0"/>
              <a:t>Clic pentru editare stil titlu</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a:p>
        </p:txBody>
      </p:sp>
      <p:sp>
        <p:nvSpPr>
          <p:cNvPr id="3" name="Vertical Text Placeholder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FCE5CAE3-E66C-483F-9A91-133D66834A8A}" type="datetimeFigureOut">
              <a:rPr lang="ro-RO" smtClean="0"/>
              <a:t>03.11.2016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o-RO" smtClean="0"/>
              <a:t>Clic pentru editare stil titlu</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FCE5CAE3-E66C-483F-9A91-133D66834A8A}" type="datetimeFigureOut">
              <a:rPr lang="ro-RO" smtClean="0"/>
              <a:t>03.11.2016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FCE5CAE3-E66C-483F-9A91-133D66834A8A}" type="datetimeFigureOut">
              <a:rPr lang="ro-RO" smtClean="0"/>
              <a:t>03.11.2016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o-RO" smtClean="0"/>
              <a:t>Clic pentru editare stil titlu</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FCE5CAE3-E66C-483F-9A91-133D66834A8A}" type="datetimeFigureOut">
              <a:rPr lang="ro-RO" smtClean="0"/>
              <a:t>03.11.2016</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D8D6F0-A759-4B40-A209-1431F2B80A59}" type="slidenum">
              <a:rPr lang="ro-RO" smtClean="0"/>
              <a:t>‹#›</a:t>
            </a:fld>
            <a:endParaRPr lang="ro-RO"/>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o-RO" smtClean="0"/>
              <a:t>Clic pentru editare stil titlu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E5CAE3-E66C-483F-9A91-133D66834A8A}" type="datetimeFigureOut">
              <a:rPr lang="ro-RO" smtClean="0"/>
              <a:t>03.11.2016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o-RO" smtClean="0"/>
              <a:t>Clic pentru editare stil titlu</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CE5CAE3-E66C-483F-9A91-133D66834A8A}" type="datetimeFigureOut">
              <a:rPr lang="ro-RO" smtClean="0"/>
              <a:t>03.11.2016</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6D8D6F0-A759-4B40-A209-1431F2B80A59}" type="slidenum">
              <a:rPr lang="ro-RO" smtClean="0"/>
              <a:t>‹#›</a:t>
            </a:fld>
            <a:endParaRPr lang="ro-RO"/>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o-RO" smtClean="0"/>
              <a:t>Clic pentru editare stil titlu</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CE5CAE3-E66C-483F-9A91-133D66834A8A}" type="datetimeFigureOut">
              <a:rPr lang="ro-RO" smtClean="0"/>
              <a:t>03.11.2016</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6D8D6F0-A759-4B40-A209-1431F2B80A59}" type="slidenum">
              <a:rPr lang="ro-RO" smtClean="0"/>
              <a:t>‹#›</a:t>
            </a:fld>
            <a:endParaRPr lang="ro-RO"/>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o-RO" smtClean="0"/>
              <a:t>Clic pentru editare stil titlu</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5CAE3-E66C-483F-9A91-133D66834A8A}" type="datetimeFigureOut">
              <a:rPr lang="ro-RO" smtClean="0"/>
              <a:t>03.11.2016</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FCE5CAE3-E66C-483F-9A91-133D66834A8A}" type="datetimeFigureOut">
              <a:rPr lang="ro-RO" smtClean="0"/>
              <a:t>03.11.2016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o-RO" smtClean="0"/>
              <a:t>Clic pentru editare stil titlu</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o-RO" smtClean="0"/>
              <a:t>Clic pentru editare stiluri text Coordonator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smtClean="0"/>
              <a:t>Faceți clic pe pictogramă pentru a adăuga o imagine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FCE5CAE3-E66C-483F-9A91-133D66834A8A}" type="datetimeFigureOut">
              <a:rPr lang="ro-RO" smtClean="0"/>
              <a:t>03.11.2016</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D8D6F0-A759-4B40-A209-1431F2B80A59}" type="slidenum">
              <a:rPr lang="ro-RO" smtClean="0"/>
              <a:t>‹#›</a:t>
            </a:fld>
            <a:endParaRPr lang="ro-RO"/>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o-RO" smtClean="0"/>
              <a:t>Clic pentru editare stil titlu</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o-RO" smtClean="0"/>
              <a:t>Clic pentru editare stiluri text Coordonator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o-RO" smtClean="0"/>
              <a:t>Clic pentru editare stil titlu</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FCE5CAE3-E66C-483F-9A91-133D66834A8A}" type="datetimeFigureOut">
              <a:rPr lang="ro-RO" smtClean="0"/>
              <a:t>03.11.2016</a:t>
            </a:fld>
            <a:endParaRPr lang="ro-RO"/>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o-RO"/>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6D8D6F0-A759-4B40-A209-1431F2B80A59}"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27.wmf"/><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23528" y="2130425"/>
            <a:ext cx="8278688" cy="1470025"/>
          </a:xfrm>
        </p:spPr>
        <p:txBody>
          <a:bodyPr>
            <a:noAutofit/>
          </a:bodyPr>
          <a:lstStyle/>
          <a:p>
            <a:r>
              <a:rPr lang="en-US" sz="6000" b="1" i="1" dirty="0" smtClean="0"/>
              <a:t>	</a:t>
            </a:r>
            <a:endParaRPr lang="ro-RO" sz="6000" i="1" dirty="0"/>
          </a:p>
        </p:txBody>
      </p:sp>
      <p:sp>
        <p:nvSpPr>
          <p:cNvPr id="4" name="Rectangle 2"/>
          <p:cNvSpPr txBox="1">
            <a:spLocks noChangeArrowheads="1"/>
          </p:cNvSpPr>
          <p:nvPr/>
        </p:nvSpPr>
        <p:spPr>
          <a:xfrm>
            <a:off x="3275856" y="2276872"/>
            <a:ext cx="5997352" cy="1991146"/>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ro-RO" altLang="ro-RO" sz="5400" b="1" i="1" dirty="0" smtClean="0"/>
              <a:t>SEMIOLOGIA HEMATOLOGICĂ</a:t>
            </a:r>
            <a:endParaRPr lang="en-US" altLang="ro-RO" sz="5400" b="1" i="1" dirty="0"/>
          </a:p>
        </p:txBody>
      </p:sp>
    </p:spTree>
    <p:extLst>
      <p:ext uri="{BB962C8B-B14F-4D97-AF65-F5344CB8AC3E}">
        <p14:creationId xmlns:p14="http://schemas.microsoft.com/office/powerpoint/2010/main" val="3768721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ro-RO" sz="3200" b="1" i="1"/>
              <a:t>Anamneza</a:t>
            </a:r>
            <a:br>
              <a:rPr lang="en-US" altLang="ro-RO" sz="3200" b="1" i="1"/>
            </a:br>
            <a:endParaRPr lang="en-US" altLang="ro-RO" sz="3200" b="1" i="1"/>
          </a:p>
        </p:txBody>
      </p:sp>
      <p:sp>
        <p:nvSpPr>
          <p:cNvPr id="14339" name="Rectangle 3"/>
          <p:cNvSpPr>
            <a:spLocks noGrp="1" noChangeArrowheads="1"/>
          </p:cNvSpPr>
          <p:nvPr>
            <p:ph type="body" idx="4294967295"/>
          </p:nvPr>
        </p:nvSpPr>
        <p:spPr>
          <a:xfrm>
            <a:off x="179512" y="908720"/>
            <a:ext cx="8856984" cy="5949280"/>
          </a:xfrm>
          <a:prstGeom prst="rect">
            <a:avLst/>
          </a:prstGeom>
        </p:spPr>
        <p:txBody>
          <a:bodyPr/>
          <a:lstStyle/>
          <a:p>
            <a:pPr>
              <a:buFontTx/>
              <a:buNone/>
            </a:pPr>
            <a:r>
              <a:rPr lang="ro-RO" altLang="ro-RO" sz="2400" b="1" dirty="0" smtClean="0"/>
              <a:t>6. Afectarea </a:t>
            </a:r>
            <a:r>
              <a:rPr lang="ro-RO" altLang="ro-RO" sz="2400" b="1" dirty="0"/>
              <a:t>renală</a:t>
            </a:r>
            <a:r>
              <a:rPr lang="ro-RO" altLang="ro-RO" sz="2400" dirty="0"/>
              <a:t> se manifestă </a:t>
            </a:r>
          </a:p>
          <a:p>
            <a:pPr lvl="1"/>
            <a:r>
              <a:rPr lang="ro-RO" altLang="ro-RO" sz="2400" dirty="0"/>
              <a:t>prin hematurie şi proteinurie, produse prin leziuni glomerulare, vasculare sau prin invazie neoplazică. </a:t>
            </a:r>
          </a:p>
          <a:p>
            <a:pPr>
              <a:buFontTx/>
              <a:buNone/>
            </a:pPr>
            <a:r>
              <a:rPr lang="ro-RO" altLang="ro-RO" sz="2400" dirty="0"/>
              <a:t>	Foarte multe boli hematologice determină </a:t>
            </a:r>
            <a:r>
              <a:rPr lang="ro-RO" altLang="ro-RO" sz="2400" i="1" dirty="0"/>
              <a:t>leziuni renale</a:t>
            </a:r>
            <a:r>
              <a:rPr lang="ro-RO" altLang="ro-RO" sz="2400" dirty="0"/>
              <a:t>, amintind numai leucemiile, </a:t>
            </a:r>
            <a:r>
              <a:rPr lang="ro-RO" altLang="ro-RO" sz="2400" dirty="0" err="1"/>
              <a:t>gamapatiile</a:t>
            </a:r>
            <a:r>
              <a:rPr lang="ro-RO" altLang="ro-RO" sz="2400" dirty="0"/>
              <a:t> </a:t>
            </a:r>
            <a:r>
              <a:rPr lang="ro-RO" altLang="ro-RO" sz="2400" dirty="0" err="1"/>
              <a:t>monoclonale</a:t>
            </a:r>
            <a:r>
              <a:rPr lang="ro-RO" altLang="ro-RO" sz="2400" dirty="0"/>
              <a:t> din proliferările </a:t>
            </a:r>
            <a:r>
              <a:rPr lang="ro-RO" altLang="ro-RO" sz="2400" dirty="0" err="1"/>
              <a:t>plasmocitare</a:t>
            </a:r>
            <a:r>
              <a:rPr lang="ro-RO" altLang="ro-RO" sz="2400" dirty="0"/>
              <a:t> şi anemiile hemolitice autoimune. </a:t>
            </a:r>
            <a:endParaRPr lang="en-US" altLang="ro-RO" sz="2400" dirty="0"/>
          </a:p>
          <a:p>
            <a:endParaRPr lang="ro-RO" altLang="ro-RO" sz="2400" b="1" dirty="0"/>
          </a:p>
          <a:p>
            <a:pPr>
              <a:buFontTx/>
              <a:buNone/>
            </a:pPr>
            <a:r>
              <a:rPr lang="ro-RO" altLang="ro-RO" sz="2400" b="1" dirty="0"/>
              <a:t>7</a:t>
            </a:r>
            <a:r>
              <a:rPr lang="ro-RO" altLang="ro-RO" sz="2400" b="1" dirty="0" smtClean="0"/>
              <a:t>.  Manifestări </a:t>
            </a:r>
            <a:r>
              <a:rPr lang="ro-RO" altLang="ro-RO" sz="2400" b="1" dirty="0"/>
              <a:t>genitale</a:t>
            </a:r>
            <a:r>
              <a:rPr lang="ro-RO" altLang="ro-RO" sz="2400" dirty="0"/>
              <a:t> </a:t>
            </a:r>
          </a:p>
          <a:p>
            <a:pPr lvl="1"/>
            <a:r>
              <a:rPr lang="ro-RO" altLang="ro-RO" sz="2400" dirty="0"/>
              <a:t>apar în unele hemopatii maligne (ex. </a:t>
            </a:r>
            <a:r>
              <a:rPr lang="ro-RO" altLang="ro-RO" sz="2400" i="1" dirty="0"/>
              <a:t>impotenţa,</a:t>
            </a:r>
            <a:r>
              <a:rPr lang="ro-RO" altLang="ro-RO" sz="2400" dirty="0"/>
              <a:t> amenoreea), iar</a:t>
            </a:r>
          </a:p>
          <a:p>
            <a:pPr lvl="1"/>
            <a:r>
              <a:rPr lang="ro-RO" altLang="ro-RO" sz="2400" dirty="0"/>
              <a:t> la femeie sunt frecvente </a:t>
            </a:r>
            <a:r>
              <a:rPr lang="ro-RO" altLang="ro-RO" sz="2400" i="1" dirty="0"/>
              <a:t>sângerările </a:t>
            </a:r>
            <a:r>
              <a:rPr lang="ro-RO" altLang="ro-RO" sz="2400" i="1" dirty="0" err="1"/>
              <a:t>intermestruale</a:t>
            </a:r>
            <a:r>
              <a:rPr lang="ro-RO" altLang="ro-RO" sz="2400" i="1" dirty="0"/>
              <a:t> şi menoragiile</a:t>
            </a:r>
            <a:r>
              <a:rPr lang="ro-RO" altLang="ro-RO" sz="2400" dirty="0"/>
              <a:t> în sindroamele </a:t>
            </a:r>
            <a:r>
              <a:rPr lang="ro-RO" altLang="ro-RO" sz="2400" dirty="0" err="1"/>
              <a:t>hemoragipare</a:t>
            </a:r>
            <a:r>
              <a:rPr lang="ro-RO" altLang="ro-RO" sz="2400" dirty="0"/>
              <a:t>.</a:t>
            </a:r>
            <a:endParaRPr lang="en-US" altLang="ro-RO" sz="2400" dirty="0"/>
          </a:p>
        </p:txBody>
      </p:sp>
    </p:spTree>
    <p:extLst>
      <p:ext uri="{BB962C8B-B14F-4D97-AF65-F5344CB8AC3E}">
        <p14:creationId xmlns:p14="http://schemas.microsoft.com/office/powerpoint/2010/main" val="1366361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ro-RO" sz="3200" b="1" i="1"/>
              <a:t>Anamneza</a:t>
            </a:r>
            <a:br>
              <a:rPr lang="en-US" altLang="ro-RO" sz="3200" b="1" i="1"/>
            </a:br>
            <a:endParaRPr lang="en-US" altLang="ro-RO" sz="3200" b="1" i="1"/>
          </a:p>
        </p:txBody>
      </p:sp>
      <p:sp>
        <p:nvSpPr>
          <p:cNvPr id="15363" name="Rectangle 3"/>
          <p:cNvSpPr>
            <a:spLocks noGrp="1" noChangeArrowheads="1"/>
          </p:cNvSpPr>
          <p:nvPr>
            <p:ph type="body" idx="4294967295"/>
          </p:nvPr>
        </p:nvSpPr>
        <p:spPr>
          <a:xfrm>
            <a:off x="179512" y="764704"/>
            <a:ext cx="8507288" cy="5361459"/>
          </a:xfrm>
          <a:prstGeom prst="rect">
            <a:avLst/>
          </a:prstGeom>
        </p:spPr>
        <p:txBody>
          <a:bodyPr>
            <a:normAutofit lnSpcReduction="10000"/>
          </a:bodyPr>
          <a:lstStyle/>
          <a:p>
            <a:pPr>
              <a:lnSpc>
                <a:spcPct val="90000"/>
              </a:lnSpc>
              <a:buFontTx/>
              <a:buNone/>
            </a:pPr>
            <a:r>
              <a:rPr lang="ro-RO" altLang="ro-RO" sz="2400" b="1" dirty="0" smtClean="0"/>
              <a:t>8. </a:t>
            </a:r>
            <a:r>
              <a:rPr lang="en-US" altLang="ro-RO" sz="2400" b="1" dirty="0" err="1" smtClean="0"/>
              <a:t>Manifestarile</a:t>
            </a:r>
            <a:r>
              <a:rPr lang="en-US" altLang="ro-RO" sz="2400" b="1" dirty="0" smtClean="0"/>
              <a:t> </a:t>
            </a:r>
            <a:r>
              <a:rPr lang="en-US" altLang="ro-RO" sz="2400" b="1" dirty="0" err="1"/>
              <a:t>neurologice</a:t>
            </a:r>
            <a:endParaRPr lang="en-US" altLang="ro-RO" sz="2400" b="1" dirty="0"/>
          </a:p>
          <a:p>
            <a:pPr>
              <a:lnSpc>
                <a:spcPct val="90000"/>
              </a:lnSpc>
              <a:buFontTx/>
              <a:buNone/>
            </a:pPr>
            <a:r>
              <a:rPr lang="en-US" altLang="ro-RO" sz="2400" b="1" dirty="0"/>
              <a:t>a. </a:t>
            </a:r>
            <a:r>
              <a:rPr lang="ro-RO" altLang="ro-RO" sz="2400" b="1" dirty="0"/>
              <a:t>Paresteziile</a:t>
            </a:r>
            <a:r>
              <a:rPr lang="ro-RO" altLang="ro-RO" sz="2400" b="1" i="1" dirty="0"/>
              <a:t> </a:t>
            </a:r>
          </a:p>
          <a:p>
            <a:pPr>
              <a:lnSpc>
                <a:spcPct val="90000"/>
              </a:lnSpc>
              <a:buFontTx/>
              <a:buNone/>
            </a:pPr>
            <a:r>
              <a:rPr lang="ro-RO" altLang="ro-RO" sz="2400" dirty="0"/>
              <a:t>	rezultă din neuropatiile periferice care apar în </a:t>
            </a:r>
            <a:endParaRPr lang="en-US" altLang="ro-RO" sz="2400" dirty="0"/>
          </a:p>
          <a:p>
            <a:pPr lvl="1">
              <a:lnSpc>
                <a:spcPct val="90000"/>
              </a:lnSpc>
            </a:pPr>
            <a:r>
              <a:rPr lang="ro-RO" altLang="ro-RO" sz="2400" dirty="0"/>
              <a:t>hemopatiile maligne şi </a:t>
            </a:r>
            <a:endParaRPr lang="en-US" altLang="ro-RO" sz="2400" dirty="0"/>
          </a:p>
          <a:p>
            <a:pPr lvl="1">
              <a:lnSpc>
                <a:spcPct val="90000"/>
              </a:lnSpc>
            </a:pPr>
            <a:r>
              <a:rPr lang="ro-RO" altLang="ro-RO" sz="2400" dirty="0"/>
              <a:t>anemia pernicioasă sau </a:t>
            </a:r>
            <a:endParaRPr lang="en-US" altLang="ro-RO" sz="2400" dirty="0"/>
          </a:p>
          <a:p>
            <a:pPr lvl="1">
              <a:lnSpc>
                <a:spcPct val="90000"/>
              </a:lnSpc>
            </a:pPr>
            <a:r>
              <a:rPr lang="ro-RO" altLang="ro-RO" sz="2400" dirty="0"/>
              <a:t>sunt secundare terapiei citostatice. </a:t>
            </a:r>
            <a:endParaRPr lang="en-US" altLang="ro-RO" sz="2400" dirty="0"/>
          </a:p>
          <a:p>
            <a:pPr lvl="1">
              <a:lnSpc>
                <a:spcPct val="90000"/>
              </a:lnSpc>
              <a:buFontTx/>
              <a:buNone/>
            </a:pPr>
            <a:endParaRPr lang="en-US" altLang="ro-RO" sz="2400" dirty="0"/>
          </a:p>
          <a:p>
            <a:pPr>
              <a:lnSpc>
                <a:spcPct val="90000"/>
              </a:lnSpc>
              <a:buFontTx/>
              <a:buNone/>
            </a:pPr>
            <a:r>
              <a:rPr lang="en-US" altLang="ro-RO" sz="2400" b="1" dirty="0"/>
              <a:t>b. </a:t>
            </a:r>
            <a:r>
              <a:rPr lang="ro-RO" altLang="ro-RO" sz="2400" b="1" dirty="0"/>
              <a:t>Stările confuzionale</a:t>
            </a:r>
            <a:r>
              <a:rPr lang="ro-RO" altLang="ro-RO" sz="2400" dirty="0"/>
              <a:t> sau </a:t>
            </a:r>
            <a:r>
              <a:rPr lang="ro-RO" altLang="ro-RO" sz="2400" b="1" dirty="0"/>
              <a:t>afectarea stării de </a:t>
            </a:r>
            <a:r>
              <a:rPr lang="ro-RO" altLang="ro-RO" sz="2400" b="1" dirty="0" err="1"/>
              <a:t>conştienţă</a:t>
            </a:r>
            <a:r>
              <a:rPr lang="ro-RO" altLang="ro-RO" sz="2400" dirty="0"/>
              <a:t> 	</a:t>
            </a:r>
          </a:p>
          <a:p>
            <a:pPr>
              <a:lnSpc>
                <a:spcPct val="90000"/>
              </a:lnSpc>
              <a:buFontTx/>
              <a:buNone/>
            </a:pPr>
            <a:r>
              <a:rPr lang="ro-RO" altLang="ro-RO" sz="2400" dirty="0"/>
              <a:t>	apar ca urmare a leziunilor de la nivelul sistemului nervos central din</a:t>
            </a:r>
            <a:endParaRPr lang="en-US" altLang="ro-RO" sz="2400" dirty="0"/>
          </a:p>
          <a:p>
            <a:pPr>
              <a:lnSpc>
                <a:spcPct val="90000"/>
              </a:lnSpc>
            </a:pPr>
            <a:r>
              <a:rPr lang="ro-RO" altLang="ro-RO" sz="2400" dirty="0" smtClean="0"/>
              <a:t>hemopatiile </a:t>
            </a:r>
            <a:r>
              <a:rPr lang="ro-RO" altLang="ro-RO" sz="2400" dirty="0"/>
              <a:t>maligne, </a:t>
            </a:r>
          </a:p>
          <a:p>
            <a:pPr>
              <a:lnSpc>
                <a:spcPct val="90000"/>
              </a:lnSpc>
            </a:pPr>
            <a:r>
              <a:rPr lang="ro-RO" altLang="ro-RO" sz="2400" dirty="0" smtClean="0"/>
              <a:t>sindroamele </a:t>
            </a:r>
            <a:r>
              <a:rPr lang="ro-RO" altLang="ro-RO" sz="2400" dirty="0" err="1"/>
              <a:t>hemoragipare</a:t>
            </a:r>
            <a:r>
              <a:rPr lang="ro-RO" altLang="ro-RO" sz="2400" dirty="0"/>
              <a:t> sau </a:t>
            </a:r>
            <a:r>
              <a:rPr lang="ro-RO" altLang="ro-RO" sz="2400" dirty="0" smtClean="0"/>
              <a:t>din</a:t>
            </a:r>
            <a:endParaRPr lang="ro-RO" altLang="ro-RO" sz="2400" dirty="0"/>
          </a:p>
          <a:p>
            <a:pPr>
              <a:lnSpc>
                <a:spcPct val="90000"/>
              </a:lnSpc>
            </a:pPr>
            <a:r>
              <a:rPr lang="ro-RO" altLang="ro-RO" sz="2400" dirty="0" err="1" smtClean="0"/>
              <a:t>hipervâscozitatea</a:t>
            </a:r>
            <a:r>
              <a:rPr lang="ro-RO" altLang="ro-RO" sz="2400" dirty="0" smtClean="0"/>
              <a:t> </a:t>
            </a:r>
            <a:r>
              <a:rPr lang="ro-RO" altLang="ro-RO" sz="2400" dirty="0"/>
              <a:t>sanghină din </a:t>
            </a:r>
            <a:r>
              <a:rPr lang="ro-RO" altLang="ro-RO" sz="2400" dirty="0" err="1"/>
              <a:t>paraproteinemii</a:t>
            </a:r>
            <a:r>
              <a:rPr lang="ro-RO" altLang="ro-RO" sz="2400" dirty="0"/>
              <a:t> (mielomul multiplu, </a:t>
            </a:r>
            <a:r>
              <a:rPr lang="ro-RO" altLang="ro-RO" sz="2400" dirty="0" err="1"/>
              <a:t>macroglobulinemia</a:t>
            </a:r>
            <a:r>
              <a:rPr lang="ro-RO" altLang="ro-RO" sz="2400" dirty="0"/>
              <a:t> </a:t>
            </a:r>
            <a:r>
              <a:rPr lang="ro-RO" altLang="ro-RO" sz="2400" dirty="0" err="1"/>
              <a:t>Waldenström</a:t>
            </a:r>
            <a:r>
              <a:rPr lang="ro-RO" altLang="ro-RO" sz="2400" dirty="0"/>
              <a:t>). </a:t>
            </a:r>
            <a:endParaRPr lang="en-US" altLang="ro-RO" sz="2400" dirty="0"/>
          </a:p>
        </p:txBody>
      </p:sp>
    </p:spTree>
    <p:extLst>
      <p:ext uri="{BB962C8B-B14F-4D97-AF65-F5344CB8AC3E}">
        <p14:creationId xmlns:p14="http://schemas.microsoft.com/office/powerpoint/2010/main" val="2177813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87424"/>
            <a:ext cx="8229600" cy="868362"/>
          </a:xfrm>
        </p:spPr>
        <p:txBody>
          <a:bodyPr/>
          <a:lstStyle/>
          <a:p>
            <a:r>
              <a:rPr lang="ro-RO" altLang="ro-RO" sz="2800" b="1" dirty="0"/>
              <a:t>Anamneza</a:t>
            </a:r>
            <a:endParaRPr lang="en-US" altLang="ro-RO" sz="2800" b="1" dirty="0"/>
          </a:p>
        </p:txBody>
      </p:sp>
      <p:sp>
        <p:nvSpPr>
          <p:cNvPr id="101379" name="Rectangle 3"/>
          <p:cNvSpPr>
            <a:spLocks noGrp="1" noChangeArrowheads="1"/>
          </p:cNvSpPr>
          <p:nvPr>
            <p:ph type="body" idx="4294967295"/>
          </p:nvPr>
        </p:nvSpPr>
        <p:spPr>
          <a:xfrm>
            <a:off x="0" y="504056"/>
            <a:ext cx="9144000" cy="6453336"/>
          </a:xfrm>
          <a:prstGeom prst="rect">
            <a:avLst/>
          </a:prstGeom>
        </p:spPr>
        <p:txBody>
          <a:bodyPr>
            <a:normAutofit fontScale="92500" lnSpcReduction="20000"/>
          </a:bodyPr>
          <a:lstStyle/>
          <a:p>
            <a:pPr marL="0" indent="0">
              <a:lnSpc>
                <a:spcPct val="110000"/>
              </a:lnSpc>
              <a:buNone/>
            </a:pPr>
            <a:r>
              <a:rPr lang="ro-RO" altLang="ro-RO" sz="2000" b="1" dirty="0"/>
              <a:t>	</a:t>
            </a:r>
            <a:r>
              <a:rPr lang="ro-RO" altLang="ro-RO" sz="2000" b="1" dirty="0" smtClean="0"/>
              <a:t>Antecedentele </a:t>
            </a:r>
            <a:r>
              <a:rPr lang="ro-RO" altLang="ro-RO" sz="2000" b="1" dirty="0" err="1"/>
              <a:t>heredocolaterale</a:t>
            </a:r>
            <a:endParaRPr lang="ro-RO" altLang="ro-RO" sz="2000" dirty="0"/>
          </a:p>
          <a:p>
            <a:pPr>
              <a:lnSpc>
                <a:spcPct val="110000"/>
              </a:lnSpc>
            </a:pPr>
            <a:r>
              <a:rPr lang="ro-RO" altLang="ro-RO" sz="2000" dirty="0"/>
              <a:t>Istoricul familial poate avea o mare importanţă în diagnosticul bolilor hematologice. În cazul </a:t>
            </a:r>
            <a:r>
              <a:rPr lang="ro-RO" altLang="ro-RO" sz="2000" b="1" dirty="0"/>
              <a:t>anemiilor hemolitice</a:t>
            </a:r>
            <a:r>
              <a:rPr lang="ro-RO" altLang="ro-RO" sz="2000" dirty="0"/>
              <a:t>, medicul va pune întrebări referitoare la existenţa icterului, anemiei sau litiazei biliare printre rudele bolnavului.</a:t>
            </a:r>
          </a:p>
          <a:p>
            <a:pPr>
              <a:lnSpc>
                <a:spcPct val="110000"/>
              </a:lnSpc>
            </a:pPr>
            <a:r>
              <a:rPr lang="ro-RO" altLang="ro-RO" sz="2000" dirty="0"/>
              <a:t>La pacienţii cu </a:t>
            </a:r>
            <a:r>
              <a:rPr lang="ro-RO" altLang="ro-RO" sz="2000" b="1" dirty="0"/>
              <a:t>tulburări ale hemostazei</a:t>
            </a:r>
            <a:r>
              <a:rPr lang="ro-RO" altLang="ro-RO" sz="2000" dirty="0"/>
              <a:t> sau tromboze venoase, o atenţie deosebită trebuie acordată manifestărilor </a:t>
            </a:r>
            <a:r>
              <a:rPr lang="ro-RO" altLang="ro-RO" sz="2000" dirty="0" err="1"/>
              <a:t>hemoragipare</a:t>
            </a:r>
            <a:r>
              <a:rPr lang="ro-RO" altLang="ro-RO" sz="2000" dirty="0"/>
              <a:t> sau trombozelor venoase profunde întâlnite la alţi membri ai familiei.</a:t>
            </a:r>
          </a:p>
          <a:p>
            <a:pPr>
              <a:lnSpc>
                <a:spcPct val="110000"/>
              </a:lnSpc>
            </a:pPr>
            <a:r>
              <a:rPr lang="ro-RO" altLang="ro-RO" sz="2000" dirty="0"/>
              <a:t>În cazul suspiciunii unei afecţiuni hematologice moştenite cu transmitere recesivă, ca de exemplu anemia hemolitică prin deficit de </a:t>
            </a:r>
            <a:r>
              <a:rPr lang="ro-RO" altLang="ro-RO" sz="2000" dirty="0" err="1"/>
              <a:t>proteinkinază</a:t>
            </a:r>
            <a:r>
              <a:rPr lang="ro-RO" altLang="ro-RO" sz="2000" dirty="0"/>
              <a:t>, părinţii pacientului pot să nu prezinte semnele bolii, în schimb manifestările clinice specifice pot să apară la fraţii pacientului. De asemenea, la pacienţii vârstnici este important să aflăm dacă au avut fraţi sau surori care au murit în copilărie.</a:t>
            </a:r>
          </a:p>
          <a:p>
            <a:pPr>
              <a:lnSpc>
                <a:spcPct val="110000"/>
              </a:lnSpc>
            </a:pPr>
            <a:r>
              <a:rPr lang="ro-RO" altLang="ro-RO" sz="2000" dirty="0"/>
              <a:t>La pacienţii cu afecţiuni moştenite cu transmitere dominantă, ca de exemplu </a:t>
            </a:r>
            <a:r>
              <a:rPr lang="ro-RO" altLang="ro-RO" sz="2000" dirty="0" err="1"/>
              <a:t>sferocitoza</a:t>
            </a:r>
            <a:r>
              <a:rPr lang="ro-RO" altLang="ro-RO" sz="2000" dirty="0"/>
              <a:t>, ne putem aştepta ca unul dintre părinţi sau fraţi să prezinte stigmatele bolii.</a:t>
            </a:r>
          </a:p>
          <a:p>
            <a:pPr>
              <a:lnSpc>
                <a:spcPct val="110000"/>
              </a:lnSpc>
            </a:pPr>
            <a:r>
              <a:rPr lang="ro-RO" altLang="ro-RO" sz="2000" dirty="0"/>
              <a:t>Când suspectăm o afecţiune ereditară cu transmitere </a:t>
            </a:r>
            <a:r>
              <a:rPr lang="ro-RO" altLang="ro-RO" sz="2000" dirty="0" err="1"/>
              <a:t>sex-linkată</a:t>
            </a:r>
            <a:r>
              <a:rPr lang="ro-RO" altLang="ro-RO" sz="2000" dirty="0"/>
              <a:t> (hemofilia), este necesar să insistăm asupra existenţei simptomelor acestei boli la bunicii şi unchii mamei sau la nepoţii şi fraţii tatălui.</a:t>
            </a:r>
          </a:p>
          <a:p>
            <a:pPr>
              <a:lnSpc>
                <a:spcPct val="110000"/>
              </a:lnSpc>
            </a:pPr>
            <a:r>
              <a:rPr lang="ro-RO" altLang="ro-RO" sz="2000" dirty="0"/>
              <a:t>Bazele etnice sunt importante ori de câte ori ne gândim la o talasemie, </a:t>
            </a:r>
            <a:r>
              <a:rPr lang="ro-RO" altLang="ro-RO" sz="2000" dirty="0" err="1"/>
              <a:t>siclemie</a:t>
            </a:r>
            <a:r>
              <a:rPr lang="ro-RO" altLang="ro-RO" sz="2000" dirty="0"/>
              <a:t>, deficit de glucozo-6-fosfat-dehidrogenaza şi alte boli, care se întâlnesc mai frecvent în anumite zone geografice.</a:t>
            </a:r>
            <a:endParaRPr lang="en-US" altLang="ro-RO" sz="2000" dirty="0"/>
          </a:p>
        </p:txBody>
      </p:sp>
    </p:spTree>
    <p:extLst>
      <p:ext uri="{BB962C8B-B14F-4D97-AF65-F5344CB8AC3E}">
        <p14:creationId xmlns:p14="http://schemas.microsoft.com/office/powerpoint/2010/main" val="3905507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76225" y="-171400"/>
            <a:ext cx="8591550" cy="1066801"/>
          </a:xfrm>
        </p:spPr>
        <p:txBody>
          <a:bodyPr/>
          <a:lstStyle/>
          <a:p>
            <a:r>
              <a:rPr lang="ro-RO" altLang="ro-RO" sz="2800" b="1" dirty="0"/>
              <a:t>Anamneza</a:t>
            </a:r>
            <a:endParaRPr lang="en-US" altLang="ro-RO" sz="2800" b="1" dirty="0"/>
          </a:p>
        </p:txBody>
      </p:sp>
      <p:sp>
        <p:nvSpPr>
          <p:cNvPr id="102403" name="Rectangle 3"/>
          <p:cNvSpPr>
            <a:spLocks noGrp="1" noChangeArrowheads="1"/>
          </p:cNvSpPr>
          <p:nvPr>
            <p:ph type="body" idx="4294967295"/>
          </p:nvPr>
        </p:nvSpPr>
        <p:spPr>
          <a:xfrm>
            <a:off x="107504" y="836712"/>
            <a:ext cx="9036496" cy="6021288"/>
          </a:xfrm>
          <a:prstGeom prst="rect">
            <a:avLst/>
          </a:prstGeom>
        </p:spPr>
        <p:txBody>
          <a:bodyPr/>
          <a:lstStyle/>
          <a:p>
            <a:r>
              <a:rPr lang="ro-RO" altLang="ro-RO" sz="2400" b="1" dirty="0"/>
              <a:t>Antecedentele personale patologice</a:t>
            </a:r>
            <a:endParaRPr lang="ro-RO" altLang="ro-RO" sz="2400" dirty="0"/>
          </a:p>
          <a:p>
            <a:r>
              <a:rPr lang="ro-RO" altLang="ro-RO" sz="2400" dirty="0"/>
              <a:t>Patologia sistemică şi organică care se însoţeşte frecvent de manifestări hematologice este reprezentată de boli infecţioase, inflamatorii cronice, colagenoze, boli respiratorii, cardiovasculare, hepatice, renale şi endocrine, alcoolismul cronic, problemele nutriţionale şi folosirea cronică a unor medicamente pentru această patologie organică. </a:t>
            </a:r>
          </a:p>
          <a:p>
            <a:r>
              <a:rPr lang="ro-RO" altLang="ro-RO" sz="2400" dirty="0"/>
              <a:t>De exemplu, un sindrom anemic asociat cu adenopatie poate fi tabloul unei boli hematologice primare, dar poate fi întâlnit şi în tuberculoza pulmonară sau colagenoze. </a:t>
            </a:r>
          </a:p>
          <a:p>
            <a:r>
              <a:rPr lang="ro-RO" altLang="ro-RO" sz="2400" dirty="0"/>
              <a:t>Prezenţa precursorilor hematologici în sângele periferic poate fi semn de boală </a:t>
            </a:r>
            <a:r>
              <a:rPr lang="ro-RO" altLang="ro-RO" sz="2400" dirty="0" err="1"/>
              <a:t>mieloidă</a:t>
            </a:r>
            <a:r>
              <a:rPr lang="ro-RO" altLang="ro-RO" sz="2400" dirty="0"/>
              <a:t> (leucemie </a:t>
            </a:r>
            <a:r>
              <a:rPr lang="ro-RO" altLang="ro-RO" sz="2400" dirty="0" err="1"/>
              <a:t>granulocitară</a:t>
            </a:r>
            <a:r>
              <a:rPr lang="ro-RO" altLang="ro-RO" sz="2400" dirty="0"/>
              <a:t> cronică), dar pot fi întâlniţi şi la pacienţii cu cancer visceral cu metastaze osoase.</a:t>
            </a:r>
          </a:p>
          <a:p>
            <a:r>
              <a:rPr lang="ro-RO" altLang="ro-RO" sz="2400" dirty="0"/>
              <a:t>Prezenţa eritroblastozei periferice indică un mielom multiplu sau o hipoxemie cronică dintr-o insuficienţă cardiacă congestivă.</a:t>
            </a:r>
            <a:endParaRPr lang="en-US" altLang="ro-RO" sz="2400" dirty="0"/>
          </a:p>
        </p:txBody>
      </p:sp>
    </p:spTree>
    <p:extLst>
      <p:ext uri="{BB962C8B-B14F-4D97-AF65-F5344CB8AC3E}">
        <p14:creationId xmlns:p14="http://schemas.microsoft.com/office/powerpoint/2010/main" val="2631256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76225" y="-459432"/>
            <a:ext cx="8591550" cy="1066801"/>
          </a:xfrm>
        </p:spPr>
        <p:txBody>
          <a:bodyPr/>
          <a:lstStyle/>
          <a:p>
            <a:r>
              <a:rPr lang="ro-RO" altLang="ro-RO" sz="2800" b="1" dirty="0"/>
              <a:t>Anamneza</a:t>
            </a:r>
            <a:endParaRPr lang="en-US" altLang="ro-RO" sz="2800" b="1" dirty="0"/>
          </a:p>
        </p:txBody>
      </p:sp>
      <p:sp>
        <p:nvSpPr>
          <p:cNvPr id="103427" name="Rectangle 3"/>
          <p:cNvSpPr>
            <a:spLocks noGrp="1" noChangeArrowheads="1"/>
          </p:cNvSpPr>
          <p:nvPr>
            <p:ph type="body" idx="4294967295"/>
          </p:nvPr>
        </p:nvSpPr>
        <p:spPr>
          <a:xfrm>
            <a:off x="0" y="864096"/>
            <a:ext cx="9252520" cy="6237312"/>
          </a:xfrm>
          <a:prstGeom prst="rect">
            <a:avLst/>
          </a:prstGeom>
        </p:spPr>
        <p:txBody>
          <a:bodyPr>
            <a:normAutofit fontScale="92500"/>
          </a:bodyPr>
          <a:lstStyle/>
          <a:p>
            <a:r>
              <a:rPr lang="ro-RO" altLang="ro-RO" sz="2400" b="1" dirty="0"/>
              <a:t>Condiţiile de viaţă şi muncă </a:t>
            </a:r>
            <a:r>
              <a:rPr lang="ro-RO" altLang="ro-RO" sz="2400" dirty="0"/>
              <a:t>sunt importante deoarece mulţi pacienţi sunt expuşi la </a:t>
            </a:r>
            <a:r>
              <a:rPr lang="ro-RO" altLang="ro-RO" sz="2400" b="1" dirty="0">
                <a:solidFill>
                  <a:srgbClr val="FF0000"/>
                </a:solidFill>
              </a:rPr>
              <a:t>substanţe chimice sau radiaţii ionizante din mediu</a:t>
            </a:r>
            <a:r>
              <a:rPr lang="ro-RO" altLang="ro-RO" sz="2400" dirty="0"/>
              <a:t>, unele dintre ele având potenţial crescut de a induce tulburări hematologice. </a:t>
            </a:r>
          </a:p>
          <a:p>
            <a:r>
              <a:rPr lang="ro-RO" altLang="ro-RO" sz="2400" dirty="0"/>
              <a:t>Atunci </a:t>
            </a:r>
            <a:r>
              <a:rPr lang="ro-RO" altLang="ro-RO" sz="2400" dirty="0" smtClean="0"/>
              <a:t>când </a:t>
            </a:r>
            <a:r>
              <a:rPr lang="ro-RO" altLang="ro-RO" sz="2400" dirty="0"/>
              <a:t>se suspectează prezenţa unei substanţe chimice sau iradieri la locul de muncă se vor revizui toate procesele tehnologice la care muncitorul este expus permanent sau în mod accidental (benzen, amoniac şi radiaţii ionizante).</a:t>
            </a:r>
          </a:p>
          <a:p>
            <a:r>
              <a:rPr lang="ro-RO" altLang="ro-RO" sz="2400" b="1" dirty="0" smtClean="0">
                <a:solidFill>
                  <a:srgbClr val="FF0000"/>
                </a:solidFill>
              </a:rPr>
              <a:t>Nutriţia</a:t>
            </a:r>
            <a:r>
              <a:rPr lang="ro-RO" altLang="ro-RO" sz="2400" dirty="0" smtClean="0"/>
              <a:t> </a:t>
            </a:r>
            <a:r>
              <a:rPr lang="ro-RO" altLang="ro-RO" sz="2400" dirty="0"/>
              <a:t>pacientului trebuie cercetată, caci unele alimente, cum ar fi fasolea </a:t>
            </a:r>
            <a:r>
              <a:rPr lang="ro-RO" altLang="ro-RO" sz="2400" dirty="0" err="1"/>
              <a:t>fava</a:t>
            </a:r>
            <a:r>
              <a:rPr lang="ro-RO" altLang="ro-RO" sz="2400" dirty="0"/>
              <a:t> (Vicia </a:t>
            </a:r>
            <a:r>
              <a:rPr lang="ro-RO" altLang="ro-RO" sz="2400" dirty="0" err="1"/>
              <a:t>fava</a:t>
            </a:r>
            <a:r>
              <a:rPr lang="ro-RO" altLang="ro-RO" sz="2400" dirty="0"/>
              <a:t>), poate genera hemoliză la persoanele cu deficit de glucozo-6-fosfat-dehidrogenază, afecţiune </a:t>
            </a:r>
            <a:r>
              <a:rPr lang="ro-RO" altLang="ro-RO" sz="2400" dirty="0" err="1"/>
              <a:t>X-linkată</a:t>
            </a:r>
            <a:r>
              <a:rPr lang="ro-RO" altLang="ro-RO" sz="2400" dirty="0"/>
              <a:t>, care apare la negrii şi locuitorii din bazinul </a:t>
            </a:r>
            <a:r>
              <a:rPr lang="ro-RO" altLang="ro-RO" sz="2400" dirty="0" err="1"/>
              <a:t>mediteraneean</a:t>
            </a:r>
            <a:r>
              <a:rPr lang="ro-RO" altLang="ro-RO" sz="2400" dirty="0"/>
              <a:t>. </a:t>
            </a:r>
          </a:p>
          <a:p>
            <a:r>
              <a:rPr lang="ro-RO" altLang="ro-RO" sz="2400" dirty="0"/>
              <a:t>Deficitul nutriţional poate fi implicat în producerea unor anemii, de exemplu deficitul de fier poate produce anemie </a:t>
            </a:r>
            <a:r>
              <a:rPr lang="ro-RO" altLang="ro-RO" sz="2400" dirty="0" err="1"/>
              <a:t>feriprivă</a:t>
            </a:r>
            <a:r>
              <a:rPr lang="ro-RO" altLang="ro-RO" sz="2400" dirty="0"/>
              <a:t>, deficitul de vitamina B12 la vegetarieni, conduce la anemie </a:t>
            </a:r>
            <a:r>
              <a:rPr lang="ro-RO" altLang="ro-RO" sz="2400" dirty="0" err="1"/>
              <a:t>Biermer</a:t>
            </a:r>
            <a:r>
              <a:rPr lang="ro-RO" altLang="ro-RO" sz="2400" dirty="0"/>
              <a:t>, iar consumul de peşte crud infestat cu </a:t>
            </a:r>
            <a:r>
              <a:rPr lang="ro-RO" altLang="ro-RO" sz="2400" dirty="0" err="1"/>
              <a:t>Botryocephal</a:t>
            </a:r>
            <a:r>
              <a:rPr lang="ro-RO" altLang="ro-RO" sz="2400" dirty="0"/>
              <a:t> induce o anemie </a:t>
            </a:r>
            <a:r>
              <a:rPr lang="ro-RO" altLang="ro-RO" sz="2400" dirty="0" err="1"/>
              <a:t>parabiermeriană</a:t>
            </a:r>
            <a:r>
              <a:rPr lang="ro-RO" altLang="ro-RO" sz="2400" dirty="0"/>
              <a:t>. </a:t>
            </a:r>
          </a:p>
          <a:p>
            <a:r>
              <a:rPr lang="ro-RO" altLang="ro-RO" sz="2400" dirty="0"/>
              <a:t>Copiii alăptaţi la sân timp îndelungat, care nu primesc suplimente cu fier, pot dezvolta o anemie </a:t>
            </a:r>
            <a:r>
              <a:rPr lang="ro-RO" altLang="ro-RO" sz="2400" dirty="0" err="1"/>
              <a:t>feriprivă</a:t>
            </a:r>
            <a:r>
              <a:rPr lang="ro-RO" altLang="ro-RO" sz="2400" dirty="0"/>
              <a:t>.</a:t>
            </a:r>
            <a:endParaRPr lang="en-US" altLang="ro-RO"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72008"/>
            <a:ext cx="1450843"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830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76225" y="-459432"/>
            <a:ext cx="8591550" cy="1066801"/>
          </a:xfrm>
        </p:spPr>
        <p:txBody>
          <a:bodyPr/>
          <a:lstStyle/>
          <a:p>
            <a:r>
              <a:rPr lang="ro-RO" altLang="ro-RO" sz="2800" b="1"/>
              <a:t>Anamneza</a:t>
            </a:r>
            <a:endParaRPr lang="en-US" altLang="ro-RO" sz="2800" b="1"/>
          </a:p>
        </p:txBody>
      </p:sp>
      <p:sp>
        <p:nvSpPr>
          <p:cNvPr id="104451" name="Rectangle 3"/>
          <p:cNvSpPr>
            <a:spLocks noGrp="1" noChangeArrowheads="1"/>
          </p:cNvSpPr>
          <p:nvPr>
            <p:ph type="body" idx="4294967295"/>
          </p:nvPr>
        </p:nvSpPr>
        <p:spPr>
          <a:xfrm>
            <a:off x="0" y="548680"/>
            <a:ext cx="9144000" cy="6309320"/>
          </a:xfrm>
          <a:prstGeom prst="rect">
            <a:avLst/>
          </a:prstGeom>
        </p:spPr>
        <p:txBody>
          <a:bodyPr>
            <a:noAutofit/>
          </a:bodyPr>
          <a:lstStyle/>
          <a:p>
            <a:pPr>
              <a:lnSpc>
                <a:spcPct val="110000"/>
              </a:lnSpc>
            </a:pPr>
            <a:r>
              <a:rPr lang="ro-RO" altLang="ro-RO" sz="1800" b="1" dirty="0"/>
              <a:t>Noxele</a:t>
            </a:r>
            <a:r>
              <a:rPr lang="ro-RO" altLang="ro-RO" sz="1800" dirty="0"/>
              <a:t> din mediu trebuie de asemenea descoperite, </a:t>
            </a:r>
            <a:r>
              <a:rPr lang="ro-RO" altLang="ro-RO" sz="1800" dirty="0" smtClean="0"/>
              <a:t>deoarece</a:t>
            </a:r>
            <a:endParaRPr lang="ro-RO" altLang="ro-RO" sz="1800" dirty="0"/>
          </a:p>
          <a:p>
            <a:pPr lvl="1">
              <a:lnSpc>
                <a:spcPct val="110000"/>
              </a:lnSpc>
            </a:pPr>
            <a:r>
              <a:rPr lang="ro-RO" altLang="ro-RO" sz="1800" dirty="0"/>
              <a:t>alcoolismul cronic poate genera </a:t>
            </a:r>
            <a:r>
              <a:rPr lang="ro-RO" altLang="ro-RO" sz="1800" b="1" dirty="0"/>
              <a:t>anemie </a:t>
            </a:r>
            <a:r>
              <a:rPr lang="ro-RO" altLang="ro-RO" sz="1800" dirty="0" err="1"/>
              <a:t>megaloblastică</a:t>
            </a:r>
            <a:r>
              <a:rPr lang="ro-RO" altLang="ro-RO" sz="1800" dirty="0"/>
              <a:t>, iar </a:t>
            </a:r>
          </a:p>
          <a:p>
            <a:pPr lvl="1">
              <a:lnSpc>
                <a:spcPct val="110000"/>
              </a:lnSpc>
            </a:pPr>
            <a:r>
              <a:rPr lang="ro-RO" altLang="ro-RO" sz="1800" dirty="0"/>
              <a:t>fumatul conduce la </a:t>
            </a:r>
            <a:r>
              <a:rPr lang="ro-RO" altLang="ro-RO" sz="1800" b="1" dirty="0"/>
              <a:t>cianoză </a:t>
            </a:r>
            <a:r>
              <a:rPr lang="ro-RO" altLang="ro-RO" sz="1800" dirty="0"/>
              <a:t>prin hipoxemie cronică la pacienţii cu bronşită cronică obstructivă</a:t>
            </a:r>
            <a:r>
              <a:rPr lang="ro-RO" altLang="ro-RO" sz="1800" dirty="0" smtClean="0"/>
              <a:t>.</a:t>
            </a:r>
            <a:endParaRPr lang="ro-RO" altLang="ro-RO" sz="1800" b="1" dirty="0"/>
          </a:p>
          <a:p>
            <a:pPr>
              <a:lnSpc>
                <a:spcPct val="110000"/>
              </a:lnSpc>
            </a:pPr>
            <a:r>
              <a:rPr lang="ro-RO" altLang="ro-RO" sz="1800" b="1" dirty="0"/>
              <a:t> Medicamentele</a:t>
            </a:r>
            <a:r>
              <a:rPr lang="ro-RO" altLang="ro-RO" sz="1800" dirty="0"/>
              <a:t>, autoadministrate sau prescrise de medic, pot induce sau agrava diverse boli hematologice. </a:t>
            </a:r>
          </a:p>
          <a:p>
            <a:pPr>
              <a:lnSpc>
                <a:spcPct val="110000"/>
              </a:lnSpc>
            </a:pPr>
            <a:r>
              <a:rPr lang="ro-RO" altLang="ro-RO" sz="1800" dirty="0"/>
              <a:t>De aceea, este esenţial să facem o anamneză farmacologică atentă fiecărui bolnav care prezintă manifestări hematologice, interesându-ne atât de beneficiile, cât şi de reacţiile adverse ale acestor medicamente, deoarece folosirea lor zilnică face parte din viaţa bolnavului. </a:t>
            </a:r>
          </a:p>
          <a:p>
            <a:pPr>
              <a:lnSpc>
                <a:spcPct val="110000"/>
              </a:lnSpc>
            </a:pPr>
            <a:r>
              <a:rPr lang="ro-RO" altLang="ro-RO" sz="1800" dirty="0"/>
              <a:t>Astfel, în cazul unui </a:t>
            </a:r>
            <a:r>
              <a:rPr lang="ro-RO" altLang="ro-RO" sz="1800" b="1" dirty="0"/>
              <a:t>sindrom anemic</a:t>
            </a:r>
            <a:r>
              <a:rPr lang="ro-RO" altLang="ro-RO" sz="1800" dirty="0"/>
              <a:t>, va trebui să insistăm asupra grupelor de medicamente capabile</a:t>
            </a:r>
          </a:p>
          <a:p>
            <a:pPr lvl="1">
              <a:lnSpc>
                <a:spcPct val="110000"/>
              </a:lnSpc>
            </a:pPr>
            <a:r>
              <a:rPr lang="ro-RO" altLang="ro-RO" sz="1800" dirty="0" smtClean="0"/>
              <a:t>să </a:t>
            </a:r>
            <a:r>
              <a:rPr lang="ro-RO" altLang="ro-RO" sz="1800" dirty="0"/>
              <a:t>genereze manifestări digestive (</a:t>
            </a:r>
            <a:r>
              <a:rPr lang="ro-RO" altLang="ro-RO" sz="1800" i="1" dirty="0"/>
              <a:t>aspirina, antiinflamatoarele </a:t>
            </a:r>
            <a:r>
              <a:rPr lang="ro-RO" altLang="ro-RO" sz="1800" i="1" dirty="0" err="1"/>
              <a:t>steroidiene</a:t>
            </a:r>
            <a:r>
              <a:rPr lang="ro-RO" altLang="ro-RO" sz="1800" i="1" dirty="0"/>
              <a:t> sau </a:t>
            </a:r>
            <a:r>
              <a:rPr lang="ro-RO" altLang="ro-RO" sz="1800" i="1" dirty="0" err="1"/>
              <a:t>nesteroidiene</a:t>
            </a:r>
            <a:r>
              <a:rPr lang="ro-RO" altLang="ro-RO" sz="1800" dirty="0"/>
              <a:t>),</a:t>
            </a:r>
          </a:p>
          <a:p>
            <a:pPr lvl="1">
              <a:lnSpc>
                <a:spcPct val="110000"/>
              </a:lnSpc>
            </a:pPr>
            <a:r>
              <a:rPr lang="ro-RO" altLang="ro-RO" sz="1800" dirty="0"/>
              <a:t>să inhibe eritropoieza (</a:t>
            </a:r>
            <a:r>
              <a:rPr lang="ro-RO" altLang="ro-RO" sz="1800" i="1" dirty="0"/>
              <a:t>cloramfenicol, citostatice, </a:t>
            </a:r>
            <a:r>
              <a:rPr lang="ro-RO" altLang="ro-RO" sz="1800" i="1" dirty="0" err="1"/>
              <a:t>fenitoina</a:t>
            </a:r>
            <a:r>
              <a:rPr lang="ro-RO" altLang="ro-RO" sz="1800" dirty="0"/>
              <a:t>), </a:t>
            </a:r>
          </a:p>
          <a:p>
            <a:pPr lvl="1">
              <a:lnSpc>
                <a:spcPct val="110000"/>
              </a:lnSpc>
            </a:pPr>
            <a:r>
              <a:rPr lang="ro-RO" altLang="ro-RO" sz="1800" dirty="0"/>
              <a:t>să genereze </a:t>
            </a:r>
            <a:r>
              <a:rPr lang="ro-RO" altLang="ro-RO" sz="1800" dirty="0" err="1"/>
              <a:t>megaloblastoză</a:t>
            </a:r>
            <a:r>
              <a:rPr lang="ro-RO" altLang="ro-RO" sz="1800" dirty="0"/>
              <a:t> (</a:t>
            </a:r>
            <a:r>
              <a:rPr lang="ro-RO" altLang="ro-RO" sz="1800" i="1" dirty="0"/>
              <a:t>hidrazida, </a:t>
            </a:r>
            <a:r>
              <a:rPr lang="ro-RO" altLang="ro-RO" sz="1800" i="1" dirty="0" err="1"/>
              <a:t>biseptolul</a:t>
            </a:r>
            <a:r>
              <a:rPr lang="ro-RO" altLang="ro-RO" sz="1800" i="1" dirty="0"/>
              <a:t>, </a:t>
            </a:r>
            <a:r>
              <a:rPr lang="ro-RO" altLang="ro-RO" sz="1800" i="1" dirty="0" err="1"/>
              <a:t>metotrexatul</a:t>
            </a:r>
            <a:r>
              <a:rPr lang="ro-RO" altLang="ro-RO" sz="1800" dirty="0"/>
              <a:t>), </a:t>
            </a:r>
          </a:p>
          <a:p>
            <a:pPr lvl="1">
              <a:lnSpc>
                <a:spcPct val="110000"/>
              </a:lnSpc>
            </a:pPr>
            <a:r>
              <a:rPr lang="ro-RO" altLang="ro-RO" sz="1800" dirty="0"/>
              <a:t>să producă hemoliză imună (</a:t>
            </a:r>
            <a:r>
              <a:rPr lang="ro-RO" altLang="ro-RO" sz="1800" i="1" dirty="0"/>
              <a:t>penicilina, sulfamidele, </a:t>
            </a:r>
            <a:r>
              <a:rPr lang="ro-RO" altLang="ro-RO" sz="1800" i="1" dirty="0" err="1"/>
              <a:t>nitrofurantoin</a:t>
            </a:r>
            <a:r>
              <a:rPr lang="ro-RO" altLang="ro-RO" sz="1800" i="1" dirty="0"/>
              <a:t>, acid </a:t>
            </a:r>
            <a:r>
              <a:rPr lang="ro-RO" altLang="ro-RO" sz="1800" i="1" dirty="0" err="1"/>
              <a:t>nalidixic</a:t>
            </a:r>
            <a:r>
              <a:rPr lang="ro-RO" altLang="ro-RO" sz="1800" dirty="0"/>
              <a:t>) sau </a:t>
            </a:r>
          </a:p>
          <a:p>
            <a:pPr lvl="1">
              <a:lnSpc>
                <a:spcPct val="110000"/>
              </a:lnSpc>
            </a:pPr>
            <a:r>
              <a:rPr lang="ro-RO" altLang="ro-RO" sz="1800" dirty="0"/>
              <a:t>hemoliză non-imună (</a:t>
            </a:r>
            <a:r>
              <a:rPr lang="ro-RO" altLang="ro-RO" sz="1800" i="1" dirty="0"/>
              <a:t>aspirină, </a:t>
            </a:r>
            <a:r>
              <a:rPr lang="ro-RO" altLang="ro-RO" sz="1800" i="1" dirty="0" err="1"/>
              <a:t>primaquină</a:t>
            </a:r>
            <a:r>
              <a:rPr lang="ro-RO" altLang="ro-RO" sz="1800" i="1" dirty="0"/>
              <a:t>, sulfamide, </a:t>
            </a:r>
            <a:r>
              <a:rPr lang="ro-RO" altLang="ro-RO" sz="1800" i="1" dirty="0" err="1"/>
              <a:t>fenacetină</a:t>
            </a:r>
            <a:r>
              <a:rPr lang="ro-RO" altLang="ro-RO" sz="1800" i="1" dirty="0"/>
              <a:t> şi derivaţi de vitamina K</a:t>
            </a:r>
            <a:r>
              <a:rPr lang="ro-RO" altLang="ro-RO" sz="1800" dirty="0"/>
              <a:t>).</a:t>
            </a:r>
            <a:endParaRPr lang="en-US" altLang="ro-RO"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986375"/>
            <a:ext cx="1794305" cy="117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626" y="72008"/>
            <a:ext cx="1648959"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22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71400"/>
            <a:ext cx="8229600" cy="792162"/>
          </a:xfrm>
        </p:spPr>
        <p:txBody>
          <a:bodyPr/>
          <a:lstStyle/>
          <a:p>
            <a:r>
              <a:rPr lang="en-US" altLang="ro-RO" sz="2800" b="1" i="1" dirty="0" err="1"/>
              <a:t>Explorarea</a:t>
            </a:r>
            <a:r>
              <a:rPr lang="en-US" altLang="ro-RO" sz="2800" b="1" i="1" dirty="0"/>
              <a:t> </a:t>
            </a:r>
            <a:r>
              <a:rPr lang="en-US" altLang="ro-RO" sz="2800" b="1" i="1" dirty="0" err="1"/>
              <a:t>paraclinică</a:t>
            </a:r>
            <a:r>
              <a:rPr lang="en-US" altLang="ro-RO" sz="2800" dirty="0"/>
              <a:t> </a:t>
            </a:r>
          </a:p>
        </p:txBody>
      </p:sp>
      <p:sp>
        <p:nvSpPr>
          <p:cNvPr id="16387" name="Rectangle 3"/>
          <p:cNvSpPr>
            <a:spLocks noGrp="1" noChangeArrowheads="1"/>
          </p:cNvSpPr>
          <p:nvPr>
            <p:ph type="body" idx="4294967295"/>
          </p:nvPr>
        </p:nvSpPr>
        <p:spPr>
          <a:xfrm>
            <a:off x="107504" y="692696"/>
            <a:ext cx="9036496" cy="6048672"/>
          </a:xfrm>
          <a:prstGeom prst="rect">
            <a:avLst/>
          </a:prstGeom>
        </p:spPr>
        <p:txBody>
          <a:bodyPr>
            <a:normAutofit lnSpcReduction="10000"/>
          </a:bodyPr>
          <a:lstStyle/>
          <a:p>
            <a:pPr>
              <a:buFontTx/>
              <a:buNone/>
            </a:pPr>
            <a:r>
              <a:rPr lang="ro-RO" altLang="ro-RO" sz="2400" b="1" dirty="0" smtClean="0"/>
              <a:t>1</a:t>
            </a:r>
            <a:r>
              <a:rPr lang="ro-RO" altLang="ro-RO" sz="2400" b="1" dirty="0" smtClean="0">
                <a:solidFill>
                  <a:srgbClr val="FF6600"/>
                </a:solidFill>
              </a:rPr>
              <a:t>. Sângele </a:t>
            </a:r>
            <a:r>
              <a:rPr lang="ro-RO" altLang="ro-RO" sz="2400" b="1" dirty="0">
                <a:solidFill>
                  <a:srgbClr val="FF6600"/>
                </a:solidFill>
              </a:rPr>
              <a:t>periferic </a:t>
            </a:r>
            <a:r>
              <a:rPr lang="ro-RO" altLang="ro-RO" sz="2400" dirty="0">
                <a:solidFill>
                  <a:srgbClr val="FF6600"/>
                </a:solidFill>
              </a:rPr>
              <a:t>se compune din plasmă şi elementele figurate celulare. </a:t>
            </a:r>
            <a:endParaRPr lang="ro-RO" altLang="ro-RO" sz="2400" i="1" dirty="0">
              <a:solidFill>
                <a:srgbClr val="FF6600"/>
              </a:solidFill>
            </a:endParaRPr>
          </a:p>
          <a:p>
            <a:endParaRPr lang="en-US" altLang="ro-RO" sz="2400" b="1" dirty="0">
              <a:solidFill>
                <a:srgbClr val="FF6600"/>
              </a:solidFill>
            </a:endParaRPr>
          </a:p>
          <a:p>
            <a:pPr>
              <a:buFontTx/>
              <a:buNone/>
            </a:pPr>
            <a:r>
              <a:rPr lang="ro-RO" altLang="ro-RO" sz="2400" dirty="0" smtClean="0">
                <a:solidFill>
                  <a:srgbClr val="FF6600"/>
                </a:solidFill>
              </a:rPr>
              <a:t>a. Eritrocitele </a:t>
            </a:r>
            <a:r>
              <a:rPr lang="ro-RO" altLang="ro-RO" sz="2400" dirty="0">
                <a:solidFill>
                  <a:srgbClr val="FF6600"/>
                </a:solidFill>
              </a:rPr>
              <a:t>normale</a:t>
            </a:r>
            <a:r>
              <a:rPr lang="ro-RO" altLang="ro-RO" sz="2400" dirty="0"/>
              <a:t> au o serie de constante care fluctuează în limite strânse, </a:t>
            </a:r>
            <a:r>
              <a:rPr lang="ro-RO" altLang="ro-RO" sz="2400" u="sng" dirty="0"/>
              <a:t>cele mai importante</a:t>
            </a:r>
            <a:r>
              <a:rPr lang="ro-RO" altLang="ro-RO" sz="2400" dirty="0"/>
              <a:t> fiind:</a:t>
            </a:r>
            <a:endParaRPr lang="en-US" altLang="ro-RO" sz="2400" dirty="0"/>
          </a:p>
          <a:p>
            <a:r>
              <a:rPr lang="ro-RO" altLang="ro-RO" sz="2400" b="1" u="sng" dirty="0"/>
              <a:t>cantitatea de hemoglobină în g / 100 ml sânge</a:t>
            </a:r>
            <a:r>
              <a:rPr lang="ro-RO" altLang="ro-RO" sz="2400" b="1" dirty="0"/>
              <a:t> </a:t>
            </a:r>
          </a:p>
          <a:p>
            <a:r>
              <a:rPr lang="ro-RO" altLang="ro-RO" sz="2400" b="1" dirty="0"/>
              <a:t>numărul hematiilor pe </a:t>
            </a:r>
            <a:r>
              <a:rPr lang="ro-RO" altLang="ro-RO" sz="2400" b="1" dirty="0" err="1"/>
              <a:t>mmc</a:t>
            </a:r>
            <a:r>
              <a:rPr lang="ro-RO" altLang="ro-RO" sz="2400" dirty="0"/>
              <a:t> şi</a:t>
            </a:r>
            <a:endParaRPr lang="ro-RO" altLang="ro-RO" sz="2400" b="1" dirty="0"/>
          </a:p>
          <a:p>
            <a:r>
              <a:rPr lang="ro-RO" altLang="ro-RO" sz="2400" b="1" dirty="0"/>
              <a:t>hematocritul.</a:t>
            </a:r>
            <a:endParaRPr lang="ro-RO" altLang="ro-RO" sz="2400" dirty="0"/>
          </a:p>
          <a:p>
            <a:endParaRPr lang="en-US" altLang="ro-RO" sz="2400" dirty="0"/>
          </a:p>
          <a:p>
            <a:pPr>
              <a:buFontTx/>
              <a:buNone/>
            </a:pPr>
            <a:r>
              <a:rPr lang="ro-RO" altLang="ro-RO" sz="2400" dirty="0"/>
              <a:t> </a:t>
            </a:r>
          </a:p>
          <a:p>
            <a:pPr>
              <a:buFontTx/>
              <a:buNone/>
            </a:pPr>
            <a:r>
              <a:rPr lang="ro-RO" altLang="ro-RO" sz="2400" dirty="0"/>
              <a:t>Pornind de la aceste trei date de bază se pot calcula </a:t>
            </a:r>
            <a:r>
              <a:rPr lang="ro-RO" altLang="ro-RO" sz="2400" i="1" dirty="0"/>
              <a:t>constantele </a:t>
            </a:r>
            <a:r>
              <a:rPr lang="ro-RO" altLang="ro-RO" sz="2400" i="1" dirty="0" err="1"/>
              <a:t>eritrocitare</a:t>
            </a:r>
            <a:r>
              <a:rPr lang="ro-RO" altLang="ro-RO" sz="2400" dirty="0"/>
              <a:t>:</a:t>
            </a:r>
            <a:endParaRPr lang="ro-RO" altLang="ro-RO" sz="2400" b="1" dirty="0"/>
          </a:p>
          <a:p>
            <a:r>
              <a:rPr lang="ro-RO" altLang="ro-RO" sz="2400" b="1" dirty="0"/>
              <a:t>volumul </a:t>
            </a:r>
            <a:r>
              <a:rPr lang="ro-RO" altLang="ro-RO" sz="2400" b="1" dirty="0" err="1"/>
              <a:t>eritrocitar</a:t>
            </a:r>
            <a:r>
              <a:rPr lang="ro-RO" altLang="ro-RO" sz="2400" b="1" dirty="0"/>
              <a:t> mediu (VEM), </a:t>
            </a:r>
          </a:p>
          <a:p>
            <a:r>
              <a:rPr lang="ro-RO" altLang="ro-RO" sz="2400" b="1" dirty="0"/>
              <a:t>hemoglobina </a:t>
            </a:r>
            <a:r>
              <a:rPr lang="ro-RO" altLang="ro-RO" sz="2400" b="1" dirty="0" err="1"/>
              <a:t>eritrocitară</a:t>
            </a:r>
            <a:r>
              <a:rPr lang="ro-RO" altLang="ro-RO" sz="2400" b="1" dirty="0"/>
              <a:t> medie (HEM) şi </a:t>
            </a:r>
          </a:p>
          <a:p>
            <a:r>
              <a:rPr lang="ro-RO" altLang="ro-RO" sz="2400" b="1" dirty="0"/>
              <a:t>concentraţia medie de hemoglobină </a:t>
            </a:r>
            <a:r>
              <a:rPr lang="ro-RO" altLang="ro-RO" sz="2400" b="1" dirty="0" err="1"/>
              <a:t>eritrocitară</a:t>
            </a:r>
            <a:r>
              <a:rPr lang="ro-RO" altLang="ro-RO" sz="2400" b="1" dirty="0"/>
              <a:t> (CHEM),</a:t>
            </a:r>
            <a:r>
              <a:rPr lang="ro-RO" altLang="ro-RO" sz="2400" dirty="0"/>
              <a:t> </a:t>
            </a:r>
            <a:endParaRPr lang="en-US" altLang="ro-RO"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223517"/>
            <a:ext cx="2304256" cy="235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56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243408"/>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17411" name="Rectangle 3"/>
          <p:cNvSpPr>
            <a:spLocks noGrp="1" noChangeArrowheads="1"/>
          </p:cNvSpPr>
          <p:nvPr>
            <p:ph type="body" idx="4294967295"/>
          </p:nvPr>
        </p:nvSpPr>
        <p:spPr>
          <a:xfrm>
            <a:off x="107504" y="836712"/>
            <a:ext cx="8928992" cy="6624736"/>
          </a:xfrm>
          <a:prstGeom prst="rect">
            <a:avLst/>
          </a:prstGeom>
        </p:spPr>
        <p:txBody>
          <a:bodyPr>
            <a:normAutofit/>
          </a:bodyPr>
          <a:lstStyle/>
          <a:p>
            <a:r>
              <a:rPr lang="en-US" altLang="ro-RO" sz="2400" b="1" dirty="0"/>
              <a:t>VEM= </a:t>
            </a:r>
            <a:r>
              <a:rPr lang="en-US" altLang="ro-RO" sz="2400" b="1" dirty="0" err="1"/>
              <a:t>Ht</a:t>
            </a:r>
            <a:r>
              <a:rPr lang="ro-RO" altLang="ro-RO" sz="2400" b="1" dirty="0"/>
              <a:t>(%) / Nr. Hematii (primele 2 cifre)X10</a:t>
            </a:r>
          </a:p>
          <a:p>
            <a:r>
              <a:rPr lang="ro-RO" altLang="ro-RO" sz="2400" b="1" dirty="0"/>
              <a:t>HEM </a:t>
            </a:r>
            <a:r>
              <a:rPr lang="en-US" altLang="ro-RO" sz="2400" b="1" dirty="0"/>
              <a:t>=</a:t>
            </a:r>
            <a:r>
              <a:rPr lang="ro-RO" altLang="ro-RO" sz="2400" b="1" dirty="0"/>
              <a:t> </a:t>
            </a:r>
            <a:r>
              <a:rPr lang="ro-RO" altLang="ro-RO" sz="2400" b="1" dirty="0" err="1"/>
              <a:t>Hb</a:t>
            </a:r>
            <a:r>
              <a:rPr lang="ro-RO" altLang="ro-RO" sz="2400" b="1" dirty="0"/>
              <a:t>(</a:t>
            </a:r>
            <a:r>
              <a:rPr lang="ro-RO" altLang="ro-RO" sz="2400" b="1" dirty="0" err="1"/>
              <a:t>g%</a:t>
            </a:r>
            <a:r>
              <a:rPr lang="ro-RO" altLang="ro-RO" sz="2400" b="1" dirty="0"/>
              <a:t>) / Nr hematii X10</a:t>
            </a:r>
          </a:p>
          <a:p>
            <a:r>
              <a:rPr lang="ro-RO" altLang="ro-RO" sz="2400" b="1" dirty="0"/>
              <a:t>CHEM </a:t>
            </a:r>
            <a:r>
              <a:rPr lang="en-US" altLang="ro-RO" sz="2400" b="1" dirty="0"/>
              <a:t>=</a:t>
            </a:r>
            <a:r>
              <a:rPr lang="ro-RO" altLang="ro-RO" sz="2400" b="1" dirty="0"/>
              <a:t> </a:t>
            </a:r>
            <a:r>
              <a:rPr lang="ro-RO" altLang="ro-RO" sz="2400" b="1" dirty="0" err="1"/>
              <a:t>Hb</a:t>
            </a:r>
            <a:r>
              <a:rPr lang="ro-RO" altLang="ro-RO" sz="2400" b="1" dirty="0"/>
              <a:t> (</a:t>
            </a:r>
            <a:r>
              <a:rPr lang="ro-RO" altLang="ro-RO" sz="2400" b="1" dirty="0" err="1"/>
              <a:t>g%</a:t>
            </a:r>
            <a:r>
              <a:rPr lang="ro-RO" altLang="ro-RO" sz="2400" b="1" dirty="0"/>
              <a:t>) /</a:t>
            </a:r>
            <a:r>
              <a:rPr lang="ro-RO" altLang="ro-RO" sz="2400" b="1" dirty="0" err="1"/>
              <a:t>Ht</a:t>
            </a:r>
            <a:r>
              <a:rPr lang="ro-RO" altLang="ro-RO" sz="2400" b="1" dirty="0"/>
              <a:t> (%)X100</a:t>
            </a:r>
          </a:p>
          <a:p>
            <a:endParaRPr lang="ro-RO" altLang="ro-RO" sz="2400" b="1" dirty="0"/>
          </a:p>
          <a:p>
            <a:r>
              <a:rPr lang="ro-RO" altLang="ro-RO" sz="2400" b="1" dirty="0" err="1">
                <a:solidFill>
                  <a:srgbClr val="FF05AC"/>
                </a:solidFill>
              </a:rPr>
              <a:t>Hb</a:t>
            </a:r>
            <a:r>
              <a:rPr lang="ro-RO" altLang="ro-RO" sz="2400" b="1" dirty="0">
                <a:solidFill>
                  <a:srgbClr val="FF05AC"/>
                </a:solidFill>
              </a:rPr>
              <a:t>			13-17g%		12-15 </a:t>
            </a:r>
            <a:r>
              <a:rPr lang="ro-RO" altLang="ro-RO" sz="2400" b="1" dirty="0" err="1">
                <a:solidFill>
                  <a:srgbClr val="FF05AC"/>
                </a:solidFill>
              </a:rPr>
              <a:t>g%</a:t>
            </a:r>
            <a:endParaRPr lang="ro-RO" altLang="ro-RO" sz="2400" b="1" dirty="0">
              <a:solidFill>
                <a:srgbClr val="FF05AC"/>
              </a:solidFill>
            </a:endParaRPr>
          </a:p>
          <a:p>
            <a:r>
              <a:rPr lang="ro-RO" altLang="ro-RO" sz="2400" b="1" dirty="0">
                <a:solidFill>
                  <a:srgbClr val="FF05AC"/>
                </a:solidFill>
              </a:rPr>
              <a:t>Nr. Hem		4,5-5,9 mil/</a:t>
            </a:r>
            <a:r>
              <a:rPr lang="ro-RO" altLang="ro-RO" sz="2400" b="1" dirty="0" err="1">
                <a:solidFill>
                  <a:srgbClr val="FF05AC"/>
                </a:solidFill>
              </a:rPr>
              <a:t>mmc</a:t>
            </a:r>
            <a:r>
              <a:rPr lang="ro-RO" altLang="ro-RO" sz="2400" b="1" dirty="0">
                <a:solidFill>
                  <a:srgbClr val="FF05AC"/>
                </a:solidFill>
              </a:rPr>
              <a:t>		4,1-5,1mil/</a:t>
            </a:r>
            <a:r>
              <a:rPr lang="ro-RO" altLang="ro-RO" sz="2400" b="1" dirty="0" err="1">
                <a:solidFill>
                  <a:srgbClr val="FF05AC"/>
                </a:solidFill>
              </a:rPr>
              <a:t>mmc</a:t>
            </a:r>
            <a:endParaRPr lang="ro-RO" altLang="ro-RO" sz="2400" b="1" dirty="0">
              <a:solidFill>
                <a:srgbClr val="FF05AC"/>
              </a:solidFill>
            </a:endParaRPr>
          </a:p>
          <a:p>
            <a:r>
              <a:rPr lang="ro-RO" altLang="ro-RO" sz="2400" b="1" dirty="0" err="1">
                <a:solidFill>
                  <a:srgbClr val="FF05AC"/>
                </a:solidFill>
              </a:rPr>
              <a:t>Ht</a:t>
            </a:r>
            <a:r>
              <a:rPr lang="ro-RO" altLang="ro-RO" sz="2400" b="1" dirty="0">
                <a:solidFill>
                  <a:srgbClr val="FF05AC"/>
                </a:solidFill>
              </a:rPr>
              <a:t> (%)		42-50			36-45</a:t>
            </a:r>
          </a:p>
          <a:p>
            <a:r>
              <a:rPr lang="ro-RO" altLang="ro-RO" sz="2400" b="1" dirty="0">
                <a:solidFill>
                  <a:srgbClr val="FF05AC"/>
                </a:solidFill>
              </a:rPr>
              <a:t>Reticulocite		1,1-2%			0,8-1,6%</a:t>
            </a:r>
          </a:p>
          <a:p>
            <a:r>
              <a:rPr lang="ro-RO" altLang="ro-RO" sz="2400" b="1" dirty="0">
                <a:solidFill>
                  <a:srgbClr val="FF05AC"/>
                </a:solidFill>
              </a:rPr>
              <a:t>VEM	(</a:t>
            </a:r>
            <a:r>
              <a:rPr lang="ro-RO" altLang="ro-RO" sz="2400" b="1" dirty="0" err="1">
                <a:solidFill>
                  <a:srgbClr val="FF05AC"/>
                </a:solidFill>
              </a:rPr>
              <a:t>fentolitru</a:t>
            </a:r>
            <a:r>
              <a:rPr lang="ro-RO" altLang="ro-RO" sz="2400" b="1" dirty="0">
                <a:solidFill>
                  <a:srgbClr val="FF05AC"/>
                </a:solidFill>
              </a:rPr>
              <a:t>/hem)	80-96			</a:t>
            </a:r>
          </a:p>
          <a:p>
            <a:r>
              <a:rPr lang="ro-RO" altLang="ro-RO" sz="2400" b="1" dirty="0">
                <a:solidFill>
                  <a:srgbClr val="FF05AC"/>
                </a:solidFill>
              </a:rPr>
              <a:t>HEM	(</a:t>
            </a:r>
            <a:r>
              <a:rPr lang="ro-RO" altLang="ro-RO" sz="2400" b="1" dirty="0" err="1">
                <a:solidFill>
                  <a:srgbClr val="FF05AC"/>
                </a:solidFill>
              </a:rPr>
              <a:t>pg</a:t>
            </a:r>
            <a:r>
              <a:rPr lang="ro-RO" altLang="ro-RO" sz="2400" b="1" dirty="0">
                <a:solidFill>
                  <a:srgbClr val="FF05AC"/>
                </a:solidFill>
              </a:rPr>
              <a:t>/hematie)	28-32</a:t>
            </a:r>
          </a:p>
          <a:p>
            <a:r>
              <a:rPr lang="ro-RO" altLang="ro-RO" sz="2400" b="1" dirty="0">
                <a:solidFill>
                  <a:srgbClr val="FF05AC"/>
                </a:solidFill>
              </a:rPr>
              <a:t>CHEM(g/dl)		32-36</a:t>
            </a:r>
            <a:endParaRPr lang="en-US" altLang="ro-RO" sz="2400" b="1" dirty="0">
              <a:solidFill>
                <a:srgbClr val="FF05AC"/>
              </a:solidFill>
            </a:endParaRPr>
          </a:p>
        </p:txBody>
      </p:sp>
    </p:spTree>
    <p:extLst>
      <p:ext uri="{BB962C8B-B14F-4D97-AF65-F5344CB8AC3E}">
        <p14:creationId xmlns:p14="http://schemas.microsoft.com/office/powerpoint/2010/main" val="177814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6225" y="-387424"/>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18435" name="Rectangle 3"/>
          <p:cNvSpPr>
            <a:spLocks noGrp="1" noChangeArrowheads="1"/>
          </p:cNvSpPr>
          <p:nvPr>
            <p:ph type="body" idx="4294967295"/>
          </p:nvPr>
        </p:nvSpPr>
        <p:spPr>
          <a:xfrm>
            <a:off x="107504" y="692696"/>
            <a:ext cx="9036496" cy="6048672"/>
          </a:xfrm>
          <a:prstGeom prst="rect">
            <a:avLst/>
          </a:prstGeom>
        </p:spPr>
        <p:txBody>
          <a:bodyPr>
            <a:normAutofit lnSpcReduction="10000"/>
          </a:bodyPr>
          <a:lstStyle/>
          <a:p>
            <a:r>
              <a:rPr lang="ro-RO" altLang="ro-RO" sz="2400" dirty="0"/>
              <a:t>Determinarea </a:t>
            </a:r>
            <a:r>
              <a:rPr lang="ro-RO" altLang="ro-RO" sz="2400" b="1" u="sng" dirty="0"/>
              <a:t>numărului de reticulocite</a:t>
            </a:r>
            <a:r>
              <a:rPr lang="ro-RO" altLang="ro-RO" sz="2400" dirty="0"/>
              <a:t> în sângele periferic are o valoare semiologică deosebită, reflectând eficienţa </a:t>
            </a:r>
            <a:r>
              <a:rPr lang="ro-RO" altLang="ro-RO" sz="2400" b="1" dirty="0">
                <a:solidFill>
                  <a:srgbClr val="FF0000"/>
                </a:solidFill>
              </a:rPr>
              <a:t>activităţii </a:t>
            </a:r>
            <a:r>
              <a:rPr lang="ro-RO" altLang="ro-RO" sz="2400" b="1" dirty="0" err="1" smtClean="0">
                <a:solidFill>
                  <a:srgbClr val="FF0000"/>
                </a:solidFill>
              </a:rPr>
              <a:t>hematoformatoare</a:t>
            </a:r>
            <a:r>
              <a:rPr lang="ro-RO" altLang="ro-RO" sz="2400" b="1" dirty="0" smtClean="0">
                <a:solidFill>
                  <a:srgbClr val="FF0000"/>
                </a:solidFill>
              </a:rPr>
              <a:t> </a:t>
            </a:r>
            <a:r>
              <a:rPr lang="ro-RO" altLang="ro-RO" sz="2400" b="1" dirty="0">
                <a:solidFill>
                  <a:srgbClr val="FF0000"/>
                </a:solidFill>
              </a:rPr>
              <a:t>a măduvei. </a:t>
            </a:r>
          </a:p>
          <a:p>
            <a:pPr lvl="1"/>
            <a:r>
              <a:rPr lang="ro-RO" altLang="ro-RO" sz="2400" b="1" dirty="0"/>
              <a:t>Creşterile</a:t>
            </a:r>
            <a:r>
              <a:rPr lang="ro-RO" altLang="ro-RO" sz="2400" dirty="0"/>
              <a:t> au valoare diagnostică în anemiile hemolitice şi prognostică în timpul tratamentului anemiilor </a:t>
            </a:r>
            <a:r>
              <a:rPr lang="ro-RO" altLang="ro-RO" sz="2400" dirty="0" err="1"/>
              <a:t>aregenerative</a:t>
            </a:r>
            <a:r>
              <a:rPr lang="ro-RO" altLang="ro-RO" sz="2400" dirty="0"/>
              <a:t>, iar</a:t>
            </a:r>
            <a:endParaRPr lang="en-US" altLang="ro-RO" sz="2400" dirty="0"/>
          </a:p>
          <a:p>
            <a:pPr lvl="1"/>
            <a:r>
              <a:rPr lang="ro-RO" altLang="ro-RO" sz="2400" dirty="0"/>
              <a:t> </a:t>
            </a:r>
            <a:r>
              <a:rPr lang="ro-RO" altLang="ro-RO" sz="2400" b="1" dirty="0"/>
              <a:t>scăderea</a:t>
            </a:r>
            <a:r>
              <a:rPr lang="ro-RO" altLang="ro-RO" sz="2400" dirty="0"/>
              <a:t> traduce o insuficienţă a măduvei osoase în producţia de eritrocite. </a:t>
            </a:r>
            <a:endParaRPr lang="en-US" altLang="ro-RO" sz="2400" dirty="0"/>
          </a:p>
          <a:p>
            <a:endParaRPr lang="ro-RO" altLang="ro-RO" sz="2400" u="sng" dirty="0"/>
          </a:p>
          <a:p>
            <a:r>
              <a:rPr lang="ro-RO" altLang="ro-RO" sz="2400" u="sng" dirty="0"/>
              <a:t>Abaterile de la morfologia</a:t>
            </a:r>
            <a:r>
              <a:rPr lang="ro-RO" altLang="ro-RO" sz="2400" dirty="0"/>
              <a:t> </a:t>
            </a:r>
            <a:r>
              <a:rPr lang="ro-RO" altLang="ro-RO" sz="2400" dirty="0" err="1"/>
              <a:t>eritrocitară</a:t>
            </a:r>
            <a:r>
              <a:rPr lang="ro-RO" altLang="ro-RO" sz="2400" dirty="0"/>
              <a:t> normală pot îmbrăca patru aspecte:</a:t>
            </a:r>
          </a:p>
          <a:p>
            <a:pPr lvl="1"/>
            <a:r>
              <a:rPr lang="ro-RO" altLang="ro-RO" sz="2400" dirty="0">
                <a:solidFill>
                  <a:srgbClr val="FF05AC"/>
                </a:solidFill>
              </a:rPr>
              <a:t>variaţii de mărime,</a:t>
            </a:r>
          </a:p>
          <a:p>
            <a:pPr lvl="1"/>
            <a:r>
              <a:rPr lang="ro-RO" altLang="ro-RO" sz="2400" dirty="0">
                <a:solidFill>
                  <a:srgbClr val="FF05AC"/>
                </a:solidFill>
              </a:rPr>
              <a:t>de formă, </a:t>
            </a:r>
          </a:p>
          <a:p>
            <a:pPr lvl="1"/>
            <a:r>
              <a:rPr lang="ro-RO" altLang="ro-RO" sz="2400" dirty="0">
                <a:solidFill>
                  <a:srgbClr val="FF05AC"/>
                </a:solidFill>
              </a:rPr>
              <a:t>de culoare şi </a:t>
            </a:r>
          </a:p>
          <a:p>
            <a:pPr lvl="1"/>
            <a:r>
              <a:rPr lang="ro-RO" altLang="ro-RO" sz="2400" dirty="0">
                <a:solidFill>
                  <a:srgbClr val="FF05AC"/>
                </a:solidFill>
              </a:rPr>
              <a:t>prezenţa unor </a:t>
            </a:r>
            <a:r>
              <a:rPr lang="ro-RO" altLang="ro-RO" sz="2400" dirty="0" err="1">
                <a:solidFill>
                  <a:srgbClr val="FF05AC"/>
                </a:solidFill>
              </a:rPr>
              <a:t>incluzii</a:t>
            </a:r>
            <a:r>
              <a:rPr lang="ro-RO" altLang="ro-RO" sz="2400" dirty="0">
                <a:solidFill>
                  <a:srgbClr val="FF05AC"/>
                </a:solidFill>
              </a:rPr>
              <a:t> </a:t>
            </a:r>
            <a:r>
              <a:rPr lang="ro-RO" altLang="ro-RO" sz="2400" dirty="0" err="1">
                <a:solidFill>
                  <a:srgbClr val="FF05AC"/>
                </a:solidFill>
              </a:rPr>
              <a:t>eritrocitare</a:t>
            </a:r>
            <a:r>
              <a:rPr lang="ro-RO" altLang="ro-RO" sz="2400" dirty="0">
                <a:solidFill>
                  <a:srgbClr val="FF05AC"/>
                </a:solidFill>
              </a:rPr>
              <a:t>. </a:t>
            </a:r>
          </a:p>
          <a:p>
            <a:pPr lvl="1">
              <a:buFontTx/>
              <a:buNone/>
            </a:pPr>
            <a:r>
              <a:rPr lang="ro-RO" altLang="ro-RO" sz="2400" dirty="0"/>
              <a:t>Aceste aspecte sunt evidenţiate pe </a:t>
            </a:r>
            <a:r>
              <a:rPr lang="ro-RO" altLang="ro-RO" sz="2400" b="1" dirty="0">
                <a:solidFill>
                  <a:srgbClr val="FF05AC"/>
                </a:solidFill>
              </a:rPr>
              <a:t>frotiul sanghin</a:t>
            </a:r>
            <a:r>
              <a:rPr lang="ro-RO" altLang="ro-RO" sz="2400" dirty="0"/>
              <a:t>, fiecare boală având particularităţile ei. </a:t>
            </a:r>
            <a:endParaRPr lang="en-US" altLang="ro-RO"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77072"/>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81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6225" y="-315416"/>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19459" name="Rectangle 3"/>
          <p:cNvSpPr>
            <a:spLocks noGrp="1" noChangeArrowheads="1"/>
          </p:cNvSpPr>
          <p:nvPr>
            <p:ph type="body" idx="4294967295"/>
          </p:nvPr>
        </p:nvSpPr>
        <p:spPr>
          <a:xfrm>
            <a:off x="107504" y="908720"/>
            <a:ext cx="8928992" cy="5832648"/>
          </a:xfrm>
          <a:prstGeom prst="rect">
            <a:avLst/>
          </a:prstGeom>
        </p:spPr>
        <p:txBody>
          <a:bodyPr/>
          <a:lstStyle/>
          <a:p>
            <a:r>
              <a:rPr lang="ro-RO" altLang="ro-RO" sz="2000" b="1" dirty="0"/>
              <a:t>Variaţiile patologice ale  seriei roşii:</a:t>
            </a:r>
          </a:p>
          <a:p>
            <a:endParaRPr lang="ro-RO" altLang="ro-RO" sz="2000" dirty="0"/>
          </a:p>
          <a:p>
            <a:pPr lvl="1"/>
            <a:r>
              <a:rPr lang="ro-RO" altLang="ro-RO" dirty="0"/>
              <a:t>Scăderea numărului de hematii şi a hemoglobinei caracterizează </a:t>
            </a:r>
            <a:r>
              <a:rPr lang="ro-RO" altLang="ro-RO" b="1" i="1" dirty="0"/>
              <a:t>sindroamele anemice</a:t>
            </a:r>
            <a:r>
              <a:rPr lang="ro-RO" altLang="ro-RO" dirty="0"/>
              <a:t>, în timp ce creşterea face parte din </a:t>
            </a:r>
            <a:endParaRPr lang="en-US" altLang="ro-RO" dirty="0"/>
          </a:p>
          <a:p>
            <a:pPr lvl="1">
              <a:buFontTx/>
              <a:buNone/>
            </a:pPr>
            <a:endParaRPr lang="ro-RO" altLang="ro-RO" b="1" i="1" dirty="0"/>
          </a:p>
          <a:p>
            <a:pPr lvl="1"/>
            <a:r>
              <a:rPr lang="ro-RO" altLang="ro-RO" b="1" i="1" dirty="0"/>
              <a:t>policitemii</a:t>
            </a:r>
            <a:r>
              <a:rPr lang="ro-RO" altLang="ro-RO" dirty="0"/>
              <a:t>, care la rândul lor pot să fie primitive sau secundare. </a:t>
            </a:r>
            <a:endParaRPr lang="en-US" altLang="ro-RO" dirty="0"/>
          </a:p>
          <a:p>
            <a:pPr lvl="2"/>
            <a:r>
              <a:rPr lang="ro-RO" altLang="ro-RO" sz="2000" b="1" u="sng" dirty="0">
                <a:solidFill>
                  <a:srgbClr val="FF05AC"/>
                </a:solidFill>
              </a:rPr>
              <a:t>Forma primitivă</a:t>
            </a:r>
            <a:r>
              <a:rPr lang="ro-RO" altLang="ro-RO" sz="2000" b="1" dirty="0">
                <a:solidFill>
                  <a:srgbClr val="FF05AC"/>
                </a:solidFill>
              </a:rPr>
              <a:t> </a:t>
            </a:r>
            <a:r>
              <a:rPr lang="ro-RO" altLang="ro-RO" sz="2000" dirty="0"/>
              <a:t>este numită </a:t>
            </a:r>
            <a:r>
              <a:rPr lang="ro-RO" altLang="ro-RO" sz="2000" b="1" dirty="0"/>
              <a:t>policitemia </a:t>
            </a:r>
            <a:r>
              <a:rPr lang="ro-RO" altLang="ro-RO" sz="2000" b="1" dirty="0" err="1"/>
              <a:t>vera</a:t>
            </a:r>
            <a:r>
              <a:rPr lang="ro-RO" altLang="ro-RO" sz="2000" b="1" dirty="0"/>
              <a:t> </a:t>
            </a:r>
            <a:r>
              <a:rPr lang="ro-RO" altLang="ro-RO" sz="2000" dirty="0"/>
              <a:t>şi aparţine sindroamelor </a:t>
            </a:r>
            <a:r>
              <a:rPr lang="ro-RO" altLang="ro-RO" sz="2000" dirty="0" err="1"/>
              <a:t>mieloproliferative</a:t>
            </a:r>
            <a:r>
              <a:rPr lang="ro-RO" altLang="ro-RO" sz="2000" dirty="0"/>
              <a:t>. </a:t>
            </a:r>
          </a:p>
          <a:p>
            <a:pPr lvl="2"/>
            <a:endParaRPr lang="en-US" altLang="ro-RO" sz="2000" dirty="0"/>
          </a:p>
          <a:p>
            <a:pPr lvl="2"/>
            <a:r>
              <a:rPr lang="ro-RO" altLang="ro-RO" sz="2000" b="1" u="sng" dirty="0">
                <a:solidFill>
                  <a:srgbClr val="FF05AC"/>
                </a:solidFill>
              </a:rPr>
              <a:t>Formele secundare</a:t>
            </a:r>
            <a:r>
              <a:rPr lang="ro-RO" altLang="ro-RO" sz="2000" dirty="0"/>
              <a:t>, numite şi </a:t>
            </a:r>
            <a:r>
              <a:rPr lang="ro-RO" altLang="ro-RO" sz="2000" b="1" dirty="0"/>
              <a:t>eritrocitoze</a:t>
            </a:r>
            <a:r>
              <a:rPr lang="ro-RO" altLang="ro-RO" sz="2000" dirty="0"/>
              <a:t>, apar la </a:t>
            </a:r>
            <a:endParaRPr lang="en-US" altLang="ro-RO" sz="2000" dirty="0"/>
          </a:p>
          <a:p>
            <a:pPr lvl="3"/>
            <a:r>
              <a:rPr lang="ro-RO" altLang="ro-RO" sz="2000" dirty="0"/>
              <a:t>locuitorii din zonele montane cu altitudini mari, </a:t>
            </a:r>
            <a:endParaRPr lang="en-US" altLang="ro-RO" sz="2000" dirty="0"/>
          </a:p>
          <a:p>
            <a:pPr lvl="3"/>
            <a:r>
              <a:rPr lang="ro-RO" altLang="ro-RO" sz="2000" dirty="0"/>
              <a:t>la bolnavii cu </a:t>
            </a:r>
            <a:r>
              <a:rPr lang="ro-RO" altLang="ro-RO" sz="2000" dirty="0" err="1"/>
              <a:t>hipoventilaţie</a:t>
            </a:r>
            <a:r>
              <a:rPr lang="ro-RO" altLang="ro-RO" sz="2000" dirty="0"/>
              <a:t> alveolară prin stimulare medulară </a:t>
            </a:r>
            <a:r>
              <a:rPr lang="ro-RO" altLang="ro-RO" sz="2000" dirty="0" err="1"/>
              <a:t>hipoxică</a:t>
            </a:r>
            <a:r>
              <a:rPr lang="ro-RO" altLang="ro-RO" sz="2000" dirty="0"/>
              <a:t>, </a:t>
            </a:r>
            <a:endParaRPr lang="en-US" altLang="ro-RO" sz="2000" dirty="0"/>
          </a:p>
          <a:p>
            <a:pPr lvl="3"/>
            <a:r>
              <a:rPr lang="ro-RO" altLang="ro-RO" sz="2000" dirty="0"/>
              <a:t>după unele medicamente sau prin </a:t>
            </a:r>
            <a:endParaRPr lang="en-US" altLang="ro-RO" sz="2000" dirty="0"/>
          </a:p>
          <a:p>
            <a:pPr lvl="3"/>
            <a:r>
              <a:rPr lang="ro-RO" altLang="ro-RO" sz="2000" dirty="0"/>
              <a:t>creşterea producţiei de </a:t>
            </a:r>
            <a:r>
              <a:rPr lang="ro-RO" altLang="ro-RO" sz="2000" dirty="0" err="1"/>
              <a:t>eritropoietină</a:t>
            </a:r>
            <a:r>
              <a:rPr lang="ro-RO" altLang="ro-RO" sz="2000" dirty="0"/>
              <a:t> (unele tumori renale, uterine, cerebrale, hepatice sau endocrine). </a:t>
            </a:r>
            <a:endParaRPr lang="en-US" altLang="ro-RO"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59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241176" y="183157"/>
            <a:ext cx="8579296" cy="6126163"/>
          </a:xfrm>
          <a:prstGeom prst="rect">
            <a:avLst/>
          </a:prstGeom>
        </p:spPr>
        <p:txBody>
          <a:bodyPr>
            <a:normAutofit lnSpcReduction="10000"/>
          </a:bodyPr>
          <a:lstStyle/>
          <a:p>
            <a:pPr>
              <a:lnSpc>
                <a:spcPct val="80000"/>
              </a:lnSpc>
              <a:buFontTx/>
              <a:buNone/>
            </a:pPr>
            <a:r>
              <a:rPr lang="ro-RO" altLang="ro-RO" sz="2400" b="1" dirty="0"/>
              <a:t>Semiologia hematologică </a:t>
            </a:r>
            <a:r>
              <a:rPr lang="ro-RO" altLang="ro-RO" sz="2400" dirty="0"/>
              <a:t>cuprinde</a:t>
            </a:r>
            <a:r>
              <a:rPr lang="en-US" altLang="ro-RO" sz="2400" dirty="0"/>
              <a:t> </a:t>
            </a:r>
            <a:r>
              <a:rPr lang="en-US" altLang="ro-RO" sz="2400" dirty="0" err="1"/>
              <a:t>semiologia</a:t>
            </a:r>
            <a:r>
              <a:rPr lang="ro-RO" altLang="ro-RO" sz="2400" dirty="0"/>
              <a:t>:</a:t>
            </a:r>
            <a:endParaRPr lang="en-US" altLang="ro-RO" sz="2400" dirty="0"/>
          </a:p>
          <a:p>
            <a:pPr>
              <a:lnSpc>
                <a:spcPct val="80000"/>
              </a:lnSpc>
              <a:buFontTx/>
              <a:buNone/>
            </a:pPr>
            <a:endParaRPr lang="ro-RO" altLang="ro-RO" sz="2400" dirty="0"/>
          </a:p>
          <a:p>
            <a:pPr>
              <a:lnSpc>
                <a:spcPct val="80000"/>
              </a:lnSpc>
            </a:pPr>
            <a:r>
              <a:rPr lang="ro-RO" altLang="ro-RO" sz="2400" dirty="0" err="1"/>
              <a:t>sângel</a:t>
            </a:r>
            <a:r>
              <a:rPr lang="en-US" altLang="ro-RO" sz="2400" dirty="0" err="1"/>
              <a:t>ui</a:t>
            </a:r>
            <a:r>
              <a:rPr lang="ro-RO" altLang="ro-RO" sz="2400" dirty="0"/>
              <a:t>, format din elementele figurate şi plasmă, </a:t>
            </a:r>
          </a:p>
          <a:p>
            <a:pPr>
              <a:lnSpc>
                <a:spcPct val="80000"/>
              </a:lnSpc>
            </a:pPr>
            <a:r>
              <a:rPr lang="ro-RO" altLang="ro-RO" sz="2400" dirty="0" err="1"/>
              <a:t>măduv</a:t>
            </a:r>
            <a:r>
              <a:rPr lang="en-US" altLang="ro-RO" sz="2400" dirty="0" err="1"/>
              <a:t>ei</a:t>
            </a:r>
            <a:r>
              <a:rPr lang="ro-RO" altLang="ro-RO" sz="2400" dirty="0"/>
              <a:t> hematogen</a:t>
            </a:r>
            <a:r>
              <a:rPr lang="en-US" altLang="ro-RO" sz="2400" dirty="0"/>
              <a:t>e</a:t>
            </a:r>
            <a:r>
              <a:rPr lang="ro-RO" altLang="ro-RO" sz="2400" dirty="0"/>
              <a:t>,</a:t>
            </a:r>
          </a:p>
          <a:p>
            <a:pPr>
              <a:lnSpc>
                <a:spcPct val="80000"/>
              </a:lnSpc>
            </a:pPr>
            <a:r>
              <a:rPr lang="ro-RO" altLang="ro-RO" sz="2400" dirty="0"/>
              <a:t>ganglioni</a:t>
            </a:r>
            <a:r>
              <a:rPr lang="en-US" altLang="ro-RO" sz="2400" dirty="0" err="1"/>
              <a:t>lor</a:t>
            </a:r>
            <a:r>
              <a:rPr lang="ro-RO" altLang="ro-RO" sz="2400" dirty="0"/>
              <a:t> limfatici, </a:t>
            </a:r>
          </a:p>
          <a:p>
            <a:pPr>
              <a:lnSpc>
                <a:spcPct val="80000"/>
              </a:lnSpc>
            </a:pPr>
            <a:r>
              <a:rPr lang="ro-RO" altLang="ro-RO" sz="2400" dirty="0"/>
              <a:t>splin</a:t>
            </a:r>
            <a:r>
              <a:rPr lang="en-US" altLang="ro-RO" sz="2400" dirty="0" err="1"/>
              <a:t>ei</a:t>
            </a:r>
            <a:r>
              <a:rPr lang="ro-RO" altLang="ro-RO" sz="2400" dirty="0"/>
              <a:t> şi</a:t>
            </a:r>
          </a:p>
          <a:p>
            <a:pPr>
              <a:lnSpc>
                <a:spcPct val="80000"/>
              </a:lnSpc>
            </a:pPr>
            <a:r>
              <a:rPr lang="ro-RO" altLang="ro-RO" sz="2400" dirty="0"/>
              <a:t>sistemul</a:t>
            </a:r>
            <a:r>
              <a:rPr lang="en-US" altLang="ro-RO" sz="2400" dirty="0" err="1"/>
              <a:t>ui</a:t>
            </a:r>
            <a:r>
              <a:rPr lang="ro-RO" altLang="ro-RO" sz="2400" dirty="0"/>
              <a:t> vascular.</a:t>
            </a:r>
            <a:endParaRPr lang="en-US" altLang="ro-RO" sz="2400" dirty="0"/>
          </a:p>
          <a:p>
            <a:pPr>
              <a:lnSpc>
                <a:spcPct val="80000"/>
              </a:lnSpc>
            </a:pPr>
            <a:endParaRPr lang="ro-RO" altLang="ro-RO" sz="2400" dirty="0"/>
          </a:p>
          <a:p>
            <a:pPr>
              <a:lnSpc>
                <a:spcPct val="80000"/>
              </a:lnSpc>
              <a:buFontTx/>
              <a:buNone/>
            </a:pPr>
            <a:r>
              <a:rPr lang="en-US" altLang="ro-RO" sz="2400" dirty="0"/>
              <a:t>	</a:t>
            </a:r>
            <a:r>
              <a:rPr lang="ro-RO" altLang="ro-RO" sz="2400" dirty="0"/>
              <a:t>Apariţia unei perturbări în unul sau mai multe din aceste componente poate reprezenta:</a:t>
            </a:r>
          </a:p>
          <a:p>
            <a:pPr lvl="1">
              <a:lnSpc>
                <a:spcPct val="80000"/>
              </a:lnSpc>
            </a:pPr>
            <a:r>
              <a:rPr lang="ro-RO" altLang="ro-RO" sz="2400" b="1" dirty="0"/>
              <a:t>boală hematologică primară </a:t>
            </a:r>
            <a:r>
              <a:rPr lang="ro-RO" altLang="ro-RO" sz="2400" dirty="0"/>
              <a:t>sau </a:t>
            </a:r>
            <a:endParaRPr lang="en-US" altLang="ro-RO" sz="2400" dirty="0"/>
          </a:p>
          <a:p>
            <a:pPr lvl="1">
              <a:lnSpc>
                <a:spcPct val="80000"/>
              </a:lnSpc>
            </a:pPr>
            <a:r>
              <a:rPr lang="ro-RO" altLang="ro-RO" sz="2400" dirty="0"/>
              <a:t>aceasta aparţine </a:t>
            </a:r>
            <a:r>
              <a:rPr lang="ro-RO" altLang="ro-RO" sz="2400" b="1" dirty="0"/>
              <a:t>altei boli</a:t>
            </a:r>
            <a:r>
              <a:rPr lang="ro-RO" altLang="ro-RO" sz="2400" dirty="0"/>
              <a:t>, care are în tabloul clinic şi modificări hematologice, acestea fiind secundare. </a:t>
            </a:r>
            <a:endParaRPr lang="en-US" altLang="ro-RO" sz="2400" dirty="0"/>
          </a:p>
          <a:p>
            <a:pPr>
              <a:lnSpc>
                <a:spcPct val="80000"/>
              </a:lnSpc>
              <a:buFontTx/>
              <a:buNone/>
            </a:pPr>
            <a:endParaRPr lang="ro-RO" altLang="ro-RO" sz="2400" dirty="0"/>
          </a:p>
          <a:p>
            <a:pPr>
              <a:lnSpc>
                <a:spcPct val="80000"/>
              </a:lnSpc>
              <a:buFontTx/>
              <a:buNone/>
            </a:pPr>
            <a:r>
              <a:rPr lang="en-US" altLang="ro-RO" sz="2400" dirty="0"/>
              <a:t>	</a:t>
            </a:r>
            <a:r>
              <a:rPr lang="ro-RO" altLang="ro-RO" sz="2400" dirty="0"/>
              <a:t>Spre exemplu, există</a:t>
            </a:r>
            <a:r>
              <a:rPr lang="en-US" altLang="ro-RO" sz="2400" dirty="0"/>
              <a:t>:</a:t>
            </a:r>
          </a:p>
          <a:p>
            <a:pPr>
              <a:lnSpc>
                <a:spcPct val="80000"/>
              </a:lnSpc>
            </a:pPr>
            <a:r>
              <a:rPr lang="ro-RO" altLang="ro-RO" sz="2400" b="1" dirty="0" smtClean="0"/>
              <a:t>anemii</a:t>
            </a:r>
            <a:r>
              <a:rPr lang="ro-RO" altLang="ro-RO" sz="2400" dirty="0" smtClean="0"/>
              <a:t> </a:t>
            </a:r>
            <a:r>
              <a:rPr lang="ro-RO" altLang="ro-RO" sz="2400" dirty="0"/>
              <a:t>care sunt boli hematologice primitive şi </a:t>
            </a:r>
            <a:endParaRPr lang="en-US" altLang="ro-RO" sz="2400" dirty="0"/>
          </a:p>
          <a:p>
            <a:pPr>
              <a:lnSpc>
                <a:spcPct val="80000"/>
              </a:lnSpc>
            </a:pPr>
            <a:r>
              <a:rPr lang="ro-RO" altLang="ro-RO" sz="2400" b="1" dirty="0" smtClean="0"/>
              <a:t>sindroame </a:t>
            </a:r>
            <a:r>
              <a:rPr lang="ro-RO" altLang="ro-RO" sz="2400" b="1" dirty="0"/>
              <a:t>anemice</a:t>
            </a:r>
            <a:r>
              <a:rPr lang="ro-RO" altLang="ro-RO" sz="2400" dirty="0"/>
              <a:t> secundare care apar la bolnavii cu insuficienţă renală cronică sau boli cronice hepatice. </a:t>
            </a:r>
            <a:endParaRPr lang="en-US" altLang="ro-RO"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488" y="1196752"/>
            <a:ext cx="2286000" cy="166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4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6225" y="-315416"/>
            <a:ext cx="8591550" cy="1066801"/>
          </a:xfrm>
        </p:spPr>
        <p:txBody>
          <a:bodyPr/>
          <a:lstStyle/>
          <a:p>
            <a:r>
              <a:rPr lang="en-US" altLang="ro-RO" sz="2800" b="1" i="1"/>
              <a:t>Explorarea paraclinică</a:t>
            </a:r>
          </a:p>
        </p:txBody>
      </p:sp>
      <p:sp>
        <p:nvSpPr>
          <p:cNvPr id="20483" name="Rectangle 3"/>
          <p:cNvSpPr>
            <a:spLocks noGrp="1" noChangeArrowheads="1"/>
          </p:cNvSpPr>
          <p:nvPr>
            <p:ph type="body" idx="4294967295"/>
          </p:nvPr>
        </p:nvSpPr>
        <p:spPr>
          <a:xfrm>
            <a:off x="169168" y="947861"/>
            <a:ext cx="8939336" cy="5937523"/>
          </a:xfrm>
          <a:prstGeom prst="rect">
            <a:avLst/>
          </a:prstGeom>
        </p:spPr>
        <p:txBody>
          <a:bodyPr>
            <a:normAutofit lnSpcReduction="10000"/>
          </a:bodyPr>
          <a:lstStyle/>
          <a:p>
            <a:pPr>
              <a:buFontTx/>
              <a:buNone/>
            </a:pPr>
            <a:r>
              <a:rPr lang="ro-RO" altLang="ro-RO" sz="2800" b="1" dirty="0" smtClean="0">
                <a:solidFill>
                  <a:srgbClr val="FF6600"/>
                </a:solidFill>
              </a:rPr>
              <a:t>b. Leucocitele</a:t>
            </a:r>
            <a:r>
              <a:rPr lang="ro-RO" altLang="ro-RO" sz="2800" dirty="0" smtClean="0"/>
              <a:t> </a:t>
            </a:r>
            <a:r>
              <a:rPr lang="ro-RO" altLang="ro-RO" sz="2800" dirty="0"/>
              <a:t>sunt:</a:t>
            </a:r>
            <a:endParaRPr lang="en-US" altLang="ro-RO" sz="2800" dirty="0"/>
          </a:p>
          <a:p>
            <a:pPr>
              <a:buFontTx/>
              <a:buNone/>
            </a:pPr>
            <a:endParaRPr lang="ro-RO" altLang="ro-RO" sz="2800" dirty="0"/>
          </a:p>
          <a:p>
            <a:r>
              <a:rPr lang="ro-RO" altLang="ro-RO" sz="2800" dirty="0"/>
              <a:t>în mod normal între </a:t>
            </a:r>
            <a:r>
              <a:rPr lang="ro-RO" altLang="ro-RO" sz="2800" b="1" dirty="0"/>
              <a:t>4000-10.000/</a:t>
            </a:r>
            <a:r>
              <a:rPr lang="ro-RO" altLang="ro-RO" sz="2800" b="1" dirty="0" err="1"/>
              <a:t>mmc</a:t>
            </a:r>
            <a:r>
              <a:rPr lang="ro-RO" altLang="ro-RO" sz="2800" dirty="0"/>
              <a:t>,</a:t>
            </a:r>
          </a:p>
          <a:p>
            <a:r>
              <a:rPr lang="ro-RO" altLang="ro-RO" sz="2800" dirty="0"/>
              <a:t>fiind repartizate procentual şi în valoare absolută astfel:</a:t>
            </a:r>
          </a:p>
          <a:p>
            <a:pPr lvl="1"/>
            <a:r>
              <a:rPr lang="ro-RO" altLang="ro-RO" sz="2800" dirty="0"/>
              <a:t>polinucleare </a:t>
            </a:r>
            <a:r>
              <a:rPr lang="ro-RO" altLang="ro-RO" sz="2800" dirty="0" err="1"/>
              <a:t>neutrofile</a:t>
            </a:r>
            <a:r>
              <a:rPr lang="ro-RO" altLang="ro-RO" sz="2800" dirty="0"/>
              <a:t> 60-70% (4000-5000/</a:t>
            </a:r>
            <a:r>
              <a:rPr lang="ro-RO" altLang="ro-RO" sz="2800" dirty="0" err="1"/>
              <a:t>mmc</a:t>
            </a:r>
            <a:r>
              <a:rPr lang="ro-RO" altLang="ro-RO" sz="2800" dirty="0"/>
              <a:t>),</a:t>
            </a:r>
          </a:p>
          <a:p>
            <a:pPr lvl="1"/>
            <a:r>
              <a:rPr lang="ro-RO" altLang="ro-RO" sz="2800" dirty="0"/>
              <a:t>eozinofile 2-3% (200-250/</a:t>
            </a:r>
            <a:r>
              <a:rPr lang="ro-RO" altLang="ro-RO" sz="2800" dirty="0" err="1"/>
              <a:t>mmc</a:t>
            </a:r>
            <a:r>
              <a:rPr lang="ro-RO" altLang="ro-RO" sz="2800" dirty="0"/>
              <a:t>), </a:t>
            </a:r>
          </a:p>
          <a:p>
            <a:pPr lvl="1"/>
            <a:r>
              <a:rPr lang="ro-RO" altLang="ro-RO" sz="2800" dirty="0" err="1"/>
              <a:t>bazofile</a:t>
            </a:r>
            <a:r>
              <a:rPr lang="ro-RO" altLang="ro-RO" sz="2800" dirty="0"/>
              <a:t> 0,5-1% (5-10 </a:t>
            </a:r>
            <a:r>
              <a:rPr lang="ro-RO" altLang="ro-RO" sz="2800" dirty="0" err="1"/>
              <a:t>mmc</a:t>
            </a:r>
            <a:r>
              <a:rPr lang="ro-RO" altLang="ro-RO" sz="2800" dirty="0"/>
              <a:t>), </a:t>
            </a:r>
          </a:p>
          <a:p>
            <a:pPr lvl="1"/>
            <a:r>
              <a:rPr lang="ro-RO" altLang="ro-RO" sz="2800" dirty="0"/>
              <a:t>limfocite 25% (1500-2500/</a:t>
            </a:r>
            <a:r>
              <a:rPr lang="ro-RO" altLang="ro-RO" sz="2800" dirty="0" err="1"/>
              <a:t>mmc</a:t>
            </a:r>
            <a:r>
              <a:rPr lang="ro-RO" altLang="ro-RO" sz="2800" dirty="0"/>
              <a:t>), </a:t>
            </a:r>
          </a:p>
          <a:p>
            <a:pPr lvl="1"/>
            <a:r>
              <a:rPr lang="ro-RO" altLang="ro-RO" sz="2800" dirty="0"/>
              <a:t>monocite 5% (300-500/</a:t>
            </a:r>
            <a:r>
              <a:rPr lang="ro-RO" altLang="ro-RO" sz="2800" dirty="0" err="1"/>
              <a:t>mmc</a:t>
            </a:r>
            <a:r>
              <a:rPr lang="ro-RO" altLang="ro-RO" sz="2800" dirty="0"/>
              <a:t>).</a:t>
            </a:r>
          </a:p>
          <a:p>
            <a:pPr lvl="1">
              <a:buFontTx/>
              <a:buNone/>
            </a:pPr>
            <a:endParaRPr lang="ro-RO" altLang="ro-RO" sz="2800" dirty="0"/>
          </a:p>
          <a:p>
            <a:r>
              <a:rPr lang="ro-RO" altLang="ro-RO" sz="2800" dirty="0"/>
              <a:t> Leucocitele se studiază curent pe frotiuri fixate şi colorate cu metoda </a:t>
            </a:r>
            <a:r>
              <a:rPr lang="ro-RO" altLang="ro-RO" sz="2800" dirty="0" err="1"/>
              <a:t>May-Grünwald-Giemsa</a:t>
            </a:r>
            <a:r>
              <a:rPr lang="ro-RO" altLang="ro-RO" sz="2800" dirty="0"/>
              <a:t>. </a:t>
            </a:r>
            <a:endParaRPr lang="en-US" altLang="ro-RO" sz="2800" dirty="0"/>
          </a:p>
        </p:txBody>
      </p:sp>
    </p:spTree>
    <p:extLst>
      <p:ext uri="{BB962C8B-B14F-4D97-AF65-F5344CB8AC3E}">
        <p14:creationId xmlns:p14="http://schemas.microsoft.com/office/powerpoint/2010/main" val="4154049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6225" y="-315416"/>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1507" name="Rectangle 3"/>
          <p:cNvSpPr>
            <a:spLocks noGrp="1" noChangeArrowheads="1"/>
          </p:cNvSpPr>
          <p:nvPr>
            <p:ph type="body" idx="4294967295"/>
          </p:nvPr>
        </p:nvSpPr>
        <p:spPr>
          <a:xfrm>
            <a:off x="107504" y="836712"/>
            <a:ext cx="8856984" cy="5904656"/>
          </a:xfrm>
          <a:prstGeom prst="rect">
            <a:avLst/>
          </a:prstGeom>
        </p:spPr>
        <p:txBody>
          <a:bodyPr>
            <a:normAutofit lnSpcReduction="10000"/>
          </a:bodyPr>
          <a:lstStyle/>
          <a:p>
            <a:r>
              <a:rPr lang="ro-RO" altLang="ro-RO" sz="2400" b="1" dirty="0"/>
              <a:t>Variaţiile patologice ale seriei albe.</a:t>
            </a:r>
          </a:p>
          <a:p>
            <a:pPr>
              <a:buFontTx/>
              <a:buNone/>
            </a:pPr>
            <a:endParaRPr lang="ro-RO" altLang="ro-RO" sz="2400" b="1" u="sng" dirty="0"/>
          </a:p>
          <a:p>
            <a:pPr>
              <a:buFontTx/>
              <a:buNone/>
            </a:pPr>
            <a:r>
              <a:rPr lang="ro-RO" altLang="ro-RO" sz="2400" b="1" u="sng" dirty="0" smtClean="0"/>
              <a:t>B1. </a:t>
            </a:r>
            <a:r>
              <a:rPr lang="ro-RO" altLang="ro-RO" sz="2400" b="1" u="sng" dirty="0" err="1" smtClean="0"/>
              <a:t>Neutrofilia</a:t>
            </a:r>
            <a:r>
              <a:rPr lang="ro-RO" altLang="ro-RO" sz="2400" dirty="0" smtClean="0"/>
              <a:t> </a:t>
            </a:r>
            <a:r>
              <a:rPr lang="ro-RO" altLang="ro-RO" sz="2400" dirty="0"/>
              <a:t>reprezintă creşterea numărului de </a:t>
            </a:r>
            <a:r>
              <a:rPr lang="ro-RO" altLang="ro-RO" sz="2400" dirty="0" err="1"/>
              <a:t>neutrofile</a:t>
            </a:r>
            <a:r>
              <a:rPr lang="ro-RO" altLang="ro-RO" sz="2400" dirty="0"/>
              <a:t> peste limita superioară a normalului. </a:t>
            </a:r>
          </a:p>
          <a:p>
            <a:endParaRPr lang="ro-RO" altLang="ro-RO" sz="2400" dirty="0"/>
          </a:p>
          <a:p>
            <a:pPr lvl="1"/>
            <a:r>
              <a:rPr lang="ro-RO" altLang="ro-RO" sz="2400" dirty="0"/>
              <a:t>Un prim grup de cauze în care se produce o creştere necontrolată a numărului sunt </a:t>
            </a:r>
            <a:r>
              <a:rPr lang="ro-RO" altLang="ro-RO" sz="2400" b="1" dirty="0"/>
              <a:t>sindroamele </a:t>
            </a:r>
            <a:r>
              <a:rPr lang="ro-RO" altLang="ro-RO" sz="2400" b="1" dirty="0" err="1"/>
              <a:t>mieloproliferative</a:t>
            </a:r>
            <a:r>
              <a:rPr lang="ro-RO" altLang="ro-RO" sz="2400" b="1" i="1" dirty="0"/>
              <a:t>,</a:t>
            </a:r>
            <a:r>
              <a:rPr lang="ro-RO" altLang="ro-RO" sz="2400" dirty="0"/>
              <a:t> care au origine neoplazică. </a:t>
            </a:r>
          </a:p>
          <a:p>
            <a:pPr lvl="1"/>
            <a:endParaRPr lang="ro-RO" altLang="ro-RO" sz="2400" dirty="0"/>
          </a:p>
          <a:p>
            <a:pPr lvl="1"/>
            <a:r>
              <a:rPr lang="ro-RO" altLang="ro-RO" sz="2400" dirty="0"/>
              <a:t>Cea mai frecventă cauză a </a:t>
            </a:r>
            <a:r>
              <a:rPr lang="ro-RO" altLang="ro-RO" sz="2400" dirty="0" err="1"/>
              <a:t>neutrofiliei</a:t>
            </a:r>
            <a:r>
              <a:rPr lang="ro-RO" altLang="ro-RO" sz="2400" dirty="0"/>
              <a:t> o reprezintă </a:t>
            </a:r>
            <a:r>
              <a:rPr lang="ro-RO" altLang="ro-RO" sz="2400" b="1" dirty="0"/>
              <a:t>infecţiile acute</a:t>
            </a:r>
            <a:r>
              <a:rPr lang="ro-RO" altLang="ro-RO" sz="2400" dirty="0"/>
              <a:t>, localizate sau generalizate, cu: </a:t>
            </a:r>
          </a:p>
          <a:p>
            <a:pPr lvl="2"/>
            <a:r>
              <a:rPr lang="ro-RO" altLang="ro-RO" sz="2400" dirty="0"/>
              <a:t>bacterii sau fungi,</a:t>
            </a:r>
          </a:p>
          <a:p>
            <a:pPr lvl="2"/>
            <a:r>
              <a:rPr lang="ro-RO" altLang="ro-RO" sz="2400" dirty="0"/>
              <a:t>spirochete, </a:t>
            </a:r>
          </a:p>
          <a:p>
            <a:pPr lvl="2"/>
            <a:r>
              <a:rPr lang="ro-RO" altLang="ro-RO" sz="2400" dirty="0"/>
              <a:t>paraziţi şi </a:t>
            </a:r>
          </a:p>
          <a:p>
            <a:pPr lvl="2"/>
            <a:r>
              <a:rPr lang="ro-RO" altLang="ro-RO" sz="2400" dirty="0"/>
              <a:t>rickettsii. </a:t>
            </a:r>
          </a:p>
          <a:p>
            <a:pPr lvl="1">
              <a:buFontTx/>
              <a:buNone/>
            </a:pPr>
            <a:endParaRPr lang="ro-RO" altLang="ro-RO"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27" y="47971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27" y="69054"/>
            <a:ext cx="2226665" cy="163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133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99392"/>
            <a:ext cx="8229600" cy="792162"/>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2531" name="Rectangle 3"/>
          <p:cNvSpPr>
            <a:spLocks noGrp="1" noChangeArrowheads="1"/>
          </p:cNvSpPr>
          <p:nvPr>
            <p:ph type="body" idx="4294967295"/>
          </p:nvPr>
        </p:nvSpPr>
        <p:spPr>
          <a:xfrm>
            <a:off x="107504" y="720080"/>
            <a:ext cx="8928992" cy="6237312"/>
          </a:xfrm>
          <a:prstGeom prst="rect">
            <a:avLst/>
          </a:prstGeom>
        </p:spPr>
        <p:txBody>
          <a:bodyPr>
            <a:noAutofit/>
          </a:bodyPr>
          <a:lstStyle/>
          <a:p>
            <a:pPr marL="990600" lvl="1" indent="-533400"/>
            <a:r>
              <a:rPr lang="ro-RO" altLang="ro-RO" sz="1800" b="1" dirty="0"/>
              <a:t>Stările inflamatorii acute</a:t>
            </a:r>
            <a:r>
              <a:rPr lang="ro-RO" altLang="ro-RO" sz="1800" b="1" i="1" dirty="0"/>
              <a:t> </a:t>
            </a:r>
            <a:r>
              <a:rPr lang="ro-RO" altLang="ro-RO" sz="1800" dirty="0"/>
              <a:t>care pot produce o </a:t>
            </a:r>
            <a:r>
              <a:rPr lang="ro-RO" altLang="ro-RO" sz="1800" dirty="0" err="1"/>
              <a:t>neutrofilie</a:t>
            </a:r>
            <a:r>
              <a:rPr lang="ro-RO" altLang="ro-RO" sz="1800" dirty="0"/>
              <a:t> sunt multiple, menţionând: </a:t>
            </a:r>
          </a:p>
          <a:p>
            <a:pPr marL="1371600" lvl="2" indent="-457200"/>
            <a:r>
              <a:rPr lang="ro-RO" altLang="ro-RO" dirty="0"/>
              <a:t>infarctele, intervenţiile chirurgicale, arsurile, </a:t>
            </a:r>
          </a:p>
          <a:p>
            <a:pPr marL="1371600" lvl="2" indent="-457200"/>
            <a:r>
              <a:rPr lang="ro-RO" altLang="ro-RO" dirty="0"/>
              <a:t>reacţiile alergice, </a:t>
            </a:r>
          </a:p>
          <a:p>
            <a:pPr marL="1371600" lvl="2" indent="-457200"/>
            <a:r>
              <a:rPr lang="ro-RO" altLang="ro-RO" dirty="0"/>
              <a:t>guta şi unele</a:t>
            </a:r>
          </a:p>
          <a:p>
            <a:pPr marL="1371600" lvl="2" indent="-457200"/>
            <a:r>
              <a:rPr lang="ro-RO" altLang="ro-RO" dirty="0"/>
              <a:t>boli inflamatorii cronice cu mecanisme imune (</a:t>
            </a:r>
            <a:r>
              <a:rPr lang="ro-RO" altLang="ro-RO" dirty="0" err="1"/>
              <a:t>vasculite</a:t>
            </a:r>
            <a:r>
              <a:rPr lang="ro-RO" altLang="ro-RO" dirty="0"/>
              <a:t>, colagenoze). </a:t>
            </a:r>
          </a:p>
          <a:p>
            <a:pPr marL="1371600" lvl="2" indent="-457200">
              <a:buFontTx/>
              <a:buNone/>
            </a:pPr>
            <a:endParaRPr lang="en-US" altLang="ro-RO" dirty="0"/>
          </a:p>
          <a:p>
            <a:pPr marL="990600" lvl="1" indent="-533400"/>
            <a:r>
              <a:rPr lang="ro-RO" altLang="ro-RO" sz="1800" dirty="0"/>
              <a:t>Creşteri ale numărului de </a:t>
            </a:r>
            <a:r>
              <a:rPr lang="ro-RO" altLang="ro-RO" sz="1800" dirty="0" err="1"/>
              <a:t>neutrofile</a:t>
            </a:r>
            <a:r>
              <a:rPr lang="ro-RO" altLang="ro-RO" sz="1800" dirty="0"/>
              <a:t> se observă după </a:t>
            </a:r>
          </a:p>
          <a:p>
            <a:pPr marL="1371600" lvl="2" indent="-457200"/>
            <a:r>
              <a:rPr lang="ro-RO" altLang="ro-RO" b="1" dirty="0"/>
              <a:t>hemoragiile sau </a:t>
            </a:r>
          </a:p>
          <a:p>
            <a:pPr marL="1371600" lvl="2" indent="-457200"/>
            <a:r>
              <a:rPr lang="ro-RO" altLang="ro-RO" b="1" dirty="0"/>
              <a:t>hemolizele acute</a:t>
            </a:r>
            <a:r>
              <a:rPr lang="ro-RO" altLang="ro-RO" dirty="0"/>
              <a:t> şi uneori în unele </a:t>
            </a:r>
          </a:p>
          <a:p>
            <a:pPr marL="1371600" lvl="2" indent="-457200"/>
            <a:r>
              <a:rPr lang="ro-RO" altLang="ro-RO" b="1" i="1" dirty="0"/>
              <a:t>intoxicaţii</a:t>
            </a:r>
            <a:r>
              <a:rPr lang="ro-RO" altLang="ro-RO" dirty="0"/>
              <a:t> (ex. benzen, etilenglicol).</a:t>
            </a:r>
            <a:endParaRPr lang="en-US" altLang="ro-RO" dirty="0"/>
          </a:p>
          <a:p>
            <a:pPr marL="990600" lvl="1" indent="-533400">
              <a:buFontTx/>
              <a:buNone/>
            </a:pPr>
            <a:endParaRPr lang="ro-RO" altLang="ro-RO" sz="1800" dirty="0"/>
          </a:p>
          <a:p>
            <a:pPr marL="990600" lvl="1" indent="-533400"/>
            <a:r>
              <a:rPr lang="ro-RO" altLang="ro-RO" sz="1800" dirty="0"/>
              <a:t>Reacţii </a:t>
            </a:r>
            <a:r>
              <a:rPr lang="ro-RO" altLang="ro-RO" sz="1800" dirty="0" err="1"/>
              <a:t>neutrofilice</a:t>
            </a:r>
            <a:r>
              <a:rPr lang="ro-RO" altLang="ro-RO" sz="1800" dirty="0"/>
              <a:t> apar în unele </a:t>
            </a:r>
            <a:r>
              <a:rPr lang="ro-RO" altLang="ro-RO" sz="1800" b="1" dirty="0"/>
              <a:t>cancere</a:t>
            </a:r>
            <a:r>
              <a:rPr lang="ro-RO" altLang="ro-RO" sz="1800" b="1" i="1" dirty="0"/>
              <a:t>, </a:t>
            </a:r>
            <a:r>
              <a:rPr lang="ro-RO" altLang="ro-RO" sz="1800" dirty="0"/>
              <a:t>în special </a:t>
            </a:r>
          </a:p>
          <a:p>
            <a:pPr marL="1371600" lvl="2" indent="-457200"/>
            <a:r>
              <a:rPr lang="ro-RO" altLang="ro-RO" dirty="0"/>
              <a:t>gastrice, </a:t>
            </a:r>
          </a:p>
          <a:p>
            <a:pPr marL="1371600" lvl="2" indent="-457200"/>
            <a:r>
              <a:rPr lang="ro-RO" altLang="ro-RO" dirty="0" err="1"/>
              <a:t>bronşice</a:t>
            </a:r>
            <a:r>
              <a:rPr lang="ro-RO" altLang="ro-RO" dirty="0"/>
              <a:t>, </a:t>
            </a:r>
          </a:p>
          <a:p>
            <a:pPr marL="1371600" lvl="2" indent="-457200"/>
            <a:r>
              <a:rPr lang="ro-RO" altLang="ro-RO" dirty="0"/>
              <a:t>pancreatice sau ale </a:t>
            </a:r>
          </a:p>
          <a:p>
            <a:pPr marL="1371600" lvl="2" indent="-457200"/>
            <a:r>
              <a:rPr lang="ro-RO" altLang="ro-RO" dirty="0"/>
              <a:t>sistemului nervos. </a:t>
            </a:r>
            <a:endParaRPr lang="en-US" altLang="ro-RO" dirty="0"/>
          </a:p>
        </p:txBody>
      </p:sp>
    </p:spTree>
    <p:extLst>
      <p:ext uri="{BB962C8B-B14F-4D97-AF65-F5344CB8AC3E}">
        <p14:creationId xmlns:p14="http://schemas.microsoft.com/office/powerpoint/2010/main" val="2931582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15962"/>
          </a:xfrm>
        </p:spPr>
        <p:txBody>
          <a:bodyPr/>
          <a:lstStyle/>
          <a:p>
            <a:r>
              <a:rPr lang="en-US" altLang="ro-RO" sz="2800" b="1" i="1"/>
              <a:t>Explorarea paraclinică</a:t>
            </a:r>
          </a:p>
        </p:txBody>
      </p:sp>
      <p:sp>
        <p:nvSpPr>
          <p:cNvPr id="23555" name="Rectangle 3"/>
          <p:cNvSpPr>
            <a:spLocks noGrp="1" noChangeArrowheads="1"/>
          </p:cNvSpPr>
          <p:nvPr>
            <p:ph type="body" idx="4294967295"/>
          </p:nvPr>
        </p:nvSpPr>
        <p:spPr>
          <a:xfrm>
            <a:off x="179512" y="1196752"/>
            <a:ext cx="8784976" cy="5400600"/>
          </a:xfrm>
          <a:prstGeom prst="rect">
            <a:avLst/>
          </a:prstGeom>
        </p:spPr>
        <p:txBody>
          <a:bodyPr>
            <a:normAutofit/>
          </a:bodyPr>
          <a:lstStyle/>
          <a:p>
            <a:pPr lvl="2">
              <a:buFontTx/>
              <a:buNone/>
            </a:pPr>
            <a:r>
              <a:rPr lang="ro-RO" altLang="ro-RO" sz="2800" b="1" u="sng" dirty="0"/>
              <a:t>B2. </a:t>
            </a:r>
            <a:r>
              <a:rPr lang="ro-RO" altLang="ro-RO" sz="2800" b="1" u="sng" dirty="0" err="1"/>
              <a:t>Neutropenia</a:t>
            </a:r>
            <a:r>
              <a:rPr lang="ro-RO" altLang="ro-RO" sz="2800" b="1" u="sng" dirty="0"/>
              <a:t> </a:t>
            </a:r>
            <a:r>
              <a:rPr lang="ro-RO" altLang="ro-RO" sz="2800" dirty="0"/>
              <a:t>este </a:t>
            </a:r>
          </a:p>
          <a:p>
            <a:pPr lvl="2">
              <a:buFontTx/>
              <a:buNone/>
            </a:pPr>
            <a:r>
              <a:rPr lang="ro-RO" altLang="ro-RO" sz="2800" dirty="0"/>
              <a:t>	scăderea numărului de </a:t>
            </a:r>
            <a:r>
              <a:rPr lang="ro-RO" altLang="ro-RO" sz="2800" dirty="0" err="1"/>
              <a:t>neutrofile</a:t>
            </a:r>
            <a:r>
              <a:rPr lang="en-US" altLang="ro-RO" sz="2800" dirty="0"/>
              <a:t> </a:t>
            </a:r>
            <a:r>
              <a:rPr lang="ro-RO" altLang="ro-RO" sz="2800" b="1" i="1" dirty="0">
                <a:effectLst>
                  <a:outerShdw blurRad="38100" dist="38100" dir="2700000" algn="tl">
                    <a:srgbClr val="C0C0C0"/>
                  </a:outerShdw>
                </a:effectLst>
              </a:rPr>
              <a:t>sub 1500/</a:t>
            </a:r>
            <a:r>
              <a:rPr lang="ro-RO" altLang="ro-RO" sz="2800" b="1" i="1" dirty="0" err="1">
                <a:effectLst>
                  <a:outerShdw blurRad="38100" dist="38100" dir="2700000" algn="tl">
                    <a:srgbClr val="C0C0C0"/>
                  </a:outerShdw>
                </a:effectLst>
              </a:rPr>
              <a:t>mmc</a:t>
            </a:r>
            <a:r>
              <a:rPr lang="ro-RO" altLang="ro-RO" sz="2800" dirty="0"/>
              <a:t>, pericolul iminent al infecţiilor apărând la valori mai mici de 1000/</a:t>
            </a:r>
            <a:r>
              <a:rPr lang="ro-RO" altLang="ro-RO" sz="2800" dirty="0" err="1"/>
              <a:t>mmc</a:t>
            </a:r>
            <a:r>
              <a:rPr lang="ro-RO" altLang="ro-RO" sz="2800" dirty="0"/>
              <a:t>. </a:t>
            </a:r>
          </a:p>
          <a:p>
            <a:pPr lvl="2">
              <a:buFontTx/>
              <a:buNone/>
            </a:pPr>
            <a:r>
              <a:rPr lang="ro-RO" altLang="ro-RO" sz="2800" dirty="0"/>
              <a:t>	</a:t>
            </a:r>
          </a:p>
          <a:p>
            <a:pPr lvl="2">
              <a:buFontTx/>
              <a:buNone/>
            </a:pPr>
            <a:r>
              <a:rPr lang="ro-RO" altLang="ro-RO" sz="2800" dirty="0"/>
              <a:t>	Se cunosc două mecanisme de producere a </a:t>
            </a:r>
            <a:r>
              <a:rPr lang="ro-RO" altLang="ro-RO" sz="2800" dirty="0" err="1"/>
              <a:t>neutropeniei</a:t>
            </a:r>
            <a:r>
              <a:rPr lang="ro-RO" altLang="ro-RO" sz="2800" dirty="0"/>
              <a:t> şi anume unul </a:t>
            </a:r>
          </a:p>
          <a:p>
            <a:pPr lvl="2"/>
            <a:r>
              <a:rPr lang="ro-RO" altLang="ro-RO" sz="2800" dirty="0"/>
              <a:t>	</a:t>
            </a:r>
            <a:r>
              <a:rPr lang="ro-RO" altLang="ro-RO" sz="2800" b="1" dirty="0">
                <a:solidFill>
                  <a:srgbClr val="FF05AC"/>
                </a:solidFill>
              </a:rPr>
              <a:t>central (medular) </a:t>
            </a:r>
            <a:r>
              <a:rPr lang="ro-RO" altLang="ro-RO" sz="2800" dirty="0">
                <a:solidFill>
                  <a:schemeClr val="tx1"/>
                </a:solidFill>
              </a:rPr>
              <a:t>şi altul </a:t>
            </a:r>
          </a:p>
          <a:p>
            <a:pPr lvl="2"/>
            <a:r>
              <a:rPr lang="ro-RO" altLang="ro-RO" sz="2800" b="1" dirty="0">
                <a:solidFill>
                  <a:srgbClr val="FF05AC"/>
                </a:solidFill>
              </a:rPr>
              <a:t>	periferic (sanghin). </a:t>
            </a:r>
            <a:endParaRPr lang="en-US" altLang="ro-RO" sz="2800" b="1" dirty="0">
              <a:solidFill>
                <a:srgbClr val="FF05AC"/>
              </a:solidFill>
            </a:endParaRPr>
          </a:p>
        </p:txBody>
      </p:sp>
    </p:spTree>
    <p:extLst>
      <p:ext uri="{BB962C8B-B14F-4D97-AF65-F5344CB8AC3E}">
        <p14:creationId xmlns:p14="http://schemas.microsoft.com/office/powerpoint/2010/main" val="3679612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76225" y="-387424"/>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4579" name="Rectangle 3"/>
          <p:cNvSpPr>
            <a:spLocks noGrp="1" noChangeArrowheads="1"/>
          </p:cNvSpPr>
          <p:nvPr>
            <p:ph type="body" idx="4294967295"/>
          </p:nvPr>
        </p:nvSpPr>
        <p:spPr>
          <a:xfrm>
            <a:off x="107504" y="764704"/>
            <a:ext cx="8928992" cy="6093296"/>
          </a:xfrm>
          <a:prstGeom prst="rect">
            <a:avLst/>
          </a:prstGeom>
        </p:spPr>
        <p:txBody>
          <a:bodyPr>
            <a:normAutofit/>
          </a:bodyPr>
          <a:lstStyle/>
          <a:p>
            <a:r>
              <a:rPr lang="ro-RO" altLang="ro-RO" sz="2400" b="1" i="1" dirty="0">
                <a:solidFill>
                  <a:srgbClr val="FC3C1C"/>
                </a:solidFill>
              </a:rPr>
              <a:t>Mecanismul central</a:t>
            </a:r>
            <a:r>
              <a:rPr lang="ro-RO" altLang="ro-RO" sz="2400" b="1" dirty="0">
                <a:solidFill>
                  <a:srgbClr val="FC3C1C"/>
                </a:solidFill>
              </a:rPr>
              <a:t> </a:t>
            </a:r>
            <a:r>
              <a:rPr lang="ro-RO" altLang="ro-RO" sz="2400" dirty="0"/>
              <a:t>intervine prin producţia scăzută de </a:t>
            </a:r>
            <a:r>
              <a:rPr lang="ro-RO" altLang="ro-RO" sz="2400" dirty="0" err="1"/>
              <a:t>neutrofile</a:t>
            </a:r>
            <a:r>
              <a:rPr lang="ro-RO" altLang="ro-RO" sz="2400" dirty="0"/>
              <a:t>, care poate fi datorată: </a:t>
            </a:r>
          </a:p>
          <a:p>
            <a:pPr lvl="2"/>
            <a:r>
              <a:rPr lang="ro-RO" altLang="ro-RO" sz="2400" dirty="0"/>
              <a:t>invadării medulare cu celule străine (ex. </a:t>
            </a:r>
            <a:r>
              <a:rPr lang="ro-RO" altLang="ro-RO" sz="2400" b="1" dirty="0"/>
              <a:t>leucemiile acute</a:t>
            </a:r>
            <a:r>
              <a:rPr lang="ro-RO" altLang="ro-RO" sz="2400" dirty="0"/>
              <a:t>); </a:t>
            </a:r>
          </a:p>
          <a:p>
            <a:pPr lvl="2"/>
            <a:r>
              <a:rPr lang="ro-RO" altLang="ro-RO" sz="2400" dirty="0"/>
              <a:t>distrugerii medulare prin iradiere sau medicamente citostatice (</a:t>
            </a:r>
            <a:r>
              <a:rPr lang="ro-RO" altLang="ro-RO" sz="2400" b="1" dirty="0"/>
              <a:t>aplazia medulară</a:t>
            </a:r>
            <a:r>
              <a:rPr lang="ro-RO" altLang="ro-RO" sz="2400" dirty="0"/>
              <a:t>); </a:t>
            </a:r>
          </a:p>
          <a:p>
            <a:pPr lvl="2"/>
            <a:r>
              <a:rPr lang="ro-RO" altLang="ro-RO" sz="2400" dirty="0" err="1"/>
              <a:t>granulocitopoiezei</a:t>
            </a:r>
            <a:r>
              <a:rPr lang="ro-RO" altLang="ro-RO" sz="2400" dirty="0"/>
              <a:t> ineficiente ca urmare a lipsei vitaminei B12 şi acidului folic (</a:t>
            </a:r>
            <a:r>
              <a:rPr lang="ro-RO" altLang="ro-RO" sz="2400" b="1" dirty="0"/>
              <a:t>anemiile </a:t>
            </a:r>
            <a:r>
              <a:rPr lang="ro-RO" altLang="ro-RO" sz="2400" b="1" dirty="0" err="1"/>
              <a:t>megaloblastice</a:t>
            </a:r>
            <a:r>
              <a:rPr lang="ro-RO" altLang="ro-RO" sz="2400" dirty="0"/>
              <a:t>). </a:t>
            </a:r>
            <a:endParaRPr lang="en-US" altLang="ro-RO" sz="2400" dirty="0"/>
          </a:p>
          <a:p>
            <a:pPr lvl="2">
              <a:buFontTx/>
              <a:buNone/>
            </a:pPr>
            <a:endParaRPr lang="ro-RO" altLang="ro-RO" sz="2400" i="1" dirty="0"/>
          </a:p>
          <a:p>
            <a:r>
              <a:rPr lang="ro-RO" altLang="ro-RO" sz="2400" b="1" i="1" dirty="0">
                <a:solidFill>
                  <a:srgbClr val="FC3C1C"/>
                </a:solidFill>
              </a:rPr>
              <a:t>Distrugerea în periferie</a:t>
            </a:r>
            <a:r>
              <a:rPr lang="ro-RO" altLang="ro-RO" sz="2400" b="1" dirty="0">
                <a:solidFill>
                  <a:srgbClr val="FC3C1C"/>
                </a:solidFill>
              </a:rPr>
              <a:t> </a:t>
            </a:r>
            <a:r>
              <a:rPr lang="ro-RO" altLang="ro-RO" sz="2400" dirty="0"/>
              <a:t>se produce prin: </a:t>
            </a:r>
          </a:p>
          <a:p>
            <a:pPr marL="0" indent="0">
              <a:buNone/>
            </a:pPr>
            <a:r>
              <a:rPr lang="ro-RO" altLang="ro-RO" sz="2400" dirty="0" smtClean="0"/>
              <a:t>1</a:t>
            </a:r>
            <a:r>
              <a:rPr lang="ro-RO" altLang="ro-RO" sz="2400" dirty="0"/>
              <a:t>. anticorpi (</a:t>
            </a:r>
            <a:r>
              <a:rPr lang="ro-RO" altLang="ro-RO" sz="2400" dirty="0" err="1"/>
              <a:t>neutropenii</a:t>
            </a:r>
            <a:r>
              <a:rPr lang="ro-RO" altLang="ro-RO" sz="2400" dirty="0"/>
              <a:t> autoimune) sau </a:t>
            </a:r>
            <a:r>
              <a:rPr lang="ro-RO" altLang="ro-RO" sz="2400" dirty="0" err="1"/>
              <a:t>hipersplenism</a:t>
            </a:r>
            <a:r>
              <a:rPr lang="ro-RO" altLang="ro-RO" sz="2400" dirty="0"/>
              <a:t> hematologic; </a:t>
            </a:r>
          </a:p>
          <a:p>
            <a:pPr marL="0" indent="0">
              <a:buNone/>
            </a:pPr>
            <a:r>
              <a:rPr lang="ro-RO" altLang="ro-RO" sz="2400" dirty="0" smtClean="0"/>
              <a:t>2</a:t>
            </a:r>
            <a:r>
              <a:rPr lang="ro-RO" altLang="ro-RO" sz="2400" dirty="0"/>
              <a:t>. trecerea exagerată în ţesuturi întâlnită în infecţiile sau inflamaţiile severe.</a:t>
            </a:r>
            <a:endParaRPr lang="en-US" altLang="ro-RO" sz="2400" dirty="0"/>
          </a:p>
          <a:p>
            <a:endParaRPr lang="en-US" altLang="ro-RO" sz="2400" dirty="0"/>
          </a:p>
        </p:txBody>
      </p:sp>
    </p:spTree>
    <p:extLst>
      <p:ext uri="{BB962C8B-B14F-4D97-AF65-F5344CB8AC3E}">
        <p14:creationId xmlns:p14="http://schemas.microsoft.com/office/powerpoint/2010/main" val="3464250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6225" y="-387424"/>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5603" name="Rectangle 3"/>
          <p:cNvSpPr>
            <a:spLocks noGrp="1" noChangeArrowheads="1"/>
          </p:cNvSpPr>
          <p:nvPr>
            <p:ph type="body" idx="4294967295"/>
          </p:nvPr>
        </p:nvSpPr>
        <p:spPr>
          <a:xfrm>
            <a:off x="0" y="836712"/>
            <a:ext cx="9036496" cy="5976664"/>
          </a:xfrm>
          <a:prstGeom prst="rect">
            <a:avLst/>
          </a:prstGeom>
        </p:spPr>
        <p:txBody>
          <a:bodyPr/>
          <a:lstStyle/>
          <a:p>
            <a:pPr>
              <a:buFontTx/>
              <a:buNone/>
            </a:pPr>
            <a:r>
              <a:rPr lang="ro-RO" altLang="ro-RO" sz="2400" b="1" u="sng" dirty="0" smtClean="0"/>
              <a:t>B3. Eozinofilia</a:t>
            </a:r>
            <a:r>
              <a:rPr lang="ro-RO" altLang="ro-RO" sz="2400" dirty="0" smtClean="0"/>
              <a:t> </a:t>
            </a:r>
            <a:r>
              <a:rPr lang="ro-RO" altLang="ro-RO" sz="2400" dirty="0"/>
              <a:t>reprezintă creşterea numărului de eozinofile peste </a:t>
            </a:r>
            <a:r>
              <a:rPr lang="ro-RO" altLang="ro-RO" sz="2400" b="1" i="1" dirty="0"/>
              <a:t>700/</a:t>
            </a:r>
            <a:r>
              <a:rPr lang="ro-RO" altLang="ro-RO" sz="2400" b="1" i="1" dirty="0" err="1"/>
              <a:t>mmc</a:t>
            </a:r>
            <a:r>
              <a:rPr lang="ro-RO" altLang="ro-RO" sz="2400" b="1" i="1" dirty="0"/>
              <a:t>,</a:t>
            </a:r>
            <a:r>
              <a:rPr lang="ro-RO" altLang="ro-RO" sz="2400" dirty="0"/>
              <a:t> care evoluează paralel cu majorarea procentului lor la nivel medular. </a:t>
            </a:r>
          </a:p>
          <a:p>
            <a:endParaRPr lang="ro-RO" altLang="ro-RO" sz="2400" dirty="0"/>
          </a:p>
          <a:p>
            <a:pPr>
              <a:buFontTx/>
              <a:buNone/>
            </a:pPr>
            <a:r>
              <a:rPr lang="ro-RO" altLang="ro-RO" sz="2400" dirty="0"/>
              <a:t>Principalele cauze (cele mai frecvente) ale </a:t>
            </a:r>
            <a:r>
              <a:rPr lang="ro-RO" altLang="ro-RO" sz="2400" u="sng" dirty="0"/>
              <a:t>eozinofiliei</a:t>
            </a:r>
            <a:r>
              <a:rPr lang="ro-RO" altLang="ro-RO" sz="2400" dirty="0"/>
              <a:t> sunt:</a:t>
            </a:r>
            <a:endParaRPr lang="ro-RO" altLang="ro-RO" sz="2400" b="1" dirty="0"/>
          </a:p>
          <a:p>
            <a:r>
              <a:rPr lang="ro-RO" altLang="ro-RO" sz="2400" b="1" dirty="0">
                <a:solidFill>
                  <a:srgbClr val="FF05AC"/>
                </a:solidFill>
              </a:rPr>
              <a:t>bolile alergice </a:t>
            </a:r>
            <a:r>
              <a:rPr lang="ro-RO" altLang="ro-RO" sz="2400" dirty="0"/>
              <a:t>(ex. urticaria, astmul </a:t>
            </a:r>
            <a:r>
              <a:rPr lang="ro-RO" altLang="ro-RO" sz="2400" dirty="0" err="1"/>
              <a:t>bronşic</a:t>
            </a:r>
            <a:r>
              <a:rPr lang="ro-RO" altLang="ro-RO" sz="2400" dirty="0"/>
              <a:t>) şi </a:t>
            </a:r>
            <a:endParaRPr lang="ro-RO" altLang="ro-RO" sz="2400" b="1" dirty="0"/>
          </a:p>
          <a:p>
            <a:r>
              <a:rPr lang="ro-RO" altLang="ro-RO" sz="2400" b="1" dirty="0">
                <a:solidFill>
                  <a:srgbClr val="FF05AC"/>
                </a:solidFill>
              </a:rPr>
              <a:t>parazitozele</a:t>
            </a:r>
            <a:r>
              <a:rPr lang="ro-RO" altLang="ro-RO" sz="2400" dirty="0"/>
              <a:t>, în special cele cu invadare tisulară (ex. trichinoza). </a:t>
            </a:r>
          </a:p>
          <a:p>
            <a:r>
              <a:rPr lang="ro-RO" altLang="ro-RO" sz="2400" b="1" dirty="0">
                <a:solidFill>
                  <a:srgbClr val="FF05AC"/>
                </a:solidFill>
              </a:rPr>
              <a:t>hemopatiile maligne</a:t>
            </a:r>
            <a:r>
              <a:rPr lang="ro-RO" altLang="ro-RO" sz="2400" dirty="0">
                <a:solidFill>
                  <a:srgbClr val="FF05AC"/>
                </a:solidFill>
              </a:rPr>
              <a:t> </a:t>
            </a:r>
            <a:r>
              <a:rPr lang="ro-RO" altLang="ro-RO" sz="2400" dirty="0"/>
              <a:t>evoluează cu eozinofilie, reprezentative fiind sindroamele </a:t>
            </a:r>
            <a:r>
              <a:rPr lang="ro-RO" altLang="ro-RO" sz="2400" dirty="0" err="1"/>
              <a:t>mieloproliferative</a:t>
            </a:r>
            <a:r>
              <a:rPr lang="ro-RO" altLang="ro-RO" sz="2400" dirty="0"/>
              <a:t>, boala </a:t>
            </a:r>
            <a:r>
              <a:rPr lang="ro-RO" altLang="ro-RO" sz="2400" dirty="0" err="1"/>
              <a:t>Hodgkin</a:t>
            </a:r>
            <a:r>
              <a:rPr lang="ro-RO" altLang="ro-RO" sz="2400" dirty="0"/>
              <a:t>, leucemia cu eozinofile şi </a:t>
            </a:r>
            <a:r>
              <a:rPr lang="ro-RO" altLang="ro-RO" sz="2400" dirty="0" err="1"/>
              <a:t>limfadenopatia</a:t>
            </a:r>
            <a:r>
              <a:rPr lang="ro-RO" altLang="ro-RO" sz="2400" dirty="0"/>
              <a:t> </a:t>
            </a:r>
            <a:r>
              <a:rPr lang="ro-RO" altLang="ro-RO" sz="2400" dirty="0" err="1"/>
              <a:t>angioimunoblastică</a:t>
            </a:r>
            <a:r>
              <a:rPr lang="ro-RO" altLang="ro-RO" sz="2400" dirty="0"/>
              <a:t>. Ocazional apare în unele</a:t>
            </a:r>
            <a:endParaRPr lang="ro-RO" altLang="ro-RO" sz="2400" b="1" dirty="0"/>
          </a:p>
          <a:p>
            <a:r>
              <a:rPr lang="ro-RO" altLang="ro-RO" sz="2400" b="1" dirty="0">
                <a:solidFill>
                  <a:srgbClr val="FF05AC"/>
                </a:solidFill>
              </a:rPr>
              <a:t>dermatoze</a:t>
            </a:r>
            <a:r>
              <a:rPr lang="ro-RO" altLang="ro-RO" sz="2400" b="1" dirty="0"/>
              <a:t> </a:t>
            </a:r>
            <a:r>
              <a:rPr lang="ro-RO" altLang="ro-RO" sz="2400" dirty="0"/>
              <a:t>(ex. pemfigus </a:t>
            </a:r>
            <a:r>
              <a:rPr lang="ro-RO" altLang="ro-RO" sz="2400" dirty="0" err="1"/>
              <a:t>bulos</a:t>
            </a:r>
            <a:r>
              <a:rPr lang="ro-RO" altLang="ro-RO" sz="2400" dirty="0"/>
              <a:t>) sau</a:t>
            </a:r>
          </a:p>
          <a:p>
            <a:r>
              <a:rPr lang="ro-RO" altLang="ro-RO" sz="2400" dirty="0"/>
              <a:t> </a:t>
            </a:r>
            <a:r>
              <a:rPr lang="ro-RO" altLang="ro-RO" sz="2400" b="1" dirty="0">
                <a:solidFill>
                  <a:srgbClr val="FF05AC"/>
                </a:solidFill>
              </a:rPr>
              <a:t>în tumori</a:t>
            </a:r>
            <a:r>
              <a:rPr lang="ro-RO" altLang="ro-RO" sz="2400" dirty="0">
                <a:solidFill>
                  <a:srgbClr val="FF05AC"/>
                </a:solidFill>
              </a:rPr>
              <a:t> </a:t>
            </a:r>
            <a:r>
              <a:rPr lang="ro-RO" altLang="ro-RO" sz="2400" dirty="0"/>
              <a:t>de orice tip, </a:t>
            </a:r>
            <a:r>
              <a:rPr lang="ro-RO" altLang="ro-RO" sz="2400" dirty="0" err="1"/>
              <a:t>metastazate</a:t>
            </a:r>
            <a:r>
              <a:rPr lang="ro-RO" altLang="ro-RO" sz="2400" dirty="0"/>
              <a:t> sau necrozate.</a:t>
            </a:r>
            <a:endParaRPr lang="en-US" altLang="ro-RO" sz="2400" dirty="0"/>
          </a:p>
        </p:txBody>
      </p:sp>
    </p:spTree>
    <p:extLst>
      <p:ext uri="{BB962C8B-B14F-4D97-AF65-F5344CB8AC3E}">
        <p14:creationId xmlns:p14="http://schemas.microsoft.com/office/powerpoint/2010/main" val="2201671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520" y="0"/>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6627" name="Rectangle 3"/>
          <p:cNvSpPr>
            <a:spLocks noGrp="1" noChangeArrowheads="1"/>
          </p:cNvSpPr>
          <p:nvPr>
            <p:ph type="body" idx="4294967295"/>
          </p:nvPr>
        </p:nvSpPr>
        <p:spPr>
          <a:xfrm>
            <a:off x="0" y="1340768"/>
            <a:ext cx="8964488" cy="5256584"/>
          </a:xfrm>
          <a:prstGeom prst="rect">
            <a:avLst/>
          </a:prstGeom>
        </p:spPr>
        <p:txBody>
          <a:bodyPr/>
          <a:lstStyle/>
          <a:p>
            <a:r>
              <a:rPr lang="ro-RO" altLang="ro-RO" sz="2400" dirty="0"/>
              <a:t> o serie de afecţiuni </a:t>
            </a:r>
            <a:r>
              <a:rPr lang="ro-RO" altLang="ro-RO" sz="2400" b="1" dirty="0"/>
              <a:t>mai rare</a:t>
            </a:r>
            <a:r>
              <a:rPr lang="ro-RO" altLang="ro-RO" sz="2400" dirty="0"/>
              <a:t> prezintă </a:t>
            </a:r>
            <a:r>
              <a:rPr lang="ro-RO" altLang="ro-RO" sz="2400" dirty="0" err="1"/>
              <a:t>hipereozinofilie</a:t>
            </a:r>
            <a:r>
              <a:rPr lang="ro-RO" altLang="ro-RO" sz="2400" dirty="0"/>
              <a:t>, între care:</a:t>
            </a:r>
          </a:p>
          <a:p>
            <a:endParaRPr lang="ro-RO" altLang="ro-RO" sz="2400" dirty="0"/>
          </a:p>
          <a:p>
            <a:pPr lvl="1"/>
            <a:r>
              <a:rPr lang="ro-RO" altLang="ro-RO" sz="2400" b="1" dirty="0">
                <a:solidFill>
                  <a:srgbClr val="FF05AC"/>
                </a:solidFill>
              </a:rPr>
              <a:t>sindromul </a:t>
            </a:r>
            <a:r>
              <a:rPr lang="ro-RO" altLang="ro-RO" sz="2400" b="1" dirty="0" err="1">
                <a:solidFill>
                  <a:srgbClr val="FF05AC"/>
                </a:solidFill>
              </a:rPr>
              <a:t>Löffler</a:t>
            </a:r>
            <a:r>
              <a:rPr lang="ro-RO" altLang="ro-RO" sz="2400" b="1" dirty="0">
                <a:solidFill>
                  <a:srgbClr val="FF05AC"/>
                </a:solidFill>
              </a:rPr>
              <a:t>, </a:t>
            </a:r>
          </a:p>
          <a:p>
            <a:pPr lvl="1"/>
            <a:r>
              <a:rPr lang="ro-RO" altLang="ro-RO" sz="2400" b="1" dirty="0">
                <a:solidFill>
                  <a:srgbClr val="FF05AC"/>
                </a:solidFill>
              </a:rPr>
              <a:t>infiltratul pulmonar cu eozinofile, </a:t>
            </a:r>
          </a:p>
          <a:p>
            <a:pPr lvl="1"/>
            <a:r>
              <a:rPr lang="ro-RO" altLang="ro-RO" sz="2400" b="1" dirty="0">
                <a:solidFill>
                  <a:srgbClr val="FF05AC"/>
                </a:solidFill>
              </a:rPr>
              <a:t>granulomul </a:t>
            </a:r>
            <a:r>
              <a:rPr lang="ro-RO" altLang="ro-RO" sz="2400" b="1" dirty="0" err="1">
                <a:solidFill>
                  <a:srgbClr val="FF05AC"/>
                </a:solidFill>
              </a:rPr>
              <a:t>eozinofilic</a:t>
            </a:r>
            <a:r>
              <a:rPr lang="ro-RO" altLang="ro-RO" sz="2400" b="1" dirty="0">
                <a:solidFill>
                  <a:srgbClr val="FF05AC"/>
                </a:solidFill>
              </a:rPr>
              <a:t>, </a:t>
            </a:r>
          </a:p>
          <a:p>
            <a:pPr lvl="1"/>
            <a:r>
              <a:rPr lang="ro-RO" altLang="ro-RO" sz="2400" b="1" dirty="0">
                <a:solidFill>
                  <a:srgbClr val="FF05AC"/>
                </a:solidFill>
              </a:rPr>
              <a:t>sindromul </a:t>
            </a:r>
            <a:r>
              <a:rPr lang="ro-RO" altLang="ro-RO" sz="2400" b="1" dirty="0" err="1">
                <a:solidFill>
                  <a:srgbClr val="FF05AC"/>
                </a:solidFill>
              </a:rPr>
              <a:t>hipereozinofilic</a:t>
            </a:r>
            <a:r>
              <a:rPr lang="ro-RO" altLang="ro-RO" sz="2400" b="1" dirty="0">
                <a:solidFill>
                  <a:srgbClr val="FF05AC"/>
                </a:solidFill>
              </a:rPr>
              <a:t> primar, </a:t>
            </a:r>
          </a:p>
          <a:p>
            <a:pPr lvl="1"/>
            <a:r>
              <a:rPr lang="ro-RO" altLang="ro-RO" sz="2400" b="1" dirty="0" err="1">
                <a:solidFill>
                  <a:srgbClr val="FF05AC"/>
                </a:solidFill>
              </a:rPr>
              <a:t>poliarterita</a:t>
            </a:r>
            <a:r>
              <a:rPr lang="ro-RO" altLang="ro-RO" sz="2400" b="1" dirty="0">
                <a:solidFill>
                  <a:srgbClr val="FF05AC"/>
                </a:solidFill>
              </a:rPr>
              <a:t> nodoasă, </a:t>
            </a:r>
          </a:p>
          <a:p>
            <a:pPr lvl="1"/>
            <a:r>
              <a:rPr lang="ro-RO" altLang="ro-RO" sz="2400" b="1" dirty="0">
                <a:solidFill>
                  <a:srgbClr val="FF05AC"/>
                </a:solidFill>
              </a:rPr>
              <a:t>sindromul </a:t>
            </a:r>
            <a:r>
              <a:rPr lang="ro-RO" altLang="ro-RO" sz="2400" b="1" dirty="0" err="1">
                <a:solidFill>
                  <a:srgbClr val="FF05AC"/>
                </a:solidFill>
              </a:rPr>
              <a:t>Churg-Strauss</a:t>
            </a:r>
            <a:r>
              <a:rPr lang="ro-RO" altLang="ro-RO" sz="2400" b="1" dirty="0">
                <a:solidFill>
                  <a:srgbClr val="FF05AC"/>
                </a:solidFill>
              </a:rPr>
              <a:t> şi </a:t>
            </a:r>
          </a:p>
          <a:p>
            <a:pPr lvl="1"/>
            <a:r>
              <a:rPr lang="ro-RO" altLang="ro-RO" sz="2400" b="1" dirty="0" err="1">
                <a:solidFill>
                  <a:srgbClr val="FF05AC"/>
                </a:solidFill>
              </a:rPr>
              <a:t>fasciita</a:t>
            </a:r>
            <a:r>
              <a:rPr lang="ro-RO" altLang="ro-RO" sz="2400" b="1" dirty="0">
                <a:solidFill>
                  <a:srgbClr val="FF05AC"/>
                </a:solidFill>
              </a:rPr>
              <a:t> </a:t>
            </a:r>
            <a:r>
              <a:rPr lang="ro-RO" altLang="ro-RO" sz="2400" b="1" dirty="0" err="1">
                <a:solidFill>
                  <a:srgbClr val="FF05AC"/>
                </a:solidFill>
              </a:rPr>
              <a:t>eozinofilică</a:t>
            </a:r>
            <a:r>
              <a:rPr lang="ro-RO" altLang="ro-RO" sz="2400" b="1" dirty="0">
                <a:solidFill>
                  <a:srgbClr val="FF05AC"/>
                </a:solidFill>
              </a:rPr>
              <a:t>.</a:t>
            </a:r>
          </a:p>
          <a:p>
            <a:pPr>
              <a:buFontTx/>
              <a:buNone/>
            </a:pPr>
            <a:endParaRPr lang="en-US" altLang="ro-RO" sz="2400" dirty="0"/>
          </a:p>
        </p:txBody>
      </p:sp>
    </p:spTree>
    <p:extLst>
      <p:ext uri="{BB962C8B-B14F-4D97-AF65-F5344CB8AC3E}">
        <p14:creationId xmlns:p14="http://schemas.microsoft.com/office/powerpoint/2010/main" val="2284972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520" y="-171400"/>
            <a:ext cx="8591550" cy="1066801"/>
          </a:xfrm>
        </p:spPr>
        <p:txBody>
          <a:bodyPr/>
          <a:lstStyle/>
          <a:p>
            <a:r>
              <a:rPr lang="en-US" altLang="ro-RO" sz="2800" b="1" i="1"/>
              <a:t>Explorarea paraclinică</a:t>
            </a:r>
          </a:p>
        </p:txBody>
      </p:sp>
      <p:sp>
        <p:nvSpPr>
          <p:cNvPr id="27651" name="Rectangle 3"/>
          <p:cNvSpPr>
            <a:spLocks noGrp="1" noChangeArrowheads="1"/>
          </p:cNvSpPr>
          <p:nvPr>
            <p:ph type="body" idx="4294967295"/>
          </p:nvPr>
        </p:nvSpPr>
        <p:spPr>
          <a:xfrm>
            <a:off x="107504" y="908720"/>
            <a:ext cx="9036496" cy="5949280"/>
          </a:xfrm>
          <a:prstGeom prst="rect">
            <a:avLst/>
          </a:prstGeom>
        </p:spPr>
        <p:txBody>
          <a:bodyPr>
            <a:noAutofit/>
          </a:bodyPr>
          <a:lstStyle/>
          <a:p>
            <a:pPr>
              <a:buFontTx/>
              <a:buNone/>
            </a:pPr>
            <a:r>
              <a:rPr lang="ro-RO" altLang="ro-RO" sz="2000" b="1" u="sng" dirty="0" smtClean="0"/>
              <a:t>B4. </a:t>
            </a:r>
            <a:r>
              <a:rPr lang="ro-RO" altLang="ro-RO" sz="2000" b="1" u="sng" dirty="0" err="1" smtClean="0"/>
              <a:t>Bazofilia</a:t>
            </a:r>
            <a:r>
              <a:rPr lang="ro-RO" altLang="ro-RO" sz="2000" b="1" u="sng" dirty="0" smtClean="0"/>
              <a:t> </a:t>
            </a:r>
            <a:r>
              <a:rPr lang="ro-RO" altLang="ro-RO" sz="2000" dirty="0"/>
              <a:t>reprezintă creşterea numărului de </a:t>
            </a:r>
            <a:r>
              <a:rPr lang="ro-RO" altLang="ro-RO" sz="2000" dirty="0" err="1"/>
              <a:t>bazofile</a:t>
            </a:r>
            <a:r>
              <a:rPr lang="ro-RO" altLang="ro-RO" sz="2000" dirty="0"/>
              <a:t> din sânge peste </a:t>
            </a:r>
            <a:r>
              <a:rPr lang="ro-RO" altLang="ro-RO" sz="2000" b="1" i="1" dirty="0"/>
              <a:t>150/</a:t>
            </a:r>
            <a:r>
              <a:rPr lang="ro-RO" altLang="ro-RO" sz="2000" b="1" i="1" dirty="0" err="1"/>
              <a:t>mmc</a:t>
            </a:r>
            <a:r>
              <a:rPr lang="ro-RO" altLang="ro-RO" sz="2000" dirty="0"/>
              <a:t>.</a:t>
            </a:r>
            <a:endParaRPr lang="en-US" altLang="ro-RO" sz="2000" dirty="0"/>
          </a:p>
          <a:p>
            <a:endParaRPr lang="ro-RO" altLang="ro-RO" sz="2000" dirty="0"/>
          </a:p>
          <a:p>
            <a:r>
              <a:rPr lang="ro-RO" altLang="ro-RO" sz="2000" dirty="0"/>
              <a:t>În </a:t>
            </a:r>
            <a:r>
              <a:rPr lang="ro-RO" altLang="ro-RO" sz="2000" b="1" dirty="0" err="1">
                <a:solidFill>
                  <a:srgbClr val="FF05AC"/>
                </a:solidFill>
              </a:rPr>
              <a:t>sindr</a:t>
            </a:r>
            <a:r>
              <a:rPr lang="ro-RO" altLang="ro-RO" sz="2000" b="1" dirty="0">
                <a:solidFill>
                  <a:srgbClr val="FF05AC"/>
                </a:solidFill>
              </a:rPr>
              <a:t>. </a:t>
            </a:r>
            <a:r>
              <a:rPr lang="ro-RO" altLang="ro-RO" sz="2000" b="1" dirty="0" err="1">
                <a:solidFill>
                  <a:srgbClr val="FF05AC"/>
                </a:solidFill>
              </a:rPr>
              <a:t>mieloproliferative</a:t>
            </a:r>
            <a:r>
              <a:rPr lang="ro-RO" altLang="ro-RO" sz="2000" b="1" dirty="0">
                <a:solidFill>
                  <a:srgbClr val="FF05AC"/>
                </a:solidFill>
              </a:rPr>
              <a:t> (leucemia </a:t>
            </a:r>
            <a:r>
              <a:rPr lang="ro-RO" altLang="ro-RO" sz="2000" b="1" dirty="0" err="1">
                <a:solidFill>
                  <a:srgbClr val="FF05AC"/>
                </a:solidFill>
              </a:rPr>
              <a:t>granulocitară</a:t>
            </a:r>
            <a:r>
              <a:rPr lang="ro-RO" altLang="ro-RO" sz="2000" b="1" dirty="0">
                <a:solidFill>
                  <a:srgbClr val="FF05AC"/>
                </a:solidFill>
              </a:rPr>
              <a:t> cronică)</a:t>
            </a:r>
            <a:r>
              <a:rPr lang="ro-RO" altLang="ro-RO" sz="2000" dirty="0"/>
              <a:t> apare o </a:t>
            </a:r>
            <a:r>
              <a:rPr lang="ro-RO" altLang="ro-RO" sz="2000" dirty="0" err="1"/>
              <a:t>bazofilie</a:t>
            </a:r>
            <a:r>
              <a:rPr lang="ro-RO" altLang="ro-RO" sz="2000" dirty="0"/>
              <a:t>, care dacă creşte anunţă o evoluţie accelerată a </a:t>
            </a:r>
            <a:r>
              <a:rPr lang="ro-RO" altLang="ro-RO" sz="2000" dirty="0" smtClean="0"/>
              <a:t>bolii. </a:t>
            </a:r>
            <a:endParaRPr lang="en-US" altLang="ro-RO" sz="2000" dirty="0"/>
          </a:p>
          <a:p>
            <a:endParaRPr lang="ro-RO" altLang="ro-RO" sz="2000" dirty="0"/>
          </a:p>
          <a:p>
            <a:r>
              <a:rPr lang="ro-RO" altLang="ro-RO" sz="2000" dirty="0"/>
              <a:t>Anumite forme de </a:t>
            </a:r>
            <a:r>
              <a:rPr lang="ro-RO" altLang="ro-RO" sz="2000" b="1" dirty="0">
                <a:solidFill>
                  <a:srgbClr val="FF05AC"/>
                </a:solidFill>
              </a:rPr>
              <a:t>leucemii acute </a:t>
            </a:r>
            <a:r>
              <a:rPr lang="ro-RO" altLang="ro-RO" sz="2000" b="1" dirty="0" err="1">
                <a:solidFill>
                  <a:srgbClr val="FF05AC"/>
                </a:solidFill>
              </a:rPr>
              <a:t>mieloblastice</a:t>
            </a:r>
            <a:r>
              <a:rPr lang="ro-RO" altLang="ro-RO" sz="2000" dirty="0">
                <a:solidFill>
                  <a:srgbClr val="FF05AC"/>
                </a:solidFill>
              </a:rPr>
              <a:t> </a:t>
            </a:r>
            <a:r>
              <a:rPr lang="ro-RO" altLang="ro-RO" sz="2000" dirty="0"/>
              <a:t>se însoţesc de </a:t>
            </a:r>
            <a:r>
              <a:rPr lang="ro-RO" altLang="ro-RO" sz="2000" dirty="0" err="1"/>
              <a:t>bazofilie</a:t>
            </a:r>
            <a:r>
              <a:rPr lang="ro-RO" altLang="ro-RO" sz="2000" dirty="0"/>
              <a:t> medulară, existând şi cazuri de leucemie acută cu </a:t>
            </a:r>
            <a:r>
              <a:rPr lang="ro-RO" altLang="ro-RO" sz="2000" dirty="0" err="1"/>
              <a:t>bazofile</a:t>
            </a:r>
            <a:r>
              <a:rPr lang="ro-RO" altLang="ro-RO" sz="2000" dirty="0"/>
              <a:t>. </a:t>
            </a:r>
            <a:endParaRPr lang="en-US" altLang="ro-RO" sz="2000" dirty="0"/>
          </a:p>
          <a:p>
            <a:endParaRPr lang="ro-RO" altLang="ro-RO" sz="2000" dirty="0"/>
          </a:p>
          <a:p>
            <a:r>
              <a:rPr lang="ro-RO" altLang="ro-RO" sz="2000" dirty="0" err="1"/>
              <a:t>Bazofilia</a:t>
            </a:r>
            <a:r>
              <a:rPr lang="ro-RO" altLang="ro-RO" sz="2000" dirty="0"/>
              <a:t> însoţeşte de obicei creşterea nivelului sanghin al </a:t>
            </a:r>
            <a:r>
              <a:rPr lang="ro-RO" altLang="ro-RO" sz="2000" dirty="0" err="1"/>
              <a:t>IgE</a:t>
            </a:r>
            <a:r>
              <a:rPr lang="ro-RO" altLang="ro-RO" sz="2000" dirty="0"/>
              <a:t>, apărând şi la unele cazuri de </a:t>
            </a:r>
            <a:r>
              <a:rPr lang="ro-RO" altLang="ro-RO" sz="2000" b="1" dirty="0">
                <a:solidFill>
                  <a:srgbClr val="FF05AC"/>
                </a:solidFill>
              </a:rPr>
              <a:t>colită </a:t>
            </a:r>
            <a:r>
              <a:rPr lang="ro-RO" altLang="ro-RO" sz="2000" b="1" dirty="0" err="1">
                <a:solidFill>
                  <a:srgbClr val="FF05AC"/>
                </a:solidFill>
              </a:rPr>
              <a:t>ulcerativă</a:t>
            </a:r>
            <a:r>
              <a:rPr lang="ro-RO" altLang="ro-RO" sz="2000" b="1" dirty="0">
                <a:solidFill>
                  <a:srgbClr val="FF05AC"/>
                </a:solidFill>
              </a:rPr>
              <a:t>, urticarie sau poliartrită reumatoidă</a:t>
            </a:r>
            <a:r>
              <a:rPr lang="ro-RO" altLang="ro-RO" sz="2000" b="1" dirty="0"/>
              <a:t>.</a:t>
            </a:r>
            <a:endParaRPr lang="en-US" altLang="ro-RO" sz="2000" b="1" dirty="0"/>
          </a:p>
          <a:p>
            <a:endParaRPr lang="ro-RO" altLang="ro-RO" sz="2000" dirty="0"/>
          </a:p>
          <a:p>
            <a:r>
              <a:rPr lang="ro-RO" altLang="ro-RO" sz="2000" dirty="0" err="1"/>
              <a:t>Mastocitele</a:t>
            </a:r>
            <a:r>
              <a:rPr lang="ro-RO" altLang="ro-RO" sz="2000" dirty="0"/>
              <a:t> din ţesuturi sunt foarte asemănătoare cu </a:t>
            </a:r>
            <a:r>
              <a:rPr lang="ro-RO" altLang="ro-RO" sz="2000" dirty="0" err="1"/>
              <a:t>bazofilele</a:t>
            </a:r>
            <a:r>
              <a:rPr lang="ro-RO" altLang="ro-RO" sz="2000" dirty="0"/>
              <a:t> din sânge, fiind descrise anumite </a:t>
            </a:r>
            <a:r>
              <a:rPr lang="ro-RO" altLang="ro-RO" sz="2000" b="1" dirty="0" err="1">
                <a:solidFill>
                  <a:srgbClr val="FF05AC"/>
                </a:solidFill>
              </a:rPr>
              <a:t>mastocitoze</a:t>
            </a:r>
            <a:r>
              <a:rPr lang="ro-RO" altLang="ro-RO" sz="2000" b="1" dirty="0">
                <a:solidFill>
                  <a:srgbClr val="FF05AC"/>
                </a:solidFill>
              </a:rPr>
              <a:t> cutanate sau </a:t>
            </a:r>
            <a:r>
              <a:rPr lang="ro-RO" altLang="ro-RO" sz="2000" b="1" dirty="0" err="1">
                <a:solidFill>
                  <a:srgbClr val="FF05AC"/>
                </a:solidFill>
              </a:rPr>
              <a:t>mastocitoze</a:t>
            </a:r>
            <a:r>
              <a:rPr lang="ro-RO" altLang="ro-RO" sz="2000" b="1" dirty="0">
                <a:solidFill>
                  <a:srgbClr val="FF05AC"/>
                </a:solidFill>
              </a:rPr>
              <a:t> sistemice</a:t>
            </a:r>
            <a:r>
              <a:rPr lang="ro-RO" altLang="ro-RO" sz="2000" b="1" dirty="0"/>
              <a:t>.</a:t>
            </a:r>
            <a:endParaRPr lang="en-US" altLang="ro-RO" sz="2000" b="1" dirty="0"/>
          </a:p>
          <a:p>
            <a:endParaRPr lang="ro-RO" altLang="ro-RO" sz="2000" dirty="0"/>
          </a:p>
          <a:p>
            <a:pPr>
              <a:buFontTx/>
              <a:buNone/>
            </a:pPr>
            <a:endParaRPr lang="en-US" altLang="ro-RO" sz="2000" dirty="0"/>
          </a:p>
        </p:txBody>
      </p:sp>
    </p:spTree>
    <p:extLst>
      <p:ext uri="{BB962C8B-B14F-4D97-AF65-F5344CB8AC3E}">
        <p14:creationId xmlns:p14="http://schemas.microsoft.com/office/powerpoint/2010/main" val="1260750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76225" y="-243408"/>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8675" name="Rectangle 3"/>
          <p:cNvSpPr>
            <a:spLocks noGrp="1" noChangeArrowheads="1"/>
          </p:cNvSpPr>
          <p:nvPr>
            <p:ph type="body" idx="4294967295"/>
          </p:nvPr>
        </p:nvSpPr>
        <p:spPr>
          <a:xfrm>
            <a:off x="0" y="792088"/>
            <a:ext cx="9144000" cy="6093296"/>
          </a:xfrm>
          <a:prstGeom prst="rect">
            <a:avLst/>
          </a:prstGeom>
        </p:spPr>
        <p:txBody>
          <a:bodyPr>
            <a:normAutofit fontScale="92500" lnSpcReduction="10000"/>
          </a:bodyPr>
          <a:lstStyle/>
          <a:p>
            <a:pPr>
              <a:lnSpc>
                <a:spcPct val="110000"/>
              </a:lnSpc>
              <a:buFontTx/>
              <a:buNone/>
            </a:pPr>
            <a:r>
              <a:rPr lang="ro-RO" altLang="ro-RO" sz="2000" b="1" u="sng" dirty="0" smtClean="0"/>
              <a:t>B5. Monocitoz</a:t>
            </a:r>
            <a:r>
              <a:rPr lang="ro-RO" altLang="ro-RO" sz="2000" b="1" i="1" dirty="0" smtClean="0"/>
              <a:t>a</a:t>
            </a:r>
            <a:r>
              <a:rPr lang="ro-RO" altLang="ro-RO" sz="2000" b="1" dirty="0" smtClean="0"/>
              <a:t> </a:t>
            </a:r>
            <a:r>
              <a:rPr lang="ro-RO" altLang="ro-RO" sz="2000" dirty="0"/>
              <a:t>constă în creşterea numărului absolut de monocite peste </a:t>
            </a:r>
            <a:r>
              <a:rPr lang="ro-RO" altLang="ro-RO" sz="2000" b="1" i="1" dirty="0"/>
              <a:t>800/</a:t>
            </a:r>
            <a:r>
              <a:rPr lang="ro-RO" altLang="ro-RO" sz="2000" b="1" i="1" dirty="0" err="1"/>
              <a:t>mmc</a:t>
            </a:r>
            <a:r>
              <a:rPr lang="ro-RO" altLang="ro-RO" sz="2000" b="1" i="1" dirty="0"/>
              <a:t>,</a:t>
            </a:r>
            <a:r>
              <a:rPr lang="ro-RO" altLang="ro-RO" sz="2000" dirty="0"/>
              <a:t> fiind dată de o stimulare medulară prin diverse mecanisme.</a:t>
            </a:r>
          </a:p>
          <a:p>
            <a:pPr>
              <a:lnSpc>
                <a:spcPct val="110000"/>
              </a:lnSpc>
              <a:buFontTx/>
              <a:buNone/>
            </a:pPr>
            <a:endParaRPr lang="ro-RO" altLang="ro-RO" sz="2000" dirty="0"/>
          </a:p>
          <a:p>
            <a:pPr>
              <a:lnSpc>
                <a:spcPct val="110000"/>
              </a:lnSpc>
            </a:pPr>
            <a:r>
              <a:rPr lang="ro-RO" altLang="ro-RO" sz="2000" dirty="0"/>
              <a:t>Dintre </a:t>
            </a:r>
            <a:r>
              <a:rPr lang="ro-RO" altLang="ro-RO" sz="2000" b="1" dirty="0">
                <a:solidFill>
                  <a:srgbClr val="FF05AC"/>
                </a:solidFill>
              </a:rPr>
              <a:t>bolile infecţioase</a:t>
            </a:r>
            <a:r>
              <a:rPr lang="ro-RO" altLang="ro-RO" sz="2000" dirty="0">
                <a:solidFill>
                  <a:srgbClr val="FF05AC"/>
                </a:solidFill>
              </a:rPr>
              <a:t>, </a:t>
            </a:r>
          </a:p>
          <a:p>
            <a:pPr lvl="1">
              <a:lnSpc>
                <a:spcPct val="110000"/>
              </a:lnSpc>
            </a:pPr>
            <a:r>
              <a:rPr lang="ro-RO" altLang="ro-RO" dirty="0"/>
              <a:t>endocardita bacteriană şi tuberculoza se însoţesc de monocitoze sanghine şi </a:t>
            </a:r>
          </a:p>
          <a:p>
            <a:pPr lvl="1">
              <a:lnSpc>
                <a:spcPct val="110000"/>
              </a:lnSpc>
            </a:pPr>
            <a:r>
              <a:rPr lang="ro-RO" altLang="ro-RO" dirty="0"/>
              <a:t>mai rar sifilisul, </a:t>
            </a:r>
            <a:r>
              <a:rPr lang="ro-RO" altLang="ro-RO" dirty="0" err="1"/>
              <a:t>histoplasmoza</a:t>
            </a:r>
            <a:r>
              <a:rPr lang="ro-RO" altLang="ro-RO" dirty="0"/>
              <a:t>, </a:t>
            </a:r>
            <a:r>
              <a:rPr lang="ro-RO" altLang="ro-RO" dirty="0" err="1"/>
              <a:t>listerioza</a:t>
            </a:r>
            <a:r>
              <a:rPr lang="ro-RO" altLang="ro-RO" dirty="0"/>
              <a:t> şi febra tifoidă. </a:t>
            </a:r>
          </a:p>
          <a:p>
            <a:pPr>
              <a:lnSpc>
                <a:spcPct val="110000"/>
              </a:lnSpc>
            </a:pPr>
            <a:endParaRPr lang="ro-RO" altLang="ro-RO" sz="2000" b="1" dirty="0"/>
          </a:p>
          <a:p>
            <a:pPr>
              <a:lnSpc>
                <a:spcPct val="110000"/>
              </a:lnSpc>
            </a:pPr>
            <a:r>
              <a:rPr lang="ro-RO" altLang="ro-RO" sz="2000" b="1" dirty="0">
                <a:solidFill>
                  <a:srgbClr val="FF05AC"/>
                </a:solidFill>
              </a:rPr>
              <a:t>Boli neoplazice</a:t>
            </a:r>
            <a:r>
              <a:rPr lang="ro-RO" altLang="ro-RO" sz="2000" dirty="0">
                <a:solidFill>
                  <a:srgbClr val="FF05AC"/>
                </a:solidFill>
              </a:rPr>
              <a:t> </a:t>
            </a:r>
            <a:r>
              <a:rPr lang="ro-RO" altLang="ro-RO" sz="2000" dirty="0"/>
              <a:t>cu monocitoză pot fi </a:t>
            </a:r>
          </a:p>
          <a:p>
            <a:pPr lvl="1">
              <a:lnSpc>
                <a:spcPct val="110000"/>
              </a:lnSpc>
            </a:pPr>
            <a:r>
              <a:rPr lang="ro-RO" altLang="ro-RO" i="1" dirty="0"/>
              <a:t>hematologice</a:t>
            </a:r>
            <a:r>
              <a:rPr lang="ro-RO" altLang="ro-RO" dirty="0"/>
              <a:t> (ex. leucemii acute </a:t>
            </a:r>
            <a:r>
              <a:rPr lang="ro-RO" altLang="ro-RO" dirty="0" err="1"/>
              <a:t>mielomonocitare</a:t>
            </a:r>
            <a:r>
              <a:rPr lang="ro-RO" altLang="ro-RO" dirty="0"/>
              <a:t>, sindroame </a:t>
            </a:r>
            <a:r>
              <a:rPr lang="ro-RO" altLang="ro-RO" dirty="0" err="1"/>
              <a:t>mieloproliferative</a:t>
            </a:r>
            <a:r>
              <a:rPr lang="ro-RO" altLang="ro-RO" dirty="0"/>
              <a:t>) </a:t>
            </a:r>
          </a:p>
          <a:p>
            <a:pPr lvl="1">
              <a:lnSpc>
                <a:spcPct val="110000"/>
              </a:lnSpc>
            </a:pPr>
            <a:r>
              <a:rPr lang="ro-RO" altLang="ro-RO" dirty="0"/>
              <a:t>sau </a:t>
            </a:r>
            <a:r>
              <a:rPr lang="ro-RO" altLang="ro-RO" dirty="0" err="1"/>
              <a:t>n</a:t>
            </a:r>
            <a:r>
              <a:rPr lang="ro-RO" altLang="ro-RO" i="1" dirty="0" err="1"/>
              <a:t>ehematologice</a:t>
            </a:r>
            <a:r>
              <a:rPr lang="ro-RO" altLang="ro-RO" i="1" dirty="0"/>
              <a:t> (</a:t>
            </a:r>
            <a:r>
              <a:rPr lang="ro-RO" altLang="ro-RO" dirty="0"/>
              <a:t> anume diverse cancere de organ).</a:t>
            </a:r>
          </a:p>
          <a:p>
            <a:pPr>
              <a:lnSpc>
                <a:spcPct val="110000"/>
              </a:lnSpc>
            </a:pPr>
            <a:endParaRPr lang="ro-RO" altLang="ro-RO" sz="2000" dirty="0"/>
          </a:p>
          <a:p>
            <a:pPr>
              <a:lnSpc>
                <a:spcPct val="110000"/>
              </a:lnSpc>
            </a:pPr>
            <a:r>
              <a:rPr lang="ro-RO" altLang="ro-RO" sz="2000" dirty="0"/>
              <a:t>Uneori monocitoza apare în </a:t>
            </a:r>
          </a:p>
          <a:p>
            <a:pPr lvl="1">
              <a:lnSpc>
                <a:spcPct val="110000"/>
              </a:lnSpc>
            </a:pPr>
            <a:r>
              <a:rPr lang="ro-RO" altLang="ro-RO" b="1" dirty="0">
                <a:solidFill>
                  <a:srgbClr val="FF05AC"/>
                </a:solidFill>
              </a:rPr>
              <a:t>colagenoze</a:t>
            </a:r>
            <a:r>
              <a:rPr lang="ro-RO" altLang="ro-RO" dirty="0">
                <a:solidFill>
                  <a:srgbClr val="FF05AC"/>
                </a:solidFill>
              </a:rPr>
              <a:t>, </a:t>
            </a:r>
          </a:p>
          <a:p>
            <a:pPr lvl="1">
              <a:lnSpc>
                <a:spcPct val="110000"/>
              </a:lnSpc>
            </a:pPr>
            <a:r>
              <a:rPr lang="ro-RO" altLang="ro-RO" dirty="0"/>
              <a:t>boli inflamatorii intestinale şi în unele </a:t>
            </a:r>
          </a:p>
          <a:p>
            <a:pPr lvl="1">
              <a:lnSpc>
                <a:spcPct val="110000"/>
              </a:lnSpc>
            </a:pPr>
            <a:r>
              <a:rPr lang="ro-RO" altLang="ro-RO" dirty="0"/>
              <a:t>ciroze hepatice, </a:t>
            </a:r>
          </a:p>
          <a:p>
            <a:pPr>
              <a:lnSpc>
                <a:spcPct val="110000"/>
              </a:lnSpc>
              <a:buFontTx/>
              <a:buNone/>
            </a:pPr>
            <a:r>
              <a:rPr lang="ro-RO" altLang="ro-RO" sz="2000" dirty="0"/>
              <a:t>	iar în </a:t>
            </a:r>
            <a:r>
              <a:rPr lang="ro-RO" altLang="ro-RO" sz="2000" b="1" dirty="0"/>
              <a:t>agranulocitoză </a:t>
            </a:r>
            <a:r>
              <a:rPr lang="ro-RO" altLang="ro-RO" sz="2000" dirty="0"/>
              <a:t>este considerată un semn de răspuns bun la tratament. </a:t>
            </a:r>
            <a:endParaRPr lang="en-US" altLang="ro-RO" sz="2000" dirty="0"/>
          </a:p>
        </p:txBody>
      </p:sp>
    </p:spTree>
    <p:extLst>
      <p:ext uri="{BB962C8B-B14F-4D97-AF65-F5344CB8AC3E}">
        <p14:creationId xmlns:p14="http://schemas.microsoft.com/office/powerpoint/2010/main" val="3255536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76225" y="-387424"/>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29699" name="Rectangle 3"/>
          <p:cNvSpPr>
            <a:spLocks noGrp="1" noChangeArrowheads="1"/>
          </p:cNvSpPr>
          <p:nvPr>
            <p:ph type="body" idx="4294967295"/>
          </p:nvPr>
        </p:nvSpPr>
        <p:spPr>
          <a:xfrm>
            <a:off x="0" y="692696"/>
            <a:ext cx="9144000" cy="6165304"/>
          </a:xfrm>
          <a:prstGeom prst="rect">
            <a:avLst/>
          </a:prstGeom>
        </p:spPr>
        <p:txBody>
          <a:bodyPr/>
          <a:lstStyle/>
          <a:p>
            <a:pPr>
              <a:buFontTx/>
              <a:buNone/>
            </a:pPr>
            <a:r>
              <a:rPr lang="ro-RO" altLang="ro-RO" sz="2400" b="1" u="sng" dirty="0" smtClean="0"/>
              <a:t>B6. Limfocitozele</a:t>
            </a:r>
            <a:r>
              <a:rPr lang="ro-RO" altLang="ro-RO" sz="2400" dirty="0" smtClean="0"/>
              <a:t> </a:t>
            </a:r>
            <a:r>
              <a:rPr lang="ro-RO" altLang="ro-RO" sz="2400" dirty="0"/>
              <a:t>pot fi reactive la anumite infecţii sau primare, neoplazice. </a:t>
            </a:r>
          </a:p>
          <a:p>
            <a:pPr>
              <a:buFontTx/>
              <a:buNone/>
            </a:pPr>
            <a:endParaRPr lang="ro-RO" altLang="ro-RO" sz="2400" dirty="0"/>
          </a:p>
          <a:p>
            <a:r>
              <a:rPr lang="ro-RO" altLang="ro-RO" sz="2400" dirty="0"/>
              <a:t>Limfocitoze</a:t>
            </a:r>
            <a:r>
              <a:rPr lang="ro-RO" altLang="ro-RO" sz="2400" i="1" dirty="0"/>
              <a:t> reactive </a:t>
            </a:r>
            <a:r>
              <a:rPr lang="ro-RO" altLang="ro-RO" sz="2400" dirty="0"/>
              <a:t>accentuate apar în: </a:t>
            </a:r>
            <a:endParaRPr lang="ro-RO" altLang="ro-RO" sz="2400" b="1" dirty="0"/>
          </a:p>
          <a:p>
            <a:r>
              <a:rPr lang="ro-RO" altLang="ro-RO" sz="2400" b="1" dirty="0">
                <a:solidFill>
                  <a:srgbClr val="FF05AC"/>
                </a:solidFill>
              </a:rPr>
              <a:t>infecţii virale</a:t>
            </a:r>
            <a:r>
              <a:rPr lang="ro-RO" altLang="ro-RO" sz="2400" dirty="0">
                <a:solidFill>
                  <a:srgbClr val="FF05AC"/>
                </a:solidFill>
              </a:rPr>
              <a:t> </a:t>
            </a:r>
            <a:r>
              <a:rPr lang="ro-RO" altLang="ro-RO" sz="2400" dirty="0"/>
              <a:t>ca tusea convulsivă şi mononucleoza infecţioasă sau forme moderate în rujeolă, rubeolă, varicelă, parotidita epidemică, hepatite, infecţii cu </a:t>
            </a:r>
            <a:r>
              <a:rPr lang="ro-RO" altLang="ro-RO" sz="2400" dirty="0" err="1"/>
              <a:t>citomegalovirus</a:t>
            </a:r>
            <a:r>
              <a:rPr lang="ro-RO" altLang="ro-RO" sz="2400" dirty="0"/>
              <a:t> sau </a:t>
            </a:r>
            <a:r>
              <a:rPr lang="ro-RO" altLang="ro-RO" sz="2400" dirty="0" err="1"/>
              <a:t>Coxsackie</a:t>
            </a:r>
            <a:r>
              <a:rPr lang="ro-RO" altLang="ro-RO" sz="2400" dirty="0"/>
              <a:t>.</a:t>
            </a:r>
          </a:p>
          <a:p>
            <a:endParaRPr lang="ro-RO" altLang="ro-RO" sz="2400" dirty="0"/>
          </a:p>
          <a:p>
            <a:r>
              <a:rPr lang="ro-RO" altLang="ro-RO" sz="2400" dirty="0"/>
              <a:t>Dintre </a:t>
            </a:r>
            <a:r>
              <a:rPr lang="ro-RO" altLang="ro-RO" sz="2400" b="1" dirty="0">
                <a:solidFill>
                  <a:srgbClr val="FF05AC"/>
                </a:solidFill>
              </a:rPr>
              <a:t>infecţiile cronice</a:t>
            </a:r>
            <a:r>
              <a:rPr lang="ro-RO" altLang="ro-RO" sz="2400" b="1" dirty="0"/>
              <a:t>,</a:t>
            </a:r>
            <a:r>
              <a:rPr lang="ro-RO" altLang="ro-RO" sz="2400" dirty="0"/>
              <a:t> semnificative sunt tuberculoza, sifilisul, toxoplasmoza şi bruceloza. </a:t>
            </a:r>
          </a:p>
          <a:p>
            <a:pPr>
              <a:buFontTx/>
              <a:buNone/>
            </a:pPr>
            <a:endParaRPr lang="ro-RO" altLang="ro-RO" sz="2400" i="1" dirty="0"/>
          </a:p>
          <a:p>
            <a:r>
              <a:rPr lang="ro-RO" altLang="ro-RO" sz="2400" i="1" dirty="0"/>
              <a:t>Modificări primare</a:t>
            </a:r>
            <a:r>
              <a:rPr lang="ro-RO" altLang="ro-RO" sz="2400" dirty="0"/>
              <a:t> </a:t>
            </a:r>
            <a:r>
              <a:rPr lang="ro-RO" altLang="ro-RO" sz="2400" b="1" dirty="0">
                <a:solidFill>
                  <a:srgbClr val="FF05AC"/>
                </a:solidFill>
              </a:rPr>
              <a:t>neoplazice</a:t>
            </a:r>
            <a:r>
              <a:rPr lang="ro-RO" altLang="ro-RO" sz="2400" dirty="0">
                <a:solidFill>
                  <a:srgbClr val="FF05AC"/>
                </a:solidFill>
              </a:rPr>
              <a:t> </a:t>
            </a:r>
            <a:r>
              <a:rPr lang="ro-RO" altLang="ro-RO" sz="2400" dirty="0"/>
              <a:t>apar în leucemii şi limfoame.</a:t>
            </a:r>
            <a:endParaRPr lang="en-US" altLang="ro-RO" sz="2400" dirty="0"/>
          </a:p>
        </p:txBody>
      </p:sp>
    </p:spTree>
    <p:extLst>
      <p:ext uri="{BB962C8B-B14F-4D97-AF65-F5344CB8AC3E}">
        <p14:creationId xmlns:p14="http://schemas.microsoft.com/office/powerpoint/2010/main" val="81379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639762"/>
          </a:xfrm>
        </p:spPr>
        <p:txBody>
          <a:bodyPr>
            <a:normAutofit fontScale="90000"/>
          </a:bodyPr>
          <a:lstStyle/>
          <a:p>
            <a:r>
              <a:rPr lang="en-US" altLang="ro-RO" sz="2800" b="1" i="1"/>
              <a:t>	Anamneza</a:t>
            </a:r>
            <a:br>
              <a:rPr lang="en-US" altLang="ro-RO" sz="2800" b="1" i="1"/>
            </a:br>
            <a:endParaRPr lang="en-US" altLang="ro-RO" sz="2800" b="1" i="1"/>
          </a:p>
        </p:txBody>
      </p:sp>
      <p:sp>
        <p:nvSpPr>
          <p:cNvPr id="5123" name="Rectangle 3"/>
          <p:cNvSpPr>
            <a:spLocks noGrp="1" noChangeArrowheads="1"/>
          </p:cNvSpPr>
          <p:nvPr>
            <p:ph type="body" idx="4294967295"/>
          </p:nvPr>
        </p:nvSpPr>
        <p:spPr>
          <a:xfrm>
            <a:off x="205680" y="803845"/>
            <a:ext cx="8686800" cy="5649491"/>
          </a:xfrm>
          <a:prstGeom prst="rect">
            <a:avLst/>
          </a:prstGeom>
        </p:spPr>
        <p:txBody>
          <a:bodyPr>
            <a:normAutofit lnSpcReduction="10000"/>
          </a:bodyPr>
          <a:lstStyle/>
          <a:p>
            <a:pPr>
              <a:lnSpc>
                <a:spcPct val="80000"/>
              </a:lnSpc>
            </a:pPr>
            <a:r>
              <a:rPr lang="ro-RO" altLang="ro-RO" sz="2000" b="1" dirty="0">
                <a:solidFill>
                  <a:srgbClr val="FF6600"/>
                </a:solidFill>
              </a:rPr>
              <a:t>Motivele internării </a:t>
            </a:r>
            <a:r>
              <a:rPr lang="ro-RO" altLang="ro-RO" sz="2000" dirty="0"/>
              <a:t>frecvent întâlnite la anamneza pacienţilor cu patologie hematologică pot fi grupate în manifestări generale (nespecifice) şi specifice (care, de regulă, orientează către o afecţiune hematologică)</a:t>
            </a:r>
            <a:r>
              <a:rPr lang="en-US" altLang="ro-RO" sz="2000" dirty="0"/>
              <a:t>.</a:t>
            </a:r>
          </a:p>
          <a:p>
            <a:pPr>
              <a:lnSpc>
                <a:spcPct val="80000"/>
              </a:lnSpc>
            </a:pPr>
            <a:endParaRPr lang="ro-RO" altLang="ro-RO" sz="2000" b="1" dirty="0"/>
          </a:p>
          <a:p>
            <a:pPr>
              <a:lnSpc>
                <a:spcPct val="80000"/>
              </a:lnSpc>
            </a:pPr>
            <a:r>
              <a:rPr lang="ro-RO" altLang="ro-RO" sz="2000" b="1" dirty="0">
                <a:solidFill>
                  <a:srgbClr val="FF6600"/>
                </a:solidFill>
              </a:rPr>
              <a:t>Manifestările generale </a:t>
            </a:r>
            <a:r>
              <a:rPr lang="ro-RO" altLang="ro-RO" sz="2000" dirty="0"/>
              <a:t>întâlnite frecvent în afecţiunile hematologice sunt: </a:t>
            </a:r>
            <a:endParaRPr lang="en-US" altLang="ro-RO" sz="2000" dirty="0"/>
          </a:p>
          <a:p>
            <a:pPr lvl="1">
              <a:lnSpc>
                <a:spcPct val="80000"/>
              </a:lnSpc>
            </a:pPr>
            <a:r>
              <a:rPr lang="ro-RO" altLang="ro-RO" b="1" dirty="0"/>
              <a:t>febra, </a:t>
            </a:r>
            <a:endParaRPr lang="en-US" altLang="ro-RO" b="1" dirty="0"/>
          </a:p>
          <a:p>
            <a:pPr lvl="1">
              <a:lnSpc>
                <a:spcPct val="80000"/>
              </a:lnSpc>
            </a:pPr>
            <a:r>
              <a:rPr lang="ro-RO" altLang="ro-RO" b="1" dirty="0"/>
              <a:t>astenia fizică</a:t>
            </a:r>
            <a:r>
              <a:rPr lang="ro-RO" altLang="ro-RO" dirty="0"/>
              <a:t>, </a:t>
            </a:r>
            <a:endParaRPr lang="en-US" altLang="ro-RO" dirty="0"/>
          </a:p>
          <a:p>
            <a:pPr lvl="1">
              <a:lnSpc>
                <a:spcPct val="80000"/>
              </a:lnSpc>
            </a:pPr>
            <a:r>
              <a:rPr lang="ro-RO" altLang="ro-RO" dirty="0"/>
              <a:t>scăderea ponderală, </a:t>
            </a:r>
            <a:endParaRPr lang="en-US" altLang="ro-RO" dirty="0"/>
          </a:p>
          <a:p>
            <a:pPr lvl="1">
              <a:lnSpc>
                <a:spcPct val="80000"/>
              </a:lnSpc>
            </a:pPr>
            <a:r>
              <a:rPr lang="ro-RO" altLang="ro-RO" dirty="0"/>
              <a:t>cefaleea şi </a:t>
            </a:r>
            <a:endParaRPr lang="en-US" altLang="ro-RO" dirty="0"/>
          </a:p>
          <a:p>
            <a:pPr lvl="1">
              <a:lnSpc>
                <a:spcPct val="80000"/>
              </a:lnSpc>
            </a:pPr>
            <a:r>
              <a:rPr lang="ro-RO" altLang="ro-RO" dirty="0"/>
              <a:t>manifestările senzoriale.</a:t>
            </a:r>
            <a:endParaRPr lang="en-US" altLang="ro-RO" dirty="0"/>
          </a:p>
          <a:p>
            <a:pPr>
              <a:lnSpc>
                <a:spcPct val="80000"/>
              </a:lnSpc>
            </a:pPr>
            <a:endParaRPr lang="ro-RO" altLang="ro-RO" sz="2000" b="1" dirty="0"/>
          </a:p>
          <a:p>
            <a:pPr>
              <a:lnSpc>
                <a:spcPct val="80000"/>
              </a:lnSpc>
            </a:pPr>
            <a:r>
              <a:rPr lang="ro-RO" altLang="ro-RO" sz="2000" b="1" dirty="0"/>
              <a:t>Febra</a:t>
            </a:r>
            <a:r>
              <a:rPr lang="ro-RO" altLang="ro-RO" sz="2000" dirty="0"/>
              <a:t> apare în multe boli hematologice, putând să fie dată:</a:t>
            </a:r>
          </a:p>
          <a:p>
            <a:pPr lvl="1">
              <a:lnSpc>
                <a:spcPct val="80000"/>
              </a:lnSpc>
            </a:pPr>
            <a:r>
              <a:rPr lang="ro-RO" altLang="ro-RO" dirty="0"/>
              <a:t>de un proces neoplazic (hemopatii maligne sau cancer cu metastaze), </a:t>
            </a:r>
          </a:p>
          <a:p>
            <a:pPr lvl="1">
              <a:lnSpc>
                <a:spcPct val="80000"/>
              </a:lnSpc>
            </a:pPr>
            <a:r>
              <a:rPr lang="ro-RO" altLang="ro-RO" dirty="0"/>
              <a:t>de o infecţie la un bolnav cu rezistenţa scăzută,</a:t>
            </a:r>
          </a:p>
          <a:p>
            <a:pPr lvl="1">
              <a:lnSpc>
                <a:spcPct val="80000"/>
              </a:lnSpc>
            </a:pPr>
            <a:r>
              <a:rPr lang="ro-RO" altLang="ro-RO" dirty="0"/>
              <a:t>de boala de fond care are un mecanism imunologic sau</a:t>
            </a:r>
          </a:p>
          <a:p>
            <a:pPr lvl="1">
              <a:lnSpc>
                <a:spcPct val="80000"/>
              </a:lnSpc>
            </a:pPr>
            <a:r>
              <a:rPr lang="ro-RO" altLang="ro-RO" dirty="0"/>
              <a:t>de o hemoliză acută. </a:t>
            </a:r>
            <a:endParaRPr lang="en-US" altLang="ro-RO" dirty="0"/>
          </a:p>
          <a:p>
            <a:pPr lvl="1">
              <a:lnSpc>
                <a:spcPct val="80000"/>
              </a:lnSpc>
            </a:pPr>
            <a:endParaRPr lang="ro-RO" altLang="ro-RO" dirty="0"/>
          </a:p>
          <a:p>
            <a:pPr>
              <a:lnSpc>
                <a:spcPct val="80000"/>
              </a:lnSpc>
            </a:pPr>
            <a:r>
              <a:rPr lang="ro-RO" altLang="ro-RO" sz="2000" dirty="0"/>
              <a:t>Uneori se adaugă </a:t>
            </a:r>
            <a:r>
              <a:rPr lang="ro-RO" altLang="ro-RO" sz="2000" b="1" dirty="0"/>
              <a:t>frisoane </a:t>
            </a:r>
            <a:r>
              <a:rPr lang="ro-RO" altLang="ro-RO" sz="2000" dirty="0"/>
              <a:t>în febrele mari (ex. hemoliza acută) sau </a:t>
            </a:r>
            <a:r>
              <a:rPr lang="ro-RO" altLang="ro-RO" sz="2000" b="1" dirty="0"/>
              <a:t>transpiraţii. </a:t>
            </a:r>
            <a:endParaRPr lang="en-US" altLang="ro-RO"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204864"/>
            <a:ext cx="2034927" cy="152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715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76225" y="-387424"/>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30723" name="Rectangle 3"/>
          <p:cNvSpPr>
            <a:spLocks noGrp="1" noChangeArrowheads="1"/>
          </p:cNvSpPr>
          <p:nvPr>
            <p:ph type="body" idx="4294967295"/>
          </p:nvPr>
        </p:nvSpPr>
        <p:spPr>
          <a:xfrm>
            <a:off x="0" y="692696"/>
            <a:ext cx="9144000" cy="6165304"/>
          </a:xfrm>
          <a:prstGeom prst="rect">
            <a:avLst/>
          </a:prstGeom>
        </p:spPr>
        <p:txBody>
          <a:bodyPr>
            <a:normAutofit fontScale="92500" lnSpcReduction="10000"/>
          </a:bodyPr>
          <a:lstStyle/>
          <a:p>
            <a:pPr>
              <a:lnSpc>
                <a:spcPct val="110000"/>
              </a:lnSpc>
              <a:buFontTx/>
              <a:buNone/>
            </a:pPr>
            <a:r>
              <a:rPr lang="ro-RO" altLang="ro-RO" sz="2000" dirty="0"/>
              <a:t>B7</a:t>
            </a:r>
            <a:r>
              <a:rPr lang="ro-RO" altLang="ro-RO" sz="2000" dirty="0" smtClean="0"/>
              <a:t>.  </a:t>
            </a:r>
            <a:r>
              <a:rPr lang="ro-RO" altLang="ro-RO" sz="2000" b="1" u="sng" dirty="0" err="1"/>
              <a:t>Limfocitopenia</a:t>
            </a:r>
            <a:r>
              <a:rPr lang="ro-RO" altLang="ro-RO" sz="2000" b="1" i="1" dirty="0"/>
              <a:t> (&lt;1500/</a:t>
            </a:r>
            <a:r>
              <a:rPr lang="ro-RO" altLang="ro-RO" sz="2000" b="1" i="1" dirty="0" err="1"/>
              <a:t>mmc</a:t>
            </a:r>
            <a:r>
              <a:rPr lang="ro-RO" altLang="ro-RO" sz="2000" b="1" i="1" dirty="0"/>
              <a:t>)</a:t>
            </a:r>
            <a:r>
              <a:rPr lang="ro-RO" altLang="ro-RO" sz="2000" dirty="0"/>
              <a:t> apare ca urmare a unei producţii scăzute, unei </a:t>
            </a:r>
            <a:r>
              <a:rPr lang="ro-RO" altLang="ro-RO" sz="2000" dirty="0" err="1"/>
              <a:t>distrucţii</a:t>
            </a:r>
            <a:r>
              <a:rPr lang="ro-RO" altLang="ro-RO" sz="2000" dirty="0"/>
              <a:t> exagerate sau unei modificări în circulaţia limfocitelor. </a:t>
            </a:r>
          </a:p>
          <a:p>
            <a:pPr>
              <a:lnSpc>
                <a:spcPct val="110000"/>
              </a:lnSpc>
              <a:buFontTx/>
              <a:buNone/>
            </a:pPr>
            <a:endParaRPr lang="ro-RO" altLang="ro-RO" sz="2000" i="1" u="sng" dirty="0"/>
          </a:p>
          <a:p>
            <a:pPr>
              <a:lnSpc>
                <a:spcPct val="110000"/>
              </a:lnSpc>
            </a:pPr>
            <a:r>
              <a:rPr lang="ro-RO" altLang="ro-RO" sz="2000" b="1" i="1" u="sng" dirty="0">
                <a:solidFill>
                  <a:srgbClr val="FF05AC"/>
                </a:solidFill>
              </a:rPr>
              <a:t>Producţia scăzută</a:t>
            </a:r>
            <a:r>
              <a:rPr lang="ro-RO" altLang="ro-RO" sz="2000" b="1" dirty="0">
                <a:solidFill>
                  <a:srgbClr val="FF05AC"/>
                </a:solidFill>
              </a:rPr>
              <a:t> </a:t>
            </a:r>
            <a:r>
              <a:rPr lang="ro-RO" altLang="ro-RO" sz="2000" dirty="0"/>
              <a:t>poate fi dată de o anomalie congenitală (ex. imunodeficienţa </a:t>
            </a:r>
            <a:r>
              <a:rPr lang="ro-RO" altLang="ro-RO" sz="2000" dirty="0" err="1"/>
              <a:t>limfopenică</a:t>
            </a:r>
            <a:r>
              <a:rPr lang="ro-RO" altLang="ro-RO" sz="2000" dirty="0"/>
              <a:t>) sau apare ca urmare a</a:t>
            </a:r>
          </a:p>
          <a:p>
            <a:pPr>
              <a:lnSpc>
                <a:spcPct val="110000"/>
              </a:lnSpc>
              <a:buFont typeface="Wingdings" panose="05000000000000000000" pitchFamily="2" charset="2"/>
              <a:buChar char="Ø"/>
            </a:pPr>
            <a:r>
              <a:rPr lang="ro-RO" altLang="ro-RO" sz="2000" dirty="0"/>
              <a:t>tratamentelor citostatice, radiaţiilor</a:t>
            </a:r>
            <a:r>
              <a:rPr lang="ro-RO" altLang="ro-RO" sz="2000" dirty="0" smtClean="0"/>
              <a:t>, corticoterapiei</a:t>
            </a:r>
            <a:r>
              <a:rPr lang="ro-RO" altLang="ro-RO" sz="2000" dirty="0"/>
              <a:t>, unor </a:t>
            </a:r>
          </a:p>
          <a:p>
            <a:pPr>
              <a:lnSpc>
                <a:spcPct val="110000"/>
              </a:lnSpc>
              <a:buFont typeface="Wingdings" panose="05000000000000000000" pitchFamily="2" charset="2"/>
              <a:buChar char="Ø"/>
            </a:pPr>
            <a:r>
              <a:rPr lang="ro-RO" altLang="ro-RO" sz="2000" dirty="0"/>
              <a:t>boli endocrine (ex. mixedem, boala </a:t>
            </a:r>
            <a:r>
              <a:rPr lang="ro-RO" altLang="ro-RO" sz="2000" dirty="0" err="1"/>
              <a:t>Cushing</a:t>
            </a:r>
            <a:r>
              <a:rPr lang="ro-RO" altLang="ro-RO" sz="2000" dirty="0"/>
              <a:t>) sau</a:t>
            </a:r>
          </a:p>
          <a:p>
            <a:pPr>
              <a:lnSpc>
                <a:spcPct val="110000"/>
              </a:lnSpc>
              <a:buFont typeface="Wingdings" panose="05000000000000000000" pitchFamily="2" charset="2"/>
              <a:buChar char="Ø"/>
            </a:pPr>
            <a:r>
              <a:rPr lang="ro-RO" altLang="ro-RO" sz="2000" dirty="0"/>
              <a:t>bolii </a:t>
            </a:r>
            <a:r>
              <a:rPr lang="ro-RO" altLang="ro-RO" sz="2000" dirty="0" err="1"/>
              <a:t>Hodgkin</a:t>
            </a:r>
            <a:r>
              <a:rPr lang="ro-RO" altLang="ro-RO" sz="2000" dirty="0"/>
              <a:t>. </a:t>
            </a:r>
          </a:p>
          <a:p>
            <a:pPr>
              <a:lnSpc>
                <a:spcPct val="110000"/>
              </a:lnSpc>
            </a:pPr>
            <a:endParaRPr lang="ro-RO" altLang="ro-RO" sz="2000" i="1" u="sng" dirty="0"/>
          </a:p>
          <a:p>
            <a:pPr>
              <a:lnSpc>
                <a:spcPct val="110000"/>
              </a:lnSpc>
            </a:pPr>
            <a:r>
              <a:rPr lang="ro-RO" altLang="ro-RO" sz="2000" b="1" i="1" u="sng" dirty="0" err="1">
                <a:solidFill>
                  <a:srgbClr val="FF05AC"/>
                </a:solidFill>
              </a:rPr>
              <a:t>Distrucţiile</a:t>
            </a:r>
            <a:r>
              <a:rPr lang="ro-RO" altLang="ro-RO" sz="2000" b="1" i="1" u="sng" dirty="0">
                <a:solidFill>
                  <a:srgbClr val="FF05AC"/>
                </a:solidFill>
              </a:rPr>
              <a:t> periferice</a:t>
            </a:r>
            <a:r>
              <a:rPr lang="ro-RO" altLang="ro-RO" sz="2000" b="1" dirty="0">
                <a:solidFill>
                  <a:srgbClr val="FF05AC"/>
                </a:solidFill>
              </a:rPr>
              <a:t> </a:t>
            </a:r>
            <a:r>
              <a:rPr lang="ro-RO" altLang="ro-RO" sz="2000" dirty="0"/>
              <a:t>pot fi date de:</a:t>
            </a:r>
          </a:p>
          <a:p>
            <a:pPr>
              <a:lnSpc>
                <a:spcPct val="110000"/>
              </a:lnSpc>
              <a:buFont typeface="Wingdings" panose="05000000000000000000" pitchFamily="2" charset="2"/>
              <a:buChar char="Ø"/>
            </a:pPr>
            <a:r>
              <a:rPr lang="ro-RO" altLang="ro-RO" sz="2000" dirty="0"/>
              <a:t>mecanisme </a:t>
            </a:r>
            <a:r>
              <a:rPr lang="ro-RO" altLang="ro-RO" sz="2000" b="1" dirty="0">
                <a:solidFill>
                  <a:srgbClr val="358420"/>
                </a:solidFill>
              </a:rPr>
              <a:t>imune</a:t>
            </a:r>
            <a:r>
              <a:rPr lang="ro-RO" altLang="ro-RO" sz="2000" dirty="0"/>
              <a:t> mediate prin </a:t>
            </a:r>
            <a:r>
              <a:rPr lang="ro-RO" altLang="ro-RO" sz="2000" b="1" dirty="0">
                <a:solidFill>
                  <a:srgbClr val="358420"/>
                </a:solidFill>
              </a:rPr>
              <a:t>anticorpi </a:t>
            </a:r>
            <a:r>
              <a:rPr lang="ro-RO" altLang="ro-RO" sz="2000" b="1" dirty="0" err="1">
                <a:solidFill>
                  <a:srgbClr val="358420"/>
                </a:solidFill>
              </a:rPr>
              <a:t>antilimfocitari</a:t>
            </a:r>
            <a:r>
              <a:rPr lang="ro-RO" altLang="ro-RO" sz="2000" b="1" dirty="0">
                <a:solidFill>
                  <a:srgbClr val="358420"/>
                </a:solidFill>
              </a:rPr>
              <a:t> </a:t>
            </a:r>
            <a:r>
              <a:rPr lang="ro-RO" altLang="ro-RO" sz="2000" dirty="0"/>
              <a:t>sau de</a:t>
            </a:r>
          </a:p>
          <a:p>
            <a:pPr>
              <a:lnSpc>
                <a:spcPct val="110000"/>
              </a:lnSpc>
              <a:buFont typeface="Wingdings" panose="05000000000000000000" pitchFamily="2" charset="2"/>
              <a:buChar char="Ø"/>
            </a:pPr>
            <a:r>
              <a:rPr lang="ro-RO" altLang="ro-RO" sz="2000" b="1" dirty="0">
                <a:solidFill>
                  <a:srgbClr val="358420"/>
                </a:solidFill>
              </a:rPr>
              <a:t>infecţii virale</a:t>
            </a:r>
            <a:r>
              <a:rPr lang="ro-RO" altLang="ro-RO" sz="2000" dirty="0"/>
              <a:t>, cea mai reprezentativă fiind </a:t>
            </a:r>
            <a:r>
              <a:rPr lang="ro-RO" altLang="ro-RO" sz="2000" b="1" dirty="0">
                <a:solidFill>
                  <a:srgbClr val="358420"/>
                </a:solidFill>
              </a:rPr>
              <a:t>SIDA. </a:t>
            </a:r>
          </a:p>
          <a:p>
            <a:pPr>
              <a:lnSpc>
                <a:spcPct val="110000"/>
              </a:lnSpc>
            </a:pPr>
            <a:endParaRPr lang="ro-RO" altLang="ro-RO" sz="2000" i="1" u="sng" dirty="0"/>
          </a:p>
          <a:p>
            <a:pPr>
              <a:lnSpc>
                <a:spcPct val="110000"/>
              </a:lnSpc>
            </a:pPr>
            <a:r>
              <a:rPr lang="ro-RO" altLang="ro-RO" sz="2000" b="1" i="1" u="sng" dirty="0">
                <a:solidFill>
                  <a:srgbClr val="FF05AC"/>
                </a:solidFill>
              </a:rPr>
              <a:t>Modificările în circulaţia limfocitelor</a:t>
            </a:r>
            <a:r>
              <a:rPr lang="ro-RO" altLang="ro-RO" sz="2000" b="1" dirty="0">
                <a:solidFill>
                  <a:srgbClr val="FF05AC"/>
                </a:solidFill>
              </a:rPr>
              <a:t> </a:t>
            </a:r>
            <a:r>
              <a:rPr lang="ro-RO" altLang="ro-RO" sz="2000" dirty="0"/>
              <a:t>sunt tranzitorii (24-48 de ore), fiind uneori întâlnite după</a:t>
            </a:r>
          </a:p>
          <a:p>
            <a:pPr>
              <a:lnSpc>
                <a:spcPct val="110000"/>
              </a:lnSpc>
              <a:buFont typeface="Wingdings" panose="05000000000000000000" pitchFamily="2" charset="2"/>
              <a:buChar char="Ø"/>
            </a:pPr>
            <a:r>
              <a:rPr lang="ro-RO" altLang="ro-RO" sz="2000" dirty="0"/>
              <a:t>traumatisme sau</a:t>
            </a:r>
          </a:p>
          <a:p>
            <a:pPr>
              <a:lnSpc>
                <a:spcPct val="110000"/>
              </a:lnSpc>
              <a:buFont typeface="Wingdings" panose="05000000000000000000" pitchFamily="2" charset="2"/>
              <a:buChar char="Ø"/>
            </a:pPr>
            <a:r>
              <a:rPr lang="ro-RO" altLang="ro-RO" sz="2000" dirty="0"/>
              <a:t>infecţii.</a:t>
            </a:r>
            <a:endParaRPr lang="en-US" altLang="ro-RO" sz="2000" dirty="0"/>
          </a:p>
        </p:txBody>
      </p:sp>
    </p:spTree>
    <p:extLst>
      <p:ext uri="{BB962C8B-B14F-4D97-AF65-F5344CB8AC3E}">
        <p14:creationId xmlns:p14="http://schemas.microsoft.com/office/powerpoint/2010/main" val="542271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ro-RO" sz="2800" b="1" i="1"/>
              <a:t>Explorarea paraclinică</a:t>
            </a:r>
          </a:p>
        </p:txBody>
      </p:sp>
      <p:sp>
        <p:nvSpPr>
          <p:cNvPr id="31747" name="Rectangle 3"/>
          <p:cNvSpPr>
            <a:spLocks noGrp="1" noChangeArrowheads="1"/>
          </p:cNvSpPr>
          <p:nvPr>
            <p:ph type="body" idx="4294967295"/>
          </p:nvPr>
        </p:nvSpPr>
        <p:spPr>
          <a:xfrm>
            <a:off x="457200" y="1600200"/>
            <a:ext cx="8229600" cy="4525963"/>
          </a:xfrm>
          <a:prstGeom prst="rect">
            <a:avLst/>
          </a:prstGeom>
        </p:spPr>
        <p:txBody>
          <a:bodyPr/>
          <a:lstStyle/>
          <a:p>
            <a:pPr>
              <a:buFontTx/>
              <a:buNone/>
            </a:pPr>
            <a:r>
              <a:rPr lang="en-US" altLang="ro-RO" sz="2400" dirty="0"/>
              <a:t>B8</a:t>
            </a:r>
            <a:r>
              <a:rPr lang="ro-RO" altLang="ro-RO" sz="2400" dirty="0"/>
              <a:t> </a:t>
            </a:r>
            <a:r>
              <a:rPr lang="ro-RO" altLang="ro-RO" sz="2400" b="1" u="sng" dirty="0" err="1"/>
              <a:t>Plasmocitoza</a:t>
            </a:r>
            <a:r>
              <a:rPr lang="ro-RO" altLang="ro-RO" sz="2400" dirty="0"/>
              <a:t> în sângele periferic apare în:</a:t>
            </a:r>
            <a:endParaRPr lang="en-US" altLang="ro-RO" sz="2400" dirty="0"/>
          </a:p>
          <a:p>
            <a:endParaRPr lang="ro-RO" altLang="ro-RO" sz="2400" dirty="0"/>
          </a:p>
          <a:p>
            <a:pPr lvl="1"/>
            <a:r>
              <a:rPr lang="ro-RO" altLang="ro-RO" sz="2400" dirty="0"/>
              <a:t>proliferările maligne </a:t>
            </a:r>
            <a:r>
              <a:rPr lang="ro-RO" altLang="ro-RO" sz="2400" dirty="0" err="1"/>
              <a:t>plasmocitare</a:t>
            </a:r>
            <a:r>
              <a:rPr lang="ro-RO" altLang="ro-RO" sz="2400" dirty="0"/>
              <a:t> (</a:t>
            </a:r>
            <a:r>
              <a:rPr lang="ro-RO" altLang="ro-RO" sz="2400" b="1" dirty="0" err="1"/>
              <a:t>gamapatii</a:t>
            </a:r>
            <a:r>
              <a:rPr lang="ro-RO" altLang="ro-RO" sz="2400" b="1" dirty="0"/>
              <a:t> </a:t>
            </a:r>
            <a:r>
              <a:rPr lang="ro-RO" altLang="ro-RO" sz="2400" b="1" dirty="0" err="1"/>
              <a:t>monoclonale</a:t>
            </a:r>
            <a:r>
              <a:rPr lang="ro-RO" altLang="ro-RO" sz="2400" dirty="0"/>
              <a:t>) şi uneori</a:t>
            </a:r>
          </a:p>
          <a:p>
            <a:pPr lvl="1"/>
            <a:r>
              <a:rPr lang="ro-RO" altLang="ro-RO" sz="2400" dirty="0"/>
              <a:t>în </a:t>
            </a:r>
            <a:r>
              <a:rPr lang="ro-RO" altLang="ro-RO" sz="2400" b="1" dirty="0"/>
              <a:t>infecţii virale</a:t>
            </a:r>
            <a:r>
              <a:rPr lang="ro-RO" altLang="ro-RO" sz="2400" dirty="0"/>
              <a:t> (rubeolă, varicelă, mononucleoza infecţioasă) sau </a:t>
            </a:r>
            <a:endParaRPr lang="ro-RO" altLang="ro-RO" sz="2400" b="1" dirty="0"/>
          </a:p>
          <a:p>
            <a:pPr lvl="1"/>
            <a:r>
              <a:rPr lang="ro-RO" altLang="ro-RO" sz="2400" b="1" dirty="0"/>
              <a:t>reacţii alergice</a:t>
            </a:r>
            <a:r>
              <a:rPr lang="ro-RO" altLang="ro-RO" sz="2400" dirty="0"/>
              <a:t>.</a:t>
            </a:r>
            <a:endParaRPr lang="en-US" altLang="ro-RO" sz="2400" dirty="0"/>
          </a:p>
        </p:txBody>
      </p:sp>
    </p:spTree>
    <p:extLst>
      <p:ext uri="{BB962C8B-B14F-4D97-AF65-F5344CB8AC3E}">
        <p14:creationId xmlns:p14="http://schemas.microsoft.com/office/powerpoint/2010/main" val="2006988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76225" y="-446113"/>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32771" name="Rectangle 3"/>
          <p:cNvSpPr>
            <a:spLocks noGrp="1" noChangeArrowheads="1"/>
          </p:cNvSpPr>
          <p:nvPr>
            <p:ph type="body" idx="4294967295"/>
          </p:nvPr>
        </p:nvSpPr>
        <p:spPr>
          <a:xfrm>
            <a:off x="0" y="548680"/>
            <a:ext cx="9144000" cy="6309320"/>
          </a:xfrm>
          <a:prstGeom prst="rect">
            <a:avLst/>
          </a:prstGeom>
        </p:spPr>
        <p:txBody>
          <a:bodyPr>
            <a:normAutofit/>
          </a:bodyPr>
          <a:lstStyle/>
          <a:p>
            <a:pPr>
              <a:buFontTx/>
              <a:buNone/>
            </a:pPr>
            <a:r>
              <a:rPr lang="en-US" altLang="ro-RO" sz="2000" b="1" dirty="0">
                <a:solidFill>
                  <a:srgbClr val="FF6600"/>
                </a:solidFill>
              </a:rPr>
              <a:t>c. </a:t>
            </a:r>
            <a:r>
              <a:rPr lang="ro-RO" altLang="ro-RO" sz="2000" b="1" dirty="0">
                <a:solidFill>
                  <a:srgbClr val="FF6600"/>
                </a:solidFill>
              </a:rPr>
              <a:t>Trombocitele </a:t>
            </a:r>
            <a:r>
              <a:rPr lang="ro-RO" altLang="ro-RO" sz="2000" dirty="0"/>
              <a:t>sunt produse în măduva osoasă din citoplasma </a:t>
            </a:r>
            <a:r>
              <a:rPr lang="ro-RO" altLang="ro-RO" sz="2000" dirty="0" err="1"/>
              <a:t>megacariocitelor</a:t>
            </a:r>
            <a:r>
              <a:rPr lang="ro-RO" altLang="ro-RO" sz="2000" dirty="0"/>
              <a:t>, în sânge găsindu-se </a:t>
            </a:r>
            <a:r>
              <a:rPr lang="ro-RO" altLang="ro-RO" sz="2000" b="1" dirty="0"/>
              <a:t>150.000-400.000 plachete/</a:t>
            </a:r>
            <a:r>
              <a:rPr lang="ro-RO" altLang="ro-RO" sz="2000" b="1" dirty="0" err="1"/>
              <a:t>mmc</a:t>
            </a:r>
            <a:r>
              <a:rPr lang="ro-RO" altLang="ro-RO" sz="2000" b="1" dirty="0"/>
              <a:t>.</a:t>
            </a:r>
            <a:r>
              <a:rPr lang="ro-RO" altLang="ro-RO" sz="2000" dirty="0"/>
              <a:t> Durata de viaţă la om este de </a:t>
            </a:r>
            <a:r>
              <a:rPr lang="ro-RO" altLang="ro-RO" sz="2000" b="1" i="1" dirty="0"/>
              <a:t>8-12 zile</a:t>
            </a:r>
            <a:r>
              <a:rPr lang="ro-RO" altLang="ro-RO" sz="2000" dirty="0"/>
              <a:t>, existând o pierdere zilnică, dar compensată medular. </a:t>
            </a:r>
            <a:endParaRPr lang="en-US" altLang="ro-RO" sz="2000" dirty="0"/>
          </a:p>
          <a:p>
            <a:pPr marL="0" indent="0">
              <a:buNone/>
            </a:pPr>
            <a:endParaRPr lang="ro-RO" altLang="ro-RO" sz="2000" b="1" u="sng" dirty="0"/>
          </a:p>
          <a:p>
            <a:pPr>
              <a:buFontTx/>
              <a:buNone/>
            </a:pPr>
            <a:r>
              <a:rPr lang="en-US" altLang="ro-RO" sz="2000" b="1" u="sng" dirty="0"/>
              <a:t>C1. </a:t>
            </a:r>
            <a:r>
              <a:rPr lang="ro-RO" altLang="ro-RO" sz="2000" b="1" u="sng" dirty="0"/>
              <a:t>Trombocitoza</a:t>
            </a:r>
            <a:r>
              <a:rPr lang="ro-RO" altLang="ro-RO" sz="2000" dirty="0"/>
              <a:t>  (creşterea numărului de trombocite) poate fi </a:t>
            </a:r>
            <a:endParaRPr lang="en-US" altLang="ro-RO" sz="2000" dirty="0"/>
          </a:p>
          <a:p>
            <a:endParaRPr lang="ro-RO" altLang="ro-RO" sz="2000" b="1" dirty="0"/>
          </a:p>
          <a:p>
            <a:r>
              <a:rPr lang="ro-RO" altLang="ro-RO" sz="2000" b="1" dirty="0">
                <a:solidFill>
                  <a:srgbClr val="C00000"/>
                </a:solidFill>
              </a:rPr>
              <a:t>esenţială</a:t>
            </a:r>
            <a:r>
              <a:rPr lang="ro-RO" altLang="ro-RO" sz="2000" dirty="0">
                <a:solidFill>
                  <a:srgbClr val="C00000"/>
                </a:solidFill>
              </a:rPr>
              <a:t> </a:t>
            </a:r>
            <a:r>
              <a:rPr lang="ro-RO" altLang="ro-RO" sz="2000" dirty="0"/>
              <a:t>(primară), făcând parte din sindroamele </a:t>
            </a:r>
            <a:r>
              <a:rPr lang="ro-RO" altLang="ro-RO" sz="2000" dirty="0" err="1"/>
              <a:t>mieloproliferative</a:t>
            </a:r>
            <a:r>
              <a:rPr lang="ro-RO" altLang="ro-RO" sz="2000" dirty="0"/>
              <a:t> (</a:t>
            </a:r>
            <a:r>
              <a:rPr lang="ro-RO" altLang="ro-RO" sz="2000" b="1" dirty="0" err="1"/>
              <a:t>trombocitemia</a:t>
            </a:r>
            <a:r>
              <a:rPr lang="ro-RO" altLang="ro-RO" sz="2000" b="1" dirty="0"/>
              <a:t> esenţială</a:t>
            </a:r>
            <a:r>
              <a:rPr lang="ro-RO" altLang="ro-RO" sz="2000" dirty="0"/>
              <a:t>) sau </a:t>
            </a:r>
            <a:endParaRPr lang="en-US" altLang="ro-RO" sz="2000" dirty="0"/>
          </a:p>
          <a:p>
            <a:endParaRPr lang="ro-RO" altLang="ro-RO" sz="2000" b="1" dirty="0"/>
          </a:p>
          <a:p>
            <a:r>
              <a:rPr lang="ro-RO" altLang="ro-RO" sz="2000" b="1" dirty="0">
                <a:solidFill>
                  <a:srgbClr val="C00000"/>
                </a:solidFill>
              </a:rPr>
              <a:t>secundară,</a:t>
            </a:r>
            <a:r>
              <a:rPr lang="ro-RO" altLang="ro-RO" sz="2000" dirty="0"/>
              <a:t> după </a:t>
            </a:r>
            <a:endParaRPr lang="ro-RO" altLang="ro-RO" sz="2000" i="1" dirty="0"/>
          </a:p>
          <a:p>
            <a:pPr lvl="1"/>
            <a:r>
              <a:rPr lang="ro-RO" altLang="ro-RO" sz="2000" b="1" i="1" dirty="0" err="1"/>
              <a:t>splenectomie</a:t>
            </a:r>
            <a:r>
              <a:rPr lang="ro-RO" altLang="ro-RO" sz="2000" b="1" i="1" dirty="0"/>
              <a:t>, </a:t>
            </a:r>
          </a:p>
          <a:p>
            <a:pPr lvl="1"/>
            <a:r>
              <a:rPr lang="ro-RO" altLang="ro-RO" sz="2000" b="1" i="1" dirty="0"/>
              <a:t>intervenţii chirurgicale, </a:t>
            </a:r>
          </a:p>
          <a:p>
            <a:pPr lvl="1"/>
            <a:r>
              <a:rPr lang="ro-RO" altLang="ro-RO" sz="2000" b="1" i="1" dirty="0"/>
              <a:t>sângerări acute </a:t>
            </a:r>
            <a:r>
              <a:rPr lang="ro-RO" altLang="ro-RO" sz="2000" b="1" dirty="0"/>
              <a:t>sau în unele</a:t>
            </a:r>
            <a:endParaRPr lang="ro-RO" altLang="ro-RO" sz="2000" b="1" i="1" dirty="0"/>
          </a:p>
          <a:p>
            <a:pPr lvl="1"/>
            <a:r>
              <a:rPr lang="ro-RO" altLang="ro-RO" sz="2000" b="1" i="1" dirty="0"/>
              <a:t>anemii hemolitice</a:t>
            </a:r>
            <a:r>
              <a:rPr lang="ro-RO" altLang="ro-RO" sz="2000" b="1" dirty="0"/>
              <a:t>;</a:t>
            </a:r>
          </a:p>
          <a:p>
            <a:pPr lvl="1"/>
            <a:r>
              <a:rPr lang="ro-RO" altLang="ro-RO" sz="2000" b="1" dirty="0"/>
              <a:t>uneori apar </a:t>
            </a:r>
            <a:r>
              <a:rPr lang="ro-RO" altLang="ro-RO" sz="2000" b="1" dirty="0" err="1"/>
              <a:t>hipertrombocitoze</a:t>
            </a:r>
            <a:r>
              <a:rPr lang="ro-RO" altLang="ro-RO" sz="2000" b="1" dirty="0"/>
              <a:t> secundare </a:t>
            </a:r>
            <a:r>
              <a:rPr lang="ro-RO" altLang="ro-RO" sz="2000" b="1" i="1" dirty="0"/>
              <a:t>în boli inflamatorii acute sau cronice </a:t>
            </a:r>
            <a:r>
              <a:rPr lang="ro-RO" altLang="ro-RO" sz="2000" b="1" dirty="0"/>
              <a:t>şi în unele</a:t>
            </a:r>
            <a:r>
              <a:rPr lang="ro-RO" altLang="ro-RO" sz="2000" b="1" i="1" dirty="0"/>
              <a:t> </a:t>
            </a:r>
          </a:p>
          <a:p>
            <a:pPr lvl="1"/>
            <a:r>
              <a:rPr lang="ro-RO" altLang="ro-RO" sz="2000" b="1" i="1" dirty="0"/>
              <a:t>boli neoplazice</a:t>
            </a:r>
            <a:r>
              <a:rPr lang="ro-RO" altLang="ro-RO" sz="2000" b="1" dirty="0"/>
              <a:t>. </a:t>
            </a:r>
            <a:endParaRPr lang="en-US" altLang="ro-RO" sz="2000" b="1" dirty="0"/>
          </a:p>
        </p:txBody>
      </p:sp>
      <p:sp>
        <p:nvSpPr>
          <p:cNvPr id="2" name="Fulger 1"/>
          <p:cNvSpPr/>
          <p:nvPr/>
        </p:nvSpPr>
        <p:spPr>
          <a:xfrm flipH="1">
            <a:off x="4355976" y="3717032"/>
            <a:ext cx="2686000" cy="1922512"/>
          </a:xfrm>
          <a:prstGeom prst="lightningBolt">
            <a:avLst/>
          </a:prstGeom>
          <a:solidFill>
            <a:srgbClr val="FEB0F5"/>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4039144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6225" y="-459432"/>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33795" name="Rectangle 3"/>
          <p:cNvSpPr>
            <a:spLocks noGrp="1" noChangeArrowheads="1"/>
          </p:cNvSpPr>
          <p:nvPr>
            <p:ph type="body" idx="4294967295"/>
          </p:nvPr>
        </p:nvSpPr>
        <p:spPr>
          <a:xfrm>
            <a:off x="0" y="504056"/>
            <a:ext cx="9252520" cy="6453336"/>
          </a:xfrm>
          <a:prstGeom prst="rect">
            <a:avLst/>
          </a:prstGeom>
        </p:spPr>
        <p:txBody>
          <a:bodyPr>
            <a:normAutofit fontScale="92500" lnSpcReduction="10000"/>
          </a:bodyPr>
          <a:lstStyle/>
          <a:p>
            <a:pPr>
              <a:buFontTx/>
              <a:buNone/>
            </a:pPr>
            <a:r>
              <a:rPr lang="en-US" altLang="ro-RO" sz="1800" b="1" u="sng" dirty="0" smtClean="0"/>
              <a:t>C2.</a:t>
            </a:r>
            <a:r>
              <a:rPr lang="ro-RO" altLang="ro-RO" sz="1800" b="1" u="sng" dirty="0" smtClean="0"/>
              <a:t> Trombocitopenia</a:t>
            </a:r>
            <a:r>
              <a:rPr lang="ro-RO" altLang="ro-RO" sz="1800" dirty="0" smtClean="0"/>
              <a:t> </a:t>
            </a:r>
            <a:r>
              <a:rPr lang="ro-RO" altLang="ro-RO" sz="1800" dirty="0"/>
              <a:t>(scăderea numărului de trombocite) poate avea mecanisme multiple, care necesită o explorare complexă.</a:t>
            </a:r>
            <a:endParaRPr lang="en-US" altLang="ro-RO" sz="1800" dirty="0"/>
          </a:p>
          <a:p>
            <a:pPr>
              <a:buFontTx/>
              <a:buNone/>
            </a:pPr>
            <a:endParaRPr lang="ro-RO" altLang="ro-RO" sz="1800" b="1" dirty="0"/>
          </a:p>
          <a:p>
            <a:pPr marL="0" indent="0">
              <a:buNone/>
            </a:pPr>
            <a:r>
              <a:rPr lang="ro-RO" altLang="ro-RO" b="1" dirty="0">
                <a:solidFill>
                  <a:srgbClr val="FF05AC"/>
                </a:solidFill>
              </a:rPr>
              <a:t>1.diminuarea sau defectele de producţie </a:t>
            </a:r>
            <a:r>
              <a:rPr lang="ro-RO" altLang="ro-RO" b="1" dirty="0" err="1">
                <a:solidFill>
                  <a:srgbClr val="FF05AC"/>
                </a:solidFill>
              </a:rPr>
              <a:t>trombocitară</a:t>
            </a:r>
            <a:r>
              <a:rPr lang="ro-RO" altLang="ro-RO" sz="1800" dirty="0"/>
              <a:t>, de natură </a:t>
            </a:r>
            <a:r>
              <a:rPr lang="ro-RO" altLang="ro-RO" sz="1800" i="1" dirty="0"/>
              <a:t>ereditară sau dobândită</a:t>
            </a:r>
            <a:r>
              <a:rPr lang="ro-RO" altLang="ro-RO" sz="1800" i="1" dirty="0" smtClean="0"/>
              <a:t>,</a:t>
            </a:r>
            <a:r>
              <a:rPr lang="ro-RO" altLang="ro-RO" sz="1800" dirty="0" smtClean="0"/>
              <a:t> </a:t>
            </a:r>
            <a:r>
              <a:rPr lang="ro-RO" altLang="ro-RO" sz="1800" dirty="0"/>
              <a:t>reprezintă primul mecanism de producere al trombocitopeniei, acesta fiind întâlnit în:</a:t>
            </a:r>
          </a:p>
          <a:p>
            <a:pPr lvl="3"/>
            <a:r>
              <a:rPr lang="ro-RO" altLang="ro-RO" sz="1800" dirty="0"/>
              <a:t>anemiile </a:t>
            </a:r>
            <a:r>
              <a:rPr lang="ro-RO" altLang="ro-RO" sz="1800" dirty="0" err="1"/>
              <a:t>megaloblastice</a:t>
            </a:r>
            <a:r>
              <a:rPr lang="ro-RO" altLang="ro-RO" sz="1800" dirty="0"/>
              <a:t>, </a:t>
            </a:r>
          </a:p>
          <a:p>
            <a:pPr lvl="3"/>
            <a:r>
              <a:rPr lang="ro-RO" altLang="ro-RO" sz="1800" dirty="0"/>
              <a:t>după unele medicamente (ex. diuretice </a:t>
            </a:r>
            <a:r>
              <a:rPr lang="ro-RO" altLang="ro-RO" sz="1800" dirty="0" err="1"/>
              <a:t>tiazidice</a:t>
            </a:r>
            <a:r>
              <a:rPr lang="ro-RO" altLang="ro-RO" sz="1800" dirty="0"/>
              <a:t>) sau</a:t>
            </a:r>
          </a:p>
          <a:p>
            <a:pPr lvl="3"/>
            <a:r>
              <a:rPr lang="ro-RO" altLang="ro-RO" sz="1800" dirty="0"/>
              <a:t>infecţii virale.</a:t>
            </a:r>
            <a:endParaRPr lang="en-US" altLang="ro-RO" sz="1800" dirty="0"/>
          </a:p>
          <a:p>
            <a:pPr lvl="3">
              <a:buFontTx/>
              <a:buNone/>
            </a:pPr>
            <a:endParaRPr lang="ro-RO" altLang="ro-RO" sz="1800" b="1" dirty="0"/>
          </a:p>
          <a:p>
            <a:pPr marL="0" indent="0">
              <a:buNone/>
            </a:pPr>
            <a:r>
              <a:rPr lang="ro-RO" altLang="ro-RO" sz="1800" b="1" dirty="0"/>
              <a:t>2</a:t>
            </a:r>
            <a:r>
              <a:rPr lang="en-US" altLang="ro-RO" sz="1800" b="1" dirty="0"/>
              <a:t>.</a:t>
            </a:r>
            <a:r>
              <a:rPr lang="ro-RO" altLang="ro-RO" sz="1800" dirty="0"/>
              <a:t>cea de a </a:t>
            </a:r>
            <a:r>
              <a:rPr lang="ro-RO" altLang="ro-RO" sz="1800" i="1" dirty="0"/>
              <a:t>doua cauză</a:t>
            </a:r>
            <a:r>
              <a:rPr lang="ro-RO" altLang="ro-RO" sz="1800" dirty="0"/>
              <a:t> a trombocitopeniilor este </a:t>
            </a:r>
            <a:r>
              <a:rPr lang="ro-RO" altLang="ro-RO" b="1" dirty="0">
                <a:solidFill>
                  <a:srgbClr val="FF05AC"/>
                </a:solidFill>
              </a:rPr>
              <a:t>distrugerea lor</a:t>
            </a:r>
            <a:r>
              <a:rPr lang="en-US" altLang="ro-RO" b="1" dirty="0">
                <a:solidFill>
                  <a:srgbClr val="FF05AC"/>
                </a:solidFill>
              </a:rPr>
              <a:t> </a:t>
            </a:r>
            <a:r>
              <a:rPr lang="ro-RO" altLang="ro-RO" b="1" dirty="0">
                <a:solidFill>
                  <a:srgbClr val="FF05AC"/>
                </a:solidFill>
              </a:rPr>
              <a:t>imunologică</a:t>
            </a:r>
            <a:r>
              <a:rPr lang="ro-RO" altLang="ro-RO" sz="1800" dirty="0"/>
              <a:t>, existentă în:</a:t>
            </a:r>
            <a:endParaRPr lang="en-US" altLang="ro-RO" sz="1800" dirty="0"/>
          </a:p>
          <a:p>
            <a:pPr lvl="1"/>
            <a:r>
              <a:rPr lang="ro-RO" altLang="ro-RO" sz="2200" b="1" dirty="0"/>
              <a:t>purpura </a:t>
            </a:r>
            <a:r>
              <a:rPr lang="ro-RO" altLang="ro-RO" sz="2200" b="1" dirty="0" err="1"/>
              <a:t>trombocitopenică</a:t>
            </a:r>
            <a:r>
              <a:rPr lang="ro-RO" altLang="ro-RO" sz="2200" b="1" dirty="0"/>
              <a:t> idiopatică</a:t>
            </a:r>
            <a:r>
              <a:rPr lang="ro-RO" altLang="ro-RO" sz="2200" dirty="0"/>
              <a:t> </a:t>
            </a:r>
            <a:r>
              <a:rPr lang="ro-RO" altLang="ro-RO" sz="1800" dirty="0"/>
              <a:t>şi în cele în care un medicament funcţionează ca </a:t>
            </a:r>
            <a:r>
              <a:rPr lang="ro-RO" altLang="ro-RO" sz="1800" b="1" dirty="0" err="1"/>
              <a:t>haptenă</a:t>
            </a:r>
            <a:r>
              <a:rPr lang="ro-RO" altLang="ro-RO" sz="1800" b="1" dirty="0"/>
              <a:t>.</a:t>
            </a:r>
            <a:r>
              <a:rPr lang="ro-RO" altLang="ro-RO" sz="1800" dirty="0"/>
              <a:t> Rar sunt întâlnite trombocitopenii </a:t>
            </a:r>
            <a:r>
              <a:rPr lang="ro-RO" altLang="ro-RO" sz="1800" b="1" dirty="0" err="1"/>
              <a:t>alloimun</a:t>
            </a:r>
            <a:r>
              <a:rPr lang="ro-RO" altLang="ro-RO" sz="1800" dirty="0" err="1"/>
              <a:t>e</a:t>
            </a:r>
            <a:r>
              <a:rPr lang="ro-RO" altLang="ro-RO" sz="1800" dirty="0"/>
              <a:t> neonatale sau după transfuzii.</a:t>
            </a:r>
            <a:endParaRPr lang="en-US" altLang="ro-RO" sz="1800" dirty="0"/>
          </a:p>
          <a:p>
            <a:pPr lvl="1"/>
            <a:r>
              <a:rPr lang="ro-RO" altLang="ro-RO" sz="1800" dirty="0"/>
              <a:t> În </a:t>
            </a:r>
            <a:r>
              <a:rPr lang="ro-RO" altLang="ro-RO" sz="1800" dirty="0" err="1"/>
              <a:t>splenomegaliile</a:t>
            </a:r>
            <a:r>
              <a:rPr lang="ro-RO" altLang="ro-RO" sz="1800" dirty="0"/>
              <a:t> importante poate apare o trombocitopenie, atribuită de obicei </a:t>
            </a:r>
            <a:r>
              <a:rPr lang="ro-RO" altLang="ro-RO" sz="2200" b="1" dirty="0" err="1"/>
              <a:t>hipersplenismului</a:t>
            </a:r>
            <a:r>
              <a:rPr lang="ro-RO" altLang="ro-RO" sz="2200" b="1" dirty="0"/>
              <a:t>.</a:t>
            </a:r>
            <a:r>
              <a:rPr lang="ro-RO" altLang="ro-RO" sz="2200" dirty="0"/>
              <a:t> </a:t>
            </a:r>
            <a:endParaRPr lang="en-US" altLang="ro-RO" sz="2200" dirty="0"/>
          </a:p>
          <a:p>
            <a:pPr lvl="1"/>
            <a:endParaRPr lang="ro-RO" altLang="ro-RO" sz="1800" b="1" dirty="0"/>
          </a:p>
          <a:p>
            <a:pPr marL="0" indent="0">
              <a:buNone/>
            </a:pPr>
            <a:r>
              <a:rPr lang="ro-RO" altLang="ro-RO" sz="1800" b="1" dirty="0"/>
              <a:t>3. a</a:t>
            </a:r>
            <a:r>
              <a:rPr lang="ro-RO" altLang="ro-RO" sz="1800" dirty="0"/>
              <a:t> </a:t>
            </a:r>
            <a:r>
              <a:rPr lang="ro-RO" altLang="ro-RO" sz="1800" i="1" dirty="0"/>
              <a:t>treia cauză</a:t>
            </a:r>
            <a:r>
              <a:rPr lang="ro-RO" altLang="ro-RO" sz="1800" dirty="0"/>
              <a:t>  de trombocitopenie este </a:t>
            </a:r>
            <a:r>
              <a:rPr lang="ro-RO" altLang="ro-RO" b="1" dirty="0">
                <a:solidFill>
                  <a:srgbClr val="FF05AC"/>
                </a:solidFill>
              </a:rPr>
              <a:t>distrugerea non-imunologică </a:t>
            </a:r>
            <a:r>
              <a:rPr lang="ro-RO" altLang="ro-RO" sz="1800" dirty="0"/>
              <a:t>a acestora, mecanism întâlnit în</a:t>
            </a:r>
            <a:endParaRPr lang="en-US" altLang="ro-RO" sz="1800" dirty="0"/>
          </a:p>
          <a:p>
            <a:pPr lvl="1"/>
            <a:r>
              <a:rPr lang="ro-RO" altLang="ro-RO" sz="2200" b="1" dirty="0"/>
              <a:t>purpura </a:t>
            </a:r>
            <a:r>
              <a:rPr lang="ro-RO" altLang="ro-RO" sz="2200" b="1" u="sng" dirty="0" err="1">
                <a:solidFill>
                  <a:srgbClr val="911F73"/>
                </a:solidFill>
              </a:rPr>
              <a:t>trombotică</a:t>
            </a:r>
            <a:r>
              <a:rPr lang="ro-RO" altLang="ro-RO" sz="2200" b="1" dirty="0"/>
              <a:t> </a:t>
            </a:r>
            <a:r>
              <a:rPr lang="ro-RO" altLang="ro-RO" sz="2200" b="1" dirty="0" err="1"/>
              <a:t>trombocitopenică</a:t>
            </a:r>
            <a:r>
              <a:rPr lang="ro-RO" altLang="ro-RO" sz="2200" b="1" dirty="0"/>
              <a:t> şi </a:t>
            </a:r>
            <a:endParaRPr lang="en-US" altLang="ro-RO" sz="2200" b="1" dirty="0"/>
          </a:p>
          <a:p>
            <a:pPr lvl="1"/>
            <a:r>
              <a:rPr lang="ro-RO" altLang="ro-RO" sz="2200" b="1" dirty="0"/>
              <a:t>sindromul hemolitic-uremic,</a:t>
            </a:r>
            <a:r>
              <a:rPr lang="ro-RO" altLang="ro-RO" sz="2200" dirty="0"/>
              <a:t> </a:t>
            </a:r>
            <a:r>
              <a:rPr lang="ro-RO" altLang="ro-RO" sz="1800" dirty="0"/>
              <a:t>cu formele lor idiopatice şi secundare (sarcină, septicemii cu E. Coli şi </a:t>
            </a:r>
            <a:r>
              <a:rPr lang="ro-RO" altLang="ro-RO" sz="1800" dirty="0" err="1"/>
              <a:t>Shigella</a:t>
            </a:r>
            <a:r>
              <a:rPr lang="ro-RO" altLang="ro-RO" sz="1800" dirty="0"/>
              <a:t>, metastaze neoplazice, chimioterapia </a:t>
            </a:r>
            <a:r>
              <a:rPr lang="ro-RO" altLang="ro-RO" sz="1800" dirty="0" err="1"/>
              <a:t>antineoplazică</a:t>
            </a:r>
            <a:r>
              <a:rPr lang="ro-RO" altLang="ro-RO" sz="1800" dirty="0" smtClean="0"/>
              <a:t>).</a:t>
            </a:r>
          </a:p>
        </p:txBody>
      </p:sp>
    </p:spTree>
    <p:extLst>
      <p:ext uri="{BB962C8B-B14F-4D97-AF65-F5344CB8AC3E}">
        <p14:creationId xmlns:p14="http://schemas.microsoft.com/office/powerpoint/2010/main" val="1991420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512" y="-533401"/>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34819" name="Rectangle 3"/>
          <p:cNvSpPr>
            <a:spLocks noGrp="1" noChangeArrowheads="1"/>
          </p:cNvSpPr>
          <p:nvPr>
            <p:ph type="body" idx="4294967295"/>
          </p:nvPr>
        </p:nvSpPr>
        <p:spPr>
          <a:xfrm>
            <a:off x="0" y="620688"/>
            <a:ext cx="9144000" cy="6237312"/>
          </a:xfrm>
          <a:prstGeom prst="rect">
            <a:avLst/>
          </a:prstGeom>
        </p:spPr>
        <p:txBody>
          <a:bodyPr>
            <a:normAutofit fontScale="92500" lnSpcReduction="10000"/>
          </a:bodyPr>
          <a:lstStyle/>
          <a:p>
            <a:pPr>
              <a:buFontTx/>
              <a:buNone/>
            </a:pPr>
            <a:r>
              <a:rPr lang="en-US" altLang="ro-RO" sz="1800" b="1" dirty="0">
                <a:solidFill>
                  <a:srgbClr val="FF6600"/>
                </a:solidFill>
              </a:rPr>
              <a:t>II. </a:t>
            </a:r>
            <a:r>
              <a:rPr lang="ro-RO" altLang="ro-RO" sz="1800" b="1" dirty="0" smtClean="0">
                <a:solidFill>
                  <a:srgbClr val="FF6600"/>
                </a:solidFill>
              </a:rPr>
              <a:t> Măduva </a:t>
            </a:r>
            <a:r>
              <a:rPr lang="ro-RO" altLang="ro-RO" sz="1800" b="1" dirty="0">
                <a:solidFill>
                  <a:srgbClr val="FF6600"/>
                </a:solidFill>
              </a:rPr>
              <a:t>osoasă</a:t>
            </a:r>
            <a:r>
              <a:rPr lang="ro-RO" altLang="ro-RO" sz="1800" dirty="0"/>
              <a:t> este componenta centrală generatoare de celule sanghine pentru eritrocite, granulocite, monocite şi trombocite. </a:t>
            </a:r>
            <a:endParaRPr lang="en-US" altLang="ro-RO" sz="1800" dirty="0"/>
          </a:p>
          <a:p>
            <a:pPr marL="0" indent="0">
              <a:buNone/>
            </a:pPr>
            <a:endParaRPr lang="ro-RO" altLang="ro-RO" sz="1800" b="1" dirty="0"/>
          </a:p>
          <a:p>
            <a:r>
              <a:rPr lang="ro-RO" altLang="ro-RO" b="1" dirty="0" err="1">
                <a:solidFill>
                  <a:srgbClr val="FF05AC"/>
                </a:solidFill>
              </a:rPr>
              <a:t>Proeritroblastul</a:t>
            </a:r>
            <a:r>
              <a:rPr lang="ro-RO" altLang="ro-RO" sz="1800" i="1" dirty="0">
                <a:solidFill>
                  <a:srgbClr val="FF6600"/>
                </a:solidFill>
              </a:rPr>
              <a:t> </a:t>
            </a:r>
            <a:r>
              <a:rPr lang="ro-RO" altLang="ro-RO" sz="1800" dirty="0"/>
              <a:t>este primul precursor </a:t>
            </a:r>
            <a:r>
              <a:rPr lang="ro-RO" altLang="ro-RO" sz="1800" dirty="0" err="1"/>
              <a:t>eritrocitar</a:t>
            </a:r>
            <a:r>
              <a:rPr lang="ro-RO" altLang="ro-RO" sz="1800" dirty="0"/>
              <a:t> medular cu morfologie individualizată, </a:t>
            </a:r>
            <a:endParaRPr lang="en-US" altLang="ro-RO" sz="1800" dirty="0"/>
          </a:p>
          <a:p>
            <a:pPr marL="0" indent="0">
              <a:buNone/>
            </a:pPr>
            <a:r>
              <a:rPr lang="ro-RO" altLang="ro-RO" sz="1800" dirty="0" smtClean="0"/>
              <a:t>frecvenţa </a:t>
            </a:r>
            <a:r>
              <a:rPr lang="ro-RO" altLang="ro-RO" sz="1800" dirty="0"/>
              <a:t>lui (</a:t>
            </a:r>
            <a:r>
              <a:rPr lang="ro-RO" altLang="ro-RO" sz="1800" b="1" i="1" dirty="0" err="1"/>
              <a:t>proeritroblastului</a:t>
            </a:r>
            <a:r>
              <a:rPr lang="ro-RO" altLang="ro-RO" sz="1800" dirty="0"/>
              <a:t>) în mielogramă fiind d</a:t>
            </a:r>
            <a:r>
              <a:rPr lang="ro-RO" altLang="ro-RO" sz="1800" b="1" dirty="0"/>
              <a:t>e </a:t>
            </a:r>
            <a:r>
              <a:rPr lang="ro-RO" altLang="ro-RO" sz="1800" b="1" i="1" dirty="0"/>
              <a:t>0,5-1,5%</a:t>
            </a:r>
            <a:r>
              <a:rPr lang="ro-RO" altLang="ro-RO" sz="1800" b="1" dirty="0"/>
              <a:t> </a:t>
            </a:r>
            <a:r>
              <a:rPr lang="ro-RO" altLang="ro-RO" sz="1800" dirty="0"/>
              <a:t>din elementele seriei roşii. Grupul </a:t>
            </a:r>
            <a:r>
              <a:rPr lang="ro-RO" altLang="ro-RO" sz="1800" dirty="0" err="1"/>
              <a:t>normoblaştilor</a:t>
            </a:r>
            <a:r>
              <a:rPr lang="ro-RO" altLang="ro-RO" sz="1800" dirty="0"/>
              <a:t> se află într-o continuă schimbare dictată de apropierea lor de maturare. </a:t>
            </a:r>
            <a:endParaRPr lang="en-US" altLang="ro-RO" sz="1800" dirty="0"/>
          </a:p>
          <a:p>
            <a:endParaRPr lang="ro-RO" altLang="ro-RO" sz="1800" b="1" i="1" dirty="0"/>
          </a:p>
          <a:p>
            <a:r>
              <a:rPr lang="ro-RO" altLang="ro-RO" b="1" i="1" dirty="0" err="1">
                <a:solidFill>
                  <a:srgbClr val="FF05AC"/>
                </a:solidFill>
              </a:rPr>
              <a:t>Normoblastul</a:t>
            </a:r>
            <a:r>
              <a:rPr lang="ro-RO" altLang="ro-RO" dirty="0">
                <a:solidFill>
                  <a:srgbClr val="FF05AC"/>
                </a:solidFill>
              </a:rPr>
              <a:t> </a:t>
            </a:r>
            <a:r>
              <a:rPr lang="ro-RO" altLang="ro-RO" b="1" i="1" dirty="0" err="1">
                <a:solidFill>
                  <a:srgbClr val="FF05AC"/>
                </a:solidFill>
              </a:rPr>
              <a:t>bazofil</a:t>
            </a:r>
            <a:r>
              <a:rPr lang="ro-RO" altLang="ro-RO" b="1" i="1" dirty="0">
                <a:solidFill>
                  <a:srgbClr val="FF05AC"/>
                </a:solidFill>
              </a:rPr>
              <a:t> </a:t>
            </a:r>
            <a:r>
              <a:rPr lang="ro-RO" altLang="ro-RO" sz="1800" dirty="0"/>
              <a:t>se găseşte pe </a:t>
            </a:r>
            <a:r>
              <a:rPr lang="ro-RO" altLang="ro-RO" sz="1800" dirty="0" err="1"/>
              <a:t>medulogramă</a:t>
            </a:r>
            <a:r>
              <a:rPr lang="ro-RO" altLang="ro-RO" sz="1800" dirty="0"/>
              <a:t> cu o frecvenţă de </a:t>
            </a:r>
            <a:r>
              <a:rPr lang="ro-RO" altLang="ro-RO" sz="1800" b="1" i="1" dirty="0"/>
              <a:t>10-25 la 100</a:t>
            </a:r>
            <a:r>
              <a:rPr lang="ro-RO" altLang="ro-RO" sz="1800" i="1" dirty="0"/>
              <a:t> de elemente ale seriei roşii</a:t>
            </a:r>
            <a:r>
              <a:rPr lang="ro-RO" altLang="ro-RO" sz="1800" dirty="0"/>
              <a:t>, fiind urmat de </a:t>
            </a:r>
            <a:endParaRPr lang="en-US" altLang="ro-RO" sz="1800" dirty="0"/>
          </a:p>
          <a:p>
            <a:endParaRPr lang="ro-RO" altLang="ro-RO" sz="1800" dirty="0"/>
          </a:p>
          <a:p>
            <a:r>
              <a:rPr lang="ro-RO" altLang="ro-RO" b="1" dirty="0" err="1">
                <a:solidFill>
                  <a:srgbClr val="FF05AC"/>
                </a:solidFill>
              </a:rPr>
              <a:t>Normoblastul</a:t>
            </a:r>
            <a:r>
              <a:rPr lang="ro-RO" altLang="ro-RO" b="1" dirty="0">
                <a:solidFill>
                  <a:srgbClr val="FF05AC"/>
                </a:solidFill>
              </a:rPr>
              <a:t> </a:t>
            </a:r>
            <a:r>
              <a:rPr lang="ro-RO" altLang="ro-RO" b="1" i="1" dirty="0" err="1">
                <a:solidFill>
                  <a:srgbClr val="FF05AC"/>
                </a:solidFill>
              </a:rPr>
              <a:t>policromatofil</a:t>
            </a:r>
            <a:r>
              <a:rPr lang="ro-RO" altLang="ro-RO" sz="1800" b="1" i="1" dirty="0"/>
              <a:t>,</a:t>
            </a:r>
            <a:r>
              <a:rPr lang="ro-RO" altLang="ro-RO" sz="1800" dirty="0"/>
              <a:t> care reprezintă circa </a:t>
            </a:r>
            <a:r>
              <a:rPr lang="ro-RO" altLang="ro-RO" sz="1800" i="1" dirty="0"/>
              <a:t>50%</a:t>
            </a:r>
            <a:r>
              <a:rPr lang="ro-RO" altLang="ro-RO" sz="1800" dirty="0"/>
              <a:t> din totalul eritroblaştilor.</a:t>
            </a:r>
            <a:endParaRPr lang="en-US" altLang="ro-RO" sz="1800" dirty="0"/>
          </a:p>
          <a:p>
            <a:endParaRPr lang="ro-RO" altLang="ro-RO" sz="1800" dirty="0"/>
          </a:p>
          <a:p>
            <a:r>
              <a:rPr lang="ro-RO" altLang="ro-RO" b="1" dirty="0" err="1">
                <a:solidFill>
                  <a:srgbClr val="FF05AC"/>
                </a:solidFill>
              </a:rPr>
              <a:t>Normoblastul</a:t>
            </a:r>
            <a:r>
              <a:rPr lang="ro-RO" altLang="ro-RO" b="1" dirty="0">
                <a:solidFill>
                  <a:srgbClr val="FF05AC"/>
                </a:solidFill>
              </a:rPr>
              <a:t> </a:t>
            </a:r>
            <a:r>
              <a:rPr lang="ro-RO" altLang="ro-RO" b="1" i="1" dirty="0" err="1">
                <a:solidFill>
                  <a:srgbClr val="FF05AC"/>
                </a:solidFill>
              </a:rPr>
              <a:t>oxifil</a:t>
            </a:r>
            <a:r>
              <a:rPr lang="ro-RO" altLang="ro-RO" sz="1800" b="1" dirty="0"/>
              <a:t> </a:t>
            </a:r>
            <a:r>
              <a:rPr lang="ro-RO" altLang="ro-RO" sz="1800" dirty="0"/>
              <a:t>este cel mai uşor de identificat, frecvenţa pe frotiu fiind între </a:t>
            </a:r>
            <a:r>
              <a:rPr lang="ro-RO" altLang="ro-RO" sz="1800" i="1" dirty="0"/>
              <a:t>30 şi 35%</a:t>
            </a:r>
            <a:r>
              <a:rPr lang="ro-RO" altLang="ro-RO" sz="1800" dirty="0"/>
              <a:t> din totalul precursorilor </a:t>
            </a:r>
            <a:r>
              <a:rPr lang="ro-RO" altLang="ro-RO" sz="1800" dirty="0" err="1"/>
              <a:t>eritrocitari</a:t>
            </a:r>
            <a:r>
              <a:rPr lang="ro-RO" altLang="ro-RO" sz="1800" dirty="0"/>
              <a:t>. </a:t>
            </a:r>
            <a:endParaRPr lang="en-US" altLang="ro-RO" sz="1800" dirty="0"/>
          </a:p>
          <a:p>
            <a:endParaRPr lang="ro-RO" altLang="ro-RO" sz="1800" dirty="0"/>
          </a:p>
          <a:p>
            <a:r>
              <a:rPr lang="ro-RO" altLang="ro-RO" b="1" dirty="0">
                <a:solidFill>
                  <a:srgbClr val="FF05AC"/>
                </a:solidFill>
              </a:rPr>
              <a:t>Numărul </a:t>
            </a:r>
            <a:r>
              <a:rPr lang="ro-RO" altLang="ro-RO" b="1" i="1" dirty="0">
                <a:solidFill>
                  <a:srgbClr val="FF05AC"/>
                </a:solidFill>
              </a:rPr>
              <a:t>reticulocitelor</a:t>
            </a:r>
            <a:r>
              <a:rPr lang="ro-RO" altLang="ro-RO" b="1" dirty="0">
                <a:solidFill>
                  <a:srgbClr val="FF05AC"/>
                </a:solidFill>
              </a:rPr>
              <a:t> </a:t>
            </a:r>
            <a:r>
              <a:rPr lang="ro-RO" altLang="ro-RO" sz="1800" dirty="0"/>
              <a:t>din măduvă este de 3-4 ori mai mare ca în sângele periferic, dar determinarea lor este necesară numai pe hemogramă. </a:t>
            </a:r>
            <a:endParaRPr lang="en-US" altLang="ro-RO" sz="1800" dirty="0"/>
          </a:p>
          <a:p>
            <a:endParaRPr lang="ro-RO" altLang="ro-RO" sz="1800" dirty="0"/>
          </a:p>
          <a:p>
            <a:r>
              <a:rPr lang="ro-RO" altLang="ro-RO" sz="1800" dirty="0"/>
              <a:t>Cu ajutorul unor coloraţii speciale se determină </a:t>
            </a:r>
            <a:r>
              <a:rPr lang="ro-RO" altLang="ro-RO" b="1" i="1" dirty="0" err="1">
                <a:solidFill>
                  <a:srgbClr val="FF05AC"/>
                </a:solidFill>
              </a:rPr>
              <a:t>sideroblaştii</a:t>
            </a:r>
            <a:r>
              <a:rPr lang="ro-RO" altLang="ro-RO" b="1" i="1" dirty="0">
                <a:solidFill>
                  <a:srgbClr val="FF05AC"/>
                </a:solidFill>
              </a:rPr>
              <a:t> medulari</a:t>
            </a:r>
            <a:r>
              <a:rPr lang="ro-RO" altLang="ro-RO" sz="1800" dirty="0"/>
              <a:t>, care sunt eritroblaşti cu granule de fier, procentul lor fiind în medie de </a:t>
            </a:r>
            <a:r>
              <a:rPr lang="ro-RO" altLang="ro-RO" sz="1800" i="1" dirty="0"/>
              <a:t>30.</a:t>
            </a:r>
            <a:r>
              <a:rPr lang="ro-RO" altLang="ro-RO" sz="1800" dirty="0"/>
              <a:t> </a:t>
            </a:r>
            <a:endParaRPr lang="en-US" altLang="ro-RO" sz="1800" dirty="0"/>
          </a:p>
        </p:txBody>
      </p:sp>
    </p:spTree>
    <p:extLst>
      <p:ext uri="{BB962C8B-B14F-4D97-AF65-F5344CB8AC3E}">
        <p14:creationId xmlns:p14="http://schemas.microsoft.com/office/powerpoint/2010/main" val="4212816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528" y="-531440"/>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35843" name="Rectangle 3"/>
          <p:cNvSpPr>
            <a:spLocks noGrp="1" noChangeArrowheads="1"/>
          </p:cNvSpPr>
          <p:nvPr>
            <p:ph type="body" idx="4294967295"/>
          </p:nvPr>
        </p:nvSpPr>
        <p:spPr>
          <a:xfrm>
            <a:off x="0" y="620688"/>
            <a:ext cx="9144000" cy="6237312"/>
          </a:xfrm>
          <a:prstGeom prst="rect">
            <a:avLst/>
          </a:prstGeom>
        </p:spPr>
        <p:txBody>
          <a:bodyPr>
            <a:normAutofit lnSpcReduction="10000"/>
          </a:bodyPr>
          <a:lstStyle/>
          <a:p>
            <a:pPr>
              <a:buFontTx/>
              <a:buNone/>
            </a:pPr>
            <a:r>
              <a:rPr lang="ro-RO" altLang="ro-RO" sz="2000" b="1" dirty="0">
                <a:solidFill>
                  <a:srgbClr val="FF6600"/>
                </a:solidFill>
              </a:rPr>
              <a:t>Seria </a:t>
            </a:r>
            <a:r>
              <a:rPr lang="ro-RO" altLang="ro-RO" sz="2000" b="1" dirty="0" err="1">
                <a:solidFill>
                  <a:srgbClr val="FF6600"/>
                </a:solidFill>
              </a:rPr>
              <a:t>granulocitară</a:t>
            </a:r>
            <a:r>
              <a:rPr lang="ro-RO" altLang="ro-RO" sz="2000" dirty="0">
                <a:solidFill>
                  <a:srgbClr val="FF6600"/>
                </a:solidFill>
              </a:rPr>
              <a:t> </a:t>
            </a:r>
            <a:r>
              <a:rPr lang="ro-RO" altLang="ro-RO" sz="2000" dirty="0"/>
              <a:t>începe de la:</a:t>
            </a:r>
            <a:endParaRPr lang="ro-RO" altLang="ro-RO" sz="2000" b="1" i="1" dirty="0"/>
          </a:p>
          <a:p>
            <a:r>
              <a:rPr lang="ro-RO" altLang="ro-RO" sz="2000" b="1" i="1" dirty="0">
                <a:solidFill>
                  <a:srgbClr val="FF05AC"/>
                </a:solidFill>
              </a:rPr>
              <a:t>mieloblast</a:t>
            </a:r>
            <a:r>
              <a:rPr lang="ro-RO" altLang="ro-RO" sz="2000" dirty="0"/>
              <a:t> care are o frecvenţă de </a:t>
            </a:r>
            <a:r>
              <a:rPr lang="ro-RO" altLang="ro-RO" sz="2000" b="1" dirty="0"/>
              <a:t>2%</a:t>
            </a:r>
            <a:r>
              <a:rPr lang="ro-RO" altLang="ro-RO" sz="2000" dirty="0"/>
              <a:t> </a:t>
            </a:r>
            <a:r>
              <a:rPr lang="ro-RO" altLang="ro-RO" sz="2000" i="1" dirty="0"/>
              <a:t>(0,3-5), </a:t>
            </a:r>
          </a:p>
          <a:p>
            <a:r>
              <a:rPr lang="ro-RO" altLang="ro-RO" sz="2000" i="1" dirty="0"/>
              <a:t>d</a:t>
            </a:r>
            <a:r>
              <a:rPr lang="ro-RO" altLang="ro-RO" sz="2000" dirty="0"/>
              <a:t>upă care urmează </a:t>
            </a:r>
            <a:r>
              <a:rPr lang="ro-RO" altLang="ro-RO" sz="2000" b="1" i="1" dirty="0" err="1">
                <a:solidFill>
                  <a:srgbClr val="FF05AC"/>
                </a:solidFill>
              </a:rPr>
              <a:t>promielocitul</a:t>
            </a:r>
            <a:r>
              <a:rPr lang="ro-RO" altLang="ro-RO" sz="2000" b="1" i="1" dirty="0"/>
              <a:t> </a:t>
            </a:r>
            <a:r>
              <a:rPr lang="ro-RO" altLang="ro-RO" sz="2000" dirty="0"/>
              <a:t>cu</a:t>
            </a:r>
            <a:r>
              <a:rPr lang="ro-RO" altLang="ro-RO" sz="2000" b="1" dirty="0"/>
              <a:t> </a:t>
            </a:r>
            <a:r>
              <a:rPr lang="ro-RO" altLang="ro-RO" sz="2000" b="1" i="1" dirty="0"/>
              <a:t>5% (</a:t>
            </a:r>
            <a:r>
              <a:rPr lang="ro-RO" altLang="ro-RO" sz="2000" i="1" dirty="0"/>
              <a:t>1-8).</a:t>
            </a:r>
            <a:r>
              <a:rPr lang="ro-RO" altLang="ro-RO" sz="2000" dirty="0"/>
              <a:t> Aspectul mieloblastului şi al </a:t>
            </a:r>
            <a:r>
              <a:rPr lang="ro-RO" altLang="ro-RO" sz="2000" dirty="0" err="1"/>
              <a:t>promielocitului</a:t>
            </a:r>
            <a:r>
              <a:rPr lang="ro-RO" altLang="ro-RO" sz="2000" dirty="0"/>
              <a:t> este identic pentru cele trei tipuri de granulocite, diferenţierea fiind posibilă de la nivelul mielocitului odată cu apariţia granulaţiilor caracteristice. </a:t>
            </a:r>
          </a:p>
          <a:p>
            <a:r>
              <a:rPr lang="ro-RO" altLang="ro-RO" sz="2000" dirty="0"/>
              <a:t>Frecvenţa </a:t>
            </a:r>
            <a:r>
              <a:rPr lang="ro-RO" altLang="ro-RO" sz="2000" b="1" i="1" dirty="0">
                <a:solidFill>
                  <a:srgbClr val="FF05AC"/>
                </a:solidFill>
              </a:rPr>
              <a:t>mielocitelor:</a:t>
            </a:r>
          </a:p>
          <a:p>
            <a:pPr lvl="1"/>
            <a:r>
              <a:rPr lang="ro-RO" altLang="ro-RO" b="1" i="1" dirty="0" err="1"/>
              <a:t>neutrofile</a:t>
            </a:r>
            <a:r>
              <a:rPr lang="ro-RO" altLang="ro-RO" dirty="0"/>
              <a:t> este de </a:t>
            </a:r>
            <a:r>
              <a:rPr lang="ro-RO" altLang="ro-RO" b="1" i="1" dirty="0"/>
              <a:t>12%</a:t>
            </a:r>
            <a:r>
              <a:rPr lang="ro-RO" altLang="ro-RO" dirty="0"/>
              <a:t> (5-19), a celor</a:t>
            </a:r>
            <a:endParaRPr lang="ro-RO" altLang="ro-RO" b="1" i="1" dirty="0"/>
          </a:p>
          <a:p>
            <a:pPr lvl="1"/>
            <a:r>
              <a:rPr lang="ro-RO" altLang="ro-RO" b="1" i="1" dirty="0"/>
              <a:t>eozinofile </a:t>
            </a:r>
            <a:r>
              <a:rPr lang="ro-RO" altLang="ro-RO" dirty="0"/>
              <a:t>de </a:t>
            </a:r>
            <a:r>
              <a:rPr lang="ro-RO" altLang="ro-RO" b="1" dirty="0"/>
              <a:t>1,5%</a:t>
            </a:r>
            <a:r>
              <a:rPr lang="ro-RO" altLang="ro-RO" dirty="0"/>
              <a:t> (0,5-3) şi a celor </a:t>
            </a:r>
            <a:endParaRPr lang="ro-RO" altLang="ro-RO" b="1" i="1" dirty="0"/>
          </a:p>
          <a:p>
            <a:pPr lvl="1"/>
            <a:r>
              <a:rPr lang="ro-RO" altLang="ro-RO" b="1" i="1" dirty="0" err="1"/>
              <a:t>bazofile</a:t>
            </a:r>
            <a:r>
              <a:rPr lang="ro-RO" altLang="ro-RO" b="1" i="1" dirty="0"/>
              <a:t> </a:t>
            </a:r>
            <a:r>
              <a:rPr lang="ro-RO" altLang="ro-RO" i="1" dirty="0"/>
              <a:t>de </a:t>
            </a:r>
            <a:r>
              <a:rPr lang="ro-RO" altLang="ro-RO" b="1" i="1" dirty="0"/>
              <a:t>0,3%</a:t>
            </a:r>
            <a:r>
              <a:rPr lang="ro-RO" altLang="ro-RO" b="1" dirty="0"/>
              <a:t> </a:t>
            </a:r>
            <a:r>
              <a:rPr lang="ro-RO" altLang="ro-RO" dirty="0"/>
              <a:t>(0-0,5</a:t>
            </a:r>
            <a:r>
              <a:rPr lang="ro-RO" altLang="ro-RO" b="1" i="1" dirty="0"/>
              <a:t>). </a:t>
            </a:r>
          </a:p>
          <a:p>
            <a:r>
              <a:rPr lang="en-US" altLang="ro-RO" sz="2000" b="1" i="1" dirty="0">
                <a:solidFill>
                  <a:srgbClr val="FF05AC"/>
                </a:solidFill>
              </a:rPr>
              <a:t>m</a:t>
            </a:r>
            <a:r>
              <a:rPr lang="ro-RO" altLang="ro-RO" sz="2000" b="1" i="1" dirty="0" err="1">
                <a:solidFill>
                  <a:srgbClr val="FF05AC"/>
                </a:solidFill>
              </a:rPr>
              <a:t>etamielocitele</a:t>
            </a:r>
            <a:r>
              <a:rPr lang="ro-RO" altLang="ro-RO" sz="2000" dirty="0">
                <a:solidFill>
                  <a:srgbClr val="FF05AC"/>
                </a:solidFill>
              </a:rPr>
              <a:t> </a:t>
            </a:r>
            <a:r>
              <a:rPr lang="ro-RO" altLang="ro-RO" sz="2000" dirty="0"/>
              <a:t>reprezintă </a:t>
            </a:r>
            <a:r>
              <a:rPr lang="ro-RO" altLang="ro-RO" sz="2000" b="1" i="1" dirty="0"/>
              <a:t>22%,</a:t>
            </a:r>
            <a:r>
              <a:rPr lang="ro-RO" altLang="ro-RO" sz="2000" b="1" dirty="0"/>
              <a:t> </a:t>
            </a:r>
            <a:r>
              <a:rPr lang="ro-RO" altLang="ro-RO" sz="2000" dirty="0"/>
              <a:t>după care urmează </a:t>
            </a:r>
            <a:endParaRPr lang="ro-RO" altLang="ro-RO" sz="2000" b="1" i="1" dirty="0"/>
          </a:p>
          <a:p>
            <a:r>
              <a:rPr lang="ro-RO" altLang="ro-RO" sz="2000" b="1" i="1" dirty="0"/>
              <a:t>seria </a:t>
            </a:r>
            <a:r>
              <a:rPr lang="ro-RO" altLang="ro-RO" sz="2000" b="1" i="1" dirty="0">
                <a:solidFill>
                  <a:srgbClr val="FF05AC"/>
                </a:solidFill>
              </a:rPr>
              <a:t>granulocitelor segmentare</a:t>
            </a:r>
            <a:r>
              <a:rPr lang="ro-RO" altLang="ro-RO" sz="2000" dirty="0">
                <a:solidFill>
                  <a:srgbClr val="FF05AC"/>
                </a:solidFill>
              </a:rPr>
              <a:t> </a:t>
            </a:r>
            <a:r>
              <a:rPr lang="ro-RO" altLang="ro-RO" sz="2000" dirty="0"/>
              <a:t>care sunt:</a:t>
            </a:r>
          </a:p>
          <a:p>
            <a:pPr lvl="1"/>
            <a:r>
              <a:rPr lang="ro-RO" altLang="ro-RO" dirty="0" err="1"/>
              <a:t>neutrofile</a:t>
            </a:r>
            <a:r>
              <a:rPr lang="ro-RO" altLang="ro-RO" dirty="0"/>
              <a:t> </a:t>
            </a:r>
            <a:r>
              <a:rPr lang="ro-RO" altLang="ro-RO" b="1" i="1" dirty="0"/>
              <a:t>20%,</a:t>
            </a:r>
            <a:r>
              <a:rPr lang="ro-RO" altLang="ro-RO" dirty="0"/>
              <a:t> </a:t>
            </a:r>
          </a:p>
          <a:p>
            <a:pPr lvl="1"/>
            <a:r>
              <a:rPr lang="ro-RO" altLang="ro-RO" dirty="0"/>
              <a:t>eozinofile </a:t>
            </a:r>
            <a:r>
              <a:rPr lang="ro-RO" altLang="ro-RO" b="1" i="1" dirty="0"/>
              <a:t>2%</a:t>
            </a:r>
            <a:r>
              <a:rPr lang="ro-RO" altLang="ro-RO" dirty="0"/>
              <a:t> şi</a:t>
            </a:r>
          </a:p>
          <a:p>
            <a:pPr lvl="1"/>
            <a:r>
              <a:rPr lang="ro-RO" altLang="ro-RO" dirty="0" err="1"/>
              <a:t>bazofile</a:t>
            </a:r>
            <a:r>
              <a:rPr lang="ro-RO" altLang="ro-RO" dirty="0"/>
              <a:t> </a:t>
            </a:r>
            <a:r>
              <a:rPr lang="ro-RO" altLang="ro-RO" b="1" i="1" dirty="0"/>
              <a:t>0,2%. </a:t>
            </a:r>
            <a:endParaRPr lang="ro-RO" altLang="ro-RO" dirty="0"/>
          </a:p>
          <a:p>
            <a:r>
              <a:rPr lang="ro-RO" altLang="ro-RO" sz="2000" dirty="0"/>
              <a:t>Pe frotiu se mai găsesc </a:t>
            </a:r>
            <a:r>
              <a:rPr lang="ro-RO" altLang="ro-RO" sz="2000" dirty="0">
                <a:solidFill>
                  <a:srgbClr val="FF05AC"/>
                </a:solidFill>
              </a:rPr>
              <a:t>l</a:t>
            </a:r>
            <a:r>
              <a:rPr lang="ro-RO" altLang="ro-RO" sz="2000" b="1" i="1" dirty="0">
                <a:solidFill>
                  <a:srgbClr val="FF05AC"/>
                </a:solidFill>
              </a:rPr>
              <a:t>imfocite</a:t>
            </a:r>
            <a:r>
              <a:rPr lang="ro-RO" altLang="ro-RO" sz="2000" b="1" i="1" dirty="0"/>
              <a:t>  10%</a:t>
            </a:r>
            <a:r>
              <a:rPr lang="ro-RO" altLang="ro-RO" sz="2000" dirty="0"/>
              <a:t> (3-17),</a:t>
            </a:r>
          </a:p>
          <a:p>
            <a:r>
              <a:rPr lang="ro-RO" altLang="ro-RO" sz="2000" dirty="0"/>
              <a:t>câteva </a:t>
            </a:r>
            <a:r>
              <a:rPr lang="ro-RO" altLang="ro-RO" sz="2000" b="1" i="1" dirty="0">
                <a:solidFill>
                  <a:srgbClr val="FF05AC"/>
                </a:solidFill>
              </a:rPr>
              <a:t>monocite</a:t>
            </a:r>
            <a:r>
              <a:rPr lang="ro-RO" altLang="ro-RO" sz="2000" dirty="0"/>
              <a:t> şi </a:t>
            </a:r>
          </a:p>
          <a:p>
            <a:r>
              <a:rPr lang="ro-RO" altLang="ro-RO" sz="2000" dirty="0"/>
              <a:t>0,4% (0-2) </a:t>
            </a:r>
            <a:r>
              <a:rPr lang="ro-RO" altLang="ro-RO" sz="2000" b="1" i="1" dirty="0">
                <a:solidFill>
                  <a:srgbClr val="FF05AC"/>
                </a:solidFill>
              </a:rPr>
              <a:t>plasmocite</a:t>
            </a:r>
            <a:r>
              <a:rPr lang="ro-RO" altLang="ro-RO" sz="2000" b="1" i="1" dirty="0"/>
              <a:t>.</a:t>
            </a:r>
            <a:endParaRPr lang="en-US" altLang="ro-RO" sz="2000" b="1" i="1" dirty="0"/>
          </a:p>
        </p:txBody>
      </p:sp>
    </p:spTree>
    <p:extLst>
      <p:ext uri="{BB962C8B-B14F-4D97-AF65-F5344CB8AC3E}">
        <p14:creationId xmlns:p14="http://schemas.microsoft.com/office/powerpoint/2010/main" val="2147309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ro-RO" sz="2800" b="1" i="1"/>
              <a:t>Explorarea paraclinică</a:t>
            </a:r>
          </a:p>
        </p:txBody>
      </p:sp>
      <p:sp>
        <p:nvSpPr>
          <p:cNvPr id="36867" name="Rectangle 3"/>
          <p:cNvSpPr>
            <a:spLocks noGrp="1" noChangeArrowheads="1"/>
          </p:cNvSpPr>
          <p:nvPr>
            <p:ph type="body" idx="4294967295"/>
          </p:nvPr>
        </p:nvSpPr>
        <p:spPr>
          <a:xfrm>
            <a:off x="457200" y="1600200"/>
            <a:ext cx="8229600" cy="4525963"/>
          </a:xfrm>
          <a:prstGeom prst="rect">
            <a:avLst/>
          </a:prstGeom>
        </p:spPr>
        <p:txBody>
          <a:bodyPr/>
          <a:lstStyle/>
          <a:p>
            <a:r>
              <a:rPr lang="ro-RO" altLang="ro-RO" sz="2400" b="1" dirty="0">
                <a:solidFill>
                  <a:srgbClr val="FF6600"/>
                </a:solidFill>
              </a:rPr>
              <a:t>Seria </a:t>
            </a:r>
            <a:r>
              <a:rPr lang="ro-RO" altLang="ro-RO" sz="2400" b="1" dirty="0" err="1">
                <a:solidFill>
                  <a:srgbClr val="FF6600"/>
                </a:solidFill>
              </a:rPr>
              <a:t>megacariocitară</a:t>
            </a:r>
            <a:r>
              <a:rPr lang="ro-RO" altLang="ro-RO" sz="2400" dirty="0">
                <a:solidFill>
                  <a:srgbClr val="FF6600"/>
                </a:solidFill>
              </a:rPr>
              <a:t> </a:t>
            </a:r>
            <a:r>
              <a:rPr lang="ro-RO" altLang="ro-RO" sz="2400" dirty="0"/>
              <a:t>trece prin mai multe stadii de maturaţie, </a:t>
            </a:r>
            <a:endParaRPr lang="en-US" altLang="ro-RO" sz="2400" dirty="0"/>
          </a:p>
          <a:p>
            <a:endParaRPr lang="en-US" altLang="ro-RO" sz="2400" dirty="0"/>
          </a:p>
          <a:p>
            <a:r>
              <a:rPr lang="ro-RO" altLang="ro-RO" sz="2400" dirty="0"/>
              <a:t>începând de </a:t>
            </a:r>
            <a:r>
              <a:rPr lang="ro-RO" altLang="ro-RO" sz="2400" b="1" dirty="0">
                <a:solidFill>
                  <a:srgbClr val="FF05AC"/>
                </a:solidFill>
              </a:rPr>
              <a:t>la </a:t>
            </a:r>
            <a:r>
              <a:rPr lang="ro-RO" altLang="ro-RO" sz="2400" b="1" i="1" dirty="0" err="1">
                <a:solidFill>
                  <a:srgbClr val="FF05AC"/>
                </a:solidFill>
              </a:rPr>
              <a:t>megacarioblast</a:t>
            </a:r>
            <a:r>
              <a:rPr lang="ro-RO" altLang="ro-RO" sz="2400" b="1" dirty="0">
                <a:solidFill>
                  <a:srgbClr val="FF05AC"/>
                </a:solidFill>
              </a:rPr>
              <a:t> </a:t>
            </a:r>
            <a:r>
              <a:rPr lang="ro-RO" altLang="ro-RO" sz="2400" dirty="0"/>
              <a:t>şi terminând cu </a:t>
            </a:r>
            <a:r>
              <a:rPr lang="ro-RO" altLang="ro-RO" sz="2400" b="1" i="1" dirty="0" err="1">
                <a:solidFill>
                  <a:srgbClr val="FF05AC"/>
                </a:solidFill>
              </a:rPr>
              <a:t>megacariocitul</a:t>
            </a:r>
            <a:r>
              <a:rPr lang="ro-RO" altLang="ro-RO" sz="2400" b="1" i="1" dirty="0">
                <a:solidFill>
                  <a:srgbClr val="FF05AC"/>
                </a:solidFill>
              </a:rPr>
              <a:t> </a:t>
            </a:r>
            <a:r>
              <a:rPr lang="ro-RO" altLang="ro-RO" sz="2400" b="1" i="1" dirty="0" err="1">
                <a:solidFill>
                  <a:srgbClr val="FF05AC"/>
                </a:solidFill>
              </a:rPr>
              <a:t>trombocitogen</a:t>
            </a:r>
            <a:r>
              <a:rPr lang="ro-RO" altLang="ro-RO" sz="2400" b="1" dirty="0">
                <a:solidFill>
                  <a:srgbClr val="FF05AC"/>
                </a:solidFill>
              </a:rPr>
              <a:t>. </a:t>
            </a:r>
            <a:endParaRPr lang="en-US" altLang="ro-RO" sz="2400" b="1" dirty="0">
              <a:solidFill>
                <a:srgbClr val="FF05AC"/>
              </a:solidFill>
            </a:endParaRPr>
          </a:p>
          <a:p>
            <a:pPr>
              <a:buFontTx/>
              <a:buNone/>
            </a:pPr>
            <a:endParaRPr lang="en-US" altLang="ro-RO" sz="2400" b="1" dirty="0">
              <a:solidFill>
                <a:srgbClr val="FF05AC"/>
              </a:solidFill>
            </a:endParaRPr>
          </a:p>
          <a:p>
            <a:r>
              <a:rPr lang="ro-RO" altLang="ro-RO" sz="2400" dirty="0"/>
              <a:t>Frecvenţa pe </a:t>
            </a:r>
            <a:r>
              <a:rPr lang="ro-RO" altLang="ro-RO" sz="2400" dirty="0" err="1"/>
              <a:t>medulogramă</a:t>
            </a:r>
            <a:r>
              <a:rPr lang="ro-RO" altLang="ro-RO" sz="2400" dirty="0"/>
              <a:t> este în medie </a:t>
            </a:r>
            <a:r>
              <a:rPr lang="ro-RO" altLang="ro-RO" sz="2400" b="1" i="1" dirty="0"/>
              <a:t>0,1% (0,03-3),</a:t>
            </a:r>
            <a:r>
              <a:rPr lang="ro-RO" altLang="ro-RO" sz="2400" dirty="0"/>
              <a:t> apreciindu-se mai mult </a:t>
            </a:r>
            <a:r>
              <a:rPr lang="ro-RO" altLang="ro-RO" sz="2400" dirty="0" err="1"/>
              <a:t>trombocitogeneza</a:t>
            </a:r>
            <a:r>
              <a:rPr lang="ro-RO" altLang="ro-RO" sz="2400" dirty="0"/>
              <a:t>. </a:t>
            </a:r>
            <a:endParaRPr lang="en-US" altLang="ro-RO" sz="2400" dirty="0"/>
          </a:p>
        </p:txBody>
      </p:sp>
    </p:spTree>
    <p:extLst>
      <p:ext uri="{BB962C8B-B14F-4D97-AF65-F5344CB8AC3E}">
        <p14:creationId xmlns:p14="http://schemas.microsoft.com/office/powerpoint/2010/main" val="1661764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3521" y="-243408"/>
            <a:ext cx="8591550" cy="1066801"/>
          </a:xfrm>
        </p:spPr>
        <p:txBody>
          <a:bodyPr/>
          <a:lstStyle/>
          <a:p>
            <a:r>
              <a:rPr lang="en-US" altLang="ro-RO" sz="2800" b="1" i="1" dirty="0" err="1"/>
              <a:t>Explorarea</a:t>
            </a:r>
            <a:r>
              <a:rPr lang="en-US" altLang="ro-RO" sz="2800" b="1" i="1" dirty="0"/>
              <a:t> </a:t>
            </a:r>
            <a:r>
              <a:rPr lang="en-US" altLang="ro-RO" sz="2800" b="1" i="1" dirty="0" err="1"/>
              <a:t>paraclinică</a:t>
            </a:r>
            <a:endParaRPr lang="en-US" altLang="ro-RO" sz="2800" b="1" i="1" dirty="0"/>
          </a:p>
        </p:txBody>
      </p:sp>
      <p:sp>
        <p:nvSpPr>
          <p:cNvPr id="37891" name="Rectangle 3"/>
          <p:cNvSpPr>
            <a:spLocks noGrp="1" noChangeArrowheads="1"/>
          </p:cNvSpPr>
          <p:nvPr>
            <p:ph type="body" idx="4294967295"/>
          </p:nvPr>
        </p:nvSpPr>
        <p:spPr>
          <a:xfrm>
            <a:off x="179512" y="1124744"/>
            <a:ext cx="8712968" cy="5472608"/>
          </a:xfrm>
          <a:prstGeom prst="rect">
            <a:avLst/>
          </a:prstGeom>
        </p:spPr>
        <p:txBody>
          <a:bodyPr>
            <a:normAutofit/>
          </a:bodyPr>
          <a:lstStyle/>
          <a:p>
            <a:pPr>
              <a:buFontTx/>
              <a:buNone/>
            </a:pPr>
            <a:r>
              <a:rPr lang="ro-RO" altLang="ro-RO" sz="2800" b="1" dirty="0" smtClean="0">
                <a:solidFill>
                  <a:srgbClr val="FF6600"/>
                </a:solidFill>
              </a:rPr>
              <a:t>III. Biopsia </a:t>
            </a:r>
            <a:r>
              <a:rPr lang="ro-RO" altLang="ro-RO" sz="2800" b="1" dirty="0">
                <a:solidFill>
                  <a:srgbClr val="FF6600"/>
                </a:solidFill>
              </a:rPr>
              <a:t>ganglionară</a:t>
            </a:r>
            <a:r>
              <a:rPr lang="ro-RO" altLang="ro-RO" sz="2800" dirty="0">
                <a:solidFill>
                  <a:srgbClr val="FF6600"/>
                </a:solidFill>
              </a:rPr>
              <a:t> </a:t>
            </a:r>
            <a:endParaRPr lang="en-US" altLang="ro-RO" sz="2800" dirty="0">
              <a:solidFill>
                <a:srgbClr val="FF6600"/>
              </a:solidFill>
            </a:endParaRPr>
          </a:p>
          <a:p>
            <a:pPr>
              <a:buFontTx/>
              <a:buNone/>
            </a:pPr>
            <a:r>
              <a:rPr lang="en-US" altLang="ro-RO" sz="2800" dirty="0">
                <a:solidFill>
                  <a:srgbClr val="FF6600"/>
                </a:solidFill>
              </a:rPr>
              <a:t>	</a:t>
            </a:r>
            <a:r>
              <a:rPr lang="ro-RO" altLang="ro-RO" sz="2800" dirty="0"/>
              <a:t>este indicată la multe </a:t>
            </a:r>
            <a:r>
              <a:rPr lang="ro-RO" altLang="ro-RO" sz="2800" i="1" dirty="0">
                <a:solidFill>
                  <a:srgbClr val="FF6600"/>
                </a:solidFill>
              </a:rPr>
              <a:t>sindroame </a:t>
            </a:r>
            <a:r>
              <a:rPr lang="ro-RO" altLang="ro-RO" sz="2800" i="1" dirty="0" err="1">
                <a:solidFill>
                  <a:srgbClr val="FF6600"/>
                </a:solidFill>
              </a:rPr>
              <a:t>limfoproliferative</a:t>
            </a:r>
            <a:r>
              <a:rPr lang="ro-RO" altLang="ro-RO" sz="2800" i="1" dirty="0">
                <a:solidFill>
                  <a:srgbClr val="FF6600"/>
                </a:solidFill>
              </a:rPr>
              <a:t> </a:t>
            </a:r>
            <a:r>
              <a:rPr lang="ro-RO" altLang="ro-RO" sz="2800" dirty="0"/>
              <a:t>care evoluează cu adenopatii periferice, indiferent dacă sunt localizate sau generalizate.</a:t>
            </a:r>
            <a:endParaRPr lang="en-US" altLang="ro-RO" sz="2800" dirty="0"/>
          </a:p>
          <a:p>
            <a:pPr>
              <a:buFontTx/>
              <a:buNone/>
            </a:pPr>
            <a:endParaRPr lang="ro-RO" altLang="ro-RO" sz="2800" dirty="0"/>
          </a:p>
          <a:p>
            <a:pPr>
              <a:buFontTx/>
              <a:buNone/>
            </a:pPr>
            <a:endParaRPr lang="en-US" altLang="ro-RO" sz="2800" dirty="0"/>
          </a:p>
          <a:p>
            <a:pPr>
              <a:buFontTx/>
              <a:buNone/>
            </a:pPr>
            <a:r>
              <a:rPr lang="en-US" altLang="ro-RO" sz="2800" dirty="0"/>
              <a:t>	</a:t>
            </a:r>
            <a:r>
              <a:rPr lang="ro-RO" altLang="ro-RO" sz="2800" dirty="0"/>
              <a:t>Pentru diagnosticul complet al </a:t>
            </a:r>
            <a:r>
              <a:rPr lang="ro-RO" altLang="ro-RO" sz="2800" b="1" dirty="0"/>
              <a:t>limfoamelor </a:t>
            </a:r>
            <a:r>
              <a:rPr lang="ro-RO" altLang="ro-RO" sz="2800" b="1" dirty="0" err="1"/>
              <a:t>hodgkiniene</a:t>
            </a:r>
            <a:r>
              <a:rPr lang="ro-RO" altLang="ro-RO" sz="2800" b="1" dirty="0"/>
              <a:t> şi </a:t>
            </a:r>
            <a:r>
              <a:rPr lang="ro-RO" altLang="ro-RO" sz="2800" b="1" dirty="0" err="1"/>
              <a:t>non-hodgkiniene</a:t>
            </a:r>
            <a:r>
              <a:rPr lang="ro-RO" altLang="ro-RO" sz="2800" dirty="0"/>
              <a:t> biopsia ganglionară este examenul esenţial şi obligatoriu, după care se va alege şi conduita terapeutică. </a:t>
            </a:r>
            <a:endParaRPr lang="en-US" altLang="ro-RO" sz="2800" dirty="0"/>
          </a:p>
        </p:txBody>
      </p:sp>
    </p:spTree>
    <p:extLst>
      <p:ext uri="{BB962C8B-B14F-4D97-AF65-F5344CB8AC3E}">
        <p14:creationId xmlns:p14="http://schemas.microsoft.com/office/powerpoint/2010/main" val="3572049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1520" y="2636912"/>
            <a:ext cx="8591550" cy="1066801"/>
          </a:xfrm>
        </p:spPr>
        <p:txBody>
          <a:bodyPr/>
          <a:lstStyle/>
          <a:p>
            <a:pPr algn="ctr"/>
            <a:r>
              <a:rPr lang="ro-RO" b="1" i="1" dirty="0" smtClean="0"/>
              <a:t>SINDROAME ANEMICE</a:t>
            </a:r>
            <a:endParaRPr lang="ro-RO" b="1" i="1" dirty="0"/>
          </a:p>
        </p:txBody>
      </p:sp>
    </p:spTree>
    <p:extLst>
      <p:ext uri="{BB962C8B-B14F-4D97-AF65-F5344CB8AC3E}">
        <p14:creationId xmlns:p14="http://schemas.microsoft.com/office/powerpoint/2010/main" val="507869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b="1" i="1" dirty="0" smtClean="0"/>
              <a:t>Definiţie</a:t>
            </a:r>
            <a:r>
              <a:rPr lang="ro-RO" b="1" i="1" dirty="0"/>
              <a:t/>
            </a:r>
            <a:br>
              <a:rPr lang="ro-RO" b="1" i="1" dirty="0"/>
            </a:br>
            <a:endParaRPr lang="ro-RO" b="1" i="1" dirty="0"/>
          </a:p>
        </p:txBody>
      </p:sp>
      <p:sp>
        <p:nvSpPr>
          <p:cNvPr id="3" name="Substituent conținut 2"/>
          <p:cNvSpPr>
            <a:spLocks noGrp="1"/>
          </p:cNvSpPr>
          <p:nvPr>
            <p:ph sz="quarter" idx="13"/>
          </p:nvPr>
        </p:nvSpPr>
        <p:spPr>
          <a:xfrm>
            <a:off x="0" y="1772816"/>
            <a:ext cx="9144000" cy="5085184"/>
          </a:xfrm>
        </p:spPr>
        <p:txBody>
          <a:bodyPr>
            <a:normAutofit fontScale="92500"/>
          </a:bodyPr>
          <a:lstStyle/>
          <a:p>
            <a:pPr>
              <a:lnSpc>
                <a:spcPct val="120000"/>
              </a:lnSpc>
            </a:pPr>
            <a:r>
              <a:rPr lang="ro-RO" b="1" dirty="0" smtClean="0"/>
              <a:t>Anemia</a:t>
            </a:r>
            <a:r>
              <a:rPr lang="ro-RO" dirty="0" smtClean="0"/>
              <a:t> </a:t>
            </a:r>
            <a:r>
              <a:rPr lang="ro-RO" dirty="0"/>
              <a:t>reprezintă sindromul clinic determinat de scăderea numărului de eritrocite, hematocritului şi hemoglobinei sub limitele inferioare ale normalului, în funcţie de sex, vârstă şi unele stări fiziologice.</a:t>
            </a:r>
          </a:p>
          <a:p>
            <a:pPr>
              <a:lnSpc>
                <a:spcPct val="120000"/>
              </a:lnSpc>
            </a:pPr>
            <a:r>
              <a:rPr lang="ro-RO" b="1" dirty="0"/>
              <a:t>Limitele inferioare</a:t>
            </a:r>
            <a:r>
              <a:rPr lang="ro-RO" dirty="0"/>
              <a:t> ale  normalului pentru diferite categorii de pacienţi </a:t>
            </a:r>
            <a:r>
              <a:rPr lang="ro-RO" dirty="0" smtClean="0"/>
              <a:t>sunt:</a:t>
            </a:r>
          </a:p>
          <a:p>
            <a:pPr marL="0" indent="0">
              <a:lnSpc>
                <a:spcPct val="120000"/>
              </a:lnSpc>
              <a:buNone/>
            </a:pPr>
            <a:r>
              <a:rPr lang="ro-RO" dirty="0" smtClean="0"/>
              <a:t>					</a:t>
            </a:r>
          </a:p>
          <a:p>
            <a:pPr>
              <a:lnSpc>
                <a:spcPct val="120000"/>
              </a:lnSpc>
            </a:pPr>
            <a:r>
              <a:rPr lang="ro-RO" dirty="0" err="1" smtClean="0"/>
              <a:t>Hb</a:t>
            </a:r>
            <a:r>
              <a:rPr lang="ro-RO" dirty="0" smtClean="0"/>
              <a:t> </a:t>
            </a:r>
            <a:r>
              <a:rPr lang="ro-RO" dirty="0"/>
              <a:t>(</a:t>
            </a:r>
            <a:r>
              <a:rPr lang="ro-RO" dirty="0" err="1"/>
              <a:t>g%</a:t>
            </a:r>
            <a:r>
              <a:rPr lang="ro-RO" dirty="0"/>
              <a:t>)	</a:t>
            </a:r>
            <a:r>
              <a:rPr lang="ro-RO" dirty="0" err="1"/>
              <a:t>Ht</a:t>
            </a:r>
            <a:r>
              <a:rPr lang="ro-RO" dirty="0"/>
              <a:t> (%)		Nr </a:t>
            </a:r>
            <a:r>
              <a:rPr lang="ro-RO" dirty="0" err="1"/>
              <a:t>eritr</a:t>
            </a:r>
            <a:r>
              <a:rPr lang="ro-RO" dirty="0"/>
              <a:t> (/</a:t>
            </a:r>
            <a:r>
              <a:rPr lang="ro-RO" dirty="0" err="1"/>
              <a:t>mmc</a:t>
            </a:r>
            <a:r>
              <a:rPr lang="ro-RO" dirty="0"/>
              <a:t>)</a:t>
            </a:r>
          </a:p>
          <a:p>
            <a:pPr lvl="0">
              <a:lnSpc>
                <a:spcPct val="120000"/>
              </a:lnSpc>
            </a:pPr>
            <a:r>
              <a:rPr lang="ro-RO" dirty="0"/>
              <a:t>Copii (0-6 ani) 		≤ 11 </a:t>
            </a:r>
            <a:r>
              <a:rPr lang="ro-RO" dirty="0" err="1"/>
              <a:t>g%</a:t>
            </a:r>
            <a:endParaRPr lang="ro-RO" dirty="0"/>
          </a:p>
          <a:p>
            <a:pPr lvl="0">
              <a:lnSpc>
                <a:spcPct val="120000"/>
              </a:lnSpc>
            </a:pPr>
            <a:r>
              <a:rPr lang="ro-RO" dirty="0"/>
              <a:t>Copii (7-14 ani) 		≤ 12 </a:t>
            </a:r>
            <a:r>
              <a:rPr lang="ro-RO" dirty="0" err="1"/>
              <a:t>g%</a:t>
            </a:r>
            <a:endParaRPr lang="ro-RO" dirty="0"/>
          </a:p>
          <a:p>
            <a:pPr lvl="0">
              <a:lnSpc>
                <a:spcPct val="120000"/>
              </a:lnSpc>
            </a:pPr>
            <a:r>
              <a:rPr lang="ro-RO" dirty="0"/>
              <a:t>Femei însărcinate 		≤ 11 </a:t>
            </a:r>
            <a:r>
              <a:rPr lang="ro-RO" dirty="0" err="1"/>
              <a:t>g%</a:t>
            </a:r>
            <a:r>
              <a:rPr lang="ro-RO" dirty="0"/>
              <a:t>	≤ 33%		≤ 3,7x106</a:t>
            </a:r>
          </a:p>
          <a:p>
            <a:pPr lvl="0">
              <a:lnSpc>
                <a:spcPct val="120000"/>
              </a:lnSpc>
            </a:pPr>
            <a:r>
              <a:rPr lang="ro-RO" dirty="0"/>
              <a:t>Femei fără activitate ovariană ≤ 12 </a:t>
            </a:r>
            <a:r>
              <a:rPr lang="ro-RO" dirty="0" err="1"/>
              <a:t>g%</a:t>
            </a:r>
            <a:r>
              <a:rPr lang="ro-RO" dirty="0"/>
              <a:t>	≤ 37%		≤ 4 x 106</a:t>
            </a:r>
          </a:p>
          <a:p>
            <a:pPr lvl="0">
              <a:lnSpc>
                <a:spcPct val="120000"/>
              </a:lnSpc>
            </a:pPr>
            <a:r>
              <a:rPr lang="ro-RO" dirty="0"/>
              <a:t>Bărbaţi 			≤ 13 </a:t>
            </a:r>
            <a:r>
              <a:rPr lang="ro-RO" dirty="0" err="1"/>
              <a:t>g%</a:t>
            </a:r>
            <a:r>
              <a:rPr lang="ro-RO" dirty="0"/>
              <a:t>	≤ 40%		≤ 4,5x106</a:t>
            </a:r>
          </a:p>
          <a:p>
            <a:pPr>
              <a:lnSpc>
                <a:spcPct val="120000"/>
              </a:lnSpc>
            </a:pPr>
            <a:endParaRPr lang="ro-R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87944"/>
            <a:ext cx="2246759" cy="179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2250951" cy="168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40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ro-RO" sz="3200" b="1" i="1"/>
              <a:t>	Anamneza</a:t>
            </a:r>
            <a:br>
              <a:rPr lang="en-US" altLang="ro-RO" sz="3200" b="1" i="1"/>
            </a:br>
            <a:endParaRPr lang="en-US" altLang="ro-RO" sz="3200" b="1" i="1"/>
          </a:p>
        </p:txBody>
      </p:sp>
      <p:sp>
        <p:nvSpPr>
          <p:cNvPr id="6147" name="Rectangle 3"/>
          <p:cNvSpPr>
            <a:spLocks noGrp="1" noChangeArrowheads="1"/>
          </p:cNvSpPr>
          <p:nvPr>
            <p:ph type="body" idx="4294967295"/>
          </p:nvPr>
        </p:nvSpPr>
        <p:spPr>
          <a:xfrm>
            <a:off x="457200" y="1066800"/>
            <a:ext cx="8229600" cy="5059363"/>
          </a:xfrm>
          <a:prstGeom prst="rect">
            <a:avLst/>
          </a:prstGeom>
        </p:spPr>
        <p:txBody>
          <a:bodyPr/>
          <a:lstStyle/>
          <a:p>
            <a:pPr>
              <a:lnSpc>
                <a:spcPct val="90000"/>
              </a:lnSpc>
            </a:pPr>
            <a:r>
              <a:rPr lang="ro-RO" altLang="ro-RO" sz="2000" b="1" dirty="0"/>
              <a:t>Astenia fizică</a:t>
            </a:r>
            <a:r>
              <a:rPr lang="ro-RO" altLang="ro-RO" sz="2000" i="1" dirty="0"/>
              <a:t> </a:t>
            </a:r>
            <a:endParaRPr lang="en-US" altLang="ro-RO" sz="2000" i="1" dirty="0"/>
          </a:p>
          <a:p>
            <a:pPr>
              <a:lnSpc>
                <a:spcPct val="90000"/>
              </a:lnSpc>
              <a:buFontTx/>
              <a:buNone/>
            </a:pPr>
            <a:r>
              <a:rPr lang="en-US" altLang="ro-RO" sz="2000" dirty="0"/>
              <a:t>	</a:t>
            </a:r>
            <a:r>
              <a:rPr lang="ro-RO" altLang="ro-RO" sz="2000" dirty="0"/>
              <a:t>este relatată frecvent la anamneză, dar trebuie stabilit dacă bolnavul se referă la:</a:t>
            </a:r>
          </a:p>
          <a:p>
            <a:pPr lvl="1">
              <a:lnSpc>
                <a:spcPct val="90000"/>
              </a:lnSpc>
            </a:pPr>
            <a:r>
              <a:rPr lang="ro-RO" altLang="ro-RO" dirty="0"/>
              <a:t>scăderea performanţelor în activitate,</a:t>
            </a:r>
          </a:p>
          <a:p>
            <a:pPr lvl="1">
              <a:lnSpc>
                <a:spcPct val="90000"/>
              </a:lnSpc>
            </a:pPr>
            <a:r>
              <a:rPr lang="ro-RO" altLang="ro-RO" dirty="0"/>
              <a:t>la fatigabilitatea musculară sau </a:t>
            </a:r>
          </a:p>
          <a:p>
            <a:pPr lvl="1">
              <a:lnSpc>
                <a:spcPct val="90000"/>
              </a:lnSpc>
            </a:pPr>
            <a:r>
              <a:rPr lang="ro-RO" altLang="ro-RO" dirty="0"/>
              <a:t>la dificultatea respiratorie la efort.</a:t>
            </a:r>
            <a:endParaRPr lang="en-US" altLang="ro-RO" dirty="0"/>
          </a:p>
          <a:p>
            <a:pPr lvl="1">
              <a:lnSpc>
                <a:spcPct val="90000"/>
              </a:lnSpc>
            </a:pPr>
            <a:endParaRPr lang="ro-RO" altLang="ro-RO" dirty="0"/>
          </a:p>
          <a:p>
            <a:pPr>
              <a:lnSpc>
                <a:spcPct val="90000"/>
              </a:lnSpc>
              <a:buFontTx/>
              <a:buNone/>
            </a:pPr>
            <a:r>
              <a:rPr lang="en-US" altLang="ro-RO" sz="2000" dirty="0"/>
              <a:t>	D</a:t>
            </a:r>
            <a:r>
              <a:rPr lang="ro-RO" altLang="ro-RO" sz="2000" dirty="0"/>
              <a:t>e cele mai multe ori aceste trei aspecte se intrică în anemiile severe, diferenţierea fiind de multe ori dificilă.</a:t>
            </a:r>
            <a:endParaRPr lang="en-US" altLang="ro-RO" sz="2000" dirty="0"/>
          </a:p>
          <a:p>
            <a:pPr>
              <a:lnSpc>
                <a:spcPct val="90000"/>
              </a:lnSpc>
            </a:pPr>
            <a:endParaRPr lang="en-US" altLang="ro-RO" sz="2000" dirty="0"/>
          </a:p>
          <a:p>
            <a:pPr>
              <a:lnSpc>
                <a:spcPct val="90000"/>
              </a:lnSpc>
            </a:pPr>
            <a:endParaRPr lang="en-US" altLang="ro-RO" sz="2000" dirty="0"/>
          </a:p>
          <a:p>
            <a:pPr>
              <a:lnSpc>
                <a:spcPct val="90000"/>
              </a:lnSpc>
            </a:pPr>
            <a:r>
              <a:rPr lang="ro-RO" altLang="ro-RO" sz="2000" dirty="0"/>
              <a:t> </a:t>
            </a:r>
            <a:r>
              <a:rPr lang="ro-RO" altLang="ro-RO" sz="2000" b="1" dirty="0"/>
              <a:t>Manifestările motorii musculare </a:t>
            </a:r>
            <a:endParaRPr lang="en-US" altLang="ro-RO" sz="2000" b="1" dirty="0"/>
          </a:p>
          <a:p>
            <a:pPr lvl="1">
              <a:lnSpc>
                <a:spcPct val="90000"/>
              </a:lnSpc>
            </a:pPr>
            <a:r>
              <a:rPr lang="ro-RO" altLang="ro-RO" dirty="0"/>
              <a:t>pot fi date de o suferinţă directă a muşchilor sau de o componentă </a:t>
            </a:r>
            <a:r>
              <a:rPr lang="ro-RO" altLang="ro-RO" dirty="0" err="1"/>
              <a:t>neurogenă</a:t>
            </a:r>
            <a:r>
              <a:rPr lang="ro-RO" altLang="ro-RO" dirty="0"/>
              <a:t> apărută în cadrul bolii (ex. neuropatiile periferice din disproteinemii). </a:t>
            </a:r>
            <a:endParaRPr lang="en-US" altLang="ro-RO" dirty="0"/>
          </a:p>
        </p:txBody>
      </p:sp>
    </p:spTree>
    <p:extLst>
      <p:ext uri="{BB962C8B-B14F-4D97-AF65-F5344CB8AC3E}">
        <p14:creationId xmlns:p14="http://schemas.microsoft.com/office/powerpoint/2010/main" val="3350564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43408"/>
            <a:ext cx="8229600" cy="1143000"/>
          </a:xfrm>
        </p:spPr>
        <p:txBody>
          <a:bodyPr>
            <a:normAutofit/>
          </a:bodyPr>
          <a:lstStyle/>
          <a:p>
            <a:r>
              <a:rPr lang="ro-RO" b="1" i="1" dirty="0" smtClean="0"/>
              <a:t> Fiziopatologie</a:t>
            </a:r>
            <a:endParaRPr lang="ro-RO" i="1" dirty="0"/>
          </a:p>
        </p:txBody>
      </p:sp>
      <p:sp>
        <p:nvSpPr>
          <p:cNvPr id="3" name="Substituent conținut 2"/>
          <p:cNvSpPr>
            <a:spLocks noGrp="1"/>
          </p:cNvSpPr>
          <p:nvPr>
            <p:ph sz="quarter" idx="13"/>
          </p:nvPr>
        </p:nvSpPr>
        <p:spPr>
          <a:xfrm>
            <a:off x="0" y="862012"/>
            <a:ext cx="8820472" cy="5807348"/>
          </a:xfrm>
        </p:spPr>
        <p:txBody>
          <a:bodyPr>
            <a:normAutofit lnSpcReduction="10000"/>
          </a:bodyPr>
          <a:lstStyle/>
          <a:p>
            <a:pPr marL="0" indent="0">
              <a:buNone/>
            </a:pPr>
            <a:r>
              <a:rPr lang="ro-RO" sz="2000" b="1" dirty="0" err="1" smtClean="0"/>
              <a:t>I.</a:t>
            </a:r>
            <a:r>
              <a:rPr lang="ro-RO" sz="2000" dirty="0" err="1" smtClean="0"/>
              <a:t>Tabloul</a:t>
            </a:r>
            <a:r>
              <a:rPr lang="ro-RO" sz="2000" dirty="0" smtClean="0"/>
              <a:t> </a:t>
            </a:r>
            <a:r>
              <a:rPr lang="ro-RO" sz="2000" dirty="0"/>
              <a:t>clinic al </a:t>
            </a:r>
            <a:r>
              <a:rPr lang="ro-RO" sz="2000" b="1" dirty="0"/>
              <a:t>anemiilor cronice</a:t>
            </a:r>
            <a:r>
              <a:rPr lang="ro-RO" sz="2000" dirty="0"/>
              <a:t> este consecinţa:</a:t>
            </a:r>
          </a:p>
          <a:p>
            <a:pPr lvl="0"/>
            <a:r>
              <a:rPr lang="ro-RO" sz="1800" b="1" dirty="0"/>
              <a:t>Hipoxemiei cronice şi</a:t>
            </a:r>
          </a:p>
          <a:p>
            <a:pPr lvl="0"/>
            <a:r>
              <a:rPr lang="ro-RO" sz="1800" b="1" dirty="0"/>
              <a:t>Afecţiunilor </a:t>
            </a:r>
            <a:r>
              <a:rPr lang="ro-RO" sz="1800" b="1" dirty="0" smtClean="0"/>
              <a:t>subiacente</a:t>
            </a:r>
            <a:r>
              <a:rPr lang="ro-RO" sz="1800" b="1" dirty="0"/>
              <a:t>, generatoare de anemie</a:t>
            </a:r>
            <a:r>
              <a:rPr lang="ro-RO" sz="1600" dirty="0"/>
              <a:t> (infecţii, inflamaţii, neoplazii, gastrite, ulcere, afecţiuni hepatice, renale, endocrine, ginecologice).</a:t>
            </a:r>
          </a:p>
          <a:p>
            <a:pPr marL="0" indent="0">
              <a:buNone/>
            </a:pPr>
            <a:r>
              <a:rPr lang="ro-RO" sz="1600" dirty="0"/>
              <a:t> </a:t>
            </a:r>
          </a:p>
          <a:p>
            <a:r>
              <a:rPr lang="ro-RO" sz="2000" b="1" i="1" dirty="0">
                <a:solidFill>
                  <a:srgbClr val="EF1928"/>
                </a:solidFill>
              </a:rPr>
              <a:t>Hipoxemia cronică</a:t>
            </a:r>
            <a:r>
              <a:rPr lang="ro-RO" sz="2000" b="1" dirty="0"/>
              <a:t> </a:t>
            </a:r>
            <a:r>
              <a:rPr lang="ro-RO" sz="1600" dirty="0"/>
              <a:t>este responsabilă de apariţia următoarelor tipuri de manifestări:</a:t>
            </a:r>
          </a:p>
          <a:p>
            <a:pPr lvl="1"/>
            <a:r>
              <a:rPr lang="ro-RO" sz="1600" b="1" dirty="0">
                <a:solidFill>
                  <a:srgbClr val="EF1928"/>
                </a:solidFill>
              </a:rPr>
              <a:t>cardiovasculare</a:t>
            </a:r>
            <a:r>
              <a:rPr lang="ro-RO" sz="1600" dirty="0"/>
              <a:t>, compensatorii care apar atunci când </a:t>
            </a:r>
            <a:r>
              <a:rPr lang="ro-RO" sz="1600" dirty="0" err="1"/>
              <a:t>Hb</a:t>
            </a:r>
            <a:r>
              <a:rPr lang="ro-RO" sz="1600" dirty="0"/>
              <a:t> scade cu peste 30% din valoarea normală:</a:t>
            </a:r>
          </a:p>
          <a:p>
            <a:pPr lvl="2"/>
            <a:r>
              <a:rPr lang="ro-RO" sz="1600" dirty="0"/>
              <a:t>dispnee de efort, tahicardie, </a:t>
            </a:r>
            <a:r>
              <a:rPr lang="ro-RO" sz="1600" dirty="0" err="1"/>
              <a:t>hiperpulsatilitate</a:t>
            </a:r>
            <a:r>
              <a:rPr lang="ro-RO" sz="1600" dirty="0"/>
              <a:t> (</a:t>
            </a:r>
            <a:r>
              <a:rPr lang="ro-RO" sz="1600" dirty="0" smtClean="0"/>
              <a:t>anemii </a:t>
            </a:r>
            <a:r>
              <a:rPr lang="ro-RO" sz="1600" dirty="0"/>
              <a:t>moderate)</a:t>
            </a:r>
          </a:p>
          <a:p>
            <a:pPr lvl="2"/>
            <a:r>
              <a:rPr lang="ro-RO" sz="1600" dirty="0"/>
              <a:t>cardiomegalie şi sufluri cardiace (aortice sau mitrale) (</a:t>
            </a:r>
            <a:r>
              <a:rPr lang="ro-RO" sz="1600" dirty="0" smtClean="0"/>
              <a:t>anemii </a:t>
            </a:r>
            <a:r>
              <a:rPr lang="ro-RO" sz="1600" dirty="0"/>
              <a:t>severe)</a:t>
            </a:r>
          </a:p>
          <a:p>
            <a:pPr lvl="2"/>
            <a:r>
              <a:rPr lang="ro-RO" sz="1600" dirty="0"/>
              <a:t>insuficienţă cardiacă, </a:t>
            </a:r>
            <a:r>
              <a:rPr lang="ro-RO" sz="1600" dirty="0" err="1"/>
              <a:t>angor</a:t>
            </a:r>
            <a:r>
              <a:rPr lang="ro-RO" sz="1600" dirty="0"/>
              <a:t> </a:t>
            </a:r>
            <a:r>
              <a:rPr lang="ro-RO" sz="1600" dirty="0" err="1"/>
              <a:t>pectoris</a:t>
            </a:r>
            <a:r>
              <a:rPr lang="ro-RO" sz="1600" dirty="0"/>
              <a:t>, claudicaţie intermitentă (atunci când pacientul are o patologie cardiovasculară latentă din punct de vedere clinic, care precede instalarea sindromului anemic)</a:t>
            </a:r>
          </a:p>
          <a:p>
            <a:pPr lvl="1"/>
            <a:r>
              <a:rPr lang="ro-RO" sz="1600" b="1" dirty="0">
                <a:solidFill>
                  <a:srgbClr val="EF1928"/>
                </a:solidFill>
              </a:rPr>
              <a:t>cerebrale</a:t>
            </a:r>
            <a:r>
              <a:rPr lang="ro-RO" sz="1600" dirty="0"/>
              <a:t>: cefalee, ameţeală, instabilitate, somnolenţă, scăderea </a:t>
            </a:r>
            <a:endParaRPr lang="ro-RO" sz="1600" dirty="0" smtClean="0"/>
          </a:p>
          <a:p>
            <a:pPr marL="170752" lvl="1" indent="0">
              <a:buNone/>
            </a:pPr>
            <a:r>
              <a:rPr lang="ro-RO" sz="1600" dirty="0"/>
              <a:t> </a:t>
            </a:r>
            <a:r>
              <a:rPr lang="ro-RO" sz="1600" dirty="0" smtClean="0"/>
              <a:t>   atenţiei </a:t>
            </a:r>
            <a:r>
              <a:rPr lang="ro-RO" sz="1600" dirty="0"/>
              <a:t>şi </a:t>
            </a:r>
            <a:r>
              <a:rPr lang="ro-RO" sz="1600" dirty="0" err="1"/>
              <a:t>conştienţei</a:t>
            </a:r>
            <a:r>
              <a:rPr lang="ro-RO" sz="1600" dirty="0"/>
              <a:t>;, </a:t>
            </a:r>
          </a:p>
          <a:p>
            <a:pPr lvl="1"/>
            <a:r>
              <a:rPr lang="ro-RO" sz="1600" b="1" dirty="0">
                <a:solidFill>
                  <a:srgbClr val="EF1928"/>
                </a:solidFill>
              </a:rPr>
              <a:t>musculare</a:t>
            </a:r>
            <a:r>
              <a:rPr lang="ro-RO" sz="1600" dirty="0"/>
              <a:t>: astenie fizică, scăderea capacităţii de muncă;</a:t>
            </a:r>
          </a:p>
          <a:p>
            <a:pPr lvl="1"/>
            <a:r>
              <a:rPr lang="ro-RO" sz="1600" b="1" dirty="0">
                <a:solidFill>
                  <a:srgbClr val="EF1928"/>
                </a:solidFill>
              </a:rPr>
              <a:t>digestive</a:t>
            </a:r>
            <a:r>
              <a:rPr lang="ro-RO" sz="1600" dirty="0"/>
              <a:t>: inapetenţă, balonare, tulburări de tranzit;</a:t>
            </a:r>
          </a:p>
          <a:p>
            <a:pPr lvl="1"/>
            <a:r>
              <a:rPr lang="ro-RO" sz="1600" b="1" dirty="0">
                <a:solidFill>
                  <a:srgbClr val="EF1928"/>
                </a:solidFill>
              </a:rPr>
              <a:t>sexuale</a:t>
            </a:r>
            <a:r>
              <a:rPr lang="ro-RO" sz="1600" dirty="0"/>
              <a:t>: amenoree, scăderea libidoului;</a:t>
            </a:r>
          </a:p>
          <a:p>
            <a:pPr lvl="1"/>
            <a:r>
              <a:rPr lang="ro-RO" sz="1600" b="1" dirty="0">
                <a:solidFill>
                  <a:srgbClr val="EF1928"/>
                </a:solidFill>
              </a:rPr>
              <a:t>osoase</a:t>
            </a:r>
            <a:r>
              <a:rPr lang="ro-RO" sz="1600" dirty="0"/>
              <a:t>: anomalii osoase şi tulburări de creştere.</a:t>
            </a:r>
          </a:p>
          <a:p>
            <a:endParaRPr lang="ro-RO"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620" y="44624"/>
            <a:ext cx="2702884" cy="158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620" y="4334609"/>
            <a:ext cx="2702884" cy="255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lger 3"/>
          <p:cNvSpPr/>
          <p:nvPr/>
        </p:nvSpPr>
        <p:spPr>
          <a:xfrm flipH="1">
            <a:off x="3347864" y="44624"/>
            <a:ext cx="1008112" cy="914400"/>
          </a:xfrm>
          <a:prstGeom prst="lightningBolt">
            <a:avLst/>
          </a:prstGeom>
          <a:solidFill>
            <a:srgbClr val="92D050"/>
          </a:solidFill>
          <a:ln w="76200">
            <a:solidFill>
              <a:srgbClr val="FF0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664178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16632"/>
            <a:ext cx="8928992" cy="6552728"/>
          </a:xfrm>
        </p:spPr>
        <p:txBody>
          <a:bodyPr>
            <a:normAutofit/>
          </a:bodyPr>
          <a:lstStyle/>
          <a:p>
            <a:pPr marL="0" indent="0">
              <a:lnSpc>
                <a:spcPct val="120000"/>
              </a:lnSpc>
              <a:buNone/>
            </a:pPr>
            <a:r>
              <a:rPr lang="ro-RO" b="1" dirty="0" err="1" smtClean="0"/>
              <a:t>II.Tabloul</a:t>
            </a:r>
            <a:r>
              <a:rPr lang="ro-RO" b="1" dirty="0" smtClean="0"/>
              <a:t> </a:t>
            </a:r>
            <a:r>
              <a:rPr lang="ro-RO" b="1" dirty="0"/>
              <a:t>clinic</a:t>
            </a:r>
            <a:r>
              <a:rPr lang="ro-RO" dirty="0"/>
              <a:t> al </a:t>
            </a:r>
            <a:r>
              <a:rPr lang="ro-RO" b="1" dirty="0"/>
              <a:t>anemiilor acute</a:t>
            </a:r>
            <a:r>
              <a:rPr lang="ro-RO" dirty="0"/>
              <a:t> este dominat de manifestările:</a:t>
            </a:r>
          </a:p>
          <a:p>
            <a:pPr lvl="0">
              <a:lnSpc>
                <a:spcPct val="120000"/>
              </a:lnSpc>
            </a:pPr>
            <a:r>
              <a:rPr lang="ro-RO" b="1" dirty="0"/>
              <a:t>Şocului </a:t>
            </a:r>
            <a:r>
              <a:rPr lang="ro-RO" b="1" dirty="0" err="1"/>
              <a:t>hipovolemic</a:t>
            </a:r>
            <a:r>
              <a:rPr lang="ro-RO" dirty="0"/>
              <a:t>: ameţeală, lipotimie, hipotensiune arterială, tahicardie, puls filiform, deces (a. </a:t>
            </a:r>
            <a:r>
              <a:rPr lang="ro-RO" dirty="0" err="1"/>
              <a:t>posthemoragică</a:t>
            </a:r>
            <a:r>
              <a:rPr lang="ro-RO" dirty="0"/>
              <a:t> acută);</a:t>
            </a:r>
          </a:p>
          <a:p>
            <a:pPr lvl="0">
              <a:lnSpc>
                <a:spcPct val="120000"/>
              </a:lnSpc>
            </a:pPr>
            <a:r>
              <a:rPr lang="ro-RO" b="1" dirty="0"/>
              <a:t>hemolizei intravasculare</a:t>
            </a:r>
            <a:r>
              <a:rPr lang="ro-RO" dirty="0"/>
              <a:t>: frison, febră, dureri abdominale sau lombare, greaţă, vărsături, dispnee, </a:t>
            </a:r>
            <a:r>
              <a:rPr lang="ro-RO" dirty="0" err="1"/>
              <a:t>urini</a:t>
            </a:r>
            <a:r>
              <a:rPr lang="ro-RO" dirty="0"/>
              <a:t> </a:t>
            </a:r>
            <a:r>
              <a:rPr lang="ro-RO" dirty="0" err="1"/>
              <a:t>hipercrome</a:t>
            </a:r>
            <a:r>
              <a:rPr lang="ro-RO" dirty="0"/>
              <a:t>, oligurie, hipotensiune arterială, puls filiform, stare de şoc.</a:t>
            </a:r>
          </a:p>
          <a:p>
            <a:pPr marL="0" indent="0">
              <a:lnSpc>
                <a:spcPct val="120000"/>
              </a:lnSpc>
              <a:buNone/>
            </a:pPr>
            <a:r>
              <a:rPr lang="ro-RO" dirty="0"/>
              <a:t> </a:t>
            </a:r>
          </a:p>
          <a:p>
            <a:pPr marL="0" indent="0">
              <a:lnSpc>
                <a:spcPct val="120000"/>
              </a:lnSpc>
              <a:buNone/>
            </a:pPr>
            <a:r>
              <a:rPr lang="ro-RO" b="1" dirty="0"/>
              <a:t>• Examenul clinic</a:t>
            </a:r>
            <a:r>
              <a:rPr lang="ro-RO" dirty="0"/>
              <a:t> </a:t>
            </a:r>
            <a:r>
              <a:rPr lang="ro-RO" b="1" dirty="0"/>
              <a:t>obiectiv</a:t>
            </a:r>
            <a:r>
              <a:rPr lang="ro-RO" dirty="0"/>
              <a:t> decelează în:</a:t>
            </a:r>
          </a:p>
          <a:p>
            <a:pPr lvl="1">
              <a:lnSpc>
                <a:spcPct val="120000"/>
              </a:lnSpc>
            </a:pPr>
            <a:r>
              <a:rPr lang="ro-RO" b="1" u="sng" dirty="0">
                <a:solidFill>
                  <a:srgbClr val="FF0000"/>
                </a:solidFill>
              </a:rPr>
              <a:t>anemiile cronice</a:t>
            </a:r>
            <a:r>
              <a:rPr lang="ro-RO" dirty="0"/>
              <a:t>: </a:t>
            </a:r>
            <a:r>
              <a:rPr lang="ro-RO" b="1" dirty="0"/>
              <a:t>paloare</a:t>
            </a:r>
            <a:r>
              <a:rPr lang="ro-RO" dirty="0"/>
              <a:t> </a:t>
            </a:r>
            <a:r>
              <a:rPr lang="ro-RO" dirty="0" err="1"/>
              <a:t>cutaneo-mucoasă</a:t>
            </a:r>
            <a:r>
              <a:rPr lang="ro-RO" dirty="0"/>
              <a:t>, leziuni de hemosideroză, adenopatii localizate sau generalizate (</a:t>
            </a:r>
            <a:r>
              <a:rPr lang="ro-RO" dirty="0" err="1"/>
              <a:t>limfoproliferări</a:t>
            </a:r>
            <a:r>
              <a:rPr lang="ro-RO" dirty="0"/>
              <a:t>), TA normală sau scăzută, frecvenţă cardiacă normală sau crescută, hepatomegalie, </a:t>
            </a:r>
            <a:r>
              <a:rPr lang="ro-RO" dirty="0" err="1"/>
              <a:t>splenomegalie</a:t>
            </a:r>
            <a:r>
              <a:rPr lang="ro-RO" dirty="0"/>
              <a:t>, tumori abdominale, parestezii, tulburări ale statusului mental;</a:t>
            </a:r>
          </a:p>
          <a:p>
            <a:pPr lvl="1">
              <a:lnSpc>
                <a:spcPct val="120000"/>
              </a:lnSpc>
            </a:pPr>
            <a:r>
              <a:rPr lang="ro-RO" b="1" u="sng" dirty="0">
                <a:solidFill>
                  <a:srgbClr val="FF0000"/>
                </a:solidFill>
              </a:rPr>
              <a:t>anemiile acute</a:t>
            </a:r>
            <a:r>
              <a:rPr lang="ro-RO" dirty="0"/>
              <a:t>: paloare </a:t>
            </a:r>
            <a:r>
              <a:rPr lang="ro-RO" dirty="0" err="1"/>
              <a:t>cutaneomucoasă</a:t>
            </a:r>
            <a:r>
              <a:rPr lang="ro-RO" dirty="0"/>
              <a:t>  accentuată, transpiraţii reci, </a:t>
            </a:r>
            <a:r>
              <a:rPr lang="ro-RO" b="1" dirty="0"/>
              <a:t>polipnee, tahicardie, hipotensiune arterială, puls slab, oligurie</a:t>
            </a:r>
            <a:r>
              <a:rPr lang="ro-RO" dirty="0"/>
              <a:t>, tulburări de echilibru.</a:t>
            </a:r>
          </a:p>
          <a:p>
            <a:pPr>
              <a:lnSpc>
                <a:spcPct val="120000"/>
              </a:lnSpc>
            </a:pPr>
            <a:endParaRPr lang="ro-RO" dirty="0"/>
          </a:p>
        </p:txBody>
      </p:sp>
      <p:sp>
        <p:nvSpPr>
          <p:cNvPr id="2" name="Fulger 1"/>
          <p:cNvSpPr/>
          <p:nvPr/>
        </p:nvSpPr>
        <p:spPr>
          <a:xfrm flipH="1">
            <a:off x="7948188" y="-26986"/>
            <a:ext cx="1195812" cy="1223340"/>
          </a:xfrm>
          <a:prstGeom prst="lightningBolt">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Fulger 3"/>
          <p:cNvSpPr/>
          <p:nvPr/>
        </p:nvSpPr>
        <p:spPr>
          <a:xfrm flipH="1">
            <a:off x="7740352" y="1156288"/>
            <a:ext cx="1224136" cy="1048575"/>
          </a:xfrm>
          <a:prstGeom prst="lightningBolt">
            <a:avLst/>
          </a:prstGeom>
          <a:solidFill>
            <a:srgbClr val="FF000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702089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171400"/>
            <a:ext cx="8229600" cy="1143000"/>
          </a:xfrm>
        </p:spPr>
        <p:txBody>
          <a:bodyPr>
            <a:normAutofit/>
          </a:bodyPr>
          <a:lstStyle/>
          <a:p>
            <a:r>
              <a:rPr lang="ro-RO" b="1" i="1" dirty="0" smtClean="0"/>
              <a:t>Paraclinic</a:t>
            </a:r>
            <a:endParaRPr lang="ro-RO" i="1" dirty="0"/>
          </a:p>
        </p:txBody>
      </p:sp>
      <p:sp>
        <p:nvSpPr>
          <p:cNvPr id="3" name="Substituent conținut 2"/>
          <p:cNvSpPr>
            <a:spLocks noGrp="1"/>
          </p:cNvSpPr>
          <p:nvPr>
            <p:ph sz="quarter" idx="13"/>
          </p:nvPr>
        </p:nvSpPr>
        <p:spPr>
          <a:xfrm>
            <a:off x="251520" y="980728"/>
            <a:ext cx="8712968" cy="5760640"/>
          </a:xfrm>
        </p:spPr>
        <p:txBody>
          <a:bodyPr>
            <a:normAutofit/>
          </a:bodyPr>
          <a:lstStyle/>
          <a:p>
            <a:r>
              <a:rPr lang="ro-RO" b="1" dirty="0" smtClean="0"/>
              <a:t>Examenul </a:t>
            </a:r>
            <a:r>
              <a:rPr lang="ro-RO" b="1" dirty="0"/>
              <a:t>sângelui periferic (hemograma</a:t>
            </a:r>
            <a:r>
              <a:rPr lang="ro-RO" b="1" dirty="0" smtClean="0"/>
              <a:t>)</a:t>
            </a:r>
            <a:endParaRPr lang="ro-RO" dirty="0"/>
          </a:p>
          <a:p>
            <a:pPr lvl="0" fontAlgn="base"/>
            <a:r>
              <a:rPr lang="ro-RO" b="1" dirty="0"/>
              <a:t>Eritrocitele normale</a:t>
            </a:r>
            <a:r>
              <a:rPr lang="ro-RO" dirty="0"/>
              <a:t> au o serie de constante care fluctuează în limite strânse, </a:t>
            </a:r>
            <a:r>
              <a:rPr lang="ro-RO" u="sng" dirty="0"/>
              <a:t>cele mai importante</a:t>
            </a:r>
            <a:r>
              <a:rPr lang="ro-RO" dirty="0"/>
              <a:t> fiind:</a:t>
            </a:r>
          </a:p>
          <a:p>
            <a:pPr lvl="0"/>
            <a:r>
              <a:rPr lang="ro-RO" b="1" dirty="0"/>
              <a:t>numărul hematiilor pe </a:t>
            </a:r>
            <a:r>
              <a:rPr lang="ro-RO" b="1" dirty="0" err="1"/>
              <a:t>mmc</a:t>
            </a:r>
            <a:r>
              <a:rPr lang="ro-RO" dirty="0"/>
              <a:t>, </a:t>
            </a:r>
          </a:p>
          <a:p>
            <a:pPr lvl="0"/>
            <a:r>
              <a:rPr lang="ro-RO" b="1" dirty="0"/>
              <a:t>hematocritul şi</a:t>
            </a:r>
            <a:endParaRPr lang="ro-RO" dirty="0"/>
          </a:p>
          <a:p>
            <a:pPr lvl="0"/>
            <a:r>
              <a:rPr lang="ro-RO" b="1" u="sng" dirty="0"/>
              <a:t>cantitatea de hemoglobină în g/100 ml sânge</a:t>
            </a:r>
            <a:r>
              <a:rPr lang="ro-RO" b="1" dirty="0"/>
              <a:t>.</a:t>
            </a:r>
            <a:endParaRPr lang="ro-RO" dirty="0"/>
          </a:p>
          <a:p>
            <a:r>
              <a:rPr lang="ro-RO" dirty="0"/>
              <a:t> Pornind de la aceste trei date de bază se pot calcula </a:t>
            </a:r>
            <a:r>
              <a:rPr lang="ro-RO" i="1" dirty="0"/>
              <a:t>constantele </a:t>
            </a:r>
            <a:r>
              <a:rPr lang="ro-RO" i="1" dirty="0" err="1"/>
              <a:t>eritrocitare</a:t>
            </a:r>
            <a:r>
              <a:rPr lang="ro-RO" dirty="0"/>
              <a:t>:</a:t>
            </a:r>
          </a:p>
          <a:p>
            <a:pPr lvl="0"/>
            <a:r>
              <a:rPr lang="ro-RO" b="1" dirty="0"/>
              <a:t>volumul </a:t>
            </a:r>
            <a:r>
              <a:rPr lang="ro-RO" b="1" dirty="0" err="1"/>
              <a:t>eritrocitar</a:t>
            </a:r>
            <a:r>
              <a:rPr lang="ro-RO" b="1" dirty="0"/>
              <a:t> mediu (VEM), </a:t>
            </a:r>
            <a:endParaRPr lang="ro-RO" dirty="0"/>
          </a:p>
          <a:p>
            <a:pPr lvl="0"/>
            <a:r>
              <a:rPr lang="ro-RO" b="1" dirty="0"/>
              <a:t>hemoglobina </a:t>
            </a:r>
            <a:r>
              <a:rPr lang="ro-RO" b="1" dirty="0" err="1"/>
              <a:t>eritrocitară</a:t>
            </a:r>
            <a:r>
              <a:rPr lang="ro-RO" b="1" dirty="0"/>
              <a:t> medie (HEM) şi </a:t>
            </a:r>
            <a:endParaRPr lang="ro-RO" dirty="0"/>
          </a:p>
          <a:p>
            <a:pPr lvl="0"/>
            <a:r>
              <a:rPr lang="en-US" b="1" dirty="0" err="1"/>
              <a:t>concentraţia</a:t>
            </a:r>
            <a:r>
              <a:rPr lang="en-US" b="1" dirty="0"/>
              <a:t> </a:t>
            </a:r>
            <a:r>
              <a:rPr lang="en-US" b="1" dirty="0" err="1"/>
              <a:t>medie</a:t>
            </a:r>
            <a:r>
              <a:rPr lang="en-US" b="1" dirty="0"/>
              <a:t> de </a:t>
            </a:r>
            <a:r>
              <a:rPr lang="en-US" b="1" dirty="0" err="1"/>
              <a:t>hemoglobină</a:t>
            </a:r>
            <a:r>
              <a:rPr lang="en-US" b="1" dirty="0"/>
              <a:t> </a:t>
            </a:r>
            <a:r>
              <a:rPr lang="en-US" b="1" dirty="0" err="1"/>
              <a:t>eritrocitară</a:t>
            </a:r>
            <a:r>
              <a:rPr lang="en-US" b="1" dirty="0"/>
              <a:t> (CHEM),</a:t>
            </a:r>
            <a:endParaRPr lang="ro-RO" dirty="0"/>
          </a:p>
          <a:p>
            <a:r>
              <a:rPr lang="en-US" dirty="0"/>
              <a:t> </a:t>
            </a:r>
            <a:r>
              <a:rPr lang="en-US" dirty="0" err="1"/>
              <a:t>formulele</a:t>
            </a:r>
            <a:r>
              <a:rPr lang="en-US" dirty="0"/>
              <a:t> </a:t>
            </a:r>
            <a:r>
              <a:rPr lang="en-US" dirty="0" err="1"/>
              <a:t>şi</a:t>
            </a:r>
            <a:r>
              <a:rPr lang="en-US" dirty="0"/>
              <a:t> </a:t>
            </a:r>
            <a:r>
              <a:rPr lang="en-US" dirty="0" err="1"/>
              <a:t>normalităţile</a:t>
            </a:r>
            <a:r>
              <a:rPr lang="en-US" dirty="0"/>
              <a:t> </a:t>
            </a:r>
            <a:r>
              <a:rPr lang="en-US" dirty="0" err="1"/>
              <a:t>fiind</a:t>
            </a:r>
            <a:r>
              <a:rPr lang="en-US" dirty="0"/>
              <a:t> </a:t>
            </a:r>
            <a:r>
              <a:rPr lang="en-US" dirty="0" err="1"/>
              <a:t>redate</a:t>
            </a:r>
            <a:r>
              <a:rPr lang="en-US" dirty="0"/>
              <a:t> </a:t>
            </a:r>
            <a:r>
              <a:rPr lang="en-US" dirty="0" err="1" smtClean="0"/>
              <a:t>în</a:t>
            </a:r>
            <a:r>
              <a:rPr lang="ro-RO" dirty="0" smtClean="0"/>
              <a:t> următorul</a:t>
            </a:r>
            <a:r>
              <a:rPr lang="en-US" dirty="0" smtClean="0"/>
              <a:t> </a:t>
            </a:r>
            <a:r>
              <a:rPr lang="en-US" dirty="0" err="1" smtClean="0"/>
              <a:t>tabel</a:t>
            </a:r>
            <a:r>
              <a:rPr lang="en-US" dirty="0" smtClean="0"/>
              <a:t>. </a:t>
            </a:r>
            <a:endParaRPr lang="ro-RO" dirty="0"/>
          </a:p>
          <a:p>
            <a:endParaRPr lang="ro-R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6431"/>
            <a:ext cx="21621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251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p:cNvGraphicFramePr>
            <a:graphicFrameLocks noGrp="1"/>
          </p:cNvGraphicFramePr>
          <p:nvPr>
            <p:ph sz="quarter" idx="13"/>
            <p:extLst>
              <p:ext uri="{D42A27DB-BD31-4B8C-83A1-F6EECF244321}">
                <p14:modId xmlns:p14="http://schemas.microsoft.com/office/powerpoint/2010/main" val="2963702142"/>
              </p:ext>
            </p:extLst>
          </p:nvPr>
        </p:nvGraphicFramePr>
        <p:xfrm>
          <a:off x="539552" y="908723"/>
          <a:ext cx="8280920" cy="5760637"/>
        </p:xfrm>
        <a:graphic>
          <a:graphicData uri="http://schemas.openxmlformats.org/drawingml/2006/table">
            <a:tbl>
              <a:tblPr firstRow="1" firstCol="1" bandRow="1" bandCol="1">
                <a:tableStyleId>{E8B1032C-EA38-4F05-BA0D-38AFFFC7BED3}</a:tableStyleId>
              </a:tblPr>
              <a:tblGrid>
                <a:gridCol w="3901043"/>
                <a:gridCol w="1995011"/>
                <a:gridCol w="2384866"/>
              </a:tblGrid>
              <a:tr h="857393">
                <a:tc>
                  <a:txBody>
                    <a:bodyPr/>
                    <a:lstStyle/>
                    <a:p>
                      <a:pPr marL="107950" indent="-107950" algn="just">
                        <a:spcAft>
                          <a:spcPts val="0"/>
                        </a:spcAft>
                      </a:pPr>
                      <a:r>
                        <a:rPr lang="ro-RO" sz="1800" dirty="0">
                          <a:effectLst/>
                        </a:rPr>
                        <a:t>Volum </a:t>
                      </a:r>
                      <a:r>
                        <a:rPr lang="ro-RO" sz="1800" dirty="0" err="1">
                          <a:effectLst/>
                        </a:rPr>
                        <a:t>eritrocitar</a:t>
                      </a:r>
                      <a:r>
                        <a:rPr lang="ro-RO" sz="1800" dirty="0">
                          <a:effectLst/>
                        </a:rPr>
                        <a:t> mediu (VEM)</a:t>
                      </a:r>
                      <a:endParaRPr lang="ro-RO" sz="1800" dirty="0">
                        <a:effectLst/>
                        <a:latin typeface="Times New Roman"/>
                        <a:ea typeface="Times New Roman"/>
                      </a:endParaRPr>
                    </a:p>
                  </a:txBody>
                  <a:tcPr marL="68580" marR="68580" marT="0" marB="0"/>
                </a:tc>
                <a:tc gridSpan="2">
                  <a:txBody>
                    <a:bodyPr/>
                    <a:lstStyle/>
                    <a:p>
                      <a:pPr marL="107950" indent="-107950" algn="just">
                        <a:spcAft>
                          <a:spcPts val="0"/>
                        </a:spcAft>
                      </a:pPr>
                      <a:endParaRPr lang="ro-RO" sz="1800">
                        <a:effectLst/>
                        <a:latin typeface="Times New Roman"/>
                        <a:ea typeface="Times New Roman"/>
                      </a:endParaRPr>
                    </a:p>
                  </a:txBody>
                  <a:tcPr marL="68580" marR="68580" marT="0" marB="0"/>
                </a:tc>
                <a:tc hMerge="1">
                  <a:txBody>
                    <a:bodyPr/>
                    <a:lstStyle/>
                    <a:p>
                      <a:endParaRPr lang="ro-RO"/>
                    </a:p>
                  </a:txBody>
                  <a:tcPr/>
                </a:tc>
              </a:tr>
              <a:tr h="771654">
                <a:tc>
                  <a:txBody>
                    <a:bodyPr/>
                    <a:lstStyle/>
                    <a:p>
                      <a:pPr marL="107950" indent="-107950" algn="just">
                        <a:spcAft>
                          <a:spcPts val="0"/>
                        </a:spcAft>
                      </a:pPr>
                      <a:r>
                        <a:rPr lang="ro-RO" sz="1800">
                          <a:effectLst/>
                        </a:rPr>
                        <a:t>Hemoglobina eritrocitară medie (HEM)</a:t>
                      </a:r>
                      <a:endParaRPr lang="ro-RO" sz="1800">
                        <a:effectLst/>
                        <a:latin typeface="Times New Roman"/>
                        <a:ea typeface="Times New Roman"/>
                      </a:endParaRPr>
                    </a:p>
                  </a:txBody>
                  <a:tcPr marL="68580" marR="68580" marT="0" marB="0"/>
                </a:tc>
                <a:tc gridSpan="2">
                  <a:txBody>
                    <a:bodyPr/>
                    <a:lstStyle/>
                    <a:p>
                      <a:pPr marL="107950" indent="-107950" algn="just">
                        <a:spcAft>
                          <a:spcPts val="0"/>
                        </a:spcAft>
                      </a:pPr>
                      <a:endParaRPr lang="ro-RO" sz="1800">
                        <a:effectLst/>
                        <a:latin typeface="Times New Roman"/>
                        <a:ea typeface="Times New Roman"/>
                      </a:endParaRPr>
                    </a:p>
                  </a:txBody>
                  <a:tcPr marL="68580" marR="68580" marT="0" marB="0"/>
                </a:tc>
                <a:tc hMerge="1">
                  <a:txBody>
                    <a:bodyPr/>
                    <a:lstStyle/>
                    <a:p>
                      <a:endParaRPr lang="ro-RO"/>
                    </a:p>
                  </a:txBody>
                  <a:tcPr/>
                </a:tc>
              </a:tr>
              <a:tr h="826318">
                <a:tc>
                  <a:txBody>
                    <a:bodyPr/>
                    <a:lstStyle/>
                    <a:p>
                      <a:pPr marL="107950" indent="-107950" algn="just">
                        <a:spcAft>
                          <a:spcPts val="0"/>
                        </a:spcAft>
                      </a:pPr>
                      <a:r>
                        <a:rPr lang="ro-RO" sz="1800" dirty="0">
                          <a:effectLst/>
                        </a:rPr>
                        <a:t>Concentraţia medie de hemoglobină </a:t>
                      </a:r>
                      <a:r>
                        <a:rPr lang="ro-RO" sz="1800" dirty="0" err="1">
                          <a:effectLst/>
                        </a:rPr>
                        <a:t>eritrocitară</a:t>
                      </a:r>
                      <a:r>
                        <a:rPr lang="ro-RO" sz="1800" dirty="0">
                          <a:effectLst/>
                        </a:rPr>
                        <a:t> (CHEM)</a:t>
                      </a:r>
                      <a:endParaRPr lang="ro-RO" sz="1800" dirty="0">
                        <a:effectLst/>
                        <a:latin typeface="Times New Roman"/>
                        <a:ea typeface="Times New Roman"/>
                      </a:endParaRPr>
                    </a:p>
                  </a:txBody>
                  <a:tcPr marL="68580" marR="68580" marT="0" marB="0"/>
                </a:tc>
                <a:tc gridSpan="2">
                  <a:txBody>
                    <a:bodyPr/>
                    <a:lstStyle/>
                    <a:p>
                      <a:pPr marL="107950" indent="-107950" algn="just">
                        <a:spcAft>
                          <a:spcPts val="0"/>
                        </a:spcAft>
                      </a:pPr>
                      <a:endParaRPr lang="ro-RO" sz="1800">
                        <a:effectLst/>
                        <a:latin typeface="Times New Roman"/>
                        <a:ea typeface="Times New Roman"/>
                      </a:endParaRPr>
                    </a:p>
                  </a:txBody>
                  <a:tcPr marL="68580" marR="68580" marT="0" marB="0"/>
                </a:tc>
                <a:tc hMerge="1">
                  <a:txBody>
                    <a:bodyPr/>
                    <a:lstStyle/>
                    <a:p>
                      <a:endParaRPr lang="ro-RO"/>
                    </a:p>
                  </a:txBody>
                  <a:tcPr/>
                </a:tc>
              </a:tr>
              <a:tr h="413159">
                <a:tc>
                  <a:txBody>
                    <a:bodyPr/>
                    <a:lstStyle/>
                    <a:p>
                      <a:pPr marL="107950" indent="-107950" algn="just">
                        <a:spcAft>
                          <a:spcPts val="0"/>
                        </a:spcAft>
                      </a:pPr>
                      <a:r>
                        <a:rPr lang="ro-RO" sz="1800">
                          <a:effectLst/>
                        </a:rPr>
                        <a:t> </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Bărbaţi</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Femei</a:t>
                      </a:r>
                      <a:endParaRPr lang="ro-RO" sz="1800">
                        <a:effectLst/>
                        <a:latin typeface="Times New Roman"/>
                        <a:ea typeface="Times New Roman"/>
                      </a:endParaRPr>
                    </a:p>
                  </a:txBody>
                  <a:tcPr marL="68580" marR="68580" marT="0" marB="0"/>
                </a:tc>
              </a:tr>
              <a:tr h="413159">
                <a:tc>
                  <a:txBody>
                    <a:bodyPr/>
                    <a:lstStyle/>
                    <a:p>
                      <a:pPr marL="107950" indent="-107950" algn="just">
                        <a:spcAft>
                          <a:spcPts val="0"/>
                        </a:spcAft>
                      </a:pPr>
                      <a:r>
                        <a:rPr lang="ro-RO" sz="1800">
                          <a:effectLst/>
                        </a:rPr>
                        <a:t>Hemoglobina (g/dl)</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15,7 (13,0-17,5)</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13,8 (12,3-15,3)</a:t>
                      </a:r>
                      <a:endParaRPr lang="ro-RO" sz="1800">
                        <a:effectLst/>
                        <a:latin typeface="Times New Roman"/>
                        <a:ea typeface="Times New Roman"/>
                      </a:endParaRPr>
                    </a:p>
                  </a:txBody>
                  <a:tcPr marL="68580" marR="68580" marT="0" marB="0"/>
                </a:tc>
              </a:tr>
              <a:tr h="413159">
                <a:tc>
                  <a:txBody>
                    <a:bodyPr/>
                    <a:lstStyle/>
                    <a:p>
                      <a:pPr marL="107950" indent="-107950" algn="just">
                        <a:spcAft>
                          <a:spcPts val="0"/>
                        </a:spcAft>
                      </a:pPr>
                      <a:r>
                        <a:rPr lang="ro-RO" sz="1800">
                          <a:effectLst/>
                        </a:rPr>
                        <a:t>Nr. hematii x10</a:t>
                      </a:r>
                      <a:r>
                        <a:rPr lang="ro-RO" sz="1800" baseline="30000">
                          <a:effectLst/>
                        </a:rPr>
                        <a:t>6</a:t>
                      </a:r>
                      <a:r>
                        <a:rPr lang="ro-RO" sz="1800">
                          <a:effectLst/>
                        </a:rPr>
                        <a:t>/mmc</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5,21 (4,52-5,90)</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4,60 (4,10-5,10)</a:t>
                      </a:r>
                      <a:endParaRPr lang="ro-RO" sz="1800">
                        <a:effectLst/>
                        <a:latin typeface="Times New Roman"/>
                        <a:ea typeface="Times New Roman"/>
                      </a:endParaRPr>
                    </a:p>
                  </a:txBody>
                  <a:tcPr marL="68580" marR="68580" marT="0" marB="0"/>
                </a:tc>
              </a:tr>
              <a:tr h="413159">
                <a:tc>
                  <a:txBody>
                    <a:bodyPr/>
                    <a:lstStyle/>
                    <a:p>
                      <a:pPr marL="107950" indent="-107950" algn="just">
                        <a:spcAft>
                          <a:spcPts val="0"/>
                        </a:spcAft>
                      </a:pPr>
                      <a:r>
                        <a:rPr lang="ro-RO" sz="1800">
                          <a:effectLst/>
                        </a:rPr>
                        <a:t>Hematocrit (%)</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46 (42-50)</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40 (36-45)</a:t>
                      </a:r>
                      <a:endParaRPr lang="ro-RO" sz="1800">
                        <a:effectLst/>
                        <a:latin typeface="Times New Roman"/>
                        <a:ea typeface="Times New Roman"/>
                      </a:endParaRPr>
                    </a:p>
                  </a:txBody>
                  <a:tcPr marL="68580" marR="68580" marT="0" marB="0"/>
                </a:tc>
              </a:tr>
              <a:tr h="413159">
                <a:tc>
                  <a:txBody>
                    <a:bodyPr/>
                    <a:lstStyle/>
                    <a:p>
                      <a:pPr marL="107950" indent="-107950" algn="just">
                        <a:spcAft>
                          <a:spcPts val="0"/>
                        </a:spcAft>
                      </a:pPr>
                      <a:r>
                        <a:rPr lang="ro-RO" sz="1800">
                          <a:effectLst/>
                        </a:rPr>
                        <a:t>Reticulocite (%)</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1,6</a:t>
                      </a:r>
                      <a:r>
                        <a:rPr lang="ro-RO" sz="1800">
                          <a:effectLst/>
                          <a:sym typeface="Symbol"/>
                        </a:rPr>
                        <a:t></a:t>
                      </a:r>
                      <a:r>
                        <a:rPr lang="ro-RO" sz="1800">
                          <a:effectLst/>
                        </a:rPr>
                        <a:t>0,5</a:t>
                      </a:r>
                      <a:endParaRPr lang="ro-RO" sz="1800">
                        <a:effectLst/>
                        <a:latin typeface="Times New Roman"/>
                        <a:ea typeface="Times New Roman"/>
                      </a:endParaRPr>
                    </a:p>
                  </a:txBody>
                  <a:tcPr marL="68580" marR="68580" marT="0" marB="0"/>
                </a:tc>
                <a:tc>
                  <a:txBody>
                    <a:bodyPr/>
                    <a:lstStyle/>
                    <a:p>
                      <a:pPr marL="107950" indent="-107950" algn="just">
                        <a:spcAft>
                          <a:spcPts val="0"/>
                        </a:spcAft>
                      </a:pPr>
                      <a:r>
                        <a:rPr lang="ro-RO" sz="1800">
                          <a:effectLst/>
                        </a:rPr>
                        <a:t>1,4</a:t>
                      </a:r>
                      <a:r>
                        <a:rPr lang="ro-RO" sz="1800">
                          <a:effectLst/>
                          <a:sym typeface="Symbol"/>
                        </a:rPr>
                        <a:t></a:t>
                      </a:r>
                      <a:r>
                        <a:rPr lang="ro-RO" sz="1800">
                          <a:effectLst/>
                        </a:rPr>
                        <a:t>0,5</a:t>
                      </a:r>
                      <a:endParaRPr lang="ro-RO" sz="1800">
                        <a:effectLst/>
                        <a:latin typeface="Times New Roman"/>
                        <a:ea typeface="Times New Roman"/>
                      </a:endParaRPr>
                    </a:p>
                  </a:txBody>
                  <a:tcPr marL="68580" marR="68580" marT="0" marB="0"/>
                </a:tc>
              </a:tr>
              <a:tr h="413159">
                <a:tc>
                  <a:txBody>
                    <a:bodyPr/>
                    <a:lstStyle/>
                    <a:p>
                      <a:pPr marL="107950" indent="-107950" algn="just">
                        <a:spcAft>
                          <a:spcPts val="0"/>
                        </a:spcAft>
                      </a:pPr>
                      <a:r>
                        <a:rPr lang="ro-RO" sz="1800">
                          <a:effectLst/>
                        </a:rPr>
                        <a:t>VEM-fl/hematie (femtolitrul=10</a:t>
                      </a:r>
                      <a:r>
                        <a:rPr lang="ro-RO" sz="1800" baseline="30000">
                          <a:effectLst/>
                        </a:rPr>
                        <a:t>-15</a:t>
                      </a:r>
                      <a:r>
                        <a:rPr lang="ro-RO" sz="1800">
                          <a:effectLst/>
                        </a:rPr>
                        <a:t> litri)</a:t>
                      </a:r>
                      <a:endParaRPr lang="ro-RO" sz="1800">
                        <a:effectLst/>
                        <a:latin typeface="Times New Roman"/>
                        <a:ea typeface="Times New Roman"/>
                      </a:endParaRPr>
                    </a:p>
                  </a:txBody>
                  <a:tcPr marL="68580" marR="68580" marT="0" marB="0"/>
                </a:tc>
                <a:tc gridSpan="2">
                  <a:txBody>
                    <a:bodyPr/>
                    <a:lstStyle/>
                    <a:p>
                      <a:pPr marL="107950" indent="-107950" algn="just">
                        <a:spcAft>
                          <a:spcPts val="0"/>
                        </a:spcAft>
                      </a:pPr>
                      <a:r>
                        <a:rPr lang="ro-RO" sz="1800">
                          <a:effectLst/>
                        </a:rPr>
                        <a:t>88 (80-96,1)</a:t>
                      </a:r>
                      <a:endParaRPr lang="ro-RO" sz="1800">
                        <a:effectLst/>
                        <a:latin typeface="Times New Roman"/>
                        <a:ea typeface="Times New Roman"/>
                      </a:endParaRPr>
                    </a:p>
                  </a:txBody>
                  <a:tcPr marL="68580" marR="68580" marT="0" marB="0"/>
                </a:tc>
                <a:tc hMerge="1">
                  <a:txBody>
                    <a:bodyPr/>
                    <a:lstStyle/>
                    <a:p>
                      <a:endParaRPr lang="ro-RO"/>
                    </a:p>
                  </a:txBody>
                  <a:tcPr/>
                </a:tc>
              </a:tr>
              <a:tr h="413159">
                <a:tc>
                  <a:txBody>
                    <a:bodyPr/>
                    <a:lstStyle/>
                    <a:p>
                      <a:pPr marL="107950" indent="-107950" algn="just">
                        <a:spcAft>
                          <a:spcPts val="0"/>
                        </a:spcAft>
                      </a:pPr>
                      <a:r>
                        <a:rPr lang="ro-RO" sz="1800">
                          <a:effectLst/>
                        </a:rPr>
                        <a:t>HEM-pg/hematie (picogramul=10</a:t>
                      </a:r>
                      <a:r>
                        <a:rPr lang="ro-RO" sz="1800" baseline="30000">
                          <a:effectLst/>
                        </a:rPr>
                        <a:t>-12</a:t>
                      </a:r>
                      <a:r>
                        <a:rPr lang="ro-RO" sz="1800">
                          <a:effectLst/>
                        </a:rPr>
                        <a:t>g)</a:t>
                      </a:r>
                      <a:endParaRPr lang="ro-RO" sz="1800">
                        <a:effectLst/>
                        <a:latin typeface="Times New Roman"/>
                        <a:ea typeface="Times New Roman"/>
                      </a:endParaRPr>
                    </a:p>
                  </a:txBody>
                  <a:tcPr marL="68580" marR="68580" marT="0" marB="0"/>
                </a:tc>
                <a:tc gridSpan="2">
                  <a:txBody>
                    <a:bodyPr/>
                    <a:lstStyle/>
                    <a:p>
                      <a:pPr marL="107950" indent="-107950" algn="just">
                        <a:spcAft>
                          <a:spcPts val="0"/>
                        </a:spcAft>
                      </a:pPr>
                      <a:r>
                        <a:rPr lang="ro-RO" sz="1800">
                          <a:effectLst/>
                        </a:rPr>
                        <a:t>30,4 (27,5-33,2)</a:t>
                      </a:r>
                      <a:endParaRPr lang="ro-RO" sz="1800">
                        <a:effectLst/>
                        <a:latin typeface="Times New Roman"/>
                        <a:ea typeface="Times New Roman"/>
                      </a:endParaRPr>
                    </a:p>
                  </a:txBody>
                  <a:tcPr marL="68580" marR="68580" marT="0" marB="0"/>
                </a:tc>
                <a:tc hMerge="1">
                  <a:txBody>
                    <a:bodyPr/>
                    <a:lstStyle/>
                    <a:p>
                      <a:endParaRPr lang="ro-RO"/>
                    </a:p>
                  </a:txBody>
                  <a:tcPr/>
                </a:tc>
              </a:tr>
              <a:tr h="413159">
                <a:tc>
                  <a:txBody>
                    <a:bodyPr/>
                    <a:lstStyle/>
                    <a:p>
                      <a:pPr marL="107950" indent="-107950" algn="just">
                        <a:spcAft>
                          <a:spcPts val="0"/>
                        </a:spcAft>
                      </a:pPr>
                      <a:r>
                        <a:rPr lang="ro-RO" sz="1800">
                          <a:effectLst/>
                        </a:rPr>
                        <a:t>CHEM (g/dl)</a:t>
                      </a:r>
                      <a:endParaRPr lang="ro-RO" sz="1800">
                        <a:effectLst/>
                        <a:latin typeface="Times New Roman"/>
                        <a:ea typeface="Times New Roman"/>
                      </a:endParaRPr>
                    </a:p>
                  </a:txBody>
                  <a:tcPr marL="68580" marR="68580" marT="0" marB="0"/>
                </a:tc>
                <a:tc gridSpan="2">
                  <a:txBody>
                    <a:bodyPr/>
                    <a:lstStyle/>
                    <a:p>
                      <a:pPr marL="107950" indent="-107950" algn="just">
                        <a:spcAft>
                          <a:spcPts val="0"/>
                        </a:spcAft>
                      </a:pPr>
                      <a:r>
                        <a:rPr lang="ro-RO" sz="1800" dirty="0">
                          <a:effectLst/>
                        </a:rPr>
                        <a:t>34,4 (33,4-35,5)</a:t>
                      </a:r>
                      <a:endParaRPr lang="ro-RO" sz="1800" dirty="0">
                        <a:effectLst/>
                        <a:latin typeface="Times New Roman"/>
                        <a:ea typeface="Times New Roman"/>
                      </a:endParaRPr>
                    </a:p>
                  </a:txBody>
                  <a:tcPr marL="68580" marR="68580" marT="0" marB="0"/>
                </a:tc>
                <a:tc hMerge="1">
                  <a:txBody>
                    <a:bodyPr/>
                    <a:lstStyle/>
                    <a:p>
                      <a:endParaRPr lang="ro-RO"/>
                    </a:p>
                  </a:txBody>
                  <a:tcPr/>
                </a:tc>
              </a:tr>
            </a:tbl>
          </a:graphicData>
        </a:graphic>
      </p:graphicFrame>
      <p:graphicFrame>
        <p:nvGraphicFramePr>
          <p:cNvPr id="5" name="Obiect 4"/>
          <p:cNvGraphicFramePr>
            <a:graphicFrameLocks noChangeAspect="1"/>
          </p:cNvGraphicFramePr>
          <p:nvPr>
            <p:extLst>
              <p:ext uri="{D42A27DB-BD31-4B8C-83A1-F6EECF244321}">
                <p14:modId xmlns:p14="http://schemas.microsoft.com/office/powerpoint/2010/main" val="919365461"/>
              </p:ext>
            </p:extLst>
          </p:nvPr>
        </p:nvGraphicFramePr>
        <p:xfrm>
          <a:off x="5436095" y="942323"/>
          <a:ext cx="2512495" cy="614469"/>
        </p:xfrm>
        <a:graphic>
          <a:graphicData uri="http://schemas.openxmlformats.org/presentationml/2006/ole">
            <mc:AlternateContent xmlns:mc="http://schemas.openxmlformats.org/markup-compatibility/2006">
              <mc:Choice xmlns:v="urn:schemas-microsoft-com:vml" Requires="v">
                <p:oleObj spid="_x0000_s1267" name="Ecuaţie" r:id="rId3" imgW="1752600" imgH="431800" progId="Equation.3">
                  <p:embed/>
                </p:oleObj>
              </mc:Choice>
              <mc:Fallback>
                <p:oleObj name="Ecuaţie" r:id="rId3" imgW="1752600" imgH="431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5" y="942323"/>
                        <a:ext cx="2512495" cy="614469"/>
                      </a:xfrm>
                      <a:prstGeom prst="rect">
                        <a:avLst/>
                      </a:prstGeom>
                      <a:noFill/>
                      <a:extLst/>
                    </p:spPr>
                  </p:pic>
                </p:oleObj>
              </mc:Fallback>
            </mc:AlternateContent>
          </a:graphicData>
        </a:graphic>
      </p:graphicFrame>
      <p:graphicFrame>
        <p:nvGraphicFramePr>
          <p:cNvPr id="6" name="Obiect 5"/>
          <p:cNvGraphicFramePr>
            <a:graphicFrameLocks noChangeAspect="1"/>
          </p:cNvGraphicFramePr>
          <p:nvPr>
            <p:extLst>
              <p:ext uri="{D42A27DB-BD31-4B8C-83A1-F6EECF244321}">
                <p14:modId xmlns:p14="http://schemas.microsoft.com/office/powerpoint/2010/main" val="3396840333"/>
              </p:ext>
            </p:extLst>
          </p:nvPr>
        </p:nvGraphicFramePr>
        <p:xfrm>
          <a:off x="5086350" y="1782763"/>
          <a:ext cx="2825750" cy="625475"/>
        </p:xfrm>
        <a:graphic>
          <a:graphicData uri="http://schemas.openxmlformats.org/presentationml/2006/ole">
            <mc:AlternateContent xmlns:mc="http://schemas.openxmlformats.org/markup-compatibility/2006">
              <mc:Choice xmlns:v="urn:schemas-microsoft-com:vml" Requires="v">
                <p:oleObj spid="_x0000_s1268" name="Ecuaţie" r:id="rId5" imgW="1739880" imgH="419040" progId="Equation.3">
                  <p:embed/>
                </p:oleObj>
              </mc:Choice>
              <mc:Fallback>
                <p:oleObj name="Ecuaţie" r:id="rId5" imgW="1739880" imgH="419040" progId="Equation.3">
                  <p:embed/>
                  <p:pic>
                    <p:nvPicPr>
                      <p:cNvPr id="0" name="Object 2"/>
                      <p:cNvPicPr>
                        <a:picLocks noChangeAspect="1" noChangeArrowheads="1"/>
                      </p:cNvPicPr>
                      <p:nvPr/>
                    </p:nvPicPr>
                    <p:blipFill>
                      <a:blip r:embed="rId6"/>
                      <a:srcRect/>
                      <a:stretch>
                        <a:fillRect/>
                      </a:stretch>
                    </p:blipFill>
                    <p:spPr bwMode="auto">
                      <a:xfrm>
                        <a:off x="5086350" y="1782763"/>
                        <a:ext cx="2825750" cy="625475"/>
                      </a:xfrm>
                      <a:prstGeom prst="rect">
                        <a:avLst/>
                      </a:prstGeom>
                      <a:noFill/>
                      <a:extLst/>
                    </p:spPr>
                  </p:pic>
                </p:oleObj>
              </mc:Fallback>
            </mc:AlternateContent>
          </a:graphicData>
        </a:graphic>
      </p:graphicFrame>
      <p:graphicFrame>
        <p:nvGraphicFramePr>
          <p:cNvPr id="7" name="Obiect 6"/>
          <p:cNvGraphicFramePr>
            <a:graphicFrameLocks noChangeAspect="1"/>
          </p:cNvGraphicFramePr>
          <p:nvPr>
            <p:extLst>
              <p:ext uri="{D42A27DB-BD31-4B8C-83A1-F6EECF244321}">
                <p14:modId xmlns:p14="http://schemas.microsoft.com/office/powerpoint/2010/main" val="3366151299"/>
              </p:ext>
            </p:extLst>
          </p:nvPr>
        </p:nvGraphicFramePr>
        <p:xfrm>
          <a:off x="5420056" y="2528984"/>
          <a:ext cx="2392303" cy="611984"/>
        </p:xfrm>
        <a:graphic>
          <a:graphicData uri="http://schemas.openxmlformats.org/presentationml/2006/ole">
            <mc:AlternateContent xmlns:mc="http://schemas.openxmlformats.org/markup-compatibility/2006">
              <mc:Choice xmlns:v="urn:schemas-microsoft-com:vml" Requires="v">
                <p:oleObj spid="_x0000_s1269" name="Ecuaţie" r:id="rId7" imgW="1638300" imgH="419100" progId="Equation.3">
                  <p:embed/>
                </p:oleObj>
              </mc:Choice>
              <mc:Fallback>
                <p:oleObj name="Ecuaţie" r:id="rId7" imgW="1638300" imgH="4191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0056" y="2528984"/>
                        <a:ext cx="2392303" cy="611984"/>
                      </a:xfrm>
                      <a:prstGeom prst="rect">
                        <a:avLst/>
                      </a:prstGeom>
                      <a:noFill/>
                      <a:extLst/>
                    </p:spPr>
                  </p:pic>
                </p:oleObj>
              </mc:Fallback>
            </mc:AlternateContent>
          </a:graphicData>
        </a:graphic>
      </p:graphicFrame>
      <p:sp>
        <p:nvSpPr>
          <p:cNvPr id="8" name="Rectangle 4"/>
          <p:cNvSpPr>
            <a:spLocks noChangeArrowheads="1"/>
          </p:cNvSpPr>
          <p:nvPr/>
        </p:nvSpPr>
        <p:spPr bwMode="auto">
          <a:xfrm>
            <a:off x="2267744" y="116632"/>
            <a:ext cx="46634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ro-RO"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Formulele</a:t>
            </a:r>
            <a:r>
              <a:rPr kumimoji="0" lang="en-US"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a:t>
            </a:r>
            <a:r>
              <a:rPr kumimoji="0" lang="en-US" altLang="ro-RO"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calcul</a:t>
            </a:r>
            <a:r>
              <a:rPr kumimoji="0" lang="en-US"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ro-RO"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şi</a:t>
            </a:r>
            <a:r>
              <a:rPr kumimoji="0" lang="en-US"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ro-RO"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normalităţile</a:t>
            </a:r>
            <a:r>
              <a:rPr kumimoji="0" lang="en-US"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o-RO"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o-RO" altLang="ro-RO" sz="2000" b="1" i="1" dirty="0">
                <a:ea typeface="Times New Roman" pitchFamily="18" charset="0"/>
              </a:rPr>
              <a:t> </a:t>
            </a:r>
            <a:r>
              <a:rPr lang="ro-RO" altLang="ro-RO" sz="2000" b="1" i="1" dirty="0" smtClean="0">
                <a:ea typeface="Times New Roman" pitchFamily="18" charset="0"/>
              </a:rPr>
              <a:t>    </a:t>
            </a:r>
            <a:r>
              <a:rPr kumimoji="0" lang="en-US" altLang="ro-RO"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constantelor</a:t>
            </a:r>
            <a:r>
              <a:rPr kumimoji="0" lang="en-US" altLang="ro-RO"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ro-RO" sz="20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eritrocitare</a:t>
            </a:r>
            <a:endParaRPr kumimoji="0" lang="ro-RO" altLang="ro-RO"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2000" b="1" i="1" u="none" strike="noStrike" cap="none" normalizeH="0" baseline="0" dirty="0" smtClean="0">
              <a:ln>
                <a:noFill/>
              </a:ln>
              <a:solidFill>
                <a:schemeClr val="tx1"/>
              </a:solidFill>
              <a:effectLst/>
              <a:latin typeface="Arial" pitchFamily="34" charset="0"/>
              <a:cs typeface="Arial" pitchFamily="34" charset="0"/>
            </a:endParaRPr>
          </a:p>
        </p:txBody>
      </p:sp>
      <p:pic>
        <p:nvPicPr>
          <p:cNvPr id="1239" name="Picture 2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34" y="47184"/>
            <a:ext cx="1297906" cy="80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866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260648"/>
            <a:ext cx="8928992" cy="6597352"/>
          </a:xfrm>
        </p:spPr>
        <p:txBody>
          <a:bodyPr>
            <a:normAutofit fontScale="85000" lnSpcReduction="20000"/>
          </a:bodyPr>
          <a:lstStyle/>
          <a:p>
            <a:pPr lvl="0" fontAlgn="base">
              <a:lnSpc>
                <a:spcPct val="120000"/>
              </a:lnSpc>
            </a:pPr>
            <a:r>
              <a:rPr lang="ro-RO" sz="2600" dirty="0">
                <a:solidFill>
                  <a:srgbClr val="C00000"/>
                </a:solidFill>
              </a:rPr>
              <a:t>Determinarea </a:t>
            </a:r>
            <a:r>
              <a:rPr lang="ro-RO" sz="2600" b="1" u="sng" dirty="0">
                <a:solidFill>
                  <a:srgbClr val="C00000"/>
                </a:solidFill>
              </a:rPr>
              <a:t>numărului de reticulocite</a:t>
            </a:r>
            <a:r>
              <a:rPr lang="ro-RO" sz="2600" dirty="0">
                <a:solidFill>
                  <a:srgbClr val="C00000"/>
                </a:solidFill>
              </a:rPr>
              <a:t> </a:t>
            </a:r>
            <a:r>
              <a:rPr lang="ro-RO" dirty="0"/>
              <a:t>în sângele periferic are o valoare semiologică deosebită, reflectând eficienţa activităţii </a:t>
            </a:r>
            <a:r>
              <a:rPr lang="ro-RO" dirty="0" err="1"/>
              <a:t>hematoformatoare</a:t>
            </a:r>
            <a:r>
              <a:rPr lang="ro-RO" dirty="0"/>
              <a:t> a măduvei. </a:t>
            </a:r>
          </a:p>
          <a:p>
            <a:pPr>
              <a:lnSpc>
                <a:spcPct val="120000"/>
              </a:lnSpc>
            </a:pPr>
            <a:r>
              <a:rPr lang="ro-RO" b="1" dirty="0"/>
              <a:t>Creşterile</a:t>
            </a:r>
            <a:r>
              <a:rPr lang="ro-RO" dirty="0"/>
              <a:t> au valoare diagnostică în anemiile hemolitice şi prognostică în timpul tratamentului anemiilor </a:t>
            </a:r>
            <a:r>
              <a:rPr lang="ro-RO" dirty="0" err="1"/>
              <a:t>aregenerative</a:t>
            </a:r>
            <a:r>
              <a:rPr lang="ro-RO" dirty="0"/>
              <a:t>, iar </a:t>
            </a:r>
            <a:r>
              <a:rPr lang="ro-RO" b="1" dirty="0"/>
              <a:t>scăderea</a:t>
            </a:r>
            <a:r>
              <a:rPr lang="ro-RO" dirty="0"/>
              <a:t> traduce o insuficienţă a măduvei osoase în producţia de eritrocite. </a:t>
            </a:r>
            <a:endParaRPr lang="ro-RO" dirty="0" smtClean="0"/>
          </a:p>
          <a:p>
            <a:pPr marL="0" indent="0">
              <a:lnSpc>
                <a:spcPct val="120000"/>
              </a:lnSpc>
              <a:buNone/>
            </a:pPr>
            <a:endParaRPr lang="ro-RO" dirty="0"/>
          </a:p>
          <a:p>
            <a:pPr>
              <a:lnSpc>
                <a:spcPct val="120000"/>
              </a:lnSpc>
            </a:pPr>
            <a:r>
              <a:rPr lang="ro-RO" sz="3000" b="1" i="1" u="sng" dirty="0">
                <a:solidFill>
                  <a:srgbClr val="911F73"/>
                </a:solidFill>
              </a:rPr>
              <a:t>Abaterile de la morfologia</a:t>
            </a:r>
            <a:r>
              <a:rPr lang="ro-RO" sz="3000" b="1" i="1" dirty="0">
                <a:solidFill>
                  <a:srgbClr val="911F73"/>
                </a:solidFill>
              </a:rPr>
              <a:t> </a:t>
            </a:r>
            <a:r>
              <a:rPr lang="ro-RO" sz="3000" b="1" i="1" dirty="0" err="1">
                <a:solidFill>
                  <a:srgbClr val="911F73"/>
                </a:solidFill>
              </a:rPr>
              <a:t>eritrocitară</a:t>
            </a:r>
            <a:r>
              <a:rPr lang="ro-RO" sz="3000" b="1" i="1" dirty="0">
                <a:solidFill>
                  <a:srgbClr val="911F73"/>
                </a:solidFill>
              </a:rPr>
              <a:t> normală </a:t>
            </a:r>
            <a:endParaRPr lang="ro-RO" sz="3000" b="1" i="1" dirty="0" smtClean="0">
              <a:solidFill>
                <a:srgbClr val="911F73"/>
              </a:solidFill>
            </a:endParaRPr>
          </a:p>
          <a:p>
            <a:pPr marL="0" indent="0">
              <a:lnSpc>
                <a:spcPct val="120000"/>
              </a:lnSpc>
              <a:buNone/>
            </a:pPr>
            <a:r>
              <a:rPr lang="ro-RO" sz="3000" b="1" i="1" dirty="0">
                <a:solidFill>
                  <a:srgbClr val="911F73"/>
                </a:solidFill>
              </a:rPr>
              <a:t> </a:t>
            </a:r>
            <a:r>
              <a:rPr lang="ro-RO" sz="3000" b="1" i="1" dirty="0" smtClean="0">
                <a:solidFill>
                  <a:srgbClr val="911F73"/>
                </a:solidFill>
              </a:rPr>
              <a:t>  </a:t>
            </a:r>
            <a:r>
              <a:rPr lang="ro-RO" dirty="0" smtClean="0"/>
              <a:t>pot </a:t>
            </a:r>
            <a:r>
              <a:rPr lang="ro-RO" dirty="0"/>
              <a:t>îmbrăca patru aspecte:</a:t>
            </a:r>
          </a:p>
          <a:p>
            <a:pPr lvl="0">
              <a:lnSpc>
                <a:spcPct val="120000"/>
              </a:lnSpc>
            </a:pPr>
            <a:r>
              <a:rPr lang="ro-RO" b="1" dirty="0">
                <a:solidFill>
                  <a:srgbClr val="911F73"/>
                </a:solidFill>
              </a:rPr>
              <a:t>variaţii de mărime</a:t>
            </a:r>
            <a:r>
              <a:rPr lang="ro-RO" dirty="0"/>
              <a:t>: anizocitoză (</a:t>
            </a:r>
            <a:r>
              <a:rPr lang="ro-RO" dirty="0" err="1"/>
              <a:t>micro-</a:t>
            </a:r>
            <a:r>
              <a:rPr lang="ro-RO" dirty="0"/>
              <a:t> şi </a:t>
            </a:r>
            <a:r>
              <a:rPr lang="ro-RO" dirty="0" err="1"/>
              <a:t>macrocitoză</a:t>
            </a:r>
            <a:r>
              <a:rPr lang="ro-RO" dirty="0"/>
              <a:t>)</a:t>
            </a:r>
          </a:p>
          <a:p>
            <a:pPr lvl="0">
              <a:lnSpc>
                <a:spcPct val="120000"/>
              </a:lnSpc>
            </a:pPr>
            <a:r>
              <a:rPr lang="ro-RO" b="1" dirty="0">
                <a:solidFill>
                  <a:srgbClr val="911F73"/>
                </a:solidFill>
              </a:rPr>
              <a:t>de formă</a:t>
            </a:r>
            <a:r>
              <a:rPr lang="ro-RO" dirty="0"/>
              <a:t>: </a:t>
            </a:r>
            <a:r>
              <a:rPr lang="ro-RO" dirty="0" err="1"/>
              <a:t>poikilocitoză</a:t>
            </a:r>
            <a:r>
              <a:rPr lang="ro-RO" dirty="0"/>
              <a:t> (</a:t>
            </a:r>
            <a:r>
              <a:rPr lang="ro-RO" dirty="0" err="1"/>
              <a:t>sferocitoză</a:t>
            </a:r>
            <a:r>
              <a:rPr lang="ro-RO" dirty="0"/>
              <a:t>, </a:t>
            </a:r>
            <a:r>
              <a:rPr lang="ro-RO" dirty="0" err="1"/>
              <a:t>ovalocitoză</a:t>
            </a:r>
            <a:r>
              <a:rPr lang="ro-RO" dirty="0"/>
              <a:t>, </a:t>
            </a:r>
            <a:r>
              <a:rPr lang="ro-RO" dirty="0" err="1"/>
              <a:t>eliptocitoză</a:t>
            </a:r>
            <a:r>
              <a:rPr lang="ro-RO" dirty="0"/>
              <a:t>, </a:t>
            </a:r>
            <a:r>
              <a:rPr lang="ro-RO" dirty="0" err="1"/>
              <a:t>schizocite</a:t>
            </a:r>
            <a:r>
              <a:rPr lang="ro-RO" dirty="0"/>
              <a:t>, hematii în” seceră”, „pară”, „halteră”, „semn de tras la ţintă”, „pălărie mexicană”)</a:t>
            </a:r>
          </a:p>
          <a:p>
            <a:pPr lvl="0">
              <a:lnSpc>
                <a:spcPct val="120000"/>
              </a:lnSpc>
            </a:pPr>
            <a:r>
              <a:rPr lang="ro-RO" b="1" dirty="0">
                <a:solidFill>
                  <a:srgbClr val="911F73"/>
                </a:solidFill>
              </a:rPr>
              <a:t>de culoare</a:t>
            </a:r>
            <a:r>
              <a:rPr lang="ro-RO" dirty="0"/>
              <a:t>: </a:t>
            </a:r>
            <a:r>
              <a:rPr lang="ro-RO" dirty="0" err="1"/>
              <a:t>anizocromie</a:t>
            </a:r>
            <a:r>
              <a:rPr lang="ro-RO" dirty="0"/>
              <a:t> (</a:t>
            </a:r>
            <a:r>
              <a:rPr lang="ro-RO" dirty="0" err="1"/>
              <a:t>hipo-</a:t>
            </a:r>
            <a:r>
              <a:rPr lang="ro-RO" dirty="0"/>
              <a:t> sau </a:t>
            </a:r>
            <a:r>
              <a:rPr lang="ro-RO" dirty="0" err="1"/>
              <a:t>normocromie</a:t>
            </a:r>
            <a:r>
              <a:rPr lang="ro-RO" dirty="0"/>
              <a:t>)</a:t>
            </a:r>
          </a:p>
          <a:p>
            <a:pPr lvl="0">
              <a:lnSpc>
                <a:spcPct val="120000"/>
              </a:lnSpc>
            </a:pPr>
            <a:r>
              <a:rPr lang="ro-RO" dirty="0"/>
              <a:t>prezenţa unor </a:t>
            </a:r>
            <a:r>
              <a:rPr lang="ro-RO" b="1" dirty="0" err="1">
                <a:solidFill>
                  <a:srgbClr val="911F73"/>
                </a:solidFill>
              </a:rPr>
              <a:t>incluzii</a:t>
            </a:r>
            <a:r>
              <a:rPr lang="ro-RO" b="1" dirty="0">
                <a:solidFill>
                  <a:srgbClr val="911F73"/>
                </a:solidFill>
              </a:rPr>
              <a:t> </a:t>
            </a:r>
            <a:r>
              <a:rPr lang="ro-RO" b="1" dirty="0" err="1">
                <a:solidFill>
                  <a:srgbClr val="911F73"/>
                </a:solidFill>
              </a:rPr>
              <a:t>eritrocitare</a:t>
            </a:r>
            <a:r>
              <a:rPr lang="ro-RO" b="1" dirty="0">
                <a:solidFill>
                  <a:srgbClr val="911F73"/>
                </a:solidFill>
              </a:rPr>
              <a:t> </a:t>
            </a:r>
            <a:r>
              <a:rPr lang="ro-RO" dirty="0"/>
              <a:t>(</a:t>
            </a:r>
            <a:r>
              <a:rPr lang="ro-RO" dirty="0" err="1"/>
              <a:t>policromazie</a:t>
            </a:r>
            <a:r>
              <a:rPr lang="ro-RO" dirty="0"/>
              <a:t>): </a:t>
            </a:r>
            <a:r>
              <a:rPr lang="ro-RO" dirty="0" err="1"/>
              <a:t>punctaţiile</a:t>
            </a:r>
            <a:r>
              <a:rPr lang="ro-RO" dirty="0"/>
              <a:t> </a:t>
            </a:r>
            <a:r>
              <a:rPr lang="ro-RO" dirty="0" err="1"/>
              <a:t>bazofile</a:t>
            </a:r>
            <a:r>
              <a:rPr lang="ro-RO" dirty="0"/>
              <a:t> (intoxicaţia cu plumb), corpii </a:t>
            </a:r>
            <a:r>
              <a:rPr lang="ro-RO" dirty="0" err="1"/>
              <a:t>Jolly</a:t>
            </a:r>
            <a:r>
              <a:rPr lang="ro-RO" dirty="0"/>
              <a:t> şi inelele Cabot (anemiile hemolitice prin </a:t>
            </a:r>
            <a:r>
              <a:rPr lang="ro-RO" dirty="0" err="1"/>
              <a:t>disenzimopatii</a:t>
            </a:r>
            <a:r>
              <a:rPr lang="ro-RO" dirty="0"/>
              <a:t>), corpii </a:t>
            </a:r>
            <a:r>
              <a:rPr lang="ro-RO" dirty="0" err="1"/>
              <a:t>Popenheimer</a:t>
            </a:r>
            <a:r>
              <a:rPr lang="ro-RO" dirty="0"/>
              <a:t> (anemia </a:t>
            </a:r>
            <a:r>
              <a:rPr lang="ro-RO" dirty="0" err="1"/>
              <a:t>sideroblastică</a:t>
            </a:r>
            <a:r>
              <a:rPr lang="ro-RO" dirty="0"/>
              <a:t>).</a:t>
            </a:r>
          </a:p>
          <a:p>
            <a:pPr>
              <a:lnSpc>
                <a:spcPct val="120000"/>
              </a:lnSpc>
            </a:pPr>
            <a:r>
              <a:rPr lang="ro-RO" dirty="0"/>
              <a:t>Aceste aspecte sunt evidenţiate pe frotiul sanghin, fiecare boală având particularităţile ei. </a:t>
            </a:r>
          </a:p>
          <a:p>
            <a:pPr>
              <a:lnSpc>
                <a:spcPct val="120000"/>
              </a:lnSpc>
            </a:pPr>
            <a:endParaRPr lang="ro-R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052825"/>
            <a:ext cx="1961153" cy="130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6846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16632"/>
            <a:ext cx="8928992" cy="6624736"/>
          </a:xfrm>
        </p:spPr>
        <p:txBody>
          <a:bodyPr>
            <a:normAutofit/>
          </a:bodyPr>
          <a:lstStyle/>
          <a:p>
            <a:pPr lvl="0">
              <a:lnSpc>
                <a:spcPct val="110000"/>
              </a:lnSpc>
            </a:pPr>
            <a:r>
              <a:rPr lang="ro-RO" b="1" dirty="0"/>
              <a:t>Examenul măduvei osoase (</a:t>
            </a:r>
            <a:r>
              <a:rPr lang="ro-RO" b="1" dirty="0" err="1"/>
              <a:t>medulograma</a:t>
            </a:r>
            <a:r>
              <a:rPr lang="ro-RO" b="1" dirty="0"/>
              <a:t>) </a:t>
            </a:r>
            <a:r>
              <a:rPr lang="ro-RO" dirty="0"/>
              <a:t>permite examinarea componentei centrale</a:t>
            </a:r>
            <a:r>
              <a:rPr lang="ro-RO" dirty="0" smtClean="0"/>
              <a:t>, generatoare </a:t>
            </a:r>
            <a:r>
              <a:rPr lang="ro-RO" dirty="0"/>
              <a:t>de celule sangvine periferice (mature).</a:t>
            </a:r>
          </a:p>
          <a:p>
            <a:pPr>
              <a:lnSpc>
                <a:spcPct val="110000"/>
              </a:lnSpc>
            </a:pPr>
            <a:r>
              <a:rPr lang="ro-RO" sz="2800" b="1" i="1" dirty="0">
                <a:solidFill>
                  <a:srgbClr val="209C6D"/>
                </a:solidFill>
              </a:rPr>
              <a:t>Precursorii medulari </a:t>
            </a:r>
            <a:r>
              <a:rPr lang="ro-RO" sz="2800" b="1" i="1" dirty="0" err="1" smtClean="0">
                <a:solidFill>
                  <a:srgbClr val="209C6D"/>
                </a:solidFill>
              </a:rPr>
              <a:t>eritrocitari</a:t>
            </a:r>
            <a:r>
              <a:rPr lang="ro-RO" sz="2800" b="1" i="1" dirty="0" smtClean="0">
                <a:solidFill>
                  <a:srgbClr val="209C6D"/>
                </a:solidFill>
              </a:rPr>
              <a:t> </a:t>
            </a:r>
            <a:r>
              <a:rPr lang="ro-RO" dirty="0"/>
              <a:t>sunt: </a:t>
            </a:r>
            <a:r>
              <a:rPr lang="ro-RO" dirty="0" err="1"/>
              <a:t>proeritroblastul</a:t>
            </a:r>
            <a:r>
              <a:rPr lang="ro-RO" dirty="0"/>
              <a:t> (0,5-1,5%), </a:t>
            </a:r>
            <a:r>
              <a:rPr lang="ro-RO" dirty="0" err="1"/>
              <a:t>normoblastul</a:t>
            </a:r>
            <a:r>
              <a:rPr lang="ro-RO" dirty="0"/>
              <a:t> </a:t>
            </a:r>
            <a:r>
              <a:rPr lang="ro-RO" dirty="0" err="1"/>
              <a:t>bazofil</a:t>
            </a:r>
            <a:r>
              <a:rPr lang="ro-RO" dirty="0"/>
              <a:t> (10-25%), </a:t>
            </a:r>
            <a:r>
              <a:rPr lang="ro-RO" dirty="0" err="1"/>
              <a:t>policromatofil</a:t>
            </a:r>
            <a:r>
              <a:rPr lang="ro-RO" dirty="0"/>
              <a:t> (50%), </a:t>
            </a:r>
            <a:r>
              <a:rPr lang="ro-RO" dirty="0" err="1"/>
              <a:t>oxifil</a:t>
            </a:r>
            <a:r>
              <a:rPr lang="ro-RO" dirty="0"/>
              <a:t> (30-35%), reticulocite şi </a:t>
            </a:r>
            <a:r>
              <a:rPr lang="ro-RO" dirty="0" err="1"/>
              <a:t>sideroblaşti</a:t>
            </a:r>
            <a:r>
              <a:rPr lang="ro-RO" dirty="0"/>
              <a:t> medulari (30%).</a:t>
            </a:r>
          </a:p>
          <a:p>
            <a:pPr>
              <a:lnSpc>
                <a:spcPct val="110000"/>
              </a:lnSpc>
            </a:pPr>
            <a:r>
              <a:rPr lang="ro-RO" sz="2800" b="1" i="1" dirty="0">
                <a:solidFill>
                  <a:srgbClr val="209C6D"/>
                </a:solidFill>
              </a:rPr>
              <a:t>Precursorii medulari </a:t>
            </a:r>
            <a:r>
              <a:rPr lang="ro-RO" sz="2800" b="1" i="1" dirty="0" err="1">
                <a:solidFill>
                  <a:srgbClr val="209C6D"/>
                </a:solidFill>
              </a:rPr>
              <a:t>granulocitari</a:t>
            </a:r>
            <a:r>
              <a:rPr lang="ro-RO" sz="2800" b="1" i="1" dirty="0">
                <a:solidFill>
                  <a:srgbClr val="209C6D"/>
                </a:solidFill>
              </a:rPr>
              <a:t> </a:t>
            </a:r>
            <a:r>
              <a:rPr lang="ro-RO" dirty="0"/>
              <a:t>sunt: mieloblastul (1-5%), </a:t>
            </a:r>
            <a:r>
              <a:rPr lang="ro-RO" dirty="0" err="1"/>
              <a:t>promielocitul</a:t>
            </a:r>
            <a:r>
              <a:rPr lang="ro-RO" dirty="0"/>
              <a:t> (1-8%), mielocitele </a:t>
            </a:r>
            <a:r>
              <a:rPr lang="ro-RO" dirty="0" err="1"/>
              <a:t>neutrofile</a:t>
            </a:r>
            <a:r>
              <a:rPr lang="ro-RO" dirty="0"/>
              <a:t> (12%), eozinofile (1,5%), </a:t>
            </a:r>
            <a:r>
              <a:rPr lang="ro-RO" dirty="0" err="1"/>
              <a:t>bazofile</a:t>
            </a:r>
            <a:r>
              <a:rPr lang="ro-RO" dirty="0"/>
              <a:t> (0,5 %); </a:t>
            </a:r>
            <a:r>
              <a:rPr lang="ro-RO" dirty="0" err="1"/>
              <a:t>metamielocitele</a:t>
            </a:r>
            <a:r>
              <a:rPr lang="ro-RO" dirty="0"/>
              <a:t> </a:t>
            </a:r>
            <a:r>
              <a:rPr lang="ro-RO" dirty="0" err="1"/>
              <a:t>neutrofile</a:t>
            </a:r>
            <a:r>
              <a:rPr lang="ro-RO" dirty="0"/>
              <a:t> (20%), eozinofile (2%), </a:t>
            </a:r>
            <a:r>
              <a:rPr lang="ro-RO" dirty="0" err="1"/>
              <a:t>bazofile</a:t>
            </a:r>
            <a:r>
              <a:rPr lang="ro-RO" dirty="0"/>
              <a:t> (1,2%); </a:t>
            </a:r>
            <a:r>
              <a:rPr lang="ro-RO" dirty="0" err="1"/>
              <a:t>limfoblaştii</a:t>
            </a:r>
            <a:r>
              <a:rPr lang="ro-RO" dirty="0"/>
              <a:t> (10%), monocite (0,4%), plasmocite (2%).</a:t>
            </a:r>
          </a:p>
          <a:p>
            <a:pPr>
              <a:lnSpc>
                <a:spcPct val="110000"/>
              </a:lnSpc>
            </a:pPr>
            <a:r>
              <a:rPr lang="ro-RO" dirty="0"/>
              <a:t> </a:t>
            </a:r>
            <a:r>
              <a:rPr lang="ro-RO" sz="2800" b="1" i="1" dirty="0">
                <a:solidFill>
                  <a:srgbClr val="209C6D"/>
                </a:solidFill>
              </a:rPr>
              <a:t>Precursorii seriei </a:t>
            </a:r>
            <a:r>
              <a:rPr lang="ro-RO" sz="2800" b="1" i="1" dirty="0" err="1">
                <a:solidFill>
                  <a:srgbClr val="209C6D"/>
                </a:solidFill>
              </a:rPr>
              <a:t>megacariocitare</a:t>
            </a:r>
            <a:r>
              <a:rPr lang="ro-RO" sz="2800" b="1" i="1" dirty="0">
                <a:solidFill>
                  <a:srgbClr val="209C6D"/>
                </a:solidFill>
              </a:rPr>
              <a:t> </a:t>
            </a:r>
            <a:r>
              <a:rPr lang="ro-RO" dirty="0"/>
              <a:t>sunt: </a:t>
            </a:r>
            <a:r>
              <a:rPr lang="ro-RO" dirty="0" err="1"/>
              <a:t>megacarioblastul</a:t>
            </a:r>
            <a:r>
              <a:rPr lang="ro-RO" dirty="0"/>
              <a:t> şi </a:t>
            </a:r>
            <a:r>
              <a:rPr lang="ro-RO" dirty="0" err="1"/>
              <a:t>megacariocitul</a:t>
            </a:r>
            <a:r>
              <a:rPr lang="ro-RO" dirty="0"/>
              <a:t> </a:t>
            </a:r>
            <a:r>
              <a:rPr lang="ro-RO" dirty="0" err="1"/>
              <a:t>trombogen</a:t>
            </a:r>
            <a:r>
              <a:rPr lang="ro-RO" dirty="0"/>
              <a:t> (0,1%)</a:t>
            </a:r>
          </a:p>
          <a:p>
            <a:pPr>
              <a:lnSpc>
                <a:spcPct val="110000"/>
              </a:lnSpc>
            </a:pPr>
            <a:endParaRPr lang="ro-RO" dirty="0"/>
          </a:p>
        </p:txBody>
      </p:sp>
    </p:spTree>
    <p:extLst>
      <p:ext uri="{BB962C8B-B14F-4D97-AF65-F5344CB8AC3E}">
        <p14:creationId xmlns:p14="http://schemas.microsoft.com/office/powerpoint/2010/main" val="4007207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79512" y="404664"/>
            <a:ext cx="8784976" cy="6192688"/>
          </a:xfrm>
        </p:spPr>
        <p:txBody>
          <a:bodyPr>
            <a:normAutofit/>
          </a:bodyPr>
          <a:lstStyle/>
          <a:p>
            <a:pPr lvl="0"/>
            <a:r>
              <a:rPr lang="ro-RO" sz="2400" b="1" dirty="0"/>
              <a:t>Examenele biochimice </a:t>
            </a:r>
            <a:r>
              <a:rPr lang="ro-RO" sz="2400" dirty="0"/>
              <a:t>specifice diferitelor tipuri de anemii sunt:</a:t>
            </a:r>
          </a:p>
          <a:p>
            <a:pPr lvl="1"/>
            <a:r>
              <a:rPr lang="ro-RO" sz="2400" dirty="0" err="1"/>
              <a:t>sideremie</a:t>
            </a:r>
            <a:r>
              <a:rPr lang="ro-RO" sz="2400" dirty="0"/>
              <a:t>, </a:t>
            </a:r>
            <a:r>
              <a:rPr lang="ro-RO" sz="2400" dirty="0" err="1"/>
              <a:t>feritină</a:t>
            </a:r>
            <a:r>
              <a:rPr lang="ro-RO" sz="2400" dirty="0"/>
              <a:t> serică, </a:t>
            </a:r>
            <a:r>
              <a:rPr lang="ro-RO" sz="2400" dirty="0" err="1"/>
              <a:t>siderofilină</a:t>
            </a:r>
            <a:r>
              <a:rPr lang="ro-RO" sz="2400" dirty="0"/>
              <a:t> </a:t>
            </a:r>
            <a:r>
              <a:rPr lang="ro-RO" sz="2400" dirty="0" err="1"/>
              <a:t>serică</a:t>
            </a:r>
            <a:r>
              <a:rPr lang="ro-RO" sz="2400" dirty="0"/>
              <a:t>, coeficientul de saturaţie a </a:t>
            </a:r>
            <a:r>
              <a:rPr lang="ro-RO" sz="2400" dirty="0" err="1"/>
              <a:t>siferofilinei</a:t>
            </a:r>
            <a:r>
              <a:rPr lang="ro-RO" sz="2400" dirty="0"/>
              <a:t>, capacitatea liberă de transport a </a:t>
            </a:r>
            <a:r>
              <a:rPr lang="ro-RO" sz="2400" dirty="0" err="1"/>
              <a:t>siderofilinei</a:t>
            </a:r>
            <a:r>
              <a:rPr lang="ro-RO" sz="2400" dirty="0"/>
              <a:t>;</a:t>
            </a:r>
          </a:p>
          <a:p>
            <a:pPr lvl="1"/>
            <a:r>
              <a:rPr lang="ro-RO" sz="2400" dirty="0"/>
              <a:t>concentraţia serică a vitaminei B12 şi acid folic;</a:t>
            </a:r>
          </a:p>
          <a:p>
            <a:pPr lvl="1"/>
            <a:r>
              <a:rPr lang="ro-RO" sz="2400" dirty="0"/>
              <a:t>testele rezistenţei </a:t>
            </a:r>
            <a:r>
              <a:rPr lang="ro-RO" sz="2400" dirty="0" smtClean="0"/>
              <a:t>mecanice </a:t>
            </a:r>
            <a:r>
              <a:rPr lang="ro-RO" sz="2400" dirty="0"/>
              <a:t>şi osmotice </a:t>
            </a:r>
            <a:r>
              <a:rPr lang="ro-RO" sz="2400" dirty="0" err="1"/>
              <a:t>eritrocitare</a:t>
            </a:r>
            <a:r>
              <a:rPr lang="ro-RO" sz="2400" dirty="0"/>
              <a:t>;</a:t>
            </a:r>
          </a:p>
          <a:p>
            <a:pPr lvl="1"/>
            <a:r>
              <a:rPr lang="ro-RO" sz="2400" dirty="0"/>
              <a:t>testul de </a:t>
            </a:r>
            <a:r>
              <a:rPr lang="ro-RO" sz="2400" dirty="0" err="1"/>
              <a:t>autohemoliză</a:t>
            </a:r>
            <a:r>
              <a:rPr lang="ro-RO" sz="2400" dirty="0"/>
              <a:t> (testul Dacie);</a:t>
            </a:r>
          </a:p>
          <a:p>
            <a:pPr lvl="1"/>
            <a:r>
              <a:rPr lang="ro-RO" sz="2400" dirty="0"/>
              <a:t>testul HAM</a:t>
            </a:r>
          </a:p>
          <a:p>
            <a:pPr lvl="1"/>
            <a:r>
              <a:rPr lang="ro-RO" sz="2400" dirty="0"/>
              <a:t>testul </a:t>
            </a:r>
            <a:r>
              <a:rPr lang="ro-RO" sz="2400" dirty="0" err="1"/>
              <a:t>Coombs</a:t>
            </a:r>
            <a:endParaRPr lang="ro-RO" sz="2400" dirty="0"/>
          </a:p>
          <a:p>
            <a:pPr lvl="1"/>
            <a:r>
              <a:rPr lang="ro-RO" sz="2400" dirty="0"/>
              <a:t>electroforeza </a:t>
            </a:r>
            <a:r>
              <a:rPr lang="ro-RO" sz="2400" dirty="0" err="1"/>
              <a:t>hemoglobinelor</a:t>
            </a:r>
            <a:r>
              <a:rPr lang="ro-RO" sz="2400" dirty="0"/>
              <a:t>.</a:t>
            </a:r>
          </a:p>
          <a:p>
            <a:pPr lvl="0"/>
            <a:r>
              <a:rPr lang="ro-RO" sz="2400" b="1" dirty="0"/>
              <a:t>Teste funcţionale</a:t>
            </a:r>
            <a:endParaRPr lang="ro-RO" sz="2400" dirty="0"/>
          </a:p>
          <a:p>
            <a:pPr lvl="1"/>
            <a:r>
              <a:rPr lang="ro-RO" sz="2400" dirty="0"/>
              <a:t>Testul absorbţiei intestinale a vitaminei B12 (</a:t>
            </a:r>
            <a:r>
              <a:rPr lang="ro-RO" sz="2400" dirty="0" err="1"/>
              <a:t>Schilling</a:t>
            </a:r>
            <a:r>
              <a:rPr lang="ro-RO" sz="2400" dirty="0"/>
              <a:t>)</a:t>
            </a:r>
          </a:p>
          <a:p>
            <a:endParaRPr lang="ro-RO" sz="2400" dirty="0"/>
          </a:p>
        </p:txBody>
      </p:sp>
    </p:spTree>
    <p:extLst>
      <p:ext uri="{BB962C8B-B14F-4D97-AF65-F5344CB8AC3E}">
        <p14:creationId xmlns:p14="http://schemas.microsoft.com/office/powerpoint/2010/main" val="1096564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88640"/>
            <a:ext cx="8928992" cy="6669360"/>
          </a:xfrm>
        </p:spPr>
        <p:txBody>
          <a:bodyPr>
            <a:normAutofit fontScale="92500" lnSpcReduction="20000"/>
          </a:bodyPr>
          <a:lstStyle/>
          <a:p>
            <a:pPr marL="0" indent="0">
              <a:lnSpc>
                <a:spcPct val="120000"/>
              </a:lnSpc>
              <a:buNone/>
            </a:pPr>
            <a:r>
              <a:rPr lang="ro-RO" b="1" dirty="0"/>
              <a:t>• Clasificarea anemiilor</a:t>
            </a:r>
            <a:endParaRPr lang="ro-RO" dirty="0"/>
          </a:p>
          <a:p>
            <a:pPr lvl="0">
              <a:lnSpc>
                <a:spcPct val="120000"/>
              </a:lnSpc>
            </a:pPr>
            <a:r>
              <a:rPr lang="ro-RO" b="1" dirty="0" err="1">
                <a:solidFill>
                  <a:srgbClr val="FF0000"/>
                </a:solidFill>
              </a:rPr>
              <a:t>etiopatogenică</a:t>
            </a:r>
            <a:r>
              <a:rPr lang="ro-RO" b="1" dirty="0">
                <a:solidFill>
                  <a:srgbClr val="FF0000"/>
                </a:solidFill>
              </a:rPr>
              <a:t>:</a:t>
            </a:r>
            <a:endParaRPr lang="ro-RO" dirty="0">
              <a:solidFill>
                <a:srgbClr val="FF0000"/>
              </a:solidFill>
            </a:endParaRPr>
          </a:p>
          <a:p>
            <a:pPr lvl="1">
              <a:lnSpc>
                <a:spcPct val="120000"/>
              </a:lnSpc>
            </a:pPr>
            <a:r>
              <a:rPr lang="ro-RO" dirty="0"/>
              <a:t>anemii prin pierdere de sânge</a:t>
            </a:r>
          </a:p>
          <a:p>
            <a:pPr lvl="1">
              <a:lnSpc>
                <a:spcPct val="120000"/>
              </a:lnSpc>
            </a:pPr>
            <a:r>
              <a:rPr lang="ro-RO" dirty="0"/>
              <a:t>anemii prin distrugere exagerată de sânge</a:t>
            </a:r>
          </a:p>
          <a:p>
            <a:pPr lvl="1">
              <a:lnSpc>
                <a:spcPct val="120000"/>
              </a:lnSpc>
            </a:pPr>
            <a:r>
              <a:rPr lang="ro-RO" dirty="0"/>
              <a:t>anemii prin producţie ineficientă a hematiilor</a:t>
            </a:r>
          </a:p>
          <a:p>
            <a:pPr lvl="1">
              <a:lnSpc>
                <a:spcPct val="120000"/>
              </a:lnSpc>
            </a:pPr>
            <a:r>
              <a:rPr lang="ro-RO" dirty="0"/>
              <a:t>anemii prin producţie insuficientă a hematiilor.</a:t>
            </a:r>
          </a:p>
          <a:p>
            <a:pPr lvl="0">
              <a:lnSpc>
                <a:spcPct val="120000"/>
              </a:lnSpc>
            </a:pPr>
            <a:r>
              <a:rPr lang="ro-RO" b="1" dirty="0">
                <a:solidFill>
                  <a:srgbClr val="FF0000"/>
                </a:solidFill>
              </a:rPr>
              <a:t>clinică:</a:t>
            </a:r>
            <a:endParaRPr lang="ro-RO" dirty="0">
              <a:solidFill>
                <a:srgbClr val="FF0000"/>
              </a:solidFill>
            </a:endParaRPr>
          </a:p>
          <a:p>
            <a:pPr lvl="1">
              <a:lnSpc>
                <a:spcPct val="120000"/>
              </a:lnSpc>
            </a:pPr>
            <a:r>
              <a:rPr lang="ro-RO" dirty="0"/>
              <a:t>anemie uşoară:	9 - 12 </a:t>
            </a:r>
            <a:r>
              <a:rPr lang="ro-RO" dirty="0" err="1"/>
              <a:t>g%</a:t>
            </a:r>
            <a:r>
              <a:rPr lang="ro-RO" dirty="0"/>
              <a:t>	27-36%</a:t>
            </a:r>
          </a:p>
          <a:p>
            <a:pPr lvl="1">
              <a:lnSpc>
                <a:spcPct val="120000"/>
              </a:lnSpc>
            </a:pPr>
            <a:r>
              <a:rPr lang="ro-RO" dirty="0"/>
              <a:t>anemie moderată:	6 - 9g%	22-26%</a:t>
            </a:r>
          </a:p>
          <a:p>
            <a:pPr lvl="1">
              <a:lnSpc>
                <a:spcPct val="120000"/>
              </a:lnSpc>
            </a:pPr>
            <a:r>
              <a:rPr lang="ro-RO" dirty="0"/>
              <a:t>anemie severă</a:t>
            </a:r>
            <a:r>
              <a:rPr lang="ro-RO" dirty="0" smtClean="0"/>
              <a:t>:</a:t>
            </a:r>
            <a:r>
              <a:rPr lang="ro-RO" dirty="0"/>
              <a:t>	</a:t>
            </a:r>
            <a:r>
              <a:rPr lang="ro-RO" sz="3000" b="1" dirty="0">
                <a:solidFill>
                  <a:srgbClr val="209C6D"/>
                </a:solidFill>
              </a:rPr>
              <a:t>≤ 6g%	</a:t>
            </a:r>
            <a:r>
              <a:rPr lang="ro-RO" dirty="0"/>
              <a:t>	10-21%</a:t>
            </a:r>
          </a:p>
          <a:p>
            <a:pPr marL="0" indent="0">
              <a:lnSpc>
                <a:spcPct val="120000"/>
              </a:lnSpc>
              <a:buNone/>
            </a:pPr>
            <a:endParaRPr lang="ro-RO" dirty="0">
              <a:solidFill>
                <a:srgbClr val="FF0000"/>
              </a:solidFill>
            </a:endParaRPr>
          </a:p>
          <a:p>
            <a:pPr lvl="0">
              <a:lnSpc>
                <a:spcPct val="120000"/>
              </a:lnSpc>
            </a:pPr>
            <a:r>
              <a:rPr lang="ro-RO" b="1" dirty="0">
                <a:solidFill>
                  <a:srgbClr val="FF0000"/>
                </a:solidFill>
              </a:rPr>
              <a:t>morfologică:</a:t>
            </a:r>
            <a:endParaRPr lang="ro-RO" dirty="0">
              <a:solidFill>
                <a:srgbClr val="FF0000"/>
              </a:solidFill>
            </a:endParaRPr>
          </a:p>
          <a:p>
            <a:pPr lvl="1">
              <a:lnSpc>
                <a:spcPct val="120000"/>
              </a:lnSpc>
            </a:pPr>
            <a:r>
              <a:rPr lang="ro-RO" dirty="0" err="1"/>
              <a:t>microcitară</a:t>
            </a:r>
            <a:r>
              <a:rPr lang="ro-RO" dirty="0"/>
              <a:t>, </a:t>
            </a:r>
            <a:r>
              <a:rPr lang="ro-RO" dirty="0" err="1"/>
              <a:t>hipocromă</a:t>
            </a:r>
            <a:r>
              <a:rPr lang="ro-RO" dirty="0"/>
              <a:t>: an </a:t>
            </a:r>
            <a:r>
              <a:rPr lang="ro-RO" dirty="0" err="1"/>
              <a:t>feriprivă</a:t>
            </a:r>
            <a:r>
              <a:rPr lang="ro-RO" dirty="0"/>
              <a:t>, talasemia, anemia din boli inflamatorii cronice, anemia </a:t>
            </a:r>
            <a:r>
              <a:rPr lang="ro-RO" dirty="0" err="1"/>
              <a:t>sideroblastică</a:t>
            </a:r>
            <a:r>
              <a:rPr lang="ro-RO" dirty="0"/>
              <a:t>;</a:t>
            </a:r>
          </a:p>
          <a:p>
            <a:pPr lvl="1">
              <a:lnSpc>
                <a:spcPct val="120000"/>
              </a:lnSpc>
            </a:pPr>
            <a:r>
              <a:rPr lang="ro-RO" dirty="0" err="1"/>
              <a:t>normocitară</a:t>
            </a:r>
            <a:r>
              <a:rPr lang="ro-RO" dirty="0"/>
              <a:t>, </a:t>
            </a:r>
            <a:r>
              <a:rPr lang="ro-RO" dirty="0" err="1"/>
              <a:t>normocromă</a:t>
            </a:r>
            <a:r>
              <a:rPr lang="ro-RO" dirty="0"/>
              <a:t>: an </a:t>
            </a:r>
            <a:r>
              <a:rPr lang="ro-RO" dirty="0" err="1"/>
              <a:t>posthemoragică</a:t>
            </a:r>
            <a:r>
              <a:rPr lang="ro-RO" dirty="0"/>
              <a:t> acută, anemiile hemolitice;</a:t>
            </a:r>
          </a:p>
          <a:p>
            <a:pPr lvl="1">
              <a:lnSpc>
                <a:spcPct val="120000"/>
              </a:lnSpc>
            </a:pPr>
            <a:r>
              <a:rPr lang="ro-RO" dirty="0" err="1"/>
              <a:t>macrocitară</a:t>
            </a:r>
            <a:r>
              <a:rPr lang="ro-RO" dirty="0"/>
              <a:t>, </a:t>
            </a:r>
            <a:r>
              <a:rPr lang="ro-RO" dirty="0" err="1"/>
              <a:t>normocromă</a:t>
            </a:r>
            <a:r>
              <a:rPr lang="ro-RO" dirty="0"/>
              <a:t>: an </a:t>
            </a:r>
            <a:r>
              <a:rPr lang="ro-RO" dirty="0" err="1"/>
              <a:t>megaloblastică</a:t>
            </a:r>
            <a:r>
              <a:rPr lang="ro-RO" dirty="0"/>
              <a:t> prin deficit de vitamină B12 şi acid folic, hipotiroidie, boli hepatice, alcoolism cronic.</a:t>
            </a:r>
          </a:p>
          <a:p>
            <a:pPr>
              <a:lnSpc>
                <a:spcPct val="120000"/>
              </a:lnSpc>
            </a:pPr>
            <a:endParaRPr lang="ro-RO" dirty="0"/>
          </a:p>
        </p:txBody>
      </p:sp>
      <p:sp>
        <p:nvSpPr>
          <p:cNvPr id="2" name="Buton acțiune: Înapoi sau Anteriorul 1">
            <a:hlinkClick r:id="" action="ppaction://hlinkshowjump?jump=previousslide" highlightClick="1"/>
          </p:cNvPr>
          <p:cNvSpPr/>
          <p:nvPr/>
        </p:nvSpPr>
        <p:spPr>
          <a:xfrm>
            <a:off x="3995936" y="3535164"/>
            <a:ext cx="682376" cy="521208"/>
          </a:xfrm>
          <a:prstGeom prst="actionButtonBackPrevio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563516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16632"/>
            <a:ext cx="8928992" cy="6552728"/>
          </a:xfrm>
        </p:spPr>
        <p:txBody>
          <a:bodyPr>
            <a:normAutofit/>
          </a:bodyPr>
          <a:lstStyle/>
          <a:p>
            <a:pPr lvl="0">
              <a:lnSpc>
                <a:spcPct val="120000"/>
              </a:lnSpc>
            </a:pPr>
            <a:r>
              <a:rPr lang="ro-RO" b="1" dirty="0" err="1">
                <a:solidFill>
                  <a:srgbClr val="FF0000"/>
                </a:solidFill>
              </a:rPr>
              <a:t>eritrocinetică</a:t>
            </a:r>
            <a:endParaRPr lang="ro-RO" dirty="0">
              <a:solidFill>
                <a:srgbClr val="FF0000"/>
              </a:solidFill>
            </a:endParaRPr>
          </a:p>
          <a:p>
            <a:pPr>
              <a:lnSpc>
                <a:spcPct val="120000"/>
              </a:lnSpc>
            </a:pPr>
            <a:r>
              <a:rPr lang="ro-RO" dirty="0"/>
              <a:t>Ţinând cont de numărul de reticulocite şi de aspectul seriei </a:t>
            </a:r>
            <a:r>
              <a:rPr lang="ro-RO" dirty="0" err="1"/>
              <a:t>eritroblastice</a:t>
            </a:r>
            <a:r>
              <a:rPr lang="ro-RO" dirty="0"/>
              <a:t> din măduva osoasă, deosebim 2 tipuri de anemii:</a:t>
            </a:r>
          </a:p>
          <a:p>
            <a:pPr lvl="1">
              <a:lnSpc>
                <a:spcPct val="120000"/>
              </a:lnSpc>
            </a:pPr>
            <a:r>
              <a:rPr lang="ro-RO" sz="2400" b="1" dirty="0">
                <a:solidFill>
                  <a:srgbClr val="FF0000"/>
                </a:solidFill>
              </a:rPr>
              <a:t>an regenerative: </a:t>
            </a:r>
            <a:r>
              <a:rPr lang="ro-RO" dirty="0"/>
              <a:t>cu eritropoieză eficientă şi </a:t>
            </a:r>
            <a:r>
              <a:rPr lang="ro-RO" dirty="0" err="1"/>
              <a:t>reticulocitoză</a:t>
            </a:r>
            <a:r>
              <a:rPr lang="ro-RO" dirty="0"/>
              <a:t> periferică, în care producţia de eritrocite reuşeşte să compenseze parţial sau total distrugerea sau pierderea hematiilor. </a:t>
            </a:r>
            <a:r>
              <a:rPr lang="ro-RO" dirty="0" smtClean="0"/>
              <a:t> </a:t>
            </a:r>
            <a:r>
              <a:rPr lang="ro-RO" dirty="0"/>
              <a:t>A</a:t>
            </a:r>
            <a:r>
              <a:rPr lang="ro-RO" dirty="0" smtClean="0"/>
              <a:t>cest </a:t>
            </a:r>
            <a:r>
              <a:rPr lang="ro-RO" dirty="0"/>
              <a:t>tip de anemie indică un mecanism periferic de producere al anemiei, sângerare acută  sau hemoliză;</a:t>
            </a:r>
          </a:p>
          <a:p>
            <a:pPr lvl="1">
              <a:lnSpc>
                <a:spcPct val="120000"/>
              </a:lnSpc>
            </a:pPr>
            <a:r>
              <a:rPr lang="ro-RO" sz="2400" b="1" dirty="0">
                <a:solidFill>
                  <a:srgbClr val="FF0000"/>
                </a:solidFill>
              </a:rPr>
              <a:t>an </a:t>
            </a:r>
            <a:r>
              <a:rPr lang="ro-RO" sz="2400" b="1" dirty="0" err="1">
                <a:solidFill>
                  <a:srgbClr val="FF0000"/>
                </a:solidFill>
              </a:rPr>
              <a:t>aregenerative</a:t>
            </a:r>
            <a:r>
              <a:rPr lang="ro-RO" sz="2400" b="1" dirty="0">
                <a:solidFill>
                  <a:srgbClr val="FF0000"/>
                </a:solidFill>
              </a:rPr>
              <a:t>: </a:t>
            </a:r>
            <a:r>
              <a:rPr lang="ro-RO" dirty="0"/>
              <a:t>cu eritropoieză ineficientă şi reticulocite scăzute, în care eritropoieza este fie ineficientă (distrugerea </a:t>
            </a:r>
            <a:r>
              <a:rPr lang="ro-RO" dirty="0" err="1"/>
              <a:t>intramedulară</a:t>
            </a:r>
            <a:r>
              <a:rPr lang="ro-RO" dirty="0"/>
              <a:t> a hematiilor anormale), fie insuficientă (înlocuirea măduvei cu alte tipuri de celule).</a:t>
            </a:r>
          </a:p>
          <a:p>
            <a:pPr>
              <a:lnSpc>
                <a:spcPct val="120000"/>
              </a:lnSpc>
            </a:pPr>
            <a:r>
              <a:rPr lang="ro-RO" sz="2400" b="1" dirty="0">
                <a:solidFill>
                  <a:srgbClr val="C00000"/>
                </a:solidFill>
              </a:rPr>
              <a:t>Numărul de reticulocite din sângele periferic se corelează invers proporţional </a:t>
            </a:r>
            <a:r>
              <a:rPr lang="ro-RO" sz="2400" b="1" dirty="0" smtClean="0">
                <a:solidFill>
                  <a:srgbClr val="C00000"/>
                </a:solidFill>
              </a:rPr>
              <a:t>cu </a:t>
            </a:r>
            <a:r>
              <a:rPr lang="ro-RO" sz="2400" b="1" dirty="0">
                <a:solidFill>
                  <a:srgbClr val="C00000"/>
                </a:solidFill>
              </a:rPr>
              <a:t>valoarea hemoglobinei.</a:t>
            </a:r>
          </a:p>
          <a:p>
            <a:pPr marL="0" indent="0">
              <a:lnSpc>
                <a:spcPct val="120000"/>
              </a:lnSpc>
              <a:buNone/>
            </a:pPr>
            <a:endParaRPr lang="ro-RO" dirty="0"/>
          </a:p>
        </p:txBody>
      </p:sp>
    </p:spTree>
    <p:extLst>
      <p:ext uri="{BB962C8B-B14F-4D97-AF65-F5344CB8AC3E}">
        <p14:creationId xmlns:p14="http://schemas.microsoft.com/office/powerpoint/2010/main" val="36491870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251520" y="260648"/>
            <a:ext cx="8784976" cy="6408712"/>
          </a:xfrm>
        </p:spPr>
        <p:txBody>
          <a:bodyPr>
            <a:normAutofit/>
          </a:bodyPr>
          <a:lstStyle/>
          <a:p>
            <a:pPr marL="0" indent="0" algn="ctr">
              <a:buNone/>
            </a:pPr>
            <a:r>
              <a:rPr lang="ro-RO" sz="3200" b="1" dirty="0" smtClean="0">
                <a:solidFill>
                  <a:srgbClr val="FF0000"/>
                </a:solidFill>
              </a:rPr>
              <a:t> </a:t>
            </a:r>
            <a:r>
              <a:rPr lang="ro-RO" sz="3200" b="1" dirty="0">
                <a:solidFill>
                  <a:srgbClr val="FF0000"/>
                </a:solidFill>
              </a:rPr>
              <a:t>Etapele diagnosticul pozitiv al sindromului </a:t>
            </a:r>
            <a:r>
              <a:rPr lang="ro-RO" sz="3200" b="1" dirty="0" smtClean="0">
                <a:solidFill>
                  <a:srgbClr val="FF0000"/>
                </a:solidFill>
              </a:rPr>
              <a:t>anemic</a:t>
            </a:r>
          </a:p>
          <a:p>
            <a:pPr marL="0" indent="0">
              <a:buNone/>
            </a:pPr>
            <a:endParaRPr lang="ro-RO" sz="3200" dirty="0"/>
          </a:p>
          <a:p>
            <a:pPr marL="0" indent="0">
              <a:buNone/>
            </a:pPr>
            <a:r>
              <a:rPr lang="ro-RO" sz="3200" b="1" dirty="0" smtClean="0">
                <a:solidFill>
                  <a:srgbClr val="FF0000"/>
                </a:solidFill>
              </a:rPr>
              <a:t>I. Confirmarea </a:t>
            </a:r>
            <a:r>
              <a:rPr lang="ro-RO" sz="3200" b="1" dirty="0">
                <a:solidFill>
                  <a:srgbClr val="FF0000"/>
                </a:solidFill>
              </a:rPr>
              <a:t>anemiei</a:t>
            </a:r>
            <a:endParaRPr lang="ro-RO" sz="3200" dirty="0">
              <a:solidFill>
                <a:srgbClr val="FF0000"/>
              </a:solidFill>
            </a:endParaRPr>
          </a:p>
          <a:p>
            <a:pPr marL="0" indent="0">
              <a:buNone/>
            </a:pPr>
            <a:r>
              <a:rPr lang="ro-RO" sz="3200" b="1" dirty="0" smtClean="0"/>
              <a:t>Anemia</a:t>
            </a:r>
            <a:r>
              <a:rPr lang="ro-RO" sz="3200" dirty="0" smtClean="0"/>
              <a:t> </a:t>
            </a:r>
            <a:r>
              <a:rPr lang="ro-RO" sz="3200" dirty="0"/>
              <a:t>este o stare patologică definită prin:</a:t>
            </a:r>
          </a:p>
          <a:p>
            <a:pPr lvl="0"/>
            <a:r>
              <a:rPr lang="ro-RO" sz="3200" b="1" dirty="0"/>
              <a:t>scăderea hemoglobinei</a:t>
            </a:r>
            <a:r>
              <a:rPr lang="ro-RO" sz="3200" dirty="0"/>
              <a:t>, </a:t>
            </a:r>
          </a:p>
          <a:p>
            <a:pPr lvl="0"/>
            <a:r>
              <a:rPr lang="ro-RO" sz="3200" dirty="0"/>
              <a:t>hematocritului şi a </a:t>
            </a:r>
          </a:p>
          <a:p>
            <a:pPr lvl="0"/>
            <a:r>
              <a:rPr lang="ro-RO" sz="3200" dirty="0"/>
              <a:t>numărului de hematii din sânge şi</a:t>
            </a:r>
          </a:p>
          <a:p>
            <a:r>
              <a:rPr lang="ro-RO" sz="3200" dirty="0"/>
              <a:t> apariţia </a:t>
            </a:r>
            <a:r>
              <a:rPr lang="ro-RO" sz="3200" b="1" dirty="0"/>
              <a:t>palorii</a:t>
            </a:r>
            <a:r>
              <a:rPr lang="ro-RO" sz="3200" dirty="0"/>
              <a:t> tegumentelor şi mucoaselor vizibile. </a:t>
            </a:r>
          </a:p>
          <a:p>
            <a:endParaRPr lang="ro-RO" sz="3200" dirty="0"/>
          </a:p>
        </p:txBody>
      </p:sp>
    </p:spTree>
    <p:extLst>
      <p:ext uri="{BB962C8B-B14F-4D97-AF65-F5344CB8AC3E}">
        <p14:creationId xmlns:p14="http://schemas.microsoft.com/office/powerpoint/2010/main" val="33042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ro-RO" sz="3200" b="1" i="1"/>
              <a:t>Anamneza</a:t>
            </a:r>
            <a:br>
              <a:rPr lang="en-US" altLang="ro-RO" sz="3200" b="1" i="1"/>
            </a:br>
            <a:endParaRPr lang="en-US" altLang="ro-RO" sz="3200" b="1" i="1"/>
          </a:p>
        </p:txBody>
      </p:sp>
      <p:sp>
        <p:nvSpPr>
          <p:cNvPr id="8195" name="Rectangle 3"/>
          <p:cNvSpPr>
            <a:spLocks noGrp="1" noChangeArrowheads="1"/>
          </p:cNvSpPr>
          <p:nvPr>
            <p:ph type="body" idx="4294967295"/>
          </p:nvPr>
        </p:nvSpPr>
        <p:spPr>
          <a:xfrm>
            <a:off x="457200" y="1143000"/>
            <a:ext cx="8229600" cy="5562600"/>
          </a:xfrm>
          <a:prstGeom prst="rect">
            <a:avLst/>
          </a:prstGeom>
        </p:spPr>
        <p:txBody>
          <a:bodyPr/>
          <a:lstStyle/>
          <a:p>
            <a:pPr>
              <a:lnSpc>
                <a:spcPct val="80000"/>
              </a:lnSpc>
              <a:buFontTx/>
              <a:buNone/>
            </a:pPr>
            <a:r>
              <a:rPr lang="ro-RO" altLang="ro-RO" sz="2000" b="1" dirty="0">
                <a:solidFill>
                  <a:srgbClr val="FF6600"/>
                </a:solidFill>
              </a:rPr>
              <a:t>Semne şi simptome specifice</a:t>
            </a:r>
            <a:endParaRPr lang="en-US" altLang="ro-RO" sz="2000" b="1" dirty="0">
              <a:solidFill>
                <a:srgbClr val="FF6600"/>
              </a:solidFill>
            </a:endParaRPr>
          </a:p>
          <a:p>
            <a:pPr>
              <a:lnSpc>
                <a:spcPct val="80000"/>
              </a:lnSpc>
              <a:buFontTx/>
              <a:buNone/>
            </a:pPr>
            <a:endParaRPr lang="ro-RO" altLang="ro-RO" sz="2000" b="1" dirty="0">
              <a:solidFill>
                <a:srgbClr val="FF6600"/>
              </a:solidFill>
            </a:endParaRPr>
          </a:p>
          <a:p>
            <a:pPr>
              <a:lnSpc>
                <a:spcPct val="80000"/>
              </a:lnSpc>
              <a:buFontTx/>
              <a:buNone/>
            </a:pPr>
            <a:r>
              <a:rPr lang="en-US" altLang="ro-RO" sz="2000" b="1" dirty="0"/>
              <a:t>1.	</a:t>
            </a:r>
            <a:r>
              <a:rPr lang="ro-RO" altLang="ro-RO" sz="2000" b="1" dirty="0"/>
              <a:t>Manifestările cutanate</a:t>
            </a:r>
            <a:r>
              <a:rPr lang="ro-RO" altLang="ro-RO" sz="2000" dirty="0"/>
              <a:t> în bolile hematologice cuprind modificări de culoare, pruritul şi leziuni specifice sau nespecifice. </a:t>
            </a:r>
          </a:p>
          <a:p>
            <a:pPr>
              <a:lnSpc>
                <a:spcPct val="80000"/>
              </a:lnSpc>
            </a:pPr>
            <a:endParaRPr lang="ro-RO" altLang="ro-RO" sz="2000" i="1" dirty="0"/>
          </a:p>
          <a:p>
            <a:pPr>
              <a:lnSpc>
                <a:spcPct val="80000"/>
              </a:lnSpc>
            </a:pPr>
            <a:r>
              <a:rPr lang="ro-RO" altLang="ro-RO" sz="2000" b="1" i="1" dirty="0">
                <a:effectLst>
                  <a:outerShdw blurRad="38100" dist="38100" dir="2700000" algn="tl">
                    <a:srgbClr val="C0C0C0"/>
                  </a:outerShdw>
                </a:effectLst>
              </a:rPr>
              <a:t>Paloarea tegumentară</a:t>
            </a:r>
            <a:r>
              <a:rPr lang="ro-RO" altLang="ro-RO" sz="2000" b="1" dirty="0">
                <a:effectLst>
                  <a:outerShdw blurRad="38100" dist="38100" dir="2700000" algn="tl">
                    <a:srgbClr val="C0C0C0"/>
                  </a:outerShdw>
                </a:effectLst>
              </a:rPr>
              <a:t> </a:t>
            </a:r>
            <a:r>
              <a:rPr lang="ro-RO" altLang="ro-RO" sz="2000" dirty="0"/>
              <a:t>este semnul comun al anemiilor, cu nuanţă</a:t>
            </a:r>
            <a:r>
              <a:rPr lang="en-US" altLang="ro-RO" sz="2000" dirty="0"/>
              <a:t>:</a:t>
            </a:r>
          </a:p>
          <a:p>
            <a:pPr lvl="1">
              <a:lnSpc>
                <a:spcPct val="80000"/>
              </a:lnSpc>
            </a:pPr>
            <a:r>
              <a:rPr lang="ro-RO" altLang="ro-RO" dirty="0"/>
              <a:t>albă în anemiile </a:t>
            </a:r>
            <a:r>
              <a:rPr lang="ro-RO" altLang="ro-RO" dirty="0" err="1"/>
              <a:t>feriprive</a:t>
            </a:r>
            <a:r>
              <a:rPr lang="ro-RO" altLang="ro-RO" dirty="0"/>
              <a:t>, </a:t>
            </a:r>
            <a:endParaRPr lang="en-US" altLang="ro-RO" dirty="0"/>
          </a:p>
          <a:p>
            <a:pPr lvl="1">
              <a:lnSpc>
                <a:spcPct val="80000"/>
              </a:lnSpc>
            </a:pPr>
            <a:r>
              <a:rPr lang="ro-RO" altLang="ro-RO" dirty="0"/>
              <a:t>gălbuie în hemolitice şi </a:t>
            </a:r>
            <a:endParaRPr lang="en-US" altLang="ro-RO" dirty="0"/>
          </a:p>
          <a:p>
            <a:pPr lvl="1">
              <a:lnSpc>
                <a:spcPct val="80000"/>
              </a:lnSpc>
            </a:pPr>
            <a:r>
              <a:rPr lang="ro-RO" altLang="ro-RO" dirty="0"/>
              <a:t>gălbuie „ca ceara“ în anemiile </a:t>
            </a:r>
            <a:r>
              <a:rPr lang="ro-RO" altLang="ro-RO" dirty="0" err="1"/>
              <a:t>megaloblastice</a:t>
            </a:r>
            <a:r>
              <a:rPr lang="ro-RO" altLang="ro-RO" dirty="0"/>
              <a:t>. </a:t>
            </a:r>
          </a:p>
          <a:p>
            <a:pPr lvl="1">
              <a:lnSpc>
                <a:spcPct val="80000"/>
              </a:lnSpc>
              <a:buFontTx/>
              <a:buNone/>
            </a:pPr>
            <a:endParaRPr lang="en-US" altLang="ro-RO" dirty="0"/>
          </a:p>
          <a:p>
            <a:pPr>
              <a:lnSpc>
                <a:spcPct val="80000"/>
              </a:lnSpc>
              <a:buFontTx/>
              <a:buNone/>
            </a:pPr>
            <a:r>
              <a:rPr lang="en-US" altLang="ro-RO" sz="2000" dirty="0"/>
              <a:t>	a. </a:t>
            </a:r>
            <a:r>
              <a:rPr lang="ro-RO" altLang="ro-RO" sz="2000" dirty="0"/>
              <a:t>În anemiile </a:t>
            </a:r>
            <a:r>
              <a:rPr lang="ro-RO" altLang="ro-RO" sz="2000" dirty="0" err="1"/>
              <a:t>feriprive</a:t>
            </a:r>
            <a:r>
              <a:rPr lang="ro-RO" altLang="ro-RO" sz="2000" dirty="0"/>
              <a:t> </a:t>
            </a:r>
          </a:p>
          <a:p>
            <a:pPr lvl="1">
              <a:lnSpc>
                <a:spcPct val="80000"/>
              </a:lnSpc>
            </a:pPr>
            <a:r>
              <a:rPr lang="ro-RO" altLang="ro-RO" dirty="0"/>
              <a:t>pielea este uscată, </a:t>
            </a:r>
          </a:p>
          <a:p>
            <a:pPr lvl="1">
              <a:lnSpc>
                <a:spcPct val="80000"/>
              </a:lnSpc>
            </a:pPr>
            <a:r>
              <a:rPr lang="ro-RO" altLang="ro-RO" i="1" dirty="0"/>
              <a:t>părul</a:t>
            </a:r>
            <a:r>
              <a:rPr lang="ro-RO" altLang="ro-RO" dirty="0"/>
              <a:t> friabil, iar </a:t>
            </a:r>
          </a:p>
          <a:p>
            <a:pPr lvl="1">
              <a:lnSpc>
                <a:spcPct val="80000"/>
              </a:lnSpc>
            </a:pPr>
            <a:r>
              <a:rPr lang="ro-RO" altLang="ro-RO" i="1" dirty="0"/>
              <a:t>unghiile</a:t>
            </a:r>
            <a:r>
              <a:rPr lang="ro-RO" altLang="ro-RO" dirty="0"/>
              <a:t> sunt concave, aspect cunoscut sub numele de </a:t>
            </a:r>
            <a:r>
              <a:rPr lang="ro-RO" altLang="ro-RO" dirty="0" err="1"/>
              <a:t>koilonichie</a:t>
            </a:r>
            <a:r>
              <a:rPr lang="ro-RO" altLang="ro-RO"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4624"/>
            <a:ext cx="23812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996952"/>
            <a:ext cx="2232248" cy="224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5" y="5517232"/>
            <a:ext cx="3318295"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088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88640"/>
            <a:ext cx="8928992" cy="6480720"/>
          </a:xfrm>
        </p:spPr>
        <p:txBody>
          <a:bodyPr>
            <a:normAutofit fontScale="85000" lnSpcReduction="20000"/>
          </a:bodyPr>
          <a:lstStyle/>
          <a:p>
            <a:pPr marL="0" indent="0">
              <a:lnSpc>
                <a:spcPct val="120000"/>
              </a:lnSpc>
              <a:buNone/>
            </a:pPr>
            <a:r>
              <a:rPr lang="ro-RO" dirty="0"/>
              <a:t> </a:t>
            </a:r>
            <a:r>
              <a:rPr lang="ro-RO" b="1" dirty="0" smtClean="0"/>
              <a:t>II. După</a:t>
            </a:r>
            <a:r>
              <a:rPr lang="ro-RO" dirty="0" smtClean="0"/>
              <a:t> </a:t>
            </a:r>
            <a:r>
              <a:rPr lang="ro-RO" dirty="0"/>
              <a:t>stabilirea diagnosticului de anemie, trebuie să precizăm </a:t>
            </a:r>
            <a:r>
              <a:rPr lang="ro-RO" b="1" dirty="0">
                <a:solidFill>
                  <a:srgbClr val="FF0000"/>
                </a:solidFill>
              </a:rPr>
              <a:t>tipul de anemie.</a:t>
            </a:r>
            <a:endParaRPr lang="ro-RO" sz="2800" dirty="0">
              <a:solidFill>
                <a:srgbClr val="FF0000"/>
              </a:solidFill>
            </a:endParaRPr>
          </a:p>
          <a:p>
            <a:pPr marL="0" indent="0">
              <a:lnSpc>
                <a:spcPct val="120000"/>
              </a:lnSpc>
              <a:buNone/>
            </a:pPr>
            <a:r>
              <a:rPr lang="ro-RO" b="1" dirty="0" smtClean="0"/>
              <a:t>1. </a:t>
            </a:r>
            <a:r>
              <a:rPr lang="ro-RO" dirty="0" smtClean="0"/>
              <a:t>În </a:t>
            </a:r>
            <a:r>
              <a:rPr lang="ro-RO" dirty="0"/>
              <a:t>funcţie de </a:t>
            </a:r>
            <a:r>
              <a:rPr lang="ro-RO" b="1" u="sng" dirty="0">
                <a:solidFill>
                  <a:srgbClr val="FF0000"/>
                </a:solidFill>
              </a:rPr>
              <a:t>numărul de reticulocite</a:t>
            </a:r>
            <a:r>
              <a:rPr lang="ro-RO" dirty="0">
                <a:solidFill>
                  <a:srgbClr val="FF0000"/>
                </a:solidFill>
              </a:rPr>
              <a:t> </a:t>
            </a:r>
            <a:r>
              <a:rPr lang="ro-RO" dirty="0"/>
              <a:t>sangvine anemiile pot fi: </a:t>
            </a:r>
            <a:endParaRPr lang="ro-RO" sz="2800" dirty="0"/>
          </a:p>
          <a:p>
            <a:pPr lvl="1">
              <a:lnSpc>
                <a:spcPct val="120000"/>
              </a:lnSpc>
            </a:pPr>
            <a:r>
              <a:rPr lang="ro-RO" b="1" dirty="0"/>
              <a:t>„regenerative</a:t>
            </a:r>
            <a:r>
              <a:rPr lang="ro-RO" dirty="0"/>
              <a:t>“ (cu </a:t>
            </a:r>
            <a:r>
              <a:rPr lang="ro-RO" dirty="0" err="1"/>
              <a:t>reticulocitoză</a:t>
            </a:r>
            <a:r>
              <a:rPr lang="ro-RO" dirty="0"/>
              <a:t>) sau </a:t>
            </a:r>
            <a:endParaRPr lang="ro-RO" sz="2400" dirty="0"/>
          </a:p>
          <a:p>
            <a:pPr lvl="1">
              <a:lnSpc>
                <a:spcPct val="120000"/>
              </a:lnSpc>
            </a:pPr>
            <a:r>
              <a:rPr lang="ro-RO" dirty="0"/>
              <a:t>„</a:t>
            </a:r>
            <a:r>
              <a:rPr lang="ro-RO" b="1" dirty="0" err="1"/>
              <a:t>hiporegenerative</a:t>
            </a:r>
            <a:r>
              <a:rPr lang="ro-RO" b="1" dirty="0"/>
              <a:t>“</a:t>
            </a:r>
            <a:r>
              <a:rPr lang="ro-RO" dirty="0"/>
              <a:t> (cu </a:t>
            </a:r>
            <a:r>
              <a:rPr lang="ro-RO" dirty="0" err="1"/>
              <a:t>reticulocitopenie</a:t>
            </a:r>
            <a:r>
              <a:rPr lang="ro-RO" dirty="0"/>
              <a:t>).</a:t>
            </a:r>
            <a:endParaRPr lang="ro-RO" sz="2400" dirty="0"/>
          </a:p>
          <a:p>
            <a:pPr>
              <a:lnSpc>
                <a:spcPct val="120000"/>
              </a:lnSpc>
            </a:pPr>
            <a:r>
              <a:rPr lang="ro-RO" dirty="0"/>
              <a:t> Asocierea </a:t>
            </a:r>
            <a:r>
              <a:rPr lang="ro-RO" dirty="0" err="1"/>
              <a:t>reticulocitozei</a:t>
            </a:r>
            <a:r>
              <a:rPr lang="ro-RO" dirty="0"/>
              <a:t> la anemie arată că mecanismul acesteia este periferic şi anume sângerare sau hemoliză. </a:t>
            </a:r>
            <a:endParaRPr lang="ro-RO" sz="2800" dirty="0"/>
          </a:p>
          <a:p>
            <a:pPr>
              <a:lnSpc>
                <a:spcPct val="120000"/>
              </a:lnSpc>
            </a:pPr>
            <a:r>
              <a:rPr lang="ro-RO" dirty="0"/>
              <a:t>Dimpotrivă, </a:t>
            </a:r>
            <a:r>
              <a:rPr lang="ro-RO" dirty="0" err="1"/>
              <a:t>reticulocitopenia</a:t>
            </a:r>
            <a:r>
              <a:rPr lang="ro-RO" dirty="0"/>
              <a:t> sugerează un mecanism central, medular, un defect de producţie a hematiilor.</a:t>
            </a:r>
            <a:endParaRPr lang="ro-RO" sz="2800" dirty="0"/>
          </a:p>
          <a:p>
            <a:pPr>
              <a:lnSpc>
                <a:spcPct val="120000"/>
              </a:lnSpc>
            </a:pPr>
            <a:endParaRPr lang="ro-RO" sz="2800" dirty="0"/>
          </a:p>
          <a:p>
            <a:pPr marL="0" indent="0">
              <a:lnSpc>
                <a:spcPct val="120000"/>
              </a:lnSpc>
              <a:buNone/>
            </a:pPr>
            <a:r>
              <a:rPr lang="ro-RO" b="1" dirty="0" smtClean="0"/>
              <a:t>2. </a:t>
            </a:r>
            <a:r>
              <a:rPr lang="ro-RO" dirty="0" smtClean="0"/>
              <a:t>După </a:t>
            </a:r>
            <a:r>
              <a:rPr lang="ro-RO" dirty="0"/>
              <a:t>criteriile</a:t>
            </a:r>
            <a:r>
              <a:rPr lang="ro-RO" dirty="0">
                <a:solidFill>
                  <a:srgbClr val="FF0000"/>
                </a:solidFill>
              </a:rPr>
              <a:t> </a:t>
            </a:r>
            <a:r>
              <a:rPr lang="ro-RO" b="1" u="sng" dirty="0">
                <a:solidFill>
                  <a:srgbClr val="FF0000"/>
                </a:solidFill>
              </a:rPr>
              <a:t>morfologice</a:t>
            </a:r>
            <a:r>
              <a:rPr lang="ro-RO" dirty="0">
                <a:solidFill>
                  <a:srgbClr val="FF0000"/>
                </a:solidFill>
              </a:rPr>
              <a:t> </a:t>
            </a:r>
            <a:r>
              <a:rPr lang="ro-RO" dirty="0"/>
              <a:t>(aspectul microscopic al hematiilor) anemiile pot fi împărţite în:</a:t>
            </a:r>
            <a:endParaRPr lang="ro-RO" sz="2800" dirty="0"/>
          </a:p>
          <a:p>
            <a:pPr lvl="0">
              <a:lnSpc>
                <a:spcPct val="120000"/>
              </a:lnSpc>
            </a:pPr>
            <a:r>
              <a:rPr lang="ro-RO" b="1" dirty="0" err="1" smtClean="0"/>
              <a:t>normocitare</a:t>
            </a:r>
            <a:endParaRPr lang="ro-RO" sz="2800" dirty="0"/>
          </a:p>
          <a:p>
            <a:pPr lvl="0">
              <a:lnSpc>
                <a:spcPct val="120000"/>
              </a:lnSpc>
            </a:pPr>
            <a:r>
              <a:rPr lang="ro-RO" b="1" dirty="0" err="1" smtClean="0"/>
              <a:t>macrocitare</a:t>
            </a:r>
            <a:endParaRPr lang="ro-RO" sz="2800" dirty="0"/>
          </a:p>
          <a:p>
            <a:pPr lvl="0">
              <a:lnSpc>
                <a:spcPct val="120000"/>
              </a:lnSpc>
            </a:pPr>
            <a:r>
              <a:rPr lang="ro-RO" b="1" dirty="0" err="1" smtClean="0"/>
              <a:t>microcitare</a:t>
            </a:r>
            <a:endParaRPr lang="ro-RO" sz="2800" dirty="0"/>
          </a:p>
          <a:p>
            <a:pPr marL="0" indent="0">
              <a:lnSpc>
                <a:spcPct val="120000"/>
              </a:lnSpc>
              <a:buNone/>
            </a:pPr>
            <a:r>
              <a:rPr lang="ro-RO" dirty="0"/>
              <a:t> </a:t>
            </a:r>
            <a:endParaRPr lang="ro-RO" sz="2800" dirty="0"/>
          </a:p>
          <a:p>
            <a:pPr marL="0" indent="0">
              <a:lnSpc>
                <a:spcPct val="120000"/>
              </a:lnSpc>
              <a:buNone/>
            </a:pPr>
            <a:r>
              <a:rPr lang="ro-RO" b="1" dirty="0" smtClean="0"/>
              <a:t>3. </a:t>
            </a:r>
            <a:r>
              <a:rPr lang="ro-RO" dirty="0" smtClean="0"/>
              <a:t>După  </a:t>
            </a:r>
            <a:r>
              <a:rPr lang="ro-RO" b="1" u="sng" dirty="0">
                <a:solidFill>
                  <a:srgbClr val="FF0000"/>
                </a:solidFill>
              </a:rPr>
              <a:t>încărcarea cu hemoglobină</a:t>
            </a:r>
            <a:r>
              <a:rPr lang="ro-RO" dirty="0">
                <a:solidFill>
                  <a:srgbClr val="FF0000"/>
                </a:solidFill>
              </a:rPr>
              <a:t> </a:t>
            </a:r>
            <a:r>
              <a:rPr lang="ro-RO" dirty="0"/>
              <a:t>a hematiei în </a:t>
            </a:r>
            <a:endParaRPr lang="ro-RO" sz="2800" dirty="0"/>
          </a:p>
          <a:p>
            <a:pPr lvl="0">
              <a:lnSpc>
                <a:spcPct val="120000"/>
              </a:lnSpc>
            </a:pPr>
            <a:r>
              <a:rPr lang="ro-RO" b="1" dirty="0" err="1" smtClean="0"/>
              <a:t>normocrome</a:t>
            </a:r>
            <a:endParaRPr lang="ro-RO" sz="2800" dirty="0"/>
          </a:p>
          <a:p>
            <a:pPr lvl="0">
              <a:lnSpc>
                <a:spcPct val="120000"/>
              </a:lnSpc>
            </a:pPr>
            <a:r>
              <a:rPr lang="ro-RO" b="1" dirty="0" err="1" smtClean="0"/>
              <a:t>hipocrome</a:t>
            </a:r>
            <a:endParaRPr lang="ro-RO" sz="2800" dirty="0"/>
          </a:p>
          <a:p>
            <a:pPr>
              <a:lnSpc>
                <a:spcPct val="120000"/>
              </a:lnSpc>
            </a:pPr>
            <a:endParaRPr lang="ro-RO" dirty="0"/>
          </a:p>
        </p:txBody>
      </p:sp>
      <p:sp>
        <p:nvSpPr>
          <p:cNvPr id="10" name="Oval 9"/>
          <p:cNvSpPr/>
          <p:nvPr/>
        </p:nvSpPr>
        <p:spPr>
          <a:xfrm>
            <a:off x="5940152" y="2204864"/>
            <a:ext cx="1008112" cy="532056"/>
          </a:xfrm>
          <a:prstGeom prst="ellipse">
            <a:avLst/>
          </a:prstGeom>
          <a:noFill/>
          <a:ln w="96000">
            <a:solidFill>
              <a:srgbClr val="177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177D36"/>
              </a:solidFill>
            </a:endParaRPr>
          </a:p>
        </p:txBody>
      </p:sp>
      <p:sp>
        <p:nvSpPr>
          <p:cNvPr id="11" name="Oval 10"/>
          <p:cNvSpPr/>
          <p:nvPr/>
        </p:nvSpPr>
        <p:spPr>
          <a:xfrm>
            <a:off x="7668344" y="1556792"/>
            <a:ext cx="1152128" cy="504056"/>
          </a:xfrm>
          <a:prstGeom prst="ellipse">
            <a:avLst/>
          </a:prstGeom>
          <a:noFill/>
          <a:ln w="96000">
            <a:solidFill>
              <a:srgbClr val="177D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177D36"/>
              </a:solidFill>
            </a:endParaRPr>
          </a:p>
        </p:txBody>
      </p:sp>
    </p:spTree>
    <p:extLst>
      <p:ext uri="{BB962C8B-B14F-4D97-AF65-F5344CB8AC3E}">
        <p14:creationId xmlns:p14="http://schemas.microsoft.com/office/powerpoint/2010/main" val="1364894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276494" y="260648"/>
            <a:ext cx="8856984" cy="6597352"/>
          </a:xfrm>
        </p:spPr>
        <p:txBody>
          <a:bodyPr>
            <a:normAutofit/>
          </a:bodyPr>
          <a:lstStyle/>
          <a:p>
            <a:pPr marL="0" indent="0">
              <a:lnSpc>
                <a:spcPct val="120000"/>
              </a:lnSpc>
              <a:buNone/>
            </a:pPr>
            <a:r>
              <a:rPr lang="ro-RO" b="1" dirty="0" smtClean="0"/>
              <a:t>III. </a:t>
            </a:r>
            <a:r>
              <a:rPr lang="ro-RO" dirty="0" smtClean="0"/>
              <a:t>Din </a:t>
            </a:r>
            <a:r>
              <a:rPr lang="ro-RO" dirty="0"/>
              <a:t>punct de vedere al </a:t>
            </a:r>
            <a:r>
              <a:rPr lang="ro-RO" b="1" dirty="0">
                <a:solidFill>
                  <a:srgbClr val="FF0000"/>
                </a:solidFill>
              </a:rPr>
              <a:t>modului de debut clinic</a:t>
            </a:r>
            <a:r>
              <a:rPr lang="ro-RO" dirty="0">
                <a:solidFill>
                  <a:srgbClr val="FF0000"/>
                </a:solidFill>
              </a:rPr>
              <a:t> </a:t>
            </a:r>
            <a:r>
              <a:rPr lang="ro-RO" dirty="0"/>
              <a:t>deosebim :</a:t>
            </a:r>
            <a:endParaRPr lang="ro-RO" sz="2800" dirty="0"/>
          </a:p>
          <a:p>
            <a:pPr lvl="1">
              <a:lnSpc>
                <a:spcPct val="120000"/>
              </a:lnSpc>
            </a:pPr>
            <a:r>
              <a:rPr lang="ro-RO" b="1" dirty="0"/>
              <a:t>anemii acute</a:t>
            </a:r>
            <a:r>
              <a:rPr lang="ro-RO" dirty="0"/>
              <a:t> (anemia </a:t>
            </a:r>
            <a:r>
              <a:rPr lang="ro-RO" dirty="0" err="1"/>
              <a:t>posthemoragică</a:t>
            </a:r>
            <a:r>
              <a:rPr lang="ro-RO" dirty="0"/>
              <a:t> şi anemia hemolitică intravasculară) şi </a:t>
            </a:r>
            <a:endParaRPr lang="ro-RO" sz="2400" dirty="0"/>
          </a:p>
          <a:p>
            <a:pPr lvl="1">
              <a:lnSpc>
                <a:spcPct val="120000"/>
              </a:lnSpc>
            </a:pPr>
            <a:r>
              <a:rPr lang="ro-RO" b="1" dirty="0"/>
              <a:t>anemii cronice</a:t>
            </a:r>
            <a:r>
              <a:rPr lang="ro-RO" dirty="0"/>
              <a:t> (anemia </a:t>
            </a:r>
            <a:r>
              <a:rPr lang="ro-RO" dirty="0" err="1"/>
              <a:t>feriprivă</a:t>
            </a:r>
            <a:r>
              <a:rPr lang="ro-RO" dirty="0"/>
              <a:t>, </a:t>
            </a:r>
            <a:r>
              <a:rPr lang="ro-RO" dirty="0" err="1"/>
              <a:t>anemia</a:t>
            </a:r>
            <a:r>
              <a:rPr lang="ro-RO" dirty="0"/>
              <a:t> </a:t>
            </a:r>
            <a:r>
              <a:rPr lang="ro-RO" dirty="0" err="1"/>
              <a:t>Biermer</a:t>
            </a:r>
            <a:r>
              <a:rPr lang="ro-RO" dirty="0"/>
              <a:t>, anemiile hemolitice corpusculare</a:t>
            </a:r>
            <a:r>
              <a:rPr lang="ro-RO" dirty="0" smtClean="0"/>
              <a:t>, anemiile </a:t>
            </a:r>
            <a:r>
              <a:rPr lang="ro-RO" dirty="0"/>
              <a:t>hemolitice autoimune).</a:t>
            </a:r>
            <a:endParaRPr lang="ro-RO" sz="2400" dirty="0"/>
          </a:p>
          <a:p>
            <a:pPr marL="0" indent="0">
              <a:lnSpc>
                <a:spcPct val="120000"/>
              </a:lnSpc>
              <a:buNone/>
            </a:pPr>
            <a:r>
              <a:rPr lang="ro-RO" dirty="0"/>
              <a:t> </a:t>
            </a:r>
            <a:endParaRPr lang="ro-RO" sz="2800" dirty="0"/>
          </a:p>
          <a:p>
            <a:pPr marL="0" indent="0">
              <a:lnSpc>
                <a:spcPct val="120000"/>
              </a:lnSpc>
              <a:buNone/>
            </a:pPr>
            <a:r>
              <a:rPr lang="ro-RO" b="1" dirty="0" smtClean="0"/>
              <a:t>IV. </a:t>
            </a:r>
            <a:r>
              <a:rPr lang="ro-RO" dirty="0" smtClean="0"/>
              <a:t>După </a:t>
            </a:r>
            <a:r>
              <a:rPr lang="ro-RO" b="1" dirty="0">
                <a:solidFill>
                  <a:srgbClr val="FF0000"/>
                </a:solidFill>
              </a:rPr>
              <a:t>diagnosticul tipului de sindrom anemic</a:t>
            </a:r>
            <a:r>
              <a:rPr lang="ro-RO" dirty="0"/>
              <a:t>, urmează aprecierea dacă acesta reprezintă o:</a:t>
            </a:r>
            <a:endParaRPr lang="ro-RO" sz="2800" dirty="0"/>
          </a:p>
          <a:p>
            <a:pPr lvl="1">
              <a:lnSpc>
                <a:spcPct val="120000"/>
              </a:lnSpc>
            </a:pPr>
            <a:r>
              <a:rPr lang="ro-RO" b="1" dirty="0"/>
              <a:t>boală de sine stătătoare (</a:t>
            </a:r>
            <a:r>
              <a:rPr lang="ro-RO" b="1" i="1" dirty="0"/>
              <a:t>anemie primitivă</a:t>
            </a:r>
            <a:r>
              <a:rPr lang="ro-RO" b="1" dirty="0"/>
              <a:t>)</a:t>
            </a:r>
            <a:r>
              <a:rPr lang="ro-RO" dirty="0"/>
              <a:t> sau</a:t>
            </a:r>
            <a:endParaRPr lang="ro-RO" sz="2400" dirty="0"/>
          </a:p>
          <a:p>
            <a:pPr lvl="1">
              <a:lnSpc>
                <a:spcPct val="120000"/>
              </a:lnSpc>
            </a:pPr>
            <a:r>
              <a:rPr lang="ro-RO" dirty="0"/>
              <a:t>manifestarea aparţine </a:t>
            </a:r>
            <a:r>
              <a:rPr lang="ro-RO" b="1" dirty="0"/>
              <a:t>altei stări patologice</a:t>
            </a:r>
            <a:r>
              <a:rPr lang="ro-RO" dirty="0"/>
              <a:t> (ex. anemia din bolile renale, hepatice, din neoplazii </a:t>
            </a:r>
            <a:r>
              <a:rPr lang="ro-RO" dirty="0" err="1"/>
              <a:t>etc</a:t>
            </a:r>
            <a:r>
              <a:rPr lang="ro-RO" dirty="0" smtClean="0"/>
              <a:t>) (anemie </a:t>
            </a:r>
            <a:r>
              <a:rPr lang="ro-RO" dirty="0"/>
              <a:t>secundară</a:t>
            </a:r>
            <a:r>
              <a:rPr lang="ro-RO" dirty="0" smtClean="0"/>
              <a:t>).</a:t>
            </a:r>
            <a:endParaRPr lang="ro-RO" sz="2400" dirty="0"/>
          </a:p>
          <a:p>
            <a:pPr marL="0" indent="0">
              <a:lnSpc>
                <a:spcPct val="120000"/>
              </a:lnSpc>
              <a:buNone/>
            </a:pPr>
            <a:r>
              <a:rPr lang="ro-RO" b="1" dirty="0" smtClean="0"/>
              <a:t>V.</a:t>
            </a:r>
            <a:r>
              <a:rPr lang="ro-RO" dirty="0"/>
              <a:t> </a:t>
            </a:r>
            <a:r>
              <a:rPr lang="ro-RO" dirty="0" smtClean="0"/>
              <a:t>Deoarece </a:t>
            </a:r>
            <a:r>
              <a:rPr lang="ro-RO" b="1" dirty="0"/>
              <a:t>etiologia</a:t>
            </a:r>
            <a:r>
              <a:rPr lang="ro-RO" dirty="0"/>
              <a:t> poate fi congenitală sau dobândită, la anumite sindroame</a:t>
            </a:r>
            <a:endParaRPr lang="ro-RO" sz="2800" dirty="0"/>
          </a:p>
          <a:p>
            <a:pPr>
              <a:lnSpc>
                <a:spcPct val="120000"/>
              </a:lnSpc>
            </a:pPr>
            <a:r>
              <a:rPr lang="ro-RO" dirty="0"/>
              <a:t> anemice este necesar un </a:t>
            </a:r>
            <a:r>
              <a:rPr lang="ro-RO" dirty="0">
                <a:solidFill>
                  <a:srgbClr val="FF0000"/>
                </a:solidFill>
              </a:rPr>
              <a:t>studiu genetic</a:t>
            </a:r>
            <a:r>
              <a:rPr lang="ro-RO" dirty="0"/>
              <a:t>.</a:t>
            </a:r>
            <a:endParaRPr lang="ro-RO" sz="2800" dirty="0"/>
          </a:p>
          <a:p>
            <a:pPr>
              <a:lnSpc>
                <a:spcPct val="120000"/>
              </a:lnSpc>
            </a:pPr>
            <a:endParaRPr lang="ro-RO" dirty="0"/>
          </a:p>
        </p:txBody>
      </p:sp>
    </p:spTree>
    <p:extLst>
      <p:ext uri="{BB962C8B-B14F-4D97-AF65-F5344CB8AC3E}">
        <p14:creationId xmlns:p14="http://schemas.microsoft.com/office/powerpoint/2010/main" val="2031886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116632"/>
            <a:ext cx="9252520" cy="6624736"/>
          </a:xfrm>
        </p:spPr>
        <p:txBody>
          <a:bodyPr>
            <a:noAutofit/>
          </a:bodyPr>
          <a:lstStyle/>
          <a:p>
            <a:pPr marL="0" indent="0">
              <a:buNone/>
            </a:pPr>
            <a:r>
              <a:rPr lang="ro-RO" sz="1800" b="1" dirty="0"/>
              <a:t>A. Anemii prin pierdere de </a:t>
            </a:r>
            <a:r>
              <a:rPr lang="ro-RO" sz="1800" b="1" dirty="0" smtClean="0"/>
              <a:t>sânge</a:t>
            </a:r>
            <a:endParaRPr lang="ro-RO" sz="1800" dirty="0"/>
          </a:p>
          <a:p>
            <a:pPr marL="914400" lvl="2" indent="0" algn="ctr">
              <a:buNone/>
            </a:pPr>
            <a:r>
              <a:rPr lang="ro-RO" b="1" i="1" dirty="0"/>
              <a:t>Anemia </a:t>
            </a:r>
            <a:r>
              <a:rPr lang="ro-RO" b="1" i="1" dirty="0" err="1"/>
              <a:t>posthemoragică</a:t>
            </a:r>
            <a:r>
              <a:rPr lang="ro-RO" b="1" i="1" dirty="0"/>
              <a:t> acută</a:t>
            </a:r>
          </a:p>
          <a:p>
            <a:r>
              <a:rPr lang="ro-RO" sz="1800" b="1" dirty="0">
                <a:solidFill>
                  <a:srgbClr val="EF1928"/>
                </a:solidFill>
              </a:rPr>
              <a:t>Definiţie</a:t>
            </a:r>
            <a:endParaRPr lang="ro-RO" sz="1800" dirty="0">
              <a:solidFill>
                <a:srgbClr val="EF1928"/>
              </a:solidFill>
            </a:endParaRPr>
          </a:p>
          <a:p>
            <a:r>
              <a:rPr lang="ro-RO" sz="1800" dirty="0"/>
              <a:t>Reprezintă scăderea bruscă a masei </a:t>
            </a:r>
            <a:r>
              <a:rPr lang="ro-RO" sz="1800" dirty="0" err="1"/>
              <a:t>eritrocitare</a:t>
            </a:r>
            <a:r>
              <a:rPr lang="ro-RO" sz="1800" dirty="0"/>
              <a:t> circulante, consecutiv unei hemoragii externe sau interne, importante, survenită brusc. Orice hemoragie importantă antrenează o pierdere paralelă de plasmă şi eritrocite, motiv pentru care în primele ore după hemoragie, atât hemoglobina, cât şi hematocritul sunt în limite normale.</a:t>
            </a:r>
          </a:p>
          <a:p>
            <a:r>
              <a:rPr lang="ro-RO" sz="1800" b="1" dirty="0">
                <a:solidFill>
                  <a:srgbClr val="EF1928"/>
                </a:solidFill>
              </a:rPr>
              <a:t>Fiziopatologie</a:t>
            </a:r>
            <a:endParaRPr lang="ro-RO" sz="1800" dirty="0">
              <a:solidFill>
                <a:srgbClr val="EF1928"/>
              </a:solidFill>
            </a:endParaRPr>
          </a:p>
          <a:p>
            <a:r>
              <a:rPr lang="ro-RO" sz="1800" dirty="0"/>
              <a:t>Manifestările clinice </a:t>
            </a:r>
            <a:r>
              <a:rPr lang="ro-RO" sz="1800" dirty="0" smtClean="0"/>
              <a:t>sunt </a:t>
            </a:r>
            <a:r>
              <a:rPr lang="ro-RO" sz="1800" dirty="0"/>
              <a:t>dominate de semnele </a:t>
            </a:r>
            <a:r>
              <a:rPr lang="ro-RO" sz="1800" b="1" dirty="0" err="1">
                <a:solidFill>
                  <a:srgbClr val="EF1928"/>
                </a:solidFill>
              </a:rPr>
              <a:t>hipovolemiei</a:t>
            </a:r>
            <a:r>
              <a:rPr lang="ro-RO" sz="1800" dirty="0"/>
              <a:t> şi mai puţin de cele ale </a:t>
            </a:r>
            <a:r>
              <a:rPr lang="ro-RO" sz="1800" dirty="0" err="1"/>
              <a:t>hipoxiei</a:t>
            </a:r>
            <a:r>
              <a:rPr lang="ro-RO" sz="1800" dirty="0"/>
              <a:t> tisulare. Manifestările compensatorii evoluează în 2 etape şi urmăresc:</a:t>
            </a:r>
          </a:p>
          <a:p>
            <a:pPr lvl="0"/>
            <a:r>
              <a:rPr lang="ro-RO" sz="1800" b="1" dirty="0">
                <a:solidFill>
                  <a:srgbClr val="FF05AC"/>
                </a:solidFill>
              </a:rPr>
              <a:t>Refacerea </a:t>
            </a:r>
            <a:r>
              <a:rPr lang="ro-RO" sz="1800" b="1" dirty="0" err="1">
                <a:solidFill>
                  <a:srgbClr val="FF05AC"/>
                </a:solidFill>
              </a:rPr>
              <a:t>volemiei</a:t>
            </a:r>
            <a:r>
              <a:rPr lang="ro-RO" sz="1800" b="1" dirty="0">
                <a:solidFill>
                  <a:srgbClr val="FF05AC"/>
                </a:solidFill>
              </a:rPr>
              <a:t> normale</a:t>
            </a:r>
            <a:r>
              <a:rPr lang="ro-RO" sz="1800" dirty="0"/>
              <a:t>, prin:</a:t>
            </a:r>
          </a:p>
          <a:p>
            <a:pPr lvl="1"/>
            <a:r>
              <a:rPr lang="ro-RO" sz="1800" dirty="0"/>
              <a:t>Vasoconstricţia în teritoriile periferice (tegumente şi muşchi) şi unele teritorii </a:t>
            </a:r>
            <a:r>
              <a:rPr lang="ro-RO" sz="1800" dirty="0" err="1"/>
              <a:t>splahnice</a:t>
            </a:r>
            <a:r>
              <a:rPr lang="ro-RO" sz="1800" dirty="0"/>
              <a:t> (tub digestiv, rinichi);</a:t>
            </a:r>
          </a:p>
          <a:p>
            <a:pPr lvl="1"/>
            <a:r>
              <a:rPr lang="ro-RO" sz="1800" dirty="0"/>
              <a:t>Reducerea filtratului glomerular şi creşterea retenţiei tubulare </a:t>
            </a:r>
            <a:r>
              <a:rPr lang="ro-RO" sz="1800" dirty="0" err="1" smtClean="0"/>
              <a:t>hidroelectrolitice</a:t>
            </a:r>
            <a:r>
              <a:rPr lang="ro-RO" sz="1800" dirty="0" smtClean="0"/>
              <a:t>, </a:t>
            </a:r>
            <a:r>
              <a:rPr lang="ro-RO" sz="1800" dirty="0"/>
              <a:t>determinând </a:t>
            </a:r>
            <a:r>
              <a:rPr lang="ro-RO" sz="1800" dirty="0" smtClean="0"/>
              <a:t>apariţia </a:t>
            </a:r>
            <a:r>
              <a:rPr lang="ro-RO" sz="1800" dirty="0"/>
              <a:t>oliguriei;</a:t>
            </a:r>
          </a:p>
          <a:p>
            <a:pPr lvl="1"/>
            <a:r>
              <a:rPr lang="ro-RO" sz="1800" dirty="0"/>
              <a:t>Influxul de apă din spaţiul extracelular, contribuind la </a:t>
            </a:r>
            <a:r>
              <a:rPr lang="ro-RO" sz="1800" dirty="0" smtClean="0"/>
              <a:t>refacerea </a:t>
            </a:r>
            <a:r>
              <a:rPr lang="ro-RO" sz="1800" dirty="0" err="1"/>
              <a:t>volemiei</a:t>
            </a:r>
            <a:r>
              <a:rPr lang="ro-RO" sz="1800" dirty="0"/>
              <a:t>.</a:t>
            </a:r>
          </a:p>
          <a:p>
            <a:pPr lvl="0"/>
            <a:r>
              <a:rPr lang="ro-RO" sz="1800" b="1" dirty="0">
                <a:solidFill>
                  <a:srgbClr val="FF05AC"/>
                </a:solidFill>
              </a:rPr>
              <a:t>Refacerea masei </a:t>
            </a:r>
            <a:r>
              <a:rPr lang="ro-RO" sz="1800" b="1" dirty="0" err="1">
                <a:solidFill>
                  <a:srgbClr val="FF05AC"/>
                </a:solidFill>
              </a:rPr>
              <a:t>eritrocitare</a:t>
            </a:r>
            <a:r>
              <a:rPr lang="ro-RO" sz="1800" b="1" dirty="0">
                <a:solidFill>
                  <a:srgbClr val="FF05AC"/>
                </a:solidFill>
              </a:rPr>
              <a:t> circulante</a:t>
            </a:r>
            <a:r>
              <a:rPr lang="ro-RO" sz="1800" dirty="0"/>
              <a:t>, prin:</a:t>
            </a:r>
          </a:p>
          <a:p>
            <a:pPr lvl="1"/>
            <a:r>
              <a:rPr lang="ro-RO" sz="1800" dirty="0" err="1"/>
              <a:t>Splenoconstricţie</a:t>
            </a:r>
            <a:r>
              <a:rPr lang="ro-RO" sz="1800" dirty="0"/>
              <a:t>, cu eliberarea în circulaţia periferică a hematiilor;</a:t>
            </a:r>
          </a:p>
          <a:p>
            <a:pPr lvl="1"/>
            <a:r>
              <a:rPr lang="ro-RO" sz="1800" dirty="0"/>
              <a:t>Stimularea sintezei de </a:t>
            </a:r>
            <a:r>
              <a:rPr lang="ro-RO" sz="1800" dirty="0" err="1"/>
              <a:t>eritropoietină</a:t>
            </a:r>
            <a:r>
              <a:rPr lang="ro-RO" sz="1800" dirty="0"/>
              <a:t>, care va produce o stimulare a eritropoiezei.</a:t>
            </a:r>
          </a:p>
          <a:p>
            <a:endParaRPr lang="ro-RO" sz="1800" dirty="0"/>
          </a:p>
        </p:txBody>
      </p:sp>
    </p:spTree>
    <p:extLst>
      <p:ext uri="{BB962C8B-B14F-4D97-AF65-F5344CB8AC3E}">
        <p14:creationId xmlns:p14="http://schemas.microsoft.com/office/powerpoint/2010/main" val="1889482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16632"/>
            <a:ext cx="8928992" cy="6624736"/>
          </a:xfrm>
        </p:spPr>
        <p:txBody>
          <a:bodyPr>
            <a:normAutofit/>
          </a:bodyPr>
          <a:lstStyle/>
          <a:p>
            <a:pPr>
              <a:lnSpc>
                <a:spcPct val="110000"/>
              </a:lnSpc>
            </a:pPr>
            <a:r>
              <a:rPr lang="ro-RO" b="1" dirty="0"/>
              <a:t>Tablou clinic</a:t>
            </a:r>
            <a:endParaRPr lang="ro-RO" dirty="0"/>
          </a:p>
          <a:p>
            <a:pPr>
              <a:lnSpc>
                <a:spcPct val="110000"/>
              </a:lnSpc>
            </a:pPr>
            <a:r>
              <a:rPr lang="ro-RO" dirty="0"/>
              <a:t>Manifestările clinice la </a:t>
            </a:r>
            <a:r>
              <a:rPr lang="ro-RO" b="1" dirty="0"/>
              <a:t>debutul</a:t>
            </a:r>
            <a:r>
              <a:rPr lang="ro-RO" dirty="0"/>
              <a:t> unei anemii </a:t>
            </a:r>
            <a:r>
              <a:rPr lang="ro-RO" dirty="0" err="1"/>
              <a:t>posthemoragice</a:t>
            </a:r>
            <a:r>
              <a:rPr lang="ro-RO" dirty="0"/>
              <a:t> acute  depind de: sediul hemoragiei, cantitatea de sânge pierdută şi starea anterioară a organelor vitale.</a:t>
            </a:r>
          </a:p>
          <a:p>
            <a:pPr lvl="0">
              <a:lnSpc>
                <a:spcPct val="110000"/>
              </a:lnSpc>
            </a:pPr>
            <a:r>
              <a:rPr lang="ro-RO" dirty="0"/>
              <a:t>În funcţie de </a:t>
            </a:r>
            <a:r>
              <a:rPr lang="ro-RO" b="1" dirty="0"/>
              <a:t>sediul hemoragiei</a:t>
            </a:r>
            <a:r>
              <a:rPr lang="ro-RO" dirty="0"/>
              <a:t> deosebim:</a:t>
            </a:r>
          </a:p>
          <a:p>
            <a:pPr lvl="0">
              <a:lnSpc>
                <a:spcPct val="110000"/>
              </a:lnSpc>
            </a:pPr>
            <a:r>
              <a:rPr lang="ro-RO" b="1" dirty="0">
                <a:solidFill>
                  <a:srgbClr val="FF0000"/>
                </a:solidFill>
              </a:rPr>
              <a:t>Hemoragii externe</a:t>
            </a:r>
            <a:r>
              <a:rPr lang="ro-RO" dirty="0"/>
              <a:t>: care se produc la nivelul tegumentului sau mucoaselor </a:t>
            </a:r>
            <a:r>
              <a:rPr lang="ro-RO" dirty="0" err="1"/>
              <a:t>superficicale</a:t>
            </a:r>
            <a:r>
              <a:rPr lang="ro-RO" dirty="0"/>
              <a:t>,</a:t>
            </a:r>
          </a:p>
          <a:p>
            <a:pPr lvl="0">
              <a:lnSpc>
                <a:spcPct val="110000"/>
              </a:lnSpc>
            </a:pPr>
            <a:r>
              <a:rPr lang="ro-RO" b="1" dirty="0">
                <a:solidFill>
                  <a:srgbClr val="FF0000"/>
                </a:solidFill>
              </a:rPr>
              <a:t>Hemoragii </a:t>
            </a:r>
            <a:r>
              <a:rPr lang="ro-RO" b="1" dirty="0" smtClean="0">
                <a:solidFill>
                  <a:srgbClr val="FF0000"/>
                </a:solidFill>
              </a:rPr>
              <a:t>exteriorizate</a:t>
            </a:r>
            <a:r>
              <a:rPr lang="ro-RO" dirty="0"/>
              <a:t>:  hematemeză, melenă, </a:t>
            </a:r>
            <a:r>
              <a:rPr lang="ro-RO" dirty="0" err="1"/>
              <a:t>hematochezie</a:t>
            </a:r>
            <a:r>
              <a:rPr lang="ro-RO" dirty="0"/>
              <a:t>, </a:t>
            </a:r>
            <a:r>
              <a:rPr lang="ro-RO" dirty="0" err="1"/>
              <a:t>rectoragie</a:t>
            </a:r>
            <a:r>
              <a:rPr lang="ro-RO" dirty="0"/>
              <a:t>, hemoptizie, epistaxis, hematurie, metroragie,</a:t>
            </a:r>
          </a:p>
          <a:p>
            <a:pPr lvl="0">
              <a:lnSpc>
                <a:spcPct val="110000"/>
              </a:lnSpc>
            </a:pPr>
            <a:r>
              <a:rPr lang="ro-RO" b="1" dirty="0">
                <a:solidFill>
                  <a:srgbClr val="FF0000"/>
                </a:solidFill>
              </a:rPr>
              <a:t>Hemoragii interne</a:t>
            </a:r>
            <a:r>
              <a:rPr lang="ro-RO" dirty="0"/>
              <a:t>:</a:t>
            </a:r>
          </a:p>
          <a:p>
            <a:pPr lvl="1">
              <a:lnSpc>
                <a:spcPct val="110000"/>
              </a:lnSpc>
            </a:pPr>
            <a:r>
              <a:rPr lang="ro-RO" dirty="0"/>
              <a:t>În seroase: </a:t>
            </a:r>
            <a:r>
              <a:rPr lang="ro-RO" dirty="0" err="1"/>
              <a:t>hemotorace</a:t>
            </a:r>
            <a:r>
              <a:rPr lang="ro-RO" dirty="0"/>
              <a:t>, </a:t>
            </a:r>
            <a:r>
              <a:rPr lang="ro-RO" dirty="0" err="1"/>
              <a:t>hemopericard</a:t>
            </a:r>
            <a:r>
              <a:rPr lang="ro-RO" dirty="0"/>
              <a:t>, </a:t>
            </a:r>
            <a:r>
              <a:rPr lang="ro-RO" dirty="0" err="1"/>
              <a:t>hemoperitoneu</a:t>
            </a:r>
            <a:endParaRPr lang="ro-RO" dirty="0"/>
          </a:p>
          <a:p>
            <a:pPr lvl="1">
              <a:lnSpc>
                <a:spcPct val="110000"/>
              </a:lnSpc>
            </a:pPr>
            <a:r>
              <a:rPr lang="ro-RO" dirty="0" err="1"/>
              <a:t>Intratisular</a:t>
            </a:r>
            <a:r>
              <a:rPr lang="ro-RO" dirty="0"/>
              <a:t>: intramuscular (hematoame) sau în focarele de fractură.</a:t>
            </a:r>
          </a:p>
          <a:p>
            <a:pPr>
              <a:lnSpc>
                <a:spcPct val="110000"/>
              </a:lnSpc>
            </a:pPr>
            <a:r>
              <a:rPr lang="ro-RO" b="1" dirty="0"/>
              <a:t>NB</a:t>
            </a:r>
            <a:r>
              <a:rPr lang="ro-RO" dirty="0"/>
              <a:t> În aceste cazuri, gravitatea se apreciază în funcţie de constantele </a:t>
            </a:r>
            <a:r>
              <a:rPr lang="ro-RO" dirty="0" err="1"/>
              <a:t>hemodinamice</a:t>
            </a:r>
            <a:r>
              <a:rPr lang="ro-RO" dirty="0"/>
              <a:t> şi  hematologice.</a:t>
            </a:r>
          </a:p>
          <a:p>
            <a:pPr>
              <a:lnSpc>
                <a:spcPct val="110000"/>
              </a:lnSpc>
            </a:pPr>
            <a:endParaRPr lang="ro-RO" dirty="0"/>
          </a:p>
        </p:txBody>
      </p:sp>
    </p:spTree>
    <p:extLst>
      <p:ext uri="{BB962C8B-B14F-4D97-AF65-F5344CB8AC3E}">
        <p14:creationId xmlns:p14="http://schemas.microsoft.com/office/powerpoint/2010/main" val="1220751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8520" y="315416"/>
            <a:ext cx="9144000" cy="6858000"/>
          </a:xfrm>
        </p:spPr>
        <p:txBody>
          <a:bodyPr>
            <a:noAutofit/>
          </a:bodyPr>
          <a:lstStyle/>
          <a:p>
            <a:pPr lvl="0">
              <a:lnSpc>
                <a:spcPct val="120000"/>
              </a:lnSpc>
            </a:pPr>
            <a:r>
              <a:rPr lang="ro-RO" sz="2000" dirty="0"/>
              <a:t>În funcţie de </a:t>
            </a:r>
            <a:r>
              <a:rPr lang="ro-RO" sz="2000" b="1" dirty="0"/>
              <a:t>cantitatea de sânge</a:t>
            </a:r>
            <a:r>
              <a:rPr lang="ro-RO" sz="2000" dirty="0"/>
              <a:t> pierdută, deosebim:</a:t>
            </a:r>
          </a:p>
          <a:p>
            <a:pPr lvl="0">
              <a:lnSpc>
                <a:spcPct val="120000"/>
              </a:lnSpc>
            </a:pPr>
            <a:r>
              <a:rPr lang="ro-RO" sz="2000" b="1" dirty="0">
                <a:solidFill>
                  <a:srgbClr val="EF1928"/>
                </a:solidFill>
              </a:rPr>
              <a:t>Hemoragiile mici </a:t>
            </a:r>
            <a:r>
              <a:rPr lang="ro-RO" sz="2000" dirty="0"/>
              <a:t>(&lt;500 ml; &lt; 10% din volumul plasmatic) sunt în general asimptomatice la un adult anterior sănătos. Rareori, la o anamneză atentă se găsesc ameţeala şi transpiraţiile în ortostatism.</a:t>
            </a:r>
          </a:p>
          <a:p>
            <a:pPr lvl="0">
              <a:lnSpc>
                <a:spcPct val="120000"/>
              </a:lnSpc>
            </a:pPr>
            <a:r>
              <a:rPr lang="ro-RO" sz="2000" b="1" dirty="0">
                <a:solidFill>
                  <a:srgbClr val="EF1928"/>
                </a:solidFill>
              </a:rPr>
              <a:t>Hemoragiile medii </a:t>
            </a:r>
            <a:r>
              <a:rPr lang="ro-RO" sz="2000" dirty="0"/>
              <a:t>(1000 – 1500 ml; 20-30% din volumul de </a:t>
            </a:r>
            <a:r>
              <a:rPr lang="ro-RO" sz="2000" dirty="0" err="1"/>
              <a:t>sînge</a:t>
            </a:r>
            <a:r>
              <a:rPr lang="ro-RO" sz="2000" dirty="0"/>
              <a:t>) pot fi asimptomatice în </a:t>
            </a:r>
            <a:r>
              <a:rPr lang="ro-RO" sz="2000" dirty="0" err="1"/>
              <a:t>clinostatism</a:t>
            </a:r>
            <a:r>
              <a:rPr lang="ro-RO" sz="2000" dirty="0"/>
              <a:t>, dar în ortostatism pacientul reclamă: ameţeală, dispnee, palpitaţii, sete, tahicardie şi hipotensiune arterială.</a:t>
            </a:r>
          </a:p>
          <a:p>
            <a:pPr lvl="0">
              <a:lnSpc>
                <a:spcPct val="120000"/>
              </a:lnSpc>
            </a:pPr>
            <a:r>
              <a:rPr lang="ro-RO" sz="2000" b="1" dirty="0">
                <a:solidFill>
                  <a:srgbClr val="EF1928"/>
                </a:solidFill>
              </a:rPr>
              <a:t>Hemoragiile severe </a:t>
            </a:r>
            <a:r>
              <a:rPr lang="ro-RO" sz="2000" dirty="0"/>
              <a:t>(1500-2000 ml; 30-40% din volumul de </a:t>
            </a:r>
            <a:r>
              <a:rPr lang="ro-RO" sz="2000" dirty="0" err="1"/>
              <a:t>sînge</a:t>
            </a:r>
            <a:r>
              <a:rPr lang="ro-RO" sz="2000" dirty="0"/>
              <a:t>) se manifestă prin: sete, dispnee, palpitaţii, oligurie, paloare extremă, mucoase uscate, transpiraţii reci, tahicardie, puls slab, filiform, colaps sau şoc.</a:t>
            </a:r>
          </a:p>
          <a:p>
            <a:pPr lvl="0">
              <a:lnSpc>
                <a:spcPct val="120000"/>
              </a:lnSpc>
            </a:pPr>
            <a:r>
              <a:rPr lang="ro-RO" sz="2000" b="1" dirty="0">
                <a:solidFill>
                  <a:srgbClr val="EF1928"/>
                </a:solidFill>
              </a:rPr>
              <a:t>Hemoragiile grave </a:t>
            </a:r>
            <a:r>
              <a:rPr lang="ro-RO" sz="2000" dirty="0"/>
              <a:t>(2000-2500 ml; 40-50%din volumul de sânge) se manifestă prin semnele severe ale şocului </a:t>
            </a:r>
            <a:r>
              <a:rPr lang="ro-RO" sz="2000" dirty="0" err="1"/>
              <a:t>hipovolemic</a:t>
            </a:r>
            <a:r>
              <a:rPr lang="ro-RO" sz="2000" dirty="0"/>
              <a:t>: pacient inconştient, paloare extremă, extremităţi cianotice, vene </a:t>
            </a:r>
            <a:r>
              <a:rPr lang="ro-RO" sz="2000" dirty="0" err="1"/>
              <a:t>colabate</a:t>
            </a:r>
            <a:r>
              <a:rPr lang="ro-RO" sz="2000" dirty="0"/>
              <a:t>, puls imperceptibil, fără tensiune arterială periferică decelabilă. Dacă nu se intervine terapeutic, decesul este iminent</a:t>
            </a:r>
            <a:r>
              <a:rPr lang="ro-RO" sz="2000" dirty="0" smtClean="0"/>
              <a:t>.</a:t>
            </a:r>
            <a:endParaRPr lang="ro-RO" sz="2000" dirty="0"/>
          </a:p>
        </p:txBody>
      </p:sp>
    </p:spTree>
    <p:extLst>
      <p:ext uri="{BB962C8B-B14F-4D97-AF65-F5344CB8AC3E}">
        <p14:creationId xmlns:p14="http://schemas.microsoft.com/office/powerpoint/2010/main" val="1578591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79512" y="332656"/>
            <a:ext cx="8856984" cy="6525344"/>
          </a:xfrm>
        </p:spPr>
        <p:txBody>
          <a:bodyPr>
            <a:normAutofit/>
          </a:bodyPr>
          <a:lstStyle/>
          <a:p>
            <a:pPr lvl="0">
              <a:lnSpc>
                <a:spcPct val="120000"/>
              </a:lnSpc>
            </a:pPr>
            <a:r>
              <a:rPr lang="ro-RO" sz="2800" dirty="0"/>
              <a:t>În funcţie de </a:t>
            </a:r>
            <a:r>
              <a:rPr lang="ro-RO" sz="2800" b="1" dirty="0"/>
              <a:t>starea anterioară</a:t>
            </a:r>
            <a:r>
              <a:rPr lang="ro-RO" sz="2800" dirty="0"/>
              <a:t> a organelor vitale:</a:t>
            </a:r>
          </a:p>
          <a:p>
            <a:pPr lvl="0">
              <a:lnSpc>
                <a:spcPct val="120000"/>
              </a:lnSpc>
            </a:pPr>
            <a:r>
              <a:rPr lang="ro-RO" sz="2800" dirty="0"/>
              <a:t>Tinerii suportă mult mai bine o hemoragie decât vârstnicii  care au fenomene latente de ischemie cerebrală sau miocardică.</a:t>
            </a:r>
          </a:p>
          <a:p>
            <a:pPr>
              <a:lnSpc>
                <a:spcPct val="120000"/>
              </a:lnSpc>
            </a:pPr>
            <a:r>
              <a:rPr lang="ro-RO" sz="2800" dirty="0"/>
              <a:t>În </a:t>
            </a:r>
            <a:r>
              <a:rPr lang="ro-RO" sz="2800" b="1" dirty="0"/>
              <a:t>perioada de stare</a:t>
            </a:r>
            <a:r>
              <a:rPr lang="ro-RO" sz="2800" dirty="0"/>
              <a:t>, manifestările clinice sunt dependente de gradul </a:t>
            </a:r>
            <a:r>
              <a:rPr lang="ro-RO" sz="2800" dirty="0" err="1"/>
              <a:t>hipoxiei</a:t>
            </a:r>
            <a:r>
              <a:rPr lang="ro-RO" sz="2800" dirty="0"/>
              <a:t> tisulare şi sunt reprezentate de :</a:t>
            </a:r>
          </a:p>
          <a:p>
            <a:pPr lvl="0">
              <a:lnSpc>
                <a:spcPct val="120000"/>
              </a:lnSpc>
            </a:pPr>
            <a:r>
              <a:rPr lang="ro-RO" sz="2800" dirty="0"/>
              <a:t>Dispneea de efort, astenia fizică, ameţeală;</a:t>
            </a:r>
          </a:p>
          <a:p>
            <a:pPr lvl="0">
              <a:lnSpc>
                <a:spcPct val="120000"/>
              </a:lnSpc>
            </a:pPr>
            <a:r>
              <a:rPr lang="ro-RO" sz="2800" dirty="0"/>
              <a:t>Paloare, tahicardie, sufluri </a:t>
            </a:r>
            <a:r>
              <a:rPr lang="ro-RO" sz="2800" dirty="0" err="1"/>
              <a:t>orificiale</a:t>
            </a:r>
            <a:r>
              <a:rPr lang="ro-RO" sz="2800" dirty="0"/>
              <a:t> în focarele mitral şi pulmonar, valori stabile ale TA.</a:t>
            </a:r>
          </a:p>
          <a:p>
            <a:pPr marL="0" lvl="0" indent="0">
              <a:lnSpc>
                <a:spcPct val="120000"/>
              </a:lnSpc>
              <a:buNone/>
            </a:pPr>
            <a:endParaRPr lang="ro-RO" sz="2800" dirty="0"/>
          </a:p>
          <a:p>
            <a:pPr>
              <a:lnSpc>
                <a:spcPct val="120000"/>
              </a:lnSpc>
            </a:pPr>
            <a:endParaRPr lang="ro-RO" sz="2800" dirty="0"/>
          </a:p>
          <a:p>
            <a:endParaRPr lang="ro-RO" sz="2800" dirty="0"/>
          </a:p>
        </p:txBody>
      </p:sp>
    </p:spTree>
    <p:extLst>
      <p:ext uri="{BB962C8B-B14F-4D97-AF65-F5344CB8AC3E}">
        <p14:creationId xmlns:p14="http://schemas.microsoft.com/office/powerpoint/2010/main" val="4075265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27384"/>
            <a:ext cx="9144000" cy="6741368"/>
          </a:xfrm>
        </p:spPr>
        <p:txBody>
          <a:bodyPr>
            <a:noAutofit/>
          </a:bodyPr>
          <a:lstStyle/>
          <a:p>
            <a:r>
              <a:rPr lang="ro-RO" sz="1800" b="1" dirty="0" smtClean="0"/>
              <a:t>Paraclinic</a:t>
            </a:r>
            <a:endParaRPr lang="ro-RO" sz="1800" dirty="0"/>
          </a:p>
          <a:p>
            <a:pPr lvl="0"/>
            <a:r>
              <a:rPr lang="ro-RO" sz="1800" dirty="0"/>
              <a:t>Primul semn hematologic al unei hemoragii importante este </a:t>
            </a:r>
            <a:r>
              <a:rPr lang="ro-RO" sz="1800" b="1" dirty="0">
                <a:solidFill>
                  <a:srgbClr val="EF1928"/>
                </a:solidFill>
              </a:rPr>
              <a:t>trombocitoza</a:t>
            </a:r>
            <a:r>
              <a:rPr lang="ro-RO" sz="1800" dirty="0"/>
              <a:t> moderată (apărută în prima oră de la începerea hemoragiei).</a:t>
            </a:r>
          </a:p>
          <a:p>
            <a:pPr lvl="0"/>
            <a:r>
              <a:rPr lang="ro-RO" sz="1800" dirty="0"/>
              <a:t>Al doilea semn hematologic (după 2-6 ore) este </a:t>
            </a:r>
            <a:r>
              <a:rPr lang="ro-RO" sz="1800" b="1" dirty="0" smtClean="0">
                <a:solidFill>
                  <a:srgbClr val="EF1928"/>
                </a:solidFill>
              </a:rPr>
              <a:t>leucocitoza</a:t>
            </a:r>
            <a:r>
              <a:rPr lang="ro-RO" sz="1800" dirty="0" smtClean="0"/>
              <a:t> </a:t>
            </a:r>
            <a:r>
              <a:rPr lang="ro-RO" sz="1800" dirty="0"/>
              <a:t>moderată (sub 30.000/</a:t>
            </a:r>
            <a:r>
              <a:rPr lang="ro-RO" sz="1800" dirty="0" err="1"/>
              <a:t>mmc</a:t>
            </a:r>
            <a:r>
              <a:rPr lang="ro-RO" sz="1800" dirty="0"/>
              <a:t>).</a:t>
            </a:r>
          </a:p>
          <a:p>
            <a:pPr lvl="0"/>
            <a:r>
              <a:rPr lang="ro-RO" sz="1800" dirty="0"/>
              <a:t>După primele 24  ore, hemograma şi hematocritul vor începe să scadă progresiv, odată cu oprirea hemoragiei şi apariţia </a:t>
            </a:r>
            <a:r>
              <a:rPr lang="ro-RO" sz="1800" dirty="0" err="1"/>
              <a:t>hemodiluţiei</a:t>
            </a:r>
            <a:r>
              <a:rPr lang="ro-RO" sz="1800" dirty="0"/>
              <a:t>, pe frotiul din </a:t>
            </a:r>
            <a:r>
              <a:rPr lang="ro-RO" sz="1800" dirty="0" smtClean="0"/>
              <a:t>sângele </a:t>
            </a:r>
            <a:r>
              <a:rPr lang="ro-RO" sz="1800" dirty="0"/>
              <a:t>periferic evidenţiindu-se o </a:t>
            </a:r>
            <a:r>
              <a:rPr lang="ro-RO" sz="1800" b="1" dirty="0"/>
              <a:t>anemie </a:t>
            </a:r>
            <a:r>
              <a:rPr lang="ro-RO" sz="1800" b="1" dirty="0" err="1"/>
              <a:t>normocromă</a:t>
            </a:r>
            <a:r>
              <a:rPr lang="ro-RO" sz="1800" b="1" dirty="0"/>
              <a:t>, </a:t>
            </a:r>
            <a:r>
              <a:rPr lang="ro-RO" sz="1800" b="1" dirty="0" err="1"/>
              <a:t>normocitară</a:t>
            </a:r>
            <a:r>
              <a:rPr lang="ro-RO" sz="1800" dirty="0"/>
              <a:t>. Prezenţa unor hematii anormale indică existenţa unei anemii anterioare hemoragiei actuale.</a:t>
            </a:r>
          </a:p>
          <a:p>
            <a:pPr lvl="0"/>
            <a:r>
              <a:rPr lang="ro-RO" sz="1800" b="1" dirty="0" err="1"/>
              <a:t>Reticulocitoza</a:t>
            </a:r>
            <a:r>
              <a:rPr lang="ro-RO" sz="1800" dirty="0"/>
              <a:t> începe să se manifeste din ziua a 5-a de la producerea hemoragiei şi va atinge valoarea maximă între ziua a 6-a şi a 10-a.</a:t>
            </a:r>
          </a:p>
          <a:p>
            <a:pPr lvl="0"/>
            <a:r>
              <a:rPr lang="ro-RO" sz="1800" b="1" dirty="0"/>
              <a:t>Leucocitoza şi trombocitoza</a:t>
            </a:r>
            <a:r>
              <a:rPr lang="ro-RO" sz="1800" dirty="0"/>
              <a:t> dispar după 3-4 zile de la oprirea hemoragiei, iar </a:t>
            </a:r>
            <a:r>
              <a:rPr lang="ro-RO" sz="1800" dirty="0" err="1"/>
              <a:t>reticulocitoza</a:t>
            </a:r>
            <a:r>
              <a:rPr lang="ro-RO" sz="1800" dirty="0"/>
              <a:t> se normalizează după 10-14 zile.</a:t>
            </a:r>
          </a:p>
          <a:p>
            <a:pPr lvl="0"/>
            <a:r>
              <a:rPr lang="ro-RO" sz="1800" b="1" dirty="0" err="1"/>
              <a:t>Medulograma</a:t>
            </a:r>
            <a:r>
              <a:rPr lang="ro-RO" sz="1800" dirty="0"/>
              <a:t> nu este necesară, dar dacă se efectuează ea arată o hiperplazie </a:t>
            </a:r>
            <a:r>
              <a:rPr lang="ro-RO" sz="1800" dirty="0" err="1"/>
              <a:t>eritroblastică</a:t>
            </a:r>
            <a:r>
              <a:rPr lang="ro-RO" sz="1800" dirty="0"/>
              <a:t>.</a:t>
            </a:r>
          </a:p>
          <a:p>
            <a:pPr lvl="0"/>
            <a:r>
              <a:rPr lang="ro-RO" sz="1800" b="1" dirty="0"/>
              <a:t>Probele biochimice</a:t>
            </a:r>
            <a:r>
              <a:rPr lang="ro-RO" sz="1800" dirty="0"/>
              <a:t> care suferă modificări sunt:</a:t>
            </a:r>
          </a:p>
          <a:p>
            <a:pPr lvl="0"/>
            <a:r>
              <a:rPr lang="ro-RO" sz="1800" dirty="0"/>
              <a:t>Creşterea ureei plasmatice (</a:t>
            </a:r>
            <a:r>
              <a:rPr lang="ro-RO" sz="1800" dirty="0" err="1"/>
              <a:t>hiperazotemia</a:t>
            </a:r>
            <a:r>
              <a:rPr lang="ro-RO" sz="1800" dirty="0"/>
              <a:t>), datorită oliguriei şi hemoragiei digestive superioare;</a:t>
            </a:r>
          </a:p>
          <a:p>
            <a:pPr lvl="0"/>
            <a:r>
              <a:rPr lang="ro-RO" sz="1800" dirty="0"/>
              <a:t>Creşterea bilirubinei indirecte datorită hemoragiilor </a:t>
            </a:r>
            <a:r>
              <a:rPr lang="ro-RO" sz="1800" dirty="0" err="1"/>
              <a:t>intracavitare</a:t>
            </a:r>
            <a:r>
              <a:rPr lang="ro-RO" sz="1800" dirty="0"/>
              <a:t> sau </a:t>
            </a:r>
            <a:r>
              <a:rPr lang="ro-RO" sz="1800" dirty="0" err="1"/>
              <a:t>intratisulare</a:t>
            </a:r>
            <a:r>
              <a:rPr lang="ro-RO" sz="1800" dirty="0"/>
              <a:t> (hematoamelor).</a:t>
            </a:r>
          </a:p>
          <a:p>
            <a:endParaRPr lang="ro-RO" sz="1800" dirty="0"/>
          </a:p>
        </p:txBody>
      </p:sp>
    </p:spTree>
    <p:extLst>
      <p:ext uri="{BB962C8B-B14F-4D97-AF65-F5344CB8AC3E}">
        <p14:creationId xmlns:p14="http://schemas.microsoft.com/office/powerpoint/2010/main" val="344258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188640"/>
            <a:ext cx="9144000" cy="6669360"/>
          </a:xfrm>
        </p:spPr>
        <p:txBody>
          <a:bodyPr>
            <a:normAutofit/>
          </a:bodyPr>
          <a:lstStyle/>
          <a:p>
            <a:pPr marL="0" indent="0">
              <a:buNone/>
            </a:pPr>
            <a:r>
              <a:rPr lang="ro-RO" b="1" dirty="0" smtClean="0"/>
              <a:t>B. Anemii </a:t>
            </a:r>
            <a:r>
              <a:rPr lang="ro-RO" b="1" dirty="0"/>
              <a:t>prin tulburări ale eritropoiezei (eritropoieză ineficientă)</a:t>
            </a:r>
            <a:endParaRPr lang="ro-RO" dirty="0"/>
          </a:p>
          <a:p>
            <a:pPr marL="0" indent="0">
              <a:buNone/>
            </a:pPr>
            <a:r>
              <a:rPr lang="ro-RO" b="1" dirty="0"/>
              <a:t>B1. Anemii prin tulburări ale metabolismului fierului</a:t>
            </a:r>
            <a:endParaRPr lang="ro-RO" dirty="0"/>
          </a:p>
          <a:p>
            <a:pPr marL="0" lvl="0" indent="0" algn="ctr">
              <a:buNone/>
            </a:pPr>
            <a:r>
              <a:rPr lang="ro-RO" b="1" i="1" dirty="0"/>
              <a:t>Anemia </a:t>
            </a:r>
            <a:r>
              <a:rPr lang="ro-RO" b="1" i="1" dirty="0" err="1"/>
              <a:t>feriprivă</a:t>
            </a:r>
            <a:endParaRPr lang="ro-RO" i="1" dirty="0"/>
          </a:p>
          <a:p>
            <a:r>
              <a:rPr lang="ro-RO" b="1" dirty="0"/>
              <a:t>Definiţie</a:t>
            </a:r>
            <a:endParaRPr lang="ro-RO" dirty="0"/>
          </a:p>
          <a:p>
            <a:r>
              <a:rPr lang="ro-RO" dirty="0"/>
              <a:t>Este anemia cronică </a:t>
            </a:r>
            <a:r>
              <a:rPr lang="ro-RO" dirty="0" err="1"/>
              <a:t>hipocromă</a:t>
            </a:r>
            <a:r>
              <a:rPr lang="ro-RO" dirty="0"/>
              <a:t> caracterizată printr-o deficienţă a sintezei hemoglobinei, datorită scăderii cantităţi totale a fierului din organism.</a:t>
            </a:r>
          </a:p>
          <a:p>
            <a:r>
              <a:rPr lang="ro-RO" b="1" dirty="0" err="1"/>
              <a:t>Etiopatogeneză</a:t>
            </a:r>
            <a:endParaRPr lang="ro-RO" dirty="0"/>
          </a:p>
          <a:p>
            <a:r>
              <a:rPr lang="ro-RO" dirty="0"/>
              <a:t>Principalele cauze ale deficienţei de fier sunt:</a:t>
            </a:r>
          </a:p>
          <a:p>
            <a:pPr lvl="1">
              <a:buFont typeface="Wingdings" panose="05000000000000000000" pitchFamily="2" charset="2"/>
              <a:buChar char="ü"/>
            </a:pPr>
            <a:r>
              <a:rPr lang="ro-RO" dirty="0"/>
              <a:t>Pierderile crescute datorită sângerărilor cronice la nivelul: tractului genital, tubului digestiv, arborelui respirator şi aparatului urinar.</a:t>
            </a:r>
          </a:p>
          <a:p>
            <a:pPr lvl="1">
              <a:buFont typeface="Wingdings" panose="05000000000000000000" pitchFamily="2" charset="2"/>
              <a:buChar char="ü"/>
            </a:pPr>
            <a:r>
              <a:rPr lang="ro-RO" dirty="0"/>
              <a:t>Consumul crescut de fier din timpul: sarcinii, alăptării şi din perioada de creştere (copilărie).</a:t>
            </a:r>
          </a:p>
          <a:p>
            <a:pPr lvl="1">
              <a:buFont typeface="Wingdings" panose="05000000000000000000" pitchFamily="2" charset="2"/>
              <a:buChar char="ü"/>
            </a:pPr>
            <a:r>
              <a:rPr lang="ro-RO" dirty="0"/>
              <a:t>Aportul alimentar insuficient, în raport cu necesităţile metabolice.</a:t>
            </a:r>
          </a:p>
          <a:p>
            <a:pPr>
              <a:buFont typeface="Wingdings" panose="05000000000000000000" pitchFamily="2" charset="2"/>
              <a:buChar char="ü"/>
            </a:pPr>
            <a:endParaRPr lang="ro-R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013176"/>
            <a:ext cx="12954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483779"/>
            <a:ext cx="1823068"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0725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260648"/>
            <a:ext cx="8928992" cy="6408712"/>
          </a:xfrm>
        </p:spPr>
        <p:txBody>
          <a:bodyPr>
            <a:normAutofit/>
          </a:bodyPr>
          <a:lstStyle/>
          <a:p>
            <a:pPr marL="0" indent="0">
              <a:buNone/>
            </a:pPr>
            <a:r>
              <a:rPr lang="ro-RO" sz="2400" b="1" dirty="0" smtClean="0"/>
              <a:t>	</a:t>
            </a:r>
            <a:r>
              <a:rPr lang="ro-RO" sz="3200" b="1" i="1" dirty="0" smtClean="0"/>
              <a:t>Fiziopatologie</a:t>
            </a:r>
            <a:endParaRPr lang="ro-RO" sz="3200" b="1" i="1" dirty="0"/>
          </a:p>
          <a:p>
            <a:r>
              <a:rPr lang="ro-RO" sz="2400" dirty="0" err="1"/>
              <a:t>Depleţia</a:t>
            </a:r>
            <a:r>
              <a:rPr lang="ro-RO" sz="2400" dirty="0"/>
              <a:t> de fier începe la nivelul depozitelor, apoi continuă cu reducerea semnificativă a </a:t>
            </a:r>
            <a:r>
              <a:rPr lang="ro-RO" sz="2400" dirty="0" smtClean="0"/>
              <a:t>aportului </a:t>
            </a:r>
            <a:r>
              <a:rPr lang="ro-RO" sz="2400" dirty="0"/>
              <a:t>la nivelul măduvei </a:t>
            </a:r>
            <a:r>
              <a:rPr lang="ro-RO" sz="2400" dirty="0" smtClean="0"/>
              <a:t>osoase şi în </a:t>
            </a:r>
            <a:r>
              <a:rPr lang="ro-RO" sz="2400" dirty="0"/>
              <a:t>final se materializează prin apariţia anemiei. Deci, anemia este precedată de o perioada de </a:t>
            </a:r>
            <a:r>
              <a:rPr lang="ro-RO" sz="2400" dirty="0" err="1"/>
              <a:t>hiposideremie</a:t>
            </a:r>
            <a:r>
              <a:rPr lang="ro-RO" sz="2400" dirty="0"/>
              <a:t>.</a:t>
            </a:r>
          </a:p>
          <a:p>
            <a:pPr marL="0" indent="0">
              <a:buNone/>
            </a:pPr>
            <a:r>
              <a:rPr lang="ro-RO" sz="2400" b="1" dirty="0" smtClean="0"/>
              <a:t> 	</a:t>
            </a:r>
            <a:r>
              <a:rPr lang="ro-RO" sz="3200" b="1" i="1" dirty="0" smtClean="0"/>
              <a:t>Tabloul </a:t>
            </a:r>
            <a:r>
              <a:rPr lang="ro-RO" sz="3200" b="1" i="1" dirty="0"/>
              <a:t>clinic</a:t>
            </a:r>
          </a:p>
          <a:p>
            <a:r>
              <a:rPr lang="ro-RO" sz="2400" b="1" dirty="0"/>
              <a:t>Debutul </a:t>
            </a:r>
            <a:r>
              <a:rPr lang="ro-RO" sz="2400" dirty="0"/>
              <a:t>este insidios, cu </a:t>
            </a:r>
            <a:r>
              <a:rPr lang="ro-RO" sz="2400" b="1" dirty="0"/>
              <a:t>manifestările comune</a:t>
            </a:r>
            <a:r>
              <a:rPr lang="ro-RO" sz="2400" dirty="0"/>
              <a:t> sindromului anemic: astenie fizică şi intelectuală, cefalee, ameţeală, şi palpitaţii.</a:t>
            </a:r>
          </a:p>
          <a:p>
            <a:r>
              <a:rPr lang="ro-RO" sz="2400" dirty="0"/>
              <a:t>În</a:t>
            </a:r>
            <a:r>
              <a:rPr lang="ro-RO" sz="2400" b="1" dirty="0"/>
              <a:t> perioada de stare, </a:t>
            </a:r>
            <a:r>
              <a:rPr lang="ro-RO" sz="2400" dirty="0"/>
              <a:t>pe lângă manifestările obişnuite musculare, neuropsihice şi cardiovasculare (dispnee de efort, palpitaţii, durere </a:t>
            </a:r>
            <a:r>
              <a:rPr lang="ro-RO" sz="2400" dirty="0" err="1"/>
              <a:t>anginoasă</a:t>
            </a:r>
            <a:r>
              <a:rPr lang="ro-RO" sz="2400" dirty="0"/>
              <a:t>, sufluri cardiace), apar o serie de </a:t>
            </a:r>
            <a:r>
              <a:rPr lang="ro-RO" sz="2400" b="1" dirty="0"/>
              <a:t>manifestări specifice</a:t>
            </a:r>
            <a:r>
              <a:rPr lang="ro-RO" sz="2400" i="1" dirty="0"/>
              <a:t> anemiei </a:t>
            </a:r>
            <a:r>
              <a:rPr lang="ro-RO" sz="2400" i="1" dirty="0" err="1"/>
              <a:t>feriprive</a:t>
            </a:r>
            <a:r>
              <a:rPr lang="ro-RO" sz="2400" dirty="0"/>
              <a:t> date de </a:t>
            </a:r>
            <a:r>
              <a:rPr lang="ro-RO" sz="2400" b="1" dirty="0">
                <a:solidFill>
                  <a:srgbClr val="209C6D"/>
                </a:solidFill>
              </a:rPr>
              <a:t>modificarea ţesuturilor epiteliale (piele, </a:t>
            </a:r>
            <a:r>
              <a:rPr lang="ro-RO" sz="2400" b="1" dirty="0" err="1">
                <a:solidFill>
                  <a:srgbClr val="209C6D"/>
                </a:solidFill>
              </a:rPr>
              <a:t>fanere</a:t>
            </a:r>
            <a:r>
              <a:rPr lang="ro-RO" sz="2400" b="1" dirty="0">
                <a:solidFill>
                  <a:srgbClr val="209C6D"/>
                </a:solidFill>
              </a:rPr>
              <a:t>, mucoase respiratorie, digestivă şi genitală).</a:t>
            </a:r>
          </a:p>
          <a:p>
            <a:endParaRPr lang="ro-RO" sz="2400" dirty="0"/>
          </a:p>
        </p:txBody>
      </p:sp>
    </p:spTree>
    <p:extLst>
      <p:ext uri="{BB962C8B-B14F-4D97-AF65-F5344CB8AC3E}">
        <p14:creationId xmlns:p14="http://schemas.microsoft.com/office/powerpoint/2010/main" val="14520751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144016"/>
            <a:ext cx="9144000" cy="7029400"/>
          </a:xfrm>
        </p:spPr>
        <p:txBody>
          <a:bodyPr>
            <a:noAutofit/>
          </a:bodyPr>
          <a:lstStyle/>
          <a:p>
            <a:pPr lvl="0">
              <a:lnSpc>
                <a:spcPct val="110000"/>
              </a:lnSpc>
            </a:pPr>
            <a:r>
              <a:rPr lang="ro-RO" sz="2000" b="1" dirty="0"/>
              <a:t>Tegumentul</a:t>
            </a:r>
            <a:r>
              <a:rPr lang="ro-RO" sz="2000" dirty="0"/>
              <a:t> este palid, uscat; părul este friabil, albeşte repede (caniţie); unghiile sunt casante, au striaţii longitudinale, iar suprafaţa lor devine plană sau </a:t>
            </a:r>
            <a:r>
              <a:rPr lang="ro-RO" sz="2000" dirty="0" err="1"/>
              <a:t>cancavă</a:t>
            </a:r>
            <a:r>
              <a:rPr lang="ro-RO" sz="2000" dirty="0"/>
              <a:t> (</a:t>
            </a:r>
            <a:r>
              <a:rPr lang="ro-RO" sz="2000" dirty="0" err="1"/>
              <a:t>koilonichie</a:t>
            </a:r>
            <a:r>
              <a:rPr lang="ro-RO" sz="2000" dirty="0" smtClean="0"/>
              <a:t>);</a:t>
            </a:r>
            <a:endParaRPr lang="ro-RO" sz="2000" dirty="0"/>
          </a:p>
          <a:p>
            <a:pPr lvl="0">
              <a:lnSpc>
                <a:spcPct val="110000"/>
              </a:lnSpc>
            </a:pPr>
            <a:r>
              <a:rPr lang="ro-RO" sz="2000" dirty="0"/>
              <a:t>La nivelul </a:t>
            </a:r>
            <a:r>
              <a:rPr lang="ro-RO" sz="2000" b="1" dirty="0"/>
              <a:t>mucoasei nazale</a:t>
            </a:r>
            <a:r>
              <a:rPr lang="ro-RO" sz="2000" dirty="0"/>
              <a:t> apare anosmia datorită atrofiei epiteliale,</a:t>
            </a:r>
          </a:p>
          <a:p>
            <a:pPr lvl="0">
              <a:lnSpc>
                <a:spcPct val="110000"/>
              </a:lnSpc>
            </a:pPr>
            <a:r>
              <a:rPr lang="ro-RO" sz="2000" dirty="0"/>
              <a:t>La nivelul </a:t>
            </a:r>
            <a:r>
              <a:rPr lang="ro-RO" sz="2000" b="1" dirty="0">
                <a:solidFill>
                  <a:schemeClr val="tx1"/>
                </a:solidFill>
              </a:rPr>
              <a:t>mucoasei digestive</a:t>
            </a:r>
            <a:r>
              <a:rPr lang="ro-RO" sz="2000" dirty="0">
                <a:solidFill>
                  <a:schemeClr val="tx1"/>
                </a:solidFill>
              </a:rPr>
              <a:t> </a:t>
            </a:r>
            <a:r>
              <a:rPr lang="ro-RO" sz="2000" dirty="0"/>
              <a:t>apar manifestări ale:</a:t>
            </a:r>
          </a:p>
          <a:p>
            <a:pPr lvl="1">
              <a:lnSpc>
                <a:spcPct val="110000"/>
              </a:lnSpc>
            </a:pPr>
            <a:r>
              <a:rPr lang="ro-RO" b="1" dirty="0">
                <a:solidFill>
                  <a:srgbClr val="FF0000"/>
                </a:solidFill>
              </a:rPr>
              <a:t>Stomatitei</a:t>
            </a:r>
            <a:r>
              <a:rPr lang="ro-RO" dirty="0">
                <a:solidFill>
                  <a:srgbClr val="FF0000"/>
                </a:solidFill>
              </a:rPr>
              <a:t> </a:t>
            </a:r>
            <a:r>
              <a:rPr lang="ro-RO" dirty="0"/>
              <a:t>angulare (ragade comisurale),</a:t>
            </a:r>
          </a:p>
          <a:p>
            <a:pPr lvl="1">
              <a:lnSpc>
                <a:spcPct val="110000"/>
              </a:lnSpc>
            </a:pPr>
            <a:r>
              <a:rPr lang="ro-RO" b="1" dirty="0">
                <a:solidFill>
                  <a:srgbClr val="FF0000"/>
                </a:solidFill>
              </a:rPr>
              <a:t>Glositei</a:t>
            </a:r>
            <a:r>
              <a:rPr lang="ro-RO" dirty="0"/>
              <a:t> (limbă lăcuită, roşie, </a:t>
            </a:r>
            <a:r>
              <a:rPr lang="ro-RO" dirty="0" err="1"/>
              <a:t>depapilată</a:t>
            </a:r>
            <a:r>
              <a:rPr lang="ro-RO" dirty="0"/>
              <a:t>, dureroasă),</a:t>
            </a:r>
          </a:p>
          <a:p>
            <a:pPr lvl="1">
              <a:lnSpc>
                <a:spcPct val="110000"/>
              </a:lnSpc>
            </a:pPr>
            <a:r>
              <a:rPr lang="ro-RO" b="1" dirty="0">
                <a:solidFill>
                  <a:srgbClr val="FF0000"/>
                </a:solidFill>
              </a:rPr>
              <a:t>Esofagitei</a:t>
            </a:r>
            <a:r>
              <a:rPr lang="ro-RO" dirty="0"/>
              <a:t> (disfagia de tip superior), care împreună cu stomatita şi glosita </a:t>
            </a:r>
            <a:r>
              <a:rPr lang="ro-RO" dirty="0" err="1"/>
              <a:t>sideropenice</a:t>
            </a:r>
            <a:r>
              <a:rPr lang="ro-RO" dirty="0"/>
              <a:t> formează </a:t>
            </a:r>
            <a:r>
              <a:rPr lang="ro-RO" b="1" dirty="0">
                <a:solidFill>
                  <a:srgbClr val="FF0000"/>
                </a:solidFill>
              </a:rPr>
              <a:t>sindromul </a:t>
            </a:r>
            <a:r>
              <a:rPr lang="ro-RO" b="1" dirty="0" err="1">
                <a:solidFill>
                  <a:srgbClr val="FF0000"/>
                </a:solidFill>
              </a:rPr>
              <a:t>Plummer-Vinson</a:t>
            </a:r>
            <a:r>
              <a:rPr lang="ro-RO" dirty="0"/>
              <a:t>,</a:t>
            </a:r>
          </a:p>
          <a:p>
            <a:pPr lvl="1">
              <a:lnSpc>
                <a:spcPct val="110000"/>
              </a:lnSpc>
            </a:pPr>
            <a:r>
              <a:rPr lang="ro-RO" b="1" dirty="0"/>
              <a:t>Gastritei </a:t>
            </a:r>
            <a:r>
              <a:rPr lang="ro-RO" b="1" dirty="0" err="1"/>
              <a:t>atrofice</a:t>
            </a:r>
            <a:r>
              <a:rPr lang="ro-RO" dirty="0"/>
              <a:t> care evoluează cu hipoaciditate gastrică, frecvent asimptomatică.</a:t>
            </a:r>
          </a:p>
          <a:p>
            <a:pPr lvl="0">
              <a:lnSpc>
                <a:spcPct val="110000"/>
              </a:lnSpc>
            </a:pPr>
            <a:r>
              <a:rPr lang="ro-RO" sz="2000" b="1" dirty="0" smtClean="0"/>
              <a:t>Manifestările </a:t>
            </a:r>
            <a:r>
              <a:rPr lang="ro-RO" sz="2000" b="1" dirty="0"/>
              <a:t>neuropsihice</a:t>
            </a:r>
            <a:r>
              <a:rPr lang="ro-RO" sz="2000" dirty="0"/>
              <a:t> frecvent întâlnite la aceşti pacienţi, pot lua uneori aspectul unor curiozităţi clinice, manifestate prin </a:t>
            </a:r>
            <a:r>
              <a:rPr lang="ro-RO" sz="2000" b="1" dirty="0"/>
              <a:t>pica</a:t>
            </a:r>
            <a:r>
              <a:rPr lang="ro-RO" sz="2000" dirty="0"/>
              <a:t> (dorinţa irezistibilă de a mânca pământ, var, cretă, praf de cărămidă).</a:t>
            </a:r>
          </a:p>
          <a:p>
            <a:pPr lvl="0">
              <a:lnSpc>
                <a:spcPct val="110000"/>
              </a:lnSpc>
            </a:pPr>
            <a:r>
              <a:rPr lang="ro-RO" sz="2000" b="1" dirty="0"/>
              <a:t>Manifestările somatice</a:t>
            </a:r>
            <a:r>
              <a:rPr lang="ro-RO" sz="2000" dirty="0"/>
              <a:t> lipsesc chiar dacă anemia se instalează în copilărie. Uneori aceştia acuză durere osoasă datorită expansiunii măduvei </a:t>
            </a:r>
            <a:r>
              <a:rPr lang="ro-RO" sz="2000" dirty="0" err="1"/>
              <a:t>eritroide</a:t>
            </a:r>
            <a:r>
              <a:rPr lang="ro-RO" sz="2000" dirty="0"/>
              <a:t>.</a:t>
            </a:r>
          </a:p>
          <a:p>
            <a:pPr>
              <a:lnSpc>
                <a:spcPct val="110000"/>
              </a:lnSpc>
            </a:pPr>
            <a:endParaRPr lang="ro-RO"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397" y="1628800"/>
            <a:ext cx="2022099" cy="130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212976"/>
            <a:ext cx="127408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61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ro-RO" sz="3200" b="1" i="1"/>
              <a:t>Anamneza</a:t>
            </a:r>
            <a:br>
              <a:rPr lang="en-US" altLang="ro-RO" sz="3200" b="1" i="1"/>
            </a:br>
            <a:endParaRPr lang="en-US" altLang="ro-RO" sz="3200" b="1" i="1"/>
          </a:p>
        </p:txBody>
      </p:sp>
      <p:sp>
        <p:nvSpPr>
          <p:cNvPr id="9219" name="Rectangle 3"/>
          <p:cNvSpPr>
            <a:spLocks noGrp="1" noChangeArrowheads="1"/>
          </p:cNvSpPr>
          <p:nvPr>
            <p:ph type="body" idx="4294967295"/>
          </p:nvPr>
        </p:nvSpPr>
        <p:spPr>
          <a:xfrm>
            <a:off x="179512" y="764704"/>
            <a:ext cx="8507288" cy="5361459"/>
          </a:xfrm>
          <a:prstGeom prst="rect">
            <a:avLst/>
          </a:prstGeom>
        </p:spPr>
        <p:txBody>
          <a:bodyPr/>
          <a:lstStyle/>
          <a:p>
            <a:pPr>
              <a:lnSpc>
                <a:spcPct val="80000"/>
              </a:lnSpc>
            </a:pPr>
            <a:r>
              <a:rPr lang="ro-RO" altLang="ro-RO" sz="2400" b="1" i="1" dirty="0">
                <a:effectLst>
                  <a:outerShdw blurRad="38100" dist="38100" dir="2700000" algn="tl">
                    <a:srgbClr val="C0C0C0"/>
                  </a:outerShdw>
                </a:effectLst>
              </a:rPr>
              <a:t>Icterul </a:t>
            </a:r>
            <a:endParaRPr lang="en-US" altLang="ro-RO" sz="2400" b="1" i="1" dirty="0">
              <a:effectLst>
                <a:outerShdw blurRad="38100" dist="38100" dir="2700000" algn="tl">
                  <a:srgbClr val="C0C0C0"/>
                </a:outerShdw>
              </a:effectLst>
            </a:endParaRPr>
          </a:p>
          <a:p>
            <a:pPr lvl="1">
              <a:lnSpc>
                <a:spcPct val="80000"/>
              </a:lnSpc>
            </a:pPr>
            <a:r>
              <a:rPr lang="ro-RO" altLang="ro-RO" sz="2400" dirty="0"/>
              <a:t>moderat, cu nuanţă galben-pai caracterizează anemiile hemolitice cronice, bolnavul fiind „mai mult palid decât icteric“. </a:t>
            </a:r>
          </a:p>
          <a:p>
            <a:pPr marL="0" indent="0">
              <a:lnSpc>
                <a:spcPct val="80000"/>
              </a:lnSpc>
              <a:buNone/>
            </a:pPr>
            <a:endParaRPr lang="ro-RO" altLang="ro-RO" sz="2400" i="1" dirty="0"/>
          </a:p>
          <a:p>
            <a:pPr>
              <a:lnSpc>
                <a:spcPct val="80000"/>
              </a:lnSpc>
            </a:pPr>
            <a:r>
              <a:rPr lang="ro-RO" altLang="ro-RO" sz="2400" b="1" i="1" dirty="0">
                <a:effectLst>
                  <a:outerShdw blurRad="38100" dist="38100" dir="2700000" algn="tl">
                    <a:srgbClr val="C0C0C0"/>
                  </a:outerShdw>
                </a:effectLst>
              </a:rPr>
              <a:t>Cianoza </a:t>
            </a:r>
            <a:endParaRPr lang="en-US" altLang="ro-RO" sz="2400" b="1" i="1" dirty="0">
              <a:effectLst>
                <a:outerShdw blurRad="38100" dist="38100" dir="2700000" algn="tl">
                  <a:srgbClr val="C0C0C0"/>
                </a:outerShdw>
              </a:effectLst>
            </a:endParaRPr>
          </a:p>
          <a:p>
            <a:pPr lvl="1">
              <a:lnSpc>
                <a:spcPct val="80000"/>
              </a:lnSpc>
            </a:pPr>
            <a:r>
              <a:rPr lang="ro-RO" altLang="ro-RO" sz="2400" dirty="0"/>
              <a:t>apare la bolnavii cu policitemie primară sau secundară şi în </a:t>
            </a:r>
            <a:r>
              <a:rPr lang="ro-RO" altLang="ro-RO" sz="2400" dirty="0" err="1"/>
              <a:t>met-</a:t>
            </a:r>
            <a:r>
              <a:rPr lang="ro-RO" altLang="ro-RO" sz="2400" dirty="0"/>
              <a:t> sau </a:t>
            </a:r>
            <a:r>
              <a:rPr lang="ro-RO" altLang="ro-RO" sz="2400" dirty="0" err="1"/>
              <a:t>sulfhemoglobinemii</a:t>
            </a:r>
            <a:r>
              <a:rPr lang="ro-RO" altLang="ro-RO" sz="2400" dirty="0"/>
              <a:t>. </a:t>
            </a:r>
          </a:p>
          <a:p>
            <a:pPr>
              <a:lnSpc>
                <a:spcPct val="80000"/>
              </a:lnSpc>
            </a:pPr>
            <a:endParaRPr lang="ro-RO" altLang="ro-RO" sz="2400" i="1" dirty="0"/>
          </a:p>
          <a:p>
            <a:pPr>
              <a:lnSpc>
                <a:spcPct val="80000"/>
              </a:lnSpc>
            </a:pPr>
            <a:r>
              <a:rPr lang="ro-RO" altLang="ro-RO" sz="2400" b="1" i="1" dirty="0">
                <a:effectLst>
                  <a:outerShdw blurRad="38100" dist="38100" dir="2700000" algn="tl">
                    <a:srgbClr val="C0C0C0"/>
                  </a:outerShdw>
                </a:effectLst>
              </a:rPr>
              <a:t>Eritrodermia</a:t>
            </a:r>
            <a:r>
              <a:rPr lang="ro-RO" altLang="ro-RO" sz="2400" b="1" dirty="0">
                <a:effectLst>
                  <a:outerShdw blurRad="38100" dist="38100" dir="2700000" algn="tl">
                    <a:srgbClr val="C0C0C0"/>
                  </a:outerShdw>
                </a:effectLst>
              </a:rPr>
              <a:t> </a:t>
            </a:r>
            <a:endParaRPr lang="en-US" altLang="ro-RO" sz="2400" b="1" dirty="0">
              <a:effectLst>
                <a:outerShdw blurRad="38100" dist="38100" dir="2700000" algn="tl">
                  <a:srgbClr val="C0C0C0"/>
                </a:outerShdw>
              </a:effectLst>
            </a:endParaRPr>
          </a:p>
          <a:p>
            <a:pPr lvl="1">
              <a:lnSpc>
                <a:spcPct val="80000"/>
              </a:lnSpc>
            </a:pPr>
            <a:r>
              <a:rPr lang="ro-RO" altLang="ro-RO" sz="2400" dirty="0"/>
              <a:t>se întâlneşte în unele limfoame şi în special în limfomul cutanat cu celule T. </a:t>
            </a:r>
          </a:p>
          <a:p>
            <a:pPr>
              <a:lnSpc>
                <a:spcPct val="80000"/>
              </a:lnSpc>
            </a:pPr>
            <a:endParaRPr lang="ro-RO" altLang="ro-RO" sz="2400" i="1" dirty="0"/>
          </a:p>
          <a:p>
            <a:pPr>
              <a:lnSpc>
                <a:spcPct val="80000"/>
              </a:lnSpc>
            </a:pPr>
            <a:r>
              <a:rPr lang="ro-RO" altLang="ro-RO" sz="2400" i="1" dirty="0"/>
              <a:t>Culoarea </a:t>
            </a:r>
            <a:r>
              <a:rPr lang="ro-RO" altLang="ro-RO" sz="2400" b="1" i="1" dirty="0">
                <a:effectLst>
                  <a:outerShdw blurRad="38100" dist="38100" dir="2700000" algn="tl">
                    <a:srgbClr val="C0C0C0"/>
                  </a:outerShdw>
                </a:effectLst>
              </a:rPr>
              <a:t>bronzată</a:t>
            </a:r>
            <a:r>
              <a:rPr lang="ro-RO" altLang="ro-RO" sz="2400" b="1" dirty="0">
                <a:effectLst>
                  <a:outerShdw blurRad="38100" dist="38100" dir="2700000" algn="tl">
                    <a:srgbClr val="C0C0C0"/>
                  </a:outerShdw>
                </a:effectLst>
              </a:rPr>
              <a:t> </a:t>
            </a:r>
            <a:r>
              <a:rPr lang="ro-RO" altLang="ro-RO" sz="2400" i="1" dirty="0"/>
              <a:t>(</a:t>
            </a:r>
            <a:r>
              <a:rPr lang="ro-RO" altLang="ro-RO" sz="2400" i="1" dirty="0" err="1"/>
              <a:t>ardezică</a:t>
            </a:r>
            <a:r>
              <a:rPr lang="ro-RO" altLang="ro-RO" sz="2400" i="1" dirty="0"/>
              <a:t>) </a:t>
            </a:r>
            <a:r>
              <a:rPr lang="ro-RO" altLang="ro-RO" sz="2400" dirty="0"/>
              <a:t>a pielii</a:t>
            </a:r>
            <a:endParaRPr lang="en-US" altLang="ro-RO" sz="2400" dirty="0"/>
          </a:p>
          <a:p>
            <a:pPr lvl="1">
              <a:lnSpc>
                <a:spcPct val="80000"/>
              </a:lnSpc>
            </a:pPr>
            <a:r>
              <a:rPr lang="ro-RO" altLang="ro-RO" sz="2400" dirty="0"/>
              <a:t> caracterizează </a:t>
            </a:r>
            <a:r>
              <a:rPr lang="ro-RO" altLang="ro-RO" sz="2400" dirty="0" err="1"/>
              <a:t>hemocromatozele</a:t>
            </a:r>
            <a:r>
              <a:rPr lang="ro-RO" altLang="ro-RO" sz="2400" dirty="0"/>
              <a:t>.</a:t>
            </a:r>
            <a:endParaRPr lang="en-US" altLang="ro-RO" sz="2400" dirty="0"/>
          </a:p>
          <a:p>
            <a:pPr>
              <a:lnSpc>
                <a:spcPct val="80000"/>
              </a:lnSpc>
            </a:pPr>
            <a:endParaRPr lang="en-US" altLang="ro-RO"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352" y="1700808"/>
            <a:ext cx="153815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22" y="4653136"/>
            <a:ext cx="3101507" cy="169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8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72008" y="1613864"/>
            <a:ext cx="9036496" cy="5559552"/>
          </a:xfrm>
        </p:spPr>
        <p:txBody>
          <a:bodyPr>
            <a:normAutofit/>
          </a:bodyPr>
          <a:lstStyle/>
          <a:p>
            <a:r>
              <a:rPr lang="ro-RO" b="1" dirty="0"/>
              <a:t>Explorări </a:t>
            </a:r>
            <a:r>
              <a:rPr lang="ro-RO" b="1" dirty="0" smtClean="0"/>
              <a:t>paraclinice</a:t>
            </a:r>
          </a:p>
          <a:p>
            <a:pPr marL="0" indent="0">
              <a:buNone/>
            </a:pPr>
            <a:endParaRPr lang="ro-RO" dirty="0"/>
          </a:p>
          <a:p>
            <a:r>
              <a:rPr lang="ro-RO" b="1" dirty="0"/>
              <a:t>Hemograma </a:t>
            </a:r>
            <a:r>
              <a:rPr lang="ro-RO" dirty="0"/>
              <a:t>arată o </a:t>
            </a:r>
            <a:r>
              <a:rPr lang="ro-RO" b="1" dirty="0">
                <a:solidFill>
                  <a:srgbClr val="FF0000"/>
                </a:solidFill>
              </a:rPr>
              <a:t>anemie </a:t>
            </a:r>
            <a:r>
              <a:rPr lang="ro-RO" b="1" dirty="0" err="1">
                <a:solidFill>
                  <a:srgbClr val="FF0000"/>
                </a:solidFill>
              </a:rPr>
              <a:t>hipocromă</a:t>
            </a:r>
            <a:r>
              <a:rPr lang="ro-RO" b="1" dirty="0">
                <a:solidFill>
                  <a:srgbClr val="FF0000"/>
                </a:solidFill>
              </a:rPr>
              <a:t>, </a:t>
            </a:r>
            <a:r>
              <a:rPr lang="ro-RO" b="1" dirty="0" err="1">
                <a:solidFill>
                  <a:srgbClr val="FF0000"/>
                </a:solidFill>
              </a:rPr>
              <a:t>microcitară</a:t>
            </a:r>
            <a:r>
              <a:rPr lang="ro-RO" b="1" dirty="0">
                <a:solidFill>
                  <a:srgbClr val="FF0000"/>
                </a:solidFill>
              </a:rPr>
              <a:t>, </a:t>
            </a:r>
            <a:r>
              <a:rPr lang="ro-RO" b="1" dirty="0" err="1">
                <a:solidFill>
                  <a:srgbClr val="FF0000"/>
                </a:solidFill>
              </a:rPr>
              <a:t>hiporegenerativă</a:t>
            </a:r>
            <a:r>
              <a:rPr lang="ro-RO" b="1" dirty="0">
                <a:solidFill>
                  <a:srgbClr val="FF0000"/>
                </a:solidFill>
              </a:rPr>
              <a:t>, cu modificări ale dimensiunilor şi morfologiei </a:t>
            </a:r>
            <a:r>
              <a:rPr lang="ro-RO" b="1" dirty="0" err="1">
                <a:solidFill>
                  <a:srgbClr val="FF0000"/>
                </a:solidFill>
              </a:rPr>
              <a:t>eritrocitare</a:t>
            </a:r>
            <a:r>
              <a:rPr lang="ro-RO" b="1" dirty="0">
                <a:solidFill>
                  <a:srgbClr val="FF0000"/>
                </a:solidFill>
              </a:rPr>
              <a:t> (</a:t>
            </a:r>
            <a:r>
              <a:rPr lang="ro-RO" b="1" dirty="0" err="1">
                <a:solidFill>
                  <a:srgbClr val="FF0000"/>
                </a:solidFill>
              </a:rPr>
              <a:t>anulocite</a:t>
            </a:r>
            <a:r>
              <a:rPr lang="ro-RO" b="1" dirty="0">
                <a:solidFill>
                  <a:srgbClr val="FF0000"/>
                </a:solidFill>
              </a:rPr>
              <a:t>, hematii în semn de tras la ţintă), </a:t>
            </a:r>
            <a:r>
              <a:rPr lang="ro-RO" dirty="0"/>
              <a:t>numărul eritrocitelor fiind mai puţin scăzut decât scăderea înregistrată de hematocrit. Numărul de leucocite şi trombocite se menţin în limite normale</a:t>
            </a:r>
            <a:r>
              <a:rPr lang="ro-RO" dirty="0" smtClean="0"/>
              <a:t>.</a:t>
            </a:r>
          </a:p>
          <a:p>
            <a:pPr marL="0" indent="0">
              <a:buNone/>
            </a:pPr>
            <a:endParaRPr lang="ro-RO" dirty="0"/>
          </a:p>
          <a:p>
            <a:r>
              <a:rPr lang="ro-RO" b="1" dirty="0" err="1"/>
              <a:t>Medulograma</a:t>
            </a:r>
            <a:r>
              <a:rPr lang="ro-RO" b="1" dirty="0"/>
              <a:t> </a:t>
            </a:r>
            <a:r>
              <a:rPr lang="ro-RO" dirty="0"/>
              <a:t>evidenţiază o serie </a:t>
            </a:r>
            <a:r>
              <a:rPr lang="ro-RO" dirty="0" err="1"/>
              <a:t>eritrocitară</a:t>
            </a:r>
            <a:r>
              <a:rPr lang="ro-RO" dirty="0"/>
              <a:t> </a:t>
            </a:r>
            <a:r>
              <a:rPr lang="ro-RO" dirty="0" err="1"/>
              <a:t>normo-</a:t>
            </a:r>
            <a:r>
              <a:rPr lang="ro-RO" dirty="0"/>
              <a:t> sau </a:t>
            </a:r>
            <a:r>
              <a:rPr lang="ro-RO" dirty="0" err="1"/>
              <a:t>hiperplazică</a:t>
            </a:r>
            <a:r>
              <a:rPr lang="ro-RO" dirty="0"/>
              <a:t>, cu predominanţa </a:t>
            </a:r>
            <a:r>
              <a:rPr lang="ro-RO" b="1" dirty="0">
                <a:solidFill>
                  <a:srgbClr val="FF0000"/>
                </a:solidFill>
              </a:rPr>
              <a:t>eritroblaştilor eozinofili, care au o citoplasmă ”franjurată”</a:t>
            </a:r>
            <a:r>
              <a:rPr lang="ro-RO" dirty="0"/>
              <a:t>, denumiţi </a:t>
            </a:r>
            <a:r>
              <a:rPr lang="ro-RO" b="1" dirty="0">
                <a:solidFill>
                  <a:srgbClr val="FF0000"/>
                </a:solidFill>
              </a:rPr>
              <a:t>eritroblaşti </a:t>
            </a:r>
            <a:r>
              <a:rPr lang="ro-RO" b="1" dirty="0" err="1">
                <a:solidFill>
                  <a:srgbClr val="FF0000"/>
                </a:solidFill>
              </a:rPr>
              <a:t>feriprivi</a:t>
            </a:r>
            <a:r>
              <a:rPr lang="ro-RO" dirty="0"/>
              <a:t>. </a:t>
            </a:r>
            <a:r>
              <a:rPr lang="ro-RO" dirty="0" err="1"/>
              <a:t>Sideroblaştii</a:t>
            </a:r>
            <a:r>
              <a:rPr lang="ro-RO" dirty="0"/>
              <a:t> (evidenţiaţi prin coloraţie specială cu albastru de Prusia) sunt absenţi, acest criteriu fiind important pentru diagnosticul anemiei </a:t>
            </a:r>
            <a:r>
              <a:rPr lang="ro-RO" dirty="0" err="1"/>
              <a:t>feriprive</a:t>
            </a:r>
            <a:r>
              <a:rPr lang="ro-RO" dirty="0"/>
              <a:t>.</a:t>
            </a:r>
          </a:p>
          <a:p>
            <a:endParaRPr lang="ro-R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198" y="116632"/>
            <a:ext cx="571828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046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p:txBody>
          <a:bodyPr>
            <a:normAutofit/>
          </a:bodyPr>
          <a:lstStyle/>
          <a:p>
            <a:r>
              <a:rPr lang="ro-RO" sz="2400" b="1" dirty="0"/>
              <a:t>Explorările biochimice </a:t>
            </a:r>
            <a:r>
              <a:rPr lang="ro-RO" sz="2400" dirty="0"/>
              <a:t>relevă:</a:t>
            </a:r>
          </a:p>
          <a:p>
            <a:pPr lvl="0"/>
            <a:r>
              <a:rPr lang="ro-RO" sz="2400" dirty="0"/>
              <a:t>Scăderea </a:t>
            </a:r>
            <a:r>
              <a:rPr lang="ro-RO" sz="2400" b="1" dirty="0" err="1"/>
              <a:t>sideremiei</a:t>
            </a:r>
            <a:r>
              <a:rPr lang="ro-RO" sz="2400" dirty="0"/>
              <a:t> sub 50 </a:t>
            </a:r>
            <a:r>
              <a:rPr lang="ro-RO" sz="2400" dirty="0" err="1"/>
              <a:t>µg%</a:t>
            </a:r>
            <a:r>
              <a:rPr lang="ro-RO" sz="2400" dirty="0"/>
              <a:t> (80-180 </a:t>
            </a:r>
            <a:r>
              <a:rPr lang="ro-RO" sz="2400" dirty="0" err="1"/>
              <a:t>µg%</a:t>
            </a:r>
            <a:r>
              <a:rPr lang="ro-RO" sz="2400" dirty="0"/>
              <a:t>);</a:t>
            </a:r>
          </a:p>
          <a:p>
            <a:pPr lvl="0"/>
            <a:r>
              <a:rPr lang="ro-RO" sz="2400" dirty="0"/>
              <a:t>Scăderea </a:t>
            </a:r>
            <a:r>
              <a:rPr lang="ro-RO" sz="2400" b="1" dirty="0" err="1"/>
              <a:t>feritinei</a:t>
            </a:r>
            <a:r>
              <a:rPr lang="ro-RO" sz="2400" dirty="0"/>
              <a:t> sub 10 </a:t>
            </a:r>
            <a:r>
              <a:rPr lang="ro-RO" sz="2400" dirty="0" err="1"/>
              <a:t>µg%</a:t>
            </a:r>
            <a:r>
              <a:rPr lang="ro-RO" sz="2400" dirty="0"/>
              <a:t> (12-325 </a:t>
            </a:r>
            <a:r>
              <a:rPr lang="ro-RO" sz="2400" dirty="0" err="1"/>
              <a:t>µg%</a:t>
            </a:r>
            <a:r>
              <a:rPr lang="ro-RO" sz="2400" dirty="0"/>
              <a:t>);</a:t>
            </a:r>
          </a:p>
          <a:p>
            <a:pPr lvl="0"/>
            <a:r>
              <a:rPr lang="ro-RO" sz="2400" dirty="0"/>
              <a:t>Creşterea </a:t>
            </a:r>
            <a:r>
              <a:rPr lang="ro-RO" sz="2400" b="1" dirty="0" err="1"/>
              <a:t>siderofilinei</a:t>
            </a:r>
            <a:r>
              <a:rPr lang="ro-RO" sz="2400" dirty="0"/>
              <a:t> (capacităţii de transport a </a:t>
            </a:r>
            <a:r>
              <a:rPr lang="ro-RO" sz="2400" dirty="0" err="1"/>
              <a:t>transferinei</a:t>
            </a:r>
            <a:r>
              <a:rPr lang="ro-RO" sz="2400" dirty="0"/>
              <a:t>) peste 400 </a:t>
            </a:r>
            <a:r>
              <a:rPr lang="ro-RO" sz="2400" dirty="0" err="1"/>
              <a:t>µg%</a:t>
            </a:r>
            <a:r>
              <a:rPr lang="ro-RO" sz="2400" dirty="0"/>
              <a:t> (250-400 </a:t>
            </a:r>
            <a:r>
              <a:rPr lang="ro-RO" sz="2400" dirty="0" err="1"/>
              <a:t>µg%</a:t>
            </a:r>
            <a:r>
              <a:rPr lang="ro-RO" sz="2400" dirty="0"/>
              <a:t>);</a:t>
            </a:r>
          </a:p>
          <a:p>
            <a:pPr lvl="0"/>
            <a:r>
              <a:rPr lang="ro-RO" sz="2400" dirty="0"/>
              <a:t>Scăderea </a:t>
            </a:r>
            <a:r>
              <a:rPr lang="ro-RO" sz="2400" b="1" dirty="0"/>
              <a:t>coeficientului de saturaţie</a:t>
            </a:r>
            <a:r>
              <a:rPr lang="ro-RO" sz="2400" dirty="0"/>
              <a:t> a </a:t>
            </a:r>
            <a:r>
              <a:rPr lang="ro-RO" sz="2400" dirty="0" err="1"/>
              <a:t>siderofilinei</a:t>
            </a:r>
            <a:r>
              <a:rPr lang="ro-RO" sz="2400" dirty="0"/>
              <a:t> sub 15% (peste 30%);</a:t>
            </a:r>
          </a:p>
          <a:p>
            <a:pPr lvl="0"/>
            <a:r>
              <a:rPr lang="ro-RO" sz="2400" dirty="0"/>
              <a:t>Creşterea </a:t>
            </a:r>
            <a:r>
              <a:rPr lang="ro-RO" sz="2400" b="1" dirty="0" err="1"/>
              <a:t>protoporfirinei</a:t>
            </a:r>
            <a:r>
              <a:rPr lang="ro-RO" sz="2400" b="1" dirty="0"/>
              <a:t> </a:t>
            </a:r>
            <a:r>
              <a:rPr lang="ro-RO" sz="2400" b="1" dirty="0" err="1"/>
              <a:t>eritrocitare</a:t>
            </a:r>
            <a:r>
              <a:rPr lang="ro-RO" sz="2400" b="1" dirty="0"/>
              <a:t> libere</a:t>
            </a:r>
            <a:r>
              <a:rPr lang="ro-RO" sz="2400" dirty="0"/>
              <a:t> peste 80 </a:t>
            </a:r>
            <a:r>
              <a:rPr lang="ro-RO" sz="2400" dirty="0" err="1"/>
              <a:t>µg</a:t>
            </a:r>
            <a:r>
              <a:rPr lang="ro-RO" sz="2400" dirty="0"/>
              <a:t>/dl de hematii (30-80 </a:t>
            </a:r>
            <a:r>
              <a:rPr lang="ro-RO" sz="2400" dirty="0" err="1"/>
              <a:t>µg</a:t>
            </a:r>
            <a:r>
              <a:rPr lang="ro-RO" sz="2400" dirty="0"/>
              <a:t>/dl hematii).</a:t>
            </a:r>
          </a:p>
          <a:p>
            <a:endParaRPr lang="ro-RO" sz="2400" dirty="0"/>
          </a:p>
        </p:txBody>
      </p:sp>
    </p:spTree>
    <p:extLst>
      <p:ext uri="{BB962C8B-B14F-4D97-AF65-F5344CB8AC3E}">
        <p14:creationId xmlns:p14="http://schemas.microsoft.com/office/powerpoint/2010/main" val="1013810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346328" y="765808"/>
            <a:ext cx="8762176" cy="5831544"/>
          </a:xfrm>
        </p:spPr>
        <p:txBody>
          <a:bodyPr>
            <a:normAutofit/>
          </a:bodyPr>
          <a:lstStyle/>
          <a:p>
            <a:pPr marL="0" lvl="0" indent="0">
              <a:buNone/>
            </a:pPr>
            <a:r>
              <a:rPr lang="ro-RO" sz="2400" b="1" dirty="0"/>
              <a:t> </a:t>
            </a:r>
            <a:r>
              <a:rPr lang="ro-RO" sz="2400" b="1" dirty="0" smtClean="0"/>
              <a:t>     </a:t>
            </a:r>
            <a:r>
              <a:rPr lang="ro-RO" sz="2800" b="1" i="1" dirty="0" smtClean="0"/>
              <a:t>Anemia </a:t>
            </a:r>
            <a:r>
              <a:rPr lang="ro-RO" sz="2800" b="1" i="1" dirty="0"/>
              <a:t>din bolile cronice (anemia </a:t>
            </a:r>
            <a:r>
              <a:rPr lang="ro-RO" sz="2800" b="1" i="1" dirty="0" err="1"/>
              <a:t>hipoproliferativă</a:t>
            </a:r>
            <a:r>
              <a:rPr lang="ro-RO" sz="2800" b="1" i="1" dirty="0"/>
              <a:t>)</a:t>
            </a:r>
            <a:endParaRPr lang="ro-RO" sz="2800" i="1" dirty="0"/>
          </a:p>
          <a:p>
            <a:r>
              <a:rPr lang="ro-RO" sz="2800" b="1" i="1" dirty="0"/>
              <a:t>Definiţie </a:t>
            </a:r>
            <a:endParaRPr lang="ro-RO" sz="2800" i="1" dirty="0"/>
          </a:p>
          <a:p>
            <a:r>
              <a:rPr lang="ro-RO" sz="2400" dirty="0"/>
              <a:t>Este anemia cronică </a:t>
            </a:r>
            <a:r>
              <a:rPr lang="ro-RO" sz="2400" b="1" dirty="0" err="1"/>
              <a:t>hipocromă</a:t>
            </a:r>
            <a:r>
              <a:rPr lang="ro-RO" sz="2400" dirty="0"/>
              <a:t> caracterizată printr-o sinteză deficitară a hemoglobinei, datorită blocării sau eliberării dificile a fierului din depozitele </a:t>
            </a:r>
            <a:r>
              <a:rPr lang="ro-RO" sz="2400" dirty="0" err="1"/>
              <a:t>monocito-macrofagice</a:t>
            </a:r>
            <a:r>
              <a:rPr lang="ro-RO" sz="2400" dirty="0"/>
              <a:t>.</a:t>
            </a:r>
          </a:p>
          <a:p>
            <a:pPr marL="0" indent="0">
              <a:buNone/>
            </a:pPr>
            <a:r>
              <a:rPr lang="ro-RO" sz="2400" b="1" dirty="0" smtClean="0"/>
              <a:t>      </a:t>
            </a:r>
            <a:r>
              <a:rPr lang="ro-RO" sz="2800" b="1" i="1" dirty="0" err="1" smtClean="0"/>
              <a:t>Etiopatogeneză</a:t>
            </a:r>
            <a:endParaRPr lang="ro-RO" sz="2800" i="1" dirty="0"/>
          </a:p>
          <a:p>
            <a:r>
              <a:rPr lang="ro-RO" sz="2400" b="1" dirty="0"/>
              <a:t> </a:t>
            </a:r>
            <a:r>
              <a:rPr lang="ro-RO" sz="2400" dirty="0" smtClean="0"/>
              <a:t>Principalele </a:t>
            </a:r>
            <a:r>
              <a:rPr lang="ro-RO" sz="2400" b="1" dirty="0"/>
              <a:t>cauze</a:t>
            </a:r>
            <a:r>
              <a:rPr lang="ro-RO" sz="2400" dirty="0"/>
              <a:t> ale anemiei </a:t>
            </a:r>
            <a:r>
              <a:rPr lang="ro-RO" sz="2400" dirty="0" err="1"/>
              <a:t>hipoproliferative</a:t>
            </a:r>
            <a:r>
              <a:rPr lang="ro-RO" sz="2400" dirty="0"/>
              <a:t> sunt:</a:t>
            </a:r>
          </a:p>
          <a:p>
            <a:pPr lvl="0"/>
            <a:r>
              <a:rPr lang="ro-RO" sz="2400" b="1" dirty="0">
                <a:solidFill>
                  <a:srgbClr val="FF0000"/>
                </a:solidFill>
              </a:rPr>
              <a:t>bolile infecţioase cronice</a:t>
            </a:r>
            <a:r>
              <a:rPr lang="ro-RO" sz="2400" dirty="0"/>
              <a:t>: tuberculoza, pielonefrita cronică, abcesul pulmonar;</a:t>
            </a:r>
          </a:p>
          <a:p>
            <a:pPr lvl="0"/>
            <a:r>
              <a:rPr lang="ro-RO" sz="2400" b="1" dirty="0">
                <a:solidFill>
                  <a:srgbClr val="FF0000"/>
                </a:solidFill>
              </a:rPr>
              <a:t>bolile </a:t>
            </a:r>
            <a:r>
              <a:rPr lang="ro-RO" sz="2400" b="1" dirty="0" smtClean="0">
                <a:solidFill>
                  <a:srgbClr val="FF0000"/>
                </a:solidFill>
              </a:rPr>
              <a:t>inflamatorii </a:t>
            </a:r>
            <a:r>
              <a:rPr lang="ro-RO" sz="2400" b="1" dirty="0">
                <a:solidFill>
                  <a:srgbClr val="FF0000"/>
                </a:solidFill>
              </a:rPr>
              <a:t>cronice</a:t>
            </a:r>
            <a:r>
              <a:rPr lang="ro-RO" sz="2400" dirty="0"/>
              <a:t>: PR, LES, </a:t>
            </a:r>
            <a:r>
              <a:rPr lang="ro-RO" sz="2400" dirty="0" err="1"/>
              <a:t>vasculite</a:t>
            </a:r>
            <a:r>
              <a:rPr lang="ro-RO" sz="2400" dirty="0"/>
              <a:t>, boală Crohn;</a:t>
            </a:r>
          </a:p>
          <a:p>
            <a:pPr lvl="0"/>
            <a:r>
              <a:rPr lang="ro-RO" sz="2400" b="1" dirty="0">
                <a:solidFill>
                  <a:srgbClr val="FF0000"/>
                </a:solidFill>
              </a:rPr>
              <a:t>neoplaziile.</a:t>
            </a:r>
          </a:p>
          <a:p>
            <a:endParaRPr lang="ro-RO" sz="2400" dirty="0"/>
          </a:p>
        </p:txBody>
      </p:sp>
    </p:spTree>
    <p:extLst>
      <p:ext uri="{BB962C8B-B14F-4D97-AF65-F5344CB8AC3E}">
        <p14:creationId xmlns:p14="http://schemas.microsoft.com/office/powerpoint/2010/main" val="30839952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251520" y="620688"/>
            <a:ext cx="8712968" cy="6192688"/>
          </a:xfrm>
        </p:spPr>
        <p:txBody>
          <a:bodyPr>
            <a:normAutofit/>
          </a:bodyPr>
          <a:lstStyle/>
          <a:p>
            <a:r>
              <a:rPr lang="ro-RO" sz="2800" b="1" dirty="0"/>
              <a:t>Paraclinic </a:t>
            </a:r>
            <a:endParaRPr lang="ro-RO" sz="2800" dirty="0"/>
          </a:p>
          <a:p>
            <a:r>
              <a:rPr lang="ro-RO" sz="2800" b="1" dirty="0"/>
              <a:t> </a:t>
            </a:r>
            <a:r>
              <a:rPr lang="ro-RO" sz="2800" b="1" dirty="0" smtClean="0"/>
              <a:t>Hemograma </a:t>
            </a:r>
            <a:r>
              <a:rPr lang="ro-RO" sz="2800" dirty="0"/>
              <a:t>evidenţiază o anemie moderată, </a:t>
            </a:r>
            <a:r>
              <a:rPr lang="ro-RO" sz="2800" dirty="0" err="1"/>
              <a:t>normocromă</a:t>
            </a:r>
            <a:r>
              <a:rPr lang="ro-RO" sz="2800" dirty="0"/>
              <a:t>, </a:t>
            </a:r>
            <a:r>
              <a:rPr lang="ro-RO" sz="2800" dirty="0" err="1"/>
              <a:t>normocitară</a:t>
            </a:r>
            <a:r>
              <a:rPr lang="ro-RO" sz="2800" dirty="0"/>
              <a:t>, care uneori poate fi </a:t>
            </a:r>
            <a:r>
              <a:rPr lang="ro-RO" sz="2800" dirty="0" err="1"/>
              <a:t>hipocromă</a:t>
            </a:r>
            <a:r>
              <a:rPr lang="ro-RO" sz="2800" dirty="0"/>
              <a:t>, </a:t>
            </a:r>
            <a:r>
              <a:rPr lang="ro-RO" sz="2800" dirty="0" err="1"/>
              <a:t>microcitară</a:t>
            </a:r>
            <a:r>
              <a:rPr lang="ro-RO" sz="2800" dirty="0"/>
              <a:t>, cu reticulocite normale sau uşor crescute. Numărul de leucocite şi trombocite sunt normale</a:t>
            </a:r>
            <a:r>
              <a:rPr lang="ro-RO" sz="2800" dirty="0" smtClean="0"/>
              <a:t>.</a:t>
            </a:r>
          </a:p>
          <a:p>
            <a:pPr marL="0" indent="0">
              <a:buNone/>
            </a:pPr>
            <a:endParaRPr lang="ro-RO" sz="2800" dirty="0"/>
          </a:p>
          <a:p>
            <a:r>
              <a:rPr lang="ro-RO" sz="2800" dirty="0"/>
              <a:t> </a:t>
            </a:r>
            <a:r>
              <a:rPr lang="ro-RO" sz="2800" b="1" dirty="0" err="1" smtClean="0"/>
              <a:t>Medulograma</a:t>
            </a:r>
            <a:r>
              <a:rPr lang="ro-RO" sz="2800" dirty="0" smtClean="0"/>
              <a:t> </a:t>
            </a:r>
            <a:r>
              <a:rPr lang="ro-RO" sz="2800" dirty="0"/>
              <a:t>arată o măduvă cu o serie </a:t>
            </a:r>
            <a:r>
              <a:rPr lang="ro-RO" sz="2800" dirty="0" err="1"/>
              <a:t>eritroblastică</a:t>
            </a:r>
            <a:r>
              <a:rPr lang="ro-RO" sz="2800" dirty="0"/>
              <a:t> </a:t>
            </a:r>
            <a:r>
              <a:rPr lang="ro-RO" sz="2800" dirty="0" err="1"/>
              <a:t>normo-</a:t>
            </a:r>
            <a:r>
              <a:rPr lang="ro-RO" sz="2800" dirty="0"/>
              <a:t> sau uşor </a:t>
            </a:r>
            <a:r>
              <a:rPr lang="ro-RO" sz="2800" dirty="0" err="1"/>
              <a:t>hiperplazică</a:t>
            </a:r>
            <a:r>
              <a:rPr lang="ro-RO" sz="2800" dirty="0"/>
              <a:t>, cu </a:t>
            </a:r>
            <a:r>
              <a:rPr lang="ro-RO" sz="2800" dirty="0" err="1">
                <a:solidFill>
                  <a:srgbClr val="FF0000"/>
                </a:solidFill>
              </a:rPr>
              <a:t>sideroblaşti</a:t>
            </a:r>
            <a:r>
              <a:rPr lang="ro-RO" sz="2800" dirty="0">
                <a:solidFill>
                  <a:srgbClr val="FF0000"/>
                </a:solidFill>
              </a:rPr>
              <a:t> în cantitate redusă, dar bogată în </a:t>
            </a:r>
            <a:r>
              <a:rPr lang="ro-RO" sz="2800" b="1" dirty="0">
                <a:solidFill>
                  <a:srgbClr val="FF0000"/>
                </a:solidFill>
              </a:rPr>
              <a:t>macrofage</a:t>
            </a:r>
            <a:r>
              <a:rPr lang="ro-RO" sz="2800" dirty="0">
                <a:solidFill>
                  <a:srgbClr val="FF0000"/>
                </a:solidFill>
              </a:rPr>
              <a:t> încărcate în fier (markerul citologic al anemiei </a:t>
            </a:r>
            <a:r>
              <a:rPr lang="ro-RO" sz="2800" dirty="0" err="1">
                <a:solidFill>
                  <a:srgbClr val="FF0000"/>
                </a:solidFill>
              </a:rPr>
              <a:t>hipoproliferative</a:t>
            </a:r>
            <a:r>
              <a:rPr lang="ro-RO" sz="2800" dirty="0">
                <a:solidFill>
                  <a:srgbClr val="FF0000"/>
                </a:solidFill>
              </a:rPr>
              <a:t>).</a:t>
            </a:r>
          </a:p>
          <a:p>
            <a:endParaRPr lang="ro-RO" sz="2800" dirty="0"/>
          </a:p>
        </p:txBody>
      </p:sp>
    </p:spTree>
    <p:extLst>
      <p:ext uri="{BB962C8B-B14F-4D97-AF65-F5344CB8AC3E}">
        <p14:creationId xmlns:p14="http://schemas.microsoft.com/office/powerpoint/2010/main" val="27858170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p:txBody>
          <a:bodyPr>
            <a:normAutofit/>
          </a:bodyPr>
          <a:lstStyle/>
          <a:p>
            <a:r>
              <a:rPr lang="ro-RO" sz="2800" b="1" dirty="0"/>
              <a:t>Explorările biochimice </a:t>
            </a:r>
            <a:r>
              <a:rPr lang="ro-RO" sz="2800" dirty="0"/>
              <a:t>care contribuie la diagnosticul acestor anemii sunt:</a:t>
            </a:r>
          </a:p>
          <a:p>
            <a:pPr lvl="0"/>
            <a:r>
              <a:rPr lang="ro-RO" sz="2800" dirty="0"/>
              <a:t>Scăderea </a:t>
            </a:r>
            <a:r>
              <a:rPr lang="ro-RO" sz="2800" b="1" dirty="0" err="1"/>
              <a:t>sideremiei</a:t>
            </a:r>
            <a:r>
              <a:rPr lang="ro-RO" sz="2800" dirty="0"/>
              <a:t>;</a:t>
            </a:r>
          </a:p>
          <a:p>
            <a:pPr lvl="0"/>
            <a:r>
              <a:rPr lang="ro-RO" sz="2800" dirty="0">
                <a:solidFill>
                  <a:srgbClr val="FF0000"/>
                </a:solidFill>
              </a:rPr>
              <a:t>Creşterea </a:t>
            </a:r>
            <a:r>
              <a:rPr lang="ro-RO" sz="2800" b="1" dirty="0" err="1">
                <a:solidFill>
                  <a:srgbClr val="FF0000"/>
                </a:solidFill>
              </a:rPr>
              <a:t>feritinei</a:t>
            </a:r>
            <a:r>
              <a:rPr lang="ro-RO" sz="2800" dirty="0">
                <a:solidFill>
                  <a:srgbClr val="FF0000"/>
                </a:solidFill>
              </a:rPr>
              <a:t> (markerul biochimic specific, care o deosebeşte de anemia </a:t>
            </a:r>
            <a:r>
              <a:rPr lang="ro-RO" sz="2800" dirty="0" err="1">
                <a:solidFill>
                  <a:srgbClr val="FF0000"/>
                </a:solidFill>
              </a:rPr>
              <a:t>feriprivă</a:t>
            </a:r>
            <a:r>
              <a:rPr lang="ro-RO" sz="2800" dirty="0">
                <a:solidFill>
                  <a:srgbClr val="FF0000"/>
                </a:solidFill>
              </a:rPr>
              <a:t>);</a:t>
            </a:r>
          </a:p>
          <a:p>
            <a:pPr lvl="0"/>
            <a:r>
              <a:rPr lang="ro-RO" sz="2800" dirty="0"/>
              <a:t>Creşterea</a:t>
            </a:r>
            <a:r>
              <a:rPr lang="ro-RO" sz="2800" b="1" dirty="0"/>
              <a:t> capacităţii de legare a </a:t>
            </a:r>
            <a:r>
              <a:rPr lang="ro-RO" sz="2800" b="1" dirty="0" err="1"/>
              <a:t>transferinei</a:t>
            </a:r>
            <a:r>
              <a:rPr lang="ro-RO" sz="2800" dirty="0"/>
              <a:t>;</a:t>
            </a:r>
          </a:p>
          <a:p>
            <a:pPr lvl="0"/>
            <a:r>
              <a:rPr lang="ro-RO" sz="2800" dirty="0"/>
              <a:t>Scăderea </a:t>
            </a:r>
            <a:r>
              <a:rPr lang="ro-RO" sz="2800" b="1" dirty="0"/>
              <a:t>coeficientului de saturaţie a </a:t>
            </a:r>
            <a:r>
              <a:rPr lang="ro-RO" sz="2800" b="1" dirty="0" err="1"/>
              <a:t>siderofilinei</a:t>
            </a:r>
            <a:r>
              <a:rPr lang="ro-RO" sz="2800" dirty="0"/>
              <a:t>;</a:t>
            </a:r>
          </a:p>
          <a:p>
            <a:pPr lvl="0"/>
            <a:r>
              <a:rPr lang="ro-RO" sz="2800" dirty="0"/>
              <a:t>Creşterea </a:t>
            </a:r>
            <a:r>
              <a:rPr lang="ro-RO" sz="2800" b="1" dirty="0" err="1"/>
              <a:t>protoporfirinei</a:t>
            </a:r>
            <a:r>
              <a:rPr lang="ro-RO" sz="2800" b="1" dirty="0"/>
              <a:t> </a:t>
            </a:r>
            <a:r>
              <a:rPr lang="ro-RO" sz="2800" b="1" dirty="0" err="1"/>
              <a:t>eritrocitare</a:t>
            </a:r>
            <a:r>
              <a:rPr lang="ro-RO" sz="2800" b="1" dirty="0"/>
              <a:t> libere</a:t>
            </a:r>
            <a:r>
              <a:rPr lang="ro-RO" sz="2800" dirty="0"/>
              <a:t>. </a:t>
            </a:r>
          </a:p>
          <a:p>
            <a:endParaRPr lang="ro-RO" sz="2800" dirty="0"/>
          </a:p>
        </p:txBody>
      </p:sp>
    </p:spTree>
    <p:extLst>
      <p:ext uri="{BB962C8B-B14F-4D97-AF65-F5344CB8AC3E}">
        <p14:creationId xmlns:p14="http://schemas.microsoft.com/office/powerpoint/2010/main" val="1093102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88640"/>
            <a:ext cx="8928992" cy="6552728"/>
          </a:xfrm>
        </p:spPr>
        <p:txBody>
          <a:bodyPr>
            <a:normAutofit fontScale="70000" lnSpcReduction="20000"/>
          </a:bodyPr>
          <a:lstStyle/>
          <a:p>
            <a:pPr marL="0" indent="0">
              <a:lnSpc>
                <a:spcPct val="120000"/>
              </a:lnSpc>
              <a:buNone/>
            </a:pPr>
            <a:r>
              <a:rPr lang="ro-RO" sz="2800" b="1" dirty="0" smtClean="0">
                <a:solidFill>
                  <a:srgbClr val="FF0000"/>
                </a:solidFill>
              </a:rPr>
              <a:t>B2 </a:t>
            </a:r>
            <a:r>
              <a:rPr lang="ro-RO" sz="2800" b="1" dirty="0">
                <a:solidFill>
                  <a:srgbClr val="FF0000"/>
                </a:solidFill>
              </a:rPr>
              <a:t>Anemii produse prin tulburări ale sintezei porfirinelor şi hemului</a:t>
            </a:r>
            <a:endParaRPr lang="ro-RO" sz="2800" dirty="0">
              <a:solidFill>
                <a:srgbClr val="FF0000"/>
              </a:solidFill>
            </a:endParaRPr>
          </a:p>
          <a:p>
            <a:pPr marL="0" indent="0">
              <a:lnSpc>
                <a:spcPct val="120000"/>
              </a:lnSpc>
              <a:buNone/>
            </a:pPr>
            <a:r>
              <a:rPr lang="ro-RO" sz="2400" b="1" dirty="0"/>
              <a:t>1. </a:t>
            </a:r>
            <a:r>
              <a:rPr lang="ro-RO" sz="2800" b="1" dirty="0">
                <a:solidFill>
                  <a:srgbClr val="FF0000"/>
                </a:solidFill>
              </a:rPr>
              <a:t>Anemiile </a:t>
            </a:r>
            <a:r>
              <a:rPr lang="ro-RO" sz="2800" b="1" dirty="0" err="1">
                <a:solidFill>
                  <a:srgbClr val="FF0000"/>
                </a:solidFill>
              </a:rPr>
              <a:t>sideroblastice</a:t>
            </a:r>
            <a:endParaRPr lang="ro-RO" sz="2800" dirty="0">
              <a:solidFill>
                <a:srgbClr val="FF0000"/>
              </a:solidFill>
            </a:endParaRPr>
          </a:p>
          <a:p>
            <a:pPr>
              <a:lnSpc>
                <a:spcPct val="120000"/>
              </a:lnSpc>
            </a:pPr>
            <a:r>
              <a:rPr lang="ro-RO" sz="2600" b="1" dirty="0"/>
              <a:t>Definiţie </a:t>
            </a:r>
            <a:r>
              <a:rPr lang="ro-RO" sz="2600" dirty="0" smtClean="0"/>
              <a:t>- Sunt </a:t>
            </a:r>
            <a:r>
              <a:rPr lang="ro-RO" sz="2600" dirty="0"/>
              <a:t>anemii cronice </a:t>
            </a:r>
            <a:r>
              <a:rPr lang="ro-RO" sz="2600" dirty="0" err="1"/>
              <a:t>hipocrome</a:t>
            </a:r>
            <a:r>
              <a:rPr lang="ro-RO" sz="2600" dirty="0"/>
              <a:t>, </a:t>
            </a:r>
            <a:r>
              <a:rPr lang="ro-RO" sz="2600" dirty="0" err="1"/>
              <a:t>microcitare</a:t>
            </a:r>
            <a:r>
              <a:rPr lang="ro-RO" sz="2600" dirty="0"/>
              <a:t> caracterizate printr-o sinteză deficitară a hemoglobinei, datorită unor defecte în biosinteza porfirinelor care conduc la diminuarea sintezei hemului şi creşterea captării celulare a fierului.</a:t>
            </a:r>
          </a:p>
          <a:p>
            <a:pPr marL="0" indent="0">
              <a:lnSpc>
                <a:spcPct val="120000"/>
              </a:lnSpc>
              <a:buNone/>
            </a:pPr>
            <a:r>
              <a:rPr lang="ro-RO" sz="2600" dirty="0"/>
              <a:t>Sunt anemii </a:t>
            </a:r>
            <a:r>
              <a:rPr lang="ro-RO" sz="2600" b="1" dirty="0"/>
              <a:t>ereditare</a:t>
            </a:r>
            <a:r>
              <a:rPr lang="ro-RO" sz="2600" dirty="0"/>
              <a:t> sau </a:t>
            </a:r>
            <a:r>
              <a:rPr lang="ro-RO" sz="2600" b="1" dirty="0"/>
              <a:t>dobândite</a:t>
            </a:r>
            <a:r>
              <a:rPr lang="ro-RO" sz="2600" dirty="0"/>
              <a:t> caracterizate prin:</a:t>
            </a:r>
          </a:p>
          <a:p>
            <a:pPr lvl="0">
              <a:lnSpc>
                <a:spcPct val="120000"/>
              </a:lnSpc>
            </a:pPr>
            <a:r>
              <a:rPr lang="ro-RO" sz="3100" b="1" dirty="0">
                <a:solidFill>
                  <a:srgbClr val="FF05AC"/>
                </a:solidFill>
              </a:rPr>
              <a:t>anemie </a:t>
            </a:r>
            <a:r>
              <a:rPr lang="ro-RO" sz="3100" b="1" dirty="0" err="1">
                <a:solidFill>
                  <a:srgbClr val="FF05AC"/>
                </a:solidFill>
              </a:rPr>
              <a:t>microcitară</a:t>
            </a:r>
            <a:r>
              <a:rPr lang="ro-RO" sz="3100" b="1" dirty="0">
                <a:solidFill>
                  <a:srgbClr val="FF05AC"/>
                </a:solidFill>
              </a:rPr>
              <a:t>, </a:t>
            </a:r>
            <a:r>
              <a:rPr lang="ro-RO" sz="3100" b="1" dirty="0" err="1">
                <a:solidFill>
                  <a:srgbClr val="FF05AC"/>
                </a:solidFill>
              </a:rPr>
              <a:t>hipocromă</a:t>
            </a:r>
            <a:r>
              <a:rPr lang="ro-RO" sz="3100" b="1" dirty="0">
                <a:solidFill>
                  <a:srgbClr val="FF05AC"/>
                </a:solidFill>
              </a:rPr>
              <a:t>;</a:t>
            </a:r>
          </a:p>
          <a:p>
            <a:pPr lvl="0">
              <a:lnSpc>
                <a:spcPct val="120000"/>
              </a:lnSpc>
            </a:pPr>
            <a:r>
              <a:rPr lang="ro-RO" sz="3100" b="1" dirty="0" err="1">
                <a:solidFill>
                  <a:srgbClr val="FF05AC"/>
                </a:solidFill>
              </a:rPr>
              <a:t>hipersideremie</a:t>
            </a:r>
            <a:r>
              <a:rPr lang="ro-RO" sz="3100" b="1" dirty="0">
                <a:solidFill>
                  <a:srgbClr val="FF05AC"/>
                </a:solidFill>
              </a:rPr>
              <a:t> şi concentraţie crescută a </a:t>
            </a:r>
            <a:r>
              <a:rPr lang="ro-RO" sz="3100" b="1" dirty="0" err="1">
                <a:solidFill>
                  <a:srgbClr val="FF05AC"/>
                </a:solidFill>
              </a:rPr>
              <a:t>feritinei</a:t>
            </a:r>
            <a:r>
              <a:rPr lang="ro-RO" sz="3100" b="1" dirty="0">
                <a:solidFill>
                  <a:srgbClr val="FF05AC"/>
                </a:solidFill>
              </a:rPr>
              <a:t>;</a:t>
            </a:r>
          </a:p>
          <a:p>
            <a:pPr lvl="0">
              <a:lnSpc>
                <a:spcPct val="120000"/>
              </a:lnSpc>
            </a:pPr>
            <a:r>
              <a:rPr lang="ro-RO" sz="3100" b="1" dirty="0">
                <a:solidFill>
                  <a:srgbClr val="FF05AC"/>
                </a:solidFill>
              </a:rPr>
              <a:t>prezenţa </a:t>
            </a:r>
            <a:r>
              <a:rPr lang="ro-RO" sz="3100" b="1" dirty="0" err="1">
                <a:solidFill>
                  <a:srgbClr val="FF05AC"/>
                </a:solidFill>
              </a:rPr>
              <a:t>sideroblaştilor</a:t>
            </a:r>
            <a:r>
              <a:rPr lang="ro-RO" sz="3100" b="1" dirty="0">
                <a:solidFill>
                  <a:srgbClr val="FF05AC"/>
                </a:solidFill>
              </a:rPr>
              <a:t> „inelari” în măduva hematogenă (eritroblaşti ale căror mitocondrii sunt încărcate cu fier</a:t>
            </a:r>
            <a:r>
              <a:rPr lang="ro-RO" sz="2600" dirty="0"/>
              <a:t>. Aceste depozite de fier fiind evidenţiate prin coloraţie cu albastru de Prusia, denumită coloraţia </a:t>
            </a:r>
            <a:r>
              <a:rPr lang="ro-RO" sz="2600" dirty="0" err="1"/>
              <a:t>Pearls</a:t>
            </a:r>
            <a:r>
              <a:rPr lang="ro-RO" sz="2600" dirty="0"/>
              <a:t>).</a:t>
            </a:r>
          </a:p>
          <a:p>
            <a:pPr marL="0" indent="0">
              <a:lnSpc>
                <a:spcPct val="120000"/>
              </a:lnSpc>
              <a:buNone/>
            </a:pPr>
            <a:r>
              <a:rPr lang="ro-RO" sz="2600" b="1" dirty="0" smtClean="0"/>
              <a:t>	</a:t>
            </a:r>
            <a:r>
              <a:rPr lang="ro-RO" sz="2900" b="1" u="sng" dirty="0" smtClean="0">
                <a:solidFill>
                  <a:srgbClr val="EF1928"/>
                </a:solidFill>
              </a:rPr>
              <a:t>Clasificare</a:t>
            </a:r>
            <a:endParaRPr lang="ro-RO" sz="2900" b="1" u="sng" dirty="0">
              <a:solidFill>
                <a:srgbClr val="EF1928"/>
              </a:solidFill>
            </a:endParaRPr>
          </a:p>
          <a:p>
            <a:pPr marL="0" indent="0">
              <a:lnSpc>
                <a:spcPct val="120000"/>
              </a:lnSpc>
              <a:buNone/>
            </a:pPr>
            <a:r>
              <a:rPr lang="ro-RO" sz="2900" b="1" dirty="0">
                <a:solidFill>
                  <a:srgbClr val="EF1928"/>
                </a:solidFill>
              </a:rPr>
              <a:t>1. Anemii </a:t>
            </a:r>
            <a:r>
              <a:rPr lang="ro-RO" sz="2900" b="1" dirty="0" err="1">
                <a:solidFill>
                  <a:srgbClr val="EF1928"/>
                </a:solidFill>
              </a:rPr>
              <a:t>sideroblastice</a:t>
            </a:r>
            <a:r>
              <a:rPr lang="ro-RO" sz="2900" b="1" dirty="0">
                <a:solidFill>
                  <a:srgbClr val="EF1928"/>
                </a:solidFill>
              </a:rPr>
              <a:t> ereditare</a:t>
            </a:r>
          </a:p>
          <a:p>
            <a:pPr marL="0" indent="0">
              <a:lnSpc>
                <a:spcPct val="120000"/>
              </a:lnSpc>
              <a:buNone/>
            </a:pPr>
            <a:r>
              <a:rPr lang="ro-RO" sz="2900" b="1" dirty="0">
                <a:solidFill>
                  <a:srgbClr val="EF1928"/>
                </a:solidFill>
              </a:rPr>
              <a:t>2. Anemii </a:t>
            </a:r>
            <a:r>
              <a:rPr lang="ro-RO" sz="2900" b="1" dirty="0" err="1">
                <a:solidFill>
                  <a:srgbClr val="EF1928"/>
                </a:solidFill>
              </a:rPr>
              <a:t>sideroblastice</a:t>
            </a:r>
            <a:r>
              <a:rPr lang="ro-RO" sz="2900" b="1" dirty="0">
                <a:solidFill>
                  <a:srgbClr val="EF1928"/>
                </a:solidFill>
              </a:rPr>
              <a:t> dobândite:</a:t>
            </a:r>
          </a:p>
          <a:p>
            <a:pPr lvl="0">
              <a:lnSpc>
                <a:spcPct val="120000"/>
              </a:lnSpc>
            </a:pPr>
            <a:r>
              <a:rPr lang="ro-RO" sz="2900" b="1" dirty="0">
                <a:solidFill>
                  <a:srgbClr val="EF1928"/>
                </a:solidFill>
              </a:rPr>
              <a:t>Primare (idiopatice);</a:t>
            </a:r>
          </a:p>
          <a:p>
            <a:pPr lvl="0">
              <a:lnSpc>
                <a:spcPct val="120000"/>
              </a:lnSpc>
            </a:pPr>
            <a:r>
              <a:rPr lang="ro-RO" sz="2900" b="1" dirty="0">
                <a:solidFill>
                  <a:srgbClr val="EF1928"/>
                </a:solidFill>
              </a:rPr>
              <a:t>Secundare (boli inflamatorii cronice, saturnism, medicamente: cloramfenicol</a:t>
            </a:r>
            <a:r>
              <a:rPr lang="ro-RO" sz="2900" b="1" dirty="0" smtClean="0">
                <a:solidFill>
                  <a:srgbClr val="EF1928"/>
                </a:solidFill>
              </a:rPr>
              <a:t>).</a:t>
            </a:r>
            <a:endParaRPr lang="ro-RO" sz="2900" b="1" dirty="0">
              <a:solidFill>
                <a:srgbClr val="EF1928"/>
              </a:solidFill>
            </a:endParaRPr>
          </a:p>
        </p:txBody>
      </p:sp>
    </p:spTree>
    <p:extLst>
      <p:ext uri="{BB962C8B-B14F-4D97-AF65-F5344CB8AC3E}">
        <p14:creationId xmlns:p14="http://schemas.microsoft.com/office/powerpoint/2010/main" val="28312523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116632"/>
            <a:ext cx="9144000" cy="6552728"/>
          </a:xfrm>
        </p:spPr>
        <p:txBody>
          <a:bodyPr>
            <a:noAutofit/>
          </a:bodyPr>
          <a:lstStyle/>
          <a:p>
            <a:pPr marL="0" indent="0">
              <a:buNone/>
            </a:pPr>
            <a:r>
              <a:rPr lang="ro-RO" sz="2000" b="1" dirty="0"/>
              <a:t>	</a:t>
            </a:r>
            <a:r>
              <a:rPr lang="ro-RO" sz="2000" b="1" dirty="0" smtClean="0"/>
              <a:t> </a:t>
            </a:r>
            <a:r>
              <a:rPr lang="ro-RO" sz="2000" b="1" dirty="0">
                <a:solidFill>
                  <a:srgbClr val="EF1928"/>
                </a:solidFill>
              </a:rPr>
              <a:t>Anemii </a:t>
            </a:r>
            <a:r>
              <a:rPr lang="ro-RO" sz="2000" b="1" dirty="0" err="1">
                <a:solidFill>
                  <a:srgbClr val="EF1928"/>
                </a:solidFill>
              </a:rPr>
              <a:t>sideroblastice</a:t>
            </a:r>
            <a:r>
              <a:rPr lang="ro-RO" sz="2000" b="1" dirty="0">
                <a:solidFill>
                  <a:srgbClr val="EF1928"/>
                </a:solidFill>
              </a:rPr>
              <a:t> ereditare</a:t>
            </a:r>
            <a:endParaRPr lang="ro-RO" sz="2000" dirty="0">
              <a:solidFill>
                <a:srgbClr val="EF1928"/>
              </a:solidFill>
            </a:endParaRPr>
          </a:p>
          <a:p>
            <a:r>
              <a:rPr lang="ro-RO" sz="2000" dirty="0"/>
              <a:t>Sunt afecţiuni </a:t>
            </a:r>
            <a:r>
              <a:rPr lang="ro-RO" sz="2000" dirty="0" err="1"/>
              <a:t>X-linkate</a:t>
            </a:r>
            <a:r>
              <a:rPr lang="ro-RO" sz="2000" dirty="0"/>
              <a:t>, care se manifestă doar la bărbaţi.</a:t>
            </a:r>
          </a:p>
          <a:p>
            <a:r>
              <a:rPr lang="ro-RO" sz="2000" dirty="0"/>
              <a:t>Boala debutează de la naştere şi se caracterizează prin manifestările depunerii de fier în toate organele (</a:t>
            </a:r>
            <a:r>
              <a:rPr lang="ro-RO" sz="2000" dirty="0" err="1"/>
              <a:t>hemocromatoză</a:t>
            </a:r>
            <a:r>
              <a:rPr lang="ro-RO" sz="2000" dirty="0"/>
              <a:t> secundară): piele </a:t>
            </a:r>
            <a:r>
              <a:rPr lang="ro-RO" sz="2000" dirty="0" err="1"/>
              <a:t>ardezică</a:t>
            </a:r>
            <a:r>
              <a:rPr lang="ro-RO" sz="2000" dirty="0"/>
              <a:t>, </a:t>
            </a:r>
            <a:r>
              <a:rPr lang="ro-RO" sz="2000" dirty="0" smtClean="0"/>
              <a:t>cardiomegalie</a:t>
            </a:r>
            <a:r>
              <a:rPr lang="ro-RO" sz="2000" dirty="0"/>
              <a:t>, </a:t>
            </a:r>
            <a:r>
              <a:rPr lang="ro-RO" sz="2000" dirty="0" err="1"/>
              <a:t>hepatosplenomegalie</a:t>
            </a:r>
            <a:r>
              <a:rPr lang="ro-RO" sz="2000" dirty="0"/>
              <a:t> şi diabet zaharat</a:t>
            </a:r>
            <a:r>
              <a:rPr lang="ro-RO" sz="2000" dirty="0" smtClean="0"/>
              <a:t>.</a:t>
            </a:r>
          </a:p>
          <a:p>
            <a:pPr marL="0" indent="0">
              <a:buNone/>
            </a:pPr>
            <a:endParaRPr lang="ro-RO" sz="2000" dirty="0"/>
          </a:p>
          <a:p>
            <a:pPr marL="0" indent="0">
              <a:buNone/>
            </a:pPr>
            <a:r>
              <a:rPr lang="ro-RO" sz="2000" b="1" dirty="0"/>
              <a:t>	</a:t>
            </a:r>
            <a:r>
              <a:rPr lang="ro-RO" sz="2000" b="1" dirty="0" smtClean="0">
                <a:solidFill>
                  <a:srgbClr val="EF1928"/>
                </a:solidFill>
              </a:rPr>
              <a:t> </a:t>
            </a:r>
            <a:r>
              <a:rPr lang="ro-RO" sz="2000" b="1" dirty="0">
                <a:solidFill>
                  <a:srgbClr val="EF1928"/>
                </a:solidFill>
              </a:rPr>
              <a:t>Anemia </a:t>
            </a:r>
            <a:r>
              <a:rPr lang="ro-RO" sz="2000" b="1" dirty="0" err="1">
                <a:solidFill>
                  <a:srgbClr val="EF1928"/>
                </a:solidFill>
              </a:rPr>
              <a:t>sideroblastică</a:t>
            </a:r>
            <a:r>
              <a:rPr lang="ro-RO" sz="2000" b="1" dirty="0">
                <a:solidFill>
                  <a:srgbClr val="EF1928"/>
                </a:solidFill>
              </a:rPr>
              <a:t> dobândită idiopatică</a:t>
            </a:r>
            <a:endParaRPr lang="ro-RO" sz="2000" dirty="0">
              <a:solidFill>
                <a:srgbClr val="EF1928"/>
              </a:solidFill>
            </a:endParaRPr>
          </a:p>
          <a:p>
            <a:r>
              <a:rPr lang="ro-RO" sz="2000" dirty="0"/>
              <a:t>Afecţiune dobândită de cauză necunoscută, care debutează după 50 ani. </a:t>
            </a:r>
          </a:p>
          <a:p>
            <a:r>
              <a:rPr lang="ro-RO" sz="2000" dirty="0"/>
              <a:t>Jumătate dintre pacienţi prezintă semnele unui sindrom anemic cu </a:t>
            </a:r>
            <a:r>
              <a:rPr lang="ro-RO" sz="2000" dirty="0" err="1"/>
              <a:t>hepatosplenomegalie</a:t>
            </a:r>
            <a:r>
              <a:rPr lang="ro-RO" sz="2000" dirty="0"/>
              <a:t> şi a </a:t>
            </a:r>
            <a:r>
              <a:rPr lang="ro-RO" sz="2000" dirty="0" err="1"/>
              <a:t>hemocromatozei</a:t>
            </a:r>
            <a:r>
              <a:rPr lang="ro-RO" sz="2000" dirty="0"/>
              <a:t> secundare. </a:t>
            </a:r>
          </a:p>
          <a:p>
            <a:r>
              <a:rPr lang="ro-RO" sz="2000" dirty="0"/>
              <a:t>O parte dintre pacienţii cu această anemie poate evolua spre leucemie acută </a:t>
            </a:r>
            <a:r>
              <a:rPr lang="ro-RO" sz="2000" dirty="0" err="1"/>
              <a:t>mieloblastică</a:t>
            </a:r>
            <a:r>
              <a:rPr lang="ro-RO" sz="2000" dirty="0"/>
              <a:t> sau spre </a:t>
            </a:r>
            <a:r>
              <a:rPr lang="ro-RO" sz="2000" dirty="0" err="1"/>
              <a:t>eritroleucemie</a:t>
            </a:r>
            <a:r>
              <a:rPr lang="ro-RO" sz="2000" dirty="0"/>
              <a:t>, această formă de anemie fiind considerată o stare </a:t>
            </a:r>
            <a:r>
              <a:rPr lang="ro-RO" sz="2000" dirty="0" err="1"/>
              <a:t>preleucemică</a:t>
            </a:r>
            <a:r>
              <a:rPr lang="ro-RO" sz="2000" dirty="0"/>
              <a:t>.</a:t>
            </a:r>
          </a:p>
          <a:p>
            <a:r>
              <a:rPr lang="ro-RO" sz="2000" b="1" dirty="0"/>
              <a:t>Hemograma</a:t>
            </a:r>
            <a:r>
              <a:rPr lang="ro-RO" sz="2000" dirty="0"/>
              <a:t> evidenţiază tabloul unei:</a:t>
            </a:r>
          </a:p>
          <a:p>
            <a:pPr lvl="0"/>
            <a:r>
              <a:rPr lang="ro-RO" sz="2000" dirty="0"/>
              <a:t>Anemii cu 2 populaţii </a:t>
            </a:r>
            <a:r>
              <a:rPr lang="ro-RO" sz="2000" dirty="0" err="1"/>
              <a:t>eritrocitare</a:t>
            </a:r>
            <a:r>
              <a:rPr lang="ro-RO" sz="2000" dirty="0"/>
              <a:t>: unele </a:t>
            </a:r>
            <a:r>
              <a:rPr lang="ro-RO" sz="2000" dirty="0" err="1"/>
              <a:t>hipocrome</a:t>
            </a:r>
            <a:r>
              <a:rPr lang="ro-RO" sz="2000" dirty="0"/>
              <a:t>, </a:t>
            </a:r>
            <a:r>
              <a:rPr lang="ro-RO" sz="2000" dirty="0" err="1"/>
              <a:t>microcitare</a:t>
            </a:r>
            <a:r>
              <a:rPr lang="ro-RO" sz="2000" dirty="0"/>
              <a:t> cu punctaţii </a:t>
            </a:r>
            <a:r>
              <a:rPr lang="ro-RO" sz="2000" dirty="0" err="1"/>
              <a:t>bazofile</a:t>
            </a:r>
            <a:r>
              <a:rPr lang="ro-RO" sz="2000" dirty="0"/>
              <a:t>  şi altele </a:t>
            </a:r>
            <a:r>
              <a:rPr lang="ro-RO" sz="2000" dirty="0" err="1"/>
              <a:t>normocrome</a:t>
            </a:r>
            <a:r>
              <a:rPr lang="ro-RO" sz="2000" dirty="0"/>
              <a:t>;</a:t>
            </a:r>
          </a:p>
          <a:p>
            <a:pPr lvl="0"/>
            <a:r>
              <a:rPr lang="ro-RO" sz="2000" dirty="0"/>
              <a:t>Leucopenii şi trombocitopenii (1/3 dintre pacienţi).</a:t>
            </a:r>
          </a:p>
          <a:p>
            <a:endParaRPr lang="ro-RO" sz="2000" dirty="0"/>
          </a:p>
        </p:txBody>
      </p:sp>
    </p:spTree>
    <p:extLst>
      <p:ext uri="{BB962C8B-B14F-4D97-AF65-F5344CB8AC3E}">
        <p14:creationId xmlns:p14="http://schemas.microsoft.com/office/powerpoint/2010/main" val="30398587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827584" y="620688"/>
            <a:ext cx="8042096" cy="6237312"/>
          </a:xfrm>
        </p:spPr>
        <p:txBody>
          <a:bodyPr>
            <a:normAutofit/>
          </a:bodyPr>
          <a:lstStyle/>
          <a:p>
            <a:r>
              <a:rPr lang="ro-RO" sz="3200" b="1" dirty="0" err="1"/>
              <a:t>Medulograma</a:t>
            </a:r>
            <a:r>
              <a:rPr lang="ro-RO" sz="3200" dirty="0"/>
              <a:t> confirmă prezenţa </a:t>
            </a:r>
            <a:r>
              <a:rPr lang="ro-RO" sz="3200" dirty="0" err="1">
                <a:solidFill>
                  <a:srgbClr val="EF1928"/>
                </a:solidFill>
              </a:rPr>
              <a:t>sideroblaştilor</a:t>
            </a:r>
            <a:r>
              <a:rPr lang="ro-RO" sz="3200" dirty="0">
                <a:solidFill>
                  <a:srgbClr val="EF1928"/>
                </a:solidFill>
              </a:rPr>
              <a:t> inelari.</a:t>
            </a:r>
          </a:p>
          <a:p>
            <a:r>
              <a:rPr lang="ro-RO" sz="3200" b="1" dirty="0"/>
              <a:t>Explorările de laborator</a:t>
            </a:r>
            <a:r>
              <a:rPr lang="ro-RO" sz="3200" dirty="0"/>
              <a:t> arată:</a:t>
            </a:r>
          </a:p>
          <a:p>
            <a:pPr lvl="0"/>
            <a:r>
              <a:rPr lang="ro-RO" sz="3200" b="1" dirty="0" err="1">
                <a:solidFill>
                  <a:srgbClr val="EF1928"/>
                </a:solidFill>
              </a:rPr>
              <a:t>Sideremie</a:t>
            </a:r>
            <a:r>
              <a:rPr lang="ro-RO" sz="3200" b="1" dirty="0">
                <a:solidFill>
                  <a:srgbClr val="EF1928"/>
                </a:solidFill>
              </a:rPr>
              <a:t> crescută</a:t>
            </a:r>
            <a:r>
              <a:rPr lang="ro-RO" sz="3200" dirty="0"/>
              <a:t>, capacitatea totală de legare a </a:t>
            </a:r>
            <a:r>
              <a:rPr lang="ro-RO" sz="3200" dirty="0" err="1"/>
              <a:t>transferinei</a:t>
            </a:r>
            <a:r>
              <a:rPr lang="ro-RO" sz="3200" dirty="0"/>
              <a:t> (</a:t>
            </a:r>
            <a:r>
              <a:rPr lang="ro-RO" sz="3200" dirty="0" err="1"/>
              <a:t>siderofilinei</a:t>
            </a:r>
            <a:r>
              <a:rPr lang="ro-RO" sz="3200" dirty="0"/>
              <a:t>) scăzută, coeficientul de saturaţie al </a:t>
            </a:r>
            <a:r>
              <a:rPr lang="ro-RO" sz="3200" dirty="0" err="1"/>
              <a:t>siderofilinei</a:t>
            </a:r>
            <a:r>
              <a:rPr lang="ro-RO" sz="3200" dirty="0"/>
              <a:t> crescut;</a:t>
            </a:r>
          </a:p>
          <a:p>
            <a:pPr lvl="0"/>
            <a:r>
              <a:rPr lang="ro-RO" sz="3200" b="1" dirty="0" err="1">
                <a:solidFill>
                  <a:srgbClr val="EF1928"/>
                </a:solidFill>
              </a:rPr>
              <a:t>Feritină</a:t>
            </a:r>
            <a:r>
              <a:rPr lang="ro-RO" sz="3200" b="1" dirty="0">
                <a:solidFill>
                  <a:srgbClr val="EF1928"/>
                </a:solidFill>
              </a:rPr>
              <a:t> crescută</a:t>
            </a:r>
            <a:r>
              <a:rPr lang="ro-RO" sz="3200" dirty="0"/>
              <a:t>;</a:t>
            </a:r>
          </a:p>
          <a:p>
            <a:pPr lvl="0"/>
            <a:r>
              <a:rPr lang="ro-RO" sz="3200" b="1" dirty="0">
                <a:solidFill>
                  <a:srgbClr val="FF05AC"/>
                </a:solidFill>
              </a:rPr>
              <a:t>Fosfataza alcalină leucocitară</a:t>
            </a:r>
            <a:r>
              <a:rPr lang="ro-RO" sz="3200" dirty="0">
                <a:solidFill>
                  <a:srgbClr val="FF05AC"/>
                </a:solidFill>
              </a:rPr>
              <a:t> scăzută </a:t>
            </a:r>
            <a:r>
              <a:rPr lang="ro-RO" sz="3200" dirty="0"/>
              <a:t>în populaţia leucocitară anormală.</a:t>
            </a:r>
          </a:p>
          <a:p>
            <a:pPr marL="0" indent="0">
              <a:buNone/>
            </a:pPr>
            <a:endParaRPr lang="ro-RO" sz="3200" dirty="0"/>
          </a:p>
          <a:p>
            <a:endParaRPr lang="ro-RO" sz="3200" dirty="0"/>
          </a:p>
        </p:txBody>
      </p:sp>
      <p:sp>
        <p:nvSpPr>
          <p:cNvPr id="2" name="Fulger 1"/>
          <p:cNvSpPr/>
          <p:nvPr/>
        </p:nvSpPr>
        <p:spPr>
          <a:xfrm>
            <a:off x="107504" y="4653136"/>
            <a:ext cx="914400" cy="914400"/>
          </a:xfrm>
          <a:prstGeom prst="lightningBolt">
            <a:avLst/>
          </a:prstGeom>
          <a:solidFill>
            <a:srgbClr val="00B0F0"/>
          </a:solidFill>
          <a:ln w="76200">
            <a:solidFill>
              <a:srgbClr val="FF0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5144250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16632"/>
            <a:ext cx="8928992" cy="6624736"/>
          </a:xfrm>
        </p:spPr>
        <p:txBody>
          <a:bodyPr>
            <a:normAutofit/>
          </a:bodyPr>
          <a:lstStyle/>
          <a:p>
            <a:pPr marL="0" indent="0">
              <a:buNone/>
            </a:pPr>
            <a:r>
              <a:rPr lang="ro-RO" b="1" dirty="0"/>
              <a:t>	</a:t>
            </a:r>
            <a:r>
              <a:rPr lang="ro-RO" b="1" dirty="0" smtClean="0">
                <a:solidFill>
                  <a:srgbClr val="EF1928"/>
                </a:solidFill>
              </a:rPr>
              <a:t>Anemia </a:t>
            </a:r>
            <a:r>
              <a:rPr lang="ro-RO" b="1" dirty="0" err="1">
                <a:solidFill>
                  <a:srgbClr val="EF1928"/>
                </a:solidFill>
              </a:rPr>
              <a:t>sideroblastică</a:t>
            </a:r>
            <a:r>
              <a:rPr lang="ro-RO" b="1" dirty="0">
                <a:solidFill>
                  <a:srgbClr val="EF1928"/>
                </a:solidFill>
              </a:rPr>
              <a:t> dobândită</a:t>
            </a:r>
            <a:endParaRPr lang="ro-RO" dirty="0">
              <a:solidFill>
                <a:srgbClr val="EF1928"/>
              </a:solidFill>
            </a:endParaRPr>
          </a:p>
          <a:p>
            <a:r>
              <a:rPr lang="ro-RO" dirty="0"/>
              <a:t>Este situaţia patologică care apare după consumul prelungit de alcool, al </a:t>
            </a:r>
            <a:r>
              <a:rPr lang="ro-RO" dirty="0" smtClean="0"/>
              <a:t>unor </a:t>
            </a:r>
            <a:r>
              <a:rPr lang="ro-RO" dirty="0"/>
              <a:t>medicamente (cloramfenicol) şi intoxicaţiile cu metale grele (plumb).</a:t>
            </a:r>
          </a:p>
          <a:p>
            <a:pPr marL="0" indent="0">
              <a:buNone/>
            </a:pPr>
            <a:r>
              <a:rPr lang="ro-RO" b="1" dirty="0" smtClean="0"/>
              <a:t>	Fiziopatologie</a:t>
            </a:r>
            <a:endParaRPr lang="ro-RO" dirty="0"/>
          </a:p>
          <a:p>
            <a:r>
              <a:rPr lang="ro-RO" dirty="0"/>
              <a:t>Intoxicaţia cu plumb (în mediu industrial sau datorită consumului de alcool fabricat în instalaţii artizanale de tipul „</a:t>
            </a:r>
            <a:r>
              <a:rPr lang="ro-RO" dirty="0" err="1"/>
              <a:t>cazănelelor</a:t>
            </a:r>
            <a:r>
              <a:rPr lang="ro-RO" dirty="0"/>
              <a:t>”, din mediu rural) determină o inhibare a </a:t>
            </a:r>
            <a:r>
              <a:rPr lang="ro-RO" dirty="0" err="1"/>
              <a:t>hem-sintetazei</a:t>
            </a:r>
            <a:r>
              <a:rPr lang="ro-RO" dirty="0"/>
              <a:t>, astfel încât fierul nu mai este încorporat în </a:t>
            </a:r>
            <a:r>
              <a:rPr lang="ro-RO" dirty="0" smtClean="0"/>
              <a:t>structura </a:t>
            </a:r>
            <a:r>
              <a:rPr lang="ro-RO" dirty="0"/>
              <a:t>hemoglobinei şi se va acumula în mitocondriile eritroblaştilor medulari, generând o eritropoieză ineficientă.</a:t>
            </a:r>
          </a:p>
          <a:p>
            <a:pPr marL="0" indent="0">
              <a:buNone/>
            </a:pPr>
            <a:r>
              <a:rPr lang="ro-RO" b="1" dirty="0" smtClean="0"/>
              <a:t>	Tabloul </a:t>
            </a:r>
            <a:r>
              <a:rPr lang="ro-RO" b="1" dirty="0"/>
              <a:t>clinic</a:t>
            </a:r>
            <a:r>
              <a:rPr lang="ro-RO" dirty="0"/>
              <a:t> al acestei afecţiuni cuprinde manifestări:</a:t>
            </a:r>
          </a:p>
          <a:p>
            <a:pPr lvl="0"/>
            <a:r>
              <a:rPr lang="ro-RO" b="1" dirty="0"/>
              <a:t>comune</a:t>
            </a:r>
            <a:r>
              <a:rPr lang="ro-RO" dirty="0"/>
              <a:t> ale sindromului anemic,</a:t>
            </a:r>
          </a:p>
          <a:p>
            <a:pPr lvl="0"/>
            <a:r>
              <a:rPr lang="ro-RO" b="1" dirty="0"/>
              <a:t>digestive</a:t>
            </a:r>
            <a:r>
              <a:rPr lang="ro-RO" dirty="0"/>
              <a:t>: </a:t>
            </a:r>
            <a:r>
              <a:rPr lang="ro-RO" dirty="0" err="1"/>
              <a:t>lizereu</a:t>
            </a:r>
            <a:r>
              <a:rPr lang="ro-RO" dirty="0"/>
              <a:t> cenuşiu gingival şi colici abdominale,</a:t>
            </a:r>
          </a:p>
          <a:p>
            <a:pPr lvl="0"/>
            <a:r>
              <a:rPr lang="ro-RO" b="1" dirty="0"/>
              <a:t>cardiace</a:t>
            </a:r>
            <a:r>
              <a:rPr lang="ro-RO" dirty="0"/>
              <a:t>: valori </a:t>
            </a:r>
            <a:r>
              <a:rPr lang="ro-RO" dirty="0" smtClean="0"/>
              <a:t>crescute </a:t>
            </a:r>
            <a:r>
              <a:rPr lang="ro-RO" dirty="0"/>
              <a:t>ale TA,</a:t>
            </a:r>
          </a:p>
          <a:p>
            <a:pPr lvl="0"/>
            <a:r>
              <a:rPr lang="ro-RO" b="1" dirty="0"/>
              <a:t>neuropsihice</a:t>
            </a:r>
            <a:r>
              <a:rPr lang="ro-RO" dirty="0"/>
              <a:t>: polinevrite cu pareze sau paralizii ale nervilor periferici.</a:t>
            </a:r>
          </a:p>
          <a:p>
            <a:endParaRPr lang="ro-RO" dirty="0"/>
          </a:p>
        </p:txBody>
      </p:sp>
    </p:spTree>
    <p:extLst>
      <p:ext uri="{BB962C8B-B14F-4D97-AF65-F5344CB8AC3E}">
        <p14:creationId xmlns:p14="http://schemas.microsoft.com/office/powerpoint/2010/main" val="16971574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79512" y="620688"/>
            <a:ext cx="8964488" cy="5976664"/>
          </a:xfrm>
        </p:spPr>
        <p:txBody>
          <a:bodyPr>
            <a:normAutofit lnSpcReduction="10000"/>
          </a:bodyPr>
          <a:lstStyle/>
          <a:p>
            <a:pPr marL="0" indent="0">
              <a:buNone/>
            </a:pPr>
            <a:r>
              <a:rPr lang="ro-RO" sz="2800" b="1" dirty="0" smtClean="0"/>
              <a:t>	</a:t>
            </a:r>
            <a:r>
              <a:rPr lang="ro-RO" sz="3200" b="1" dirty="0" smtClean="0"/>
              <a:t>Paraclinic</a:t>
            </a:r>
          </a:p>
          <a:p>
            <a:pPr marL="0" indent="0">
              <a:buNone/>
            </a:pPr>
            <a:endParaRPr lang="ro-RO" sz="3200" dirty="0"/>
          </a:p>
          <a:p>
            <a:r>
              <a:rPr lang="ro-RO" sz="2800" b="1" dirty="0"/>
              <a:t>Hemograma</a:t>
            </a:r>
            <a:r>
              <a:rPr lang="ro-RO" sz="2800" dirty="0"/>
              <a:t> arată o anemie </a:t>
            </a:r>
            <a:r>
              <a:rPr lang="ro-RO" sz="2800" dirty="0" err="1"/>
              <a:t>microcitară</a:t>
            </a:r>
            <a:r>
              <a:rPr lang="ro-RO" sz="2800" dirty="0"/>
              <a:t>, </a:t>
            </a:r>
            <a:r>
              <a:rPr lang="ro-RO" sz="2800" dirty="0" err="1"/>
              <a:t>hipocromă</a:t>
            </a:r>
            <a:r>
              <a:rPr lang="ro-RO" sz="2800" dirty="0"/>
              <a:t>, uşor regenerativă, hematiile periferice având „</a:t>
            </a:r>
            <a:r>
              <a:rPr lang="ro-RO" sz="2800" b="1" dirty="0">
                <a:solidFill>
                  <a:srgbClr val="FF05AC"/>
                </a:solidFill>
              </a:rPr>
              <a:t>punctaţii </a:t>
            </a:r>
            <a:r>
              <a:rPr lang="ro-RO" sz="2800" b="1" dirty="0" err="1">
                <a:solidFill>
                  <a:srgbClr val="FF05AC"/>
                </a:solidFill>
              </a:rPr>
              <a:t>bazofile</a:t>
            </a:r>
            <a:r>
              <a:rPr lang="ro-RO" sz="2800" dirty="0" smtClean="0">
                <a:solidFill>
                  <a:srgbClr val="FF05AC"/>
                </a:solidFill>
              </a:rPr>
              <a:t>”.</a:t>
            </a:r>
          </a:p>
          <a:p>
            <a:pPr marL="0" indent="0">
              <a:buNone/>
            </a:pPr>
            <a:endParaRPr lang="ro-RO" sz="2800" dirty="0"/>
          </a:p>
          <a:p>
            <a:r>
              <a:rPr lang="ro-RO" sz="2800" b="1" dirty="0" err="1"/>
              <a:t>Medulogramă</a:t>
            </a:r>
            <a:r>
              <a:rPr lang="ro-RO" sz="2800" b="1" dirty="0"/>
              <a:t> </a:t>
            </a:r>
            <a:r>
              <a:rPr lang="ro-RO" sz="2800" dirty="0"/>
              <a:t>evidenţiază </a:t>
            </a:r>
            <a:r>
              <a:rPr lang="ro-RO" sz="2800" b="1" dirty="0" err="1">
                <a:solidFill>
                  <a:srgbClr val="FF05AC"/>
                </a:solidFill>
              </a:rPr>
              <a:t>sideroblaştii</a:t>
            </a:r>
            <a:r>
              <a:rPr lang="ro-RO" sz="2800" b="1" dirty="0">
                <a:solidFill>
                  <a:srgbClr val="FF05AC"/>
                </a:solidFill>
              </a:rPr>
              <a:t> inelari </a:t>
            </a:r>
            <a:r>
              <a:rPr lang="ro-RO" sz="2800" dirty="0"/>
              <a:t>într-un procent crescut</a:t>
            </a:r>
            <a:r>
              <a:rPr lang="ro-RO" sz="2800" dirty="0" smtClean="0"/>
              <a:t>.</a:t>
            </a:r>
          </a:p>
          <a:p>
            <a:pPr marL="0" indent="0">
              <a:buNone/>
            </a:pPr>
            <a:endParaRPr lang="ro-RO" sz="2800" dirty="0"/>
          </a:p>
          <a:p>
            <a:r>
              <a:rPr lang="ro-RO" sz="2800" b="1" dirty="0"/>
              <a:t>Explorările biochimice </a:t>
            </a:r>
            <a:r>
              <a:rPr lang="ro-RO" sz="2800" dirty="0"/>
              <a:t>pun în evidenţă:</a:t>
            </a:r>
          </a:p>
          <a:p>
            <a:pPr lvl="0"/>
            <a:r>
              <a:rPr lang="ro-RO" sz="2800" b="1" dirty="0">
                <a:solidFill>
                  <a:srgbClr val="FF05AC"/>
                </a:solidFill>
              </a:rPr>
              <a:t>valori plasmatice şi urinare crescute ale plumbului, </a:t>
            </a:r>
            <a:r>
              <a:rPr lang="ro-RO" sz="2800" b="1" dirty="0">
                <a:solidFill>
                  <a:srgbClr val="00B050"/>
                </a:solidFill>
              </a:rPr>
              <a:t>precum şi </a:t>
            </a:r>
          </a:p>
          <a:p>
            <a:pPr lvl="0"/>
            <a:r>
              <a:rPr lang="ro-RO" sz="2800" b="1" dirty="0">
                <a:solidFill>
                  <a:srgbClr val="FF05AC"/>
                </a:solidFill>
              </a:rPr>
              <a:t>nivele ridicate ale </a:t>
            </a:r>
            <a:r>
              <a:rPr lang="ro-RO" sz="2800" b="1" dirty="0" err="1" smtClean="0">
                <a:solidFill>
                  <a:srgbClr val="FF05AC"/>
                </a:solidFill>
              </a:rPr>
              <a:t>coproporfirinelor</a:t>
            </a:r>
            <a:r>
              <a:rPr lang="ro-RO" sz="2800" b="1" dirty="0" smtClean="0">
                <a:solidFill>
                  <a:srgbClr val="FF05AC"/>
                </a:solidFill>
              </a:rPr>
              <a:t> </a:t>
            </a:r>
            <a:r>
              <a:rPr lang="ro-RO" sz="2800" b="1" dirty="0">
                <a:solidFill>
                  <a:srgbClr val="FF05AC"/>
                </a:solidFill>
              </a:rPr>
              <a:t>urinare.</a:t>
            </a:r>
          </a:p>
          <a:p>
            <a:endParaRPr lang="ro-RO" sz="2800" dirty="0"/>
          </a:p>
        </p:txBody>
      </p:sp>
    </p:spTree>
    <p:extLst>
      <p:ext uri="{BB962C8B-B14F-4D97-AF65-F5344CB8AC3E}">
        <p14:creationId xmlns:p14="http://schemas.microsoft.com/office/powerpoint/2010/main" val="827725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9762"/>
          </a:xfrm>
        </p:spPr>
        <p:txBody>
          <a:bodyPr>
            <a:normAutofit fontScale="90000"/>
          </a:bodyPr>
          <a:lstStyle/>
          <a:p>
            <a:r>
              <a:rPr lang="en-US" altLang="ro-RO" sz="3200" b="1" i="1"/>
              <a:t>Anamneza</a:t>
            </a:r>
            <a:br>
              <a:rPr lang="en-US" altLang="ro-RO" sz="3200" b="1" i="1"/>
            </a:br>
            <a:endParaRPr lang="en-US" altLang="ro-RO" sz="3200" b="1" i="1"/>
          </a:p>
        </p:txBody>
      </p:sp>
      <p:sp>
        <p:nvSpPr>
          <p:cNvPr id="11267" name="Rectangle 3"/>
          <p:cNvSpPr>
            <a:spLocks noGrp="1" noChangeArrowheads="1"/>
          </p:cNvSpPr>
          <p:nvPr>
            <p:ph type="body" idx="4294967295"/>
          </p:nvPr>
        </p:nvSpPr>
        <p:spPr>
          <a:xfrm>
            <a:off x="-69057" y="533400"/>
            <a:ext cx="8229600" cy="6324600"/>
          </a:xfrm>
          <a:prstGeom prst="rect">
            <a:avLst/>
          </a:prstGeom>
        </p:spPr>
        <p:txBody>
          <a:bodyPr/>
          <a:lstStyle/>
          <a:p>
            <a:pPr>
              <a:lnSpc>
                <a:spcPct val="80000"/>
              </a:lnSpc>
            </a:pPr>
            <a:r>
              <a:rPr lang="ro-RO" altLang="ro-RO" sz="1800" b="1" i="1" dirty="0">
                <a:effectLst>
                  <a:outerShdw blurRad="38100" dist="38100" dir="2700000" algn="tl">
                    <a:srgbClr val="C0C0C0"/>
                  </a:outerShdw>
                </a:effectLst>
              </a:rPr>
              <a:t>Pruritul</a:t>
            </a:r>
            <a:endParaRPr lang="en-US" altLang="ro-RO" sz="1800" b="1" i="1" dirty="0">
              <a:effectLst>
                <a:outerShdw blurRad="38100" dist="38100" dir="2700000" algn="tl">
                  <a:srgbClr val="C0C0C0"/>
                </a:outerShdw>
              </a:effectLst>
            </a:endParaRPr>
          </a:p>
          <a:p>
            <a:pPr>
              <a:lnSpc>
                <a:spcPct val="80000"/>
              </a:lnSpc>
              <a:buFontTx/>
              <a:buNone/>
            </a:pPr>
            <a:r>
              <a:rPr lang="en-US" altLang="ro-RO" sz="1800" dirty="0"/>
              <a:t>	</a:t>
            </a:r>
            <a:r>
              <a:rPr lang="ro-RO" altLang="ro-RO" sz="1800" dirty="0"/>
              <a:t>apare la unii bolnavi cu </a:t>
            </a:r>
            <a:r>
              <a:rPr lang="ro-RO" altLang="ro-RO" sz="1800" i="1" dirty="0"/>
              <a:t>boală </a:t>
            </a:r>
            <a:r>
              <a:rPr lang="ro-RO" altLang="ro-RO" sz="1800" i="1" dirty="0" err="1"/>
              <a:t>Hodgkin</a:t>
            </a:r>
            <a:r>
              <a:rPr lang="ro-RO" altLang="ro-RO" sz="1800" dirty="0"/>
              <a:t>, chiar în absenţa unor leziuni cutanate, </a:t>
            </a:r>
            <a:endParaRPr lang="en-US" altLang="ro-RO" sz="1800" dirty="0"/>
          </a:p>
          <a:p>
            <a:pPr>
              <a:lnSpc>
                <a:spcPct val="80000"/>
              </a:lnSpc>
              <a:buFontTx/>
              <a:buNone/>
            </a:pPr>
            <a:r>
              <a:rPr lang="en-US" altLang="ro-RO" sz="1800" dirty="0"/>
              <a:t>	</a:t>
            </a:r>
            <a:r>
              <a:rPr lang="ro-RO" altLang="ro-RO" sz="1800" dirty="0"/>
              <a:t>iar în </a:t>
            </a:r>
            <a:r>
              <a:rPr lang="ro-RO" altLang="ro-RO" sz="1800" i="1" dirty="0"/>
              <a:t>policitemia </a:t>
            </a:r>
            <a:r>
              <a:rPr lang="ro-RO" altLang="ro-RO" sz="1800" i="1" dirty="0" err="1"/>
              <a:t>vera</a:t>
            </a:r>
            <a:r>
              <a:rPr lang="ro-RO" altLang="ro-RO" sz="1800" dirty="0"/>
              <a:t> este prezent la căldură şi după baie.</a:t>
            </a:r>
            <a:endParaRPr lang="en-US" altLang="ro-RO" sz="1800" dirty="0"/>
          </a:p>
          <a:p>
            <a:pPr>
              <a:lnSpc>
                <a:spcPct val="80000"/>
              </a:lnSpc>
            </a:pPr>
            <a:endParaRPr lang="ro-RO" altLang="ro-RO" sz="1800" i="1" dirty="0"/>
          </a:p>
          <a:p>
            <a:pPr>
              <a:lnSpc>
                <a:spcPct val="80000"/>
              </a:lnSpc>
            </a:pPr>
            <a:r>
              <a:rPr lang="ro-RO" altLang="ro-RO" sz="1800" b="1" i="1" dirty="0">
                <a:effectLst>
                  <a:outerShdw blurRad="38100" dist="38100" dir="2700000" algn="tl">
                    <a:srgbClr val="C0C0C0"/>
                  </a:outerShdw>
                </a:effectLst>
              </a:rPr>
              <a:t>Peteşiile</a:t>
            </a:r>
            <a:r>
              <a:rPr lang="ro-RO" altLang="ro-RO" sz="1800" b="1" dirty="0">
                <a:effectLst>
                  <a:outerShdw blurRad="38100" dist="38100" dir="2700000" algn="tl">
                    <a:srgbClr val="C0C0C0"/>
                  </a:outerShdw>
                </a:effectLst>
              </a:rPr>
              <a:t> </a:t>
            </a:r>
          </a:p>
          <a:p>
            <a:pPr lvl="1">
              <a:lnSpc>
                <a:spcPct val="80000"/>
              </a:lnSpc>
            </a:pPr>
            <a:r>
              <a:rPr lang="ro-RO" altLang="ro-RO" sz="1800" b="1" dirty="0">
                <a:solidFill>
                  <a:srgbClr val="FF0000"/>
                </a:solidFill>
              </a:rPr>
              <a:t>nereliefate</a:t>
            </a:r>
            <a:r>
              <a:rPr lang="ro-RO" altLang="ro-RO" sz="1800" b="1" dirty="0"/>
              <a:t> </a:t>
            </a:r>
            <a:r>
              <a:rPr lang="ro-RO" altLang="ro-RO" sz="1800" dirty="0"/>
              <a:t>din planul pielii sunt caracteristice purpurei </a:t>
            </a:r>
            <a:r>
              <a:rPr lang="ro-RO" altLang="ro-RO" sz="1800" dirty="0" err="1"/>
              <a:t>trombocitopenice</a:t>
            </a:r>
            <a:r>
              <a:rPr lang="ro-RO" altLang="ro-RO" sz="1800" dirty="0"/>
              <a:t>, în timp ce </a:t>
            </a:r>
          </a:p>
          <a:p>
            <a:pPr lvl="1">
              <a:lnSpc>
                <a:spcPct val="80000"/>
              </a:lnSpc>
            </a:pPr>
            <a:r>
              <a:rPr lang="ro-RO" altLang="ro-RO" sz="1800" dirty="0"/>
              <a:t>forma </a:t>
            </a:r>
            <a:r>
              <a:rPr lang="ro-RO" altLang="ro-RO" sz="1800" b="1" dirty="0">
                <a:solidFill>
                  <a:srgbClr val="FF0000"/>
                </a:solidFill>
              </a:rPr>
              <a:t>reliefată</a:t>
            </a:r>
            <a:r>
              <a:rPr lang="ro-RO" altLang="ro-RO" sz="1800" dirty="0"/>
              <a:t> aparţine purpurelor vasculare.</a:t>
            </a:r>
            <a:endParaRPr lang="en-US" altLang="ro-RO" sz="1800" dirty="0"/>
          </a:p>
          <a:p>
            <a:pPr>
              <a:lnSpc>
                <a:spcPct val="80000"/>
              </a:lnSpc>
            </a:pPr>
            <a:endParaRPr lang="ro-RO" altLang="ro-RO" sz="1800" i="1" dirty="0"/>
          </a:p>
          <a:p>
            <a:pPr>
              <a:lnSpc>
                <a:spcPct val="80000"/>
              </a:lnSpc>
            </a:pPr>
            <a:r>
              <a:rPr lang="ro-RO" altLang="ro-RO" sz="1800" b="1" i="1" dirty="0">
                <a:effectLst>
                  <a:outerShdw blurRad="38100" dist="38100" dir="2700000" algn="tl">
                    <a:srgbClr val="C0C0C0"/>
                  </a:outerShdw>
                </a:effectLst>
              </a:rPr>
              <a:t> Echimozele</a:t>
            </a:r>
            <a:r>
              <a:rPr lang="ro-RO" altLang="ro-RO" sz="1800" b="1" dirty="0">
                <a:effectLst>
                  <a:outerShdw blurRad="38100" dist="38100" dir="2700000" algn="tl">
                    <a:srgbClr val="C0C0C0"/>
                  </a:outerShdw>
                </a:effectLst>
              </a:rPr>
              <a:t> </a:t>
            </a:r>
            <a:endParaRPr lang="en-US" altLang="ro-RO" sz="1800" b="1" dirty="0">
              <a:effectLst>
                <a:outerShdw blurRad="38100" dist="38100" dir="2700000" algn="tl">
                  <a:srgbClr val="C0C0C0"/>
                </a:outerShdw>
              </a:effectLst>
            </a:endParaRPr>
          </a:p>
          <a:p>
            <a:pPr lvl="1">
              <a:lnSpc>
                <a:spcPct val="80000"/>
              </a:lnSpc>
            </a:pPr>
            <a:r>
              <a:rPr lang="ro-RO" altLang="ro-RO" sz="1600" dirty="0"/>
              <a:t>spontane sau la locul injecţiilor apar în sindroamele </a:t>
            </a:r>
            <a:r>
              <a:rPr lang="ro-RO" altLang="ro-RO" sz="1600" dirty="0" err="1"/>
              <a:t>hemoragipare</a:t>
            </a:r>
            <a:r>
              <a:rPr lang="ro-RO" altLang="ro-RO" sz="1600" dirty="0"/>
              <a:t>, iar </a:t>
            </a:r>
          </a:p>
          <a:p>
            <a:pPr>
              <a:lnSpc>
                <a:spcPct val="80000"/>
              </a:lnSpc>
            </a:pPr>
            <a:r>
              <a:rPr lang="en-US" altLang="ro-RO" sz="1800" b="1" i="1" dirty="0">
                <a:effectLst>
                  <a:outerShdw blurRad="38100" dist="38100" dir="2700000" algn="tl">
                    <a:srgbClr val="C0C0C0"/>
                  </a:outerShdw>
                </a:effectLst>
              </a:rPr>
              <a:t>L</a:t>
            </a:r>
            <a:r>
              <a:rPr lang="ro-RO" altLang="ro-RO" sz="1800" b="1" i="1" dirty="0" err="1">
                <a:effectLst>
                  <a:outerShdw blurRad="38100" dist="38100" dir="2700000" algn="tl">
                    <a:srgbClr val="C0C0C0"/>
                  </a:outerShdw>
                </a:effectLst>
              </a:rPr>
              <a:t>eziunile</a:t>
            </a:r>
            <a:r>
              <a:rPr lang="ro-RO" altLang="ro-RO" sz="1800" b="1" i="1" dirty="0">
                <a:effectLst>
                  <a:outerShdw blurRad="38100" dist="38100" dir="2700000" algn="tl">
                    <a:srgbClr val="C0C0C0"/>
                  </a:outerShdw>
                </a:effectLst>
              </a:rPr>
              <a:t> necrotice </a:t>
            </a:r>
            <a:endParaRPr lang="en-US" altLang="ro-RO" sz="1800" b="1" i="1" dirty="0">
              <a:effectLst>
                <a:outerShdw blurRad="38100" dist="38100" dir="2700000" algn="tl">
                  <a:srgbClr val="C0C0C0"/>
                </a:outerShdw>
              </a:effectLst>
            </a:endParaRPr>
          </a:p>
          <a:p>
            <a:pPr lvl="1">
              <a:lnSpc>
                <a:spcPct val="80000"/>
              </a:lnSpc>
            </a:pPr>
            <a:r>
              <a:rPr lang="ro-RO" altLang="ro-RO" sz="1600" dirty="0"/>
              <a:t>în unele </a:t>
            </a:r>
            <a:r>
              <a:rPr lang="ro-RO" altLang="ro-RO" sz="1600" dirty="0" err="1"/>
              <a:t>crioglobulinemii</a:t>
            </a:r>
            <a:r>
              <a:rPr lang="ro-RO" altLang="ro-RO" sz="1600" dirty="0"/>
              <a:t> şi coagularea intravasculară diseminată. </a:t>
            </a:r>
            <a:endParaRPr lang="en-US" altLang="ro-RO" sz="1600" dirty="0"/>
          </a:p>
          <a:p>
            <a:pPr>
              <a:lnSpc>
                <a:spcPct val="80000"/>
              </a:lnSpc>
            </a:pPr>
            <a:endParaRPr lang="ro-RO" altLang="ro-RO" sz="1800" dirty="0"/>
          </a:p>
          <a:p>
            <a:pPr>
              <a:lnSpc>
                <a:spcPct val="80000"/>
              </a:lnSpc>
            </a:pPr>
            <a:r>
              <a:rPr lang="ro-RO" altLang="ro-RO" sz="1800" b="1" dirty="0">
                <a:effectLst>
                  <a:outerShdw blurRad="38100" dist="38100" dir="2700000" algn="tl">
                    <a:srgbClr val="C0C0C0"/>
                  </a:outerShdw>
                </a:effectLst>
              </a:rPr>
              <a:t>L</a:t>
            </a:r>
            <a:r>
              <a:rPr lang="ro-RO" altLang="ro-RO" sz="1800" b="1" i="1" dirty="0">
                <a:effectLst>
                  <a:outerShdw blurRad="38100" dist="38100" dir="2700000" algn="tl">
                    <a:srgbClr val="C0C0C0"/>
                  </a:outerShdw>
                </a:effectLst>
              </a:rPr>
              <a:t>eziunile </a:t>
            </a:r>
            <a:r>
              <a:rPr lang="ro-RO" altLang="ro-RO" sz="1800" b="1" i="1" dirty="0" err="1">
                <a:effectLst>
                  <a:outerShdw blurRad="38100" dist="38100" dir="2700000" algn="tl">
                    <a:srgbClr val="C0C0C0"/>
                  </a:outerShdw>
                </a:effectLst>
              </a:rPr>
              <a:t>infiltrative</a:t>
            </a:r>
            <a:r>
              <a:rPr lang="ro-RO" altLang="ro-RO" sz="1800" b="1" i="1" dirty="0">
                <a:effectLst>
                  <a:outerShdw blurRad="38100" dist="38100" dir="2700000" algn="tl">
                    <a:srgbClr val="C0C0C0"/>
                  </a:outerShdw>
                </a:effectLst>
              </a:rPr>
              <a:t> </a:t>
            </a:r>
            <a:endParaRPr lang="en-US" altLang="ro-RO" sz="1800" b="1" i="1" dirty="0">
              <a:effectLst>
                <a:outerShdw blurRad="38100" dist="38100" dir="2700000" algn="tl">
                  <a:srgbClr val="C0C0C0"/>
                </a:outerShdw>
              </a:effectLst>
            </a:endParaRPr>
          </a:p>
          <a:p>
            <a:pPr lvl="1">
              <a:lnSpc>
                <a:spcPct val="80000"/>
              </a:lnSpc>
            </a:pPr>
            <a:r>
              <a:rPr lang="ro-RO" altLang="ro-RO" sz="1600" dirty="0"/>
              <a:t>caracterizează leucemiile şi limfoamele. </a:t>
            </a:r>
            <a:endParaRPr lang="en-US" altLang="ro-RO" sz="1600" dirty="0"/>
          </a:p>
          <a:p>
            <a:pPr>
              <a:lnSpc>
                <a:spcPct val="80000"/>
              </a:lnSpc>
            </a:pPr>
            <a:r>
              <a:rPr lang="ro-RO" altLang="ro-RO" sz="1800" b="1" i="1" dirty="0">
                <a:effectLst>
                  <a:outerShdw blurRad="38100" dist="38100" dir="2700000" algn="tl">
                    <a:srgbClr val="C0C0C0"/>
                  </a:outerShdw>
                </a:effectLst>
              </a:rPr>
              <a:t>Leziunile </a:t>
            </a:r>
            <a:r>
              <a:rPr lang="ro-RO" altLang="ro-RO" sz="1800" b="1" i="1" dirty="0" err="1">
                <a:effectLst>
                  <a:outerShdw blurRad="38100" dist="38100" dir="2700000" algn="tl">
                    <a:srgbClr val="C0C0C0"/>
                  </a:outerShdw>
                </a:effectLst>
              </a:rPr>
              <a:t>ulceronecrotice</a:t>
            </a:r>
            <a:r>
              <a:rPr lang="ro-RO" altLang="ro-RO" sz="1800" b="1" dirty="0">
                <a:effectLst>
                  <a:outerShdw blurRad="38100" dist="38100" dir="2700000" algn="tl">
                    <a:srgbClr val="C0C0C0"/>
                  </a:outerShdw>
                </a:effectLst>
              </a:rPr>
              <a:t> </a:t>
            </a:r>
            <a:endParaRPr lang="en-US" altLang="ro-RO" sz="1800" b="1" dirty="0">
              <a:effectLst>
                <a:outerShdw blurRad="38100" dist="38100" dir="2700000" algn="tl">
                  <a:srgbClr val="C0C0C0"/>
                </a:outerShdw>
              </a:effectLst>
            </a:endParaRPr>
          </a:p>
          <a:p>
            <a:pPr lvl="1">
              <a:lnSpc>
                <a:spcPct val="80000"/>
              </a:lnSpc>
            </a:pPr>
            <a:r>
              <a:rPr lang="ro-RO" altLang="ro-RO" sz="1600" dirty="0"/>
              <a:t>din cavitatea bucală se întâlnesc în unele forme de leucemii acute, contribuind la realizarea lor şi procesul infecţios supraadăugat. </a:t>
            </a:r>
            <a:endParaRPr lang="en-US" altLang="ro-RO" sz="1600" dirty="0"/>
          </a:p>
          <a:p>
            <a:pPr>
              <a:lnSpc>
                <a:spcPct val="80000"/>
              </a:lnSpc>
            </a:pPr>
            <a:r>
              <a:rPr lang="ro-RO" altLang="ro-RO" sz="1800" b="1" i="1" dirty="0"/>
              <a:t>Ulcerele de gambă</a:t>
            </a:r>
            <a:r>
              <a:rPr lang="ro-RO" altLang="ro-RO" sz="1800" b="1" dirty="0"/>
              <a:t> </a:t>
            </a:r>
            <a:endParaRPr lang="en-US" altLang="ro-RO" sz="1800" b="1" dirty="0"/>
          </a:p>
          <a:p>
            <a:pPr lvl="1">
              <a:lnSpc>
                <a:spcPct val="80000"/>
              </a:lnSpc>
            </a:pPr>
            <a:r>
              <a:rPr lang="ro-RO" altLang="ro-RO" sz="1600" dirty="0"/>
              <a:t>apar în unele anemii hemolitice congenitale, în special în </a:t>
            </a:r>
            <a:r>
              <a:rPr lang="ro-RO" altLang="ro-RO" sz="1600" dirty="0" err="1"/>
              <a:t>siclemie</a:t>
            </a:r>
            <a:r>
              <a:rPr lang="ro-RO" altLang="ro-RO" sz="1600" dirty="0"/>
              <a:t>. </a:t>
            </a:r>
            <a:endParaRPr lang="en-US" altLang="ro-RO"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605" y="2365087"/>
            <a:ext cx="1498831" cy="112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691" y="692696"/>
            <a:ext cx="1305745" cy="166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744" y="3635824"/>
            <a:ext cx="2495550" cy="166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3830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96552" y="417983"/>
            <a:ext cx="5879951" cy="1066801"/>
          </a:xfrm>
        </p:spPr>
        <p:txBody>
          <a:bodyPr>
            <a:normAutofit fontScale="90000"/>
          </a:bodyPr>
          <a:lstStyle/>
          <a:p>
            <a:pPr algn="ctr"/>
            <a:r>
              <a:rPr lang="ro-RO" b="1" i="1" dirty="0" smtClean="0">
                <a:solidFill>
                  <a:srgbClr val="FF05AC"/>
                </a:solidFill>
              </a:rPr>
              <a:t>Porfiriile</a:t>
            </a:r>
            <a:r>
              <a:rPr lang="ro-RO" i="1" dirty="0">
                <a:solidFill>
                  <a:srgbClr val="FF05AC"/>
                </a:solidFill>
              </a:rPr>
              <a:t/>
            </a:r>
            <a:br>
              <a:rPr lang="ro-RO" i="1" dirty="0">
                <a:solidFill>
                  <a:srgbClr val="FF05AC"/>
                </a:solidFill>
              </a:rPr>
            </a:br>
            <a:endParaRPr lang="ro-RO" i="1" dirty="0">
              <a:solidFill>
                <a:srgbClr val="FF05AC"/>
              </a:solidFill>
            </a:endParaRPr>
          </a:p>
        </p:txBody>
      </p:sp>
      <p:sp>
        <p:nvSpPr>
          <p:cNvPr id="3" name="Substituent conținut 2"/>
          <p:cNvSpPr>
            <a:spLocks noGrp="1"/>
          </p:cNvSpPr>
          <p:nvPr>
            <p:ph sz="quarter" idx="13"/>
          </p:nvPr>
        </p:nvSpPr>
        <p:spPr>
          <a:xfrm>
            <a:off x="323528" y="1673424"/>
            <a:ext cx="8595360" cy="5184576"/>
          </a:xfrm>
        </p:spPr>
        <p:txBody>
          <a:bodyPr>
            <a:normAutofit fontScale="92500"/>
          </a:bodyPr>
          <a:lstStyle/>
          <a:p>
            <a:pPr marL="0" indent="0">
              <a:buNone/>
            </a:pPr>
            <a:r>
              <a:rPr lang="ro-RO" sz="3000" b="1" dirty="0" smtClean="0"/>
              <a:t>	Definiţie</a:t>
            </a:r>
          </a:p>
          <a:p>
            <a:pPr marL="0" indent="0">
              <a:buNone/>
            </a:pPr>
            <a:endParaRPr lang="ro-RO" dirty="0"/>
          </a:p>
          <a:p>
            <a:pPr marL="0" indent="0">
              <a:buNone/>
            </a:pPr>
            <a:r>
              <a:rPr lang="ro-RO" dirty="0" smtClean="0"/>
              <a:t>	Sunt </a:t>
            </a:r>
            <a:r>
              <a:rPr lang="ro-RO" dirty="0"/>
              <a:t>afecţiuni metabolice ereditare caracterizate prin tulburări de sinteză ale hemului care determină:</a:t>
            </a:r>
          </a:p>
          <a:p>
            <a:pPr lvl="0"/>
            <a:r>
              <a:rPr lang="ro-RO" dirty="0"/>
              <a:t>acumulări tisulare crescute de porfirine şi/sau precursorilor </a:t>
            </a:r>
            <a:r>
              <a:rPr lang="ro-RO" dirty="0" err="1"/>
              <a:t>porfirinici</a:t>
            </a:r>
            <a:r>
              <a:rPr lang="ro-RO" dirty="0"/>
              <a:t> şi</a:t>
            </a:r>
          </a:p>
          <a:p>
            <a:pPr lvl="0"/>
            <a:r>
              <a:rPr lang="ro-RO" dirty="0"/>
              <a:t>excreţii masive ale acestora prin urină şi fecale.</a:t>
            </a:r>
          </a:p>
          <a:p>
            <a:pPr marL="0" indent="0">
              <a:buNone/>
            </a:pPr>
            <a:r>
              <a:rPr lang="ro-RO" dirty="0" smtClean="0"/>
              <a:t>	Fiecare </a:t>
            </a:r>
            <a:r>
              <a:rPr lang="ro-RO" dirty="0"/>
              <a:t>afecţiune din acest grup de boli este dată de un defect enzimatic specific în sinteza hemului. Aceste boli se caracterizează prin manifestări:</a:t>
            </a:r>
          </a:p>
          <a:p>
            <a:pPr lvl="0"/>
            <a:r>
              <a:rPr lang="ro-RO" b="1" dirty="0">
                <a:solidFill>
                  <a:srgbClr val="FF05AC"/>
                </a:solidFill>
              </a:rPr>
              <a:t>cutanate,</a:t>
            </a:r>
            <a:endParaRPr lang="ro-RO" dirty="0">
              <a:solidFill>
                <a:srgbClr val="FF05AC"/>
              </a:solidFill>
            </a:endParaRPr>
          </a:p>
          <a:p>
            <a:pPr lvl="0"/>
            <a:r>
              <a:rPr lang="ro-RO" b="1" dirty="0">
                <a:solidFill>
                  <a:srgbClr val="FF05AC"/>
                </a:solidFill>
              </a:rPr>
              <a:t>digestive </a:t>
            </a:r>
            <a:r>
              <a:rPr lang="ro-RO" dirty="0">
                <a:solidFill>
                  <a:srgbClr val="FF05AC"/>
                </a:solidFill>
              </a:rPr>
              <a:t>şi</a:t>
            </a:r>
          </a:p>
          <a:p>
            <a:pPr lvl="0"/>
            <a:r>
              <a:rPr lang="ro-RO" b="1" dirty="0">
                <a:solidFill>
                  <a:srgbClr val="FF05AC"/>
                </a:solidFill>
              </a:rPr>
              <a:t>neuropsihice.</a:t>
            </a:r>
            <a:endParaRPr lang="ro-RO" dirty="0">
              <a:solidFill>
                <a:srgbClr val="FF05AC"/>
              </a:solidFill>
            </a:endParaRPr>
          </a:p>
          <a:p>
            <a:pPr marL="0" indent="0">
              <a:buNone/>
            </a:pPr>
            <a:r>
              <a:rPr lang="ro-RO" dirty="0" smtClean="0"/>
              <a:t>	În </a:t>
            </a:r>
            <a:r>
              <a:rPr lang="ro-RO" dirty="0"/>
              <a:t>funcţie de ţesutul în care se desfăşoară diversele etape ale sintezei </a:t>
            </a:r>
            <a:r>
              <a:rPr lang="ro-RO" dirty="0" err="1"/>
              <a:t>protoporfirinelor</a:t>
            </a:r>
            <a:r>
              <a:rPr lang="ro-RO" dirty="0"/>
              <a:t> deosebim: </a:t>
            </a:r>
            <a:r>
              <a:rPr lang="ro-RO" b="1" dirty="0">
                <a:solidFill>
                  <a:srgbClr val="FF05AC"/>
                </a:solidFill>
              </a:rPr>
              <a:t>porfirii </a:t>
            </a:r>
            <a:r>
              <a:rPr lang="ro-RO" b="1" dirty="0" err="1">
                <a:solidFill>
                  <a:srgbClr val="FF05AC"/>
                </a:solidFill>
              </a:rPr>
              <a:t>eritropoietice</a:t>
            </a:r>
            <a:r>
              <a:rPr lang="ro-RO" b="1" dirty="0">
                <a:solidFill>
                  <a:srgbClr val="FF05AC"/>
                </a:solidFill>
              </a:rPr>
              <a:t> şi hepatice</a:t>
            </a:r>
          </a:p>
          <a:p>
            <a:endParaRPr lang="ro-RO"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624"/>
            <a:ext cx="3507855" cy="241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952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ro-RO" b="1" i="1" dirty="0"/>
              <a:t>Porfiriile </a:t>
            </a:r>
            <a:r>
              <a:rPr lang="ro-RO" b="1" i="1" dirty="0" err="1"/>
              <a:t>eritropoietice</a:t>
            </a:r>
            <a:r>
              <a:rPr lang="ro-RO" b="1" i="1" dirty="0"/>
              <a:t> </a:t>
            </a:r>
            <a:r>
              <a:rPr lang="ro-RO" i="1" dirty="0"/>
              <a:t/>
            </a:r>
            <a:br>
              <a:rPr lang="ro-RO" i="1" dirty="0"/>
            </a:br>
            <a:endParaRPr lang="ro-RO" i="1" dirty="0"/>
          </a:p>
        </p:txBody>
      </p:sp>
      <p:sp>
        <p:nvSpPr>
          <p:cNvPr id="3" name="Substituent conținut 2"/>
          <p:cNvSpPr>
            <a:spLocks noGrp="1"/>
          </p:cNvSpPr>
          <p:nvPr>
            <p:ph sz="quarter" idx="13"/>
          </p:nvPr>
        </p:nvSpPr>
        <p:spPr>
          <a:xfrm>
            <a:off x="0" y="692696"/>
            <a:ext cx="9252520" cy="6048672"/>
          </a:xfrm>
        </p:spPr>
        <p:txBody>
          <a:bodyPr>
            <a:noAutofit/>
          </a:bodyPr>
          <a:lstStyle/>
          <a:p>
            <a:pPr marL="0" indent="0">
              <a:lnSpc>
                <a:spcPct val="120000"/>
              </a:lnSpc>
              <a:buNone/>
            </a:pPr>
            <a:r>
              <a:rPr lang="ro-RO" sz="1800" b="1" i="1" dirty="0" smtClean="0">
                <a:solidFill>
                  <a:srgbClr val="FF0000"/>
                </a:solidFill>
              </a:rPr>
              <a:t>	</a:t>
            </a:r>
            <a:r>
              <a:rPr lang="ro-RO" sz="1800" b="1" i="1" dirty="0" smtClean="0">
                <a:solidFill>
                  <a:srgbClr val="FF05AC"/>
                </a:solidFill>
              </a:rPr>
              <a:t>Porfiria </a:t>
            </a:r>
            <a:r>
              <a:rPr lang="ro-RO" sz="1800" b="1" i="1" dirty="0" err="1">
                <a:solidFill>
                  <a:srgbClr val="FF05AC"/>
                </a:solidFill>
              </a:rPr>
              <a:t>eritropoietică</a:t>
            </a:r>
            <a:r>
              <a:rPr lang="ro-RO" sz="1800" b="1" i="1" dirty="0">
                <a:solidFill>
                  <a:srgbClr val="FF05AC"/>
                </a:solidFill>
              </a:rPr>
              <a:t> ereditară (boala Gunther)</a:t>
            </a:r>
          </a:p>
          <a:p>
            <a:pPr marL="0" indent="0">
              <a:lnSpc>
                <a:spcPct val="120000"/>
              </a:lnSpc>
              <a:buNone/>
            </a:pPr>
            <a:r>
              <a:rPr lang="ro-RO" sz="1800" b="1" dirty="0" smtClean="0"/>
              <a:t>       </a:t>
            </a:r>
            <a:r>
              <a:rPr lang="ro-RO" sz="1800" b="1" dirty="0" smtClean="0">
                <a:solidFill>
                  <a:srgbClr val="FF05AC"/>
                </a:solidFill>
              </a:rPr>
              <a:t>Definiţie</a:t>
            </a:r>
            <a:r>
              <a:rPr lang="ro-RO" sz="1800" dirty="0"/>
              <a:t> </a:t>
            </a:r>
            <a:r>
              <a:rPr lang="ro-RO" sz="1800" dirty="0" smtClean="0"/>
              <a:t>- Este </a:t>
            </a:r>
            <a:r>
              <a:rPr lang="ro-RO" sz="1800" dirty="0"/>
              <a:t>porfiria </a:t>
            </a:r>
            <a:r>
              <a:rPr lang="ro-RO" sz="1800" dirty="0" err="1"/>
              <a:t>eritropoietică</a:t>
            </a:r>
            <a:r>
              <a:rPr lang="ro-RO" sz="1800" dirty="0"/>
              <a:t> </a:t>
            </a:r>
            <a:r>
              <a:rPr lang="ro-RO" sz="1800" dirty="0" smtClean="0"/>
              <a:t>cu </a:t>
            </a:r>
            <a:r>
              <a:rPr lang="ro-RO" sz="1800" dirty="0"/>
              <a:t>transmitere </a:t>
            </a:r>
            <a:r>
              <a:rPr lang="ro-RO" sz="1800" dirty="0" err="1" smtClean="0"/>
              <a:t>autozomal-</a:t>
            </a:r>
            <a:endParaRPr lang="ro-RO" sz="1800" dirty="0" smtClean="0"/>
          </a:p>
          <a:p>
            <a:pPr marL="0" indent="0">
              <a:lnSpc>
                <a:spcPct val="120000"/>
              </a:lnSpc>
              <a:buNone/>
            </a:pPr>
            <a:r>
              <a:rPr lang="ro-RO" sz="1800" dirty="0" smtClean="0"/>
              <a:t>recesivă</a:t>
            </a:r>
            <a:r>
              <a:rPr lang="ro-RO" sz="1800" dirty="0"/>
              <a:t>, care afectează predominant bărbaţii şi se datorează unui deficit major de </a:t>
            </a:r>
            <a:r>
              <a:rPr lang="ro-RO" sz="1800" dirty="0" err="1"/>
              <a:t>uroporfobilinogen</a:t>
            </a:r>
            <a:r>
              <a:rPr lang="ro-RO" sz="1800" dirty="0"/>
              <a:t> </a:t>
            </a:r>
            <a:r>
              <a:rPr lang="ro-RO" sz="1800" dirty="0" err="1"/>
              <a:t>III-sintetază</a:t>
            </a:r>
            <a:r>
              <a:rPr lang="ro-RO" sz="1800" dirty="0"/>
              <a:t>, care asigură transformarea </a:t>
            </a:r>
            <a:r>
              <a:rPr lang="ro-RO" sz="1800" dirty="0" err="1"/>
              <a:t>uroporfirinogenului</a:t>
            </a:r>
            <a:r>
              <a:rPr lang="ro-RO" sz="1800" dirty="0"/>
              <a:t> I în </a:t>
            </a:r>
            <a:r>
              <a:rPr lang="ro-RO" sz="1800" dirty="0" err="1"/>
              <a:t>uroporfirinogen</a:t>
            </a:r>
            <a:r>
              <a:rPr lang="ro-RO" sz="1800" dirty="0"/>
              <a:t> III, care conduce la formarea hemului.</a:t>
            </a:r>
          </a:p>
          <a:p>
            <a:pPr marL="0" indent="0">
              <a:lnSpc>
                <a:spcPct val="120000"/>
              </a:lnSpc>
              <a:buNone/>
            </a:pPr>
            <a:r>
              <a:rPr lang="ro-RO" sz="1800" b="1" dirty="0"/>
              <a:t> </a:t>
            </a:r>
            <a:r>
              <a:rPr lang="ro-RO" sz="1800" b="1" dirty="0" smtClean="0"/>
              <a:t>     </a:t>
            </a:r>
            <a:r>
              <a:rPr lang="ro-RO" sz="1800" b="1" dirty="0" smtClean="0">
                <a:solidFill>
                  <a:srgbClr val="FF05AC"/>
                </a:solidFill>
              </a:rPr>
              <a:t>Tablou clinic</a:t>
            </a:r>
            <a:r>
              <a:rPr lang="ro-RO" sz="1800" dirty="0">
                <a:solidFill>
                  <a:srgbClr val="FF05AC"/>
                </a:solidFill>
              </a:rPr>
              <a:t> </a:t>
            </a:r>
            <a:r>
              <a:rPr lang="ro-RO" sz="1800" dirty="0" smtClean="0"/>
              <a:t>- Boala </a:t>
            </a:r>
            <a:r>
              <a:rPr lang="ro-RO" sz="1800" b="1" dirty="0"/>
              <a:t>debutează</a:t>
            </a:r>
            <a:r>
              <a:rPr lang="ro-RO" sz="1800" dirty="0"/>
              <a:t> imediat după naştere când părinţii observă că urina şi fecalele </a:t>
            </a:r>
            <a:r>
              <a:rPr lang="ro-RO" sz="1800" dirty="0" smtClean="0"/>
              <a:t>colorează </a:t>
            </a:r>
            <a:r>
              <a:rPr lang="ro-RO" sz="1800" dirty="0"/>
              <a:t>intens scutecele.</a:t>
            </a:r>
          </a:p>
          <a:p>
            <a:pPr marL="0" indent="0">
              <a:lnSpc>
                <a:spcPct val="120000"/>
              </a:lnSpc>
              <a:buNone/>
            </a:pPr>
            <a:r>
              <a:rPr lang="ro-RO" sz="1800" dirty="0"/>
              <a:t> </a:t>
            </a:r>
            <a:r>
              <a:rPr lang="ro-RO" sz="1800" dirty="0" smtClean="0"/>
              <a:t>     Perioada </a:t>
            </a:r>
            <a:r>
              <a:rPr lang="ro-RO" sz="1800" dirty="0"/>
              <a:t>de stare se manifestă prin:</a:t>
            </a:r>
          </a:p>
          <a:p>
            <a:pPr lvl="0">
              <a:lnSpc>
                <a:spcPct val="120000"/>
              </a:lnSpc>
            </a:pPr>
            <a:r>
              <a:rPr lang="ro-RO" sz="1800" b="1" dirty="0"/>
              <a:t>fotosensibilitate cutanată </a:t>
            </a:r>
            <a:r>
              <a:rPr lang="ro-RO" sz="1800" dirty="0"/>
              <a:t>sesizată în sezonul estival, pe zonele corpului expuse la soare, unde pielea devine </a:t>
            </a:r>
            <a:r>
              <a:rPr lang="ro-RO" sz="1800" b="1" dirty="0"/>
              <a:t>roşie</a:t>
            </a:r>
            <a:r>
              <a:rPr lang="ro-RO" sz="1800" dirty="0"/>
              <a:t>, </a:t>
            </a:r>
            <a:r>
              <a:rPr lang="ro-RO" sz="1800" dirty="0" err="1"/>
              <a:t>edemaţiată</a:t>
            </a:r>
            <a:r>
              <a:rPr lang="ro-RO" sz="1800" dirty="0"/>
              <a:t> şi apar </a:t>
            </a:r>
            <a:r>
              <a:rPr lang="ro-RO" sz="1800" b="1" dirty="0"/>
              <a:t>vezicule şi bule </a:t>
            </a:r>
            <a:r>
              <a:rPr lang="ro-RO" sz="1800" dirty="0"/>
              <a:t>care se sparg producând </a:t>
            </a:r>
            <a:r>
              <a:rPr lang="ro-RO" sz="1800" b="1" dirty="0"/>
              <a:t>ulceraţii</a:t>
            </a:r>
            <a:r>
              <a:rPr lang="ro-RO" sz="1800" dirty="0"/>
              <a:t> care se pot infecta. Prin vindecarea acestora apar pigmentări, atrofii şi </a:t>
            </a:r>
            <a:r>
              <a:rPr lang="ro-RO" sz="1800" b="1" dirty="0"/>
              <a:t>cicatrici</a:t>
            </a:r>
            <a:r>
              <a:rPr lang="ro-RO" sz="1800" dirty="0"/>
              <a:t>, la care se asociază </a:t>
            </a:r>
            <a:r>
              <a:rPr lang="ro-RO" sz="1800" b="1" dirty="0"/>
              <a:t>hipertricoză</a:t>
            </a:r>
            <a:r>
              <a:rPr lang="ro-RO" sz="1800" dirty="0"/>
              <a:t>.</a:t>
            </a:r>
          </a:p>
          <a:p>
            <a:pPr lvl="0">
              <a:lnSpc>
                <a:spcPct val="120000"/>
              </a:lnSpc>
            </a:pPr>
            <a:r>
              <a:rPr lang="ro-RO" sz="1800" b="1" dirty="0"/>
              <a:t>Veziculele şi bulele</a:t>
            </a:r>
            <a:r>
              <a:rPr lang="ro-RO" sz="1800" dirty="0"/>
              <a:t> pot apărea şi pe mucoasa bucală sau oculară, ducând la apariţia </a:t>
            </a:r>
            <a:r>
              <a:rPr lang="ro-RO" sz="1800" b="1" dirty="0"/>
              <a:t>ulceraţiilor corneene</a:t>
            </a:r>
            <a:r>
              <a:rPr lang="ro-RO" sz="1800" dirty="0"/>
              <a:t> care pot genera cecitatea;</a:t>
            </a:r>
          </a:p>
          <a:p>
            <a:pPr lvl="0">
              <a:lnSpc>
                <a:spcPct val="120000"/>
              </a:lnSpc>
            </a:pPr>
            <a:r>
              <a:rPr lang="ro-RO" sz="1800" b="1" dirty="0"/>
              <a:t>Dinţii</a:t>
            </a:r>
            <a:r>
              <a:rPr lang="ro-RO" sz="1800" dirty="0"/>
              <a:t> au culoare galben-brună, iar în lumină </a:t>
            </a:r>
            <a:r>
              <a:rPr lang="ro-RO" sz="1800" dirty="0" err="1"/>
              <a:t>ultrravoletă</a:t>
            </a:r>
            <a:r>
              <a:rPr lang="ro-RO" sz="1800" dirty="0"/>
              <a:t> dau o fluorescenţă roşie-purpurie;</a:t>
            </a:r>
          </a:p>
          <a:p>
            <a:pPr lvl="0">
              <a:lnSpc>
                <a:spcPct val="120000"/>
              </a:lnSpc>
            </a:pPr>
            <a:r>
              <a:rPr lang="ro-RO" sz="1800" b="1" dirty="0"/>
              <a:t>Paloare</a:t>
            </a:r>
            <a:r>
              <a:rPr lang="ro-RO" sz="1800" dirty="0"/>
              <a:t> tegumentară este un semn caracteristic acestor porfirii </a:t>
            </a:r>
            <a:r>
              <a:rPr lang="ro-RO" sz="1800" dirty="0" err="1" smtClean="0"/>
              <a:t>eritropoietice</a:t>
            </a:r>
            <a:r>
              <a:rPr lang="ro-RO" sz="1800" dirty="0"/>
              <a:t>;</a:t>
            </a:r>
          </a:p>
          <a:p>
            <a:pPr lvl="0">
              <a:lnSpc>
                <a:spcPct val="120000"/>
              </a:lnSpc>
            </a:pPr>
            <a:r>
              <a:rPr lang="ro-RO" sz="1800" b="1" dirty="0" err="1"/>
              <a:t>Splenomegalie</a:t>
            </a:r>
            <a:r>
              <a:rPr lang="ro-RO" sz="1800" dirty="0"/>
              <a:t> se constituie datorită hemolizei accentuate.</a:t>
            </a:r>
          </a:p>
          <a:p>
            <a:pPr>
              <a:lnSpc>
                <a:spcPct val="120000"/>
              </a:lnSpc>
            </a:pPr>
            <a:endParaRPr lang="ro-RO"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203" y="1"/>
            <a:ext cx="1011302"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0528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274320" y="764704"/>
            <a:ext cx="8595360" cy="4937760"/>
          </a:xfrm>
        </p:spPr>
        <p:txBody>
          <a:bodyPr>
            <a:normAutofit/>
          </a:bodyPr>
          <a:lstStyle/>
          <a:p>
            <a:pPr marL="0" indent="0">
              <a:buNone/>
            </a:pPr>
            <a:r>
              <a:rPr lang="ro-RO" b="1" dirty="0" smtClean="0"/>
              <a:t>	</a:t>
            </a:r>
            <a:r>
              <a:rPr lang="ro-RO" b="1" dirty="0" smtClean="0">
                <a:solidFill>
                  <a:srgbClr val="FF05AC"/>
                </a:solidFill>
              </a:rPr>
              <a:t>Paraclinic </a:t>
            </a:r>
            <a:endParaRPr lang="ro-RO" dirty="0">
              <a:solidFill>
                <a:srgbClr val="FF05AC"/>
              </a:solidFill>
            </a:endParaRPr>
          </a:p>
          <a:p>
            <a:r>
              <a:rPr lang="ro-RO" b="1" dirty="0"/>
              <a:t>Hemograma</a:t>
            </a:r>
            <a:r>
              <a:rPr lang="ro-RO" dirty="0"/>
              <a:t> arată o anemie de tip hemolitic, cu eritrocite fluorescente în lumină </a:t>
            </a:r>
            <a:r>
              <a:rPr lang="ro-RO" dirty="0" err="1"/>
              <a:t>ultraviolentă</a:t>
            </a:r>
            <a:r>
              <a:rPr lang="ro-RO" dirty="0"/>
              <a:t>.</a:t>
            </a:r>
          </a:p>
          <a:p>
            <a:r>
              <a:rPr lang="ro-RO" b="1" dirty="0"/>
              <a:t>Explorările biochimice</a:t>
            </a:r>
            <a:endParaRPr lang="ro-RO" dirty="0"/>
          </a:p>
          <a:p>
            <a:r>
              <a:rPr lang="ro-RO" dirty="0"/>
              <a:t>Urina capătă o culoare roşie maronie sau neagră în urma expunerii la radiaţii ultraviolete, pătând lenjeria de corp. Excreţia urinară de </a:t>
            </a:r>
            <a:r>
              <a:rPr lang="ro-RO" b="1" dirty="0" err="1"/>
              <a:t>uroporfirine</a:t>
            </a:r>
            <a:r>
              <a:rPr lang="ro-RO" b="1" dirty="0"/>
              <a:t> şi </a:t>
            </a:r>
            <a:r>
              <a:rPr lang="ro-RO" b="1" dirty="0" err="1"/>
              <a:t>coproporfirine</a:t>
            </a:r>
            <a:r>
              <a:rPr lang="ro-RO" dirty="0"/>
              <a:t> este crescută şi depăşeşte limita de 500 mg/zi.</a:t>
            </a:r>
          </a:p>
          <a:p>
            <a:endParaRPr lang="ro-R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573016"/>
            <a:ext cx="2089001" cy="321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7117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88640"/>
            <a:ext cx="9036496" cy="6480720"/>
          </a:xfrm>
        </p:spPr>
        <p:txBody>
          <a:bodyPr>
            <a:normAutofit lnSpcReduction="10000"/>
          </a:bodyPr>
          <a:lstStyle/>
          <a:p>
            <a:pPr marL="170752" lvl="1" indent="0">
              <a:buNone/>
            </a:pPr>
            <a:r>
              <a:rPr lang="ro-RO" b="1" dirty="0"/>
              <a:t>	</a:t>
            </a:r>
            <a:r>
              <a:rPr lang="ro-RO" b="1" dirty="0" err="1" smtClean="0">
                <a:solidFill>
                  <a:srgbClr val="FF05AC"/>
                </a:solidFill>
              </a:rPr>
              <a:t>Protoporfiria</a:t>
            </a:r>
            <a:r>
              <a:rPr lang="ro-RO" b="1" dirty="0" smtClean="0">
                <a:solidFill>
                  <a:srgbClr val="FF05AC"/>
                </a:solidFill>
              </a:rPr>
              <a:t> </a:t>
            </a:r>
            <a:r>
              <a:rPr lang="ro-RO" b="1" dirty="0" err="1">
                <a:solidFill>
                  <a:srgbClr val="FF05AC"/>
                </a:solidFill>
              </a:rPr>
              <a:t>eritropoietică</a:t>
            </a:r>
            <a:r>
              <a:rPr lang="ro-RO" b="1" dirty="0">
                <a:solidFill>
                  <a:srgbClr val="FF05AC"/>
                </a:solidFill>
              </a:rPr>
              <a:t> ereditară</a:t>
            </a:r>
            <a:endParaRPr lang="ro-RO" dirty="0">
              <a:solidFill>
                <a:srgbClr val="FF05AC"/>
              </a:solidFill>
            </a:endParaRPr>
          </a:p>
          <a:p>
            <a:pPr marL="0" indent="0">
              <a:buNone/>
            </a:pPr>
            <a:r>
              <a:rPr lang="ro-RO" b="1" dirty="0" smtClean="0"/>
              <a:t>	</a:t>
            </a:r>
            <a:r>
              <a:rPr lang="ro-RO" b="1" dirty="0" smtClean="0">
                <a:solidFill>
                  <a:srgbClr val="FF05AC"/>
                </a:solidFill>
              </a:rPr>
              <a:t>Definiţie</a:t>
            </a:r>
            <a:r>
              <a:rPr lang="ro-RO" dirty="0"/>
              <a:t> </a:t>
            </a:r>
            <a:r>
              <a:rPr lang="ro-RO" dirty="0" smtClean="0"/>
              <a:t>- Este </a:t>
            </a:r>
            <a:r>
              <a:rPr lang="ro-RO" dirty="0"/>
              <a:t>porfiria </a:t>
            </a:r>
            <a:r>
              <a:rPr lang="ro-RO" dirty="0" err="1"/>
              <a:t>eritropoietică</a:t>
            </a:r>
            <a:r>
              <a:rPr lang="ro-RO" dirty="0"/>
              <a:t> care se datorează unui deficit major de </a:t>
            </a:r>
            <a:r>
              <a:rPr lang="ro-RO" dirty="0" err="1"/>
              <a:t>fero-chelatază</a:t>
            </a:r>
            <a:r>
              <a:rPr lang="ro-RO" dirty="0"/>
              <a:t>.</a:t>
            </a:r>
          </a:p>
          <a:p>
            <a:pPr marL="0" indent="0">
              <a:buNone/>
            </a:pPr>
            <a:r>
              <a:rPr lang="ro-RO" b="1" dirty="0" smtClean="0"/>
              <a:t>	</a:t>
            </a:r>
            <a:r>
              <a:rPr lang="ro-RO" b="1" dirty="0" smtClean="0">
                <a:solidFill>
                  <a:srgbClr val="FF05AC"/>
                </a:solidFill>
              </a:rPr>
              <a:t>Tablou </a:t>
            </a:r>
            <a:r>
              <a:rPr lang="ro-RO" b="1" dirty="0">
                <a:solidFill>
                  <a:srgbClr val="FF05AC"/>
                </a:solidFill>
              </a:rPr>
              <a:t>clinic</a:t>
            </a:r>
            <a:endParaRPr lang="ro-RO" dirty="0">
              <a:solidFill>
                <a:srgbClr val="FF05AC"/>
              </a:solidFill>
            </a:endParaRPr>
          </a:p>
          <a:p>
            <a:r>
              <a:rPr lang="ro-RO" dirty="0"/>
              <a:t>Boala debutează în prima copilărie cu manifestări de </a:t>
            </a:r>
            <a:r>
              <a:rPr lang="ro-RO" dirty="0" err="1"/>
              <a:t>fotosensibiltate</a:t>
            </a:r>
            <a:r>
              <a:rPr lang="ro-RO" dirty="0"/>
              <a:t> cutanată.</a:t>
            </a:r>
          </a:p>
          <a:p>
            <a:r>
              <a:rPr lang="ro-RO" dirty="0"/>
              <a:t>Perioada de stare se manifestă prin:</a:t>
            </a:r>
          </a:p>
          <a:p>
            <a:pPr lvl="0"/>
            <a:r>
              <a:rPr lang="ro-RO" b="1" dirty="0"/>
              <a:t>Fotosensibilitate cutanată</a:t>
            </a:r>
            <a:r>
              <a:rPr lang="ro-RO" dirty="0"/>
              <a:t>: eritem solar cu edem şi vezicule, care apar pe locurile expuse la soare (frunte, nas, pomeţi, feţele dorsale ale mâinilor), care prin vindecare duc la cicatrici şi hipertricoză;</a:t>
            </a:r>
          </a:p>
          <a:p>
            <a:pPr lvl="0"/>
            <a:r>
              <a:rPr lang="ro-RO" b="1" dirty="0"/>
              <a:t>Afectare hepatică</a:t>
            </a:r>
            <a:r>
              <a:rPr lang="ro-RO" dirty="0"/>
              <a:t> caracterizată prin </a:t>
            </a:r>
            <a:r>
              <a:rPr lang="ro-RO" dirty="0" smtClean="0"/>
              <a:t>creşterea </a:t>
            </a:r>
            <a:r>
              <a:rPr lang="ro-RO" dirty="0" err="1"/>
              <a:t>transaminazelor</a:t>
            </a:r>
            <a:r>
              <a:rPr lang="ro-RO" dirty="0"/>
              <a:t> datorită cristalizării </a:t>
            </a:r>
            <a:r>
              <a:rPr lang="ro-RO" dirty="0" err="1"/>
              <a:t>protoporfirinelor</a:t>
            </a:r>
            <a:r>
              <a:rPr lang="ro-RO" dirty="0"/>
              <a:t> în ficat.</a:t>
            </a:r>
          </a:p>
          <a:p>
            <a:pPr marL="0" indent="0">
              <a:buNone/>
            </a:pPr>
            <a:r>
              <a:rPr lang="ro-RO" b="1" dirty="0" smtClean="0"/>
              <a:t>	</a:t>
            </a:r>
            <a:r>
              <a:rPr lang="ro-RO" b="1" dirty="0" smtClean="0">
                <a:solidFill>
                  <a:srgbClr val="FF05AC"/>
                </a:solidFill>
              </a:rPr>
              <a:t>Paraclinic</a:t>
            </a:r>
            <a:endParaRPr lang="ro-RO" dirty="0">
              <a:solidFill>
                <a:srgbClr val="FF05AC"/>
              </a:solidFill>
            </a:endParaRPr>
          </a:p>
          <a:p>
            <a:r>
              <a:rPr lang="ro-RO" b="1" dirty="0"/>
              <a:t>Hemograma </a:t>
            </a:r>
            <a:r>
              <a:rPr lang="ro-RO" dirty="0"/>
              <a:t>pune în evidenţă:</a:t>
            </a:r>
          </a:p>
          <a:p>
            <a:pPr lvl="0"/>
            <a:r>
              <a:rPr lang="ro-RO" dirty="0"/>
              <a:t>Eritrocite cu o culoare roz-portocalie, dacă sunt examinate în U.V</a:t>
            </a:r>
          </a:p>
          <a:p>
            <a:pPr lvl="0"/>
            <a:r>
              <a:rPr lang="ro-RO" dirty="0" err="1"/>
              <a:t>Creştera</a:t>
            </a:r>
            <a:r>
              <a:rPr lang="ro-RO" dirty="0"/>
              <a:t> nivelului </a:t>
            </a:r>
            <a:r>
              <a:rPr lang="ro-RO" b="1" dirty="0" err="1"/>
              <a:t>protoporfirinei</a:t>
            </a:r>
            <a:r>
              <a:rPr lang="ro-RO" b="1" dirty="0"/>
              <a:t> </a:t>
            </a:r>
            <a:r>
              <a:rPr lang="ro-RO" b="1" dirty="0" err="1"/>
              <a:t>eritrocitare</a:t>
            </a:r>
            <a:r>
              <a:rPr lang="ro-RO" b="1" dirty="0"/>
              <a:t> libere</a:t>
            </a:r>
            <a:r>
              <a:rPr lang="ro-RO" dirty="0"/>
              <a:t> (PEL) de peste 10 ori valorile normale.</a:t>
            </a:r>
          </a:p>
          <a:p>
            <a:endParaRPr lang="ro-RO" dirty="0"/>
          </a:p>
        </p:txBody>
      </p:sp>
    </p:spTree>
    <p:extLst>
      <p:ext uri="{BB962C8B-B14F-4D97-AF65-F5344CB8AC3E}">
        <p14:creationId xmlns:p14="http://schemas.microsoft.com/office/powerpoint/2010/main" val="30924312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1520" y="1"/>
            <a:ext cx="8591550" cy="692696"/>
          </a:xfrm>
        </p:spPr>
        <p:txBody>
          <a:bodyPr>
            <a:normAutofit/>
          </a:bodyPr>
          <a:lstStyle/>
          <a:p>
            <a:pPr algn="ctr"/>
            <a:r>
              <a:rPr lang="ro-RO" sz="2800" b="1" i="1" dirty="0" smtClean="0">
                <a:solidFill>
                  <a:srgbClr val="FF05AC"/>
                </a:solidFill>
              </a:rPr>
              <a:t> </a:t>
            </a:r>
            <a:r>
              <a:rPr lang="ro-RO" sz="2800" b="1" i="1" dirty="0">
                <a:solidFill>
                  <a:srgbClr val="FF05AC"/>
                </a:solidFill>
              </a:rPr>
              <a:t>Porfiriile </a:t>
            </a:r>
            <a:r>
              <a:rPr lang="ro-RO" sz="2800" b="1" i="1" dirty="0" smtClean="0">
                <a:solidFill>
                  <a:srgbClr val="FF05AC"/>
                </a:solidFill>
              </a:rPr>
              <a:t>hepatice</a:t>
            </a:r>
            <a:endParaRPr lang="ro-RO" sz="2800" i="1" dirty="0">
              <a:solidFill>
                <a:srgbClr val="FF05AC"/>
              </a:solidFill>
            </a:endParaRPr>
          </a:p>
        </p:txBody>
      </p:sp>
      <p:sp>
        <p:nvSpPr>
          <p:cNvPr id="3" name="Substituent conținut 2"/>
          <p:cNvSpPr>
            <a:spLocks noGrp="1"/>
          </p:cNvSpPr>
          <p:nvPr>
            <p:ph sz="quarter" idx="13"/>
          </p:nvPr>
        </p:nvSpPr>
        <p:spPr>
          <a:xfrm>
            <a:off x="0" y="646762"/>
            <a:ext cx="9251504" cy="6211238"/>
          </a:xfrm>
        </p:spPr>
        <p:txBody>
          <a:bodyPr>
            <a:noAutofit/>
          </a:bodyPr>
          <a:lstStyle/>
          <a:p>
            <a:pPr marL="170752" lvl="1" indent="0">
              <a:buNone/>
            </a:pPr>
            <a:r>
              <a:rPr lang="ro-RO" sz="1800" b="1" dirty="0">
                <a:solidFill>
                  <a:srgbClr val="FF05AC"/>
                </a:solidFill>
              </a:rPr>
              <a:t>	</a:t>
            </a:r>
            <a:r>
              <a:rPr lang="ro-RO" sz="1800" b="1" i="1" dirty="0" smtClean="0">
                <a:solidFill>
                  <a:srgbClr val="FF05AC"/>
                </a:solidFill>
              </a:rPr>
              <a:t>Porfiria </a:t>
            </a:r>
            <a:r>
              <a:rPr lang="ro-RO" sz="1800" b="1" i="1" dirty="0">
                <a:solidFill>
                  <a:srgbClr val="FF05AC"/>
                </a:solidFill>
              </a:rPr>
              <a:t>acută intermitentă (porfiria </a:t>
            </a:r>
            <a:r>
              <a:rPr lang="ro-RO" sz="1800" b="1" i="1" dirty="0" smtClean="0">
                <a:solidFill>
                  <a:srgbClr val="FF05AC"/>
                </a:solidFill>
              </a:rPr>
              <a:t>suedeză)</a:t>
            </a:r>
            <a:r>
              <a:rPr lang="ro-RO" sz="1800" i="1" dirty="0">
                <a:solidFill>
                  <a:srgbClr val="FF05AC"/>
                </a:solidFill>
              </a:rPr>
              <a:t> </a:t>
            </a:r>
            <a:r>
              <a:rPr lang="ro-RO" sz="1800" i="1" dirty="0" smtClean="0">
                <a:solidFill>
                  <a:srgbClr val="FF05AC"/>
                </a:solidFill>
              </a:rPr>
              <a:t>- </a:t>
            </a:r>
            <a:r>
              <a:rPr lang="ro-RO" sz="1800" dirty="0" smtClean="0"/>
              <a:t>Este </a:t>
            </a:r>
            <a:r>
              <a:rPr lang="ro-RO" sz="1800" dirty="0"/>
              <a:t>afecţiunea ereditară, cu transmitere </a:t>
            </a:r>
            <a:r>
              <a:rPr lang="ro-RO" sz="1800" dirty="0" err="1"/>
              <a:t>autozomal</a:t>
            </a:r>
            <a:r>
              <a:rPr lang="ro-RO" sz="1800" dirty="0"/>
              <a:t> dominantă, consecutivă unui </a:t>
            </a:r>
            <a:r>
              <a:rPr lang="ro-RO" sz="1800" b="1" dirty="0"/>
              <a:t>deficit de </a:t>
            </a:r>
            <a:r>
              <a:rPr lang="ro-RO" sz="1800" b="1" dirty="0" err="1"/>
              <a:t>uroporfobilinogen-sintetază</a:t>
            </a:r>
            <a:r>
              <a:rPr lang="ro-RO" sz="1800" b="1" dirty="0"/>
              <a:t>.</a:t>
            </a:r>
            <a:endParaRPr lang="ro-RO" sz="1800" dirty="0"/>
          </a:p>
          <a:p>
            <a:pPr marL="0" indent="0">
              <a:buNone/>
            </a:pPr>
            <a:r>
              <a:rPr lang="ro-RO" sz="1800" b="1" dirty="0" smtClean="0">
                <a:solidFill>
                  <a:srgbClr val="FF05AC"/>
                </a:solidFill>
              </a:rPr>
              <a:t>	Tablou </a:t>
            </a:r>
            <a:r>
              <a:rPr lang="ro-RO" sz="1800" b="1" dirty="0">
                <a:solidFill>
                  <a:srgbClr val="FF05AC"/>
                </a:solidFill>
              </a:rPr>
              <a:t>clinic</a:t>
            </a:r>
            <a:endParaRPr lang="ro-RO" sz="1800" dirty="0">
              <a:solidFill>
                <a:srgbClr val="FF05AC"/>
              </a:solidFill>
            </a:endParaRPr>
          </a:p>
          <a:p>
            <a:pPr marL="0" indent="0">
              <a:buNone/>
            </a:pPr>
            <a:r>
              <a:rPr lang="ro-RO" sz="1800" dirty="0" smtClean="0"/>
              <a:t>Persoanele </a:t>
            </a:r>
            <a:r>
              <a:rPr lang="ro-RO" sz="1800" dirty="0"/>
              <a:t>care dezvoltă manifestările clinice sunt, de obicei, femei, simptomatologia debutând în jurul vârstei de 20 ani, rar după menopauză. Principalele grupe de acuze sunt reprezentate de:</a:t>
            </a:r>
          </a:p>
          <a:p>
            <a:pPr marL="0" indent="0">
              <a:buNone/>
            </a:pPr>
            <a:r>
              <a:rPr lang="ro-RO" sz="1800" b="1" dirty="0"/>
              <a:t>• Crize dureroase abdominale</a:t>
            </a:r>
            <a:r>
              <a:rPr lang="ro-RO" sz="1800" dirty="0"/>
              <a:t>, determinate de anomaliile inervaţiei autonome intestinale, sunt intense, intermitente, declanşate de diferite medicamente (sulfamide, barbiturice) sau infecţii intercurente, care în unele cazuri pot simula abdomenul acut chirurgical. </a:t>
            </a:r>
            <a:endParaRPr lang="ro-RO" sz="1800" dirty="0" smtClean="0"/>
          </a:p>
          <a:p>
            <a:pPr marL="0" indent="0">
              <a:buNone/>
            </a:pPr>
            <a:r>
              <a:rPr lang="ro-RO" sz="1800" dirty="0" smtClean="0"/>
              <a:t>Aceste </a:t>
            </a:r>
            <a:r>
              <a:rPr lang="ro-RO" sz="1800" dirty="0"/>
              <a:t>crize dureroase se însoţesc de: greaţă, vărsături, constipaţie, dar </a:t>
            </a:r>
            <a:r>
              <a:rPr lang="ro-RO" sz="1800" b="1" dirty="0"/>
              <a:t>nu se însoţesc</a:t>
            </a:r>
            <a:r>
              <a:rPr lang="ro-RO" sz="1800" dirty="0"/>
              <a:t> de: apărare musculară, febră sau leucocitoză (cauza durerii nefiind hemoliza).  </a:t>
            </a:r>
            <a:endParaRPr lang="ro-RO" sz="1800" dirty="0" smtClean="0"/>
          </a:p>
          <a:p>
            <a:pPr marL="0" indent="0">
              <a:buNone/>
            </a:pPr>
            <a:r>
              <a:rPr lang="ro-RO" sz="1800" dirty="0" smtClean="0"/>
              <a:t>Poate </a:t>
            </a:r>
            <a:r>
              <a:rPr lang="ro-RO" sz="1800" dirty="0"/>
              <a:t>să apară </a:t>
            </a:r>
            <a:r>
              <a:rPr lang="ro-RO" sz="1800" dirty="0" err="1"/>
              <a:t>distensia</a:t>
            </a:r>
            <a:r>
              <a:rPr lang="ro-RO" sz="1800" dirty="0"/>
              <a:t> abdominală datorită ileusului dinamic. Vezica urinară poate fi afectată în mod similar, putând fi observate: retenţia acută de urină, incontinenţa, disuria şi </a:t>
            </a:r>
            <a:r>
              <a:rPr lang="ro-RO" sz="1800" dirty="0" err="1"/>
              <a:t>polakiuria</a:t>
            </a:r>
            <a:r>
              <a:rPr lang="ro-RO" sz="1800" dirty="0"/>
              <a:t>. </a:t>
            </a:r>
            <a:endParaRPr lang="ro-RO" sz="1800" dirty="0" smtClean="0"/>
          </a:p>
          <a:p>
            <a:pPr marL="0" indent="0">
              <a:buNone/>
            </a:pPr>
            <a:r>
              <a:rPr lang="ro-RO" sz="1800" dirty="0" smtClean="0"/>
              <a:t>Examenul </a:t>
            </a:r>
            <a:r>
              <a:rPr lang="ro-RO" sz="1800" dirty="0"/>
              <a:t>obiectiv al abdomenului arată o discordanţă între intensitatea severă a acuzelor digestive şi semnele obiective, care de regulă sunt minime, neexistând semne de iritaţie peritoneală şi </a:t>
            </a:r>
            <a:r>
              <a:rPr lang="ro-RO" sz="1800" b="1" dirty="0"/>
              <a:t>lipsa agravării durerii la palparea profundă</a:t>
            </a:r>
            <a:r>
              <a:rPr lang="ro-RO" sz="1800" dirty="0"/>
              <a:t> a abdomenului. Între crize, recuperarea este de obicei completă.</a:t>
            </a:r>
          </a:p>
          <a:p>
            <a:endParaRPr lang="ro-RO" sz="1800" dirty="0"/>
          </a:p>
        </p:txBody>
      </p:sp>
    </p:spTree>
    <p:extLst>
      <p:ext uri="{BB962C8B-B14F-4D97-AF65-F5344CB8AC3E}">
        <p14:creationId xmlns:p14="http://schemas.microsoft.com/office/powerpoint/2010/main" val="26772097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0"/>
            <a:ext cx="9144000" cy="7029400"/>
          </a:xfrm>
        </p:spPr>
        <p:txBody>
          <a:bodyPr>
            <a:normAutofit/>
          </a:bodyPr>
          <a:lstStyle/>
          <a:p>
            <a:pPr marL="0" indent="0">
              <a:buNone/>
            </a:pPr>
            <a:r>
              <a:rPr lang="ro-RO" b="1" dirty="0"/>
              <a:t>• Paresteziile, parezele sau paraliziile</a:t>
            </a:r>
            <a:r>
              <a:rPr lang="ro-RO" dirty="0"/>
              <a:t> pot fi simetrice sau asimetrice, uşoare sau severe; în </a:t>
            </a:r>
            <a:r>
              <a:rPr lang="ro-RO" dirty="0" smtClean="0"/>
              <a:t>cazurile </a:t>
            </a:r>
            <a:r>
              <a:rPr lang="ro-RO" dirty="0"/>
              <a:t>severe pot apărea </a:t>
            </a:r>
            <a:r>
              <a:rPr lang="ro-RO" dirty="0" err="1"/>
              <a:t>tetaplegia</a:t>
            </a:r>
            <a:r>
              <a:rPr lang="ro-RO" dirty="0"/>
              <a:t> şi paralizia diafragmatică</a:t>
            </a:r>
          </a:p>
          <a:p>
            <a:pPr marL="0" indent="0">
              <a:buNone/>
            </a:pPr>
            <a:r>
              <a:rPr lang="ro-RO" b="1" dirty="0"/>
              <a:t>• Iritabilitatea, halucinaţiile, delirul şi convulsiile</a:t>
            </a:r>
            <a:r>
              <a:rPr lang="ro-RO" dirty="0"/>
              <a:t> se datoresc afectării SNC. </a:t>
            </a:r>
            <a:r>
              <a:rPr lang="ro-RO" dirty="0" err="1"/>
              <a:t>Hiponatremia</a:t>
            </a:r>
            <a:r>
              <a:rPr lang="ro-RO" dirty="0"/>
              <a:t> poate fi cauza acestor manifestări sau le poate exacerba.</a:t>
            </a:r>
          </a:p>
          <a:p>
            <a:r>
              <a:rPr lang="ro-RO" dirty="0" smtClean="0"/>
              <a:t>Fotosensibilitatea, </a:t>
            </a:r>
            <a:r>
              <a:rPr lang="ro-RO" dirty="0"/>
              <a:t>febra şi leucocitoza lipsesc din tabloul clinic al acestei porfirii, mecanismul producerii acestei boli fiind anomaliile de inervaţie ale sistemului nervos autonom şi somatic, datorită excesului de porfirine din </a:t>
            </a:r>
            <a:r>
              <a:rPr lang="ro-RO" dirty="0" smtClean="0"/>
              <a:t>sânge.</a:t>
            </a:r>
            <a:endParaRPr lang="ro-RO" b="1" dirty="0"/>
          </a:p>
          <a:p>
            <a:pPr marL="0" indent="0">
              <a:buNone/>
            </a:pPr>
            <a:r>
              <a:rPr lang="ro-RO" b="1" dirty="0" smtClean="0"/>
              <a:t> 	</a:t>
            </a:r>
            <a:r>
              <a:rPr lang="ro-RO" b="1" dirty="0" smtClean="0">
                <a:solidFill>
                  <a:srgbClr val="FF05AC"/>
                </a:solidFill>
              </a:rPr>
              <a:t>Paraclinic </a:t>
            </a:r>
            <a:endParaRPr lang="ro-RO" dirty="0">
              <a:solidFill>
                <a:srgbClr val="FF05AC"/>
              </a:solidFill>
            </a:endParaRPr>
          </a:p>
          <a:p>
            <a:r>
              <a:rPr lang="ro-RO" b="1" dirty="0"/>
              <a:t>Explorările biochimice </a:t>
            </a:r>
            <a:r>
              <a:rPr lang="ro-RO" dirty="0"/>
              <a:t>relevă:</a:t>
            </a:r>
          </a:p>
          <a:p>
            <a:pPr lvl="0"/>
            <a:r>
              <a:rPr lang="ro-RO" dirty="0"/>
              <a:t>Creşterea </a:t>
            </a:r>
            <a:r>
              <a:rPr lang="ro-RO" b="1" dirty="0" err="1"/>
              <a:t>porfobilinogenului</a:t>
            </a:r>
            <a:r>
              <a:rPr lang="ro-RO" b="1" dirty="0"/>
              <a:t> urinar</a:t>
            </a:r>
            <a:r>
              <a:rPr lang="ro-RO" dirty="0"/>
              <a:t> peste 200 mg/zi (0-4 mg/zii) şi a </a:t>
            </a:r>
            <a:r>
              <a:rPr lang="ro-RO" b="1" dirty="0"/>
              <a:t>acidului </a:t>
            </a:r>
            <a:r>
              <a:rPr lang="ro-RO" b="1" dirty="0" err="1"/>
              <a:t>aminolevulinic</a:t>
            </a:r>
            <a:r>
              <a:rPr lang="ro-RO" b="1" dirty="0"/>
              <a:t> urinar</a:t>
            </a:r>
            <a:r>
              <a:rPr lang="ro-RO" dirty="0"/>
              <a:t> peste 100 mg/zi (0-7 mg/zi) în cursul </a:t>
            </a:r>
            <a:r>
              <a:rPr lang="ro-RO" dirty="0" err="1"/>
              <a:t>crizei.Urina</a:t>
            </a:r>
            <a:r>
              <a:rPr lang="ro-RO" dirty="0"/>
              <a:t> proaspătă are culoare normală, dar se închide la lumină sau la aer.</a:t>
            </a:r>
          </a:p>
          <a:p>
            <a:pPr lvl="0"/>
            <a:r>
              <a:rPr lang="ro-RO" b="1" dirty="0" err="1"/>
              <a:t>Hiponatremia</a:t>
            </a:r>
            <a:r>
              <a:rPr lang="ro-RO" dirty="0"/>
              <a:t> se datorează, parţial, secreţiei inadecvate de ADH, deşi la unii pacienţi, pot contribui şi pierderile </a:t>
            </a:r>
            <a:r>
              <a:rPr lang="ro-RO" dirty="0" err="1"/>
              <a:t>gastro-intestinale</a:t>
            </a:r>
            <a:r>
              <a:rPr lang="ro-RO" dirty="0"/>
              <a:t>.</a:t>
            </a:r>
          </a:p>
          <a:p>
            <a:endParaRPr lang="ro-RO" dirty="0"/>
          </a:p>
        </p:txBody>
      </p:sp>
    </p:spTree>
    <p:extLst>
      <p:ext uri="{BB962C8B-B14F-4D97-AF65-F5344CB8AC3E}">
        <p14:creationId xmlns:p14="http://schemas.microsoft.com/office/powerpoint/2010/main" val="14364706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16632"/>
            <a:ext cx="8928992" cy="6480720"/>
          </a:xfrm>
        </p:spPr>
        <p:txBody>
          <a:bodyPr>
            <a:normAutofit/>
          </a:bodyPr>
          <a:lstStyle/>
          <a:p>
            <a:pPr marL="0" indent="0">
              <a:buNone/>
            </a:pPr>
            <a:r>
              <a:rPr lang="ro-RO" b="1" i="1" dirty="0" smtClean="0">
                <a:solidFill>
                  <a:srgbClr val="FF0000"/>
                </a:solidFill>
              </a:rPr>
              <a:t>	 </a:t>
            </a:r>
            <a:r>
              <a:rPr lang="ro-RO" b="1" i="1" dirty="0" err="1">
                <a:solidFill>
                  <a:srgbClr val="FF05AC"/>
                </a:solidFill>
              </a:rPr>
              <a:t>Coproporfiria</a:t>
            </a:r>
            <a:r>
              <a:rPr lang="ro-RO" b="1" i="1" dirty="0">
                <a:solidFill>
                  <a:srgbClr val="FF05AC"/>
                </a:solidFill>
              </a:rPr>
              <a:t> ereditară</a:t>
            </a:r>
            <a:endParaRPr lang="ro-RO" i="1" dirty="0">
              <a:solidFill>
                <a:srgbClr val="FF05AC"/>
              </a:solidFill>
            </a:endParaRPr>
          </a:p>
          <a:p>
            <a:r>
              <a:rPr lang="ro-RO" dirty="0"/>
              <a:t>Este afecţiune ereditară, cu transmitere </a:t>
            </a:r>
            <a:r>
              <a:rPr lang="ro-RO" dirty="0" err="1"/>
              <a:t>autozomal</a:t>
            </a:r>
            <a:r>
              <a:rPr lang="ro-RO" dirty="0"/>
              <a:t> dominantă, consecutivă unui </a:t>
            </a:r>
            <a:r>
              <a:rPr lang="ro-RO" b="1" dirty="0"/>
              <a:t>deficit de </a:t>
            </a:r>
            <a:r>
              <a:rPr lang="ro-RO" b="1" dirty="0" err="1"/>
              <a:t>coproporfirinogen-oxidază</a:t>
            </a:r>
            <a:r>
              <a:rPr lang="ro-RO" dirty="0"/>
              <a:t>.</a:t>
            </a:r>
          </a:p>
          <a:p>
            <a:r>
              <a:rPr lang="ro-RO" dirty="0"/>
              <a:t>Boala debutează, de obicei, la pubertate, 60% dintre pacienţi rămânând asimptomatici.</a:t>
            </a:r>
          </a:p>
          <a:p>
            <a:pPr marL="0" indent="0">
              <a:buNone/>
            </a:pPr>
            <a:r>
              <a:rPr lang="ro-RO" b="1" dirty="0" smtClean="0"/>
              <a:t>	</a:t>
            </a:r>
            <a:r>
              <a:rPr lang="ro-RO" b="1" dirty="0" smtClean="0">
                <a:solidFill>
                  <a:srgbClr val="FF05AC"/>
                </a:solidFill>
              </a:rPr>
              <a:t>Principalele </a:t>
            </a:r>
            <a:r>
              <a:rPr lang="ro-RO" b="1" dirty="0">
                <a:solidFill>
                  <a:srgbClr val="FF05AC"/>
                </a:solidFill>
              </a:rPr>
              <a:t>acuze clinice</a:t>
            </a:r>
            <a:r>
              <a:rPr lang="ro-RO" dirty="0">
                <a:solidFill>
                  <a:srgbClr val="FF05AC"/>
                </a:solidFill>
              </a:rPr>
              <a:t> </a:t>
            </a:r>
            <a:r>
              <a:rPr lang="ro-RO" dirty="0"/>
              <a:t>sunt:</a:t>
            </a:r>
          </a:p>
          <a:p>
            <a:pPr lvl="0"/>
            <a:r>
              <a:rPr lang="ro-RO" dirty="0"/>
              <a:t>Colicile abdominale intense, intermitente</a:t>
            </a:r>
          </a:p>
          <a:p>
            <a:pPr lvl="0"/>
            <a:r>
              <a:rPr lang="ro-RO" dirty="0"/>
              <a:t>Paresteziile şi parezele</a:t>
            </a:r>
          </a:p>
          <a:p>
            <a:pPr lvl="0"/>
            <a:r>
              <a:rPr lang="ro-RO" dirty="0"/>
              <a:t>Iritabilitatea psihică</a:t>
            </a:r>
          </a:p>
          <a:p>
            <a:pPr lvl="0"/>
            <a:r>
              <a:rPr lang="ro-RO" dirty="0"/>
              <a:t>Tahicardie şi hipertensiune arterială</a:t>
            </a:r>
          </a:p>
          <a:p>
            <a:pPr lvl="0"/>
            <a:r>
              <a:rPr lang="ro-RO" dirty="0"/>
              <a:t>Transpiraţii abundente</a:t>
            </a:r>
          </a:p>
          <a:p>
            <a:pPr marL="0" indent="0">
              <a:buNone/>
            </a:pPr>
            <a:r>
              <a:rPr lang="ro-RO" b="1" dirty="0" smtClean="0"/>
              <a:t>	</a:t>
            </a:r>
            <a:r>
              <a:rPr lang="ro-RO" b="1" dirty="0" smtClean="0">
                <a:solidFill>
                  <a:srgbClr val="FF05AC"/>
                </a:solidFill>
              </a:rPr>
              <a:t>Paraclinic</a:t>
            </a:r>
            <a:endParaRPr lang="ro-RO" dirty="0">
              <a:solidFill>
                <a:srgbClr val="FF05AC"/>
              </a:solidFill>
            </a:endParaRPr>
          </a:p>
          <a:p>
            <a:r>
              <a:rPr lang="ro-RO" dirty="0"/>
              <a:t>Creşterea </a:t>
            </a:r>
            <a:r>
              <a:rPr lang="ro-RO" dirty="0" err="1"/>
              <a:t>porfobilinogenului</a:t>
            </a:r>
            <a:r>
              <a:rPr lang="ro-RO" dirty="0"/>
              <a:t>, </a:t>
            </a:r>
            <a:r>
              <a:rPr lang="ro-RO" dirty="0" err="1"/>
              <a:t>coproporfirinelor</a:t>
            </a:r>
            <a:r>
              <a:rPr lang="ro-RO" dirty="0"/>
              <a:t> şi acidului </a:t>
            </a:r>
            <a:r>
              <a:rPr lang="ro-RO" dirty="0" err="1"/>
              <a:t>aminolevulinic</a:t>
            </a:r>
            <a:r>
              <a:rPr lang="ro-RO" dirty="0"/>
              <a:t> (ALA) urinare;</a:t>
            </a:r>
          </a:p>
          <a:p>
            <a:r>
              <a:rPr lang="ro-RO" dirty="0"/>
              <a:t>Creşterea </a:t>
            </a:r>
            <a:r>
              <a:rPr lang="ro-RO" dirty="0" err="1"/>
              <a:t>coproporfirinei</a:t>
            </a:r>
            <a:r>
              <a:rPr lang="ro-RO" dirty="0"/>
              <a:t> III în scaun.</a:t>
            </a:r>
          </a:p>
          <a:p>
            <a:endParaRPr lang="ro-RO" dirty="0"/>
          </a:p>
        </p:txBody>
      </p:sp>
    </p:spTree>
    <p:extLst>
      <p:ext uri="{BB962C8B-B14F-4D97-AF65-F5344CB8AC3E}">
        <p14:creationId xmlns:p14="http://schemas.microsoft.com/office/powerpoint/2010/main" val="6079875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116632"/>
            <a:ext cx="9144000" cy="6624736"/>
          </a:xfrm>
        </p:spPr>
        <p:txBody>
          <a:bodyPr>
            <a:normAutofit/>
          </a:bodyPr>
          <a:lstStyle/>
          <a:p>
            <a:pPr marL="342202" lvl="2" indent="0">
              <a:buNone/>
            </a:pPr>
            <a:r>
              <a:rPr lang="ro-RO" sz="2400" b="1" i="1" dirty="0" smtClean="0">
                <a:solidFill>
                  <a:srgbClr val="FF05AC"/>
                </a:solidFill>
              </a:rPr>
              <a:t>         Porfiria </a:t>
            </a:r>
            <a:r>
              <a:rPr lang="ro-RO" sz="2400" b="1" i="1" dirty="0" err="1">
                <a:solidFill>
                  <a:srgbClr val="FF05AC"/>
                </a:solidFill>
              </a:rPr>
              <a:t>variegata</a:t>
            </a:r>
            <a:endParaRPr lang="ro-RO" sz="2400" i="1" dirty="0">
              <a:solidFill>
                <a:srgbClr val="FF05AC"/>
              </a:solidFill>
            </a:endParaRPr>
          </a:p>
          <a:p>
            <a:r>
              <a:rPr lang="ro-RO" dirty="0"/>
              <a:t>Afecţiune ereditară, cu transmitere </a:t>
            </a:r>
            <a:r>
              <a:rPr lang="ro-RO" dirty="0" err="1"/>
              <a:t>autozomal</a:t>
            </a:r>
            <a:r>
              <a:rPr lang="ro-RO" dirty="0"/>
              <a:t> dominantă, </a:t>
            </a:r>
            <a:r>
              <a:rPr lang="ro-RO" dirty="0" err="1"/>
              <a:t>fecvent</a:t>
            </a:r>
            <a:r>
              <a:rPr lang="ro-RO" dirty="0"/>
              <a:t> întâlnită în Africa de Sud, caracterizată printr-un </a:t>
            </a:r>
            <a:r>
              <a:rPr lang="ro-RO" b="1" dirty="0"/>
              <a:t>deficit de </a:t>
            </a:r>
            <a:r>
              <a:rPr lang="ro-RO" b="1" dirty="0" err="1"/>
              <a:t>protoporfirinogen-oxidază</a:t>
            </a:r>
            <a:r>
              <a:rPr lang="ro-RO" dirty="0"/>
              <a:t>.</a:t>
            </a:r>
          </a:p>
          <a:p>
            <a:pPr marL="0" indent="0">
              <a:buNone/>
            </a:pPr>
            <a:r>
              <a:rPr lang="ro-RO" b="1" dirty="0" smtClean="0"/>
              <a:t>	</a:t>
            </a:r>
            <a:r>
              <a:rPr lang="ro-RO" b="1" dirty="0" smtClean="0">
                <a:solidFill>
                  <a:srgbClr val="FF05AC"/>
                </a:solidFill>
              </a:rPr>
              <a:t>Manifestările </a:t>
            </a:r>
            <a:r>
              <a:rPr lang="ro-RO" b="1" dirty="0">
                <a:solidFill>
                  <a:srgbClr val="FF05AC"/>
                </a:solidFill>
              </a:rPr>
              <a:t>clinice</a:t>
            </a:r>
            <a:r>
              <a:rPr lang="ro-RO" dirty="0">
                <a:solidFill>
                  <a:srgbClr val="FF05AC"/>
                </a:solidFill>
              </a:rPr>
              <a:t> </a:t>
            </a:r>
            <a:r>
              <a:rPr lang="ro-RO" dirty="0"/>
              <a:t>frecvent întâlnite la aceşti pacienţi sunt: </a:t>
            </a:r>
          </a:p>
          <a:p>
            <a:pPr lvl="0"/>
            <a:r>
              <a:rPr lang="ro-RO" b="1" dirty="0"/>
              <a:t>leziunile cutanate de fotosensibilitate</a:t>
            </a:r>
            <a:r>
              <a:rPr lang="ro-RO" dirty="0"/>
              <a:t>, </a:t>
            </a:r>
          </a:p>
          <a:p>
            <a:pPr lvl="0"/>
            <a:r>
              <a:rPr lang="ro-RO" b="1" dirty="0"/>
              <a:t>colicile abdominale</a:t>
            </a:r>
            <a:r>
              <a:rPr lang="ro-RO" dirty="0"/>
              <a:t>, </a:t>
            </a:r>
          </a:p>
          <a:p>
            <a:pPr lvl="0"/>
            <a:r>
              <a:rPr lang="ro-RO" b="1" dirty="0"/>
              <a:t>parezele sau paraliziile</a:t>
            </a:r>
            <a:r>
              <a:rPr lang="ro-RO" dirty="0"/>
              <a:t>, </a:t>
            </a:r>
          </a:p>
          <a:p>
            <a:pPr lvl="0"/>
            <a:r>
              <a:rPr lang="ro-RO" b="1" dirty="0"/>
              <a:t>tahicardia şi hipertensiunea arterială</a:t>
            </a:r>
            <a:r>
              <a:rPr lang="ro-RO" dirty="0"/>
              <a:t>.</a:t>
            </a:r>
          </a:p>
          <a:p>
            <a:pPr marL="0" indent="0">
              <a:buNone/>
            </a:pPr>
            <a:r>
              <a:rPr lang="ro-RO" b="1" dirty="0" smtClean="0"/>
              <a:t>	</a:t>
            </a:r>
            <a:r>
              <a:rPr lang="ro-RO" b="1" dirty="0" smtClean="0">
                <a:solidFill>
                  <a:srgbClr val="FF05AC"/>
                </a:solidFill>
              </a:rPr>
              <a:t>Explorarea </a:t>
            </a:r>
            <a:r>
              <a:rPr lang="ro-RO" b="1" dirty="0">
                <a:solidFill>
                  <a:srgbClr val="FF05AC"/>
                </a:solidFill>
              </a:rPr>
              <a:t>paraclinică</a:t>
            </a:r>
            <a:r>
              <a:rPr lang="ro-RO" dirty="0">
                <a:solidFill>
                  <a:srgbClr val="FF05AC"/>
                </a:solidFill>
              </a:rPr>
              <a:t> </a:t>
            </a:r>
            <a:r>
              <a:rPr lang="ro-RO" dirty="0"/>
              <a:t>indică creşterea în urină a: </a:t>
            </a:r>
            <a:r>
              <a:rPr lang="ro-RO" dirty="0" err="1"/>
              <a:t>coproporfirinelor</a:t>
            </a:r>
            <a:r>
              <a:rPr lang="ro-RO" dirty="0"/>
              <a:t>, </a:t>
            </a:r>
            <a:r>
              <a:rPr lang="ro-RO" dirty="0" err="1"/>
              <a:t>porfobilinogenului</a:t>
            </a:r>
            <a:r>
              <a:rPr lang="ro-RO" dirty="0"/>
              <a:t> şi acidului </a:t>
            </a:r>
            <a:r>
              <a:rPr lang="ro-RO" dirty="0" err="1"/>
              <a:t>δ-aminolevulinic</a:t>
            </a:r>
            <a:r>
              <a:rPr lang="ro-RO" dirty="0"/>
              <a:t>(ALA).</a:t>
            </a:r>
          </a:p>
          <a:p>
            <a:endParaRPr lang="ro-RO"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269" y="4409728"/>
            <a:ext cx="162921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0103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0"/>
            <a:ext cx="8869680" cy="6236208"/>
          </a:xfrm>
        </p:spPr>
        <p:txBody>
          <a:bodyPr>
            <a:normAutofit fontScale="92500" lnSpcReduction="10000"/>
          </a:bodyPr>
          <a:lstStyle/>
          <a:p>
            <a:pPr marL="0" indent="0">
              <a:buNone/>
            </a:pPr>
            <a:r>
              <a:rPr lang="ro-RO" b="1" i="1" dirty="0" smtClean="0">
                <a:solidFill>
                  <a:srgbClr val="FF05AC"/>
                </a:solidFill>
              </a:rPr>
              <a:t>	Porfiria </a:t>
            </a:r>
            <a:r>
              <a:rPr lang="ro-RO" b="1" i="1" dirty="0">
                <a:solidFill>
                  <a:srgbClr val="FF05AC"/>
                </a:solidFill>
              </a:rPr>
              <a:t>cutanată tardivă (porfiria </a:t>
            </a:r>
            <a:r>
              <a:rPr lang="ro-RO" b="1" i="1" dirty="0" err="1">
                <a:solidFill>
                  <a:srgbClr val="FF05AC"/>
                </a:solidFill>
              </a:rPr>
              <a:t>cutanea</a:t>
            </a:r>
            <a:r>
              <a:rPr lang="ro-RO" b="1" i="1" dirty="0">
                <a:solidFill>
                  <a:srgbClr val="FF05AC"/>
                </a:solidFill>
              </a:rPr>
              <a:t> </a:t>
            </a:r>
            <a:r>
              <a:rPr lang="ro-RO" b="1" i="1" dirty="0" err="1">
                <a:solidFill>
                  <a:srgbClr val="FF05AC"/>
                </a:solidFill>
              </a:rPr>
              <a:t>tarda</a:t>
            </a:r>
            <a:r>
              <a:rPr lang="ro-RO" b="1" i="1" dirty="0">
                <a:solidFill>
                  <a:srgbClr val="FF05AC"/>
                </a:solidFill>
              </a:rPr>
              <a:t>)</a:t>
            </a:r>
            <a:endParaRPr lang="ro-RO" i="1" dirty="0">
              <a:solidFill>
                <a:srgbClr val="FF05AC"/>
              </a:solidFill>
            </a:endParaRPr>
          </a:p>
          <a:p>
            <a:r>
              <a:rPr lang="ro-RO" dirty="0"/>
              <a:t>Este porfiria </a:t>
            </a:r>
            <a:r>
              <a:rPr lang="ro-RO" dirty="0">
                <a:solidFill>
                  <a:srgbClr val="FF05AC"/>
                </a:solidFill>
              </a:rPr>
              <a:t>cea mai frecvent întâlnită</a:t>
            </a:r>
            <a:r>
              <a:rPr lang="ro-RO" dirty="0"/>
              <a:t>. Cazurile sunt sporadice sau ereditare, fiind determinată de un </a:t>
            </a:r>
            <a:r>
              <a:rPr lang="ro-RO" b="1" dirty="0"/>
              <a:t>deficit de </a:t>
            </a:r>
            <a:r>
              <a:rPr lang="ro-RO" b="1" dirty="0" err="1"/>
              <a:t>uro-decarboxilază</a:t>
            </a:r>
            <a:r>
              <a:rPr lang="ro-RO" dirty="0"/>
              <a:t>. </a:t>
            </a:r>
          </a:p>
          <a:p>
            <a:r>
              <a:rPr lang="ro-RO" dirty="0"/>
              <a:t>Boala este legată de ingerarea anumitor medicamente, iar afectarea hepatică prin alcoolism, hepatită C şi hemosideroză, este deseori prezentă.</a:t>
            </a:r>
          </a:p>
          <a:p>
            <a:pPr marL="0" indent="0">
              <a:buNone/>
            </a:pPr>
            <a:r>
              <a:rPr lang="ro-RO" b="1" dirty="0" smtClean="0"/>
              <a:t>	</a:t>
            </a:r>
            <a:r>
              <a:rPr lang="ro-RO" b="1" dirty="0" smtClean="0">
                <a:solidFill>
                  <a:srgbClr val="FF05AC"/>
                </a:solidFill>
              </a:rPr>
              <a:t>Tablou </a:t>
            </a:r>
            <a:r>
              <a:rPr lang="ro-RO" b="1" dirty="0">
                <a:solidFill>
                  <a:srgbClr val="FF05AC"/>
                </a:solidFill>
              </a:rPr>
              <a:t>clinic</a:t>
            </a:r>
            <a:endParaRPr lang="ro-RO" dirty="0">
              <a:solidFill>
                <a:srgbClr val="FF05AC"/>
              </a:solidFill>
            </a:endParaRPr>
          </a:p>
          <a:p>
            <a:r>
              <a:rPr lang="ro-RO" dirty="0"/>
              <a:t>În general, boala este asimptomatică. Cazurile simptomatice reclamă:</a:t>
            </a:r>
          </a:p>
          <a:p>
            <a:pPr lvl="0"/>
            <a:r>
              <a:rPr lang="ro-RO" b="1" dirty="0"/>
              <a:t>Fotosensibilitate</a:t>
            </a:r>
            <a:r>
              <a:rPr lang="ro-RO" dirty="0"/>
              <a:t>, manifestată prin apariţia unor vezicule nedureroase şi a unei fragilităţi cutanate, pe feţele dorsale ale mâinilor. De asemenea, sunt frecvente hipertricoza facială şi </a:t>
            </a:r>
            <a:r>
              <a:rPr lang="ro-RO" dirty="0" err="1"/>
              <a:t>hiperpigmentaţia</a:t>
            </a:r>
            <a:r>
              <a:rPr lang="ro-RO" dirty="0"/>
              <a:t>.</a:t>
            </a:r>
          </a:p>
          <a:p>
            <a:pPr lvl="0"/>
            <a:r>
              <a:rPr lang="ro-RO" b="1" dirty="0"/>
              <a:t>Afectare hepatică</a:t>
            </a:r>
            <a:r>
              <a:rPr lang="ro-RO" dirty="0"/>
              <a:t>, manifestată prin astenie fizică, </a:t>
            </a:r>
            <a:r>
              <a:rPr lang="ro-RO" dirty="0" err="1"/>
              <a:t>hepato-splenomegalie</a:t>
            </a:r>
            <a:r>
              <a:rPr lang="ro-RO" dirty="0"/>
              <a:t>, datorită alcoolismului, infecţiei cu virus C şi siderozei hepatice.</a:t>
            </a:r>
          </a:p>
          <a:p>
            <a:pPr marL="0" indent="0">
              <a:buNone/>
            </a:pPr>
            <a:r>
              <a:rPr lang="ro-RO" b="1" dirty="0" smtClean="0">
                <a:solidFill>
                  <a:srgbClr val="FF05AC"/>
                </a:solidFill>
              </a:rPr>
              <a:t>	Paraclinic</a:t>
            </a:r>
            <a:endParaRPr lang="ro-RO" dirty="0">
              <a:solidFill>
                <a:srgbClr val="FF05AC"/>
              </a:solidFill>
            </a:endParaRPr>
          </a:p>
          <a:p>
            <a:r>
              <a:rPr lang="ro-RO" b="1" dirty="0" err="1"/>
              <a:t>Uroporfirinele</a:t>
            </a:r>
            <a:r>
              <a:rPr lang="ro-RO" b="1" dirty="0"/>
              <a:t> urinare</a:t>
            </a:r>
            <a:r>
              <a:rPr lang="ro-RO" dirty="0"/>
              <a:t> sunt crescute de 2 până la 5 ori faţă  de </a:t>
            </a:r>
            <a:r>
              <a:rPr lang="ro-RO" dirty="0" err="1"/>
              <a:t>coproporfirinele</a:t>
            </a:r>
            <a:r>
              <a:rPr lang="ro-RO" dirty="0"/>
              <a:t> urinare.</a:t>
            </a:r>
          </a:p>
          <a:p>
            <a:r>
              <a:rPr lang="ro-RO" dirty="0"/>
              <a:t>Alterarea </a:t>
            </a:r>
            <a:r>
              <a:rPr lang="ro-RO" b="1" dirty="0"/>
              <a:t>probelor hepatice</a:t>
            </a:r>
            <a:r>
              <a:rPr lang="ro-RO" dirty="0"/>
              <a:t> (bilirubinei, </a:t>
            </a:r>
            <a:r>
              <a:rPr lang="ro-RO" dirty="0" err="1"/>
              <a:t>γ-glutamiltranspeptidazei</a:t>
            </a:r>
            <a:r>
              <a:rPr lang="ro-RO" dirty="0"/>
              <a:t>, fosfatazei alcaline, </a:t>
            </a:r>
            <a:r>
              <a:rPr lang="ro-RO" dirty="0" err="1"/>
              <a:t>transaminazelor</a:t>
            </a:r>
            <a:r>
              <a:rPr lang="ro-RO" dirty="0"/>
              <a:t>, albuminei serice, timpilor de coagulare) apar datorită siderozei hepatice sau infecţiei cu virusul hepatitei C.</a:t>
            </a:r>
          </a:p>
          <a:p>
            <a:endParaRPr lang="ro-R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424" y="5623932"/>
            <a:ext cx="1558480" cy="117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925" y="3645024"/>
            <a:ext cx="1612979"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5078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76225" y="-27384"/>
            <a:ext cx="8591550" cy="536104"/>
          </a:xfrm>
        </p:spPr>
        <p:txBody>
          <a:bodyPr>
            <a:normAutofit fontScale="90000"/>
          </a:bodyPr>
          <a:lstStyle/>
          <a:p>
            <a:pPr algn="ctr"/>
            <a:r>
              <a:rPr lang="ro-RO" b="1" i="1" dirty="0"/>
              <a:t> Anemiile </a:t>
            </a:r>
            <a:r>
              <a:rPr lang="ro-RO" b="1" i="1" dirty="0" err="1" smtClean="0"/>
              <a:t>megaloblastice</a:t>
            </a:r>
            <a:endParaRPr lang="ro-RO" i="1" dirty="0"/>
          </a:p>
        </p:txBody>
      </p:sp>
      <p:sp>
        <p:nvSpPr>
          <p:cNvPr id="3" name="Substituent conținut 2"/>
          <p:cNvSpPr>
            <a:spLocks noGrp="1"/>
          </p:cNvSpPr>
          <p:nvPr>
            <p:ph sz="quarter" idx="13"/>
          </p:nvPr>
        </p:nvSpPr>
        <p:spPr>
          <a:xfrm>
            <a:off x="0" y="476672"/>
            <a:ext cx="9144000" cy="6264696"/>
          </a:xfrm>
        </p:spPr>
        <p:txBody>
          <a:bodyPr>
            <a:normAutofit lnSpcReduction="10000"/>
          </a:bodyPr>
          <a:lstStyle/>
          <a:p>
            <a:r>
              <a:rPr lang="ro-RO" b="1" dirty="0" smtClean="0"/>
              <a:t>Anemiile </a:t>
            </a:r>
            <a:r>
              <a:rPr lang="ro-RO" b="1" dirty="0" err="1"/>
              <a:t>megaloblastice</a:t>
            </a:r>
            <a:r>
              <a:rPr lang="ro-RO" dirty="0"/>
              <a:t> au la bază o tulburare a diviziunii celulare prin sinteza scăzută a acizilor nucleici datorate în majoritatea cazurilor deficitului de acid folic sau vitamina B</a:t>
            </a:r>
            <a:r>
              <a:rPr lang="ro-RO" baseline="-25000" dirty="0"/>
              <a:t>12</a:t>
            </a:r>
            <a:r>
              <a:rPr lang="ro-RO" dirty="0"/>
              <a:t>. Sinteza deficitară a acizilor nucleici, în primul rând a ADN, determină transformarea </a:t>
            </a:r>
            <a:r>
              <a:rPr lang="ro-RO" dirty="0" err="1"/>
              <a:t>megaloblastică</a:t>
            </a:r>
            <a:r>
              <a:rPr lang="ro-RO" dirty="0"/>
              <a:t> a seriilor celulare medulare, cu blocarea ultimelor diviziuni „de maturaţie“ şi </a:t>
            </a:r>
            <a:r>
              <a:rPr lang="ro-RO" b="1" dirty="0">
                <a:solidFill>
                  <a:srgbClr val="FF0000"/>
                </a:solidFill>
              </a:rPr>
              <a:t>hematopoieză ineficientă</a:t>
            </a:r>
            <a:r>
              <a:rPr lang="ro-RO" dirty="0">
                <a:solidFill>
                  <a:srgbClr val="FF0000"/>
                </a:solidFill>
              </a:rPr>
              <a:t>. </a:t>
            </a:r>
            <a:endParaRPr lang="ro-RO" dirty="0" smtClean="0">
              <a:solidFill>
                <a:srgbClr val="FF0000"/>
              </a:solidFill>
            </a:endParaRPr>
          </a:p>
          <a:p>
            <a:pPr marL="0" indent="0">
              <a:buNone/>
            </a:pPr>
            <a:endParaRPr lang="ro-RO" dirty="0">
              <a:solidFill>
                <a:srgbClr val="FF0000"/>
              </a:solidFill>
            </a:endParaRPr>
          </a:p>
          <a:p>
            <a:r>
              <a:rPr lang="ro-RO" dirty="0"/>
              <a:t>Din punct de vedere morfologic se </a:t>
            </a:r>
            <a:r>
              <a:rPr lang="ro-RO" b="1" dirty="0">
                <a:solidFill>
                  <a:srgbClr val="FF0000"/>
                </a:solidFill>
              </a:rPr>
              <a:t>observă scăderea raportului </a:t>
            </a:r>
            <a:r>
              <a:rPr lang="ro-RO" b="1" dirty="0" err="1">
                <a:solidFill>
                  <a:srgbClr val="FF0000"/>
                </a:solidFill>
              </a:rPr>
              <a:t>nucleocitoplasmatic</a:t>
            </a:r>
            <a:r>
              <a:rPr lang="ro-RO" b="1" dirty="0">
                <a:solidFill>
                  <a:srgbClr val="FF0000"/>
                </a:solidFill>
              </a:rPr>
              <a:t>, cu asincronism de maturaţie</a:t>
            </a:r>
            <a:r>
              <a:rPr lang="ro-RO" dirty="0"/>
              <a:t>, în sensul că nucleul rămâne cu un aspect „tânăr“, structurat fin, în timp ce citoplasma capătă caractere de „maturitate“ (</a:t>
            </a:r>
            <a:r>
              <a:rPr lang="ro-RO" dirty="0" err="1"/>
              <a:t>hemoglobinizare</a:t>
            </a:r>
            <a:r>
              <a:rPr lang="ro-RO" dirty="0"/>
              <a:t>, granulaţii specifice). </a:t>
            </a:r>
            <a:endParaRPr lang="ro-RO" dirty="0" smtClean="0"/>
          </a:p>
          <a:p>
            <a:r>
              <a:rPr lang="ro-RO" b="1" dirty="0" smtClean="0">
                <a:solidFill>
                  <a:srgbClr val="FF0000"/>
                </a:solidFill>
              </a:rPr>
              <a:t>Tulburările </a:t>
            </a:r>
            <a:r>
              <a:rPr lang="ro-RO" b="1" dirty="0">
                <a:solidFill>
                  <a:srgbClr val="FF0000"/>
                </a:solidFill>
              </a:rPr>
              <a:t>diviziunii celulare determină şi apariţia mitozelor anormale, cu tendinţa la înmugurire a nucleului şi </a:t>
            </a:r>
            <a:r>
              <a:rPr lang="ro-RO" b="1" dirty="0" err="1">
                <a:solidFill>
                  <a:srgbClr val="FF0000"/>
                </a:solidFill>
              </a:rPr>
              <a:t>hipersegmentare</a:t>
            </a:r>
            <a:r>
              <a:rPr lang="ro-RO" b="1" dirty="0">
                <a:solidFill>
                  <a:srgbClr val="FF0000"/>
                </a:solidFill>
              </a:rPr>
              <a:t> </a:t>
            </a:r>
            <a:r>
              <a:rPr lang="ro-RO" dirty="0"/>
              <a:t>(seria </a:t>
            </a:r>
            <a:r>
              <a:rPr lang="ro-RO" dirty="0" err="1"/>
              <a:t>granulocitară</a:t>
            </a:r>
            <a:r>
              <a:rPr lang="ro-RO" dirty="0"/>
              <a:t> şi </a:t>
            </a:r>
            <a:r>
              <a:rPr lang="ro-RO" dirty="0" err="1"/>
              <a:t>megacariocitară</a:t>
            </a:r>
            <a:r>
              <a:rPr lang="ro-RO" dirty="0"/>
              <a:t>). </a:t>
            </a:r>
            <a:endParaRPr lang="ro-RO" dirty="0" smtClean="0"/>
          </a:p>
          <a:p>
            <a:r>
              <a:rPr lang="ro-RO" dirty="0" smtClean="0"/>
              <a:t>Ca </a:t>
            </a:r>
            <a:r>
              <a:rPr lang="ro-RO" dirty="0"/>
              <a:t>urmare a acestei transformări </a:t>
            </a:r>
            <a:r>
              <a:rPr lang="ro-RO" dirty="0" err="1"/>
              <a:t>megaloblastice</a:t>
            </a:r>
            <a:r>
              <a:rPr lang="ro-RO" dirty="0"/>
              <a:t> are loc o </a:t>
            </a:r>
            <a:r>
              <a:rPr lang="ro-RO" b="1" dirty="0">
                <a:solidFill>
                  <a:srgbClr val="FF0000"/>
                </a:solidFill>
              </a:rPr>
              <a:t>distrugere </a:t>
            </a:r>
            <a:r>
              <a:rPr lang="ro-RO" b="1" dirty="0" err="1">
                <a:solidFill>
                  <a:srgbClr val="FF0000"/>
                </a:solidFill>
              </a:rPr>
              <a:t>intramedulară</a:t>
            </a:r>
            <a:r>
              <a:rPr lang="ro-RO" b="1" dirty="0">
                <a:solidFill>
                  <a:srgbClr val="FF0000"/>
                </a:solidFill>
              </a:rPr>
              <a:t> exagerată a acestor celule</a:t>
            </a:r>
            <a:r>
              <a:rPr lang="ro-RO" dirty="0"/>
              <a:t> (în special pe seria roşie) care nu pot ajunge la maturitatea funcţională. În consecinţă, în sânge asistăm la scăderea numărului de hematii, granulocite şi trombocite. </a:t>
            </a:r>
          </a:p>
          <a:p>
            <a:endParaRPr lang="ro-RO" dirty="0"/>
          </a:p>
        </p:txBody>
      </p:sp>
    </p:spTree>
    <p:extLst>
      <p:ext uri="{BB962C8B-B14F-4D97-AF65-F5344CB8AC3E}">
        <p14:creationId xmlns:p14="http://schemas.microsoft.com/office/powerpoint/2010/main" val="2069633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ro-RO" sz="3200" b="1" i="1"/>
              <a:t>Anamneza</a:t>
            </a:r>
            <a:br>
              <a:rPr lang="en-US" altLang="ro-RO" sz="3200" b="1" i="1"/>
            </a:br>
            <a:endParaRPr lang="en-US" altLang="ro-RO" sz="3200" b="1" i="1"/>
          </a:p>
        </p:txBody>
      </p:sp>
      <p:sp>
        <p:nvSpPr>
          <p:cNvPr id="12291" name="Rectangle 3"/>
          <p:cNvSpPr>
            <a:spLocks noGrp="1" noChangeArrowheads="1"/>
          </p:cNvSpPr>
          <p:nvPr>
            <p:ph type="body" idx="4294967295"/>
          </p:nvPr>
        </p:nvSpPr>
        <p:spPr>
          <a:xfrm>
            <a:off x="179512" y="836712"/>
            <a:ext cx="8856984" cy="6021288"/>
          </a:xfrm>
          <a:prstGeom prst="rect">
            <a:avLst/>
          </a:prstGeom>
        </p:spPr>
        <p:txBody>
          <a:bodyPr/>
          <a:lstStyle/>
          <a:p>
            <a:pPr>
              <a:lnSpc>
                <a:spcPct val="80000"/>
              </a:lnSpc>
              <a:buFontTx/>
              <a:buNone/>
            </a:pPr>
            <a:r>
              <a:rPr lang="ro-RO" altLang="ro-RO" sz="2000" b="1" dirty="0">
                <a:effectLst>
                  <a:outerShdw blurRad="38100" dist="38100" dir="2700000" algn="tl">
                    <a:srgbClr val="C0C0C0"/>
                  </a:outerShdw>
                </a:effectLst>
              </a:rPr>
              <a:t>2. </a:t>
            </a:r>
            <a:r>
              <a:rPr lang="en-US" altLang="ro-RO" sz="2000" b="1" dirty="0">
                <a:effectLst>
                  <a:outerShdw blurRad="38100" dist="38100" dir="2700000" algn="tl">
                    <a:srgbClr val="C0C0C0"/>
                  </a:outerShdw>
                </a:effectLst>
              </a:rPr>
              <a:t>A</a:t>
            </a:r>
            <a:r>
              <a:rPr lang="ro-RO" altLang="ro-RO" sz="2000" b="1" dirty="0" err="1">
                <a:effectLst>
                  <a:outerShdw blurRad="38100" dist="38100" dir="2700000" algn="tl">
                    <a:srgbClr val="C0C0C0"/>
                  </a:outerShdw>
                </a:effectLst>
              </a:rPr>
              <a:t>denopatiile</a:t>
            </a:r>
            <a:endParaRPr lang="en-US" altLang="ro-RO" sz="2000" b="1" dirty="0">
              <a:effectLst>
                <a:outerShdw blurRad="38100" dist="38100" dir="2700000" algn="tl">
                  <a:srgbClr val="C0C0C0"/>
                </a:outerShdw>
              </a:effectLst>
            </a:endParaRPr>
          </a:p>
          <a:p>
            <a:pPr algn="just">
              <a:lnSpc>
                <a:spcPct val="80000"/>
              </a:lnSpc>
              <a:buFontTx/>
              <a:buNone/>
            </a:pPr>
            <a:r>
              <a:rPr lang="ro-RO" altLang="ro-RO" sz="2000" b="1" i="1" dirty="0">
                <a:effectLst>
                  <a:outerShdw blurRad="38100" dist="38100" dir="2700000" algn="tl">
                    <a:srgbClr val="C0C0C0"/>
                  </a:outerShdw>
                </a:effectLst>
              </a:rPr>
              <a:t>Adenopatiile superficiale </a:t>
            </a:r>
            <a:r>
              <a:rPr lang="ro-RO" altLang="ro-RO" sz="2000" b="1" dirty="0"/>
              <a:t>sau profunde</a:t>
            </a:r>
            <a:r>
              <a:rPr lang="ro-RO" altLang="ro-RO" sz="2000" dirty="0"/>
              <a:t> </a:t>
            </a:r>
            <a:endParaRPr lang="en-US" altLang="ro-RO" sz="2000" dirty="0"/>
          </a:p>
          <a:p>
            <a:pPr>
              <a:lnSpc>
                <a:spcPct val="80000"/>
              </a:lnSpc>
              <a:buFontTx/>
              <a:buNone/>
            </a:pPr>
            <a:r>
              <a:rPr lang="ro-RO" altLang="ro-RO" sz="2000" dirty="0"/>
              <a:t>caracterizează multe</a:t>
            </a:r>
          </a:p>
          <a:p>
            <a:pPr>
              <a:lnSpc>
                <a:spcPct val="80000"/>
              </a:lnSpc>
            </a:pPr>
            <a:r>
              <a:rPr lang="ro-RO" altLang="ro-RO" sz="2000" dirty="0" err="1"/>
              <a:t>limfoproliferări</a:t>
            </a:r>
            <a:r>
              <a:rPr lang="ro-RO" altLang="ro-RO" sz="2000" dirty="0"/>
              <a:t> maligne, dar reprezintă şi</a:t>
            </a:r>
          </a:p>
          <a:p>
            <a:pPr>
              <a:lnSpc>
                <a:spcPct val="80000"/>
              </a:lnSpc>
            </a:pPr>
            <a:r>
              <a:rPr lang="ro-RO" altLang="ro-RO" sz="2000" dirty="0"/>
              <a:t>metastaze ganglionare ale cancerelor sau </a:t>
            </a:r>
          </a:p>
          <a:p>
            <a:pPr>
              <a:lnSpc>
                <a:spcPct val="80000"/>
              </a:lnSpc>
            </a:pPr>
            <a:r>
              <a:rPr lang="ro-RO" altLang="ro-RO" sz="2000" dirty="0"/>
              <a:t>reacţii inflamatorii care se însoţesc de modificări hematologice. </a:t>
            </a:r>
            <a:endParaRPr lang="ro-RO" altLang="ro-RO" sz="2000" i="1" dirty="0"/>
          </a:p>
          <a:p>
            <a:pPr>
              <a:lnSpc>
                <a:spcPct val="80000"/>
              </a:lnSpc>
            </a:pPr>
            <a:endParaRPr lang="ro-RO" altLang="ro-RO" sz="2000" i="1" dirty="0"/>
          </a:p>
          <a:p>
            <a:pPr>
              <a:lnSpc>
                <a:spcPct val="80000"/>
              </a:lnSpc>
              <a:buFontTx/>
              <a:buNone/>
            </a:pPr>
            <a:r>
              <a:rPr lang="ro-RO" altLang="ro-RO" sz="2000" b="1" i="1" dirty="0">
                <a:effectLst>
                  <a:outerShdw blurRad="38100" dist="38100" dir="2700000" algn="tl">
                    <a:srgbClr val="C0C0C0"/>
                  </a:outerShdw>
                </a:effectLst>
              </a:rPr>
              <a:t>Adenopatiile mediastinale</a:t>
            </a:r>
            <a:r>
              <a:rPr lang="ro-RO" altLang="ro-RO" sz="2000" b="1" dirty="0">
                <a:effectLst>
                  <a:outerShdw blurRad="38100" dist="38100" dir="2700000" algn="tl">
                    <a:srgbClr val="C0C0C0"/>
                  </a:outerShdw>
                </a:effectLst>
              </a:rPr>
              <a:t> </a:t>
            </a:r>
            <a:endParaRPr lang="en-US" altLang="ro-RO" sz="2000" b="1" dirty="0">
              <a:effectLst>
                <a:outerShdw blurRad="38100" dist="38100" dir="2700000" algn="tl">
                  <a:srgbClr val="C0C0C0"/>
                </a:outerShdw>
              </a:effectLst>
            </a:endParaRPr>
          </a:p>
          <a:p>
            <a:pPr>
              <a:lnSpc>
                <a:spcPct val="80000"/>
              </a:lnSpc>
              <a:buFontTx/>
              <a:buNone/>
            </a:pPr>
            <a:r>
              <a:rPr lang="en-US" altLang="ro-RO" sz="2000" b="1" dirty="0">
                <a:effectLst>
                  <a:outerShdw blurRad="38100" dist="38100" dir="2700000" algn="tl">
                    <a:srgbClr val="C0C0C0"/>
                  </a:outerShdw>
                </a:effectLst>
              </a:rPr>
              <a:t>	</a:t>
            </a:r>
            <a:r>
              <a:rPr lang="ro-RO" altLang="ro-RO" sz="2000" dirty="0"/>
              <a:t>pot da fenomene compresive pe diverse organe (vezi sindromul mediastinal). </a:t>
            </a:r>
          </a:p>
          <a:p>
            <a:pPr>
              <a:lnSpc>
                <a:spcPct val="80000"/>
              </a:lnSpc>
              <a:buFontTx/>
              <a:buNone/>
            </a:pPr>
            <a:endParaRPr lang="ro-RO" altLang="ro-RO" sz="2000" dirty="0"/>
          </a:p>
          <a:p>
            <a:pPr>
              <a:lnSpc>
                <a:spcPct val="80000"/>
              </a:lnSpc>
              <a:buFontTx/>
              <a:buNone/>
            </a:pPr>
            <a:r>
              <a:rPr lang="ro-RO" altLang="ro-RO" sz="2000" b="1" dirty="0" smtClean="0"/>
              <a:t>3. </a:t>
            </a:r>
            <a:r>
              <a:rPr lang="en-US" altLang="ro-RO" sz="2000" b="1" dirty="0" smtClean="0"/>
              <a:t>D</a:t>
            </a:r>
            <a:r>
              <a:rPr lang="ro-RO" altLang="ro-RO" sz="2000" b="1" dirty="0" err="1"/>
              <a:t>eterminări</a:t>
            </a:r>
            <a:r>
              <a:rPr lang="en-US" altLang="ro-RO" sz="2000" b="1" dirty="0"/>
              <a:t>le </a:t>
            </a:r>
            <a:r>
              <a:rPr lang="ro-RO" altLang="ro-RO" sz="2000" b="1" dirty="0"/>
              <a:t> </a:t>
            </a:r>
            <a:r>
              <a:rPr lang="ro-RO" altLang="ro-RO" sz="2000" b="1" dirty="0" err="1"/>
              <a:t>pleuropulmonare</a:t>
            </a:r>
            <a:endParaRPr lang="en-US" altLang="ro-RO" sz="2000" b="1" dirty="0"/>
          </a:p>
          <a:p>
            <a:pPr>
              <a:lnSpc>
                <a:spcPct val="80000"/>
              </a:lnSpc>
              <a:buFontTx/>
              <a:buNone/>
            </a:pPr>
            <a:r>
              <a:rPr lang="en-US" altLang="ro-RO" sz="2000" b="1" dirty="0"/>
              <a:t>	</a:t>
            </a:r>
            <a:r>
              <a:rPr lang="ro-RO" altLang="ro-RO" sz="2000" dirty="0"/>
              <a:t> </a:t>
            </a:r>
            <a:r>
              <a:rPr lang="en-US" altLang="ro-RO" sz="2000" dirty="0" err="1"/>
              <a:t>aparute</a:t>
            </a:r>
            <a:r>
              <a:rPr lang="en-US" altLang="ro-RO" sz="2000" dirty="0"/>
              <a:t> in h</a:t>
            </a:r>
            <a:r>
              <a:rPr lang="ro-RO" altLang="ro-RO" sz="2000" i="1" dirty="0" err="1"/>
              <a:t>emopatiile</a:t>
            </a:r>
            <a:r>
              <a:rPr lang="ro-RO" altLang="ro-RO" sz="2000" i="1" dirty="0"/>
              <a:t> maligne </a:t>
            </a:r>
            <a:r>
              <a:rPr lang="ro-RO" altLang="ro-RO" sz="2000" dirty="0"/>
              <a:t>justifică </a:t>
            </a:r>
          </a:p>
          <a:p>
            <a:pPr>
              <a:lnSpc>
                <a:spcPct val="80000"/>
              </a:lnSpc>
            </a:pPr>
            <a:r>
              <a:rPr lang="ro-RO" altLang="ro-RO" sz="2000" dirty="0"/>
              <a:t> </a:t>
            </a:r>
            <a:r>
              <a:rPr lang="ro-RO" altLang="ro-RO" sz="2000" dirty="0" smtClean="0"/>
              <a:t>dispneea</a:t>
            </a:r>
            <a:r>
              <a:rPr lang="ro-RO" altLang="ro-RO" sz="2000" dirty="0"/>
              <a:t>, </a:t>
            </a:r>
          </a:p>
          <a:p>
            <a:pPr>
              <a:lnSpc>
                <a:spcPct val="80000"/>
              </a:lnSpc>
            </a:pPr>
            <a:r>
              <a:rPr lang="ro-RO" altLang="ro-RO" sz="2000" dirty="0"/>
              <a:t> </a:t>
            </a:r>
            <a:r>
              <a:rPr lang="ro-RO" altLang="ro-RO" sz="2000" dirty="0" smtClean="0"/>
              <a:t>tusea</a:t>
            </a:r>
            <a:r>
              <a:rPr lang="ro-RO" altLang="ro-RO" sz="2000" dirty="0"/>
              <a:t>, </a:t>
            </a:r>
          </a:p>
          <a:p>
            <a:pPr>
              <a:lnSpc>
                <a:spcPct val="80000"/>
              </a:lnSpc>
            </a:pPr>
            <a:r>
              <a:rPr lang="ro-RO" altLang="ro-RO" sz="2000" dirty="0"/>
              <a:t> </a:t>
            </a:r>
            <a:r>
              <a:rPr lang="ro-RO" altLang="ro-RO" sz="2000" dirty="0" smtClean="0"/>
              <a:t>hemoptiziile </a:t>
            </a:r>
            <a:r>
              <a:rPr lang="ro-RO" altLang="ro-RO" sz="2000" dirty="0"/>
              <a:t>sau </a:t>
            </a:r>
          </a:p>
          <a:p>
            <a:pPr>
              <a:lnSpc>
                <a:spcPct val="80000"/>
              </a:lnSpc>
            </a:pPr>
            <a:r>
              <a:rPr lang="ro-RO" altLang="ro-RO" sz="2000" dirty="0"/>
              <a:t> </a:t>
            </a:r>
            <a:r>
              <a:rPr lang="ro-RO" altLang="ro-RO" sz="2000" dirty="0" smtClean="0"/>
              <a:t>durerile </a:t>
            </a:r>
            <a:r>
              <a:rPr lang="ro-RO" altLang="ro-RO" sz="2000" dirty="0"/>
              <a:t>toracice. </a:t>
            </a:r>
            <a:endParaRPr lang="en-US" altLang="ro-RO"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32656"/>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385" y="3933056"/>
            <a:ext cx="3547095" cy="265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0356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76225" y="-27384"/>
            <a:ext cx="8591550" cy="608112"/>
          </a:xfrm>
        </p:spPr>
        <p:txBody>
          <a:bodyPr>
            <a:normAutofit fontScale="90000"/>
          </a:bodyPr>
          <a:lstStyle/>
          <a:p>
            <a:pPr algn="ctr"/>
            <a:r>
              <a:rPr lang="ro-RO" b="1" i="1" cap="small" dirty="0"/>
              <a:t>A</a:t>
            </a:r>
            <a:r>
              <a:rPr lang="ro-RO" b="1" i="1" cap="small" dirty="0" smtClean="0"/>
              <a:t>nemia </a:t>
            </a:r>
            <a:r>
              <a:rPr lang="ro-RO" b="1" i="1" cap="small" dirty="0" err="1" smtClean="0"/>
              <a:t>Addison-Biermer</a:t>
            </a:r>
            <a:endParaRPr lang="ro-RO" i="1" dirty="0"/>
          </a:p>
        </p:txBody>
      </p:sp>
      <p:sp>
        <p:nvSpPr>
          <p:cNvPr id="3" name="Substituent conținut 2"/>
          <p:cNvSpPr>
            <a:spLocks noGrp="1"/>
          </p:cNvSpPr>
          <p:nvPr>
            <p:ph sz="quarter" idx="13"/>
          </p:nvPr>
        </p:nvSpPr>
        <p:spPr>
          <a:xfrm>
            <a:off x="0" y="620688"/>
            <a:ext cx="9036496" cy="6264696"/>
          </a:xfrm>
        </p:spPr>
        <p:txBody>
          <a:bodyPr>
            <a:normAutofit/>
          </a:bodyPr>
          <a:lstStyle/>
          <a:p>
            <a:pPr>
              <a:lnSpc>
                <a:spcPct val="110000"/>
              </a:lnSpc>
            </a:pPr>
            <a:r>
              <a:rPr lang="ro-RO" dirty="0" smtClean="0"/>
              <a:t>Cea </a:t>
            </a:r>
            <a:r>
              <a:rPr lang="ro-RO" dirty="0"/>
              <a:t>mai </a:t>
            </a:r>
            <a:r>
              <a:rPr lang="ro-RO" dirty="0" err="1"/>
              <a:t>freventă</a:t>
            </a:r>
            <a:r>
              <a:rPr lang="ro-RO" dirty="0"/>
              <a:t> formă de anemie </a:t>
            </a:r>
            <a:r>
              <a:rPr lang="ro-RO" b="1" dirty="0" err="1"/>
              <a:t>megaloblastică</a:t>
            </a:r>
            <a:r>
              <a:rPr lang="ro-RO" dirty="0"/>
              <a:t> este dată de </a:t>
            </a:r>
            <a:r>
              <a:rPr lang="ro-RO" b="1" dirty="0"/>
              <a:t>deficitul de vitamina B</a:t>
            </a:r>
            <a:r>
              <a:rPr lang="ro-RO" b="1" baseline="-25000" dirty="0"/>
              <a:t>12</a:t>
            </a:r>
            <a:r>
              <a:rPr lang="ro-RO" dirty="0"/>
              <a:t>, fiind numită şi </a:t>
            </a:r>
            <a:r>
              <a:rPr lang="ro-RO" b="1" dirty="0">
                <a:solidFill>
                  <a:srgbClr val="FC3C1C"/>
                </a:solidFill>
              </a:rPr>
              <a:t>anemie pernicioasă</a:t>
            </a:r>
            <a:r>
              <a:rPr lang="ro-RO" dirty="0"/>
              <a:t>. Boala este întâlnită la vârstnici, fiind mai puţin frecventă la femei. </a:t>
            </a:r>
          </a:p>
          <a:p>
            <a:pPr>
              <a:lnSpc>
                <a:spcPct val="110000"/>
              </a:lnSpc>
            </a:pPr>
            <a:r>
              <a:rPr lang="ro-RO" b="1" dirty="0" err="1"/>
              <a:t>Etiopatogeneză</a:t>
            </a:r>
            <a:r>
              <a:rPr lang="ro-RO" b="1" dirty="0"/>
              <a:t> </a:t>
            </a:r>
            <a:endParaRPr lang="ro-RO" dirty="0"/>
          </a:p>
          <a:p>
            <a:pPr>
              <a:lnSpc>
                <a:spcPct val="110000"/>
              </a:lnSpc>
            </a:pPr>
            <a:r>
              <a:rPr lang="ro-RO" dirty="0"/>
              <a:t>Elementul patogenic fundamental este </a:t>
            </a:r>
            <a:r>
              <a:rPr lang="ro-RO" b="1" dirty="0"/>
              <a:t>deficitul de absorbţie a vitaminei B</a:t>
            </a:r>
            <a:r>
              <a:rPr lang="ro-RO" b="1" baseline="-25000" dirty="0"/>
              <a:t>12</a:t>
            </a:r>
            <a:r>
              <a:rPr lang="ro-RO" b="1" dirty="0"/>
              <a:t> </a:t>
            </a:r>
            <a:r>
              <a:rPr lang="ro-RO" dirty="0"/>
              <a:t>alimentare, ca urmare a </a:t>
            </a:r>
            <a:r>
              <a:rPr lang="ro-RO" b="1" dirty="0"/>
              <a:t>absenţei factorului intrinsec </a:t>
            </a:r>
            <a:r>
              <a:rPr lang="ro-RO" dirty="0"/>
              <a:t>legată de </a:t>
            </a:r>
            <a:r>
              <a:rPr lang="ro-RO" b="1" dirty="0"/>
              <a:t>gastrita </a:t>
            </a:r>
            <a:r>
              <a:rPr lang="ro-RO" b="1" dirty="0" err="1"/>
              <a:t>atrofică</a:t>
            </a:r>
            <a:r>
              <a:rPr lang="ro-RO" dirty="0"/>
              <a:t>. </a:t>
            </a:r>
            <a:endParaRPr lang="ro-RO" dirty="0" smtClean="0"/>
          </a:p>
          <a:p>
            <a:pPr>
              <a:lnSpc>
                <a:spcPct val="110000"/>
              </a:lnSpc>
            </a:pPr>
            <a:r>
              <a:rPr lang="ro-RO" dirty="0" smtClean="0"/>
              <a:t>Rolul </a:t>
            </a:r>
            <a:r>
              <a:rPr lang="ro-RO" dirty="0"/>
              <a:t>factorilor imunologici este sugerat în primul rând de prezenţa de anticorpi autoimuni în serul bolnavilor, la 90% din cazuri având specificitate pentru antigene din celula parietală gastrică. </a:t>
            </a:r>
            <a:endParaRPr lang="ro-RO" dirty="0" smtClean="0"/>
          </a:p>
          <a:p>
            <a:pPr>
              <a:lnSpc>
                <a:spcPct val="110000"/>
              </a:lnSpc>
            </a:pPr>
            <a:r>
              <a:rPr lang="ro-RO" dirty="0" smtClean="0"/>
              <a:t>Tabloul </a:t>
            </a:r>
            <a:r>
              <a:rPr lang="ro-RO" dirty="0"/>
              <a:t>histologic al gastritei </a:t>
            </a:r>
            <a:r>
              <a:rPr lang="ro-RO" dirty="0" err="1"/>
              <a:t>atrofice</a:t>
            </a:r>
            <a:r>
              <a:rPr lang="ro-RO" dirty="0"/>
              <a:t> cu infiltraţie </a:t>
            </a:r>
            <a:r>
              <a:rPr lang="ro-RO" dirty="0" err="1"/>
              <a:t>limfoplasmocitară</a:t>
            </a:r>
            <a:r>
              <a:rPr lang="ro-RO" dirty="0"/>
              <a:t> sugerează intervenţia şi a unor mecanisme autoimune de tip celular, care susţin faptul că anemia </a:t>
            </a:r>
            <a:r>
              <a:rPr lang="ro-RO" dirty="0" err="1"/>
              <a:t>Biermer</a:t>
            </a:r>
            <a:r>
              <a:rPr lang="ro-RO" dirty="0"/>
              <a:t> este o </a:t>
            </a:r>
            <a:r>
              <a:rPr lang="ro-RO" u="sng" dirty="0">
                <a:solidFill>
                  <a:srgbClr val="FF0000"/>
                </a:solidFill>
              </a:rPr>
              <a:t>boală autoimună idiopatică specifică de organ. </a:t>
            </a:r>
          </a:p>
          <a:p>
            <a:pPr>
              <a:lnSpc>
                <a:spcPct val="110000"/>
              </a:lnSpc>
            </a:pPr>
            <a:endParaRPr lang="ro-RO" dirty="0"/>
          </a:p>
        </p:txBody>
      </p:sp>
    </p:spTree>
    <p:extLst>
      <p:ext uri="{BB962C8B-B14F-4D97-AF65-F5344CB8AC3E}">
        <p14:creationId xmlns:p14="http://schemas.microsoft.com/office/powerpoint/2010/main" val="4910655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692696"/>
            <a:ext cx="9144000" cy="7200800"/>
          </a:xfrm>
        </p:spPr>
        <p:txBody>
          <a:bodyPr>
            <a:normAutofit/>
          </a:bodyPr>
          <a:lstStyle/>
          <a:p>
            <a:pPr marL="0" indent="0">
              <a:lnSpc>
                <a:spcPct val="110000"/>
              </a:lnSpc>
              <a:buNone/>
            </a:pPr>
            <a:r>
              <a:rPr lang="ro-RO" b="1" dirty="0" smtClean="0"/>
              <a:t>	</a:t>
            </a:r>
            <a:r>
              <a:rPr lang="ro-RO" b="1" dirty="0" smtClean="0">
                <a:solidFill>
                  <a:srgbClr val="FC3C1C"/>
                </a:solidFill>
              </a:rPr>
              <a:t>Tablou clinic</a:t>
            </a:r>
          </a:p>
          <a:p>
            <a:pPr marL="0" indent="0">
              <a:lnSpc>
                <a:spcPct val="110000"/>
              </a:lnSpc>
              <a:buNone/>
            </a:pPr>
            <a:endParaRPr lang="ro-RO" dirty="0">
              <a:solidFill>
                <a:srgbClr val="FC3C1C"/>
              </a:solidFill>
            </a:endParaRPr>
          </a:p>
          <a:p>
            <a:pPr>
              <a:lnSpc>
                <a:spcPct val="110000"/>
              </a:lnSpc>
            </a:pPr>
            <a:r>
              <a:rPr lang="ro-RO" b="1" dirty="0">
                <a:solidFill>
                  <a:srgbClr val="FC3C1C"/>
                </a:solidFill>
              </a:rPr>
              <a:t>Debutul</a:t>
            </a:r>
            <a:r>
              <a:rPr lang="ro-RO" dirty="0"/>
              <a:t> bolii este insidios, bolnavii ajungând la medic de </a:t>
            </a:r>
            <a:endParaRPr lang="ro-RO" dirty="0" smtClean="0"/>
          </a:p>
          <a:p>
            <a:pPr marL="0" indent="0">
              <a:lnSpc>
                <a:spcPct val="110000"/>
              </a:lnSpc>
              <a:buNone/>
            </a:pPr>
            <a:r>
              <a:rPr lang="ro-RO" dirty="0" smtClean="0"/>
              <a:t>obicei </a:t>
            </a:r>
            <a:r>
              <a:rPr lang="ro-RO" dirty="0"/>
              <a:t>cu anemie severă, dar, surprinzător, destul de bine tolerată. </a:t>
            </a:r>
          </a:p>
          <a:p>
            <a:pPr>
              <a:lnSpc>
                <a:spcPct val="110000"/>
              </a:lnSpc>
            </a:pPr>
            <a:r>
              <a:rPr lang="ro-RO" b="1" dirty="0">
                <a:solidFill>
                  <a:srgbClr val="FC3C1C"/>
                </a:solidFill>
              </a:rPr>
              <a:t>Simptomele digestive</a:t>
            </a:r>
            <a:r>
              <a:rPr lang="ro-RO" dirty="0">
                <a:solidFill>
                  <a:srgbClr val="FC3C1C"/>
                </a:solidFill>
              </a:rPr>
              <a:t> </a:t>
            </a:r>
            <a:r>
              <a:rPr lang="ro-RO" dirty="0"/>
              <a:t>apar precoce, fiind legate de modificările linguale, gastrice şi intestinale. Bolnavii sunt </a:t>
            </a:r>
            <a:r>
              <a:rPr lang="ro-RO" dirty="0" err="1"/>
              <a:t>inapetenţi</a:t>
            </a:r>
            <a:r>
              <a:rPr lang="ro-RO" dirty="0"/>
              <a:t>, cu senzaţie de plenitudine epigastrică postprandială, uneori prezentând vărsături sau diaree. În formele severe apare senzaţia de arsură linguală după alimente acide, picante sau calde. </a:t>
            </a:r>
          </a:p>
          <a:p>
            <a:pPr>
              <a:lnSpc>
                <a:spcPct val="110000"/>
              </a:lnSpc>
            </a:pPr>
            <a:r>
              <a:rPr lang="ro-RO" b="1" dirty="0">
                <a:solidFill>
                  <a:srgbClr val="FC3C1C"/>
                </a:solidFill>
              </a:rPr>
              <a:t>Simptomele neuropsihice</a:t>
            </a:r>
            <a:r>
              <a:rPr lang="ro-RO" dirty="0">
                <a:solidFill>
                  <a:srgbClr val="FC3C1C"/>
                </a:solidFill>
              </a:rPr>
              <a:t> </a:t>
            </a:r>
            <a:r>
              <a:rPr lang="ro-RO" dirty="0"/>
              <a:t>sunt mai frecvente la bătrâni, fiind date de neuropatie. Paresteziile sunt simetrice la nivelul membrelor, cu afectare motorie. Tulburările de atenţie, concentrare şi memorie sunt obişnuite, putând apare şi stări depresive sau maniacale. </a:t>
            </a:r>
          </a:p>
          <a:p>
            <a:pPr>
              <a:lnSpc>
                <a:spcPct val="110000"/>
              </a:lnSpc>
            </a:pPr>
            <a:endParaRPr lang="ro-RO"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7384"/>
            <a:ext cx="2451917" cy="166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3080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pPr algn="ctr"/>
            <a:r>
              <a:rPr lang="ro-RO" b="1" dirty="0">
                <a:solidFill>
                  <a:srgbClr val="FC3C1C"/>
                </a:solidFill>
              </a:rPr>
              <a:t>Tablou clinic</a:t>
            </a:r>
            <a:r>
              <a:rPr lang="ro-RO" dirty="0">
                <a:solidFill>
                  <a:srgbClr val="FC3C1C"/>
                </a:solidFill>
              </a:rPr>
              <a:t/>
            </a:r>
            <a:br>
              <a:rPr lang="ro-RO" dirty="0">
                <a:solidFill>
                  <a:srgbClr val="FC3C1C"/>
                </a:solidFill>
              </a:rPr>
            </a:br>
            <a:endParaRPr lang="ro-RO" dirty="0"/>
          </a:p>
        </p:txBody>
      </p:sp>
      <p:sp>
        <p:nvSpPr>
          <p:cNvPr id="3" name="Substituent conținut 2"/>
          <p:cNvSpPr>
            <a:spLocks noGrp="1"/>
          </p:cNvSpPr>
          <p:nvPr>
            <p:ph sz="quarter" idx="13"/>
          </p:nvPr>
        </p:nvSpPr>
        <p:spPr/>
        <p:txBody>
          <a:bodyPr/>
          <a:lstStyle/>
          <a:p>
            <a:pPr>
              <a:lnSpc>
                <a:spcPct val="110000"/>
              </a:lnSpc>
            </a:pPr>
            <a:r>
              <a:rPr lang="ro-RO" b="1" dirty="0">
                <a:solidFill>
                  <a:srgbClr val="FC3C1C"/>
                </a:solidFill>
              </a:rPr>
              <a:t>Simptomele legate de anemie</a:t>
            </a:r>
            <a:r>
              <a:rPr lang="ro-RO" dirty="0">
                <a:solidFill>
                  <a:srgbClr val="FC3C1C"/>
                </a:solidFill>
              </a:rPr>
              <a:t> </a:t>
            </a:r>
            <a:r>
              <a:rPr lang="ro-RO" dirty="0"/>
              <a:t>apar mai târziu, dominând manifestările cardiovasculare. Bolnavii acuză dispnee la eforturi mici, palpitaţii, dureri precordiale sau se prezintă cu semne de insuficienţă cardiacă. </a:t>
            </a:r>
          </a:p>
          <a:p>
            <a:pPr>
              <a:lnSpc>
                <a:spcPct val="110000"/>
              </a:lnSpc>
            </a:pPr>
            <a:r>
              <a:rPr lang="ro-RO" b="1" dirty="0">
                <a:solidFill>
                  <a:srgbClr val="FC3C1C"/>
                </a:solidFill>
              </a:rPr>
              <a:t>Tegumentele</a:t>
            </a:r>
            <a:r>
              <a:rPr lang="ro-RO" dirty="0"/>
              <a:t> sunt </a:t>
            </a:r>
            <a:r>
              <a:rPr lang="ro-RO" b="1" dirty="0">
                <a:solidFill>
                  <a:srgbClr val="00B050"/>
                </a:solidFill>
              </a:rPr>
              <a:t>palide, cu o nuanţă de ceară, lipsite de elasticitate şi discret infiltrate</a:t>
            </a:r>
            <a:r>
              <a:rPr lang="ro-RO" dirty="0"/>
              <a:t>. Frecvent sunt prezente leziuni de </a:t>
            </a:r>
            <a:r>
              <a:rPr lang="ro-RO" b="1" dirty="0">
                <a:solidFill>
                  <a:srgbClr val="00B050"/>
                </a:solidFill>
              </a:rPr>
              <a:t>vitiligo sau o pigmentare brună</a:t>
            </a:r>
            <a:r>
              <a:rPr lang="ro-RO" dirty="0"/>
              <a:t>, pătată şi mici puncte hemoragice pe faţa de extensie a membrelor superioare. </a:t>
            </a:r>
          </a:p>
          <a:p>
            <a:pPr>
              <a:lnSpc>
                <a:spcPct val="110000"/>
              </a:lnSpc>
            </a:pPr>
            <a:r>
              <a:rPr lang="ro-RO" dirty="0"/>
              <a:t>La nivelul </a:t>
            </a:r>
            <a:r>
              <a:rPr lang="ro-RO" b="1" dirty="0">
                <a:solidFill>
                  <a:srgbClr val="FC3C1C"/>
                </a:solidFill>
              </a:rPr>
              <a:t>aparatului cardiovascular</a:t>
            </a:r>
            <a:r>
              <a:rPr lang="ro-RO" dirty="0">
                <a:solidFill>
                  <a:srgbClr val="FC3C1C"/>
                </a:solidFill>
              </a:rPr>
              <a:t> </a:t>
            </a:r>
            <a:r>
              <a:rPr lang="ro-RO" dirty="0"/>
              <a:t>apar frecvent cardiomegalia, cu tulburări de ritm, sufluri anemice şi semne de insuficienţă cardiacă. Aceste modificări se corectează odată cu tratamentul anemiei, care acţionează prin </a:t>
            </a:r>
            <a:r>
              <a:rPr lang="ro-RO" dirty="0" err="1"/>
              <a:t>hipoxie</a:t>
            </a:r>
            <a:r>
              <a:rPr lang="ro-RO" dirty="0"/>
              <a:t> şi alterarea metabolismului miocardic.</a:t>
            </a:r>
          </a:p>
          <a:p>
            <a:endParaRPr lang="ro-RO" dirty="0"/>
          </a:p>
        </p:txBody>
      </p:sp>
    </p:spTree>
    <p:extLst>
      <p:ext uri="{BB962C8B-B14F-4D97-AF65-F5344CB8AC3E}">
        <p14:creationId xmlns:p14="http://schemas.microsoft.com/office/powerpoint/2010/main" val="2057937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188640"/>
            <a:ext cx="9144000" cy="6669360"/>
          </a:xfrm>
        </p:spPr>
        <p:txBody>
          <a:bodyPr>
            <a:normAutofit/>
          </a:bodyPr>
          <a:lstStyle/>
          <a:p>
            <a:r>
              <a:rPr lang="ro-RO" b="1" dirty="0"/>
              <a:t>Aparatul digestiv</a:t>
            </a:r>
            <a:r>
              <a:rPr lang="ro-RO" dirty="0"/>
              <a:t> este afectat în totalitate, începând cu glosita descrisă de Hunter. Modificările încep pe marginile şi vârful limbii, care este roşie şi dureroasă. Extinderea se face pe faţa dorsală, ducând la atrofia papilelor linguale, care dă aspectul „lăcuit“ caracteristic. </a:t>
            </a:r>
            <a:endParaRPr lang="ro-RO" dirty="0" smtClean="0"/>
          </a:p>
          <a:p>
            <a:pPr>
              <a:buFont typeface="Wingdings" panose="05000000000000000000" pitchFamily="2" charset="2"/>
              <a:buChar char="Ø"/>
            </a:pPr>
            <a:r>
              <a:rPr lang="ro-RO" dirty="0" smtClean="0"/>
              <a:t>La </a:t>
            </a:r>
            <a:r>
              <a:rPr lang="ro-RO" dirty="0"/>
              <a:t>nivelul stomacului apare o </a:t>
            </a:r>
            <a:r>
              <a:rPr lang="ro-RO" b="1" dirty="0" err="1">
                <a:solidFill>
                  <a:srgbClr val="FF05AC"/>
                </a:solidFill>
              </a:rPr>
              <a:t>aclorhidrie</a:t>
            </a:r>
            <a:r>
              <a:rPr lang="ro-RO" b="1" dirty="0">
                <a:solidFill>
                  <a:srgbClr val="FF05AC"/>
                </a:solidFill>
              </a:rPr>
              <a:t> </a:t>
            </a:r>
            <a:r>
              <a:rPr lang="ro-RO" b="1" dirty="0" err="1">
                <a:solidFill>
                  <a:srgbClr val="FF05AC"/>
                </a:solidFill>
              </a:rPr>
              <a:t>histaminorefractară</a:t>
            </a:r>
            <a:r>
              <a:rPr lang="ro-RO" b="1" dirty="0">
                <a:solidFill>
                  <a:srgbClr val="FF05AC"/>
                </a:solidFill>
              </a:rPr>
              <a:t> </a:t>
            </a:r>
            <a:r>
              <a:rPr lang="ro-RO" dirty="0"/>
              <a:t>care poate preceda cu mai mulţi ani instalarea anemiei. Scăderea secreţiei de acid clorhidric, la care se adaugă şi insuficienţa enzimatică, determină apariţia </a:t>
            </a:r>
            <a:r>
              <a:rPr lang="ro-RO" dirty="0" err="1"/>
              <a:t>maldigestiei</a:t>
            </a:r>
            <a:r>
              <a:rPr lang="ro-RO" dirty="0"/>
              <a:t> şi suprapopularea microbiană a intestinului, ambele responsabile de </a:t>
            </a:r>
            <a:r>
              <a:rPr lang="ro-RO" b="1" dirty="0">
                <a:solidFill>
                  <a:srgbClr val="FF05AC"/>
                </a:solidFill>
              </a:rPr>
              <a:t>diaree</a:t>
            </a:r>
            <a:r>
              <a:rPr lang="ro-RO" dirty="0"/>
              <a:t>. Această </a:t>
            </a:r>
            <a:r>
              <a:rPr lang="ro-RO" b="1" dirty="0">
                <a:solidFill>
                  <a:srgbClr val="FF05AC"/>
                </a:solidFill>
              </a:rPr>
              <a:t>gastrită </a:t>
            </a:r>
            <a:r>
              <a:rPr lang="ro-RO" b="1" dirty="0" err="1">
                <a:solidFill>
                  <a:srgbClr val="FF05AC"/>
                </a:solidFill>
              </a:rPr>
              <a:t>atrofică</a:t>
            </a:r>
            <a:r>
              <a:rPr lang="ro-RO" b="1" dirty="0">
                <a:solidFill>
                  <a:srgbClr val="FF05AC"/>
                </a:solidFill>
              </a:rPr>
              <a:t> trebuie monitorizată deoarece incidenţa polipozei şi a cancerului gastric </a:t>
            </a:r>
            <a:r>
              <a:rPr lang="ro-RO" dirty="0"/>
              <a:t>este mult mai mare comparativ cu populaţia generală. </a:t>
            </a:r>
            <a:endParaRPr lang="ro-RO" dirty="0" smtClean="0"/>
          </a:p>
          <a:p>
            <a:pPr>
              <a:buFont typeface="Wingdings" panose="05000000000000000000" pitchFamily="2" charset="2"/>
              <a:buChar char="Ø"/>
            </a:pPr>
            <a:r>
              <a:rPr lang="ro-RO" dirty="0" smtClean="0"/>
              <a:t>Afectarea </a:t>
            </a:r>
            <a:r>
              <a:rPr lang="ro-RO" dirty="0"/>
              <a:t>epiteliului intestinal determină un grad de </a:t>
            </a:r>
            <a:r>
              <a:rPr lang="ro-RO" dirty="0" err="1"/>
              <a:t>malabsorbţie</a:t>
            </a:r>
            <a:r>
              <a:rPr lang="ro-RO" dirty="0"/>
              <a:t>, care poate implica şi fierul. Uneori apare şi o insuficienţă pancreatică cu </a:t>
            </a:r>
            <a:r>
              <a:rPr lang="ro-RO" dirty="0" err="1"/>
              <a:t>maldigestie</a:t>
            </a:r>
            <a:r>
              <a:rPr lang="ro-RO" dirty="0"/>
              <a:t>, care contribuie la sindromul diareic</a:t>
            </a:r>
            <a:r>
              <a:rPr lang="ro-RO" dirty="0" smtClean="0"/>
              <a:t>.</a:t>
            </a:r>
          </a:p>
          <a:p>
            <a:pPr marL="0" indent="0">
              <a:buNone/>
            </a:pPr>
            <a:endParaRPr lang="ro-RO" dirty="0"/>
          </a:p>
        </p:txBody>
      </p:sp>
    </p:spTree>
    <p:extLst>
      <p:ext uri="{BB962C8B-B14F-4D97-AF65-F5344CB8AC3E}">
        <p14:creationId xmlns:p14="http://schemas.microsoft.com/office/powerpoint/2010/main" val="12694987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79512" y="764704"/>
            <a:ext cx="8712968" cy="5760640"/>
          </a:xfrm>
        </p:spPr>
        <p:txBody>
          <a:bodyPr>
            <a:normAutofit/>
          </a:bodyPr>
          <a:lstStyle/>
          <a:p>
            <a:r>
              <a:rPr lang="ro-RO" sz="2800" dirty="0"/>
              <a:t>Suferinţa </a:t>
            </a:r>
            <a:r>
              <a:rPr lang="ro-RO" sz="2800" b="1" dirty="0"/>
              <a:t>sistemului nervos</a:t>
            </a:r>
            <a:r>
              <a:rPr lang="ro-RO" sz="2800" dirty="0"/>
              <a:t> are la bază alterări ale substanţei mielinice, mai ales la nivelul </a:t>
            </a:r>
            <a:r>
              <a:rPr lang="ro-RO" sz="2800" b="1" dirty="0">
                <a:solidFill>
                  <a:srgbClr val="FF05AC"/>
                </a:solidFill>
              </a:rPr>
              <a:t>cordoanelor spinale posterioare şi laterale şi substanţei albe cerebrale</a:t>
            </a:r>
            <a:r>
              <a:rPr lang="ro-RO" sz="2800" dirty="0"/>
              <a:t>, cu degenerarea secundară a axonilor. Sunt prezente </a:t>
            </a:r>
            <a:r>
              <a:rPr lang="ro-RO" sz="2800" b="1" dirty="0">
                <a:solidFill>
                  <a:srgbClr val="FF05AC"/>
                </a:solidFill>
              </a:rPr>
              <a:t>parestezii (furnicături, senzaţie de rece), alterarea sensibilităţii profunde, în special a sensibilităţii vibratorii </a:t>
            </a:r>
            <a:r>
              <a:rPr lang="ro-RO" sz="2800" dirty="0"/>
              <a:t>şi în stadiile avansate semne de suferinţă a cordoanelor posterioare (mers ataxic, alterarea simţului poziţional) sau a cordoanelor laterale (semn Babinski, mers spastic, exagerarea reflexelor </a:t>
            </a:r>
            <a:r>
              <a:rPr lang="ro-RO" sz="2800" dirty="0" err="1"/>
              <a:t>osteotendinoase</a:t>
            </a:r>
            <a:r>
              <a:rPr lang="ro-RO" sz="2800" dirty="0"/>
              <a:t>). </a:t>
            </a:r>
          </a:p>
          <a:p>
            <a:endParaRPr lang="ro-RO" sz="2800" dirty="0"/>
          </a:p>
          <a:p>
            <a:endParaRPr lang="ro-RO" sz="2800" dirty="0"/>
          </a:p>
        </p:txBody>
      </p:sp>
    </p:spTree>
    <p:extLst>
      <p:ext uri="{BB962C8B-B14F-4D97-AF65-F5344CB8AC3E}">
        <p14:creationId xmlns:p14="http://schemas.microsoft.com/office/powerpoint/2010/main" val="4227151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0"/>
            <a:ext cx="9144000" cy="6858000"/>
          </a:xfrm>
        </p:spPr>
        <p:txBody>
          <a:bodyPr>
            <a:normAutofit lnSpcReduction="10000"/>
          </a:bodyPr>
          <a:lstStyle/>
          <a:p>
            <a:pPr marL="0" indent="0">
              <a:buNone/>
            </a:pPr>
            <a:r>
              <a:rPr lang="ro-RO" b="1" dirty="0" smtClean="0"/>
              <a:t>	Explorări </a:t>
            </a:r>
            <a:r>
              <a:rPr lang="ro-RO" b="1" dirty="0"/>
              <a:t>paraclinice</a:t>
            </a:r>
            <a:endParaRPr lang="ro-RO" dirty="0"/>
          </a:p>
          <a:p>
            <a:pPr marL="0" indent="0">
              <a:buNone/>
            </a:pPr>
            <a:r>
              <a:rPr lang="ro-RO" b="1" dirty="0" smtClean="0"/>
              <a:t>1. Hemograma</a:t>
            </a:r>
            <a:r>
              <a:rPr lang="ro-RO" dirty="0" smtClean="0"/>
              <a:t> </a:t>
            </a:r>
            <a:r>
              <a:rPr lang="ro-RO" dirty="0"/>
              <a:t>este caracteristică, elementul major fiind </a:t>
            </a:r>
            <a:r>
              <a:rPr lang="ro-RO" b="1" dirty="0">
                <a:solidFill>
                  <a:srgbClr val="FF05AC"/>
                </a:solidFill>
              </a:rPr>
              <a:t>anemia severă, </a:t>
            </a:r>
            <a:r>
              <a:rPr lang="ro-RO" b="1" dirty="0" err="1">
                <a:solidFill>
                  <a:srgbClr val="FF05AC"/>
                </a:solidFill>
              </a:rPr>
              <a:t>macrocitară</a:t>
            </a:r>
            <a:r>
              <a:rPr lang="ro-RO" b="1" dirty="0">
                <a:solidFill>
                  <a:srgbClr val="FF05AC"/>
                </a:solidFill>
              </a:rPr>
              <a:t>, cu </a:t>
            </a:r>
            <a:r>
              <a:rPr lang="ro-RO" b="1" dirty="0" err="1">
                <a:solidFill>
                  <a:srgbClr val="FF05AC"/>
                </a:solidFill>
              </a:rPr>
              <a:t>reticulocitoza</a:t>
            </a:r>
            <a:r>
              <a:rPr lang="ro-RO" b="1" dirty="0">
                <a:solidFill>
                  <a:srgbClr val="FF05AC"/>
                </a:solidFill>
              </a:rPr>
              <a:t> scăzută</a:t>
            </a:r>
            <a:r>
              <a:rPr lang="ro-RO" dirty="0"/>
              <a:t>. Constantele </a:t>
            </a:r>
            <a:r>
              <a:rPr lang="ro-RO" dirty="0" err="1"/>
              <a:t>eritrocitare</a:t>
            </a:r>
            <a:r>
              <a:rPr lang="ro-RO" dirty="0"/>
              <a:t> sunt modificate, caracteristice fiind </a:t>
            </a:r>
            <a:r>
              <a:rPr lang="ro-RO" dirty="0">
                <a:solidFill>
                  <a:srgbClr val="FF05AC"/>
                </a:solidFill>
              </a:rPr>
              <a:t>VEM peste 95 </a:t>
            </a:r>
            <a:r>
              <a:rPr lang="ro-RO" dirty="0">
                <a:solidFill>
                  <a:srgbClr val="FF05AC"/>
                </a:solidFill>
                <a:sym typeface="Symbol"/>
              </a:rPr>
              <a:t></a:t>
            </a:r>
            <a:r>
              <a:rPr lang="ro-RO" baseline="30000" dirty="0">
                <a:solidFill>
                  <a:srgbClr val="FF05AC"/>
                </a:solidFill>
              </a:rPr>
              <a:t>3</a:t>
            </a:r>
            <a:r>
              <a:rPr lang="ro-RO" dirty="0">
                <a:solidFill>
                  <a:srgbClr val="FF05AC"/>
                </a:solidFill>
              </a:rPr>
              <a:t>, </a:t>
            </a:r>
            <a:r>
              <a:rPr lang="ro-RO" dirty="0"/>
              <a:t>uneori chiar 140 </a:t>
            </a:r>
            <a:r>
              <a:rPr lang="ro-RO" dirty="0">
                <a:sym typeface="Symbol"/>
              </a:rPr>
              <a:t></a:t>
            </a:r>
            <a:r>
              <a:rPr lang="ro-RO" baseline="30000" dirty="0"/>
              <a:t>3</a:t>
            </a:r>
            <a:r>
              <a:rPr lang="ro-RO" dirty="0"/>
              <a:t> şi diametrul </a:t>
            </a:r>
            <a:r>
              <a:rPr lang="ro-RO" dirty="0" err="1"/>
              <a:t>eritrocitar</a:t>
            </a:r>
            <a:r>
              <a:rPr lang="ro-RO" dirty="0"/>
              <a:t> mediu până la 12 </a:t>
            </a:r>
            <a:r>
              <a:rPr lang="ro-RO" dirty="0">
                <a:sym typeface="Symbol"/>
              </a:rPr>
              <a:t></a:t>
            </a:r>
            <a:r>
              <a:rPr lang="ro-RO" dirty="0"/>
              <a:t> sau chiar mai mult. HEM se situează între 33-38 </a:t>
            </a:r>
            <a:r>
              <a:rPr lang="ro-RO" dirty="0" err="1"/>
              <a:t>pg</a:t>
            </a:r>
            <a:r>
              <a:rPr lang="ro-RO" dirty="0"/>
              <a:t>, uneori chiar mai mult, pe frotiu hematiile fiind fără zonă centrală clară.</a:t>
            </a:r>
          </a:p>
          <a:p>
            <a:r>
              <a:rPr lang="ro-RO" dirty="0"/>
              <a:t> </a:t>
            </a:r>
            <a:r>
              <a:rPr lang="ro-RO" b="1" dirty="0">
                <a:solidFill>
                  <a:srgbClr val="FF05AC"/>
                </a:solidFill>
              </a:rPr>
              <a:t>Leucopenia</a:t>
            </a:r>
            <a:r>
              <a:rPr lang="ro-RO" dirty="0">
                <a:solidFill>
                  <a:srgbClr val="FF05AC"/>
                </a:solidFill>
              </a:rPr>
              <a:t> este moderată</a:t>
            </a:r>
            <a:r>
              <a:rPr lang="ro-RO" dirty="0"/>
              <a:t>, cu granulocite mari, cu tendinţă la </a:t>
            </a:r>
            <a:r>
              <a:rPr lang="ro-RO" dirty="0" err="1"/>
              <a:t>hipersegmentarea</a:t>
            </a:r>
            <a:r>
              <a:rPr lang="ro-RO" dirty="0"/>
              <a:t> nucleului. </a:t>
            </a:r>
            <a:r>
              <a:rPr lang="ro-RO" b="1" dirty="0">
                <a:solidFill>
                  <a:srgbClr val="FF05AC"/>
                </a:solidFill>
              </a:rPr>
              <a:t>Trombocitele</a:t>
            </a:r>
            <a:r>
              <a:rPr lang="ro-RO" dirty="0">
                <a:solidFill>
                  <a:srgbClr val="FF05AC"/>
                </a:solidFill>
              </a:rPr>
              <a:t> sunt moderat scăzute </a:t>
            </a:r>
            <a:r>
              <a:rPr lang="ro-RO" dirty="0"/>
              <a:t>(rar sub 50.000/</a:t>
            </a:r>
            <a:r>
              <a:rPr lang="ro-RO" dirty="0" err="1"/>
              <a:t>mmc</a:t>
            </a:r>
            <a:r>
              <a:rPr lang="ro-RO" dirty="0"/>
              <a:t>), uneori cu trombocite gigante. </a:t>
            </a:r>
          </a:p>
          <a:p>
            <a:pPr marL="0" indent="0">
              <a:buNone/>
            </a:pPr>
            <a:r>
              <a:rPr lang="ro-RO" b="1" dirty="0" smtClean="0"/>
              <a:t>2. </a:t>
            </a:r>
            <a:r>
              <a:rPr lang="ro-RO" b="1" dirty="0" err="1" smtClean="0"/>
              <a:t>Medulograma</a:t>
            </a:r>
            <a:r>
              <a:rPr lang="ro-RO" dirty="0" smtClean="0"/>
              <a:t> </a:t>
            </a:r>
            <a:r>
              <a:rPr lang="ro-RO" dirty="0"/>
              <a:t>este obligatorie pentru diagnostic, elementul caracteristic fiind transformarea </a:t>
            </a:r>
            <a:r>
              <a:rPr lang="ro-RO" dirty="0" err="1"/>
              <a:t>megaloblastică</a:t>
            </a:r>
            <a:r>
              <a:rPr lang="ro-RO" dirty="0"/>
              <a:t> a morfologiei celulare normale, fapt ce dă aspectul de </a:t>
            </a:r>
            <a:r>
              <a:rPr lang="ro-RO" b="1" dirty="0">
                <a:solidFill>
                  <a:srgbClr val="FF05AC"/>
                </a:solidFill>
              </a:rPr>
              <a:t>„măduvă albastră“</a:t>
            </a:r>
            <a:r>
              <a:rPr lang="ro-RO" dirty="0">
                <a:solidFill>
                  <a:srgbClr val="FF05AC"/>
                </a:solidFill>
              </a:rPr>
              <a:t> </a:t>
            </a:r>
            <a:r>
              <a:rPr lang="ro-RO" dirty="0"/>
              <a:t>datorită </a:t>
            </a:r>
            <a:r>
              <a:rPr lang="ro-RO" dirty="0" err="1">
                <a:solidFill>
                  <a:srgbClr val="FF05AC"/>
                </a:solidFill>
              </a:rPr>
              <a:t>bazofiliei</a:t>
            </a:r>
            <a:r>
              <a:rPr lang="ro-RO" dirty="0">
                <a:solidFill>
                  <a:srgbClr val="FF05AC"/>
                </a:solidFill>
              </a:rPr>
              <a:t>. </a:t>
            </a:r>
            <a:r>
              <a:rPr lang="ro-RO" dirty="0"/>
              <a:t>La nivelul </a:t>
            </a:r>
            <a:r>
              <a:rPr lang="ro-RO" dirty="0" err="1"/>
              <a:t>magaloblastului</a:t>
            </a:r>
            <a:r>
              <a:rPr lang="ro-RO" dirty="0"/>
              <a:t> </a:t>
            </a:r>
            <a:r>
              <a:rPr lang="ro-RO" dirty="0" err="1"/>
              <a:t>policromatofil</a:t>
            </a:r>
            <a:r>
              <a:rPr lang="ro-RO" dirty="0"/>
              <a:t> apare cel mai evident asincronismul </a:t>
            </a:r>
            <a:r>
              <a:rPr lang="ro-RO" dirty="0" err="1"/>
              <a:t>nucleocitoplasmatic</a:t>
            </a:r>
            <a:r>
              <a:rPr lang="ro-RO" dirty="0"/>
              <a:t>, nucleul fiind încă mare, cu cromatina care abia începe să formeze blocuri, în timp ce citoplasma este întinsă, </a:t>
            </a:r>
            <a:r>
              <a:rPr lang="ro-RO" dirty="0" err="1"/>
              <a:t>policromatofilă</a:t>
            </a:r>
            <a:r>
              <a:rPr lang="ro-RO" dirty="0"/>
              <a:t>. În seria </a:t>
            </a:r>
            <a:r>
              <a:rPr lang="ro-RO" dirty="0" err="1"/>
              <a:t>granulocitară</a:t>
            </a:r>
            <a:r>
              <a:rPr lang="ro-RO" dirty="0"/>
              <a:t> tulburările de maturaţie apar cel mai evident la nivelul </a:t>
            </a:r>
            <a:r>
              <a:rPr lang="ro-RO" dirty="0" err="1"/>
              <a:t>metamielocitelor</a:t>
            </a:r>
            <a:r>
              <a:rPr lang="ro-RO" dirty="0"/>
              <a:t>, care devin „gigante“, cu tendinţă la </a:t>
            </a:r>
            <a:r>
              <a:rPr lang="ro-RO" dirty="0" err="1"/>
              <a:t>hipersegmentare</a:t>
            </a:r>
            <a:r>
              <a:rPr lang="ro-RO" dirty="0"/>
              <a:t> nucleară. </a:t>
            </a:r>
            <a:r>
              <a:rPr lang="ro-RO" dirty="0" err="1"/>
              <a:t>Megacariocitele</a:t>
            </a:r>
            <a:r>
              <a:rPr lang="ro-RO" dirty="0"/>
              <a:t> au talie mare şi granulare deficitară, cu tendinţă de segmentare a nucleului. </a:t>
            </a:r>
          </a:p>
          <a:p>
            <a:endParaRPr lang="ro-RO" dirty="0"/>
          </a:p>
        </p:txBody>
      </p:sp>
    </p:spTree>
    <p:extLst>
      <p:ext uri="{BB962C8B-B14F-4D97-AF65-F5344CB8AC3E}">
        <p14:creationId xmlns:p14="http://schemas.microsoft.com/office/powerpoint/2010/main" val="24556902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188640"/>
            <a:ext cx="9036496" cy="6669360"/>
          </a:xfrm>
        </p:spPr>
        <p:txBody>
          <a:bodyPr>
            <a:noAutofit/>
          </a:bodyPr>
          <a:lstStyle/>
          <a:p>
            <a:pPr marL="0" indent="0">
              <a:buNone/>
            </a:pPr>
            <a:r>
              <a:rPr lang="ro-RO" sz="2000" b="1" dirty="0" smtClean="0"/>
              <a:t>3. </a:t>
            </a:r>
            <a:r>
              <a:rPr lang="ro-RO" sz="2000" b="1" dirty="0" smtClean="0">
                <a:solidFill>
                  <a:srgbClr val="EF1928"/>
                </a:solidFill>
              </a:rPr>
              <a:t>Explorarea </a:t>
            </a:r>
            <a:r>
              <a:rPr lang="ro-RO" sz="2000" b="1" dirty="0">
                <a:solidFill>
                  <a:srgbClr val="EF1928"/>
                </a:solidFill>
              </a:rPr>
              <a:t>stomacului</a:t>
            </a:r>
            <a:r>
              <a:rPr lang="ro-RO" sz="2000" dirty="0">
                <a:solidFill>
                  <a:srgbClr val="EF1928"/>
                </a:solidFill>
              </a:rPr>
              <a:t> </a:t>
            </a:r>
            <a:r>
              <a:rPr lang="ro-RO" sz="2000" dirty="0"/>
              <a:t>vizează aspectul endoscopic, ocazie cu care se prelevează biopsii pentru examenul histologic şi studiul secreţiei </a:t>
            </a:r>
            <a:r>
              <a:rPr lang="ro-RO" sz="2000" dirty="0" err="1"/>
              <a:t>clorhidropeptice</a:t>
            </a:r>
            <a:r>
              <a:rPr lang="ro-RO" sz="2000" dirty="0"/>
              <a:t> care evidenţiază achilia. </a:t>
            </a:r>
          </a:p>
          <a:p>
            <a:pPr marL="0" indent="0">
              <a:buNone/>
            </a:pPr>
            <a:r>
              <a:rPr lang="ro-RO" sz="2000" b="1" dirty="0"/>
              <a:t>4. </a:t>
            </a:r>
            <a:r>
              <a:rPr lang="ro-RO" sz="2000" dirty="0"/>
              <a:t>Rar sunt necesare pentru diagnostic</a:t>
            </a:r>
            <a:r>
              <a:rPr lang="ro-RO" sz="2000" b="1" dirty="0"/>
              <a:t> </a:t>
            </a:r>
            <a:r>
              <a:rPr lang="ro-RO" sz="2000" b="1" dirty="0">
                <a:solidFill>
                  <a:srgbClr val="EF1928"/>
                </a:solidFill>
              </a:rPr>
              <a:t>dozarea anticorpilor </a:t>
            </a:r>
            <a:r>
              <a:rPr lang="ro-RO" sz="2000" b="1" dirty="0" err="1">
                <a:solidFill>
                  <a:srgbClr val="EF1928"/>
                </a:solidFill>
              </a:rPr>
              <a:t>antifactor</a:t>
            </a:r>
            <a:r>
              <a:rPr lang="ro-RO" sz="2000" b="1" dirty="0">
                <a:solidFill>
                  <a:srgbClr val="EF1928"/>
                </a:solidFill>
              </a:rPr>
              <a:t> intrinsec</a:t>
            </a:r>
            <a:r>
              <a:rPr lang="ro-RO" sz="2000" dirty="0">
                <a:solidFill>
                  <a:srgbClr val="EF1928"/>
                </a:solidFill>
              </a:rPr>
              <a:t>, </a:t>
            </a:r>
          </a:p>
          <a:p>
            <a:pPr marL="0" indent="0">
              <a:buNone/>
            </a:pPr>
            <a:r>
              <a:rPr lang="ro-RO" sz="2000" b="1" dirty="0"/>
              <a:t>5. </a:t>
            </a:r>
            <a:r>
              <a:rPr lang="ro-RO" sz="2000" b="1" dirty="0">
                <a:solidFill>
                  <a:srgbClr val="EF1928"/>
                </a:solidFill>
              </a:rPr>
              <a:t>nivelul sanghin al vitaminei B</a:t>
            </a:r>
            <a:r>
              <a:rPr lang="ro-RO" sz="2000" b="1" baseline="-25000" dirty="0">
                <a:solidFill>
                  <a:srgbClr val="EF1928"/>
                </a:solidFill>
              </a:rPr>
              <a:t>12</a:t>
            </a:r>
            <a:r>
              <a:rPr lang="ro-RO" sz="2000" dirty="0">
                <a:solidFill>
                  <a:srgbClr val="EF1928"/>
                </a:solidFill>
              </a:rPr>
              <a:t> </a:t>
            </a:r>
            <a:r>
              <a:rPr lang="ro-RO" sz="2000" dirty="0"/>
              <a:t>sau</a:t>
            </a:r>
          </a:p>
          <a:p>
            <a:pPr marL="0" indent="0">
              <a:buNone/>
            </a:pPr>
            <a:r>
              <a:rPr lang="ro-RO" sz="2000" dirty="0"/>
              <a:t>6. </a:t>
            </a:r>
            <a:r>
              <a:rPr lang="ro-RO" sz="2000" b="1" dirty="0">
                <a:solidFill>
                  <a:srgbClr val="EF1928"/>
                </a:solidFill>
              </a:rPr>
              <a:t>testul absorbţiei intestinale </a:t>
            </a:r>
            <a:r>
              <a:rPr lang="ro-RO" sz="2000" b="1" dirty="0" err="1">
                <a:solidFill>
                  <a:srgbClr val="EF1928"/>
                </a:solidFill>
              </a:rPr>
              <a:t>Schilling</a:t>
            </a:r>
            <a:r>
              <a:rPr lang="ro-RO" sz="2000" dirty="0"/>
              <a:t>. Testul </a:t>
            </a:r>
            <a:r>
              <a:rPr lang="ro-RO" sz="2000" b="1" dirty="0" err="1"/>
              <a:t>Schilling</a:t>
            </a:r>
            <a:r>
              <a:rPr lang="ro-RO" sz="2000" b="1" dirty="0"/>
              <a:t> </a:t>
            </a:r>
            <a:r>
              <a:rPr lang="ro-RO" sz="2000" dirty="0"/>
              <a:t>permite aprecierea indirectă a activităţii factorului intrinsec, prin măsurarea capacităţii individuale de absorbţie a ciancobalaminei administrate oral. </a:t>
            </a:r>
            <a:endParaRPr lang="ro-RO" sz="2000" dirty="0" smtClean="0"/>
          </a:p>
          <a:p>
            <a:pPr marL="342900" indent="-342900">
              <a:buFont typeface="Wingdings" panose="05000000000000000000" pitchFamily="2" charset="2"/>
              <a:buChar char="Ø"/>
            </a:pPr>
            <a:r>
              <a:rPr lang="ro-RO" sz="2000" dirty="0" smtClean="0"/>
              <a:t>În </a:t>
            </a:r>
            <a:r>
              <a:rPr lang="ro-RO" sz="2000" dirty="0"/>
              <a:t>prima etapă a testului, se administrează oral 1microgram de ciancobalamină marcată radioactiv, </a:t>
            </a:r>
            <a:r>
              <a:rPr lang="ro-RO" sz="2000" dirty="0" smtClean="0"/>
              <a:t>concomitent </a:t>
            </a:r>
            <a:r>
              <a:rPr lang="ro-RO" sz="2000" dirty="0"/>
              <a:t>cu administrarea intramusculară a 100 micrograme de ciancobalamină nemarcată radioactiv. </a:t>
            </a:r>
            <a:endParaRPr lang="ro-RO" sz="2000" dirty="0" smtClean="0"/>
          </a:p>
          <a:p>
            <a:pPr marL="342900" indent="-342900">
              <a:buFont typeface="Wingdings" panose="05000000000000000000" pitchFamily="2" charset="2"/>
              <a:buChar char="Ø"/>
            </a:pPr>
            <a:r>
              <a:rPr lang="ro-RO" sz="2000" dirty="0" err="1" smtClean="0"/>
              <a:t>Vit</a:t>
            </a:r>
            <a:r>
              <a:rPr lang="ro-RO" sz="2000" dirty="0" smtClean="0"/>
              <a:t> </a:t>
            </a:r>
            <a:r>
              <a:rPr lang="ro-RO" sz="2000" dirty="0"/>
              <a:t>B12 administrată intramuscular va satura proteinele plasmatice (</a:t>
            </a:r>
            <a:r>
              <a:rPr lang="ro-RO" sz="2000" dirty="0" err="1"/>
              <a:t>transcobalamina</a:t>
            </a:r>
            <a:r>
              <a:rPr lang="ro-RO" sz="2000" dirty="0"/>
              <a:t>), ceea ce va favoriza excreţia urinară a *Co (radioactiv). Se consideră că absorbţia intestinală de </a:t>
            </a:r>
            <a:r>
              <a:rPr lang="ro-RO" sz="2000" dirty="0" err="1"/>
              <a:t>vit</a:t>
            </a:r>
            <a:r>
              <a:rPr lang="ro-RO" sz="2000" dirty="0"/>
              <a:t> B12 este deficitară dacă excreţia urinară de *Co este mai mică de 10% din doza administrată oral. </a:t>
            </a:r>
            <a:endParaRPr lang="ro-RO" sz="2000" dirty="0" smtClean="0"/>
          </a:p>
          <a:p>
            <a:pPr marL="342900" indent="-342900">
              <a:buFont typeface="Wingdings" panose="05000000000000000000" pitchFamily="2" charset="2"/>
              <a:buChar char="Ø"/>
            </a:pPr>
            <a:r>
              <a:rPr lang="ro-RO" sz="2000" dirty="0" smtClean="0"/>
              <a:t>În </a:t>
            </a:r>
            <a:r>
              <a:rPr lang="ro-RO" sz="2000" dirty="0"/>
              <a:t>anemia </a:t>
            </a:r>
            <a:r>
              <a:rPr lang="ro-RO" sz="2000" dirty="0" err="1"/>
              <a:t>Biermer</a:t>
            </a:r>
            <a:r>
              <a:rPr lang="ro-RO" sz="2000" dirty="0"/>
              <a:t> excreţia urinară a *Co este mai mică de 5%. </a:t>
            </a:r>
            <a:endParaRPr lang="ro-RO" sz="2000" dirty="0" smtClean="0"/>
          </a:p>
          <a:p>
            <a:pPr marL="342900" indent="-342900">
              <a:buFont typeface="Wingdings" panose="05000000000000000000" pitchFamily="2" charset="2"/>
              <a:buChar char="Ø"/>
            </a:pPr>
            <a:r>
              <a:rPr lang="ro-RO" sz="2000" dirty="0" smtClean="0"/>
              <a:t>În </a:t>
            </a:r>
            <a:r>
              <a:rPr lang="ro-RO" sz="2000" dirty="0"/>
              <a:t>a 2-a etapă a testului se administrează oral *ciancobalamină şi factor intrinsec, ceea ce va duce la ameliorarea absorbţiei intestinale de </a:t>
            </a:r>
            <a:r>
              <a:rPr lang="ro-RO" sz="2000" dirty="0" err="1"/>
              <a:t>vit</a:t>
            </a:r>
            <a:r>
              <a:rPr lang="ro-RO" sz="2000" dirty="0"/>
              <a:t> B12. Acest test oferă informaţii despre mecanismul major al deficienţei de </a:t>
            </a:r>
            <a:r>
              <a:rPr lang="ro-RO" sz="2000" dirty="0" err="1"/>
              <a:t>vit</a:t>
            </a:r>
            <a:r>
              <a:rPr lang="ro-RO" sz="2000" dirty="0"/>
              <a:t> B12</a:t>
            </a:r>
            <a:r>
              <a:rPr lang="ro-RO" sz="2000" dirty="0" smtClean="0"/>
              <a:t>.</a:t>
            </a:r>
            <a:endParaRPr lang="ro-RO" sz="2000" dirty="0"/>
          </a:p>
        </p:txBody>
      </p:sp>
    </p:spTree>
    <p:extLst>
      <p:ext uri="{BB962C8B-B14F-4D97-AF65-F5344CB8AC3E}">
        <p14:creationId xmlns:p14="http://schemas.microsoft.com/office/powerpoint/2010/main" val="42189564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p:txBody>
          <a:bodyPr>
            <a:normAutofit/>
          </a:bodyPr>
          <a:lstStyle/>
          <a:p>
            <a:pPr marL="0" indent="0">
              <a:buNone/>
            </a:pPr>
            <a:r>
              <a:rPr lang="ro-RO" sz="2800" b="1" dirty="0"/>
              <a:t>7. </a:t>
            </a:r>
            <a:r>
              <a:rPr lang="ro-RO" sz="2800" dirty="0"/>
              <a:t>În cursul tratamentului, odată cu revenirea la producţia normală de eritrocite, poate apare o </a:t>
            </a:r>
            <a:r>
              <a:rPr lang="ro-RO" sz="2800" b="1" dirty="0">
                <a:solidFill>
                  <a:srgbClr val="EF1928"/>
                </a:solidFill>
              </a:rPr>
              <a:t>scădere a rezervelor de fier şi a fierului seric</a:t>
            </a:r>
            <a:r>
              <a:rPr lang="ro-RO" sz="2800" dirty="0"/>
              <a:t> şi aşa afectate de tulburările de absorbţie. </a:t>
            </a:r>
          </a:p>
          <a:p>
            <a:pPr marL="0" indent="0">
              <a:buNone/>
            </a:pPr>
            <a:r>
              <a:rPr lang="ro-RO" sz="2800" b="1" dirty="0"/>
              <a:t>8. </a:t>
            </a:r>
            <a:r>
              <a:rPr lang="ro-RO" sz="2800" i="1" dirty="0"/>
              <a:t>Supravegherea tratamentului</a:t>
            </a:r>
            <a:r>
              <a:rPr lang="ro-RO" sz="2800" dirty="0"/>
              <a:t> se face cu ajutorul hemogramei, pe care apare la </a:t>
            </a:r>
            <a:r>
              <a:rPr lang="ro-RO" sz="2800" b="1" dirty="0">
                <a:solidFill>
                  <a:srgbClr val="EF1928"/>
                </a:solidFill>
              </a:rPr>
              <a:t>6-9 zile „criza </a:t>
            </a:r>
            <a:r>
              <a:rPr lang="ro-RO" sz="2800" b="1" dirty="0" err="1">
                <a:solidFill>
                  <a:srgbClr val="EF1928"/>
                </a:solidFill>
              </a:rPr>
              <a:t>reticulocitară</a:t>
            </a:r>
            <a:r>
              <a:rPr lang="ro-RO" sz="2800" b="1" dirty="0">
                <a:solidFill>
                  <a:srgbClr val="EF1928"/>
                </a:solidFill>
              </a:rPr>
              <a:t>“</a:t>
            </a:r>
            <a:r>
              <a:rPr lang="ro-RO" sz="2800" dirty="0"/>
              <a:t>, atestând că o anemie </a:t>
            </a:r>
            <a:r>
              <a:rPr lang="ro-RO" sz="2800" dirty="0" err="1"/>
              <a:t>aregenerativă</a:t>
            </a:r>
            <a:r>
              <a:rPr lang="ro-RO" sz="2800" dirty="0"/>
              <a:t> a devenit </a:t>
            </a:r>
            <a:r>
              <a:rPr lang="ro-RO" sz="2800" dirty="0" err="1"/>
              <a:t>hiperregenerativă</a:t>
            </a:r>
            <a:r>
              <a:rPr lang="ro-RO" sz="2800" dirty="0"/>
              <a:t>. Treptat dispar leucopenia, trombocitopenia şi </a:t>
            </a:r>
            <a:r>
              <a:rPr lang="ro-RO" sz="2800" dirty="0" err="1"/>
              <a:t>macrocitoza</a:t>
            </a:r>
            <a:r>
              <a:rPr lang="ro-RO" sz="2800" dirty="0"/>
              <a:t>, hemoglobina redresându-se în ritm rapid. </a:t>
            </a:r>
          </a:p>
          <a:p>
            <a:endParaRPr lang="ro-RO" sz="2800" dirty="0"/>
          </a:p>
          <a:p>
            <a:endParaRPr lang="ro-RO" sz="2800" dirty="0"/>
          </a:p>
        </p:txBody>
      </p:sp>
    </p:spTree>
    <p:extLst>
      <p:ext uri="{BB962C8B-B14F-4D97-AF65-F5344CB8AC3E}">
        <p14:creationId xmlns:p14="http://schemas.microsoft.com/office/powerpoint/2010/main" val="39182426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0"/>
            <a:ext cx="9144000" cy="6858000"/>
          </a:xfrm>
        </p:spPr>
        <p:txBody>
          <a:bodyPr>
            <a:normAutofit lnSpcReduction="10000"/>
          </a:bodyPr>
          <a:lstStyle/>
          <a:p>
            <a:pPr marL="0" indent="0">
              <a:buNone/>
            </a:pPr>
            <a:r>
              <a:rPr lang="ro-RO" b="1" cap="small" dirty="0" smtClean="0"/>
              <a:t>	ANEMII </a:t>
            </a:r>
            <a:r>
              <a:rPr lang="ro-RO" b="1" cap="small" dirty="0"/>
              <a:t>MEGALOBLASTICE PARABIERMERIENE</a:t>
            </a:r>
            <a:r>
              <a:rPr lang="ro-RO" b="1" dirty="0"/>
              <a:t> </a:t>
            </a:r>
            <a:r>
              <a:rPr lang="ro-RO" dirty="0"/>
              <a:t>apar rar după </a:t>
            </a:r>
            <a:r>
              <a:rPr lang="ro-RO" b="1" dirty="0">
                <a:solidFill>
                  <a:srgbClr val="C00000"/>
                </a:solidFill>
              </a:rPr>
              <a:t>rezecţii intestinale sau gastrice</a:t>
            </a:r>
            <a:r>
              <a:rPr lang="ro-RO" dirty="0"/>
              <a:t>, deoarece rezervele organismului de vitamina B</a:t>
            </a:r>
            <a:r>
              <a:rPr lang="ro-RO" baseline="-25000" dirty="0"/>
              <a:t>12</a:t>
            </a:r>
            <a:r>
              <a:rPr lang="ro-RO" dirty="0"/>
              <a:t> sunt suficient de mari. </a:t>
            </a:r>
          </a:p>
          <a:p>
            <a:pPr marL="0" indent="0">
              <a:buNone/>
            </a:pPr>
            <a:r>
              <a:rPr lang="ro-RO" b="1" cap="small" dirty="0"/>
              <a:t> </a:t>
            </a:r>
            <a:r>
              <a:rPr lang="ro-RO" b="1" cap="small" dirty="0" smtClean="0"/>
              <a:t>  	Anemia </a:t>
            </a:r>
            <a:r>
              <a:rPr lang="ro-RO" b="1" cap="small" dirty="0" err="1"/>
              <a:t>megaloblastică</a:t>
            </a:r>
            <a:r>
              <a:rPr lang="ro-RO" b="1" cap="small" dirty="0"/>
              <a:t> prin deficit de acid folic</a:t>
            </a:r>
          </a:p>
          <a:p>
            <a:r>
              <a:rPr lang="ro-RO" dirty="0"/>
              <a:t>Organismul uman este incapabil de a sintetiza </a:t>
            </a:r>
            <a:r>
              <a:rPr lang="ro-RO" dirty="0" err="1"/>
              <a:t>folaţii</a:t>
            </a:r>
            <a:r>
              <a:rPr lang="ro-RO" dirty="0"/>
              <a:t>, fiind dependent de aportul alimentar. Absorbţia lor are loc la nivelul duodenului şi jejunului printr-un proces activ. Transportul plasmatic se face în stare liberă sau în legătură labilă cu </a:t>
            </a:r>
            <a:r>
              <a:rPr lang="ro-RO" dirty="0">
                <a:sym typeface="Symbol"/>
              </a:rPr>
              <a:t></a:t>
            </a:r>
            <a:r>
              <a:rPr lang="ro-RO" dirty="0" err="1"/>
              <a:t>-globulinele</a:t>
            </a:r>
            <a:r>
              <a:rPr lang="ro-RO" dirty="0"/>
              <a:t>, concentraţia serică fiind de 6-21 </a:t>
            </a:r>
            <a:r>
              <a:rPr lang="ro-RO" dirty="0">
                <a:sym typeface="Symbol"/>
              </a:rPr>
              <a:t></a:t>
            </a:r>
            <a:r>
              <a:rPr lang="ro-RO" dirty="0"/>
              <a:t>g/ml. </a:t>
            </a:r>
          </a:p>
          <a:p>
            <a:r>
              <a:rPr lang="ro-RO" dirty="0"/>
              <a:t>Principalul organ de depozit este ficatul, necesităţile zilnice fiind de aproximativ 50 </a:t>
            </a:r>
            <a:r>
              <a:rPr lang="ro-RO" dirty="0">
                <a:sym typeface="Symbol"/>
              </a:rPr>
              <a:t></a:t>
            </a:r>
            <a:r>
              <a:rPr lang="ro-RO" dirty="0"/>
              <a:t>g. Rolul biologic al acidului folic este de a transfera unităţi de „carbon activ“, pe care le fixează sau eliberează cu uşurinţă, în reacţii ale metabolismului acizilor nucleici şi ale unor aminoacizi. </a:t>
            </a:r>
          </a:p>
          <a:p>
            <a:pPr marL="0" indent="0">
              <a:buNone/>
            </a:pPr>
            <a:r>
              <a:rPr lang="ro-RO" b="1" dirty="0" smtClean="0"/>
              <a:t>	</a:t>
            </a:r>
            <a:r>
              <a:rPr lang="ro-RO" b="1" dirty="0" err="1" smtClean="0"/>
              <a:t>Etiopatogeneză</a:t>
            </a:r>
            <a:r>
              <a:rPr lang="ro-RO" b="1" dirty="0" smtClean="0"/>
              <a:t> </a:t>
            </a:r>
            <a:endParaRPr lang="ro-RO" dirty="0"/>
          </a:p>
          <a:p>
            <a:r>
              <a:rPr lang="ro-RO" dirty="0"/>
              <a:t>În practică se disting două categorii de deficit de acid folic, unul </a:t>
            </a:r>
            <a:r>
              <a:rPr lang="ro-RO" b="1" dirty="0"/>
              <a:t>cantitativ</a:t>
            </a:r>
            <a:r>
              <a:rPr lang="ro-RO" dirty="0"/>
              <a:t> şi al doilea de utilizare (</a:t>
            </a:r>
            <a:r>
              <a:rPr lang="ro-RO" b="1" dirty="0"/>
              <a:t>calitativ</a:t>
            </a:r>
            <a:r>
              <a:rPr lang="ro-RO" dirty="0"/>
              <a:t>). </a:t>
            </a:r>
          </a:p>
          <a:p>
            <a:r>
              <a:rPr lang="ro-RO" dirty="0"/>
              <a:t>Deficitul cantitativ apare ca urmare a unui aport alimentar scăzut, a unei alterări a absorbţiei intestinale sau a unui consum exagerat. </a:t>
            </a:r>
          </a:p>
          <a:p>
            <a:r>
              <a:rPr lang="ro-RO" dirty="0"/>
              <a:t>Deficitul de utilizare rezultă din lipsa unor catalizatori (ex. vitamina B</a:t>
            </a:r>
            <a:r>
              <a:rPr lang="ro-RO" baseline="-25000" dirty="0"/>
              <a:t>12</a:t>
            </a:r>
            <a:r>
              <a:rPr lang="ro-RO" dirty="0"/>
              <a:t>) sau prin blocarea unor enzime (ex. tratamentul cu </a:t>
            </a:r>
            <a:r>
              <a:rPr lang="ro-RO" dirty="0" err="1"/>
              <a:t>antifolice</a:t>
            </a:r>
            <a:r>
              <a:rPr lang="ro-RO" dirty="0"/>
              <a:t>). </a:t>
            </a:r>
          </a:p>
          <a:p>
            <a:endParaRPr lang="ro-RO" dirty="0"/>
          </a:p>
        </p:txBody>
      </p:sp>
    </p:spTree>
    <p:extLst>
      <p:ext uri="{BB962C8B-B14F-4D97-AF65-F5344CB8AC3E}">
        <p14:creationId xmlns:p14="http://schemas.microsoft.com/office/powerpoint/2010/main" val="31429051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107504" y="243408"/>
            <a:ext cx="9036496" cy="6858000"/>
          </a:xfrm>
        </p:spPr>
        <p:txBody>
          <a:bodyPr>
            <a:normAutofit/>
          </a:bodyPr>
          <a:lstStyle/>
          <a:p>
            <a:pPr marL="0" indent="0">
              <a:buNone/>
            </a:pPr>
            <a:r>
              <a:rPr lang="ro-RO" sz="2400" b="1" dirty="0" smtClean="0"/>
              <a:t>	Diagnosticul</a:t>
            </a:r>
            <a:r>
              <a:rPr lang="ro-RO" sz="2400" dirty="0" smtClean="0"/>
              <a:t> </a:t>
            </a:r>
            <a:r>
              <a:rPr lang="ro-RO" sz="2400" dirty="0"/>
              <a:t>deficitului se face în mod obişnuit prin demonstrarea </a:t>
            </a:r>
            <a:r>
              <a:rPr lang="ro-RO" sz="2400" b="1" dirty="0">
                <a:solidFill>
                  <a:srgbClr val="C00000"/>
                </a:solidFill>
              </a:rPr>
              <a:t>scăderii </a:t>
            </a:r>
            <a:r>
              <a:rPr lang="ro-RO" sz="2400" b="1" dirty="0" err="1">
                <a:solidFill>
                  <a:srgbClr val="C00000"/>
                </a:solidFill>
              </a:rPr>
              <a:t>folatului</a:t>
            </a:r>
            <a:r>
              <a:rPr lang="ro-RO" sz="2400" b="1" dirty="0">
                <a:solidFill>
                  <a:srgbClr val="C00000"/>
                </a:solidFill>
              </a:rPr>
              <a:t> seric şi a </a:t>
            </a:r>
            <a:r>
              <a:rPr lang="ro-RO" sz="2400" b="1" dirty="0" err="1">
                <a:solidFill>
                  <a:srgbClr val="C00000"/>
                </a:solidFill>
              </a:rPr>
              <a:t>folatului</a:t>
            </a:r>
            <a:r>
              <a:rPr lang="ro-RO" sz="2400" b="1" dirty="0">
                <a:solidFill>
                  <a:srgbClr val="C00000"/>
                </a:solidFill>
              </a:rPr>
              <a:t> </a:t>
            </a:r>
            <a:r>
              <a:rPr lang="ro-RO" sz="2400" b="1" dirty="0" err="1">
                <a:solidFill>
                  <a:srgbClr val="C00000"/>
                </a:solidFill>
              </a:rPr>
              <a:t>eritrocitar</a:t>
            </a:r>
            <a:r>
              <a:rPr lang="ro-RO" sz="2400" b="1" dirty="0">
                <a:solidFill>
                  <a:srgbClr val="C00000"/>
                </a:solidFill>
              </a:rPr>
              <a:t>.</a:t>
            </a:r>
          </a:p>
          <a:p>
            <a:r>
              <a:rPr lang="ro-RO" sz="2400" dirty="0"/>
              <a:t>Anemia </a:t>
            </a:r>
            <a:r>
              <a:rPr lang="ro-RO" sz="2400" dirty="0" err="1"/>
              <a:t>megaloblastică</a:t>
            </a:r>
            <a:r>
              <a:rPr lang="ro-RO" sz="2400" dirty="0"/>
              <a:t> prin deficit nutriţional de </a:t>
            </a:r>
            <a:r>
              <a:rPr lang="ro-RO" sz="2400" dirty="0" err="1"/>
              <a:t>folaţi</a:t>
            </a:r>
            <a:r>
              <a:rPr lang="ro-RO" sz="2400" dirty="0"/>
              <a:t> apare la persoanele cu condiţii economice reduse, la care frecvent se adaugă şi consumul de alcool, realizându-se un sindrom carenţial mai amplu</a:t>
            </a:r>
            <a:r>
              <a:rPr lang="ro-RO" sz="2400" dirty="0" smtClean="0"/>
              <a:t>.</a:t>
            </a:r>
          </a:p>
          <a:p>
            <a:r>
              <a:rPr lang="ro-RO" sz="2400" dirty="0" smtClean="0"/>
              <a:t> </a:t>
            </a:r>
            <a:r>
              <a:rPr lang="ro-RO" sz="2400" dirty="0"/>
              <a:t>Absorbţia deficitară apare la bolnavii cu diverse sindroame de </a:t>
            </a:r>
            <a:r>
              <a:rPr lang="ro-RO" sz="2400" dirty="0" err="1"/>
              <a:t>malabsorbţie</a:t>
            </a:r>
            <a:r>
              <a:rPr lang="ro-RO" sz="2400" dirty="0"/>
              <a:t> (ex. enteropatia </a:t>
            </a:r>
            <a:r>
              <a:rPr lang="ro-RO" sz="2400" dirty="0" err="1"/>
              <a:t>glutenică</a:t>
            </a:r>
            <a:r>
              <a:rPr lang="ro-RO" sz="2400" dirty="0"/>
              <a:t>) şi mai rar în alte afecţiuni intestinale cu interesarea jejunului. </a:t>
            </a:r>
            <a:endParaRPr lang="ro-RO" sz="2400" dirty="0" smtClean="0"/>
          </a:p>
          <a:p>
            <a:r>
              <a:rPr lang="ro-RO" sz="2400" dirty="0" smtClean="0"/>
              <a:t>Consumul </a:t>
            </a:r>
            <a:r>
              <a:rPr lang="ro-RO" sz="2400" dirty="0"/>
              <a:t>crescut se înregistrează în sarcină şi în cursul tratamentului altor anemii, când măduva hematogenă începe să regenereze (ex. anemia </a:t>
            </a:r>
            <a:r>
              <a:rPr lang="ro-RO" sz="2400" dirty="0" err="1"/>
              <a:t>feriprivă</a:t>
            </a:r>
            <a:r>
              <a:rPr lang="ro-RO" sz="2400" dirty="0"/>
              <a:t>). </a:t>
            </a:r>
            <a:endParaRPr lang="ro-RO" sz="2400" dirty="0" smtClean="0"/>
          </a:p>
          <a:p>
            <a:r>
              <a:rPr lang="ro-RO" sz="2400" dirty="0" smtClean="0"/>
              <a:t>În </a:t>
            </a:r>
            <a:r>
              <a:rPr lang="ro-RO" sz="2400" dirty="0"/>
              <a:t>cirozele hepatice se întâlneşte frecvent o anemie </a:t>
            </a:r>
            <a:r>
              <a:rPr lang="ro-RO" sz="2400" dirty="0" err="1"/>
              <a:t>macrocitară</a:t>
            </a:r>
            <a:r>
              <a:rPr lang="ro-RO" sz="2400" dirty="0"/>
              <a:t>, legată mai mult de deficitul de acid folic, decât de lipsa vitaminei B</a:t>
            </a:r>
            <a:r>
              <a:rPr lang="ro-RO" sz="2400" baseline="-25000" dirty="0"/>
              <a:t>12</a:t>
            </a:r>
            <a:r>
              <a:rPr lang="ro-RO" sz="2400" dirty="0"/>
              <a:t>. </a:t>
            </a:r>
          </a:p>
          <a:p>
            <a:endParaRPr lang="ro-RO" sz="2400" dirty="0"/>
          </a:p>
        </p:txBody>
      </p:sp>
    </p:spTree>
    <p:extLst>
      <p:ext uri="{BB962C8B-B14F-4D97-AF65-F5344CB8AC3E}">
        <p14:creationId xmlns:p14="http://schemas.microsoft.com/office/powerpoint/2010/main" val="1156836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14988"/>
            <a:ext cx="8591550" cy="1066801"/>
          </a:xfrm>
        </p:spPr>
        <p:txBody>
          <a:bodyPr/>
          <a:lstStyle/>
          <a:p>
            <a:r>
              <a:rPr lang="en-US" altLang="ro-RO" sz="3200" b="1" i="1" dirty="0" err="1"/>
              <a:t>Anamneza</a:t>
            </a:r>
            <a:r>
              <a:rPr lang="en-US" altLang="ro-RO" sz="3200" b="1" i="1" dirty="0"/>
              <a:t/>
            </a:r>
            <a:br>
              <a:rPr lang="en-US" altLang="ro-RO" sz="3200" b="1" i="1" dirty="0"/>
            </a:br>
            <a:endParaRPr lang="en-US" altLang="ro-RO" sz="3200" b="1" i="1" dirty="0"/>
          </a:p>
        </p:txBody>
      </p:sp>
      <p:sp>
        <p:nvSpPr>
          <p:cNvPr id="13315" name="Rectangle 3"/>
          <p:cNvSpPr>
            <a:spLocks noGrp="1" noChangeArrowheads="1"/>
          </p:cNvSpPr>
          <p:nvPr>
            <p:ph type="body" idx="4294967295"/>
          </p:nvPr>
        </p:nvSpPr>
        <p:spPr>
          <a:xfrm>
            <a:off x="0" y="648072"/>
            <a:ext cx="9143999" cy="6381328"/>
          </a:xfrm>
          <a:prstGeom prst="rect">
            <a:avLst/>
          </a:prstGeom>
        </p:spPr>
        <p:txBody>
          <a:bodyPr>
            <a:normAutofit/>
          </a:bodyPr>
          <a:lstStyle/>
          <a:p>
            <a:pPr>
              <a:lnSpc>
                <a:spcPct val="80000"/>
              </a:lnSpc>
              <a:buFontTx/>
              <a:buNone/>
            </a:pPr>
            <a:r>
              <a:rPr lang="ro-RO" altLang="ro-RO" sz="1800" b="1" dirty="0" smtClean="0"/>
              <a:t>4. Manifestările </a:t>
            </a:r>
            <a:r>
              <a:rPr lang="ro-RO" altLang="ro-RO" sz="1800" b="1" dirty="0"/>
              <a:t>cardiovasculare</a:t>
            </a:r>
            <a:endParaRPr lang="en-US" altLang="ro-RO" sz="1800" dirty="0"/>
          </a:p>
          <a:p>
            <a:pPr>
              <a:lnSpc>
                <a:spcPct val="80000"/>
              </a:lnSpc>
              <a:buFontTx/>
              <a:buNone/>
            </a:pPr>
            <a:r>
              <a:rPr lang="ro-RO" altLang="ro-RO" sz="1800" dirty="0"/>
              <a:t>	</a:t>
            </a:r>
            <a:r>
              <a:rPr lang="ro-RO" altLang="ro-RO" sz="1800" i="1" dirty="0"/>
              <a:t>Anemiile </a:t>
            </a:r>
            <a:r>
              <a:rPr lang="ro-RO" altLang="ro-RO" sz="1800" dirty="0"/>
              <a:t>pot precipita apariţia </a:t>
            </a:r>
          </a:p>
          <a:p>
            <a:pPr lvl="1">
              <a:lnSpc>
                <a:spcPct val="80000"/>
              </a:lnSpc>
            </a:pPr>
            <a:r>
              <a:rPr lang="ro-RO" altLang="ro-RO" sz="1800" b="1" dirty="0" smtClean="0"/>
              <a:t> </a:t>
            </a:r>
            <a:r>
              <a:rPr lang="ro-RO" altLang="ro-RO" sz="1800" b="1" i="1" dirty="0" smtClean="0">
                <a:effectLst>
                  <a:outerShdw blurRad="38100" dist="38100" dir="2700000" algn="tl">
                    <a:srgbClr val="C0C0C0"/>
                  </a:outerShdw>
                </a:effectLst>
              </a:rPr>
              <a:t>crizelor </a:t>
            </a:r>
            <a:r>
              <a:rPr lang="ro-RO" altLang="ro-RO" sz="1800" b="1" i="1" dirty="0">
                <a:effectLst>
                  <a:outerShdw blurRad="38100" dist="38100" dir="2700000" algn="tl">
                    <a:srgbClr val="C0C0C0"/>
                  </a:outerShdw>
                </a:effectLst>
              </a:rPr>
              <a:t>dureroase coronariene </a:t>
            </a:r>
            <a:r>
              <a:rPr lang="ro-RO" altLang="ro-RO" sz="1800" dirty="0"/>
              <a:t>sau </a:t>
            </a:r>
          </a:p>
          <a:p>
            <a:pPr lvl="1">
              <a:lnSpc>
                <a:spcPct val="80000"/>
              </a:lnSpc>
            </a:pPr>
            <a:r>
              <a:rPr lang="ro-RO" altLang="ro-RO" sz="1800" dirty="0" smtClean="0"/>
              <a:t> </a:t>
            </a:r>
            <a:r>
              <a:rPr lang="ro-RO" altLang="ro-RO" sz="1800" b="1" i="1" dirty="0" smtClean="0">
                <a:effectLst>
                  <a:outerShdw blurRad="38100" dist="38100" dir="2700000" algn="tl">
                    <a:srgbClr val="C0C0C0"/>
                  </a:outerShdw>
                </a:effectLst>
              </a:rPr>
              <a:t>insuficienţa </a:t>
            </a:r>
            <a:r>
              <a:rPr lang="ro-RO" altLang="ro-RO" sz="1800" b="1" i="1" dirty="0">
                <a:effectLst>
                  <a:outerShdw blurRad="38100" dist="38100" dir="2700000" algn="tl">
                    <a:srgbClr val="C0C0C0"/>
                  </a:outerShdw>
                </a:effectLst>
              </a:rPr>
              <a:t>cardiacă </a:t>
            </a:r>
            <a:r>
              <a:rPr lang="ro-RO" altLang="ro-RO" sz="1800" dirty="0"/>
              <a:t>la pacienţii în vârstă, </a:t>
            </a:r>
          </a:p>
          <a:p>
            <a:pPr lvl="1">
              <a:lnSpc>
                <a:spcPct val="80000"/>
              </a:lnSpc>
              <a:buFontTx/>
              <a:buNone/>
            </a:pPr>
            <a:endParaRPr lang="ro-RO" altLang="ro-RO" sz="1800" dirty="0"/>
          </a:p>
          <a:p>
            <a:pPr>
              <a:lnSpc>
                <a:spcPct val="80000"/>
              </a:lnSpc>
              <a:buFontTx/>
              <a:buNone/>
            </a:pPr>
            <a:r>
              <a:rPr lang="ro-RO" altLang="ro-RO" sz="1800" dirty="0"/>
              <a:t>	iar </a:t>
            </a:r>
            <a:r>
              <a:rPr lang="ro-RO" altLang="ro-RO" sz="1800" i="1" dirty="0"/>
              <a:t>hemoragiile mari </a:t>
            </a:r>
            <a:r>
              <a:rPr lang="ro-RO" altLang="ro-RO" sz="1800" dirty="0"/>
              <a:t>determină: </a:t>
            </a:r>
          </a:p>
          <a:p>
            <a:pPr lvl="1">
              <a:lnSpc>
                <a:spcPct val="80000"/>
              </a:lnSpc>
            </a:pPr>
            <a:r>
              <a:rPr lang="ro-RO" altLang="ro-RO" sz="1800" i="1" dirty="0" smtClean="0"/>
              <a:t> scăderea </a:t>
            </a:r>
            <a:r>
              <a:rPr lang="ro-RO" altLang="ro-RO" sz="1800" i="1" dirty="0"/>
              <a:t>tensiunii arteriale,</a:t>
            </a:r>
            <a:r>
              <a:rPr lang="ro-RO" altLang="ro-RO" sz="1800" dirty="0"/>
              <a:t> până la aspectul de </a:t>
            </a:r>
          </a:p>
          <a:p>
            <a:pPr lvl="1">
              <a:lnSpc>
                <a:spcPct val="80000"/>
              </a:lnSpc>
            </a:pPr>
            <a:r>
              <a:rPr lang="ro-RO" altLang="ro-RO" sz="1800" dirty="0" smtClean="0"/>
              <a:t> </a:t>
            </a:r>
            <a:r>
              <a:rPr lang="ro-RO" altLang="ro-RO" sz="1800" b="1" i="1" dirty="0" smtClean="0">
                <a:effectLst>
                  <a:outerShdw blurRad="38100" dist="38100" dir="2700000" algn="tl">
                    <a:srgbClr val="C0C0C0"/>
                  </a:outerShdw>
                </a:effectLst>
              </a:rPr>
              <a:t>şoc</a:t>
            </a:r>
            <a:r>
              <a:rPr lang="ro-RO" altLang="ro-RO" sz="1800" dirty="0"/>
              <a:t>. </a:t>
            </a:r>
            <a:endParaRPr lang="en-US" altLang="ro-RO" sz="1800" dirty="0"/>
          </a:p>
          <a:p>
            <a:pPr>
              <a:lnSpc>
                <a:spcPct val="80000"/>
              </a:lnSpc>
              <a:buFontTx/>
              <a:buNone/>
            </a:pPr>
            <a:endParaRPr lang="ro-RO" altLang="ro-RO" sz="1800" b="1" dirty="0"/>
          </a:p>
          <a:p>
            <a:pPr>
              <a:lnSpc>
                <a:spcPct val="80000"/>
              </a:lnSpc>
              <a:buFontTx/>
              <a:buNone/>
            </a:pPr>
            <a:r>
              <a:rPr lang="ro-RO" altLang="ro-RO" sz="1800" b="1" dirty="0" smtClean="0"/>
              <a:t>5. Manifestările </a:t>
            </a:r>
            <a:r>
              <a:rPr lang="ro-RO" altLang="ro-RO" sz="1800" b="1" dirty="0"/>
              <a:t>digestive</a:t>
            </a:r>
            <a:r>
              <a:rPr lang="ro-RO" altLang="ro-RO" sz="1800" dirty="0"/>
              <a:t> </a:t>
            </a:r>
          </a:p>
          <a:p>
            <a:pPr lvl="1">
              <a:lnSpc>
                <a:spcPct val="80000"/>
              </a:lnSpc>
            </a:pPr>
            <a:r>
              <a:rPr lang="ro-RO" altLang="ro-RO" sz="1800" dirty="0"/>
              <a:t>din anemia pernicioasă (</a:t>
            </a:r>
            <a:r>
              <a:rPr lang="ro-RO" altLang="ro-RO" sz="1800" dirty="0" err="1"/>
              <a:t>Biermer</a:t>
            </a:r>
            <a:r>
              <a:rPr lang="ro-RO" altLang="ro-RO" sz="1800" dirty="0"/>
              <a:t>) sunt complexe, </a:t>
            </a:r>
            <a:endParaRPr lang="en-US" altLang="ro-RO" sz="1800" dirty="0"/>
          </a:p>
          <a:p>
            <a:pPr lvl="1">
              <a:lnSpc>
                <a:spcPct val="80000"/>
              </a:lnSpc>
            </a:pPr>
            <a:r>
              <a:rPr lang="ro-RO" altLang="ro-RO" sz="1800" dirty="0"/>
              <a:t>iar în anemia </a:t>
            </a:r>
            <a:r>
              <a:rPr lang="ro-RO" altLang="ro-RO" sz="1800" dirty="0" err="1"/>
              <a:t>feriprivă</a:t>
            </a:r>
            <a:r>
              <a:rPr lang="ro-RO" altLang="ro-RO" sz="1800" dirty="0"/>
              <a:t> apare uneori o </a:t>
            </a:r>
            <a:r>
              <a:rPr lang="ro-RO" altLang="ro-RO" sz="1800" b="1" dirty="0"/>
              <a:t>disfagie </a:t>
            </a:r>
            <a:r>
              <a:rPr lang="ro-RO" altLang="ro-RO" sz="1800" dirty="0"/>
              <a:t>caracteristică. </a:t>
            </a:r>
            <a:endParaRPr lang="en-US" altLang="ro-RO" sz="1800" dirty="0"/>
          </a:p>
          <a:p>
            <a:pPr>
              <a:lnSpc>
                <a:spcPct val="80000"/>
              </a:lnSpc>
            </a:pPr>
            <a:endParaRPr lang="ro-RO" altLang="ro-RO" sz="1800" dirty="0"/>
          </a:p>
          <a:p>
            <a:pPr>
              <a:lnSpc>
                <a:spcPct val="80000"/>
              </a:lnSpc>
              <a:buFontTx/>
              <a:buNone/>
            </a:pPr>
            <a:r>
              <a:rPr lang="en-US" altLang="ro-RO" sz="1800" b="1" i="1" dirty="0">
                <a:effectLst>
                  <a:outerShdw blurRad="38100" dist="38100" dir="2700000" algn="tl">
                    <a:srgbClr val="C0C0C0"/>
                  </a:outerShdw>
                </a:effectLst>
              </a:rPr>
              <a:t>a. </a:t>
            </a:r>
            <a:r>
              <a:rPr lang="ro-RO" altLang="ro-RO" sz="1800" b="1" i="1" dirty="0">
                <a:effectLst>
                  <a:outerShdw blurRad="38100" dist="38100" dir="2700000" algn="tl">
                    <a:srgbClr val="C0C0C0"/>
                  </a:outerShdw>
                </a:effectLst>
              </a:rPr>
              <a:t>Sângerările digestive </a:t>
            </a:r>
          </a:p>
          <a:p>
            <a:pPr lvl="1">
              <a:lnSpc>
                <a:spcPct val="80000"/>
              </a:lnSpc>
            </a:pPr>
            <a:r>
              <a:rPr lang="ro-RO" altLang="ro-RO" sz="1800" b="1" i="1" dirty="0">
                <a:effectLst>
                  <a:outerShdw blurRad="38100" dist="38100" dir="2700000" algn="tl">
                    <a:srgbClr val="C0C0C0"/>
                  </a:outerShdw>
                </a:effectLst>
              </a:rPr>
              <a:t>mici şi repetate </a:t>
            </a:r>
            <a:r>
              <a:rPr lang="ro-RO" altLang="ro-RO" sz="1800" dirty="0"/>
              <a:t>(oculte) sau </a:t>
            </a:r>
          </a:p>
          <a:p>
            <a:pPr lvl="1">
              <a:lnSpc>
                <a:spcPct val="80000"/>
              </a:lnSpc>
            </a:pPr>
            <a:r>
              <a:rPr lang="ro-RO" altLang="ro-RO" sz="1800" b="1" i="1" dirty="0">
                <a:effectLst>
                  <a:outerShdw blurRad="38100" dist="38100" dir="2700000" algn="tl">
                    <a:srgbClr val="C0C0C0"/>
                  </a:outerShdw>
                </a:effectLst>
              </a:rPr>
              <a:t>cele mari</a:t>
            </a:r>
            <a:r>
              <a:rPr lang="ro-RO" altLang="ro-RO" sz="1800" dirty="0"/>
              <a:t>, evidenţiate prin </a:t>
            </a:r>
            <a:r>
              <a:rPr lang="ro-RO" altLang="ro-RO" sz="1800" b="1" dirty="0"/>
              <a:t>hematemeză, melenă sau </a:t>
            </a:r>
            <a:r>
              <a:rPr lang="ro-RO" altLang="ro-RO" sz="1800" b="1" dirty="0" err="1"/>
              <a:t>hematochezie</a:t>
            </a:r>
            <a:r>
              <a:rPr lang="ro-RO" altLang="ro-RO" sz="1800" dirty="0"/>
              <a:t> apar în diverse boli hematologice, ca şi </a:t>
            </a:r>
            <a:endParaRPr lang="en-US" altLang="ro-RO" sz="1800" dirty="0"/>
          </a:p>
          <a:p>
            <a:pPr>
              <a:lnSpc>
                <a:spcPct val="80000"/>
              </a:lnSpc>
            </a:pPr>
            <a:endParaRPr lang="ro-RO" altLang="ro-RO" sz="1800" b="1" dirty="0"/>
          </a:p>
          <a:p>
            <a:pPr>
              <a:lnSpc>
                <a:spcPct val="80000"/>
              </a:lnSpc>
              <a:buFontTx/>
              <a:buNone/>
            </a:pPr>
            <a:r>
              <a:rPr lang="en-US" altLang="ro-RO" sz="1800" b="1" dirty="0"/>
              <a:t>b. </a:t>
            </a:r>
            <a:r>
              <a:rPr lang="ro-RO" altLang="ro-RO" sz="1800" b="1" dirty="0"/>
              <a:t>tulburările de tranzit intestinal</a:t>
            </a:r>
            <a:r>
              <a:rPr lang="ro-RO" altLang="ro-RO" sz="1800" dirty="0"/>
              <a:t> sau </a:t>
            </a:r>
            <a:endParaRPr lang="en-US" altLang="ro-RO" sz="1800" dirty="0"/>
          </a:p>
          <a:p>
            <a:pPr>
              <a:lnSpc>
                <a:spcPct val="80000"/>
              </a:lnSpc>
              <a:buFontTx/>
              <a:buNone/>
            </a:pPr>
            <a:r>
              <a:rPr lang="en-US" altLang="ro-RO" sz="1800" b="1" dirty="0"/>
              <a:t>c. </a:t>
            </a:r>
            <a:r>
              <a:rPr lang="ro-RO" altLang="ro-RO" sz="1800" b="1" dirty="0"/>
              <a:t>durerile abdominale</a:t>
            </a:r>
            <a:r>
              <a:rPr lang="ro-RO" altLang="ro-RO" sz="1800" dirty="0"/>
              <a:t>. </a:t>
            </a:r>
            <a:endParaRPr lang="en-US" altLang="ro-RO"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8640"/>
            <a:ext cx="2599875" cy="346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0142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0"/>
            <a:ext cx="9144000" cy="6858000"/>
          </a:xfrm>
        </p:spPr>
        <p:txBody>
          <a:bodyPr>
            <a:normAutofit lnSpcReduction="10000"/>
          </a:bodyPr>
          <a:lstStyle/>
          <a:p>
            <a:pPr marL="0" indent="0">
              <a:buNone/>
            </a:pPr>
            <a:r>
              <a:rPr lang="ro-RO" b="1" dirty="0" smtClean="0"/>
              <a:t>Anemii </a:t>
            </a:r>
            <a:r>
              <a:rPr lang="ro-RO" b="1" dirty="0"/>
              <a:t>prin eritropoieză insuficientă (insuficienţă medulară cantitativă)</a:t>
            </a:r>
            <a:endParaRPr lang="ro-RO" dirty="0"/>
          </a:p>
          <a:p>
            <a:pPr marL="0" lvl="0" indent="0">
              <a:buNone/>
            </a:pPr>
            <a:r>
              <a:rPr lang="ro-RO" b="1" dirty="0" smtClean="0"/>
              <a:t>	Anemia </a:t>
            </a:r>
            <a:r>
              <a:rPr lang="ro-RO" b="1" dirty="0" err="1"/>
              <a:t>aplastică</a:t>
            </a:r>
            <a:endParaRPr lang="ro-RO" dirty="0"/>
          </a:p>
          <a:p>
            <a:pPr marL="0" indent="0">
              <a:buNone/>
            </a:pPr>
            <a:r>
              <a:rPr lang="ro-RO" b="1" dirty="0" smtClean="0"/>
              <a:t>	Definiţie</a:t>
            </a:r>
            <a:r>
              <a:rPr lang="ro-RO" dirty="0" smtClean="0"/>
              <a:t> - dispariţia </a:t>
            </a:r>
            <a:r>
              <a:rPr lang="ro-RO" dirty="0"/>
              <a:t>precursorilor </a:t>
            </a:r>
            <a:r>
              <a:rPr lang="ro-RO" dirty="0" err="1"/>
              <a:t>eritroblastici</a:t>
            </a:r>
            <a:r>
              <a:rPr lang="ro-RO" dirty="0"/>
              <a:t> din măduva hematogenă datorită:</a:t>
            </a:r>
          </a:p>
          <a:p>
            <a:pPr lvl="0"/>
            <a:r>
              <a:rPr lang="ro-RO" dirty="0"/>
              <a:t>unui defect al celulei stem </a:t>
            </a:r>
            <a:r>
              <a:rPr lang="ro-RO" dirty="0" err="1"/>
              <a:t>pluripotente</a:t>
            </a:r>
            <a:r>
              <a:rPr lang="ro-RO" dirty="0"/>
              <a:t> sau </a:t>
            </a:r>
          </a:p>
          <a:p>
            <a:pPr lvl="0"/>
            <a:r>
              <a:rPr lang="ro-RO" dirty="0"/>
              <a:t>unei afectări a </a:t>
            </a:r>
            <a:r>
              <a:rPr lang="ro-RO" dirty="0" err="1"/>
              <a:t>micromediului</a:t>
            </a:r>
            <a:r>
              <a:rPr lang="ro-RO" dirty="0"/>
              <a:t> din măduvă.</a:t>
            </a:r>
          </a:p>
          <a:p>
            <a:pPr marL="0" indent="0">
              <a:buNone/>
            </a:pPr>
            <a:r>
              <a:rPr lang="ro-RO" dirty="0" smtClean="0"/>
              <a:t>	Anemia </a:t>
            </a:r>
            <a:r>
              <a:rPr lang="ro-RO" dirty="0" err="1"/>
              <a:t>aplastică</a:t>
            </a:r>
            <a:r>
              <a:rPr lang="ro-RO" dirty="0"/>
              <a:t> (</a:t>
            </a:r>
            <a:r>
              <a:rPr lang="ro-RO"/>
              <a:t>AA</a:t>
            </a:r>
            <a:r>
              <a:rPr lang="ro-RO" smtClean="0"/>
              <a:t>) este </a:t>
            </a:r>
            <a:r>
              <a:rPr lang="ro-RO" dirty="0"/>
              <a:t>sinonimă cu </a:t>
            </a:r>
            <a:r>
              <a:rPr lang="ro-RO" b="1" dirty="0"/>
              <a:t>aplazia medulară</a:t>
            </a:r>
            <a:r>
              <a:rPr lang="ro-RO" dirty="0"/>
              <a:t> caracterizată prin:</a:t>
            </a:r>
          </a:p>
          <a:p>
            <a:pPr lvl="0"/>
            <a:r>
              <a:rPr lang="ro-RO" dirty="0"/>
              <a:t>dispariţia ţesutului </a:t>
            </a:r>
            <a:r>
              <a:rPr lang="ro-RO" dirty="0" err="1"/>
              <a:t>mieloid</a:t>
            </a:r>
            <a:r>
              <a:rPr lang="ro-RO" dirty="0"/>
              <a:t> (depopularea măduvei hematogene de celulele stem hematopoietice) şi</a:t>
            </a:r>
          </a:p>
          <a:p>
            <a:pPr lvl="0"/>
            <a:r>
              <a:rPr lang="ro-RO" dirty="0"/>
              <a:t>înlocuirea acestuia cu ţesut adipos.</a:t>
            </a:r>
          </a:p>
          <a:p>
            <a:pPr marL="0" indent="0">
              <a:buNone/>
            </a:pPr>
            <a:r>
              <a:rPr lang="ro-RO" b="1" dirty="0" smtClean="0"/>
              <a:t>	Etiologie</a:t>
            </a:r>
            <a:endParaRPr lang="ro-RO" dirty="0"/>
          </a:p>
          <a:p>
            <a:r>
              <a:rPr lang="ro-RO" dirty="0"/>
              <a:t>Factorii etiologici implicaţi în producerea AA sunt:</a:t>
            </a:r>
          </a:p>
          <a:p>
            <a:pPr lvl="0"/>
            <a:r>
              <a:rPr lang="ro-RO" b="1" dirty="0">
                <a:solidFill>
                  <a:srgbClr val="FF05AC"/>
                </a:solidFill>
              </a:rPr>
              <a:t>substanţele chimice</a:t>
            </a:r>
            <a:r>
              <a:rPr lang="ro-RO" dirty="0"/>
              <a:t>: hidrocarburi, insecticide, coloranţi, medicamente;</a:t>
            </a:r>
          </a:p>
          <a:p>
            <a:pPr lvl="0"/>
            <a:r>
              <a:rPr lang="ro-RO" b="1" dirty="0">
                <a:solidFill>
                  <a:srgbClr val="FF05AC"/>
                </a:solidFill>
              </a:rPr>
              <a:t>radiaţiile ionizante </a:t>
            </a:r>
            <a:r>
              <a:rPr lang="ro-RO" dirty="0"/>
              <a:t>din: accidentele nucleare, exploziile atomice, iradierea terapeutică prelungită;</a:t>
            </a:r>
          </a:p>
          <a:p>
            <a:pPr lvl="0"/>
            <a:r>
              <a:rPr lang="ro-RO" b="1" dirty="0">
                <a:solidFill>
                  <a:srgbClr val="FF05AC"/>
                </a:solidFill>
              </a:rPr>
              <a:t>infecţiile virale</a:t>
            </a:r>
            <a:r>
              <a:rPr lang="ro-RO" dirty="0"/>
              <a:t>: virusul </a:t>
            </a:r>
            <a:r>
              <a:rPr lang="ro-RO" dirty="0" err="1"/>
              <a:t>Ebstein-Bar</a:t>
            </a:r>
            <a:r>
              <a:rPr lang="ro-RO" dirty="0"/>
              <a:t>, </a:t>
            </a:r>
            <a:r>
              <a:rPr lang="ro-RO" dirty="0" err="1"/>
              <a:t>virusul</a:t>
            </a:r>
            <a:r>
              <a:rPr lang="ro-RO" dirty="0"/>
              <a:t> hepatitei C;</a:t>
            </a:r>
          </a:p>
          <a:p>
            <a:pPr lvl="0"/>
            <a:r>
              <a:rPr lang="ro-RO" b="1" dirty="0">
                <a:solidFill>
                  <a:srgbClr val="FF05AC"/>
                </a:solidFill>
              </a:rPr>
              <a:t>factorii imunologici</a:t>
            </a:r>
            <a:r>
              <a:rPr lang="ro-RO" dirty="0"/>
              <a:t>: lupusul eritematos sistemic.</a:t>
            </a:r>
          </a:p>
          <a:p>
            <a:endParaRPr lang="ro-RO" dirty="0"/>
          </a:p>
        </p:txBody>
      </p:sp>
    </p:spTree>
    <p:extLst>
      <p:ext uri="{BB962C8B-B14F-4D97-AF65-F5344CB8AC3E}">
        <p14:creationId xmlns:p14="http://schemas.microsoft.com/office/powerpoint/2010/main" val="42633088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0"/>
            <a:ext cx="9144000" cy="6858000"/>
          </a:xfrm>
        </p:spPr>
        <p:txBody>
          <a:bodyPr>
            <a:normAutofit fontScale="92500"/>
          </a:bodyPr>
          <a:lstStyle/>
          <a:p>
            <a:pPr marL="0" indent="0">
              <a:buNone/>
            </a:pPr>
            <a:r>
              <a:rPr lang="ro-RO" b="1" dirty="0" smtClean="0"/>
              <a:t>	Tabloul </a:t>
            </a:r>
            <a:r>
              <a:rPr lang="ro-RO" b="1" dirty="0"/>
              <a:t>clinic</a:t>
            </a:r>
            <a:endParaRPr lang="ro-RO" dirty="0"/>
          </a:p>
          <a:p>
            <a:pPr marL="0" indent="0">
              <a:buNone/>
            </a:pPr>
            <a:r>
              <a:rPr lang="ro-RO" dirty="0" smtClean="0"/>
              <a:t>        Debutul </a:t>
            </a:r>
            <a:r>
              <a:rPr lang="ro-RO" dirty="0"/>
              <a:t>este insidios, pacientul prezentând elemente ale sindroamelor:</a:t>
            </a:r>
          </a:p>
          <a:p>
            <a:pPr lvl="0"/>
            <a:r>
              <a:rPr lang="ro-RO" b="1" dirty="0"/>
              <a:t>anemic</a:t>
            </a:r>
            <a:r>
              <a:rPr lang="ro-RO" dirty="0"/>
              <a:t>: astenie, ameţeală, cefalee, dispnee, paloare;</a:t>
            </a:r>
          </a:p>
          <a:p>
            <a:pPr lvl="0"/>
            <a:r>
              <a:rPr lang="ro-RO" b="1" dirty="0" err="1"/>
              <a:t>hemoragipar</a:t>
            </a:r>
            <a:r>
              <a:rPr lang="ro-RO" dirty="0"/>
              <a:t>: sângerări cutanate sau mucoase, spontane sau provocate de traumatisme minore;</a:t>
            </a:r>
          </a:p>
          <a:p>
            <a:pPr lvl="0"/>
            <a:r>
              <a:rPr lang="ro-RO" b="1" dirty="0"/>
              <a:t>infecţios</a:t>
            </a:r>
            <a:r>
              <a:rPr lang="ro-RO" dirty="0"/>
              <a:t>: febră şi infecţii recurente la nivelul: pielii, cavităţii bucale şi aparatului respirator.</a:t>
            </a:r>
          </a:p>
          <a:p>
            <a:pPr marL="0" indent="0">
              <a:buNone/>
            </a:pPr>
            <a:r>
              <a:rPr lang="ro-RO" b="1" dirty="0" smtClean="0"/>
              <a:t>	Paraclinic</a:t>
            </a:r>
            <a:endParaRPr lang="ro-RO" dirty="0"/>
          </a:p>
          <a:p>
            <a:r>
              <a:rPr lang="ro-RO" b="1" dirty="0"/>
              <a:t>Hemograma</a:t>
            </a:r>
            <a:r>
              <a:rPr lang="ro-RO" dirty="0"/>
              <a:t> arată :</a:t>
            </a:r>
          </a:p>
          <a:p>
            <a:pPr lvl="0"/>
            <a:r>
              <a:rPr lang="ro-RO" b="1" dirty="0">
                <a:solidFill>
                  <a:srgbClr val="FF0000"/>
                </a:solidFill>
              </a:rPr>
              <a:t>anemie </a:t>
            </a:r>
            <a:r>
              <a:rPr lang="ro-RO" b="1" dirty="0" err="1">
                <a:solidFill>
                  <a:srgbClr val="FF0000"/>
                </a:solidFill>
              </a:rPr>
              <a:t>normocromă</a:t>
            </a:r>
            <a:r>
              <a:rPr lang="ro-RO" b="1" dirty="0">
                <a:solidFill>
                  <a:srgbClr val="FF0000"/>
                </a:solidFill>
              </a:rPr>
              <a:t>, </a:t>
            </a:r>
            <a:r>
              <a:rPr lang="ro-RO" b="1" dirty="0" err="1">
                <a:solidFill>
                  <a:srgbClr val="FF0000"/>
                </a:solidFill>
              </a:rPr>
              <a:t>normocitară</a:t>
            </a:r>
            <a:r>
              <a:rPr lang="ro-RO" b="1" dirty="0">
                <a:solidFill>
                  <a:srgbClr val="FF0000"/>
                </a:solidFill>
              </a:rPr>
              <a:t>, </a:t>
            </a:r>
            <a:r>
              <a:rPr lang="ro-RO" b="1" dirty="0" err="1">
                <a:solidFill>
                  <a:srgbClr val="FF0000"/>
                </a:solidFill>
              </a:rPr>
              <a:t>aregenerativă</a:t>
            </a:r>
            <a:r>
              <a:rPr lang="ro-RO" b="1" dirty="0">
                <a:solidFill>
                  <a:srgbClr val="FF0000"/>
                </a:solidFill>
              </a:rPr>
              <a:t> cu </a:t>
            </a:r>
          </a:p>
          <a:p>
            <a:pPr lvl="0"/>
            <a:r>
              <a:rPr lang="ro-RO" b="1" dirty="0">
                <a:solidFill>
                  <a:srgbClr val="FF0000"/>
                </a:solidFill>
              </a:rPr>
              <a:t>leucopenie cu </a:t>
            </a:r>
            <a:r>
              <a:rPr lang="ro-RO" b="1" dirty="0" err="1">
                <a:solidFill>
                  <a:srgbClr val="FF0000"/>
                </a:solidFill>
              </a:rPr>
              <a:t>granulocitopenie</a:t>
            </a:r>
            <a:r>
              <a:rPr lang="ro-RO" b="1" dirty="0">
                <a:solidFill>
                  <a:srgbClr val="FF0000"/>
                </a:solidFill>
              </a:rPr>
              <a:t> şi </a:t>
            </a:r>
          </a:p>
          <a:p>
            <a:pPr lvl="0"/>
            <a:r>
              <a:rPr lang="ro-RO" b="1" dirty="0">
                <a:solidFill>
                  <a:srgbClr val="FF0000"/>
                </a:solidFill>
              </a:rPr>
              <a:t>trombocitopenie.</a:t>
            </a:r>
          </a:p>
          <a:p>
            <a:r>
              <a:rPr lang="ro-RO" b="1" dirty="0" err="1"/>
              <a:t>Medulograma</a:t>
            </a:r>
            <a:r>
              <a:rPr lang="ro-RO" b="1" dirty="0"/>
              <a:t> </a:t>
            </a:r>
            <a:endParaRPr lang="ro-RO" dirty="0"/>
          </a:p>
          <a:p>
            <a:r>
              <a:rPr lang="ro-RO" dirty="0"/>
              <a:t>La încercarea de puncţionare osoasă, de obicei, </a:t>
            </a:r>
            <a:r>
              <a:rPr lang="ro-RO" b="1" dirty="0">
                <a:solidFill>
                  <a:srgbClr val="FF05AC"/>
                </a:solidFill>
              </a:rPr>
              <a:t>puncţia este „albă” </a:t>
            </a:r>
            <a:r>
              <a:rPr lang="ro-RO" dirty="0"/>
              <a:t>nereuşind extragerea sucului medular, motiv pentru care se recomandă biopsia osoasă. Dacă se obţine suc medular, acesta este </a:t>
            </a:r>
            <a:r>
              <a:rPr lang="ro-RO" dirty="0" err="1"/>
              <a:t>hipocelular</a:t>
            </a:r>
            <a:r>
              <a:rPr lang="ro-RO" dirty="0"/>
              <a:t> pe toate cele 3 linii celulare hematopoietice. Aspectul de „măduvă săracă” din punct de vedere celular este caracteristic aplaziei medulare, deoarece celelalte forme de anemie care evoluează cu </a:t>
            </a:r>
            <a:r>
              <a:rPr lang="ro-RO" dirty="0" err="1"/>
              <a:t>pancitopenie</a:t>
            </a:r>
            <a:r>
              <a:rPr lang="ro-RO" dirty="0"/>
              <a:t>, măduva are </a:t>
            </a:r>
            <a:r>
              <a:rPr lang="ro-RO" dirty="0" err="1"/>
              <a:t>celularitate</a:t>
            </a:r>
            <a:r>
              <a:rPr lang="ro-RO" dirty="0"/>
              <a:t> bogată.</a:t>
            </a:r>
          </a:p>
          <a:p>
            <a:endParaRPr lang="ro-RO" dirty="0"/>
          </a:p>
        </p:txBody>
      </p:sp>
    </p:spTree>
    <p:extLst>
      <p:ext uri="{BB962C8B-B14F-4D97-AF65-F5344CB8AC3E}">
        <p14:creationId xmlns:p14="http://schemas.microsoft.com/office/powerpoint/2010/main" val="3457636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sz="quarter" idx="13"/>
          </p:nvPr>
        </p:nvSpPr>
        <p:spPr>
          <a:xfrm>
            <a:off x="0" y="27384"/>
            <a:ext cx="9144000" cy="6858000"/>
          </a:xfrm>
        </p:spPr>
        <p:txBody>
          <a:bodyPr>
            <a:normAutofit lnSpcReduction="10000"/>
          </a:bodyPr>
          <a:lstStyle/>
          <a:p>
            <a:r>
              <a:rPr lang="ro-RO" b="1" dirty="0"/>
              <a:t>Diagnostic diferenţial </a:t>
            </a:r>
            <a:endParaRPr lang="ro-RO" dirty="0"/>
          </a:p>
          <a:p>
            <a:r>
              <a:rPr lang="ro-RO" dirty="0"/>
              <a:t>Principala problemă practică este stabilirea cauzei unei </a:t>
            </a:r>
            <a:r>
              <a:rPr lang="ro-RO" b="1" dirty="0" err="1"/>
              <a:t>pancitopenii</a:t>
            </a:r>
            <a:r>
              <a:rPr lang="ro-RO" dirty="0"/>
              <a:t> (anemie, leucopenie, trombocitopenie).</a:t>
            </a:r>
          </a:p>
          <a:p>
            <a:pPr marL="457200" indent="-457200">
              <a:buFont typeface="+mj-lt"/>
              <a:buAutoNum type="arabicPeriod"/>
            </a:pPr>
            <a:r>
              <a:rPr lang="ro-RO" dirty="0"/>
              <a:t>O primă cauză centrală este </a:t>
            </a:r>
            <a:r>
              <a:rPr lang="ro-RO" b="1" dirty="0">
                <a:solidFill>
                  <a:srgbClr val="FF0000"/>
                </a:solidFill>
              </a:rPr>
              <a:t>anemia </a:t>
            </a:r>
            <a:r>
              <a:rPr lang="ro-RO" b="1" dirty="0" err="1">
                <a:solidFill>
                  <a:srgbClr val="FF0000"/>
                </a:solidFill>
              </a:rPr>
              <a:t>aplastică</a:t>
            </a:r>
            <a:r>
              <a:rPr lang="ro-RO" dirty="0"/>
              <a:t>, o afecţiune rară în forma congenitală, cele mai multe cazuri fiind dobândite. </a:t>
            </a:r>
          </a:p>
          <a:p>
            <a:pPr marL="457200" indent="-457200">
              <a:buFont typeface="+mj-lt"/>
              <a:buAutoNum type="arabicPeriod"/>
            </a:pPr>
            <a:r>
              <a:rPr lang="ro-RO" dirty="0"/>
              <a:t>A două grupă de boli sunt cele în care </a:t>
            </a:r>
            <a:r>
              <a:rPr lang="ro-RO" b="1" dirty="0">
                <a:solidFill>
                  <a:srgbClr val="FF0000"/>
                </a:solidFill>
              </a:rPr>
              <a:t>insuficienţa medulară</a:t>
            </a:r>
            <a:r>
              <a:rPr lang="ro-RO" dirty="0">
                <a:solidFill>
                  <a:srgbClr val="FF0000"/>
                </a:solidFill>
              </a:rPr>
              <a:t> (</a:t>
            </a:r>
            <a:r>
              <a:rPr lang="ro-RO" b="1" dirty="0">
                <a:solidFill>
                  <a:srgbClr val="FF0000"/>
                </a:solidFill>
              </a:rPr>
              <a:t>cantitativă</a:t>
            </a:r>
            <a:r>
              <a:rPr lang="ro-RO" b="1" dirty="0"/>
              <a:t>)</a:t>
            </a:r>
            <a:r>
              <a:rPr lang="ro-RO" dirty="0"/>
              <a:t> este dată de </a:t>
            </a:r>
            <a:r>
              <a:rPr lang="ro-RO" dirty="0">
                <a:solidFill>
                  <a:srgbClr val="FF0000"/>
                </a:solidFill>
              </a:rPr>
              <a:t>înlocuirea parenchimului medular funcţional cu un ţesut lipsit de proprietăţi hematopoietice normale</a:t>
            </a:r>
            <a:r>
              <a:rPr lang="ro-RO" dirty="0"/>
              <a:t>, ca în leucemii acute, limfoame, metastaze neoplazice, </a:t>
            </a:r>
            <a:r>
              <a:rPr lang="ro-RO" dirty="0" err="1"/>
              <a:t>fibroză</a:t>
            </a:r>
            <a:r>
              <a:rPr lang="ro-RO" dirty="0"/>
              <a:t> sau </a:t>
            </a:r>
            <a:r>
              <a:rPr lang="ro-RO" dirty="0" err="1"/>
              <a:t>tezaurismoze</a:t>
            </a:r>
            <a:r>
              <a:rPr lang="ro-RO" dirty="0"/>
              <a:t> </a:t>
            </a:r>
            <a:r>
              <a:rPr lang="ro-RO" b="1" dirty="0"/>
              <a:t>(anemiile </a:t>
            </a:r>
            <a:r>
              <a:rPr lang="ro-RO" b="1" dirty="0" err="1"/>
              <a:t>mieloftizice</a:t>
            </a:r>
            <a:r>
              <a:rPr lang="ro-RO" b="1" dirty="0"/>
              <a:t>)</a:t>
            </a:r>
            <a:r>
              <a:rPr lang="ro-RO" dirty="0"/>
              <a:t>. </a:t>
            </a:r>
          </a:p>
          <a:p>
            <a:pPr marL="457200" indent="-457200">
              <a:buFont typeface="+mj-lt"/>
              <a:buAutoNum type="arabicPeriod"/>
            </a:pPr>
            <a:r>
              <a:rPr lang="ro-RO" dirty="0"/>
              <a:t>A treia categorie este cea a </a:t>
            </a:r>
            <a:r>
              <a:rPr lang="ro-RO" dirty="0" smtClean="0"/>
              <a:t>carenţelor, care </a:t>
            </a:r>
            <a:r>
              <a:rPr lang="ro-RO" dirty="0"/>
              <a:t>împiedică desfăşurarea unei hematopoieze normale (</a:t>
            </a:r>
            <a:r>
              <a:rPr lang="ro-RO" b="1" dirty="0">
                <a:solidFill>
                  <a:srgbClr val="FF0000"/>
                </a:solidFill>
              </a:rPr>
              <a:t>insuficienţa medulară calitativă</a:t>
            </a:r>
            <a:r>
              <a:rPr lang="ro-RO" dirty="0"/>
              <a:t>), aşa cum se întâmplă în </a:t>
            </a:r>
            <a:r>
              <a:rPr lang="ro-RO" b="1" dirty="0">
                <a:solidFill>
                  <a:srgbClr val="FF0000"/>
                </a:solidFill>
              </a:rPr>
              <a:t>deficitul de vitamina B</a:t>
            </a:r>
            <a:r>
              <a:rPr lang="ro-RO" b="1" baseline="-25000" dirty="0">
                <a:solidFill>
                  <a:srgbClr val="FF0000"/>
                </a:solidFill>
              </a:rPr>
              <a:t>12</a:t>
            </a:r>
            <a:r>
              <a:rPr lang="ro-RO" b="1" dirty="0">
                <a:solidFill>
                  <a:srgbClr val="FF0000"/>
                </a:solidFill>
              </a:rPr>
              <a:t> şi acid folic</a:t>
            </a:r>
            <a:r>
              <a:rPr lang="ro-RO" dirty="0"/>
              <a:t>.</a:t>
            </a:r>
          </a:p>
          <a:p>
            <a:r>
              <a:rPr lang="ro-RO" dirty="0"/>
              <a:t>În afară de aceste trei cauze în care </a:t>
            </a:r>
            <a:r>
              <a:rPr lang="ro-RO" dirty="0" err="1"/>
              <a:t>pancitopenia</a:t>
            </a:r>
            <a:r>
              <a:rPr lang="ro-RO" dirty="0"/>
              <a:t> are origine „centrală“, există şi </a:t>
            </a:r>
            <a:r>
              <a:rPr lang="ro-RO" b="1" i="1" dirty="0"/>
              <a:t>forme „periferice“</a:t>
            </a:r>
            <a:r>
              <a:rPr lang="ro-RO" dirty="0"/>
              <a:t> în care distrugerea celor trei linii celulare este dată de:</a:t>
            </a:r>
          </a:p>
          <a:p>
            <a:pPr lvl="0"/>
            <a:r>
              <a:rPr lang="ro-RO" b="1" dirty="0" err="1">
                <a:solidFill>
                  <a:srgbClr val="FF0000"/>
                </a:solidFill>
              </a:rPr>
              <a:t>hipersplenism</a:t>
            </a:r>
            <a:r>
              <a:rPr lang="ro-RO" dirty="0">
                <a:solidFill>
                  <a:srgbClr val="FF0000"/>
                </a:solidFill>
              </a:rPr>
              <a:t>,</a:t>
            </a:r>
          </a:p>
          <a:p>
            <a:pPr lvl="0"/>
            <a:r>
              <a:rPr lang="ro-RO" dirty="0">
                <a:solidFill>
                  <a:srgbClr val="FF0000"/>
                </a:solidFill>
              </a:rPr>
              <a:t> de o </a:t>
            </a:r>
            <a:r>
              <a:rPr lang="ro-RO" b="1" dirty="0">
                <a:solidFill>
                  <a:srgbClr val="FF0000"/>
                </a:solidFill>
              </a:rPr>
              <a:t>coagulopatie de consum</a:t>
            </a:r>
            <a:r>
              <a:rPr lang="ro-RO" dirty="0">
                <a:solidFill>
                  <a:srgbClr val="FF0000"/>
                </a:solidFill>
              </a:rPr>
              <a:t>, </a:t>
            </a:r>
          </a:p>
          <a:p>
            <a:pPr lvl="0"/>
            <a:r>
              <a:rPr lang="ro-RO" dirty="0">
                <a:solidFill>
                  <a:srgbClr val="FF0000"/>
                </a:solidFill>
              </a:rPr>
              <a:t>de o </a:t>
            </a:r>
            <a:r>
              <a:rPr lang="ro-RO" b="1" dirty="0">
                <a:solidFill>
                  <a:srgbClr val="FF0000"/>
                </a:solidFill>
              </a:rPr>
              <a:t>distrugere imunologică</a:t>
            </a:r>
            <a:r>
              <a:rPr lang="ro-RO" dirty="0">
                <a:solidFill>
                  <a:srgbClr val="FF0000"/>
                </a:solidFill>
              </a:rPr>
              <a:t> sau în </a:t>
            </a:r>
          </a:p>
          <a:p>
            <a:pPr lvl="0"/>
            <a:r>
              <a:rPr lang="ro-RO" b="1" dirty="0">
                <a:solidFill>
                  <a:srgbClr val="FF0000"/>
                </a:solidFill>
              </a:rPr>
              <a:t>hemoglobinuria paroxistică nocturnă</a:t>
            </a:r>
            <a:r>
              <a:rPr lang="ro-RO" dirty="0">
                <a:solidFill>
                  <a:srgbClr val="FF0000"/>
                </a:solidFill>
              </a:rPr>
              <a:t>. </a:t>
            </a:r>
          </a:p>
          <a:p>
            <a:endParaRPr lang="ro-RO" dirty="0"/>
          </a:p>
        </p:txBody>
      </p:sp>
    </p:spTree>
    <p:extLst>
      <p:ext uri="{BB962C8B-B14F-4D97-AF65-F5344CB8AC3E}">
        <p14:creationId xmlns:p14="http://schemas.microsoft.com/office/powerpoint/2010/main" val="3404912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3365</TotalTime>
  <Words>6136</Words>
  <Application>Microsoft Office PowerPoint</Application>
  <PresentationFormat>Expunere pe ecran (4:3)</PresentationFormat>
  <Paragraphs>896</Paragraphs>
  <Slides>92</Slides>
  <Notes>1</Notes>
  <HiddenSlides>0</HiddenSlides>
  <MMClips>0</MMClips>
  <ScaleCrop>false</ScaleCrop>
  <HeadingPairs>
    <vt:vector size="6" baseType="variant">
      <vt:variant>
        <vt:lpstr>Temă</vt:lpstr>
      </vt:variant>
      <vt:variant>
        <vt:i4>1</vt:i4>
      </vt:variant>
      <vt:variant>
        <vt:lpstr>Servere OLE încorporate</vt:lpstr>
      </vt:variant>
      <vt:variant>
        <vt:i4>1</vt:i4>
      </vt:variant>
      <vt:variant>
        <vt:lpstr>Titluri diapozitive</vt:lpstr>
      </vt:variant>
      <vt:variant>
        <vt:i4>92</vt:i4>
      </vt:variant>
    </vt:vector>
  </HeadingPairs>
  <TitlesOfParts>
    <vt:vector size="94" baseType="lpstr">
      <vt:lpstr>Soho</vt:lpstr>
      <vt:lpstr>Ecuaţie</vt:lpstr>
      <vt:lpstr> </vt:lpstr>
      <vt:lpstr>Prezentare PowerPoint</vt:lpstr>
      <vt:lpstr> Anamneza </vt:lpstr>
      <vt:lpstr> Anamneza </vt:lpstr>
      <vt:lpstr>Anamneza </vt:lpstr>
      <vt:lpstr>Anamneza </vt:lpstr>
      <vt:lpstr>Anamneza </vt:lpstr>
      <vt:lpstr>Anamneza </vt:lpstr>
      <vt:lpstr>Anamneza </vt:lpstr>
      <vt:lpstr>Anamneza </vt:lpstr>
      <vt:lpstr>Anamneza </vt:lpstr>
      <vt:lpstr>Anamneza</vt:lpstr>
      <vt:lpstr>Anamneza</vt:lpstr>
      <vt:lpstr>Anamneza</vt:lpstr>
      <vt:lpstr>Anamneza</vt:lpstr>
      <vt:lpstr>Explorarea paraclinică </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Explorarea paraclinică</vt:lpstr>
      <vt:lpstr>SINDROAME ANEMICE</vt:lpstr>
      <vt:lpstr>Definiţie </vt:lpstr>
      <vt:lpstr> Fiziopatologie</vt:lpstr>
      <vt:lpstr>Prezentare PowerPoint</vt:lpstr>
      <vt:lpstr>Paraclinic</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Porfiriile </vt:lpstr>
      <vt:lpstr>Porfiriile eritropoietice  </vt:lpstr>
      <vt:lpstr>Prezentare PowerPoint</vt:lpstr>
      <vt:lpstr>Prezentare PowerPoint</vt:lpstr>
      <vt:lpstr> Porfiriile hepatice</vt:lpstr>
      <vt:lpstr>Prezentare PowerPoint</vt:lpstr>
      <vt:lpstr>Prezentare PowerPoint</vt:lpstr>
      <vt:lpstr>Prezentare PowerPoint</vt:lpstr>
      <vt:lpstr>Prezentare PowerPoint</vt:lpstr>
      <vt:lpstr> Anemiile megaloblastice</vt:lpstr>
      <vt:lpstr>Anemia Addison-Biermer</vt:lpstr>
      <vt:lpstr>Prezentare PowerPoint</vt:lpstr>
      <vt:lpstr>Tablou clinic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Sindromul anemic </dc:title>
  <dc:creator>asus</dc:creator>
  <cp:lastModifiedBy>asus</cp:lastModifiedBy>
  <cp:revision>108</cp:revision>
  <dcterms:created xsi:type="dcterms:W3CDTF">2014-10-14T11:19:52Z</dcterms:created>
  <dcterms:modified xsi:type="dcterms:W3CDTF">2016-11-03T20:16:31Z</dcterms:modified>
</cp:coreProperties>
</file>