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332" r:id="rId24"/>
    <p:sldId id="280" r:id="rId25"/>
    <p:sldId id="282" r:id="rId26"/>
    <p:sldId id="283" r:id="rId27"/>
    <p:sldId id="281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</p:sldIdLst>
  <p:sldSz cx="12192000" cy="6858000"/>
  <p:notesSz cx="6858000" cy="9144000"/>
  <p:defaultTextStyle>
    <a:defPPr>
      <a:defRPr lang="en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22"/>
    <p:restoredTop sz="94607"/>
  </p:normalViewPr>
  <p:slideViewPr>
    <p:cSldViewPr snapToGrid="0" snapToObjects="1">
      <p:cViewPr varScale="1">
        <p:scale>
          <a:sx n="58" d="100"/>
          <a:sy n="58" d="100"/>
        </p:scale>
        <p:origin x="224" y="2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4EC44-9623-2A4C-BDCD-A8CB79D7E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AA8875-7881-544B-AD49-53D3CD558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F8725-7C76-5444-983B-F9D3D8C96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5015B-AC00-624E-8A92-13788A14B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99A60-A044-9546-BFC6-76CC36DFC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54234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7667-6D2C-3146-B9D1-2BA8A708D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900A0-04AF-114E-90BC-6E4B70A9E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E54E8-5AEB-5A45-B5CD-32EDA8D1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A2DBF-F586-BC45-99B3-DCD90E098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2D387-8F53-E946-8A70-215DD148F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90093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69BEEF-1895-174B-94F3-57B6F03005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EF596-D688-914F-9D1B-A34FEA880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1091A-FA52-E240-8C1A-75A170C9B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B749F-A2AF-7E4C-BC80-9D1ACCF8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B65DB-6421-CD41-B49E-C0EAE98B4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59858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D3E50-8E2B-954E-BE1B-E972D6E2D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BFFBD-DCBF-AB4A-9EE2-E494348DD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49D77-7999-1649-AB04-A80A625A3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5E6FC-4E36-2341-BC43-C40941FA7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38021-808C-754F-ABE4-9800DEC96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584664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10846-B06F-1749-B839-33FB7AE3E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481E1-5B23-8F4C-AE0B-2C2F7092E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A2B2D-72FF-AD48-8550-3BB046880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D0039-4D4C-B840-ACD0-43EA54009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EFFEB-D6F1-1E43-BFE3-820BC3131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80650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12DCA-9C2A-7847-9B96-DC0EA5F4F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5E6A5-E4BC-284B-B8A1-D0D36888E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4E34BA-F06D-B84C-81F6-DB32EE427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ABA93-45E7-7E4F-96E4-6790F62B3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33E65-1CD7-0F48-9F9F-3D352AE46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D050E-8D71-1048-8117-486FB4A31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68300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59EB0-25DE-6B43-AD87-DF839F2B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2AB10-771D-5346-9B40-F2A368420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85203-BAA7-D44C-91F5-B68038FC0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1B39ED-1B69-4B4E-8E70-41471FF368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FAC919-0BE5-4C41-AFEE-0D1ED6C12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387B4-C003-FF42-AD77-D7E1B5CFF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95F03-695E-CA47-B933-F8CE1A019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751400-8628-544F-8CE3-5FEEC0DA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64674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208C6-17E1-2E4B-9FEF-6F9964200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8422B9-AFC4-034A-A740-92AF9B5B2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A30A4-B408-D14B-A78D-0E7B44AB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CD4E6-B6C7-CD48-A630-131DC6201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251722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96CDF5-04E6-1149-88E0-B84A6B434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D68068-40EE-224B-BF54-A5425EC9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021A6-ADAE-9C43-9764-1DB674C73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8142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96A1C-586B-CD49-B995-C11F188FA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0C588-6E6C-BB4A-8EA0-47BE23B42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006EC0-C8E1-5448-9D54-9F486062D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40F72-CFD9-584F-837F-C338357BB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DF8A8-D9C8-9748-B7EC-3D93A32EF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62D6CB-1CB1-7C43-BB58-956556F9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3907780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C9415-52DC-4344-8E09-3D1C82D19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384239-79FA-0742-B710-278501C56A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2F668-5A19-D148-8590-3D4EBA522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6A66C-3DE2-3C4F-A5B5-D1697BFCE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26AB6-DE61-5044-8087-3C12850FE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6EFA1-346A-CE41-BBE6-9D66D05FF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91351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7A6FA9-34FD-9245-8D7A-14725F7A5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C17D-9146-A14A-A2CC-98FDA3E85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4810D-BA84-4C46-8112-E6397C6A7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5477D-951A-4E44-999B-90BF342623BB}" type="datetimeFigureOut">
              <a:rPr lang="en-RO" smtClean="0"/>
              <a:t>06/10/2020</a:t>
            </a:fld>
            <a:endParaRPr lang="en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7B923-2C16-B14F-8E2C-FD7F606369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CE842-E413-E54F-B8ED-8236B408D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40399-EBC0-984A-89B8-5CEE04E5E42B}" type="slidenum">
              <a:rPr lang="en-RO" smtClean="0"/>
              <a:t>‹#›</a:t>
            </a:fld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47058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70857-0057-6B4F-8D7D-2F59A890F2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RO" dirty="0"/>
              <a:t>ANESTEZIA GENERALĂ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3A1AE7-6227-5D4A-8FA0-3CCDF6F93F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RO"/>
          </a:p>
        </p:txBody>
      </p:sp>
    </p:spTree>
    <p:extLst>
      <p:ext uri="{BB962C8B-B14F-4D97-AF65-F5344CB8AC3E}">
        <p14:creationId xmlns:p14="http://schemas.microsoft.com/office/powerpoint/2010/main" val="1703545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DB3FE-681A-A644-AF3B-4D85D673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Premedicația</a:t>
            </a:r>
            <a:r>
              <a:rPr lang="en-US" dirty="0"/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47CBC-8D1C-154E-BD6A-ED85CEAA6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7809"/>
          </a:xfrm>
        </p:spPr>
        <p:txBody>
          <a:bodyPr/>
          <a:lstStyle/>
          <a:p>
            <a:r>
              <a:rPr lang="en-US" b="1" dirty="0"/>
              <a:t>Benzodiazepine </a:t>
            </a:r>
            <a:r>
              <a:rPr lang="en-US" b="1" dirty="0" err="1"/>
              <a:t>și</a:t>
            </a:r>
            <a:r>
              <a:rPr lang="en-US" b="1" dirty="0"/>
              <a:t> </a:t>
            </a:r>
            <a:r>
              <a:rPr lang="en-US" b="1" dirty="0" err="1"/>
              <a:t>Opioide</a:t>
            </a:r>
            <a:r>
              <a:rPr lang="en-US" dirty="0"/>
              <a:t> - </a:t>
            </a:r>
            <a:r>
              <a:rPr lang="en-US" dirty="0" err="1"/>
              <a:t>înlăturarea</a:t>
            </a:r>
            <a:r>
              <a:rPr lang="en-US" dirty="0"/>
              <a:t> </a:t>
            </a:r>
            <a:r>
              <a:rPr lang="en-US" dirty="0" err="1"/>
              <a:t>anxietătii</a:t>
            </a:r>
            <a:r>
              <a:rPr lang="en-US" dirty="0"/>
              <a:t>, </a:t>
            </a:r>
            <a:r>
              <a:rPr lang="en-US" dirty="0" err="1"/>
              <a:t>diminuarea</a:t>
            </a:r>
            <a:r>
              <a:rPr lang="en-US" dirty="0"/>
              <a:t> </a:t>
            </a:r>
            <a:r>
              <a:rPr lang="en-US" dirty="0" err="1"/>
              <a:t>nevoii</a:t>
            </a:r>
            <a:r>
              <a:rPr lang="en-US" dirty="0"/>
              <a:t> de </a:t>
            </a:r>
            <a:r>
              <a:rPr lang="en-US" dirty="0" err="1"/>
              <a:t>anestezic</a:t>
            </a:r>
            <a:r>
              <a:rPr lang="en-US" dirty="0"/>
              <a:t>, </a:t>
            </a:r>
            <a:r>
              <a:rPr lang="en-US" dirty="0" err="1"/>
              <a:t>analgezie</a:t>
            </a:r>
            <a:r>
              <a:rPr lang="en-US" dirty="0"/>
              <a:t>, </a:t>
            </a:r>
            <a:r>
              <a:rPr lang="en-US" dirty="0" err="1"/>
              <a:t>sedare</a:t>
            </a:r>
            <a:r>
              <a:rPr lang="en-US" dirty="0"/>
              <a:t>, </a:t>
            </a:r>
            <a:r>
              <a:rPr lang="en-US" dirty="0" err="1"/>
              <a:t>amnezie</a:t>
            </a:r>
            <a:r>
              <a:rPr lang="en-US" dirty="0"/>
              <a:t>.</a:t>
            </a:r>
            <a:endParaRPr lang="en-RO" dirty="0"/>
          </a:p>
          <a:p>
            <a:r>
              <a:rPr lang="en-US" b="1" dirty="0" err="1"/>
              <a:t>Dexametazona</a:t>
            </a:r>
            <a:r>
              <a:rPr lang="en-US" b="1" dirty="0"/>
              <a:t>, </a:t>
            </a:r>
            <a:r>
              <a:rPr lang="en-US" b="1" dirty="0" err="1"/>
              <a:t>Granisetron</a:t>
            </a:r>
            <a:r>
              <a:rPr lang="en-US" b="1" dirty="0"/>
              <a:t>, </a:t>
            </a:r>
            <a:r>
              <a:rPr lang="en-US" b="1" dirty="0" err="1"/>
              <a:t>Ondasetron</a:t>
            </a:r>
            <a:r>
              <a:rPr lang="en-US" b="1" dirty="0"/>
              <a:t> - </a:t>
            </a:r>
            <a:r>
              <a:rPr lang="en-US" dirty="0" err="1"/>
              <a:t>scăderea</a:t>
            </a:r>
            <a:r>
              <a:rPr lang="en-US" dirty="0"/>
              <a:t> </a:t>
            </a:r>
            <a:r>
              <a:rPr lang="en-US" dirty="0" err="1"/>
              <a:t>riscului</a:t>
            </a:r>
            <a:r>
              <a:rPr lang="en-US" dirty="0"/>
              <a:t> de </a:t>
            </a:r>
            <a:r>
              <a:rPr lang="en-US" dirty="0" err="1"/>
              <a:t>aspirație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arborele</a:t>
            </a:r>
            <a:r>
              <a:rPr lang="en-US" dirty="0"/>
              <a:t> </a:t>
            </a:r>
            <a:r>
              <a:rPr lang="en-US" dirty="0" err="1"/>
              <a:t>traheobronșic</a:t>
            </a:r>
            <a:r>
              <a:rPr lang="en-US" dirty="0"/>
              <a:t>, </a:t>
            </a:r>
            <a:r>
              <a:rPr lang="en-US" dirty="0" err="1"/>
              <a:t>scăderea</a:t>
            </a:r>
            <a:r>
              <a:rPr lang="en-US" dirty="0"/>
              <a:t> </a:t>
            </a:r>
            <a:r>
              <a:rPr lang="en-US" dirty="0" err="1"/>
              <a:t>volumului</a:t>
            </a:r>
            <a:r>
              <a:rPr lang="en-US" dirty="0"/>
              <a:t> de </a:t>
            </a:r>
            <a:r>
              <a:rPr lang="en-US" dirty="0" err="1"/>
              <a:t>lichide</a:t>
            </a:r>
            <a:r>
              <a:rPr lang="en-US" dirty="0"/>
              <a:t> </a:t>
            </a:r>
            <a:r>
              <a:rPr lang="en-US" dirty="0" err="1"/>
              <a:t>gastrice</a:t>
            </a:r>
            <a:endParaRPr lang="en-RO" dirty="0"/>
          </a:p>
          <a:p>
            <a:r>
              <a:rPr lang="en-US" b="1" dirty="0" err="1"/>
              <a:t>Atropina</a:t>
            </a:r>
            <a:r>
              <a:rPr lang="en-US" b="1" dirty="0"/>
              <a:t>, </a:t>
            </a:r>
            <a:r>
              <a:rPr lang="en-US" b="1" dirty="0" err="1"/>
              <a:t>Glicopirolat</a:t>
            </a:r>
            <a:r>
              <a:rPr lang="en-US" b="1" dirty="0"/>
              <a:t> </a:t>
            </a:r>
            <a:r>
              <a:rPr lang="en-US" dirty="0"/>
              <a:t>- </a:t>
            </a:r>
            <a:r>
              <a:rPr lang="en-US" dirty="0" err="1"/>
              <a:t>antisialogog</a:t>
            </a:r>
            <a:r>
              <a:rPr lang="en-US" dirty="0"/>
              <a:t>, </a:t>
            </a:r>
            <a:r>
              <a:rPr lang="en-US" dirty="0" err="1"/>
              <a:t>scăderea</a:t>
            </a:r>
            <a:r>
              <a:rPr lang="en-US" dirty="0"/>
              <a:t> </a:t>
            </a:r>
            <a:r>
              <a:rPr lang="en-US" dirty="0" err="1"/>
              <a:t>riscului</a:t>
            </a:r>
            <a:r>
              <a:rPr lang="en-US" dirty="0"/>
              <a:t> de </a:t>
            </a:r>
            <a:r>
              <a:rPr lang="en-US" dirty="0" err="1"/>
              <a:t>apariție</a:t>
            </a:r>
            <a:r>
              <a:rPr lang="en-US" dirty="0"/>
              <a:t> a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reflexe</a:t>
            </a:r>
            <a:r>
              <a:rPr lang="en-US" dirty="0"/>
              <a:t> </a:t>
            </a:r>
            <a:r>
              <a:rPr lang="en-US" dirty="0" err="1"/>
              <a:t>parasimpatice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168756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4BD51-2132-8048-ACCA-CF80EAD7F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Managementul</a:t>
            </a:r>
            <a:r>
              <a:rPr lang="en-US" i="1" dirty="0"/>
              <a:t> </a:t>
            </a:r>
            <a:r>
              <a:rPr lang="en-US" i="1" dirty="0" err="1"/>
              <a:t>intraoperator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BD75A-C3D9-9C46-A08C-7E911C06B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826" y="1690688"/>
            <a:ext cx="10887974" cy="48021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prezența</a:t>
            </a:r>
            <a:r>
              <a:rPr lang="en-US" dirty="0"/>
              <a:t> </a:t>
            </a:r>
            <a:r>
              <a:rPr lang="en-US" dirty="0" err="1"/>
              <a:t>obligatorie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sala</a:t>
            </a:r>
            <a:r>
              <a:rPr lang="en-US" dirty="0"/>
              <a:t> de </a:t>
            </a:r>
            <a:r>
              <a:rPr lang="en-US" dirty="0" err="1"/>
              <a:t>operație</a:t>
            </a:r>
            <a:r>
              <a:rPr lang="en-US" dirty="0"/>
              <a:t> a </a:t>
            </a:r>
            <a:r>
              <a:rPr lang="en-US" dirty="0" err="1"/>
              <a:t>medicului</a:t>
            </a:r>
            <a:r>
              <a:rPr lang="en-US" dirty="0"/>
              <a:t> </a:t>
            </a:r>
            <a:r>
              <a:rPr lang="en-US" dirty="0" err="1"/>
              <a:t>anestezist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a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înlocuitor</a:t>
            </a:r>
            <a:r>
              <a:rPr lang="en-US" dirty="0"/>
              <a:t> pe </a:t>
            </a:r>
            <a:r>
              <a:rPr lang="en-US" dirty="0" err="1"/>
              <a:t>toată</a:t>
            </a:r>
            <a:r>
              <a:rPr lang="en-US" dirty="0"/>
              <a:t> </a:t>
            </a:r>
            <a:r>
              <a:rPr lang="en-US" dirty="0" err="1"/>
              <a:t>durata</a:t>
            </a:r>
            <a:r>
              <a:rPr lang="en-US" dirty="0"/>
              <a:t> </a:t>
            </a:r>
            <a:r>
              <a:rPr lang="en-US" dirty="0" err="1"/>
              <a:t>anesteziei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-respirator - </a:t>
            </a:r>
            <a:r>
              <a:rPr lang="en-US" dirty="0" err="1"/>
              <a:t>presiunile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caile</a:t>
            </a:r>
            <a:r>
              <a:rPr lang="en-US" dirty="0"/>
              <a:t> </a:t>
            </a:r>
            <a:r>
              <a:rPr lang="en-US" dirty="0" err="1"/>
              <a:t>respiratorii</a:t>
            </a:r>
            <a:r>
              <a:rPr lang="en-US" dirty="0"/>
              <a:t>, </a:t>
            </a:r>
            <a:r>
              <a:rPr lang="en-US" dirty="0" err="1"/>
              <a:t>volumul</a:t>
            </a:r>
            <a:r>
              <a:rPr lang="en-US" dirty="0"/>
              <a:t> </a:t>
            </a:r>
            <a:r>
              <a:rPr lang="en-US" dirty="0" err="1"/>
              <a:t>curent</a:t>
            </a:r>
            <a:r>
              <a:rPr lang="en-US" dirty="0"/>
              <a:t>, </a:t>
            </a:r>
            <a:r>
              <a:rPr lang="en-US" dirty="0" err="1"/>
              <a:t>concentrația</a:t>
            </a:r>
            <a:r>
              <a:rPr lang="en-US" dirty="0"/>
              <a:t> 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a </a:t>
            </a:r>
            <a:r>
              <a:rPr lang="en-US" dirty="0" err="1"/>
              <a:t>anestezicelor</a:t>
            </a:r>
            <a:r>
              <a:rPr lang="en-US" dirty="0"/>
              <a:t> </a:t>
            </a:r>
            <a:r>
              <a:rPr lang="en-US" dirty="0" err="1"/>
              <a:t>inhalatorii</a:t>
            </a:r>
            <a:r>
              <a:rPr lang="en-US" dirty="0"/>
              <a:t>, </a:t>
            </a:r>
            <a:r>
              <a:rPr lang="en-US" dirty="0" err="1"/>
              <a:t>puloximetrie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hemodinamic</a:t>
            </a:r>
            <a:r>
              <a:rPr lang="en-US" dirty="0"/>
              <a:t> – TA (</a:t>
            </a:r>
            <a:r>
              <a:rPr lang="en-US" dirty="0" err="1"/>
              <a:t>invaziv</a:t>
            </a:r>
            <a:r>
              <a:rPr lang="en-US" dirty="0"/>
              <a:t>/</a:t>
            </a:r>
            <a:r>
              <a:rPr lang="en-US" dirty="0" err="1"/>
              <a:t>noninvaziv</a:t>
            </a:r>
            <a:r>
              <a:rPr lang="en-US" dirty="0"/>
              <a:t>)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puls</a:t>
            </a:r>
            <a:r>
              <a:rPr lang="en-US" dirty="0"/>
              <a:t> la </a:t>
            </a:r>
            <a:r>
              <a:rPr lang="en-US" dirty="0" err="1"/>
              <a:t>fiecare</a:t>
            </a:r>
            <a:r>
              <a:rPr lang="en-US" dirty="0"/>
              <a:t> 5 minute, ECG ,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segmentului</a:t>
            </a:r>
            <a:r>
              <a:rPr lang="en-US" dirty="0"/>
              <a:t> ST, PVC (</a:t>
            </a:r>
            <a:r>
              <a:rPr lang="en-US" dirty="0" err="1"/>
              <a:t>presiunea</a:t>
            </a:r>
            <a:r>
              <a:rPr lang="en-US" dirty="0"/>
              <a:t> </a:t>
            </a:r>
            <a:r>
              <a:rPr lang="en-US" dirty="0" err="1"/>
              <a:t>venoasa</a:t>
            </a:r>
            <a:r>
              <a:rPr lang="en-US" dirty="0"/>
              <a:t> </a:t>
            </a:r>
            <a:r>
              <a:rPr lang="en-US" dirty="0" err="1"/>
              <a:t>centrală</a:t>
            </a:r>
            <a:r>
              <a:rPr lang="en-US" dirty="0"/>
              <a:t>), </a:t>
            </a:r>
            <a:r>
              <a:rPr lang="en-US" dirty="0" err="1"/>
              <a:t>debitul</a:t>
            </a:r>
            <a:r>
              <a:rPr lang="en-US" dirty="0"/>
              <a:t> cardiac, </a:t>
            </a:r>
            <a:r>
              <a:rPr lang="en-US" dirty="0" err="1"/>
              <a:t>presiunea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artera</a:t>
            </a:r>
            <a:r>
              <a:rPr lang="en-US" dirty="0"/>
              <a:t> </a:t>
            </a:r>
            <a:r>
              <a:rPr lang="en-US" dirty="0" err="1"/>
              <a:t>pulmonară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debit </a:t>
            </a:r>
            <a:r>
              <a:rPr lang="en-US" dirty="0" err="1"/>
              <a:t>urinar</a:t>
            </a:r>
            <a:r>
              <a:rPr lang="en-US" dirty="0"/>
              <a:t> </a:t>
            </a:r>
            <a:r>
              <a:rPr lang="en-US" dirty="0" err="1"/>
              <a:t>orar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glicemie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echilibru</a:t>
            </a:r>
            <a:r>
              <a:rPr lang="en-US" dirty="0"/>
              <a:t> </a:t>
            </a:r>
            <a:r>
              <a:rPr lang="en-US" dirty="0" err="1"/>
              <a:t>hidroelectrolitric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acidobazic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periferic</a:t>
            </a:r>
            <a:r>
              <a:rPr lang="en-US" dirty="0"/>
              <a:t> (</a:t>
            </a:r>
            <a:r>
              <a:rPr lang="en-US" dirty="0" err="1"/>
              <a:t>extremități</a:t>
            </a:r>
            <a:r>
              <a:rPr lang="en-US" dirty="0"/>
              <a:t>), central (</a:t>
            </a:r>
            <a:r>
              <a:rPr lang="en-US" dirty="0" err="1"/>
              <a:t>vezica</a:t>
            </a:r>
            <a:r>
              <a:rPr lang="en-US" dirty="0"/>
              <a:t> </a:t>
            </a:r>
            <a:r>
              <a:rPr lang="en-US" dirty="0" err="1"/>
              <a:t>urinară</a:t>
            </a:r>
            <a:r>
              <a:rPr lang="en-US" dirty="0"/>
              <a:t>, rectal)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hipnoza</a:t>
            </a:r>
            <a:r>
              <a:rPr lang="en-US" dirty="0"/>
              <a:t> –</a:t>
            </a:r>
            <a:r>
              <a:rPr lang="en-US" dirty="0" err="1"/>
              <a:t>entropie</a:t>
            </a:r>
            <a:r>
              <a:rPr lang="en-US" dirty="0"/>
              <a:t>, BIS (</a:t>
            </a:r>
            <a:r>
              <a:rPr lang="en-US" dirty="0" err="1"/>
              <a:t>bispectral</a:t>
            </a:r>
            <a:r>
              <a:rPr lang="en-US" dirty="0"/>
              <a:t> index)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relaxarea</a:t>
            </a:r>
            <a:r>
              <a:rPr lang="en-US" dirty="0"/>
              <a:t> </a:t>
            </a:r>
            <a:r>
              <a:rPr lang="en-US" dirty="0" err="1"/>
              <a:t>musculară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stimulator de </a:t>
            </a:r>
            <a:r>
              <a:rPr lang="en-US" dirty="0" err="1"/>
              <a:t>nerv</a:t>
            </a:r>
            <a:r>
              <a:rPr lang="en-US" dirty="0"/>
              <a:t> </a:t>
            </a:r>
            <a:r>
              <a:rPr lang="en-US" dirty="0" err="1"/>
              <a:t>periferic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575605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C3CAB-262E-964A-AEE2-0A3A53F7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Managementul</a:t>
            </a:r>
            <a:r>
              <a:rPr lang="en-US" i="1" dirty="0"/>
              <a:t> </a:t>
            </a:r>
            <a:r>
              <a:rPr lang="en-US" i="1" dirty="0" err="1"/>
              <a:t>postoperator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A2AD2-FE25-644E-9823-C1323DDD0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RO" dirty="0"/>
              <a:t>Monitorizarea funcțiilor vitale</a:t>
            </a:r>
          </a:p>
          <a:p>
            <a:r>
              <a:rPr lang="en-US" dirty="0"/>
              <a:t>S</a:t>
            </a:r>
            <a:r>
              <a:rPr lang="en-RO" dirty="0"/>
              <a:t>coruri postoperatorii</a:t>
            </a:r>
          </a:p>
        </p:txBody>
      </p:sp>
    </p:spTree>
    <p:extLst>
      <p:ext uri="{BB962C8B-B14F-4D97-AF65-F5344CB8AC3E}">
        <p14:creationId xmlns:p14="http://schemas.microsoft.com/office/powerpoint/2010/main" val="1705242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B3F6F-4722-1E48-B13C-30905D31D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Fazele anesteziei generale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5D28D-7456-8447-8481-6DC80992B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7312"/>
            <a:ext cx="10515600" cy="1987250"/>
          </a:xfrm>
        </p:spPr>
        <p:txBody>
          <a:bodyPr/>
          <a:lstStyle/>
          <a:p>
            <a:r>
              <a:rPr lang="en-RO" dirty="0"/>
              <a:t>Inducția</a:t>
            </a:r>
          </a:p>
          <a:p>
            <a:r>
              <a:rPr lang="en-US" dirty="0"/>
              <a:t>M</a:t>
            </a:r>
            <a:r>
              <a:rPr lang="en-RO" dirty="0"/>
              <a:t>enținerea</a:t>
            </a:r>
          </a:p>
          <a:p>
            <a:r>
              <a:rPr lang="en-RO" dirty="0"/>
              <a:t>Trezirea</a:t>
            </a:r>
          </a:p>
        </p:txBody>
      </p:sp>
    </p:spTree>
    <p:extLst>
      <p:ext uri="{BB962C8B-B14F-4D97-AF65-F5344CB8AC3E}">
        <p14:creationId xmlns:p14="http://schemas.microsoft.com/office/powerpoint/2010/main" val="2880104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13170-43AE-354E-A4DA-93D668AF8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54" y="242497"/>
            <a:ext cx="10515600" cy="877079"/>
          </a:xfrm>
        </p:spPr>
        <p:txBody>
          <a:bodyPr/>
          <a:lstStyle/>
          <a:p>
            <a:r>
              <a:rPr lang="en-RO" dirty="0"/>
              <a:t>Inducția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5AF88-3168-764E-8D85-1DC44BCE4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68" y="1119576"/>
            <a:ext cx="11215778" cy="54959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de </a:t>
            </a:r>
            <a:r>
              <a:rPr lang="en-US" dirty="0" err="1"/>
              <a:t>trecere</a:t>
            </a:r>
            <a:r>
              <a:rPr lang="en-US" dirty="0"/>
              <a:t> de la </a:t>
            </a:r>
            <a:r>
              <a:rPr lang="en-US" dirty="0" err="1"/>
              <a:t>faza</a:t>
            </a:r>
            <a:r>
              <a:rPr lang="en-US" dirty="0"/>
              <a:t> de </a:t>
            </a:r>
            <a:r>
              <a:rPr lang="en-US" dirty="0" err="1"/>
              <a:t>conștiența</a:t>
            </a:r>
            <a:r>
              <a:rPr lang="en-US" dirty="0"/>
              <a:t> la </a:t>
            </a:r>
            <a:r>
              <a:rPr lang="en-US" dirty="0" err="1"/>
              <a:t>faza</a:t>
            </a:r>
            <a:r>
              <a:rPr lang="en-US" dirty="0"/>
              <a:t> de </a:t>
            </a:r>
            <a:r>
              <a:rPr lang="en-US" dirty="0" err="1"/>
              <a:t>anestezie</a:t>
            </a:r>
            <a:r>
              <a:rPr lang="en-US" dirty="0"/>
              <a:t> </a:t>
            </a:r>
            <a:r>
              <a:rPr lang="en-US" dirty="0" err="1"/>
              <a:t>chirurgicală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administrarea</a:t>
            </a:r>
            <a:r>
              <a:rPr lang="en-US" dirty="0"/>
              <a:t> </a:t>
            </a:r>
            <a:r>
              <a:rPr lang="en-US" dirty="0" err="1"/>
              <a:t>inhalatorie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intravenoasă</a:t>
            </a:r>
            <a:r>
              <a:rPr lang="en-US" dirty="0"/>
              <a:t> de </a:t>
            </a:r>
            <a:r>
              <a:rPr lang="en-US" dirty="0" err="1"/>
              <a:t>droguri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depresia</a:t>
            </a:r>
            <a:r>
              <a:rPr lang="en-US" dirty="0"/>
              <a:t> </a:t>
            </a:r>
            <a:r>
              <a:rPr lang="en-US" dirty="0" err="1"/>
              <a:t>sistemului</a:t>
            </a:r>
            <a:r>
              <a:rPr lang="en-US" dirty="0"/>
              <a:t> </a:t>
            </a:r>
            <a:r>
              <a:rPr lang="en-US" dirty="0" err="1"/>
              <a:t>nervos</a:t>
            </a:r>
            <a:r>
              <a:rPr lang="en-US" dirty="0"/>
              <a:t>, cu </a:t>
            </a:r>
            <a:r>
              <a:rPr lang="en-US" dirty="0" err="1"/>
              <a:t>depresia</a:t>
            </a:r>
            <a:r>
              <a:rPr lang="en-US" dirty="0"/>
              <a:t> </a:t>
            </a:r>
            <a:r>
              <a:rPr lang="en-US" dirty="0" err="1"/>
              <a:t>centrului</a:t>
            </a:r>
            <a:r>
              <a:rPr lang="en-US" dirty="0"/>
              <a:t> respirator (</a:t>
            </a:r>
            <a:r>
              <a:rPr lang="en-US" dirty="0" err="1"/>
              <a:t>apnee</a:t>
            </a:r>
            <a:r>
              <a:rPr lang="en-US" dirty="0"/>
              <a:t>), cardiac (</a:t>
            </a:r>
            <a:r>
              <a:rPr lang="en-US" dirty="0" err="1"/>
              <a:t>bradicardie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hipotensiune</a:t>
            </a:r>
            <a:r>
              <a:rPr lang="en-US" dirty="0"/>
              <a:t> </a:t>
            </a:r>
            <a:r>
              <a:rPr lang="en-US" dirty="0" err="1"/>
              <a:t>arterială</a:t>
            </a:r>
            <a:r>
              <a:rPr lang="en-US" dirty="0"/>
              <a:t>)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pierderea</a:t>
            </a:r>
            <a:r>
              <a:rPr lang="en-US" dirty="0"/>
              <a:t> </a:t>
            </a:r>
            <a:r>
              <a:rPr lang="en-US" dirty="0" err="1"/>
              <a:t>reflexelor</a:t>
            </a:r>
            <a:r>
              <a:rPr lang="en-US" dirty="0"/>
              <a:t> de </a:t>
            </a:r>
            <a:r>
              <a:rPr lang="en-US" dirty="0" err="1"/>
              <a:t>protecție</a:t>
            </a:r>
            <a:r>
              <a:rPr lang="en-US" dirty="0"/>
              <a:t> a </a:t>
            </a:r>
            <a:r>
              <a:rPr lang="en-US" dirty="0" err="1"/>
              <a:t>căilor</a:t>
            </a:r>
            <a:r>
              <a:rPr lang="en-US" dirty="0"/>
              <a:t> </a:t>
            </a:r>
            <a:r>
              <a:rPr lang="en-US" dirty="0" err="1"/>
              <a:t>aeriene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până</a:t>
            </a:r>
            <a:r>
              <a:rPr lang="en-US" dirty="0"/>
              <a:t> la </a:t>
            </a:r>
            <a:r>
              <a:rPr lang="en-US" dirty="0" err="1"/>
              <a:t>apariția</a:t>
            </a:r>
            <a:r>
              <a:rPr lang="en-US" dirty="0"/>
              <a:t> </a:t>
            </a:r>
            <a:r>
              <a:rPr lang="en-US" dirty="0" err="1"/>
              <a:t>relaxării</a:t>
            </a:r>
            <a:r>
              <a:rPr lang="en-US" dirty="0"/>
              <a:t> </a:t>
            </a:r>
            <a:r>
              <a:rPr lang="en-US" dirty="0" err="1"/>
              <a:t>musculare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ventilat</a:t>
            </a:r>
            <a:r>
              <a:rPr lang="en-US" dirty="0"/>
              <a:t> pe </a:t>
            </a:r>
            <a:r>
              <a:rPr lang="en-US" dirty="0" err="1"/>
              <a:t>masca</a:t>
            </a:r>
            <a:r>
              <a:rPr lang="en-US" dirty="0"/>
              <a:t> </a:t>
            </a:r>
            <a:r>
              <a:rPr lang="en-US" dirty="0" err="1"/>
              <a:t>facială</a:t>
            </a:r>
            <a:r>
              <a:rPr lang="en-US" dirty="0"/>
              <a:t> (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postului</a:t>
            </a:r>
            <a:r>
              <a:rPr lang="en-US" dirty="0"/>
              <a:t> </a:t>
            </a:r>
            <a:r>
              <a:rPr lang="en-US" dirty="0" err="1"/>
              <a:t>alimentar</a:t>
            </a:r>
            <a:r>
              <a:rPr lang="en-US" dirty="0"/>
              <a:t> de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puțin</a:t>
            </a:r>
            <a:r>
              <a:rPr lang="en-US" dirty="0"/>
              <a:t> 6h), </a:t>
            </a:r>
            <a:r>
              <a:rPr lang="en-US" dirty="0" err="1"/>
              <a:t>apoi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intubat</a:t>
            </a:r>
            <a:r>
              <a:rPr lang="en-US" dirty="0"/>
              <a:t> cu </a:t>
            </a:r>
            <a:r>
              <a:rPr lang="en-US" dirty="0" err="1"/>
              <a:t>sonda</a:t>
            </a:r>
            <a:r>
              <a:rPr lang="en-US" dirty="0"/>
              <a:t> </a:t>
            </a:r>
            <a:r>
              <a:rPr lang="en-US" dirty="0" err="1"/>
              <a:t>orotraheală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nasotraheală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laringoscopie</a:t>
            </a:r>
            <a:r>
              <a:rPr lang="en-US" dirty="0"/>
              <a:t> </a:t>
            </a:r>
            <a:r>
              <a:rPr lang="en-US" dirty="0" err="1"/>
              <a:t>directă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se </a:t>
            </a:r>
            <a:r>
              <a:rPr lang="en-US" dirty="0" err="1"/>
              <a:t>monteză</a:t>
            </a:r>
            <a:r>
              <a:rPr lang="en-US" dirty="0"/>
              <a:t> o </a:t>
            </a:r>
            <a:r>
              <a:rPr lang="en-US" dirty="0" err="1"/>
              <a:t>mască</a:t>
            </a:r>
            <a:r>
              <a:rPr lang="en-US" dirty="0"/>
              <a:t> </a:t>
            </a:r>
            <a:r>
              <a:rPr lang="en-US" dirty="0" err="1"/>
              <a:t>laringiană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funcție</a:t>
            </a:r>
            <a:r>
              <a:rPr lang="en-US" dirty="0"/>
              <a:t> de </a:t>
            </a:r>
            <a:r>
              <a:rPr lang="en-US" dirty="0" err="1"/>
              <a:t>decizia</a:t>
            </a:r>
            <a:r>
              <a:rPr lang="en-US" dirty="0"/>
              <a:t> </a:t>
            </a:r>
            <a:r>
              <a:rPr lang="en-US" dirty="0" err="1"/>
              <a:t>medicului</a:t>
            </a:r>
            <a:r>
              <a:rPr lang="en-US" dirty="0"/>
              <a:t> </a:t>
            </a:r>
            <a:r>
              <a:rPr lang="en-US" dirty="0" err="1"/>
              <a:t>anestezist</a:t>
            </a:r>
            <a:r>
              <a:rPr lang="en-US" dirty="0"/>
              <a:t>.</a:t>
            </a:r>
            <a:endParaRPr lang="en-RO" dirty="0"/>
          </a:p>
          <a:p>
            <a:pPr>
              <a:buFontTx/>
              <a:buChar char="-"/>
            </a:pP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stomacului</a:t>
            </a:r>
            <a:r>
              <a:rPr lang="en-US" dirty="0"/>
              <a:t> </a:t>
            </a:r>
            <a:r>
              <a:rPr lang="en-US" dirty="0" err="1"/>
              <a:t>plin</a:t>
            </a:r>
            <a:r>
              <a:rPr lang="en-US" dirty="0"/>
              <a:t>,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preoxigenat</a:t>
            </a:r>
            <a:r>
              <a:rPr lang="en-US" dirty="0"/>
              <a:t> </a:t>
            </a:r>
            <a:r>
              <a:rPr lang="en-US" dirty="0" err="1"/>
              <a:t>înainte</a:t>
            </a:r>
            <a:r>
              <a:rPr lang="en-US" dirty="0"/>
              <a:t> de </a:t>
            </a:r>
            <a:r>
              <a:rPr lang="en-US" dirty="0" err="1"/>
              <a:t>inducție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de 5-10 min </a:t>
            </a:r>
            <a:r>
              <a:rPr lang="en-US" dirty="0" err="1"/>
              <a:t>apoi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inducție</a:t>
            </a:r>
            <a:r>
              <a:rPr lang="en-US" dirty="0"/>
              <a:t> cu </a:t>
            </a:r>
            <a:r>
              <a:rPr lang="en-US" dirty="0" err="1"/>
              <a:t>secvență</a:t>
            </a:r>
            <a:r>
              <a:rPr lang="en-US" dirty="0"/>
              <a:t> </a:t>
            </a:r>
            <a:r>
              <a:rPr lang="en-US" dirty="0" err="1"/>
              <a:t>rapidă</a:t>
            </a:r>
            <a:r>
              <a:rPr lang="en-US" dirty="0"/>
              <a:t> &lt; 60sec cu </a:t>
            </a:r>
            <a:r>
              <a:rPr lang="en-US" dirty="0" err="1"/>
              <a:t>lystenon</a:t>
            </a:r>
            <a:r>
              <a:rPr lang="en-US" dirty="0"/>
              <a:t> (</a:t>
            </a:r>
            <a:r>
              <a:rPr lang="en-US" dirty="0" err="1"/>
              <a:t>succinilcolina</a:t>
            </a:r>
            <a:r>
              <a:rPr lang="en-US" dirty="0"/>
              <a:t>)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esmeron</a:t>
            </a:r>
            <a:r>
              <a:rPr lang="en-US" dirty="0"/>
              <a:t> (rocuronium), </a:t>
            </a:r>
            <a:r>
              <a:rPr lang="en-US" dirty="0" err="1"/>
              <a:t>manevra</a:t>
            </a:r>
            <a:r>
              <a:rPr lang="en-US" dirty="0"/>
              <a:t> Sellick (</a:t>
            </a:r>
            <a:r>
              <a:rPr lang="en-US" dirty="0" err="1"/>
              <a:t>presiune</a:t>
            </a:r>
            <a:r>
              <a:rPr lang="en-US" dirty="0"/>
              <a:t>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cricoidului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protecția</a:t>
            </a:r>
            <a:r>
              <a:rPr lang="en-US" dirty="0"/>
              <a:t> </a:t>
            </a:r>
            <a:r>
              <a:rPr lang="en-US" dirty="0" err="1"/>
              <a:t>căilor</a:t>
            </a:r>
            <a:r>
              <a:rPr lang="en-US" dirty="0"/>
              <a:t> </a:t>
            </a:r>
            <a:r>
              <a:rPr lang="en-US" dirty="0" err="1"/>
              <a:t>aeriene</a:t>
            </a:r>
            <a:r>
              <a:rPr lang="en-US" dirty="0"/>
              <a:t>)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apoi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protezat</a:t>
            </a:r>
            <a:r>
              <a:rPr lang="en-US" dirty="0"/>
              <a:t> respirator.</a:t>
            </a:r>
          </a:p>
          <a:p>
            <a:pPr>
              <a:buFontTx/>
              <a:buChar char="-"/>
            </a:pPr>
            <a:r>
              <a:rPr lang="en-US" dirty="0" err="1"/>
              <a:t>inducția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realizată</a:t>
            </a:r>
            <a:r>
              <a:rPr lang="en-US" dirty="0"/>
              <a:t> inhalator (gaze </a:t>
            </a:r>
            <a:r>
              <a:rPr lang="en-US" dirty="0" err="1"/>
              <a:t>anestezice</a:t>
            </a:r>
            <a:r>
              <a:rPr lang="en-US" dirty="0"/>
              <a:t>) fie </a:t>
            </a:r>
            <a:r>
              <a:rPr lang="en-US" dirty="0" err="1"/>
              <a:t>intravenos</a:t>
            </a:r>
            <a:r>
              <a:rPr lang="en-US" dirty="0"/>
              <a:t> (Propofol/</a:t>
            </a:r>
            <a:r>
              <a:rPr lang="en-US" dirty="0" err="1"/>
              <a:t>Ketamina</a:t>
            </a:r>
            <a:r>
              <a:rPr lang="en-US" dirty="0"/>
              <a:t>/</a:t>
            </a:r>
            <a:r>
              <a:rPr lang="en-US" dirty="0" err="1"/>
              <a:t>Etomidat</a:t>
            </a:r>
            <a:r>
              <a:rPr lang="en-US" dirty="0"/>
              <a:t>/Thiopental)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013629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DCE85-53EC-AC4F-A67F-E2BFD16A2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Inducția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57B8-41A0-6244-BD30-D70BBD97D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RO" dirty="0"/>
          </a:p>
        </p:txBody>
      </p:sp>
      <p:pic>
        <p:nvPicPr>
          <p:cNvPr id="4" name="Picture 3" descr="Description: Imagini pentru manevra sellick">
            <a:extLst>
              <a:ext uri="{FF2B5EF4-FFF2-40B4-BE49-F238E27FC236}">
                <a16:creationId xmlns:a16="http://schemas.microsoft.com/office/drawing/2014/main" id="{E5D77C17-D8B7-C744-BD2F-004464AD6E9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5365630" cy="30069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105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FF3F8-D79C-8640-A5E4-9201CDB89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Menținerea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7094C-9DAE-E34E-8FD3-F2FE571C6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etapa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are loc </a:t>
            </a:r>
            <a:r>
              <a:rPr lang="en-US" dirty="0" err="1"/>
              <a:t>intervenția</a:t>
            </a:r>
            <a:r>
              <a:rPr lang="en-US" dirty="0"/>
              <a:t> </a:t>
            </a:r>
            <a:r>
              <a:rPr lang="en-US" dirty="0" err="1"/>
              <a:t>chirurgicală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menținerea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profunzimi</a:t>
            </a:r>
            <a:r>
              <a:rPr lang="en-US" dirty="0"/>
              <a:t> </a:t>
            </a:r>
            <a:r>
              <a:rPr lang="en-US" dirty="0" err="1"/>
              <a:t>adecvate</a:t>
            </a:r>
            <a:r>
              <a:rPr lang="en-US" dirty="0"/>
              <a:t> a </a:t>
            </a:r>
            <a:r>
              <a:rPr lang="en-US" dirty="0" err="1"/>
              <a:t>anesteziei</a:t>
            </a:r>
            <a:r>
              <a:rPr lang="en-US" dirty="0"/>
              <a:t> se face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administrarea</a:t>
            </a:r>
            <a:r>
              <a:rPr lang="en-US" dirty="0"/>
              <a:t> </a:t>
            </a:r>
            <a:r>
              <a:rPr lang="en-US" dirty="0" err="1"/>
              <a:t>repetată</a:t>
            </a:r>
            <a:r>
              <a:rPr lang="en-US" dirty="0"/>
              <a:t> (bolus) la diverse </a:t>
            </a:r>
            <a:r>
              <a:rPr lang="en-US" dirty="0" err="1"/>
              <a:t>intervale</a:t>
            </a:r>
            <a:r>
              <a:rPr lang="en-US" dirty="0"/>
              <a:t> de </a:t>
            </a:r>
            <a:r>
              <a:rPr lang="en-US" dirty="0" err="1"/>
              <a:t>timp</a:t>
            </a:r>
            <a:r>
              <a:rPr lang="en-US" dirty="0"/>
              <a:t> al </a:t>
            </a:r>
            <a:r>
              <a:rPr lang="en-US" dirty="0" err="1"/>
              <a:t>analgeticului</a:t>
            </a:r>
            <a:r>
              <a:rPr lang="en-US" dirty="0"/>
              <a:t> (opioid), </a:t>
            </a:r>
            <a:r>
              <a:rPr lang="en-US" dirty="0" err="1"/>
              <a:t>relaxantului</a:t>
            </a:r>
            <a:r>
              <a:rPr lang="en-US" dirty="0"/>
              <a:t> muscular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ajustarea</a:t>
            </a:r>
            <a:r>
              <a:rPr lang="en-US" dirty="0"/>
              <a:t>  </a:t>
            </a:r>
            <a:r>
              <a:rPr lang="en-US" dirty="0" err="1"/>
              <a:t>hipnoticului</a:t>
            </a:r>
            <a:r>
              <a:rPr lang="en-US" dirty="0"/>
              <a:t> (propofol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anestezic</a:t>
            </a:r>
            <a:r>
              <a:rPr lang="en-US" dirty="0"/>
              <a:t> inhalator).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apariția</a:t>
            </a:r>
            <a:r>
              <a:rPr lang="en-US" dirty="0"/>
              <a:t> </a:t>
            </a:r>
            <a:r>
              <a:rPr lang="en-US" dirty="0" err="1"/>
              <a:t>semnelor</a:t>
            </a:r>
            <a:r>
              <a:rPr lang="en-US" dirty="0"/>
              <a:t> </a:t>
            </a:r>
            <a:r>
              <a:rPr lang="en-US" dirty="0" err="1"/>
              <a:t>clinice</a:t>
            </a:r>
            <a:r>
              <a:rPr lang="en-US" dirty="0"/>
              <a:t> </a:t>
            </a:r>
            <a:r>
              <a:rPr lang="en-US" dirty="0" err="1"/>
              <a:t>secundare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răspuns</a:t>
            </a:r>
            <a:r>
              <a:rPr lang="en-US" dirty="0"/>
              <a:t> </a:t>
            </a:r>
            <a:r>
              <a:rPr lang="en-US" dirty="0" err="1"/>
              <a:t>simpatic</a:t>
            </a:r>
            <a:r>
              <a:rPr lang="en-US" dirty="0"/>
              <a:t>, precum (</a:t>
            </a:r>
            <a:r>
              <a:rPr lang="en-US" dirty="0" err="1"/>
              <a:t>lăcrimare,tahicardie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creșterea</a:t>
            </a:r>
            <a:r>
              <a:rPr lang="en-US" dirty="0"/>
              <a:t> </a:t>
            </a:r>
            <a:r>
              <a:rPr lang="en-US" dirty="0" err="1"/>
              <a:t>valorii</a:t>
            </a:r>
            <a:r>
              <a:rPr lang="en-US" dirty="0"/>
              <a:t> </a:t>
            </a:r>
            <a:r>
              <a:rPr lang="en-US" dirty="0" err="1"/>
              <a:t>tensionale</a:t>
            </a:r>
            <a:r>
              <a:rPr lang="en-US" dirty="0"/>
              <a:t> ) se pot </a:t>
            </a:r>
            <a:r>
              <a:rPr lang="en-US" dirty="0" err="1"/>
              <a:t>datora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analgezii</a:t>
            </a:r>
            <a:r>
              <a:rPr lang="en-US" dirty="0"/>
              <a:t> </a:t>
            </a:r>
            <a:r>
              <a:rPr lang="en-US" dirty="0" err="1"/>
              <a:t>inadecvate</a:t>
            </a:r>
            <a:r>
              <a:rPr lang="en-US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40710131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71BB7-6373-1F4D-9AC4-886CD6A5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Menținerea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B94EA-21A7-DE4F-B43A-496D22BC9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monitorizarea</a:t>
            </a:r>
            <a:r>
              <a:rPr lang="en-US" dirty="0"/>
              <a:t> </a:t>
            </a:r>
            <a:r>
              <a:rPr lang="en-US" dirty="0" err="1"/>
              <a:t>profunzimii</a:t>
            </a:r>
            <a:r>
              <a:rPr lang="en-US" dirty="0"/>
              <a:t> </a:t>
            </a:r>
            <a:r>
              <a:rPr lang="en-US" dirty="0" err="1"/>
              <a:t>anesteziei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BIS (index </a:t>
            </a:r>
            <a:r>
              <a:rPr lang="en-US" dirty="0" err="1"/>
              <a:t>bispectral</a:t>
            </a:r>
            <a:r>
              <a:rPr lang="en-US" dirty="0"/>
              <a:t>) care </a:t>
            </a:r>
            <a:r>
              <a:rPr lang="en-US" dirty="0" err="1"/>
              <a:t>procesează</a:t>
            </a:r>
            <a:r>
              <a:rPr lang="en-US" dirty="0"/>
              <a:t> </a:t>
            </a:r>
            <a:r>
              <a:rPr lang="en-US" dirty="0" err="1"/>
              <a:t>undele</a:t>
            </a:r>
            <a:r>
              <a:rPr lang="en-US" dirty="0"/>
              <a:t> EEG, </a:t>
            </a:r>
            <a:r>
              <a:rPr lang="en-US" dirty="0" err="1"/>
              <a:t>rezultând</a:t>
            </a:r>
            <a:r>
              <a:rPr lang="en-US" dirty="0"/>
              <a:t> un </a:t>
            </a:r>
            <a:r>
              <a:rPr lang="en-US" dirty="0" err="1"/>
              <a:t>indice</a:t>
            </a:r>
            <a:r>
              <a:rPr lang="en-US" dirty="0"/>
              <a:t> de </a:t>
            </a:r>
            <a:r>
              <a:rPr lang="en-US" dirty="0" err="1"/>
              <a:t>intensitate</a:t>
            </a:r>
            <a:r>
              <a:rPr lang="en-US" dirty="0"/>
              <a:t> a </a:t>
            </a:r>
            <a:r>
              <a:rPr lang="en-US" dirty="0" err="1"/>
              <a:t>hipnozei</a:t>
            </a:r>
            <a:r>
              <a:rPr lang="en-US" dirty="0"/>
              <a:t> cu </a:t>
            </a:r>
            <a:r>
              <a:rPr lang="en-US" dirty="0" err="1"/>
              <a:t>valori</a:t>
            </a:r>
            <a:r>
              <a:rPr lang="en-US" dirty="0"/>
              <a:t> </a:t>
            </a:r>
            <a:r>
              <a:rPr lang="en-US" dirty="0" err="1"/>
              <a:t>cuprinse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0-100.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evita</a:t>
            </a:r>
            <a:r>
              <a:rPr lang="en-US" dirty="0"/>
              <a:t> </a:t>
            </a:r>
            <a:r>
              <a:rPr lang="en-US" dirty="0" err="1"/>
              <a:t>trezirea</a:t>
            </a:r>
            <a:r>
              <a:rPr lang="en-US" dirty="0"/>
              <a:t> </a:t>
            </a:r>
            <a:r>
              <a:rPr lang="en-US" dirty="0" err="1"/>
              <a:t>intraanestezica</a:t>
            </a:r>
            <a:r>
              <a:rPr lang="en-US" dirty="0"/>
              <a:t> BIS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aibă</a:t>
            </a:r>
            <a:r>
              <a:rPr lang="en-US" dirty="0"/>
              <a:t> o </a:t>
            </a:r>
            <a:r>
              <a:rPr lang="en-US" dirty="0" err="1"/>
              <a:t>valoare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40-60.</a:t>
            </a:r>
            <a:endParaRPr lang="en-RO" dirty="0"/>
          </a:p>
          <a:p>
            <a:r>
              <a:rPr lang="en-US" dirty="0"/>
              <a:t>M</a:t>
            </a:r>
            <a:r>
              <a:rPr lang="en-RO" dirty="0"/>
              <a:t>onitorizarea profumzimii anesteziei se realizează și cu ajutorul Entropiei</a:t>
            </a:r>
          </a:p>
          <a:p>
            <a:r>
              <a:rPr lang="en-US" dirty="0" err="1"/>
              <a:t>evaluarea</a:t>
            </a:r>
            <a:r>
              <a:rPr lang="en-US" dirty="0"/>
              <a:t> </a:t>
            </a:r>
            <a:r>
              <a:rPr lang="en-US" dirty="0" err="1"/>
              <a:t>relaxarii</a:t>
            </a:r>
            <a:r>
              <a:rPr lang="en-US" dirty="0"/>
              <a:t> </a:t>
            </a:r>
            <a:r>
              <a:rPr lang="en-US" dirty="0" err="1"/>
              <a:t>musculare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răspunsul</a:t>
            </a:r>
            <a:r>
              <a:rPr lang="en-US" dirty="0"/>
              <a:t> muscular(</a:t>
            </a:r>
            <a:r>
              <a:rPr lang="en-US" dirty="0" err="1"/>
              <a:t>contracție</a:t>
            </a:r>
            <a:r>
              <a:rPr lang="en-US" dirty="0"/>
              <a:t>) </a:t>
            </a:r>
            <a:r>
              <a:rPr lang="en-US" dirty="0" err="1"/>
              <a:t>apărut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urma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impuls</a:t>
            </a:r>
            <a:r>
              <a:rPr lang="en-US" dirty="0"/>
              <a:t> electric </a:t>
            </a:r>
            <a:r>
              <a:rPr lang="en-US" dirty="0" err="1"/>
              <a:t>generat</a:t>
            </a:r>
            <a:r>
              <a:rPr lang="en-US" dirty="0"/>
              <a:t> de un stimulator de </a:t>
            </a:r>
            <a:r>
              <a:rPr lang="en-US" dirty="0" err="1"/>
              <a:t>nerv</a:t>
            </a:r>
            <a:r>
              <a:rPr lang="en-US" dirty="0"/>
              <a:t> </a:t>
            </a:r>
            <a:r>
              <a:rPr lang="en-US" dirty="0" err="1"/>
              <a:t>periferic</a:t>
            </a:r>
            <a:r>
              <a:rPr lang="en-US" dirty="0"/>
              <a:t> (TOF-train of four). </a:t>
            </a:r>
            <a:r>
              <a:rPr lang="en-US" dirty="0" err="1"/>
              <a:t>Intensitatea</a:t>
            </a:r>
            <a:r>
              <a:rPr lang="en-US" dirty="0"/>
              <a:t> </a:t>
            </a:r>
            <a:r>
              <a:rPr lang="en-US" dirty="0" err="1"/>
              <a:t>contracției</a:t>
            </a:r>
            <a:r>
              <a:rPr lang="en-US" dirty="0"/>
              <a:t> </a:t>
            </a:r>
            <a:r>
              <a:rPr lang="en-US" dirty="0" err="1"/>
              <a:t>musculare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invers </a:t>
            </a:r>
            <a:r>
              <a:rPr lang="en-US" dirty="0" err="1"/>
              <a:t>proporțional</a:t>
            </a:r>
            <a:r>
              <a:rPr lang="en-US" dirty="0"/>
              <a:t> cu </a:t>
            </a:r>
            <a:r>
              <a:rPr lang="en-US" dirty="0" err="1"/>
              <a:t>gradul</a:t>
            </a:r>
            <a:r>
              <a:rPr lang="en-US" dirty="0"/>
              <a:t> de </a:t>
            </a:r>
            <a:r>
              <a:rPr lang="en-US" dirty="0" err="1"/>
              <a:t>relaxare</a:t>
            </a:r>
            <a:r>
              <a:rPr lang="en-US" dirty="0"/>
              <a:t> </a:t>
            </a:r>
            <a:r>
              <a:rPr lang="en-US" dirty="0" err="1"/>
              <a:t>musculară</a:t>
            </a:r>
            <a:r>
              <a:rPr lang="en-US" dirty="0"/>
              <a:t>.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610841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5F7F9-9D0C-2848-A738-1F068765F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Trezirea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BBA16-0E5E-A046-842D-9C379C1A0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momentul</a:t>
            </a:r>
            <a:r>
              <a:rPr lang="en-US" dirty="0"/>
              <a:t> </a:t>
            </a:r>
            <a:r>
              <a:rPr lang="en-US" dirty="0" err="1"/>
              <a:t>finalizării</a:t>
            </a:r>
            <a:r>
              <a:rPr lang="en-US" dirty="0"/>
              <a:t> </a:t>
            </a:r>
            <a:r>
              <a:rPr lang="en-US" dirty="0" err="1"/>
              <a:t>intervenției</a:t>
            </a:r>
            <a:r>
              <a:rPr lang="en-US" dirty="0"/>
              <a:t> </a:t>
            </a:r>
            <a:r>
              <a:rPr lang="en-US" dirty="0" err="1"/>
              <a:t>chirurgicale</a:t>
            </a:r>
            <a:r>
              <a:rPr lang="en-US" dirty="0"/>
              <a:t> </a:t>
            </a:r>
            <a:r>
              <a:rPr lang="en-US" dirty="0" err="1"/>
              <a:t>începe</a:t>
            </a:r>
            <a:r>
              <a:rPr lang="en-US" dirty="0"/>
              <a:t> </a:t>
            </a:r>
            <a:r>
              <a:rPr lang="en-US" dirty="0" err="1"/>
              <a:t>trezirea</a:t>
            </a:r>
            <a:r>
              <a:rPr lang="en-US" dirty="0"/>
              <a:t>, din </a:t>
            </a:r>
            <a:r>
              <a:rPr lang="en-US" dirty="0" err="1"/>
              <a:t>acest</a:t>
            </a:r>
            <a:r>
              <a:rPr lang="en-US" dirty="0"/>
              <a:t> moment se </a:t>
            </a:r>
            <a:r>
              <a:rPr lang="en-US" dirty="0" err="1"/>
              <a:t>întrerupe</a:t>
            </a:r>
            <a:r>
              <a:rPr lang="en-US" dirty="0"/>
              <a:t> </a:t>
            </a:r>
            <a:r>
              <a:rPr lang="en-US" dirty="0" err="1"/>
              <a:t>administrarea</a:t>
            </a:r>
            <a:r>
              <a:rPr lang="en-US" dirty="0"/>
              <a:t> </a:t>
            </a:r>
            <a:r>
              <a:rPr lang="en-US" dirty="0" err="1"/>
              <a:t>oricarui</a:t>
            </a:r>
            <a:r>
              <a:rPr lang="en-US" dirty="0"/>
              <a:t> </a:t>
            </a:r>
            <a:r>
              <a:rPr lang="en-US" dirty="0" err="1"/>
              <a:t>anestezic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efectele</a:t>
            </a:r>
            <a:r>
              <a:rPr lang="en-US" dirty="0"/>
              <a:t> </a:t>
            </a:r>
            <a:r>
              <a:rPr lang="en-US" dirty="0" err="1"/>
              <a:t>drogurilor</a:t>
            </a:r>
            <a:r>
              <a:rPr lang="en-US" dirty="0"/>
              <a:t> </a:t>
            </a:r>
            <a:r>
              <a:rPr lang="en-US" dirty="0" err="1"/>
              <a:t>anestezice</a:t>
            </a:r>
            <a:r>
              <a:rPr lang="en-US" dirty="0"/>
              <a:t> sunt </a:t>
            </a:r>
            <a:r>
              <a:rPr lang="en-US" dirty="0" err="1"/>
              <a:t>reversate</a:t>
            </a:r>
            <a:r>
              <a:rPr lang="en-US" dirty="0"/>
              <a:t>, </a:t>
            </a:r>
            <a:r>
              <a:rPr lang="en-US" dirty="0" err="1"/>
              <a:t>reluarea</a:t>
            </a:r>
            <a:r>
              <a:rPr lang="en-US" dirty="0"/>
              <a:t> </a:t>
            </a:r>
            <a:r>
              <a:rPr lang="en-US" dirty="0" err="1"/>
              <a:t>respirației</a:t>
            </a:r>
            <a:r>
              <a:rPr lang="en-US" dirty="0"/>
              <a:t> </a:t>
            </a:r>
            <a:r>
              <a:rPr lang="en-US" dirty="0" err="1"/>
              <a:t>spontane,apariția</a:t>
            </a:r>
            <a:r>
              <a:rPr lang="en-US" dirty="0"/>
              <a:t> </a:t>
            </a:r>
            <a:r>
              <a:rPr lang="en-US" dirty="0" err="1"/>
              <a:t>contracției</a:t>
            </a:r>
            <a:r>
              <a:rPr lang="en-US" dirty="0"/>
              <a:t> </a:t>
            </a:r>
            <a:r>
              <a:rPr lang="en-US" dirty="0" err="1"/>
              <a:t>musculare</a:t>
            </a:r>
            <a:r>
              <a:rPr lang="en-US" dirty="0"/>
              <a:t>,. </a:t>
            </a:r>
            <a:r>
              <a:rPr lang="en-US" dirty="0" err="1"/>
              <a:t>revenirea</a:t>
            </a:r>
            <a:r>
              <a:rPr lang="en-US" dirty="0"/>
              <a:t> la </a:t>
            </a:r>
            <a:r>
              <a:rPr lang="en-US" dirty="0" err="1"/>
              <a:t>starea</a:t>
            </a:r>
            <a:r>
              <a:rPr lang="en-US" dirty="0"/>
              <a:t> de </a:t>
            </a:r>
            <a:r>
              <a:rPr lang="en-US" dirty="0" err="1"/>
              <a:t>conștiență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stabil</a:t>
            </a:r>
            <a:r>
              <a:rPr lang="en-US" dirty="0"/>
              <a:t> din </a:t>
            </a:r>
            <a:r>
              <a:rPr lang="en-US" dirty="0" err="1"/>
              <a:t>punct</a:t>
            </a:r>
            <a:r>
              <a:rPr lang="en-US" dirty="0"/>
              <a:t> de </a:t>
            </a:r>
            <a:r>
              <a:rPr lang="en-US" dirty="0" err="1"/>
              <a:t>vedere</a:t>
            </a:r>
            <a:r>
              <a:rPr lang="en-US" dirty="0"/>
              <a:t> </a:t>
            </a:r>
            <a:r>
              <a:rPr lang="en-US" dirty="0" err="1"/>
              <a:t>hemodinamic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respirator, </a:t>
            </a:r>
            <a:r>
              <a:rPr lang="en-US" dirty="0" err="1"/>
              <a:t>reflexele</a:t>
            </a:r>
            <a:r>
              <a:rPr lang="en-US" dirty="0"/>
              <a:t> de (</a:t>
            </a:r>
            <a:r>
              <a:rPr lang="en-US" dirty="0" err="1"/>
              <a:t>deglutiție,clipit</a:t>
            </a:r>
            <a:r>
              <a:rPr lang="en-US" dirty="0"/>
              <a:t>) sunt </a:t>
            </a:r>
            <a:r>
              <a:rPr lang="en-US" dirty="0" err="1"/>
              <a:t>reluate</a:t>
            </a:r>
            <a:r>
              <a:rPr lang="en-US" dirty="0"/>
              <a:t>,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extrage</a:t>
            </a:r>
            <a:r>
              <a:rPr lang="en-US" dirty="0"/>
              <a:t> </a:t>
            </a:r>
            <a:r>
              <a:rPr lang="en-US" dirty="0" err="1"/>
              <a:t>atât</a:t>
            </a:r>
            <a:r>
              <a:rPr lang="en-US" dirty="0"/>
              <a:t> </a:t>
            </a:r>
            <a:r>
              <a:rPr lang="en-US" dirty="0" err="1"/>
              <a:t>sonda</a:t>
            </a:r>
            <a:r>
              <a:rPr lang="en-US" dirty="0"/>
              <a:t> </a:t>
            </a:r>
            <a:r>
              <a:rPr lang="en-US" dirty="0" err="1"/>
              <a:t>traheală</a:t>
            </a:r>
            <a:r>
              <a:rPr lang="en-US" dirty="0"/>
              <a:t> </a:t>
            </a:r>
            <a:r>
              <a:rPr lang="en-US" dirty="0" err="1"/>
              <a:t>cât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masca</a:t>
            </a:r>
            <a:r>
              <a:rPr lang="en-US" dirty="0"/>
              <a:t> </a:t>
            </a:r>
            <a:r>
              <a:rPr lang="en-US" dirty="0" err="1"/>
              <a:t>laringiană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urmează</a:t>
            </a:r>
            <a:r>
              <a:rPr lang="en-US" dirty="0"/>
              <a:t> o </a:t>
            </a:r>
            <a:r>
              <a:rPr lang="en-US" dirty="0" err="1"/>
              <a:t>perioadă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necesită</a:t>
            </a:r>
            <a:r>
              <a:rPr lang="en-US" dirty="0"/>
              <a:t> o </a:t>
            </a:r>
            <a:r>
              <a:rPr lang="en-US" dirty="0" err="1"/>
              <a:t>atentă</a:t>
            </a:r>
            <a:r>
              <a:rPr lang="en-US" dirty="0"/>
              <a:t> </a:t>
            </a:r>
            <a:r>
              <a:rPr lang="en-US" dirty="0" err="1"/>
              <a:t>monitorizare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supraveghere</a:t>
            </a:r>
            <a:r>
              <a:rPr lang="en-US" dirty="0"/>
              <a:t> a </a:t>
            </a:r>
            <a:r>
              <a:rPr lang="en-US" dirty="0" err="1"/>
              <a:t>parametrilor</a:t>
            </a:r>
            <a:r>
              <a:rPr lang="en-US" dirty="0"/>
              <a:t> ventilator, </a:t>
            </a:r>
            <a:r>
              <a:rPr lang="en-US" dirty="0" err="1"/>
              <a:t>hemodinamic</a:t>
            </a:r>
            <a:r>
              <a:rPr lang="en-US" dirty="0"/>
              <a:t>, </a:t>
            </a:r>
            <a:r>
              <a:rPr lang="en-US" dirty="0" err="1"/>
              <a:t>diureză</a:t>
            </a:r>
            <a:r>
              <a:rPr lang="en-US" dirty="0"/>
              <a:t>, </a:t>
            </a:r>
            <a:r>
              <a:rPr lang="en-US" dirty="0" err="1"/>
              <a:t>temperatură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aproximativ</a:t>
            </a:r>
            <a:r>
              <a:rPr lang="en-US" dirty="0"/>
              <a:t> 20-30  minute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semnele</a:t>
            </a:r>
            <a:r>
              <a:rPr lang="en-US" dirty="0"/>
              <a:t> </a:t>
            </a:r>
            <a:r>
              <a:rPr lang="en-US" dirty="0" err="1"/>
              <a:t>vitale</a:t>
            </a:r>
            <a:r>
              <a:rPr lang="en-US" dirty="0"/>
              <a:t> se </a:t>
            </a:r>
            <a:r>
              <a:rPr lang="en-US" dirty="0" err="1"/>
              <a:t>mențin</a:t>
            </a:r>
            <a:r>
              <a:rPr lang="en-US" dirty="0"/>
              <a:t> stabile </a:t>
            </a:r>
            <a:r>
              <a:rPr lang="en-US" dirty="0" err="1"/>
              <a:t>pacientul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 </a:t>
            </a:r>
            <a:r>
              <a:rPr lang="en-US" dirty="0" err="1"/>
              <a:t>trimis</a:t>
            </a:r>
            <a:r>
              <a:rPr lang="en-US" dirty="0"/>
              <a:t> la </a:t>
            </a:r>
            <a:r>
              <a:rPr lang="en-US" dirty="0" err="1"/>
              <a:t>salonul</a:t>
            </a:r>
            <a:r>
              <a:rPr lang="en-US" dirty="0"/>
              <a:t> de </a:t>
            </a:r>
            <a:r>
              <a:rPr lang="en-US" dirty="0" err="1"/>
              <a:t>chirurgie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terapie</a:t>
            </a:r>
            <a:r>
              <a:rPr lang="en-US" dirty="0"/>
              <a:t> </a:t>
            </a:r>
            <a:r>
              <a:rPr lang="en-US" dirty="0" err="1"/>
              <a:t>intensivă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313918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6E9AD-FA43-4B41-8B04-1CEE74E8A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Tehnici</a:t>
            </a:r>
            <a:r>
              <a:rPr lang="en-US" b="1" dirty="0"/>
              <a:t> de </a:t>
            </a:r>
            <a:r>
              <a:rPr lang="en-US" b="1" dirty="0" err="1"/>
              <a:t>anestezie</a:t>
            </a:r>
            <a:r>
              <a:rPr lang="en-US" b="1" dirty="0"/>
              <a:t> </a:t>
            </a:r>
            <a:r>
              <a:rPr lang="en-US" b="1" dirty="0" err="1"/>
              <a:t>generală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7D17A-E2DD-A746-9ABD-A7FD33653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anestezicele</a:t>
            </a:r>
            <a:r>
              <a:rPr lang="en-US" dirty="0"/>
              <a:t> pot fi </a:t>
            </a:r>
            <a:r>
              <a:rPr lang="en-US" dirty="0" err="1"/>
              <a:t>folosite</a:t>
            </a:r>
            <a:r>
              <a:rPr lang="en-US" dirty="0"/>
              <a:t> </a:t>
            </a:r>
            <a:r>
              <a:rPr lang="en-US" dirty="0" err="1"/>
              <a:t>atât</a:t>
            </a:r>
            <a:r>
              <a:rPr lang="en-US" dirty="0"/>
              <a:t> separate (</a:t>
            </a:r>
            <a:r>
              <a:rPr lang="en-US" dirty="0" err="1"/>
              <a:t>monoanestezie</a:t>
            </a:r>
            <a:r>
              <a:rPr lang="en-US" dirty="0"/>
              <a:t> </a:t>
            </a:r>
            <a:r>
              <a:rPr lang="en-US" dirty="0" err="1"/>
              <a:t>inhalatoie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intravenoasă</a:t>
            </a:r>
            <a:r>
              <a:rPr lang="en-US" dirty="0"/>
              <a:t>) </a:t>
            </a:r>
            <a:r>
              <a:rPr lang="en-US" dirty="0" err="1"/>
              <a:t>cât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combinație</a:t>
            </a:r>
            <a:r>
              <a:rPr lang="en-US" dirty="0"/>
              <a:t>, </a:t>
            </a:r>
            <a:r>
              <a:rPr lang="en-US" dirty="0" err="1"/>
              <a:t>cea</a:t>
            </a:r>
            <a:r>
              <a:rPr lang="en-US" dirty="0"/>
              <a:t> din </a:t>
            </a:r>
            <a:r>
              <a:rPr lang="en-US" dirty="0" err="1"/>
              <a:t>urmă</a:t>
            </a:r>
            <a:r>
              <a:rPr lang="en-US" dirty="0"/>
              <a:t>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des </a:t>
            </a:r>
            <a:r>
              <a:rPr lang="en-US" dirty="0" err="1"/>
              <a:t>întâlnită</a:t>
            </a:r>
            <a:r>
              <a:rPr lang="en-US" dirty="0"/>
              <a:t>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nici</a:t>
            </a:r>
            <a:r>
              <a:rPr lang="en-US" dirty="0"/>
              <a:t> un </a:t>
            </a:r>
            <a:r>
              <a:rPr lang="en-US" dirty="0" err="1"/>
              <a:t>drog</a:t>
            </a:r>
            <a:r>
              <a:rPr lang="en-US" dirty="0"/>
              <a:t> </a:t>
            </a:r>
            <a:r>
              <a:rPr lang="en-US" dirty="0" err="1"/>
              <a:t>singur</a:t>
            </a:r>
            <a:r>
              <a:rPr lang="en-US" dirty="0"/>
              <a:t> nu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întruni</a:t>
            </a:r>
            <a:r>
              <a:rPr lang="en-US" dirty="0"/>
              <a:t> </a:t>
            </a:r>
            <a:r>
              <a:rPr lang="en-US" dirty="0" err="1"/>
              <a:t>caracteristicile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întregi</a:t>
            </a:r>
            <a:r>
              <a:rPr lang="en-US" dirty="0"/>
              <a:t> </a:t>
            </a:r>
            <a:r>
              <a:rPr lang="en-US" dirty="0" err="1"/>
              <a:t>anestezii</a:t>
            </a:r>
            <a:r>
              <a:rPr lang="en-US" dirty="0"/>
              <a:t>.</a:t>
            </a:r>
            <a:endParaRPr lang="en-RO" dirty="0"/>
          </a:p>
          <a:p>
            <a:r>
              <a:rPr lang="en-US" dirty="0"/>
              <a:t>- </a:t>
            </a:r>
            <a:r>
              <a:rPr lang="en-US" dirty="0" err="1"/>
              <a:t>combinarea</a:t>
            </a:r>
            <a:r>
              <a:rPr lang="en-US" dirty="0"/>
              <a:t> </a:t>
            </a:r>
            <a:r>
              <a:rPr lang="en-US" dirty="0" err="1"/>
              <a:t>drogurilor</a:t>
            </a:r>
            <a:r>
              <a:rPr lang="en-US" dirty="0"/>
              <a:t>,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scăderea</a:t>
            </a:r>
            <a:r>
              <a:rPr lang="en-US" dirty="0"/>
              <a:t> </a:t>
            </a:r>
            <a:r>
              <a:rPr lang="en-US" dirty="0" err="1"/>
              <a:t>dozelor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diminuarea</a:t>
            </a:r>
            <a:r>
              <a:rPr lang="en-US" dirty="0"/>
              <a:t> </a:t>
            </a:r>
            <a:r>
              <a:rPr lang="en-US" dirty="0" err="1"/>
              <a:t>efectelor</a:t>
            </a:r>
            <a:r>
              <a:rPr lang="en-US" dirty="0"/>
              <a:t> adverse.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3403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0485E-1656-9D46-9C73-9E22A6D35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Definiție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11CE3-4612-414D-BF14-2AD7ED60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0879"/>
            <a:ext cx="10515600" cy="3281634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RO" dirty="0"/>
              <a:t>tarea indusă de drogurile anestezice caracterizată prin pierderea conștienței cu imposibilitatea trezirii, inclusiv la aplicarea stimulilor nociceptivi intenși.</a:t>
            </a:r>
          </a:p>
          <a:p>
            <a:r>
              <a:rPr lang="en-US" dirty="0"/>
              <a:t>P</a:t>
            </a:r>
            <a:r>
              <a:rPr lang="en-RO" dirty="0"/>
              <a:t>rofunzimea unei anestezii generale reprezintă profunzimea hipnozei adică deprimarea sistemului nervos central cu scăderea progresivă a capacității de răspuns la stimulare.</a:t>
            </a:r>
          </a:p>
        </p:txBody>
      </p:sp>
    </p:spTree>
    <p:extLst>
      <p:ext uri="{BB962C8B-B14F-4D97-AF65-F5344CB8AC3E}">
        <p14:creationId xmlns:p14="http://schemas.microsoft.com/office/powerpoint/2010/main" val="4096152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ADEE5-2357-2A42-B26A-04880D0D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Tipuri de anestezie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065B5-2CC7-7B46-BCD8-E38426038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Anestezia</a:t>
            </a:r>
            <a:r>
              <a:rPr lang="en-US" dirty="0"/>
              <a:t> </a:t>
            </a:r>
            <a:r>
              <a:rPr lang="en-US" dirty="0" err="1"/>
              <a:t>balansată</a:t>
            </a:r>
            <a:r>
              <a:rPr lang="en-US" dirty="0"/>
              <a:t> (</a:t>
            </a:r>
            <a:r>
              <a:rPr lang="en-US" dirty="0" err="1"/>
              <a:t>combinată</a:t>
            </a:r>
            <a:r>
              <a:rPr lang="en-US" dirty="0"/>
              <a:t>)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inducție</a:t>
            </a:r>
            <a:r>
              <a:rPr lang="en-US" dirty="0"/>
              <a:t> </a:t>
            </a:r>
            <a:r>
              <a:rPr lang="en-US" dirty="0" err="1"/>
              <a:t>intravenoasă</a:t>
            </a:r>
            <a:r>
              <a:rPr lang="en-US" dirty="0"/>
              <a:t> cu </a:t>
            </a:r>
            <a:r>
              <a:rPr lang="en-US" dirty="0" err="1"/>
              <a:t>pierderea</a:t>
            </a:r>
            <a:r>
              <a:rPr lang="en-US" dirty="0"/>
              <a:t> </a:t>
            </a:r>
            <a:r>
              <a:rPr lang="en-US" dirty="0" err="1"/>
              <a:t>cunoștiinței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aprox</a:t>
            </a:r>
            <a:r>
              <a:rPr lang="en-US" dirty="0"/>
              <a:t> 30 </a:t>
            </a:r>
            <a:r>
              <a:rPr lang="en-US" dirty="0" err="1"/>
              <a:t>secunde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hipnoza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menținută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anestezicului</a:t>
            </a:r>
            <a:r>
              <a:rPr lang="en-US" dirty="0"/>
              <a:t> inhalator (sevoflurane, </a:t>
            </a:r>
            <a:r>
              <a:rPr lang="en-US" dirty="0" err="1"/>
              <a:t>izoflurane</a:t>
            </a:r>
            <a:r>
              <a:rPr lang="en-US" dirty="0"/>
              <a:t>, desflurane)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anlgezia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asigurată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administrarea</a:t>
            </a:r>
            <a:r>
              <a:rPr lang="en-US" dirty="0"/>
              <a:t> de opioid </a:t>
            </a:r>
            <a:r>
              <a:rPr lang="en-US" dirty="0" err="1"/>
              <a:t>intravenos</a:t>
            </a:r>
            <a:r>
              <a:rPr lang="en-US" dirty="0"/>
              <a:t> (Fentanyl, </a:t>
            </a:r>
            <a:r>
              <a:rPr lang="en-US" dirty="0" err="1"/>
              <a:t>Sufentanyl</a:t>
            </a:r>
            <a:r>
              <a:rPr lang="en-US" dirty="0"/>
              <a:t>)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paralizia</a:t>
            </a:r>
            <a:r>
              <a:rPr lang="en-US" dirty="0"/>
              <a:t> </a:t>
            </a:r>
            <a:r>
              <a:rPr lang="en-US" dirty="0" err="1"/>
              <a:t>musculară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obținută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administrea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relaxant muscular </a:t>
            </a:r>
            <a:r>
              <a:rPr lang="en-US" dirty="0" err="1"/>
              <a:t>nedepolarizant</a:t>
            </a:r>
            <a:r>
              <a:rPr lang="en-US" dirty="0"/>
              <a:t> (</a:t>
            </a:r>
            <a:r>
              <a:rPr lang="en-US" dirty="0" err="1"/>
              <a:t>Vercuronium</a:t>
            </a:r>
            <a:r>
              <a:rPr lang="en-US" dirty="0"/>
              <a:t>, </a:t>
            </a:r>
            <a:r>
              <a:rPr lang="en-US" dirty="0" err="1"/>
              <a:t>Ataracurium</a:t>
            </a:r>
            <a:r>
              <a:rPr lang="en-US" dirty="0"/>
              <a:t>, Rocuronium)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152196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73743-BACC-5246-969A-A4D680706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Tipuri de anestezie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EEC15-25EA-7740-B6A3-E59C1489C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VIMA (</a:t>
            </a:r>
            <a:r>
              <a:rPr lang="en-US" dirty="0" err="1"/>
              <a:t>anestezie</a:t>
            </a:r>
            <a:r>
              <a:rPr lang="en-US" dirty="0"/>
              <a:t> </a:t>
            </a:r>
            <a:r>
              <a:rPr lang="en-US" dirty="0" err="1"/>
              <a:t>inhalatorie</a:t>
            </a:r>
            <a:r>
              <a:rPr lang="en-US" dirty="0"/>
              <a:t>)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inducția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menținerea</a:t>
            </a:r>
            <a:r>
              <a:rPr lang="en-US" dirty="0"/>
              <a:t> </a:t>
            </a:r>
            <a:r>
              <a:rPr lang="en-US" dirty="0" err="1"/>
              <a:t>anesteziei</a:t>
            </a:r>
            <a:r>
              <a:rPr lang="en-US" dirty="0"/>
              <a:t> se face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anestezicului</a:t>
            </a:r>
            <a:r>
              <a:rPr lang="en-US" dirty="0"/>
              <a:t> inhalator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des </a:t>
            </a:r>
            <a:r>
              <a:rPr lang="en-US" dirty="0" err="1"/>
              <a:t>utilizat</a:t>
            </a:r>
            <a:r>
              <a:rPr lang="en-US" dirty="0"/>
              <a:t> </a:t>
            </a:r>
            <a:r>
              <a:rPr lang="en-US" dirty="0" err="1"/>
              <a:t>anestezic</a:t>
            </a:r>
            <a:r>
              <a:rPr lang="en-US" dirty="0"/>
              <a:t> inhalator </a:t>
            </a:r>
            <a:r>
              <a:rPr lang="en-US" dirty="0" err="1"/>
              <a:t>potrivit</a:t>
            </a:r>
            <a:r>
              <a:rPr lang="en-US" dirty="0"/>
              <a:t> </a:t>
            </a:r>
            <a:r>
              <a:rPr lang="en-US" dirty="0" err="1"/>
              <a:t>acestei</a:t>
            </a:r>
            <a:r>
              <a:rPr lang="en-US" dirty="0"/>
              <a:t> </a:t>
            </a:r>
            <a:r>
              <a:rPr lang="en-US" dirty="0" err="1"/>
              <a:t>tehnici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Sevoflurane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tehnica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frecvent</a:t>
            </a:r>
            <a:r>
              <a:rPr lang="en-US" dirty="0"/>
              <a:t> </a:t>
            </a:r>
            <a:r>
              <a:rPr lang="en-US" dirty="0" err="1"/>
              <a:t>utilizată</a:t>
            </a:r>
            <a:r>
              <a:rPr lang="en-US" dirty="0"/>
              <a:t> la </a:t>
            </a:r>
            <a:r>
              <a:rPr lang="en-US" dirty="0" err="1"/>
              <a:t>copii</a:t>
            </a:r>
            <a:r>
              <a:rPr lang="en-US" dirty="0"/>
              <a:t>,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păstrarea</a:t>
            </a:r>
            <a:r>
              <a:rPr lang="en-US" dirty="0"/>
              <a:t> </a:t>
            </a:r>
            <a:r>
              <a:rPr lang="en-US" dirty="0" err="1"/>
              <a:t>ventilației</a:t>
            </a:r>
            <a:r>
              <a:rPr lang="en-US" dirty="0"/>
              <a:t> </a:t>
            </a:r>
            <a:r>
              <a:rPr lang="en-US" dirty="0" err="1"/>
              <a:t>mecanice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cursul</a:t>
            </a:r>
            <a:r>
              <a:rPr lang="en-US" dirty="0"/>
              <a:t> </a:t>
            </a:r>
            <a:r>
              <a:rPr lang="en-US" dirty="0" err="1"/>
              <a:t>inducției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evitarea</a:t>
            </a:r>
            <a:r>
              <a:rPr lang="en-US" dirty="0"/>
              <a:t> </a:t>
            </a:r>
            <a:r>
              <a:rPr lang="en-US" dirty="0" err="1"/>
              <a:t>abordului</a:t>
            </a:r>
            <a:r>
              <a:rPr lang="en-US" dirty="0"/>
              <a:t> </a:t>
            </a:r>
            <a:r>
              <a:rPr lang="en-US" dirty="0" err="1"/>
              <a:t>venos</a:t>
            </a:r>
            <a:r>
              <a:rPr lang="en-US" dirty="0"/>
              <a:t> </a:t>
            </a:r>
            <a:r>
              <a:rPr lang="en-US" dirty="0" err="1"/>
              <a:t>înaintea</a:t>
            </a:r>
            <a:r>
              <a:rPr lang="en-US" dirty="0"/>
              <a:t> </a:t>
            </a:r>
            <a:r>
              <a:rPr lang="en-US" dirty="0" err="1"/>
              <a:t>inducției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610297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49265-8A2F-D542-BB91-EF0F8930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RO" dirty="0"/>
              <a:t>ipuri de anestezie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0DA21-484E-0842-897E-823D0E8E4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TIVA (</a:t>
            </a:r>
            <a:r>
              <a:rPr lang="en-US" dirty="0" err="1"/>
              <a:t>anestezie</a:t>
            </a:r>
            <a:r>
              <a:rPr lang="en-US" dirty="0"/>
              <a:t> </a:t>
            </a:r>
            <a:r>
              <a:rPr lang="en-US" dirty="0" err="1"/>
              <a:t>totală</a:t>
            </a:r>
            <a:r>
              <a:rPr lang="en-US" dirty="0"/>
              <a:t> </a:t>
            </a:r>
            <a:r>
              <a:rPr lang="en-US" dirty="0" err="1"/>
              <a:t>intravenoasă</a:t>
            </a:r>
            <a:r>
              <a:rPr lang="en-US" dirty="0"/>
              <a:t>)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sunt </a:t>
            </a:r>
            <a:r>
              <a:rPr lang="en-US" dirty="0" err="1"/>
              <a:t>utilizate</a:t>
            </a:r>
            <a:r>
              <a:rPr lang="en-US" dirty="0"/>
              <a:t>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droguri</a:t>
            </a:r>
            <a:r>
              <a:rPr lang="en-US" dirty="0"/>
              <a:t> </a:t>
            </a:r>
            <a:r>
              <a:rPr lang="en-US" dirty="0" err="1"/>
              <a:t>intravenoase</a:t>
            </a:r>
            <a:r>
              <a:rPr lang="en-US" dirty="0"/>
              <a:t> cu </a:t>
            </a:r>
            <a:r>
              <a:rPr lang="en-US" dirty="0" err="1"/>
              <a:t>ajutorul</a:t>
            </a:r>
            <a:r>
              <a:rPr lang="en-US" dirty="0"/>
              <a:t> </a:t>
            </a:r>
            <a:r>
              <a:rPr lang="en-US" dirty="0" err="1"/>
              <a:t>unor</a:t>
            </a:r>
            <a:r>
              <a:rPr lang="en-US" dirty="0"/>
              <a:t> </a:t>
            </a:r>
            <a:r>
              <a:rPr lang="en-US" dirty="0" err="1"/>
              <a:t>seringi</a:t>
            </a:r>
            <a:r>
              <a:rPr lang="en-US" dirty="0"/>
              <a:t> automate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administrare</a:t>
            </a:r>
            <a:r>
              <a:rPr lang="en-US" dirty="0"/>
              <a:t> </a:t>
            </a:r>
            <a:r>
              <a:rPr lang="en-US" dirty="0" err="1"/>
              <a:t>continuă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propofolul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agentul</a:t>
            </a:r>
            <a:r>
              <a:rPr lang="en-US" dirty="0"/>
              <a:t> </a:t>
            </a:r>
            <a:r>
              <a:rPr lang="en-US" dirty="0" err="1"/>
              <a:t>folosit</a:t>
            </a:r>
            <a:r>
              <a:rPr lang="en-US" dirty="0"/>
              <a:t> pe </a:t>
            </a:r>
            <a:r>
              <a:rPr lang="en-US" dirty="0" err="1"/>
              <a:t>scară</a:t>
            </a:r>
            <a:r>
              <a:rPr lang="en-US" dirty="0"/>
              <a:t> </a:t>
            </a:r>
            <a:r>
              <a:rPr lang="en-US" dirty="0" err="1"/>
              <a:t>largă</a:t>
            </a:r>
            <a:r>
              <a:rPr lang="en-US" dirty="0"/>
              <a:t> </a:t>
            </a:r>
            <a:r>
              <a:rPr lang="en-US" dirty="0" err="1"/>
              <a:t>atât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inducție</a:t>
            </a:r>
            <a:r>
              <a:rPr lang="en-US" dirty="0"/>
              <a:t> </a:t>
            </a:r>
            <a:r>
              <a:rPr lang="en-US" dirty="0" err="1"/>
              <a:t>cât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hipnoză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analgezie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reinjectare</a:t>
            </a:r>
            <a:r>
              <a:rPr lang="en-US" dirty="0"/>
              <a:t> cu Fentanyl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perfuzie</a:t>
            </a:r>
            <a:r>
              <a:rPr lang="en-US" dirty="0"/>
              <a:t> </a:t>
            </a:r>
            <a:r>
              <a:rPr lang="en-US" dirty="0" err="1"/>
              <a:t>continuă</a:t>
            </a:r>
            <a:r>
              <a:rPr lang="en-US" dirty="0"/>
              <a:t> cu </a:t>
            </a:r>
            <a:r>
              <a:rPr lang="en-US" dirty="0" err="1"/>
              <a:t>Remifentanyl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relaxare</a:t>
            </a:r>
            <a:r>
              <a:rPr lang="en-US" dirty="0"/>
              <a:t> </a:t>
            </a:r>
            <a:r>
              <a:rPr lang="en-US" dirty="0" err="1"/>
              <a:t>musculară</a:t>
            </a:r>
            <a:r>
              <a:rPr lang="en-US" dirty="0"/>
              <a:t> (</a:t>
            </a:r>
            <a:r>
              <a:rPr lang="en-US" dirty="0" err="1"/>
              <a:t>Vercuronium</a:t>
            </a:r>
            <a:r>
              <a:rPr lang="en-US" dirty="0"/>
              <a:t>, </a:t>
            </a:r>
            <a:r>
              <a:rPr lang="en-US" dirty="0" err="1"/>
              <a:t>Ataracurium</a:t>
            </a:r>
            <a:r>
              <a:rPr lang="en-US" dirty="0"/>
              <a:t>, Rocuronium)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96323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CF799-C3AD-7F42-859C-46F9DE4D7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956180" cy="683090"/>
          </a:xfrm>
        </p:spPr>
        <p:txBody>
          <a:bodyPr>
            <a:normAutofit fontScale="90000"/>
          </a:bodyPr>
          <a:lstStyle/>
          <a:p>
            <a:r>
              <a:rPr lang="en-RO" dirty="0"/>
              <a:t>Complicațiile anesteziei generale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A054-2FEF-AC46-ABBD-8DB033E41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1431747"/>
            <a:ext cx="11597268" cy="501365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</a:t>
            </a:r>
            <a:r>
              <a:rPr lang="en-RO" dirty="0"/>
              <a:t>espiratorii: hipoxemie, hipercapnie, laringosmapm, bronhospasm, aspirație, ARDS, atelectazie</a:t>
            </a:r>
          </a:p>
          <a:p>
            <a:r>
              <a:rPr lang="en-RO" dirty="0"/>
              <a:t>Cardio-vasculare: hTA, HTA, bradi/tahicardia, ischemie miocardică, tulburări de ritm, hipovolemie</a:t>
            </a:r>
          </a:p>
          <a:p>
            <a:r>
              <a:rPr lang="en-RO" dirty="0"/>
              <a:t>SNC: convulsii, frison, encefalopatia postanoxică, pareze prin compresiuni/elongații de nervi periferici</a:t>
            </a:r>
          </a:p>
          <a:p>
            <a:r>
              <a:rPr lang="en-RO" dirty="0"/>
              <a:t>Digestive: vărsături/sughiț</a:t>
            </a:r>
          </a:p>
          <a:p>
            <a:r>
              <a:rPr lang="en-US" dirty="0"/>
              <a:t>R</a:t>
            </a:r>
            <a:r>
              <a:rPr lang="en-RO" dirty="0"/>
              <a:t>enale: oligo/anurie, retenție acută de urină, injurie renală acută</a:t>
            </a:r>
          </a:p>
          <a:p>
            <a:r>
              <a:rPr lang="en-US" dirty="0"/>
              <a:t>M</a:t>
            </a:r>
            <a:r>
              <a:rPr lang="en-RO" dirty="0"/>
              <a:t>etabolice: hiper/hipoglicemia, hipertermia malignă</a:t>
            </a:r>
          </a:p>
          <a:p>
            <a:r>
              <a:rPr lang="en-US" dirty="0"/>
              <a:t>H</a:t>
            </a:r>
            <a:r>
              <a:rPr lang="en-RO" dirty="0"/>
              <a:t>idro-electrolitice: edeme, hipo/hiperK, hipocalcemia</a:t>
            </a:r>
          </a:p>
          <a:p>
            <a:r>
              <a:rPr lang="en-US" dirty="0"/>
              <a:t>A</a:t>
            </a:r>
            <a:r>
              <a:rPr lang="en-RO" dirty="0"/>
              <a:t>cido-bazice: acidoza metabolică hipercloremică</a:t>
            </a:r>
          </a:p>
          <a:p>
            <a:r>
              <a:rPr lang="en-US" dirty="0"/>
              <a:t>A</a:t>
            </a:r>
            <a:r>
              <a:rPr lang="en-RO" dirty="0"/>
              <a:t>lergice: erupții cutanate, șoc anafilactic</a:t>
            </a:r>
          </a:p>
          <a:p>
            <a:r>
              <a:rPr lang="en-RO" dirty="0"/>
              <a:t>Altele: coagulopatie diluțională, TVP, leziuni de decubit, arsuri accidentale</a:t>
            </a:r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4235680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20F09-3E2C-2243-8440-870F38E79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Aparatul</a:t>
            </a:r>
            <a:r>
              <a:rPr lang="en-US" b="1" dirty="0"/>
              <a:t> de </a:t>
            </a:r>
            <a:r>
              <a:rPr lang="en-US" b="1" dirty="0" err="1"/>
              <a:t>anestezie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00311-71E3-6742-95C7-4B09FD0C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09" y="1397479"/>
            <a:ext cx="11421373" cy="5095396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dirty="0" err="1"/>
              <a:t>vaporizorul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necesar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marea</a:t>
            </a:r>
            <a:r>
              <a:rPr lang="en-US" dirty="0"/>
              <a:t> </a:t>
            </a:r>
            <a:r>
              <a:rPr lang="en-US" dirty="0" err="1"/>
              <a:t>parte</a:t>
            </a:r>
            <a:r>
              <a:rPr lang="en-US" dirty="0"/>
              <a:t> a </a:t>
            </a:r>
            <a:r>
              <a:rPr lang="en-US" dirty="0" err="1"/>
              <a:t>anestezicelor</a:t>
            </a:r>
            <a:r>
              <a:rPr lang="en-US" dirty="0"/>
              <a:t> volatile sunt </a:t>
            </a:r>
            <a:r>
              <a:rPr lang="en-US" dirty="0" err="1"/>
              <a:t>lichide</a:t>
            </a:r>
            <a:r>
              <a:rPr lang="en-US" dirty="0"/>
              <a:t> la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camerei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la </a:t>
            </a:r>
            <a:r>
              <a:rPr lang="en-US" dirty="0" err="1"/>
              <a:t>presiunea</a:t>
            </a:r>
            <a:r>
              <a:rPr lang="en-US" dirty="0"/>
              <a:t> </a:t>
            </a:r>
            <a:r>
              <a:rPr lang="en-US" dirty="0" err="1"/>
              <a:t>atmosferică</a:t>
            </a:r>
            <a:r>
              <a:rPr lang="en-US" dirty="0"/>
              <a:t>. </a:t>
            </a:r>
            <a:r>
              <a:rPr lang="en-US" dirty="0" err="1"/>
              <a:t>Punctul</a:t>
            </a:r>
            <a:r>
              <a:rPr lang="en-US" dirty="0"/>
              <a:t> de </a:t>
            </a:r>
            <a:r>
              <a:rPr lang="en-US" dirty="0" err="1"/>
              <a:t>fierbere</a:t>
            </a:r>
            <a:r>
              <a:rPr lang="en-US" dirty="0"/>
              <a:t> al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anestezic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temperatura</a:t>
            </a:r>
            <a:r>
              <a:rPr lang="en-US" dirty="0"/>
              <a:t> la care </a:t>
            </a:r>
            <a:r>
              <a:rPr lang="en-US" dirty="0" err="1"/>
              <a:t>presiunea</a:t>
            </a:r>
            <a:r>
              <a:rPr lang="en-US" dirty="0"/>
              <a:t> de </a:t>
            </a:r>
            <a:r>
              <a:rPr lang="en-US" dirty="0" err="1"/>
              <a:t>vapori</a:t>
            </a:r>
            <a:r>
              <a:rPr lang="en-US" dirty="0"/>
              <a:t> a </a:t>
            </a:r>
            <a:r>
              <a:rPr lang="en-US" dirty="0" err="1"/>
              <a:t>anestezicului</a:t>
            </a:r>
            <a:r>
              <a:rPr lang="en-US" dirty="0"/>
              <a:t> </a:t>
            </a:r>
            <a:r>
              <a:rPr lang="en-US" dirty="0" err="1"/>
              <a:t>depășește</a:t>
            </a:r>
            <a:r>
              <a:rPr lang="en-US" dirty="0"/>
              <a:t> </a:t>
            </a:r>
            <a:r>
              <a:rPr lang="en-US" dirty="0" err="1"/>
              <a:t>presiunea</a:t>
            </a:r>
            <a:r>
              <a:rPr lang="en-US" dirty="0"/>
              <a:t> </a:t>
            </a:r>
            <a:r>
              <a:rPr lang="en-US" dirty="0" err="1"/>
              <a:t>atmosferică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!!!!!</a:t>
            </a:r>
            <a:r>
              <a:rPr lang="en-US" dirty="0" err="1"/>
              <a:t>desfluranul</a:t>
            </a:r>
            <a:r>
              <a:rPr lang="en-US" dirty="0"/>
              <a:t> se </a:t>
            </a:r>
            <a:r>
              <a:rPr lang="en-US" dirty="0" err="1"/>
              <a:t>evaporă</a:t>
            </a:r>
            <a:r>
              <a:rPr lang="en-US" dirty="0"/>
              <a:t> la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camerei</a:t>
            </a:r>
            <a:r>
              <a:rPr lang="en-US" dirty="0"/>
              <a:t>,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nevoie</a:t>
            </a:r>
            <a:r>
              <a:rPr lang="en-US" dirty="0"/>
              <a:t> de un </a:t>
            </a:r>
            <a:r>
              <a:rPr lang="en-US" dirty="0" err="1"/>
              <a:t>vaporizor</a:t>
            </a:r>
            <a:r>
              <a:rPr lang="en-US" dirty="0"/>
              <a:t> special (</a:t>
            </a:r>
            <a:r>
              <a:rPr lang="en-US" dirty="0" err="1"/>
              <a:t>punctul</a:t>
            </a:r>
            <a:r>
              <a:rPr lang="en-US" dirty="0"/>
              <a:t> de </a:t>
            </a:r>
            <a:r>
              <a:rPr lang="en-US" dirty="0" err="1"/>
              <a:t>fierbere</a:t>
            </a:r>
            <a:r>
              <a:rPr lang="en-US" dirty="0"/>
              <a:t> al </a:t>
            </a:r>
            <a:r>
              <a:rPr lang="en-US" dirty="0" err="1"/>
              <a:t>desfluranului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23.5°C la 1 atm, </a:t>
            </a:r>
            <a:r>
              <a:rPr lang="en-US" dirty="0" err="1"/>
              <a:t>presiunea</a:t>
            </a:r>
            <a:r>
              <a:rPr lang="en-US" dirty="0"/>
              <a:t> de </a:t>
            </a:r>
            <a:r>
              <a:rPr lang="en-US" dirty="0" err="1"/>
              <a:t>vapori</a:t>
            </a:r>
            <a:r>
              <a:rPr lang="en-US" dirty="0"/>
              <a:t>: 664 mmHg at 20°C).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circuitele</a:t>
            </a:r>
            <a:r>
              <a:rPr lang="en-US" dirty="0"/>
              <a:t> </a:t>
            </a:r>
            <a:r>
              <a:rPr lang="en-US" dirty="0" err="1"/>
              <a:t>anestezice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ansamblul</a:t>
            </a:r>
            <a:r>
              <a:rPr lang="en-US" dirty="0"/>
              <a:t> de </a:t>
            </a:r>
            <a:r>
              <a:rPr lang="en-US" dirty="0" err="1"/>
              <a:t>tuburi</a:t>
            </a:r>
            <a:r>
              <a:rPr lang="en-US" dirty="0"/>
              <a:t> </a:t>
            </a:r>
            <a:r>
              <a:rPr lang="en-US" dirty="0" err="1"/>
              <a:t>grofate</a:t>
            </a:r>
            <a:r>
              <a:rPr lang="en-US" dirty="0"/>
              <a:t> din material plastic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cauciuc</a:t>
            </a:r>
            <a:r>
              <a:rPr lang="en-US" dirty="0"/>
              <a:t>, care </a:t>
            </a:r>
            <a:r>
              <a:rPr lang="en-US" dirty="0" err="1"/>
              <a:t>conduc</a:t>
            </a:r>
            <a:r>
              <a:rPr lang="en-US" dirty="0"/>
              <a:t> </a:t>
            </a:r>
            <a:r>
              <a:rPr lang="en-US" dirty="0" err="1"/>
              <a:t>amestecul</a:t>
            </a:r>
            <a:r>
              <a:rPr lang="en-US" dirty="0"/>
              <a:t> de gaze de la </a:t>
            </a:r>
            <a:r>
              <a:rPr lang="en-US" dirty="0" err="1"/>
              <a:t>aparat</a:t>
            </a:r>
            <a:r>
              <a:rPr lang="en-US" dirty="0"/>
              <a:t> la </a:t>
            </a:r>
            <a:r>
              <a:rPr lang="en-US" dirty="0" err="1"/>
              <a:t>bolnav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pe </a:t>
            </a:r>
            <a:r>
              <a:rPr lang="en-US" dirty="0" err="1"/>
              <a:t>ramul</a:t>
            </a:r>
            <a:r>
              <a:rPr lang="en-US" dirty="0"/>
              <a:t> de </a:t>
            </a:r>
            <a:r>
              <a:rPr lang="en-US" dirty="0" err="1"/>
              <a:t>expir</a:t>
            </a:r>
            <a:r>
              <a:rPr lang="en-US" dirty="0"/>
              <a:t> se </a:t>
            </a:r>
            <a:r>
              <a:rPr lang="en-US" dirty="0" err="1"/>
              <a:t>află</a:t>
            </a:r>
            <a:r>
              <a:rPr lang="en-US" dirty="0"/>
              <a:t> </a:t>
            </a:r>
            <a:r>
              <a:rPr lang="en-US" dirty="0" err="1"/>
              <a:t>calcea</a:t>
            </a:r>
            <a:r>
              <a:rPr lang="en-US" dirty="0"/>
              <a:t> </a:t>
            </a:r>
            <a:r>
              <a:rPr lang="en-US" dirty="0" err="1"/>
              <a:t>sodată</a:t>
            </a:r>
            <a:r>
              <a:rPr lang="en-US" dirty="0"/>
              <a:t>.</a:t>
            </a:r>
            <a:endParaRPr lang="en-RO" dirty="0"/>
          </a:p>
          <a:p>
            <a:pPr>
              <a:buFontTx/>
              <a:buChar char="-"/>
            </a:pPr>
            <a:r>
              <a:rPr lang="en-US" dirty="0" err="1"/>
              <a:t>ventilatorul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dispozitiv</a:t>
            </a:r>
            <a:r>
              <a:rPr lang="en-US" dirty="0"/>
              <a:t> cu </a:t>
            </a:r>
            <a:r>
              <a:rPr lang="en-US" dirty="0" err="1"/>
              <a:t>comandă</a:t>
            </a:r>
            <a:r>
              <a:rPr lang="en-US" dirty="0"/>
              <a:t> </a:t>
            </a:r>
            <a:r>
              <a:rPr lang="en-US" dirty="0" err="1"/>
              <a:t>electronică</a:t>
            </a:r>
            <a:r>
              <a:rPr lang="en-US" dirty="0"/>
              <a:t>, </a:t>
            </a:r>
            <a:r>
              <a:rPr lang="en-US" dirty="0" err="1"/>
              <a:t>computerizată</a:t>
            </a:r>
            <a:r>
              <a:rPr lang="en-US" dirty="0"/>
              <a:t>, care </a:t>
            </a:r>
            <a:r>
              <a:rPr lang="en-US" dirty="0" err="1"/>
              <a:t>asigură</a:t>
            </a:r>
            <a:r>
              <a:rPr lang="en-US" dirty="0"/>
              <a:t> </a:t>
            </a:r>
            <a:r>
              <a:rPr lang="en-US" dirty="0" err="1"/>
              <a:t>ventilaţia</a:t>
            </a:r>
            <a:r>
              <a:rPr lang="en-US" dirty="0"/>
              <a:t> </a:t>
            </a:r>
            <a:r>
              <a:rPr lang="en-US" dirty="0" err="1"/>
              <a:t>bolnavului</a:t>
            </a:r>
            <a:r>
              <a:rPr lang="en-US" dirty="0"/>
              <a:t> pe </a:t>
            </a:r>
            <a:r>
              <a:rPr lang="en-US" dirty="0" err="1"/>
              <a:t>parcursul</a:t>
            </a:r>
            <a:r>
              <a:rPr lang="en-US" dirty="0"/>
              <a:t> </a:t>
            </a:r>
            <a:r>
              <a:rPr lang="en-US" dirty="0" err="1"/>
              <a:t>operaţiei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Debitmetrele</a:t>
            </a:r>
            <a:r>
              <a:rPr lang="en-US" dirty="0"/>
              <a:t> – </a:t>
            </a:r>
            <a:r>
              <a:rPr lang="en-US" dirty="0" err="1"/>
              <a:t>măsoară</a:t>
            </a:r>
            <a:r>
              <a:rPr lang="en-US" dirty="0"/>
              <a:t> </a:t>
            </a:r>
            <a:r>
              <a:rPr lang="en-US" dirty="0" err="1"/>
              <a:t>fluxul</a:t>
            </a:r>
            <a:r>
              <a:rPr lang="en-US" dirty="0"/>
              <a:t> de gaze din apparat – </a:t>
            </a:r>
            <a:r>
              <a:rPr lang="en-US" dirty="0" err="1"/>
              <a:t>oxigen</a:t>
            </a:r>
            <a:r>
              <a:rPr lang="en-US" dirty="0"/>
              <a:t>, </a:t>
            </a:r>
            <a:r>
              <a:rPr lang="en-US" dirty="0" err="1"/>
              <a:t>protoxid</a:t>
            </a:r>
            <a:r>
              <a:rPr lang="en-US" dirty="0"/>
              <a:t> de </a:t>
            </a:r>
            <a:r>
              <a:rPr lang="en-US" dirty="0" err="1"/>
              <a:t>azot</a:t>
            </a:r>
            <a:r>
              <a:rPr lang="en-US" dirty="0"/>
              <a:t>, </a:t>
            </a:r>
            <a:r>
              <a:rPr lang="en-US" dirty="0" err="1"/>
              <a:t>aer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076115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5F4A0-339A-C041-A6DF-55C900C2A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9826"/>
          </a:xfrm>
        </p:spPr>
        <p:txBody>
          <a:bodyPr/>
          <a:lstStyle/>
          <a:p>
            <a:r>
              <a:rPr lang="en-RO" dirty="0"/>
              <a:t>Aparatul de anestezie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9C72E-DD29-3A49-B41E-BF02C9F37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RO"/>
          </a:p>
        </p:txBody>
      </p:sp>
      <p:pic>
        <p:nvPicPr>
          <p:cNvPr id="4" name="Picture 3" descr="Description: Imagini pentru aparatul de anestezie  componente">
            <a:extLst>
              <a:ext uri="{FF2B5EF4-FFF2-40B4-BE49-F238E27FC236}">
                <a16:creationId xmlns:a16="http://schemas.microsoft.com/office/drawing/2014/main" id="{E0AEBF18-9718-B846-A4F5-CB1CA6608EE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28" y="1825626"/>
            <a:ext cx="5361995" cy="40058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0340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50EF2-DF0E-7849-8C68-B6A54B093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045" y="365125"/>
            <a:ext cx="11077755" cy="1325563"/>
          </a:xfrm>
        </p:spPr>
        <p:txBody>
          <a:bodyPr/>
          <a:lstStyle/>
          <a:p>
            <a:r>
              <a:rPr lang="en-RO" dirty="0"/>
              <a:t>Echipamente de monitorizarea intraanestezică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73DCC-156F-974B-B9CE-D9030FE4D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tensiometrul</a:t>
            </a:r>
            <a:r>
              <a:rPr lang="en-US" dirty="0"/>
              <a:t>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pulsoximetrul</a:t>
            </a:r>
            <a:r>
              <a:rPr lang="en-US" dirty="0"/>
              <a:t> ( </a:t>
            </a:r>
            <a:r>
              <a:rPr lang="en-US" dirty="0" err="1"/>
              <a:t>măsoară</a:t>
            </a:r>
            <a:r>
              <a:rPr lang="en-US" dirty="0"/>
              <a:t> </a:t>
            </a:r>
            <a:r>
              <a:rPr lang="en-US" dirty="0" err="1"/>
              <a:t>saturaţia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O</a:t>
            </a:r>
            <a:r>
              <a:rPr lang="en-US" baseline="-25000" dirty="0"/>
              <a:t>2</a:t>
            </a:r>
            <a:r>
              <a:rPr lang="en-US" dirty="0"/>
              <a:t> a </a:t>
            </a:r>
            <a:r>
              <a:rPr lang="en-US" dirty="0" err="1"/>
              <a:t>sângelui</a:t>
            </a:r>
            <a:r>
              <a:rPr lang="en-US" dirty="0"/>
              <a:t> arterial </a:t>
            </a:r>
            <a:r>
              <a:rPr lang="en-US" dirty="0" err="1"/>
              <a:t>periferic</a:t>
            </a:r>
            <a:r>
              <a:rPr lang="en-US" dirty="0"/>
              <a:t> ),</a:t>
            </a:r>
            <a:endParaRPr lang="en-RO" dirty="0"/>
          </a:p>
          <a:p>
            <a:pPr>
              <a:buFontTx/>
              <a:buChar char="-"/>
            </a:pPr>
            <a:r>
              <a:rPr lang="en-US" dirty="0" err="1"/>
              <a:t>monitorul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etalarea</a:t>
            </a:r>
            <a:r>
              <a:rPr lang="en-US" dirty="0"/>
              <a:t> </a:t>
            </a:r>
            <a:r>
              <a:rPr lang="en-US" dirty="0" err="1"/>
              <a:t>indexului</a:t>
            </a:r>
            <a:r>
              <a:rPr lang="en-US" dirty="0"/>
              <a:t> de </a:t>
            </a:r>
            <a:r>
              <a:rPr lang="en-US" dirty="0" err="1"/>
              <a:t>analiză</a:t>
            </a:r>
            <a:r>
              <a:rPr lang="en-US" dirty="0"/>
              <a:t> </a:t>
            </a:r>
            <a:r>
              <a:rPr lang="en-US" dirty="0" err="1"/>
              <a:t>bispectrală</a:t>
            </a:r>
            <a:r>
              <a:rPr lang="en-US" dirty="0"/>
              <a:t> EEG 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presiunea</a:t>
            </a:r>
            <a:r>
              <a:rPr lang="en-US" dirty="0"/>
              <a:t> </a:t>
            </a:r>
            <a:r>
              <a:rPr lang="en-US" dirty="0" err="1"/>
              <a:t>venoasă</a:t>
            </a:r>
            <a:r>
              <a:rPr lang="en-US" dirty="0"/>
              <a:t> </a:t>
            </a:r>
            <a:r>
              <a:rPr lang="en-US" dirty="0" err="1"/>
              <a:t>centrală</a:t>
            </a:r>
            <a:r>
              <a:rPr lang="en-US" dirty="0"/>
              <a:t> ( PVC ),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temperatura</a:t>
            </a:r>
            <a:r>
              <a:rPr lang="en-US" dirty="0"/>
              <a:t> </a:t>
            </a:r>
            <a:r>
              <a:rPr lang="en-US" dirty="0" err="1"/>
              <a:t>centrală</a:t>
            </a:r>
            <a:r>
              <a:rPr lang="en-US" dirty="0"/>
              <a:t> ( cu </a:t>
            </a:r>
            <a:r>
              <a:rPr lang="en-US" dirty="0" err="1"/>
              <a:t>senzor</a:t>
            </a:r>
            <a:r>
              <a:rPr lang="en-US" dirty="0"/>
              <a:t> intrarectal ),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calitatea</a:t>
            </a:r>
            <a:r>
              <a:rPr lang="en-US" dirty="0"/>
              <a:t> </a:t>
            </a:r>
            <a:r>
              <a:rPr lang="en-US" dirty="0" err="1"/>
              <a:t>blocului</a:t>
            </a:r>
            <a:r>
              <a:rPr lang="en-US" dirty="0"/>
              <a:t> neuromuscular ( se </a:t>
            </a:r>
            <a:r>
              <a:rPr lang="en-US" dirty="0" err="1"/>
              <a:t>urmăreşte</a:t>
            </a:r>
            <a:r>
              <a:rPr lang="en-US" dirty="0"/>
              <a:t> cu un </a:t>
            </a:r>
            <a:r>
              <a:rPr lang="en-US" dirty="0" err="1"/>
              <a:t>dispozitiv</a:t>
            </a:r>
            <a:r>
              <a:rPr lang="en-US" dirty="0"/>
              <a:t> special </a:t>
            </a:r>
            <a:r>
              <a:rPr lang="en-US" dirty="0" err="1"/>
              <a:t>deplasarea</a:t>
            </a:r>
            <a:r>
              <a:rPr lang="en-US" dirty="0"/>
              <a:t> </a:t>
            </a:r>
            <a:r>
              <a:rPr lang="en-US" dirty="0" err="1"/>
              <a:t>policelui</a:t>
            </a:r>
            <a:r>
              <a:rPr lang="en-US" dirty="0"/>
              <a:t> la </a:t>
            </a:r>
            <a:r>
              <a:rPr lang="en-US" dirty="0" err="1"/>
              <a:t>stimularea</a:t>
            </a:r>
            <a:r>
              <a:rPr lang="en-US" dirty="0"/>
              <a:t> </a:t>
            </a:r>
            <a:r>
              <a:rPr lang="en-US" dirty="0" err="1"/>
              <a:t>nervului</a:t>
            </a:r>
            <a:r>
              <a:rPr lang="en-US" dirty="0"/>
              <a:t> cubital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vecinătatea</a:t>
            </a:r>
            <a:r>
              <a:rPr lang="en-US" dirty="0"/>
              <a:t> </a:t>
            </a:r>
            <a:r>
              <a:rPr lang="en-US" dirty="0" err="1"/>
              <a:t>articulaţiei</a:t>
            </a:r>
            <a:r>
              <a:rPr lang="en-US" dirty="0"/>
              <a:t> </a:t>
            </a:r>
            <a:r>
              <a:rPr lang="en-US" dirty="0" err="1"/>
              <a:t>mâinii</a:t>
            </a:r>
            <a:r>
              <a:rPr lang="en-US" dirty="0"/>
              <a:t> ),</a:t>
            </a:r>
            <a:endParaRPr lang="en-RO" dirty="0"/>
          </a:p>
          <a:p>
            <a:pPr>
              <a:buFontTx/>
              <a:buChar char="-"/>
            </a:pPr>
            <a:r>
              <a:rPr lang="en-US" dirty="0" err="1"/>
              <a:t>spectrometria</a:t>
            </a:r>
            <a:r>
              <a:rPr lang="en-US" dirty="0"/>
              <a:t> de </a:t>
            </a:r>
            <a:r>
              <a:rPr lang="en-US" dirty="0" err="1"/>
              <a:t>masă</a:t>
            </a:r>
            <a:r>
              <a:rPr lang="en-US" dirty="0"/>
              <a:t> –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măsurarea</a:t>
            </a:r>
            <a:r>
              <a:rPr lang="en-US" dirty="0"/>
              <a:t> </a:t>
            </a:r>
            <a:r>
              <a:rPr lang="en-US" dirty="0" err="1"/>
              <a:t>concentraţiei</a:t>
            </a:r>
            <a:r>
              <a:rPr lang="en-US" dirty="0"/>
              <a:t> </a:t>
            </a:r>
            <a:r>
              <a:rPr lang="en-US" dirty="0" err="1"/>
              <a:t>gazelor</a:t>
            </a:r>
            <a:r>
              <a:rPr lang="en-US" dirty="0"/>
              <a:t> </a:t>
            </a:r>
            <a:r>
              <a:rPr lang="en-US" dirty="0" err="1"/>
              <a:t>inhalate</a:t>
            </a:r>
            <a:r>
              <a:rPr lang="en-US" dirty="0"/>
              <a:t>, etc.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entropia-pentru</a:t>
            </a:r>
            <a:r>
              <a:rPr lang="en-US" dirty="0"/>
              <a:t> </a:t>
            </a:r>
            <a:r>
              <a:rPr lang="en-US" dirty="0" err="1"/>
              <a:t>aprecierea</a:t>
            </a:r>
            <a:r>
              <a:rPr lang="en-US" dirty="0"/>
              <a:t> </a:t>
            </a:r>
            <a:r>
              <a:rPr lang="en-US" dirty="0" err="1"/>
              <a:t>profunzimii</a:t>
            </a:r>
            <a:r>
              <a:rPr lang="en-US" dirty="0"/>
              <a:t> </a:t>
            </a:r>
            <a:r>
              <a:rPr lang="en-US" dirty="0" err="1"/>
              <a:t>anestezice</a:t>
            </a:r>
            <a:r>
              <a:rPr lang="en-R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2633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42258-FBA6-8B46-977B-A99E5D52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r>
              <a:rPr lang="en-RO" dirty="0"/>
              <a:t>!!!! Checklist – echipament anestezic</a:t>
            </a:r>
          </a:p>
        </p:txBody>
      </p:sp>
    </p:spTree>
    <p:extLst>
      <p:ext uri="{BB962C8B-B14F-4D97-AF65-F5344CB8AC3E}">
        <p14:creationId xmlns:p14="http://schemas.microsoft.com/office/powerpoint/2010/main" val="2444430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E38CF-3317-E84D-95B1-815792638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Drogurile anestezice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67B2B-6102-B340-955C-0811DE599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Drogurile</a:t>
            </a:r>
            <a:r>
              <a:rPr lang="en-US" dirty="0"/>
              <a:t> </a:t>
            </a:r>
            <a:r>
              <a:rPr lang="en-US" dirty="0" err="1"/>
              <a:t>anestezice</a:t>
            </a:r>
            <a:r>
              <a:rPr lang="en-US" dirty="0"/>
              <a:t> sunt o </a:t>
            </a:r>
            <a:r>
              <a:rPr lang="en-US" dirty="0" err="1"/>
              <a:t>categorie</a:t>
            </a:r>
            <a:r>
              <a:rPr lang="en-US" dirty="0"/>
              <a:t> de </a:t>
            </a:r>
            <a:r>
              <a:rPr lang="en-US" dirty="0" err="1"/>
              <a:t>substanţe</a:t>
            </a:r>
            <a:r>
              <a:rPr lang="en-US" dirty="0"/>
              <a:t> </a:t>
            </a:r>
            <a:r>
              <a:rPr lang="en-US" dirty="0" err="1"/>
              <a:t>chimice</a:t>
            </a:r>
            <a:r>
              <a:rPr lang="en-US" dirty="0"/>
              <a:t>, </a:t>
            </a:r>
            <a:r>
              <a:rPr lang="en-US" dirty="0" err="1"/>
              <a:t>farmacologic</a:t>
            </a:r>
            <a:r>
              <a:rPr lang="en-US" dirty="0"/>
              <a:t> active, care </a:t>
            </a:r>
            <a:r>
              <a:rPr lang="en-US" dirty="0" err="1"/>
              <a:t>generează</a:t>
            </a:r>
            <a:r>
              <a:rPr lang="en-US" dirty="0"/>
              <a:t> </a:t>
            </a:r>
            <a:r>
              <a:rPr lang="en-US" dirty="0" err="1"/>
              <a:t>efecte</a:t>
            </a:r>
            <a:r>
              <a:rPr lang="en-US" dirty="0"/>
              <a:t> </a:t>
            </a:r>
            <a:r>
              <a:rPr lang="en-US" dirty="0" err="1"/>
              <a:t>anestezice</a:t>
            </a:r>
            <a:r>
              <a:rPr lang="en-US" dirty="0"/>
              <a:t> (</a:t>
            </a:r>
            <a:r>
              <a:rPr lang="en-US" dirty="0" err="1"/>
              <a:t>analgezie</a:t>
            </a:r>
            <a:r>
              <a:rPr lang="en-US" dirty="0"/>
              <a:t>, </a:t>
            </a:r>
            <a:r>
              <a:rPr lang="en-US" dirty="0" err="1"/>
              <a:t>sedare</a:t>
            </a:r>
            <a:r>
              <a:rPr lang="en-US" dirty="0"/>
              <a:t>, </a:t>
            </a:r>
            <a:r>
              <a:rPr lang="en-US" dirty="0" err="1"/>
              <a:t>hipnoză</a:t>
            </a:r>
            <a:r>
              <a:rPr lang="en-US" dirty="0"/>
              <a:t>, </a:t>
            </a:r>
            <a:r>
              <a:rPr lang="en-US" dirty="0" err="1"/>
              <a:t>relaxare</a:t>
            </a:r>
            <a:r>
              <a:rPr lang="en-US" dirty="0"/>
              <a:t> </a:t>
            </a:r>
            <a:r>
              <a:rPr lang="en-US" dirty="0" err="1"/>
              <a:t>musculară</a:t>
            </a:r>
            <a:r>
              <a:rPr lang="en-US" dirty="0"/>
              <a:t>, </a:t>
            </a:r>
            <a:r>
              <a:rPr lang="en-US" dirty="0" err="1"/>
              <a:t>protecţie</a:t>
            </a:r>
            <a:r>
              <a:rPr lang="en-US" dirty="0"/>
              <a:t> </a:t>
            </a:r>
            <a:r>
              <a:rPr lang="en-US" dirty="0" err="1"/>
              <a:t>vegetativă</a:t>
            </a:r>
            <a:r>
              <a:rPr lang="en-US" dirty="0"/>
              <a:t>).</a:t>
            </a:r>
            <a:endParaRPr lang="en-RO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Acţionează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principal pe </a:t>
            </a:r>
            <a:r>
              <a:rPr lang="en-US" dirty="0" err="1"/>
              <a:t>receptori</a:t>
            </a:r>
            <a:r>
              <a:rPr lang="en-US" dirty="0"/>
              <a:t> </a:t>
            </a:r>
            <a:r>
              <a:rPr lang="en-US" dirty="0" err="1"/>
              <a:t>specifici</a:t>
            </a:r>
            <a:r>
              <a:rPr lang="en-US" dirty="0"/>
              <a:t> </a:t>
            </a:r>
            <a:r>
              <a:rPr lang="en-US" dirty="0" err="1"/>
              <a:t>localizaţi</a:t>
            </a:r>
            <a:r>
              <a:rPr lang="en-US" dirty="0"/>
              <a:t> la </a:t>
            </a:r>
            <a:r>
              <a:rPr lang="en-US" dirty="0" err="1"/>
              <a:t>nivelul</a:t>
            </a:r>
            <a:r>
              <a:rPr lang="en-US" dirty="0"/>
              <a:t> SNC, </a:t>
            </a:r>
            <a:r>
              <a:rPr lang="en-US" dirty="0" err="1"/>
              <a:t>sau</a:t>
            </a:r>
            <a:r>
              <a:rPr lang="en-US" dirty="0"/>
              <a:t> pe </a:t>
            </a:r>
            <a:r>
              <a:rPr lang="en-US" dirty="0" err="1"/>
              <a:t>canale</a:t>
            </a:r>
            <a:r>
              <a:rPr lang="en-US" dirty="0"/>
              <a:t> </a:t>
            </a:r>
            <a:r>
              <a:rPr lang="en-US" dirty="0" err="1"/>
              <a:t>ionice</a:t>
            </a:r>
            <a:r>
              <a:rPr lang="en-US" dirty="0"/>
              <a:t> cu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transmisia</a:t>
            </a:r>
            <a:r>
              <a:rPr lang="en-US" dirty="0"/>
              <a:t> </a:t>
            </a:r>
            <a:r>
              <a:rPr lang="en-US" dirty="0" err="1"/>
              <a:t>impulsurilor</a:t>
            </a:r>
            <a:r>
              <a:rPr lang="en-US" dirty="0"/>
              <a:t> </a:t>
            </a:r>
            <a:r>
              <a:rPr lang="en-US" dirty="0" err="1"/>
              <a:t>nervoase</a:t>
            </a:r>
            <a:r>
              <a:rPr lang="en-US" dirty="0"/>
              <a:t> la </a:t>
            </a:r>
            <a:r>
              <a:rPr lang="en-US" dirty="0" err="1"/>
              <a:t>nivelul</a:t>
            </a:r>
            <a:r>
              <a:rPr lang="en-US" dirty="0"/>
              <a:t> SNC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periferic</a:t>
            </a:r>
            <a:r>
              <a:rPr lang="en-US" dirty="0"/>
              <a:t> (</a:t>
            </a:r>
            <a:r>
              <a:rPr lang="en-US" dirty="0" err="1"/>
              <a:t>canale</a:t>
            </a:r>
            <a:r>
              <a:rPr lang="en-US" dirty="0"/>
              <a:t> de Na. K, Cl), </a:t>
            </a:r>
            <a:r>
              <a:rPr lang="en-US" dirty="0" err="1"/>
              <a:t>sau</a:t>
            </a:r>
            <a:r>
              <a:rPr lang="en-US" dirty="0"/>
              <a:t> pe molecule de </a:t>
            </a:r>
            <a:r>
              <a:rPr lang="en-US" dirty="0" err="1"/>
              <a:t>neurotransmiţători</a:t>
            </a:r>
            <a:r>
              <a:rPr lang="en-US" dirty="0"/>
              <a:t> </a:t>
            </a:r>
            <a:r>
              <a:rPr lang="en-US" dirty="0" err="1"/>
              <a:t>specifici</a:t>
            </a:r>
            <a:r>
              <a:rPr lang="en-US" dirty="0"/>
              <a:t> (NMDA, </a:t>
            </a:r>
            <a:r>
              <a:rPr lang="en-US" dirty="0" err="1"/>
              <a:t>glicină</a:t>
            </a:r>
            <a:r>
              <a:rPr lang="en-US" dirty="0"/>
              <a:t>, </a:t>
            </a:r>
            <a:r>
              <a:rPr lang="en-US" dirty="0" err="1"/>
              <a:t>serotonină</a:t>
            </a:r>
            <a:r>
              <a:rPr lang="en-US" dirty="0"/>
              <a:t>, GABA, </a:t>
            </a:r>
            <a:r>
              <a:rPr lang="en-US" dirty="0" err="1"/>
              <a:t>dopamină</a:t>
            </a:r>
            <a:r>
              <a:rPr lang="en-US" dirty="0"/>
              <a:t>, etc.).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0112074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06FB-0D4C-7F4E-8025-AEE3FA345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Drogurile anestezice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9BF1-1015-534B-A031-2CC8F72CB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Receptorii</a:t>
            </a:r>
            <a:r>
              <a:rPr lang="en-US" dirty="0"/>
              <a:t> pot fi </a:t>
            </a:r>
            <a:r>
              <a:rPr lang="en-US" dirty="0" err="1"/>
              <a:t>localizaţi</a:t>
            </a:r>
            <a:r>
              <a:rPr lang="en-US" dirty="0"/>
              <a:t> la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(SNC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periferic</a:t>
            </a:r>
            <a:r>
              <a:rPr lang="en-US" dirty="0"/>
              <a:t>),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membranei</a:t>
            </a:r>
            <a:r>
              <a:rPr lang="en-US" dirty="0"/>
              <a:t> </a:t>
            </a:r>
            <a:r>
              <a:rPr lang="en-US" dirty="0" err="1"/>
              <a:t>celulare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citoplasmei</a:t>
            </a:r>
            <a:r>
              <a:rPr lang="en-US" dirty="0"/>
              <a:t>, </a:t>
            </a:r>
            <a:r>
              <a:rPr lang="en-US" dirty="0" err="1"/>
              <a:t>organitelor</a:t>
            </a:r>
            <a:r>
              <a:rPr lang="en-US" dirty="0"/>
              <a:t> </a:t>
            </a:r>
            <a:r>
              <a:rPr lang="en-US" dirty="0" err="1"/>
              <a:t>celulare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nucleului</a:t>
            </a:r>
            <a:r>
              <a:rPr lang="en-US" dirty="0"/>
              <a:t>.</a:t>
            </a:r>
            <a:endParaRPr lang="en-RO" dirty="0"/>
          </a:p>
          <a:p>
            <a:r>
              <a:rPr lang="en-US" dirty="0" err="1"/>
              <a:t>Canalele</a:t>
            </a:r>
            <a:r>
              <a:rPr lang="en-US" dirty="0"/>
              <a:t> </a:t>
            </a:r>
            <a:r>
              <a:rPr lang="en-US" dirty="0" err="1"/>
              <a:t>ionice</a:t>
            </a:r>
            <a:r>
              <a:rPr lang="en-US" dirty="0"/>
              <a:t> sunt situate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neuroni</a:t>
            </a:r>
            <a:r>
              <a:rPr lang="en-US" dirty="0"/>
              <a:t>, </a:t>
            </a:r>
            <a:r>
              <a:rPr lang="en-US" dirty="0" err="1"/>
              <a:t>sinapse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fibrele</a:t>
            </a:r>
            <a:r>
              <a:rPr lang="en-US" dirty="0"/>
              <a:t> </a:t>
            </a:r>
            <a:r>
              <a:rPr lang="en-US" dirty="0" err="1"/>
              <a:t>musculare</a:t>
            </a:r>
            <a:r>
              <a:rPr lang="en-US" dirty="0"/>
              <a:t> striate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netede</a:t>
            </a:r>
            <a:r>
              <a:rPr lang="en-US" dirty="0"/>
              <a:t>,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celulelor</a:t>
            </a:r>
            <a:r>
              <a:rPr lang="en-US" dirty="0"/>
              <a:t> endocrine. Au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transmiterea</a:t>
            </a:r>
            <a:r>
              <a:rPr lang="en-US" dirty="0"/>
              <a:t> </a:t>
            </a:r>
            <a:r>
              <a:rPr lang="en-US" dirty="0" err="1"/>
              <a:t>impulsului</a:t>
            </a:r>
            <a:r>
              <a:rPr lang="en-US" dirty="0"/>
              <a:t> electric, </a:t>
            </a:r>
            <a:r>
              <a:rPr lang="en-US" dirty="0" err="1"/>
              <a:t>fiind</a:t>
            </a:r>
            <a:r>
              <a:rPr lang="en-US" dirty="0"/>
              <a:t> </a:t>
            </a:r>
            <a:r>
              <a:rPr lang="en-US" dirty="0" err="1"/>
              <a:t>deschise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depolarizarea</a:t>
            </a:r>
            <a:r>
              <a:rPr lang="en-US" dirty="0"/>
              <a:t> </a:t>
            </a:r>
            <a:r>
              <a:rPr lang="en-US" dirty="0" err="1"/>
              <a:t>membraniei</a:t>
            </a:r>
            <a:r>
              <a:rPr lang="en-US" dirty="0"/>
              <a:t> </a:t>
            </a:r>
            <a:r>
              <a:rPr lang="en-US" dirty="0" err="1"/>
              <a:t>celulare</a:t>
            </a:r>
            <a:r>
              <a:rPr lang="en-US" dirty="0"/>
              <a:t>, </a:t>
            </a:r>
            <a:r>
              <a:rPr lang="en-US" dirty="0" err="1"/>
              <a:t>devenind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permeabile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anumiţi</a:t>
            </a:r>
            <a:r>
              <a:rPr lang="en-US" dirty="0"/>
              <a:t> </a:t>
            </a:r>
            <a:r>
              <a:rPr lang="en-US" dirty="0" err="1"/>
              <a:t>ioni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traversa</a:t>
            </a:r>
            <a:r>
              <a:rPr lang="en-US" dirty="0"/>
              <a:t> rapid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selectiv</a:t>
            </a:r>
            <a:r>
              <a:rPr lang="en-US" dirty="0"/>
              <a:t> </a:t>
            </a:r>
            <a:r>
              <a:rPr lang="en-US" dirty="0" err="1"/>
              <a:t>membrana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vor</a:t>
            </a:r>
            <a:r>
              <a:rPr lang="en-US" dirty="0"/>
              <a:t> </a:t>
            </a:r>
            <a:r>
              <a:rPr lang="en-US" dirty="0" err="1"/>
              <a:t>determina</a:t>
            </a:r>
            <a:r>
              <a:rPr lang="en-US" dirty="0"/>
              <a:t> o </a:t>
            </a:r>
            <a:r>
              <a:rPr lang="en-US" dirty="0" err="1"/>
              <a:t>acţiune</a:t>
            </a:r>
            <a:r>
              <a:rPr lang="en-US" dirty="0"/>
              <a:t> de </a:t>
            </a:r>
            <a:r>
              <a:rPr lang="en-US" dirty="0" err="1"/>
              <a:t>depolarizare</a:t>
            </a:r>
            <a:r>
              <a:rPr lang="en-US" dirty="0"/>
              <a:t>, </a:t>
            </a:r>
            <a:r>
              <a:rPr lang="en-US" dirty="0" err="1"/>
              <a:t>respectiv</a:t>
            </a:r>
            <a:r>
              <a:rPr lang="en-US" dirty="0"/>
              <a:t> </a:t>
            </a:r>
            <a:r>
              <a:rPr lang="en-US" dirty="0" err="1"/>
              <a:t>repolarizare</a:t>
            </a:r>
            <a:r>
              <a:rPr lang="en-US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571323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C9F4E-9353-3145-9897-8F1C271BC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Dezideratele</a:t>
            </a:r>
            <a:r>
              <a:rPr lang="en-US" b="1" dirty="0"/>
              <a:t> </a:t>
            </a:r>
            <a:r>
              <a:rPr lang="en-US" b="1" dirty="0" err="1"/>
              <a:t>anesteziei</a:t>
            </a:r>
            <a:r>
              <a:rPr lang="en-US" b="1" dirty="0"/>
              <a:t> </a:t>
            </a:r>
            <a:r>
              <a:rPr lang="en-US" b="1" dirty="0" err="1"/>
              <a:t>generale</a:t>
            </a:r>
            <a:r>
              <a:rPr lang="en-US" b="1" dirty="0"/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F4852-6930-E146-9CD3-2FE1FD50C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 err="1"/>
              <a:t>Analgezie</a:t>
            </a:r>
            <a:r>
              <a:rPr lang="en-US" i="1" dirty="0"/>
              <a:t> </a:t>
            </a:r>
            <a:r>
              <a:rPr lang="en-US" dirty="0"/>
              <a:t>- </a:t>
            </a:r>
            <a:r>
              <a:rPr lang="en-US" dirty="0" err="1"/>
              <a:t>lipsa</a:t>
            </a:r>
            <a:r>
              <a:rPr lang="en-US" dirty="0"/>
              <a:t> </a:t>
            </a:r>
            <a:r>
              <a:rPr lang="en-US" dirty="0" err="1"/>
              <a:t>senzației</a:t>
            </a:r>
            <a:r>
              <a:rPr lang="en-US" dirty="0"/>
              <a:t> de </a:t>
            </a:r>
            <a:r>
              <a:rPr lang="en-US" dirty="0" err="1"/>
              <a:t>durere</a:t>
            </a:r>
            <a:r>
              <a:rPr lang="en-US" dirty="0"/>
              <a:t> la </a:t>
            </a:r>
            <a:r>
              <a:rPr lang="en-US" dirty="0" err="1"/>
              <a:t>aplicarea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stimul</a:t>
            </a:r>
            <a:r>
              <a:rPr lang="en-US" dirty="0"/>
              <a:t> </a:t>
            </a:r>
            <a:r>
              <a:rPr lang="en-US" dirty="0" err="1"/>
              <a:t>dureros</a:t>
            </a:r>
            <a:r>
              <a:rPr lang="en-US" dirty="0"/>
              <a:t>,</a:t>
            </a:r>
            <a:endParaRPr lang="en-RO" dirty="0"/>
          </a:p>
          <a:p>
            <a:pPr lvl="0"/>
            <a:r>
              <a:rPr lang="en-US" i="1" dirty="0" err="1"/>
              <a:t>Hipnoza</a:t>
            </a:r>
            <a:r>
              <a:rPr lang="en-US" i="1" dirty="0"/>
              <a:t> </a:t>
            </a:r>
            <a:r>
              <a:rPr lang="en-US" dirty="0"/>
              <a:t>- </a:t>
            </a:r>
            <a:r>
              <a:rPr lang="en-US" dirty="0" err="1"/>
              <a:t>pierderea</a:t>
            </a:r>
            <a:r>
              <a:rPr lang="en-US" dirty="0"/>
              <a:t> </a:t>
            </a:r>
            <a:r>
              <a:rPr lang="en-US" dirty="0" err="1"/>
              <a:t>stării</a:t>
            </a:r>
            <a:r>
              <a:rPr lang="en-US" dirty="0"/>
              <a:t> de </a:t>
            </a:r>
            <a:r>
              <a:rPr lang="en-US" dirty="0" err="1"/>
              <a:t>constiență</a:t>
            </a:r>
            <a:r>
              <a:rPr lang="en-US" dirty="0"/>
              <a:t> cu grade </a:t>
            </a:r>
            <a:r>
              <a:rPr lang="en-US" dirty="0" err="1"/>
              <a:t>diferite</a:t>
            </a:r>
            <a:r>
              <a:rPr lang="en-US" dirty="0"/>
              <a:t> ale </a:t>
            </a:r>
            <a:r>
              <a:rPr lang="en-US" dirty="0" err="1"/>
              <a:t>profunzimii</a:t>
            </a:r>
            <a:r>
              <a:rPr lang="en-US" dirty="0"/>
              <a:t>. </a:t>
            </a:r>
            <a:r>
              <a:rPr lang="en-US" dirty="0" err="1"/>
              <a:t>Calitatea</a:t>
            </a:r>
            <a:r>
              <a:rPr lang="en-US" dirty="0"/>
              <a:t> </a:t>
            </a:r>
            <a:r>
              <a:rPr lang="en-US" dirty="0" err="1"/>
              <a:t>superioară</a:t>
            </a:r>
            <a:r>
              <a:rPr lang="en-US" dirty="0"/>
              <a:t> a </a:t>
            </a:r>
            <a:r>
              <a:rPr lang="en-US" dirty="0" err="1"/>
              <a:t>hipnozei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timpul</a:t>
            </a:r>
            <a:r>
              <a:rPr lang="en-US" dirty="0"/>
              <a:t> </a:t>
            </a:r>
            <a:r>
              <a:rPr lang="en-US" dirty="0" err="1"/>
              <a:t>intervenției</a:t>
            </a:r>
            <a:r>
              <a:rPr lang="en-US" dirty="0"/>
              <a:t> </a:t>
            </a:r>
            <a:r>
              <a:rPr lang="en-US" dirty="0" err="1"/>
              <a:t>chirurgicale</a:t>
            </a:r>
            <a:r>
              <a:rPr lang="en-US" dirty="0"/>
              <a:t> </a:t>
            </a:r>
            <a:r>
              <a:rPr lang="en-US" dirty="0" err="1"/>
              <a:t>oferă</a:t>
            </a:r>
            <a:r>
              <a:rPr lang="en-US" dirty="0"/>
              <a:t> </a:t>
            </a:r>
            <a:r>
              <a:rPr lang="en-US" dirty="0" err="1"/>
              <a:t>imposibilitatea</a:t>
            </a:r>
            <a:r>
              <a:rPr lang="en-US" dirty="0"/>
              <a:t> </a:t>
            </a:r>
            <a:r>
              <a:rPr lang="en-US" dirty="0" err="1"/>
              <a:t>evocării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memorării</a:t>
            </a:r>
            <a:r>
              <a:rPr lang="en-US" dirty="0"/>
              <a:t> </a:t>
            </a:r>
            <a:r>
              <a:rPr lang="en-US" dirty="0" err="1"/>
              <a:t>evenimentelor</a:t>
            </a:r>
            <a:r>
              <a:rPr lang="en-US" dirty="0"/>
              <a:t> </a:t>
            </a:r>
            <a:r>
              <a:rPr lang="en-US" dirty="0" err="1"/>
              <a:t>intraoperatorii-amnezia</a:t>
            </a:r>
            <a:r>
              <a:rPr lang="en-US" dirty="0"/>
              <a:t> </a:t>
            </a:r>
            <a:r>
              <a:rPr lang="en-US" dirty="0" err="1"/>
              <a:t>retrogradă</a:t>
            </a:r>
            <a:r>
              <a:rPr lang="en-US" dirty="0"/>
              <a:t>,</a:t>
            </a:r>
            <a:endParaRPr lang="en-RO" dirty="0"/>
          </a:p>
          <a:p>
            <a:pPr lvl="0"/>
            <a:r>
              <a:rPr lang="en-US" i="1" dirty="0" err="1"/>
              <a:t>Relaxarea</a:t>
            </a:r>
            <a:r>
              <a:rPr lang="en-US" i="1" dirty="0"/>
              <a:t> </a:t>
            </a:r>
            <a:r>
              <a:rPr lang="en-US" i="1" dirty="0" err="1"/>
              <a:t>musculară</a:t>
            </a:r>
            <a:r>
              <a:rPr lang="en-US" i="1" dirty="0"/>
              <a:t> </a:t>
            </a:r>
            <a:r>
              <a:rPr lang="en-US" dirty="0"/>
              <a:t>-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funcție</a:t>
            </a:r>
            <a:r>
              <a:rPr lang="en-US" dirty="0"/>
              <a:t> de </a:t>
            </a:r>
            <a:r>
              <a:rPr lang="en-US" dirty="0" err="1"/>
              <a:t>tipul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durata</a:t>
            </a:r>
            <a:r>
              <a:rPr lang="en-US" dirty="0"/>
              <a:t> </a:t>
            </a:r>
            <a:r>
              <a:rPr lang="en-US" dirty="0" err="1"/>
              <a:t>intervenției</a:t>
            </a:r>
            <a:r>
              <a:rPr lang="en-US" dirty="0"/>
              <a:t> </a:t>
            </a:r>
            <a:r>
              <a:rPr lang="en-US" dirty="0" err="1"/>
              <a:t>chirurguicale</a:t>
            </a:r>
            <a:r>
              <a:rPr lang="en-US" dirty="0"/>
              <a:t>,</a:t>
            </a:r>
            <a:endParaRPr lang="en-RO" dirty="0"/>
          </a:p>
          <a:p>
            <a:pPr lvl="0"/>
            <a:r>
              <a:rPr lang="en-US" i="1" dirty="0" err="1"/>
              <a:t>Controlul</a:t>
            </a:r>
            <a:r>
              <a:rPr lang="en-US" i="1" dirty="0"/>
              <a:t> </a:t>
            </a:r>
            <a:r>
              <a:rPr lang="en-US" i="1" dirty="0" err="1"/>
              <a:t>homeostaziei</a:t>
            </a:r>
            <a:r>
              <a:rPr lang="en-US" i="1" dirty="0"/>
              <a:t> </a:t>
            </a:r>
            <a:r>
              <a:rPr lang="en-US" dirty="0"/>
              <a:t>- </a:t>
            </a:r>
            <a:r>
              <a:rPr lang="en-US" dirty="0" err="1"/>
              <a:t>menținerea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limite</a:t>
            </a:r>
            <a:r>
              <a:rPr lang="en-US" dirty="0"/>
              <a:t> </a:t>
            </a:r>
            <a:r>
              <a:rPr lang="en-US" dirty="0" err="1"/>
              <a:t>normale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funcție</a:t>
            </a:r>
            <a:r>
              <a:rPr lang="en-US" dirty="0"/>
              <a:t> de </a:t>
            </a:r>
            <a:r>
              <a:rPr lang="en-US" dirty="0" err="1"/>
              <a:t>patologie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vârstă</a:t>
            </a:r>
            <a:r>
              <a:rPr lang="en-US" dirty="0"/>
              <a:t> a </a:t>
            </a:r>
            <a:r>
              <a:rPr lang="en-US" dirty="0" err="1"/>
              <a:t>oricărei</a:t>
            </a:r>
            <a:r>
              <a:rPr lang="en-US" dirty="0"/>
              <a:t> </a:t>
            </a:r>
            <a:r>
              <a:rPr lang="en-US" dirty="0" err="1"/>
              <a:t>funcții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modificată</a:t>
            </a:r>
            <a:r>
              <a:rPr lang="en-US" dirty="0"/>
              <a:t> </a:t>
            </a:r>
            <a:r>
              <a:rPr lang="en-US" dirty="0" err="1"/>
              <a:t>intraanestezic</a:t>
            </a:r>
            <a:r>
              <a:rPr lang="en-US" dirty="0"/>
              <a:t> </a:t>
            </a:r>
            <a:r>
              <a:rPr lang="en-US" dirty="0" err="1"/>
              <a:t>intraoperator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3433329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7B5C1-2D09-8849-8A7A-88697BEA6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Drogurile anestezice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B6CC6-6469-9048-871A-D23B96DE5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err="1"/>
              <a:t>Principalele</a:t>
            </a:r>
            <a:r>
              <a:rPr lang="en-US" i="1" dirty="0"/>
              <a:t> </a:t>
            </a:r>
            <a:r>
              <a:rPr lang="en-US" i="1" dirty="0" err="1"/>
              <a:t>tipuri</a:t>
            </a:r>
            <a:r>
              <a:rPr lang="en-US" i="1" dirty="0"/>
              <a:t> de </a:t>
            </a:r>
            <a:r>
              <a:rPr lang="en-US" i="1" dirty="0" err="1"/>
              <a:t>receptori</a:t>
            </a:r>
            <a:r>
              <a:rPr lang="en-US" i="1" dirty="0"/>
              <a:t> </a:t>
            </a:r>
            <a:r>
              <a:rPr lang="en-US" i="1" dirty="0" err="1"/>
              <a:t>farmacologici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receptorii</a:t>
            </a:r>
            <a:r>
              <a:rPr lang="en-US" dirty="0"/>
              <a:t> GABA – sunt </a:t>
            </a:r>
            <a:r>
              <a:rPr lang="en-US" dirty="0" err="1"/>
              <a:t>principalii</a:t>
            </a:r>
            <a:r>
              <a:rPr lang="en-US" dirty="0"/>
              <a:t> </a:t>
            </a:r>
            <a:r>
              <a:rPr lang="en-US" dirty="0" err="1"/>
              <a:t>neurotransmiţători</a:t>
            </a:r>
            <a:r>
              <a:rPr lang="en-US" dirty="0"/>
              <a:t> </a:t>
            </a:r>
            <a:r>
              <a:rPr lang="en-US" dirty="0" err="1"/>
              <a:t>inhibitori</a:t>
            </a:r>
            <a:r>
              <a:rPr lang="en-US" dirty="0"/>
              <a:t> din </a:t>
            </a:r>
            <a:r>
              <a:rPr lang="en-US" dirty="0" err="1"/>
              <a:t>creierul</a:t>
            </a:r>
            <a:r>
              <a:rPr lang="en-US" dirty="0"/>
              <a:t> </a:t>
            </a:r>
            <a:r>
              <a:rPr lang="en-US" dirty="0" err="1"/>
              <a:t>mamiferelor</a:t>
            </a:r>
            <a:r>
              <a:rPr lang="en-US" dirty="0"/>
              <a:t>, </a:t>
            </a:r>
            <a:r>
              <a:rPr lang="en-US" dirty="0" err="1"/>
              <a:t>reprezintă</a:t>
            </a:r>
            <a:r>
              <a:rPr lang="en-US" dirty="0"/>
              <a:t> o </a:t>
            </a:r>
            <a:r>
              <a:rPr lang="en-US" dirty="0" err="1"/>
              <a:t>treime</a:t>
            </a:r>
            <a:r>
              <a:rPr lang="en-US" dirty="0"/>
              <a:t> din </a:t>
            </a:r>
            <a:r>
              <a:rPr lang="en-US" dirty="0" err="1"/>
              <a:t>sinapsele</a:t>
            </a:r>
            <a:r>
              <a:rPr lang="en-US" dirty="0"/>
              <a:t> </a:t>
            </a:r>
            <a:r>
              <a:rPr lang="en-US" dirty="0" err="1"/>
              <a:t>inhibitorii</a:t>
            </a:r>
            <a:r>
              <a:rPr lang="en-US" dirty="0"/>
              <a:t> ale SNC,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receptorii</a:t>
            </a:r>
            <a:r>
              <a:rPr lang="en-US" dirty="0"/>
              <a:t> de </a:t>
            </a:r>
            <a:r>
              <a:rPr lang="en-US" dirty="0" err="1"/>
              <a:t>glicină</a:t>
            </a:r>
            <a:r>
              <a:rPr lang="en-US" dirty="0"/>
              <a:t> – sunt </a:t>
            </a:r>
            <a:r>
              <a:rPr lang="en-US" dirty="0" err="1"/>
              <a:t>receptori</a:t>
            </a:r>
            <a:r>
              <a:rPr lang="en-US" dirty="0"/>
              <a:t> </a:t>
            </a:r>
            <a:r>
              <a:rPr lang="en-US" dirty="0" err="1"/>
              <a:t>inhibitori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reglează</a:t>
            </a:r>
            <a:r>
              <a:rPr lang="en-US" dirty="0"/>
              <a:t> </a:t>
            </a:r>
            <a:r>
              <a:rPr lang="en-US" dirty="0" err="1"/>
              <a:t>canalele</a:t>
            </a:r>
            <a:r>
              <a:rPr lang="en-US" dirty="0"/>
              <a:t> de Cl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mediază</a:t>
            </a:r>
            <a:r>
              <a:rPr lang="en-US" dirty="0"/>
              <a:t> </a:t>
            </a:r>
            <a:r>
              <a:rPr lang="en-US" dirty="0" err="1"/>
              <a:t>efectele</a:t>
            </a:r>
            <a:r>
              <a:rPr lang="en-US" dirty="0"/>
              <a:t> de tip inhibitor </a:t>
            </a:r>
            <a:r>
              <a:rPr lang="en-US" dirty="0" err="1"/>
              <a:t>mai</a:t>
            </a:r>
            <a:r>
              <a:rPr lang="en-US" dirty="0"/>
              <a:t> ales la </a:t>
            </a:r>
            <a:r>
              <a:rPr lang="en-US" dirty="0" err="1"/>
              <a:t>nivel</a:t>
            </a:r>
            <a:r>
              <a:rPr lang="en-US" dirty="0"/>
              <a:t> spinal,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receptorii</a:t>
            </a:r>
            <a:r>
              <a:rPr lang="en-US" dirty="0"/>
              <a:t> de 5-hidroxi-triptamină – au </a:t>
            </a:r>
            <a:r>
              <a:rPr lang="en-US" dirty="0" err="1"/>
              <a:t>acţiune</a:t>
            </a:r>
            <a:r>
              <a:rPr lang="en-US" dirty="0"/>
              <a:t> </a:t>
            </a:r>
            <a:r>
              <a:rPr lang="en-US" dirty="0" err="1"/>
              <a:t>excitatorie</a:t>
            </a:r>
            <a:r>
              <a:rPr lang="en-US" dirty="0"/>
              <a:t> </a:t>
            </a:r>
            <a:r>
              <a:rPr lang="en-US" dirty="0" err="1"/>
              <a:t>producând</a:t>
            </a:r>
            <a:r>
              <a:rPr lang="en-US" dirty="0"/>
              <a:t> la </a:t>
            </a:r>
            <a:r>
              <a:rPr lang="en-US" dirty="0" err="1"/>
              <a:t>nivelul</a:t>
            </a:r>
            <a:r>
              <a:rPr lang="en-US" dirty="0"/>
              <a:t> SNC </a:t>
            </a:r>
            <a:r>
              <a:rPr lang="en-US" dirty="0" err="1"/>
              <a:t>efecte</a:t>
            </a:r>
            <a:r>
              <a:rPr lang="en-US" dirty="0"/>
              <a:t> </a:t>
            </a:r>
            <a:r>
              <a:rPr lang="en-US" dirty="0" err="1"/>
              <a:t>analgetice</a:t>
            </a:r>
            <a:r>
              <a:rPr lang="en-US" dirty="0"/>
              <a:t>, </a:t>
            </a:r>
            <a:r>
              <a:rPr lang="en-US" dirty="0" err="1"/>
              <a:t>anxiolitice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efecte</a:t>
            </a:r>
            <a:r>
              <a:rPr lang="en-US" dirty="0"/>
              <a:t> </a:t>
            </a:r>
            <a:r>
              <a:rPr lang="en-US" dirty="0" err="1"/>
              <a:t>emetice</a:t>
            </a:r>
            <a:r>
              <a:rPr lang="en-US" dirty="0"/>
              <a:t>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receptorii</a:t>
            </a:r>
            <a:r>
              <a:rPr lang="en-US" dirty="0"/>
              <a:t> de </a:t>
            </a:r>
            <a:r>
              <a:rPr lang="en-US" dirty="0" err="1"/>
              <a:t>glutamat</a:t>
            </a:r>
            <a:r>
              <a:rPr lang="en-US" dirty="0"/>
              <a:t> – sunt </a:t>
            </a:r>
            <a:r>
              <a:rPr lang="en-US" dirty="0" err="1"/>
              <a:t>neurotransmiţători</a:t>
            </a:r>
            <a:r>
              <a:rPr lang="en-US" dirty="0"/>
              <a:t> </a:t>
            </a:r>
            <a:r>
              <a:rPr lang="en-US" dirty="0" err="1"/>
              <a:t>excitatori</a:t>
            </a:r>
            <a:r>
              <a:rPr lang="en-US" dirty="0"/>
              <a:t> </a:t>
            </a:r>
            <a:r>
              <a:rPr lang="en-US" dirty="0" err="1"/>
              <a:t>prezenţi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celulele</a:t>
            </a:r>
            <a:r>
              <a:rPr lang="en-US" dirty="0"/>
              <a:t> </a:t>
            </a:r>
            <a:r>
              <a:rPr lang="en-US" dirty="0" err="1"/>
              <a:t>gliale</a:t>
            </a:r>
            <a:r>
              <a:rPr lang="en-US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293581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D19DD-9CE1-8844-8A2D-AA96BECF2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Căile</a:t>
            </a:r>
            <a:r>
              <a:rPr lang="en-US" b="1" dirty="0"/>
              <a:t> de </a:t>
            </a:r>
            <a:r>
              <a:rPr lang="en-US" b="1" dirty="0" err="1"/>
              <a:t>administrare</a:t>
            </a:r>
            <a:r>
              <a:rPr lang="en-US" b="1" dirty="0"/>
              <a:t>, </a:t>
            </a:r>
            <a:r>
              <a:rPr lang="en-US" b="1" dirty="0" err="1"/>
              <a:t>absorbţia</a:t>
            </a:r>
            <a:r>
              <a:rPr lang="en-US" b="1" dirty="0"/>
              <a:t>, </a:t>
            </a:r>
            <a:r>
              <a:rPr lang="en-US" b="1" dirty="0" err="1"/>
              <a:t>distribuţia</a:t>
            </a:r>
            <a:r>
              <a:rPr lang="en-US" b="1" dirty="0"/>
              <a:t>, </a:t>
            </a:r>
            <a:r>
              <a:rPr lang="en-US" b="1" dirty="0" err="1"/>
              <a:t>metabolizarea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anestezicelor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89EA6-7D94-C243-91E9-7AFBEAFED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62" y="1825625"/>
            <a:ext cx="11214340" cy="466725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Calea</a:t>
            </a:r>
            <a:r>
              <a:rPr lang="en-US" dirty="0"/>
              <a:t> de </a:t>
            </a:r>
            <a:r>
              <a:rPr lang="en-US" dirty="0" err="1"/>
              <a:t>administrare</a:t>
            </a:r>
            <a:r>
              <a:rPr lang="en-US" dirty="0"/>
              <a:t> </a:t>
            </a:r>
            <a:r>
              <a:rPr lang="en-US" dirty="0" err="1"/>
              <a:t>transdermală</a:t>
            </a:r>
            <a:r>
              <a:rPr lang="en-US" dirty="0"/>
              <a:t> </a:t>
            </a:r>
            <a:r>
              <a:rPr lang="en-US" dirty="0" err="1"/>
              <a:t>asigură</a:t>
            </a:r>
            <a:r>
              <a:rPr lang="en-US" dirty="0"/>
              <a:t> o </a:t>
            </a:r>
            <a:r>
              <a:rPr lang="en-US" dirty="0" err="1"/>
              <a:t>absorbţie</a:t>
            </a:r>
            <a:r>
              <a:rPr lang="en-US" dirty="0"/>
              <a:t> </a:t>
            </a:r>
            <a:r>
              <a:rPr lang="en-US" dirty="0" err="1"/>
              <a:t>constantă</a:t>
            </a:r>
            <a:r>
              <a:rPr lang="en-US" dirty="0"/>
              <a:t> a </a:t>
            </a:r>
            <a:r>
              <a:rPr lang="en-US" dirty="0" err="1"/>
              <a:t>medicamentului</a:t>
            </a:r>
            <a:r>
              <a:rPr lang="en-US" dirty="0"/>
              <a:t> </a:t>
            </a:r>
            <a:r>
              <a:rPr lang="en-US" dirty="0" err="1"/>
              <a:t>fără</a:t>
            </a:r>
            <a:r>
              <a:rPr lang="en-US" dirty="0"/>
              <a:t> a produce </a:t>
            </a:r>
            <a:r>
              <a:rPr lang="en-US" dirty="0" err="1"/>
              <a:t>variaţii</a:t>
            </a:r>
            <a:r>
              <a:rPr lang="en-US" dirty="0"/>
              <a:t> </a:t>
            </a:r>
            <a:r>
              <a:rPr lang="en-US" dirty="0" err="1"/>
              <a:t>mari</a:t>
            </a:r>
            <a:r>
              <a:rPr lang="en-US" dirty="0"/>
              <a:t> ale </a:t>
            </a:r>
            <a:r>
              <a:rPr lang="en-US" dirty="0" err="1"/>
              <a:t>concentraţiei</a:t>
            </a:r>
            <a:r>
              <a:rPr lang="en-US" dirty="0"/>
              <a:t> </a:t>
            </a:r>
            <a:r>
              <a:rPr lang="en-US" dirty="0" err="1"/>
              <a:t>plasmatice</a:t>
            </a:r>
            <a:r>
              <a:rPr lang="en-US" dirty="0"/>
              <a:t>. Pe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cale</a:t>
            </a:r>
            <a:r>
              <a:rPr lang="en-US" dirty="0"/>
              <a:t> se pot </a:t>
            </a:r>
            <a:r>
              <a:rPr lang="en-US" dirty="0" err="1"/>
              <a:t>administra</a:t>
            </a:r>
            <a:r>
              <a:rPr lang="en-US" dirty="0"/>
              <a:t> </a:t>
            </a:r>
            <a:r>
              <a:rPr lang="en-US" dirty="0" err="1"/>
              <a:t>substanţele</a:t>
            </a:r>
            <a:r>
              <a:rPr lang="en-US" dirty="0"/>
              <a:t> </a:t>
            </a:r>
            <a:r>
              <a:rPr lang="en-US" dirty="0" err="1"/>
              <a:t>liposolubile</a:t>
            </a:r>
            <a:r>
              <a:rPr lang="en-US" dirty="0"/>
              <a:t>.</a:t>
            </a:r>
            <a:endParaRPr lang="en-RO" dirty="0"/>
          </a:p>
          <a:p>
            <a:r>
              <a:rPr lang="en-US" dirty="0" err="1"/>
              <a:t>Calea</a:t>
            </a:r>
            <a:r>
              <a:rPr lang="en-US" dirty="0"/>
              <a:t> de </a:t>
            </a:r>
            <a:r>
              <a:rPr lang="en-US" dirty="0" err="1"/>
              <a:t>administrare</a:t>
            </a:r>
            <a:r>
              <a:rPr lang="en-US" dirty="0"/>
              <a:t> </a:t>
            </a:r>
            <a:r>
              <a:rPr lang="en-US" dirty="0" err="1"/>
              <a:t>orală</a:t>
            </a:r>
            <a:r>
              <a:rPr lang="en-US" dirty="0"/>
              <a:t> – </a:t>
            </a:r>
            <a:r>
              <a:rPr lang="en-US" dirty="0" err="1"/>
              <a:t>efectul</a:t>
            </a:r>
            <a:r>
              <a:rPr lang="en-US" dirty="0"/>
              <a:t> </a:t>
            </a:r>
            <a:r>
              <a:rPr lang="en-US" dirty="0" err="1"/>
              <a:t>medicamentului</a:t>
            </a:r>
            <a:r>
              <a:rPr lang="en-US" dirty="0"/>
              <a:t> </a:t>
            </a:r>
            <a:r>
              <a:rPr lang="en-US" dirty="0" err="1"/>
              <a:t>depinde</a:t>
            </a:r>
            <a:r>
              <a:rPr lang="en-US" dirty="0"/>
              <a:t> de </a:t>
            </a:r>
            <a:r>
              <a:rPr lang="en-US" dirty="0" err="1"/>
              <a:t>absorbţia</a:t>
            </a:r>
            <a:r>
              <a:rPr lang="en-US" dirty="0"/>
              <a:t> din </a:t>
            </a:r>
            <a:r>
              <a:rPr lang="en-US" dirty="0" err="1"/>
              <a:t>tractul</a:t>
            </a:r>
            <a:r>
              <a:rPr lang="en-US" dirty="0"/>
              <a:t> gastrointestinal.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absorbţie</a:t>
            </a:r>
            <a:r>
              <a:rPr lang="en-US" dirty="0"/>
              <a:t> </a:t>
            </a:r>
            <a:r>
              <a:rPr lang="en-US" dirty="0" err="1"/>
              <a:t>medicamentul</a:t>
            </a:r>
            <a:r>
              <a:rPr lang="en-US" dirty="0"/>
              <a:t> </a:t>
            </a:r>
            <a:r>
              <a:rPr lang="en-US" dirty="0" err="1"/>
              <a:t>ajunge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ficat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circulaţia</a:t>
            </a:r>
            <a:r>
              <a:rPr lang="en-US" dirty="0"/>
              <a:t> </a:t>
            </a:r>
            <a:r>
              <a:rPr lang="en-US" dirty="0" err="1"/>
              <a:t>portală</a:t>
            </a:r>
            <a:r>
              <a:rPr lang="en-US" dirty="0"/>
              <a:t>. </a:t>
            </a:r>
            <a:r>
              <a:rPr lang="en-US" dirty="0" err="1"/>
              <a:t>Unele</a:t>
            </a:r>
            <a:r>
              <a:rPr lang="en-US" dirty="0"/>
              <a:t> </a:t>
            </a:r>
            <a:r>
              <a:rPr lang="en-US" dirty="0" err="1"/>
              <a:t>medicamente</a:t>
            </a:r>
            <a:r>
              <a:rPr lang="en-US" dirty="0"/>
              <a:t> </a:t>
            </a:r>
            <a:r>
              <a:rPr lang="en-US" dirty="0" err="1"/>
              <a:t>suferă</a:t>
            </a:r>
            <a:r>
              <a:rPr lang="en-US" dirty="0"/>
              <a:t> la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un </a:t>
            </a:r>
            <a:r>
              <a:rPr lang="en-US" dirty="0" err="1"/>
              <a:t>proces</a:t>
            </a:r>
            <a:r>
              <a:rPr lang="en-US" dirty="0"/>
              <a:t> de </a:t>
            </a:r>
            <a:r>
              <a:rPr lang="en-US" dirty="0" err="1"/>
              <a:t>metabolizare</a:t>
            </a:r>
            <a:r>
              <a:rPr lang="en-US" dirty="0"/>
              <a:t> (</a:t>
            </a:r>
            <a:r>
              <a:rPr lang="en-US" dirty="0" err="1"/>
              <a:t>efect</a:t>
            </a:r>
            <a:r>
              <a:rPr lang="en-US" dirty="0"/>
              <a:t> al </a:t>
            </a:r>
            <a:r>
              <a:rPr lang="en-US" dirty="0" err="1"/>
              <a:t>primului</a:t>
            </a:r>
            <a:r>
              <a:rPr lang="en-US" dirty="0"/>
              <a:t> </a:t>
            </a:r>
            <a:r>
              <a:rPr lang="en-US" dirty="0" err="1"/>
              <a:t>pasaj</a:t>
            </a:r>
            <a:r>
              <a:rPr lang="en-US" dirty="0"/>
              <a:t> hepatic).</a:t>
            </a:r>
            <a:endParaRPr lang="en-RO" dirty="0"/>
          </a:p>
          <a:p>
            <a:r>
              <a:rPr lang="en-US" dirty="0" err="1"/>
              <a:t>Calea</a:t>
            </a:r>
            <a:r>
              <a:rPr lang="en-US" dirty="0"/>
              <a:t> de </a:t>
            </a:r>
            <a:r>
              <a:rPr lang="en-US" dirty="0" err="1"/>
              <a:t>administrare</a:t>
            </a:r>
            <a:r>
              <a:rPr lang="en-US" dirty="0"/>
              <a:t> </a:t>
            </a:r>
            <a:r>
              <a:rPr lang="en-US" dirty="0" err="1"/>
              <a:t>transmucoasă</a:t>
            </a:r>
            <a:r>
              <a:rPr lang="en-US" dirty="0"/>
              <a:t> </a:t>
            </a:r>
            <a:r>
              <a:rPr lang="en-US" dirty="0" err="1"/>
              <a:t>şunteză</a:t>
            </a:r>
            <a:r>
              <a:rPr lang="en-US" dirty="0"/>
              <a:t> </a:t>
            </a:r>
            <a:r>
              <a:rPr lang="en-US" dirty="0" err="1"/>
              <a:t>circulaţia</a:t>
            </a:r>
            <a:r>
              <a:rPr lang="en-US" dirty="0"/>
              <a:t> </a:t>
            </a:r>
            <a:r>
              <a:rPr lang="en-US" dirty="0" err="1"/>
              <a:t>portală</a:t>
            </a:r>
            <a:r>
              <a:rPr lang="en-US" dirty="0"/>
              <a:t>.</a:t>
            </a:r>
            <a:endParaRPr lang="en-RO" dirty="0"/>
          </a:p>
          <a:p>
            <a:r>
              <a:rPr lang="en-US" dirty="0" err="1"/>
              <a:t>Calea</a:t>
            </a:r>
            <a:r>
              <a:rPr lang="en-US" dirty="0"/>
              <a:t> de </a:t>
            </a:r>
            <a:r>
              <a:rPr lang="en-US" dirty="0" err="1"/>
              <a:t>administrare</a:t>
            </a:r>
            <a:r>
              <a:rPr lang="en-US" dirty="0"/>
              <a:t> </a:t>
            </a:r>
            <a:r>
              <a:rPr lang="en-US" dirty="0" err="1"/>
              <a:t>parenterală</a:t>
            </a:r>
            <a:r>
              <a:rPr lang="en-US" dirty="0"/>
              <a:t> </a:t>
            </a:r>
            <a:r>
              <a:rPr lang="en-US" dirty="0" err="1"/>
              <a:t>asigură</a:t>
            </a:r>
            <a:r>
              <a:rPr lang="en-US" dirty="0"/>
              <a:t> o </a:t>
            </a:r>
            <a:r>
              <a:rPr lang="en-US" dirty="0" err="1"/>
              <a:t>absorbţie</a:t>
            </a:r>
            <a:r>
              <a:rPr lang="en-US" dirty="0"/>
              <a:t> </a:t>
            </a:r>
            <a:r>
              <a:rPr lang="en-US" dirty="0" err="1"/>
              <a:t>rapidă</a:t>
            </a:r>
            <a:r>
              <a:rPr lang="en-US" dirty="0"/>
              <a:t> a </a:t>
            </a:r>
            <a:r>
              <a:rPr lang="en-US" dirty="0" err="1"/>
              <a:t>medicamentului</a:t>
            </a:r>
            <a:r>
              <a:rPr lang="en-US" dirty="0"/>
              <a:t>, </a:t>
            </a:r>
            <a:r>
              <a:rPr lang="en-US" dirty="0" err="1"/>
              <a:t>iar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cazul</a:t>
            </a:r>
            <a:r>
              <a:rPr lang="en-US" dirty="0"/>
              <a:t> </a:t>
            </a:r>
            <a:r>
              <a:rPr lang="en-US" dirty="0" err="1"/>
              <a:t>administrării</a:t>
            </a:r>
            <a:r>
              <a:rPr lang="en-US" dirty="0"/>
              <a:t> continue </a:t>
            </a:r>
            <a:r>
              <a:rPr lang="en-US" dirty="0" err="1"/>
              <a:t>intravenoase</a:t>
            </a:r>
            <a:r>
              <a:rPr lang="en-US" dirty="0"/>
              <a:t>, un control </a:t>
            </a:r>
            <a:r>
              <a:rPr lang="en-US" dirty="0" err="1"/>
              <a:t>mai</a:t>
            </a:r>
            <a:r>
              <a:rPr lang="en-US" dirty="0"/>
              <a:t> bun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concentraţiilor</a:t>
            </a:r>
            <a:r>
              <a:rPr lang="en-US" dirty="0"/>
              <a:t> </a:t>
            </a:r>
            <a:r>
              <a:rPr lang="en-US" dirty="0" err="1"/>
              <a:t>plasmatice</a:t>
            </a:r>
            <a:r>
              <a:rPr lang="en-US" dirty="0"/>
              <a:t>.</a:t>
            </a:r>
            <a:endParaRPr lang="en-RO" dirty="0"/>
          </a:p>
          <a:p>
            <a:r>
              <a:rPr lang="en-US" dirty="0" err="1"/>
              <a:t>Calea</a:t>
            </a:r>
            <a:r>
              <a:rPr lang="en-US" dirty="0"/>
              <a:t> de </a:t>
            </a:r>
            <a:r>
              <a:rPr lang="en-US" dirty="0" err="1"/>
              <a:t>administrare</a:t>
            </a:r>
            <a:r>
              <a:rPr lang="en-US" dirty="0"/>
              <a:t> </a:t>
            </a:r>
            <a:r>
              <a:rPr lang="en-US" dirty="0" err="1"/>
              <a:t>inhalatorie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utilizată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molecule </a:t>
            </a:r>
            <a:r>
              <a:rPr lang="en-US" dirty="0" err="1"/>
              <a:t>mici</a:t>
            </a:r>
            <a:r>
              <a:rPr lang="en-US" dirty="0"/>
              <a:t> </a:t>
            </a:r>
            <a:r>
              <a:rPr lang="en-US" dirty="0" err="1"/>
              <a:t>liposolubile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pot </a:t>
            </a:r>
            <a:r>
              <a:rPr lang="en-US" dirty="0" err="1"/>
              <a:t>traversa</a:t>
            </a:r>
            <a:r>
              <a:rPr lang="en-US" dirty="0"/>
              <a:t> </a:t>
            </a:r>
            <a:r>
              <a:rPr lang="en-US" dirty="0" err="1"/>
              <a:t>membrana</a:t>
            </a:r>
            <a:r>
              <a:rPr lang="en-US" dirty="0"/>
              <a:t> alveolo-</a:t>
            </a:r>
            <a:r>
              <a:rPr lang="en-US" dirty="0" err="1"/>
              <a:t>capilară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422126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C6915-DC29-A341-AF7E-C585B0E75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32" y="365125"/>
            <a:ext cx="10853468" cy="1325563"/>
          </a:xfrm>
        </p:spPr>
        <p:txBody>
          <a:bodyPr/>
          <a:lstStyle/>
          <a:p>
            <a:r>
              <a:rPr lang="en-US" b="1" dirty="0" err="1"/>
              <a:t>Căile</a:t>
            </a:r>
            <a:r>
              <a:rPr lang="en-US" b="1" dirty="0"/>
              <a:t> de </a:t>
            </a:r>
            <a:r>
              <a:rPr lang="en-US" b="1" dirty="0" err="1"/>
              <a:t>administrare</a:t>
            </a:r>
            <a:r>
              <a:rPr lang="en-US" b="1" dirty="0"/>
              <a:t>, </a:t>
            </a:r>
            <a:r>
              <a:rPr lang="en-US" b="1" dirty="0" err="1"/>
              <a:t>absorbţia</a:t>
            </a:r>
            <a:r>
              <a:rPr lang="en-US" b="1" dirty="0"/>
              <a:t>, </a:t>
            </a:r>
            <a:r>
              <a:rPr lang="en-US" b="1" dirty="0" err="1"/>
              <a:t>distribuţia</a:t>
            </a:r>
            <a:r>
              <a:rPr lang="en-US" b="1" dirty="0"/>
              <a:t>, </a:t>
            </a:r>
            <a:r>
              <a:rPr lang="en-US" b="1" dirty="0" err="1"/>
              <a:t>metabolizarea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anestezicelor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084D8-CEFE-F64B-B09D-F2264FC1D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287" y="1825625"/>
            <a:ext cx="11490385" cy="4667250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 err="1"/>
              <a:t>Absorbţia</a:t>
            </a:r>
            <a:r>
              <a:rPr lang="en-US" dirty="0"/>
              <a:t> </a:t>
            </a:r>
            <a:r>
              <a:rPr lang="en-US" dirty="0" err="1"/>
              <a:t>drogurilor</a:t>
            </a:r>
            <a:r>
              <a:rPr lang="en-US" dirty="0"/>
              <a:t> </a:t>
            </a:r>
            <a:r>
              <a:rPr lang="en-US" dirty="0" err="1"/>
              <a:t>anestezice</a:t>
            </a:r>
            <a:r>
              <a:rPr lang="en-US" dirty="0"/>
              <a:t>, </a:t>
            </a:r>
            <a:r>
              <a:rPr lang="en-US" dirty="0" err="1"/>
              <a:t>respectiv</a:t>
            </a:r>
            <a:r>
              <a:rPr lang="en-US" dirty="0"/>
              <a:t> </a:t>
            </a:r>
            <a:r>
              <a:rPr lang="en-US" dirty="0" err="1"/>
              <a:t>transportul</a:t>
            </a:r>
            <a:r>
              <a:rPr lang="en-US" dirty="0"/>
              <a:t> </a:t>
            </a:r>
            <a:r>
              <a:rPr lang="en-US" dirty="0" err="1"/>
              <a:t>transmembranar</a:t>
            </a:r>
            <a:r>
              <a:rPr lang="en-US" dirty="0"/>
              <a:t> al </a:t>
            </a:r>
            <a:r>
              <a:rPr lang="en-US" dirty="0" err="1"/>
              <a:t>medicamentelor</a:t>
            </a:r>
            <a:r>
              <a:rPr lang="en-US" dirty="0"/>
              <a:t> se </a:t>
            </a:r>
            <a:r>
              <a:rPr lang="en-US" dirty="0" err="1"/>
              <a:t>realizează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unul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din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/>
              <a:t>procese</a:t>
            </a:r>
            <a:r>
              <a:rPr lang="en-US" dirty="0"/>
              <a:t>: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difuziune</a:t>
            </a:r>
            <a:r>
              <a:rPr lang="en-US" dirty="0"/>
              <a:t>-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pasiv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sensul</a:t>
            </a:r>
            <a:r>
              <a:rPr lang="en-US" dirty="0"/>
              <a:t> </a:t>
            </a:r>
            <a:r>
              <a:rPr lang="en-US" dirty="0" err="1"/>
              <a:t>gradientului</a:t>
            </a:r>
            <a:r>
              <a:rPr lang="en-US" dirty="0"/>
              <a:t> de </a:t>
            </a:r>
            <a:r>
              <a:rPr lang="en-US" dirty="0" err="1"/>
              <a:t>concentraţie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electrochimic</a:t>
            </a:r>
            <a:r>
              <a:rPr lang="en-US" dirty="0"/>
              <a:t>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difuziune</a:t>
            </a:r>
            <a:r>
              <a:rPr lang="en-US" dirty="0"/>
              <a:t> </a:t>
            </a:r>
            <a:r>
              <a:rPr lang="en-US" dirty="0" err="1"/>
              <a:t>facilitată</a:t>
            </a:r>
            <a:r>
              <a:rPr lang="en-US" dirty="0"/>
              <a:t>– cu </a:t>
            </a:r>
            <a:r>
              <a:rPr lang="en-US" dirty="0" err="1"/>
              <a:t>sisteme</a:t>
            </a:r>
            <a:r>
              <a:rPr lang="en-US" dirty="0"/>
              <a:t> </a:t>
            </a:r>
            <a:r>
              <a:rPr lang="en-US" dirty="0" err="1"/>
              <a:t>transportoare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filtrare</a:t>
            </a:r>
            <a:r>
              <a:rPr lang="en-US" dirty="0"/>
              <a:t> – </a:t>
            </a:r>
            <a:r>
              <a:rPr lang="en-US" dirty="0" err="1"/>
              <a:t>datorită</a:t>
            </a:r>
            <a:r>
              <a:rPr lang="en-US" dirty="0"/>
              <a:t> </a:t>
            </a:r>
            <a:r>
              <a:rPr lang="en-US" dirty="0" err="1"/>
              <a:t>diferenţelor</a:t>
            </a:r>
            <a:r>
              <a:rPr lang="en-US" dirty="0"/>
              <a:t> de </a:t>
            </a:r>
            <a:r>
              <a:rPr lang="en-US" dirty="0" err="1"/>
              <a:t>presiune</a:t>
            </a:r>
            <a:r>
              <a:rPr lang="en-US" dirty="0"/>
              <a:t> </a:t>
            </a:r>
            <a:r>
              <a:rPr lang="en-US" dirty="0" err="1"/>
              <a:t>osmotice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hidrostatice</a:t>
            </a:r>
            <a:r>
              <a:rPr lang="en-US" dirty="0"/>
              <a:t>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transport </a:t>
            </a:r>
            <a:r>
              <a:rPr lang="en-US" dirty="0" err="1"/>
              <a:t>activ</a:t>
            </a:r>
            <a:r>
              <a:rPr lang="en-US" dirty="0"/>
              <a:t> – cu </a:t>
            </a:r>
            <a:r>
              <a:rPr lang="en-US" dirty="0" err="1"/>
              <a:t>consum</a:t>
            </a:r>
            <a:r>
              <a:rPr lang="en-US" dirty="0"/>
              <a:t> de </a:t>
            </a:r>
            <a:r>
              <a:rPr lang="en-US" dirty="0" err="1"/>
              <a:t>energie</a:t>
            </a:r>
            <a:r>
              <a:rPr lang="en-US" dirty="0"/>
              <a:t>, </a:t>
            </a:r>
            <a:r>
              <a:rPr lang="en-US" dirty="0" err="1"/>
              <a:t>împotriva</a:t>
            </a:r>
            <a:r>
              <a:rPr lang="en-US" dirty="0"/>
              <a:t> </a:t>
            </a:r>
            <a:r>
              <a:rPr lang="en-US" dirty="0" err="1"/>
              <a:t>gradientelor</a:t>
            </a:r>
            <a:r>
              <a:rPr lang="en-US" dirty="0"/>
              <a:t>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ioni</a:t>
            </a:r>
            <a:r>
              <a:rPr lang="en-US" dirty="0"/>
              <a:t> </a:t>
            </a:r>
            <a:r>
              <a:rPr lang="en-US" dirty="0" err="1"/>
              <a:t>pereche</a:t>
            </a:r>
            <a:r>
              <a:rPr lang="en-US" dirty="0"/>
              <a:t> –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compuşii</a:t>
            </a:r>
            <a:r>
              <a:rPr lang="en-US" dirty="0"/>
              <a:t> </a:t>
            </a:r>
            <a:r>
              <a:rPr lang="en-US" dirty="0" err="1"/>
              <a:t>puternic</a:t>
            </a:r>
            <a:r>
              <a:rPr lang="en-US" dirty="0"/>
              <a:t> </a:t>
            </a:r>
            <a:r>
              <a:rPr lang="en-US" dirty="0" err="1"/>
              <a:t>ionizaţi</a:t>
            </a:r>
            <a:r>
              <a:rPr lang="en-US" dirty="0"/>
              <a:t>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pinocitoză</a:t>
            </a:r>
            <a:r>
              <a:rPr lang="en-US" dirty="0"/>
              <a:t> –</a:t>
            </a:r>
            <a:r>
              <a:rPr lang="en-US" dirty="0" err="1"/>
              <a:t>înglobarea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celule</a:t>
            </a:r>
            <a:r>
              <a:rPr lang="en-US" dirty="0"/>
              <a:t> a </a:t>
            </a:r>
            <a:r>
              <a:rPr lang="en-US" dirty="0" err="1"/>
              <a:t>unor</a:t>
            </a:r>
            <a:r>
              <a:rPr lang="en-US" dirty="0"/>
              <a:t> vacuole cu </a:t>
            </a:r>
            <a:r>
              <a:rPr lang="en-US" dirty="0" err="1"/>
              <a:t>substanţă</a:t>
            </a:r>
            <a:r>
              <a:rPr lang="en-US" dirty="0"/>
              <a:t> </a:t>
            </a:r>
            <a:r>
              <a:rPr lang="en-US" dirty="0" err="1"/>
              <a:t>activă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Gradul</a:t>
            </a:r>
            <a:r>
              <a:rPr lang="en-US" dirty="0"/>
              <a:t> de </a:t>
            </a:r>
            <a:r>
              <a:rPr lang="en-US" dirty="0" err="1"/>
              <a:t>ionizare</a:t>
            </a:r>
            <a:r>
              <a:rPr lang="en-US" dirty="0"/>
              <a:t> al </a:t>
            </a:r>
            <a:r>
              <a:rPr lang="en-US" dirty="0" err="1"/>
              <a:t>substanţei</a:t>
            </a:r>
            <a:r>
              <a:rPr lang="en-US" dirty="0"/>
              <a:t>, </a:t>
            </a:r>
            <a:r>
              <a:rPr lang="en-US" dirty="0" err="1"/>
              <a:t>solubilitatea</a:t>
            </a:r>
            <a:r>
              <a:rPr lang="en-US" dirty="0"/>
              <a:t>, </a:t>
            </a:r>
            <a:r>
              <a:rPr lang="en-US" dirty="0" err="1"/>
              <a:t>dimensiunile</a:t>
            </a:r>
            <a:r>
              <a:rPr lang="en-US" dirty="0"/>
              <a:t> </a:t>
            </a:r>
            <a:r>
              <a:rPr lang="en-US" dirty="0" err="1"/>
              <a:t>moleculei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coeficientul</a:t>
            </a:r>
            <a:r>
              <a:rPr lang="en-US" dirty="0"/>
              <a:t> de </a:t>
            </a:r>
            <a:r>
              <a:rPr lang="en-US" dirty="0" err="1"/>
              <a:t>partiţie</a:t>
            </a:r>
            <a:r>
              <a:rPr lang="en-US" dirty="0"/>
              <a:t> </a:t>
            </a:r>
            <a:r>
              <a:rPr lang="en-US" dirty="0" err="1"/>
              <a:t>lipide</a:t>
            </a:r>
            <a:r>
              <a:rPr lang="en-US" dirty="0"/>
              <a:t>/</a:t>
            </a:r>
            <a:r>
              <a:rPr lang="en-US" dirty="0" err="1"/>
              <a:t>apă</a:t>
            </a:r>
            <a:r>
              <a:rPr lang="en-US" dirty="0"/>
              <a:t> sunt </a:t>
            </a:r>
            <a:r>
              <a:rPr lang="en-US" dirty="0" err="1"/>
              <a:t>proprietăţi</a:t>
            </a:r>
            <a:r>
              <a:rPr lang="en-US" dirty="0"/>
              <a:t> </a:t>
            </a:r>
            <a:r>
              <a:rPr lang="en-US" dirty="0" err="1"/>
              <a:t>fizico-chimice</a:t>
            </a:r>
            <a:r>
              <a:rPr lang="en-US" dirty="0"/>
              <a:t> care </a:t>
            </a:r>
            <a:r>
              <a:rPr lang="en-US" dirty="0" err="1"/>
              <a:t>influenţează</a:t>
            </a:r>
            <a:r>
              <a:rPr lang="en-US" dirty="0"/>
              <a:t> </a:t>
            </a:r>
            <a:r>
              <a:rPr lang="en-US" dirty="0" err="1"/>
              <a:t>transportul</a:t>
            </a:r>
            <a:r>
              <a:rPr lang="en-US" dirty="0"/>
              <a:t> </a:t>
            </a:r>
            <a:r>
              <a:rPr lang="en-US" dirty="0" err="1"/>
              <a:t>transmembranar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1162536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0CAF4-0395-B14E-804E-349609AF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Căile</a:t>
            </a:r>
            <a:r>
              <a:rPr lang="en-US" b="1" dirty="0"/>
              <a:t> de </a:t>
            </a:r>
            <a:r>
              <a:rPr lang="en-US" b="1" dirty="0" err="1"/>
              <a:t>administrare</a:t>
            </a:r>
            <a:r>
              <a:rPr lang="en-US" b="1" dirty="0"/>
              <a:t>, </a:t>
            </a:r>
            <a:r>
              <a:rPr lang="en-US" b="1" dirty="0" err="1"/>
              <a:t>absorbţia</a:t>
            </a:r>
            <a:r>
              <a:rPr lang="en-US" b="1" dirty="0"/>
              <a:t>, </a:t>
            </a:r>
            <a:r>
              <a:rPr lang="en-US" b="1" dirty="0" err="1"/>
              <a:t>distribuţia</a:t>
            </a:r>
            <a:r>
              <a:rPr lang="en-US" b="1" dirty="0"/>
              <a:t>, </a:t>
            </a:r>
            <a:r>
              <a:rPr lang="en-US" b="1" dirty="0" err="1"/>
              <a:t>metabolizarea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anestezicelor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A14F7-7F4D-4C41-A012-59F809982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Distribuţia</a:t>
            </a:r>
            <a:r>
              <a:rPr lang="en-US" dirty="0"/>
              <a:t> </a:t>
            </a:r>
            <a:r>
              <a:rPr lang="en-US" dirty="0" err="1"/>
              <a:t>drogurilor</a:t>
            </a:r>
            <a:r>
              <a:rPr lang="en-US" dirty="0"/>
              <a:t> </a:t>
            </a:r>
            <a:r>
              <a:rPr lang="en-US" dirty="0" err="1"/>
              <a:t>anestezice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sânge</a:t>
            </a:r>
            <a:r>
              <a:rPr lang="en-US" dirty="0"/>
              <a:t> se face fie sub </a:t>
            </a:r>
            <a:r>
              <a:rPr lang="en-US" dirty="0" err="1"/>
              <a:t>formă</a:t>
            </a:r>
            <a:r>
              <a:rPr lang="en-US" dirty="0"/>
              <a:t> </a:t>
            </a:r>
            <a:r>
              <a:rPr lang="en-US" dirty="0" err="1"/>
              <a:t>liberă</a:t>
            </a:r>
            <a:r>
              <a:rPr lang="en-US" dirty="0"/>
              <a:t>, fie legate de </a:t>
            </a:r>
            <a:r>
              <a:rPr lang="en-US" dirty="0" err="1"/>
              <a:t>proteinele</a:t>
            </a:r>
            <a:r>
              <a:rPr lang="en-US" dirty="0"/>
              <a:t> </a:t>
            </a:r>
            <a:r>
              <a:rPr lang="en-US" dirty="0" err="1"/>
              <a:t>plasmatice</a:t>
            </a:r>
            <a:r>
              <a:rPr lang="en-US" dirty="0"/>
              <a:t> ( </a:t>
            </a:r>
            <a:r>
              <a:rPr lang="en-US" dirty="0" err="1"/>
              <a:t>albumină</a:t>
            </a:r>
            <a:r>
              <a:rPr lang="en-US" dirty="0"/>
              <a:t>, </a:t>
            </a:r>
            <a:r>
              <a:rPr lang="en-US" dirty="0" err="1"/>
              <a:t>transferină</a:t>
            </a:r>
            <a:r>
              <a:rPr lang="en-US" dirty="0"/>
              <a:t>, </a:t>
            </a:r>
            <a:r>
              <a:rPr lang="en-US" dirty="0" err="1"/>
              <a:t>ceruloplasmină</a:t>
            </a:r>
            <a:r>
              <a:rPr lang="en-US" dirty="0"/>
              <a:t> ).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fapt</a:t>
            </a:r>
            <a:r>
              <a:rPr lang="en-US" dirty="0"/>
              <a:t> are un </a:t>
            </a:r>
            <a:r>
              <a:rPr lang="en-US" dirty="0" err="1"/>
              <a:t>efect</a:t>
            </a:r>
            <a:r>
              <a:rPr lang="en-US" dirty="0"/>
              <a:t> </a:t>
            </a:r>
            <a:r>
              <a:rPr lang="en-US" dirty="0" err="1"/>
              <a:t>deosebit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distribuţiei</a:t>
            </a:r>
            <a:r>
              <a:rPr lang="en-US" dirty="0"/>
              <a:t> </a:t>
            </a:r>
            <a:r>
              <a:rPr lang="en-US" dirty="0" err="1"/>
              <a:t>anestezicelor</a:t>
            </a:r>
            <a:r>
              <a:rPr lang="en-US" dirty="0"/>
              <a:t>,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numai</a:t>
            </a:r>
            <a:r>
              <a:rPr lang="en-US" dirty="0"/>
              <a:t> forma </a:t>
            </a:r>
            <a:r>
              <a:rPr lang="en-US" dirty="0" err="1"/>
              <a:t>liberă</a:t>
            </a:r>
            <a:r>
              <a:rPr lang="en-US" dirty="0"/>
              <a:t> a </a:t>
            </a:r>
            <a:r>
              <a:rPr lang="en-US" dirty="0" err="1"/>
              <a:t>drogurilor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traversa</a:t>
            </a:r>
            <a:r>
              <a:rPr lang="en-US" dirty="0"/>
              <a:t> </a:t>
            </a:r>
            <a:r>
              <a:rPr lang="en-US" dirty="0" err="1"/>
              <a:t>membranele</a:t>
            </a:r>
            <a:r>
              <a:rPr lang="en-US" dirty="0"/>
              <a:t>. </a:t>
            </a:r>
            <a:r>
              <a:rPr lang="en-US" dirty="0" err="1"/>
              <a:t>Legarea</a:t>
            </a:r>
            <a:r>
              <a:rPr lang="en-US" dirty="0"/>
              <a:t> de </a:t>
            </a:r>
            <a:r>
              <a:rPr lang="en-US" dirty="0" err="1"/>
              <a:t>proteinele</a:t>
            </a:r>
            <a:r>
              <a:rPr lang="en-US" dirty="0"/>
              <a:t> </a:t>
            </a:r>
            <a:r>
              <a:rPr lang="en-US" dirty="0" err="1"/>
              <a:t>plasmatice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fenomen</a:t>
            </a:r>
            <a:r>
              <a:rPr lang="en-US" dirty="0"/>
              <a:t> </a:t>
            </a:r>
            <a:r>
              <a:rPr lang="en-US" dirty="0" err="1"/>
              <a:t>reversibil</a:t>
            </a:r>
            <a:r>
              <a:rPr lang="en-US" dirty="0"/>
              <a:t>, </a:t>
            </a:r>
            <a:r>
              <a:rPr lang="en-US" dirty="0" err="1"/>
              <a:t>dinamic</a:t>
            </a:r>
            <a:r>
              <a:rPr lang="en-US" dirty="0"/>
              <a:t>, </a:t>
            </a:r>
            <a:r>
              <a:rPr lang="en-US" dirty="0" err="1"/>
              <a:t>molecula</a:t>
            </a:r>
            <a:r>
              <a:rPr lang="en-US" dirty="0"/>
              <a:t> </a:t>
            </a:r>
            <a:r>
              <a:rPr lang="en-US" dirty="0" err="1"/>
              <a:t>legată</a:t>
            </a:r>
            <a:r>
              <a:rPr lang="en-US" dirty="0"/>
              <a:t> </a:t>
            </a:r>
            <a:r>
              <a:rPr lang="en-US" dirty="0" err="1"/>
              <a:t>disociind</a:t>
            </a:r>
            <a:r>
              <a:rPr lang="en-US" dirty="0"/>
              <a:t> </a:t>
            </a:r>
            <a:r>
              <a:rPr lang="en-US" dirty="0" err="1"/>
              <a:t>atunci</a:t>
            </a:r>
            <a:r>
              <a:rPr lang="en-US" dirty="0"/>
              <a:t>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concentraţia</a:t>
            </a:r>
            <a:r>
              <a:rPr lang="en-US" dirty="0"/>
              <a:t> </a:t>
            </a:r>
            <a:r>
              <a:rPr lang="en-US" dirty="0" err="1"/>
              <a:t>plasmatică</a:t>
            </a:r>
            <a:r>
              <a:rPr lang="en-US" dirty="0"/>
              <a:t> a </a:t>
            </a:r>
            <a:r>
              <a:rPr lang="en-US" dirty="0" err="1"/>
              <a:t>moleculei</a:t>
            </a:r>
            <a:r>
              <a:rPr lang="en-US" dirty="0"/>
              <a:t> </a:t>
            </a:r>
            <a:r>
              <a:rPr lang="en-US" dirty="0" err="1"/>
              <a:t>libere</a:t>
            </a:r>
            <a:r>
              <a:rPr lang="en-US" dirty="0"/>
              <a:t> </a:t>
            </a:r>
            <a:r>
              <a:rPr lang="en-US" dirty="0" err="1"/>
              <a:t>scade</a:t>
            </a:r>
            <a:r>
              <a:rPr lang="en-US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746256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1530F-6C79-314C-BB0C-065DCF7B6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Căile</a:t>
            </a:r>
            <a:r>
              <a:rPr lang="en-US" b="1" dirty="0"/>
              <a:t> de </a:t>
            </a:r>
            <a:r>
              <a:rPr lang="en-US" b="1" dirty="0" err="1"/>
              <a:t>administrare</a:t>
            </a:r>
            <a:r>
              <a:rPr lang="en-US" b="1" dirty="0"/>
              <a:t>, </a:t>
            </a:r>
            <a:r>
              <a:rPr lang="en-US" b="1" dirty="0" err="1"/>
              <a:t>absorbţia</a:t>
            </a:r>
            <a:r>
              <a:rPr lang="en-US" b="1" dirty="0"/>
              <a:t>, </a:t>
            </a:r>
            <a:r>
              <a:rPr lang="en-US" b="1" dirty="0" err="1"/>
              <a:t>distribuţia</a:t>
            </a:r>
            <a:r>
              <a:rPr lang="en-US" b="1" dirty="0"/>
              <a:t>, </a:t>
            </a:r>
            <a:r>
              <a:rPr lang="en-US" b="1" dirty="0" err="1"/>
              <a:t>metabolizarea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anestezicelor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CCCC5-F99F-E945-8722-8206F0B84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Metabolizarea</a:t>
            </a:r>
            <a:r>
              <a:rPr lang="en-US" dirty="0"/>
              <a:t> </a:t>
            </a:r>
            <a:r>
              <a:rPr lang="en-US" dirty="0" err="1"/>
              <a:t>anestezicelor</a:t>
            </a:r>
            <a:r>
              <a:rPr lang="en-US" dirty="0"/>
              <a:t> </a:t>
            </a:r>
            <a:r>
              <a:rPr lang="en-US" dirty="0" err="1"/>
              <a:t>constă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succesiunea</a:t>
            </a:r>
            <a:r>
              <a:rPr lang="en-US" dirty="0"/>
              <a:t> de </a:t>
            </a:r>
            <a:r>
              <a:rPr lang="en-US" dirty="0" err="1"/>
              <a:t>procese</a:t>
            </a:r>
            <a:r>
              <a:rPr lang="en-US" dirty="0"/>
              <a:t> </a:t>
            </a:r>
            <a:r>
              <a:rPr lang="en-US" dirty="0" err="1"/>
              <a:t>biochimice</a:t>
            </a:r>
            <a:r>
              <a:rPr lang="en-US" dirty="0"/>
              <a:t> care au ca </a:t>
            </a:r>
            <a:r>
              <a:rPr lang="en-US" dirty="0" err="1"/>
              <a:t>rezultat</a:t>
            </a:r>
            <a:r>
              <a:rPr lang="en-US" dirty="0"/>
              <a:t> final </a:t>
            </a:r>
            <a:r>
              <a:rPr lang="en-US" dirty="0" err="1"/>
              <a:t>modificarea</a:t>
            </a:r>
            <a:r>
              <a:rPr lang="en-US" dirty="0"/>
              <a:t> </a:t>
            </a:r>
            <a:r>
              <a:rPr lang="en-US" dirty="0" err="1"/>
              <a:t>propietăţilor</a:t>
            </a:r>
            <a:r>
              <a:rPr lang="en-US" dirty="0"/>
              <a:t> </a:t>
            </a:r>
            <a:r>
              <a:rPr lang="en-US" dirty="0" err="1"/>
              <a:t>fizico-chimice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farmacodinamice</a:t>
            </a:r>
            <a:r>
              <a:rPr lang="en-US" dirty="0"/>
              <a:t> ale </a:t>
            </a:r>
            <a:r>
              <a:rPr lang="en-US" dirty="0" err="1"/>
              <a:t>drogurilor</a:t>
            </a:r>
            <a:r>
              <a:rPr lang="en-US" dirty="0"/>
              <a:t>. </a:t>
            </a:r>
            <a:r>
              <a:rPr lang="en-US" dirty="0" err="1"/>
              <a:t>Rezultatul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, de </a:t>
            </a:r>
            <a:r>
              <a:rPr lang="en-US" dirty="0" err="1"/>
              <a:t>obicei</a:t>
            </a:r>
            <a:r>
              <a:rPr lang="en-US" dirty="0"/>
              <a:t> un </a:t>
            </a:r>
            <a:r>
              <a:rPr lang="en-US" dirty="0" err="1"/>
              <a:t>metabolit</a:t>
            </a:r>
            <a:r>
              <a:rPr lang="en-US" dirty="0"/>
              <a:t> cu </a:t>
            </a:r>
            <a:r>
              <a:rPr lang="en-US" dirty="0" err="1"/>
              <a:t>activitate</a:t>
            </a:r>
            <a:r>
              <a:rPr lang="en-US" dirty="0"/>
              <a:t> </a:t>
            </a:r>
            <a:r>
              <a:rPr lang="en-US" dirty="0" err="1"/>
              <a:t>redusă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absentă</a:t>
            </a:r>
            <a:r>
              <a:rPr lang="en-US" dirty="0"/>
              <a:t>, </a:t>
            </a:r>
            <a:r>
              <a:rPr lang="en-US" dirty="0" err="1"/>
              <a:t>solubil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apă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urmare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uşor</a:t>
            </a:r>
            <a:r>
              <a:rPr lang="en-US" dirty="0"/>
              <a:t> de </a:t>
            </a:r>
            <a:r>
              <a:rPr lang="en-US" dirty="0" err="1"/>
              <a:t>eliminat</a:t>
            </a:r>
            <a:r>
              <a:rPr lang="en-US" dirty="0"/>
              <a:t>.</a:t>
            </a:r>
            <a:endParaRPr lang="en-RO" dirty="0"/>
          </a:p>
          <a:p>
            <a:r>
              <a:rPr lang="en-US" dirty="0" err="1"/>
              <a:t>Metabolizarea</a:t>
            </a:r>
            <a:r>
              <a:rPr lang="en-US" dirty="0"/>
              <a:t> </a:t>
            </a:r>
            <a:r>
              <a:rPr lang="en-US" dirty="0" err="1"/>
              <a:t>medicamentelor</a:t>
            </a:r>
            <a:r>
              <a:rPr lang="en-US" dirty="0"/>
              <a:t> se face fie </a:t>
            </a:r>
            <a:r>
              <a:rPr lang="en-US" dirty="0" err="1"/>
              <a:t>după</a:t>
            </a:r>
            <a:r>
              <a:rPr lang="en-US" dirty="0"/>
              <a:t> o </a:t>
            </a:r>
            <a:r>
              <a:rPr lang="en-US" dirty="0" err="1"/>
              <a:t>cinetică</a:t>
            </a:r>
            <a:r>
              <a:rPr lang="en-US" dirty="0"/>
              <a:t> de </a:t>
            </a:r>
            <a:r>
              <a:rPr lang="en-US" dirty="0" err="1"/>
              <a:t>ordin</a:t>
            </a:r>
            <a:r>
              <a:rPr lang="en-US" dirty="0"/>
              <a:t> 1 ( de tip </a:t>
            </a:r>
            <a:r>
              <a:rPr lang="en-US" dirty="0" err="1"/>
              <a:t>exponenţial</a:t>
            </a:r>
            <a:r>
              <a:rPr lang="en-US" dirty="0"/>
              <a:t>, </a:t>
            </a:r>
            <a:r>
              <a:rPr lang="en-US" dirty="0" err="1"/>
              <a:t>dependentă</a:t>
            </a:r>
            <a:r>
              <a:rPr lang="en-US" dirty="0"/>
              <a:t> de </a:t>
            </a:r>
            <a:r>
              <a:rPr lang="en-US" dirty="0" err="1"/>
              <a:t>cantitatea</a:t>
            </a:r>
            <a:r>
              <a:rPr lang="en-US" dirty="0"/>
              <a:t> de medicament din organism ), fie </a:t>
            </a:r>
            <a:r>
              <a:rPr lang="en-US" dirty="0" err="1"/>
              <a:t>după</a:t>
            </a:r>
            <a:r>
              <a:rPr lang="en-US" dirty="0"/>
              <a:t> o </a:t>
            </a:r>
            <a:r>
              <a:rPr lang="en-US" dirty="0" err="1"/>
              <a:t>cinetică</a:t>
            </a:r>
            <a:r>
              <a:rPr lang="en-US" dirty="0"/>
              <a:t> de </a:t>
            </a:r>
            <a:r>
              <a:rPr lang="en-US" dirty="0" err="1"/>
              <a:t>ordin</a:t>
            </a:r>
            <a:r>
              <a:rPr lang="en-US" dirty="0"/>
              <a:t> 0 ( cu </a:t>
            </a:r>
            <a:r>
              <a:rPr lang="en-US" dirty="0" err="1"/>
              <a:t>ritm</a:t>
            </a:r>
            <a:r>
              <a:rPr lang="en-US" dirty="0"/>
              <a:t> constant, independent de </a:t>
            </a:r>
            <a:r>
              <a:rPr lang="en-US" dirty="0" err="1"/>
              <a:t>cantitatea</a:t>
            </a:r>
            <a:r>
              <a:rPr lang="en-US" dirty="0"/>
              <a:t> de medicament ).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1798497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B617E-045E-214A-836D-C13C316E6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Căile</a:t>
            </a:r>
            <a:r>
              <a:rPr lang="en-US" b="1" dirty="0"/>
              <a:t> de </a:t>
            </a:r>
            <a:r>
              <a:rPr lang="en-US" b="1" dirty="0" err="1"/>
              <a:t>administrare</a:t>
            </a:r>
            <a:r>
              <a:rPr lang="en-US" b="1" dirty="0"/>
              <a:t>, </a:t>
            </a:r>
            <a:r>
              <a:rPr lang="en-US" b="1" dirty="0" err="1"/>
              <a:t>absorbţia</a:t>
            </a:r>
            <a:r>
              <a:rPr lang="en-US" b="1" dirty="0"/>
              <a:t>, </a:t>
            </a:r>
            <a:r>
              <a:rPr lang="en-US" b="1" dirty="0" err="1"/>
              <a:t>distribuţia</a:t>
            </a:r>
            <a:r>
              <a:rPr lang="en-US" b="1" dirty="0"/>
              <a:t>, </a:t>
            </a:r>
            <a:r>
              <a:rPr lang="en-US" b="1" dirty="0" err="1"/>
              <a:t>metabolizarea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anestezicelor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D379D-63C4-7C49-A30F-07979EC49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Metabolizarea</a:t>
            </a:r>
            <a:r>
              <a:rPr lang="en-US" i="1" dirty="0"/>
              <a:t> se </a:t>
            </a:r>
            <a:r>
              <a:rPr lang="en-US" i="1" dirty="0" err="1"/>
              <a:t>desfăşoară</a:t>
            </a:r>
            <a:r>
              <a:rPr lang="en-US" i="1" dirty="0"/>
              <a:t> </a:t>
            </a:r>
            <a:r>
              <a:rPr lang="en-US" i="1" dirty="0" err="1"/>
              <a:t>în</a:t>
            </a:r>
            <a:r>
              <a:rPr lang="en-US" i="1" dirty="0"/>
              <a:t> </a:t>
            </a:r>
            <a:r>
              <a:rPr lang="en-US" i="1" dirty="0" err="1"/>
              <a:t>două</a:t>
            </a:r>
            <a:r>
              <a:rPr lang="en-US" i="1" dirty="0"/>
              <a:t> faze: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faza</a:t>
            </a:r>
            <a:r>
              <a:rPr lang="en-US" dirty="0"/>
              <a:t> I – au loc </a:t>
            </a:r>
            <a:r>
              <a:rPr lang="en-US" dirty="0" err="1"/>
              <a:t>procese</a:t>
            </a:r>
            <a:r>
              <a:rPr lang="en-US" dirty="0"/>
              <a:t> de </a:t>
            </a:r>
            <a:r>
              <a:rPr lang="en-US" dirty="0" err="1"/>
              <a:t>degradare</a:t>
            </a:r>
            <a:r>
              <a:rPr lang="en-US" dirty="0"/>
              <a:t> care </a:t>
            </a:r>
            <a:r>
              <a:rPr lang="en-US" dirty="0" err="1"/>
              <a:t>modifică</a:t>
            </a:r>
            <a:r>
              <a:rPr lang="en-US" dirty="0"/>
              <a:t> </a:t>
            </a:r>
            <a:r>
              <a:rPr lang="en-US" dirty="0" err="1"/>
              <a:t>polaritatea</a:t>
            </a:r>
            <a:r>
              <a:rPr lang="en-US" dirty="0"/>
              <a:t> </a:t>
            </a:r>
            <a:r>
              <a:rPr lang="en-US" dirty="0" err="1"/>
              <a:t>substanţei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reacţii</a:t>
            </a:r>
            <a:r>
              <a:rPr lang="en-US" dirty="0"/>
              <a:t> de </a:t>
            </a:r>
            <a:r>
              <a:rPr lang="en-US" dirty="0" err="1"/>
              <a:t>oxidare</a:t>
            </a:r>
            <a:r>
              <a:rPr lang="en-US" dirty="0"/>
              <a:t>, </a:t>
            </a:r>
            <a:r>
              <a:rPr lang="en-US" dirty="0" err="1"/>
              <a:t>reducere</a:t>
            </a:r>
            <a:r>
              <a:rPr lang="en-US" dirty="0"/>
              <a:t>, </a:t>
            </a:r>
            <a:r>
              <a:rPr lang="en-US" dirty="0" err="1"/>
              <a:t>hidroliză</a:t>
            </a:r>
            <a:r>
              <a:rPr lang="en-US" dirty="0"/>
              <a:t>. </a:t>
            </a:r>
            <a:r>
              <a:rPr lang="en-US" dirty="0" err="1"/>
              <a:t>Enzimele</a:t>
            </a:r>
            <a:r>
              <a:rPr lang="en-US" dirty="0"/>
              <a:t> de </a:t>
            </a:r>
            <a:r>
              <a:rPr lang="en-US" dirty="0" err="1"/>
              <a:t>fază</a:t>
            </a:r>
            <a:r>
              <a:rPr lang="en-US" dirty="0"/>
              <a:t> I sunt </a:t>
            </a:r>
            <a:r>
              <a:rPr lang="en-US" dirty="0" err="1"/>
              <a:t>reprezentate</a:t>
            </a:r>
            <a:r>
              <a:rPr lang="en-US" dirty="0"/>
              <a:t> de </a:t>
            </a:r>
            <a:r>
              <a:rPr lang="en-US" dirty="0" err="1"/>
              <a:t>enzimele</a:t>
            </a:r>
            <a:r>
              <a:rPr lang="en-US" dirty="0"/>
              <a:t> </a:t>
            </a:r>
            <a:r>
              <a:rPr lang="en-US" dirty="0" err="1"/>
              <a:t>grupului</a:t>
            </a:r>
            <a:r>
              <a:rPr lang="en-US" dirty="0"/>
              <a:t> </a:t>
            </a:r>
            <a:r>
              <a:rPr lang="en-US" dirty="0" err="1"/>
              <a:t>citocromului</a:t>
            </a:r>
            <a:r>
              <a:rPr lang="en-US" dirty="0"/>
              <a:t> P-450 ( CYP ), flavin </a:t>
            </a:r>
            <a:r>
              <a:rPr lang="en-US" dirty="0" err="1"/>
              <a:t>monooxigenazei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enzimele</a:t>
            </a:r>
            <a:r>
              <a:rPr lang="en-US" dirty="0"/>
              <a:t> non-</a:t>
            </a:r>
            <a:r>
              <a:rPr lang="en-US" dirty="0" err="1"/>
              <a:t>citocrom</a:t>
            </a:r>
            <a:r>
              <a:rPr lang="en-US" dirty="0"/>
              <a:t> 450.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dirty="0" err="1"/>
              <a:t>faza</a:t>
            </a:r>
            <a:r>
              <a:rPr lang="en-US" dirty="0"/>
              <a:t> II – au loc </a:t>
            </a:r>
            <a:r>
              <a:rPr lang="en-US" dirty="0" err="1"/>
              <a:t>reacţii</a:t>
            </a:r>
            <a:r>
              <a:rPr lang="en-US" dirty="0"/>
              <a:t> de </a:t>
            </a:r>
            <a:r>
              <a:rPr lang="en-US" dirty="0" err="1"/>
              <a:t>sinteză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conjugare</a:t>
            </a:r>
            <a:r>
              <a:rPr lang="en-US" dirty="0"/>
              <a:t> cu </a:t>
            </a:r>
            <a:r>
              <a:rPr lang="en-US" dirty="0" err="1"/>
              <a:t>diferite</a:t>
            </a:r>
            <a:r>
              <a:rPr lang="en-US" dirty="0"/>
              <a:t> </a:t>
            </a:r>
            <a:r>
              <a:rPr lang="en-US" dirty="0" err="1"/>
              <a:t>substraturi</a:t>
            </a:r>
            <a:r>
              <a:rPr lang="en-US" dirty="0"/>
              <a:t> </a:t>
            </a:r>
            <a:r>
              <a:rPr lang="en-US" dirty="0" err="1"/>
              <a:t>endogene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</a:t>
            </a:r>
            <a:r>
              <a:rPr lang="en-US" dirty="0" err="1"/>
              <a:t>metabolitul</a:t>
            </a:r>
            <a:r>
              <a:rPr lang="en-US" dirty="0"/>
              <a:t> </a:t>
            </a:r>
            <a:r>
              <a:rPr lang="en-US" dirty="0" err="1"/>
              <a:t>medicamentului</a:t>
            </a:r>
            <a:r>
              <a:rPr lang="en-US" dirty="0"/>
              <a:t> </a:t>
            </a:r>
            <a:r>
              <a:rPr lang="en-US" dirty="0" err="1"/>
              <a:t>devine</a:t>
            </a:r>
            <a:r>
              <a:rPr lang="en-US" dirty="0"/>
              <a:t> </a:t>
            </a:r>
            <a:r>
              <a:rPr lang="en-US" dirty="0" err="1"/>
              <a:t>intens</a:t>
            </a:r>
            <a:r>
              <a:rPr lang="en-US" dirty="0"/>
              <a:t> polar, </a:t>
            </a:r>
            <a:r>
              <a:rPr lang="en-US" dirty="0" err="1"/>
              <a:t>hidrosolubil</a:t>
            </a:r>
            <a:r>
              <a:rPr lang="en-US" dirty="0"/>
              <a:t>. </a:t>
            </a:r>
            <a:r>
              <a:rPr lang="en-US" dirty="0" err="1"/>
              <a:t>Enzimele</a:t>
            </a:r>
            <a:r>
              <a:rPr lang="en-US" dirty="0"/>
              <a:t> </a:t>
            </a:r>
            <a:r>
              <a:rPr lang="en-US" dirty="0" err="1"/>
              <a:t>acestei</a:t>
            </a:r>
            <a:r>
              <a:rPr lang="en-US" dirty="0"/>
              <a:t> faze sunt </a:t>
            </a:r>
            <a:r>
              <a:rPr lang="en-US" dirty="0" err="1"/>
              <a:t>reprezentate</a:t>
            </a:r>
            <a:r>
              <a:rPr lang="en-US" dirty="0"/>
              <a:t> de: </a:t>
            </a:r>
            <a:r>
              <a:rPr lang="en-US" dirty="0" err="1"/>
              <a:t>glucuronil-sulf-transferaze</a:t>
            </a:r>
            <a:r>
              <a:rPr lang="en-US" dirty="0"/>
              <a:t>, </a:t>
            </a:r>
            <a:r>
              <a:rPr lang="en-US" dirty="0" err="1"/>
              <a:t>glutation</a:t>
            </a:r>
            <a:r>
              <a:rPr lang="en-US" dirty="0"/>
              <a:t>-S-</a:t>
            </a:r>
            <a:r>
              <a:rPr lang="en-US" dirty="0" err="1"/>
              <a:t>transferaze</a:t>
            </a:r>
            <a:r>
              <a:rPr lang="en-US" dirty="0"/>
              <a:t>, N-</a:t>
            </a:r>
            <a:r>
              <a:rPr lang="en-US" dirty="0" err="1"/>
              <a:t>acetil</a:t>
            </a:r>
            <a:r>
              <a:rPr lang="en-US" dirty="0"/>
              <a:t>-</a:t>
            </a:r>
            <a:r>
              <a:rPr lang="en-US" dirty="0" err="1"/>
              <a:t>transferaze</a:t>
            </a:r>
            <a:r>
              <a:rPr lang="en-US" dirty="0"/>
              <a:t>, </a:t>
            </a:r>
            <a:r>
              <a:rPr lang="en-US" dirty="0" err="1"/>
              <a:t>sulfotransferaze</a:t>
            </a:r>
            <a:r>
              <a:rPr lang="en-US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6256436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A9859-71E6-9C4F-B933-0748F74DD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Căile</a:t>
            </a:r>
            <a:r>
              <a:rPr lang="en-US" b="1" dirty="0"/>
              <a:t> de </a:t>
            </a:r>
            <a:r>
              <a:rPr lang="en-US" b="1" dirty="0" err="1"/>
              <a:t>administrare</a:t>
            </a:r>
            <a:r>
              <a:rPr lang="en-US" b="1" dirty="0"/>
              <a:t>, </a:t>
            </a:r>
            <a:r>
              <a:rPr lang="en-US" b="1" dirty="0" err="1"/>
              <a:t>absorbţia</a:t>
            </a:r>
            <a:r>
              <a:rPr lang="en-US" b="1" dirty="0"/>
              <a:t>, </a:t>
            </a:r>
            <a:r>
              <a:rPr lang="en-US" b="1" dirty="0" err="1"/>
              <a:t>distribuţia</a:t>
            </a:r>
            <a:r>
              <a:rPr lang="en-US" b="1" dirty="0"/>
              <a:t>, </a:t>
            </a:r>
            <a:r>
              <a:rPr lang="en-US" b="1" dirty="0" err="1"/>
              <a:t>metabolizarea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anestezicelor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2A45F-18D7-8D43-A747-4C2E9DF80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err="1"/>
              <a:t>Eliminarea</a:t>
            </a:r>
            <a:r>
              <a:rPr lang="en-US" i="1" dirty="0"/>
              <a:t> </a:t>
            </a:r>
            <a:r>
              <a:rPr lang="en-US" i="1" dirty="0" err="1"/>
              <a:t>d</a:t>
            </a:r>
            <a:r>
              <a:rPr lang="en-US" dirty="0" err="1"/>
              <a:t>rogurilor</a:t>
            </a:r>
            <a:r>
              <a:rPr lang="en-US" dirty="0"/>
              <a:t> </a:t>
            </a:r>
            <a:r>
              <a:rPr lang="en-US" dirty="0" err="1"/>
              <a:t>anestezice</a:t>
            </a:r>
            <a:r>
              <a:rPr lang="en-US" dirty="0"/>
              <a:t> se face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biotransformare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excreţie</a:t>
            </a:r>
            <a:r>
              <a:rPr lang="en-US" dirty="0"/>
              <a:t>. </a:t>
            </a:r>
            <a:r>
              <a:rPr lang="en-US" dirty="0" err="1"/>
              <a:t>Parametrul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important care </a:t>
            </a:r>
            <a:r>
              <a:rPr lang="en-US" dirty="0" err="1"/>
              <a:t>caracterizează</a:t>
            </a:r>
            <a:r>
              <a:rPr lang="en-US" dirty="0"/>
              <a:t> </a:t>
            </a:r>
            <a:r>
              <a:rPr lang="en-US" dirty="0" err="1"/>
              <a:t>eliminarea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clearance-ul.</a:t>
            </a:r>
            <a:endParaRPr lang="en-RO" dirty="0"/>
          </a:p>
          <a:p>
            <a:pPr marL="0" indent="0">
              <a:buNone/>
            </a:pPr>
            <a:endParaRPr lang="en-RO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Clp</a:t>
            </a:r>
            <a:r>
              <a:rPr lang="en-US" dirty="0"/>
              <a:t> =</a:t>
            </a:r>
            <a:r>
              <a:rPr lang="en-US" dirty="0" err="1"/>
              <a:t>Ke×Vd</a:t>
            </a:r>
            <a:r>
              <a:rPr lang="en-US" dirty="0"/>
              <a:t>                                                                 </a:t>
            </a:r>
            <a:r>
              <a:rPr lang="en-US" dirty="0" err="1"/>
              <a:t>Clp</a:t>
            </a:r>
            <a:r>
              <a:rPr lang="en-US" dirty="0"/>
              <a:t> =D/ASC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unde</a:t>
            </a:r>
            <a:r>
              <a:rPr lang="en-US" dirty="0"/>
              <a:t>: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Clp</a:t>
            </a:r>
            <a:r>
              <a:rPr lang="en-US" dirty="0"/>
              <a:t>  = clearance plasmatic,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Ke</a:t>
            </a:r>
            <a:r>
              <a:rPr lang="en-US" dirty="0"/>
              <a:t>  = </a:t>
            </a:r>
            <a:r>
              <a:rPr lang="en-US" dirty="0" err="1"/>
              <a:t>constanta</a:t>
            </a:r>
            <a:r>
              <a:rPr lang="en-US" dirty="0"/>
              <a:t> de </a:t>
            </a:r>
            <a:r>
              <a:rPr lang="en-US" dirty="0" err="1"/>
              <a:t>epurare</a:t>
            </a:r>
            <a:r>
              <a:rPr lang="en-US" dirty="0"/>
              <a:t> </a:t>
            </a:r>
            <a:r>
              <a:rPr lang="en-US" dirty="0" err="1"/>
              <a:t>proprie</a:t>
            </a:r>
            <a:r>
              <a:rPr lang="en-US" dirty="0"/>
              <a:t> </a:t>
            </a:r>
            <a:r>
              <a:rPr lang="en-US" dirty="0" err="1"/>
              <a:t>fiecărui</a:t>
            </a:r>
            <a:r>
              <a:rPr lang="en-US" dirty="0"/>
              <a:t> medicament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D    = </a:t>
            </a:r>
            <a:r>
              <a:rPr lang="en-US" dirty="0" err="1"/>
              <a:t>doza</a:t>
            </a:r>
            <a:r>
              <a:rPr lang="en-US" dirty="0"/>
              <a:t> </a:t>
            </a:r>
            <a:r>
              <a:rPr lang="en-US" dirty="0" err="1"/>
              <a:t>administrată</a:t>
            </a:r>
            <a:r>
              <a:rPr lang="en-US" dirty="0"/>
              <a:t>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Vd</a:t>
            </a:r>
            <a:r>
              <a:rPr lang="en-US" dirty="0"/>
              <a:t>  = </a:t>
            </a:r>
            <a:r>
              <a:rPr lang="en-US" dirty="0" err="1"/>
              <a:t>volumul</a:t>
            </a:r>
            <a:r>
              <a:rPr lang="en-US" dirty="0"/>
              <a:t> </a:t>
            </a:r>
            <a:r>
              <a:rPr lang="en-US" dirty="0" err="1"/>
              <a:t>aparent</a:t>
            </a:r>
            <a:r>
              <a:rPr lang="en-US" dirty="0"/>
              <a:t> de </a:t>
            </a:r>
            <a:r>
              <a:rPr lang="en-US" dirty="0" err="1"/>
              <a:t>distribuţie</a:t>
            </a:r>
            <a:r>
              <a:rPr lang="en-US" dirty="0"/>
              <a:t>,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ASC= aria de sub </a:t>
            </a:r>
            <a:r>
              <a:rPr lang="en-US" dirty="0" err="1"/>
              <a:t>curba</a:t>
            </a:r>
            <a:r>
              <a:rPr lang="en-US" dirty="0"/>
              <a:t> </a:t>
            </a:r>
            <a:r>
              <a:rPr lang="en-US" dirty="0" err="1"/>
              <a:t>concentraţiei</a:t>
            </a:r>
            <a:r>
              <a:rPr lang="en-US" dirty="0"/>
              <a:t> </a:t>
            </a:r>
            <a:r>
              <a:rPr lang="en-US" dirty="0" err="1"/>
              <a:t>plasmatice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funcţie</a:t>
            </a:r>
            <a:r>
              <a:rPr lang="en-US" dirty="0"/>
              <a:t> de </a:t>
            </a:r>
            <a:r>
              <a:rPr lang="en-US" dirty="0" err="1"/>
              <a:t>timp.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8547084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F1167-F5BA-DF4A-93AE-4621BFBE9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Căile</a:t>
            </a:r>
            <a:r>
              <a:rPr lang="en-US" b="1" dirty="0"/>
              <a:t> de </a:t>
            </a:r>
            <a:r>
              <a:rPr lang="en-US" b="1" dirty="0" err="1"/>
              <a:t>administrare</a:t>
            </a:r>
            <a:r>
              <a:rPr lang="en-US" b="1" dirty="0"/>
              <a:t>, </a:t>
            </a:r>
            <a:r>
              <a:rPr lang="en-US" b="1" dirty="0" err="1"/>
              <a:t>absorbţia</a:t>
            </a:r>
            <a:r>
              <a:rPr lang="en-US" b="1" dirty="0"/>
              <a:t>, </a:t>
            </a:r>
            <a:r>
              <a:rPr lang="en-US" b="1" dirty="0" err="1"/>
              <a:t>distribuţia</a:t>
            </a:r>
            <a:r>
              <a:rPr lang="en-US" b="1" dirty="0"/>
              <a:t>, </a:t>
            </a:r>
            <a:r>
              <a:rPr lang="en-US" b="1" dirty="0" err="1"/>
              <a:t>metabolizarea</a:t>
            </a:r>
            <a:r>
              <a:rPr lang="en-US" b="1" dirty="0"/>
              <a:t> </a:t>
            </a:r>
            <a:r>
              <a:rPr lang="en-US" b="1" dirty="0" err="1"/>
              <a:t>şi</a:t>
            </a:r>
            <a:r>
              <a:rPr lang="en-US" b="1" dirty="0"/>
              <a:t> </a:t>
            </a:r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anestezicelor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6F893-E69E-254C-865C-2140BB5AF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hepatică</a:t>
            </a:r>
            <a:r>
              <a:rPr lang="en-US" b="1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produsul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rata de </a:t>
            </a:r>
            <a:r>
              <a:rPr lang="en-US" dirty="0" err="1"/>
              <a:t>excreţie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fluxul</a:t>
            </a:r>
            <a:r>
              <a:rPr lang="en-US" dirty="0"/>
              <a:t> </a:t>
            </a:r>
            <a:r>
              <a:rPr lang="en-US" dirty="0" err="1"/>
              <a:t>sanguin</a:t>
            </a:r>
            <a:r>
              <a:rPr lang="en-US" dirty="0"/>
              <a:t> hepatic,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medicamentul</a:t>
            </a:r>
            <a:r>
              <a:rPr lang="en-US" dirty="0"/>
              <a:t> are </a:t>
            </a:r>
            <a:r>
              <a:rPr lang="en-US" dirty="0" err="1"/>
              <a:t>rată</a:t>
            </a:r>
            <a:r>
              <a:rPr lang="en-US" dirty="0"/>
              <a:t> de </a:t>
            </a:r>
            <a:r>
              <a:rPr lang="en-US" dirty="0" err="1"/>
              <a:t>excreţie</a:t>
            </a:r>
            <a:r>
              <a:rPr lang="en-US" dirty="0"/>
              <a:t> mare, </a:t>
            </a:r>
            <a:r>
              <a:rPr lang="en-US" dirty="0" err="1"/>
              <a:t>gradul</a:t>
            </a:r>
            <a:r>
              <a:rPr lang="en-US" dirty="0"/>
              <a:t> </a:t>
            </a:r>
            <a:r>
              <a:rPr lang="en-US" dirty="0" err="1"/>
              <a:t>activităţii</a:t>
            </a:r>
            <a:r>
              <a:rPr lang="en-US" dirty="0"/>
              <a:t> </a:t>
            </a:r>
            <a:r>
              <a:rPr lang="en-US" dirty="0" err="1"/>
              <a:t>enzimatice</a:t>
            </a:r>
            <a:r>
              <a:rPr lang="en-US" dirty="0"/>
              <a:t> are </a:t>
            </a:r>
            <a:r>
              <a:rPr lang="en-US" dirty="0" err="1"/>
              <a:t>efecte</a:t>
            </a:r>
            <a:r>
              <a:rPr lang="en-US" dirty="0"/>
              <a:t> </a:t>
            </a:r>
            <a:r>
              <a:rPr lang="en-US" dirty="0" err="1"/>
              <a:t>minime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fluxul</a:t>
            </a:r>
            <a:r>
              <a:rPr lang="en-US" dirty="0"/>
              <a:t> </a:t>
            </a:r>
            <a:r>
              <a:rPr lang="en-US" dirty="0" err="1"/>
              <a:t>sanguin</a:t>
            </a:r>
            <a:r>
              <a:rPr lang="en-US" dirty="0"/>
              <a:t> hepatic </a:t>
            </a:r>
            <a:r>
              <a:rPr lang="en-US" dirty="0" err="1"/>
              <a:t>este</a:t>
            </a:r>
            <a:r>
              <a:rPr lang="en-US" dirty="0"/>
              <a:t> o </a:t>
            </a:r>
            <a:r>
              <a:rPr lang="en-US" dirty="0" err="1"/>
              <a:t>variabilă</a:t>
            </a:r>
            <a:r>
              <a:rPr lang="en-US" dirty="0"/>
              <a:t> </a:t>
            </a:r>
            <a:r>
              <a:rPr lang="en-US" dirty="0" err="1"/>
              <a:t>importantă</a:t>
            </a:r>
            <a:r>
              <a:rPr lang="en-US" dirty="0"/>
              <a:t>.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substanţele</a:t>
            </a:r>
            <a:r>
              <a:rPr lang="en-US" dirty="0"/>
              <a:t> cu </a:t>
            </a:r>
            <a:r>
              <a:rPr lang="en-US" dirty="0" err="1"/>
              <a:t>rată</a:t>
            </a:r>
            <a:r>
              <a:rPr lang="en-US" dirty="0"/>
              <a:t> de </a:t>
            </a:r>
            <a:r>
              <a:rPr lang="en-US" dirty="0" err="1"/>
              <a:t>excreţie</a:t>
            </a:r>
            <a:r>
              <a:rPr lang="en-US" dirty="0"/>
              <a:t> </a:t>
            </a:r>
            <a:r>
              <a:rPr lang="en-US" dirty="0" err="1"/>
              <a:t>mică</a:t>
            </a:r>
            <a:r>
              <a:rPr lang="en-US" dirty="0"/>
              <a:t> </a:t>
            </a:r>
            <a:r>
              <a:rPr lang="en-US" dirty="0" err="1"/>
              <a:t>eliminarea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mare </a:t>
            </a:r>
            <a:r>
              <a:rPr lang="en-US" dirty="0" err="1"/>
              <a:t>măsură</a:t>
            </a:r>
            <a:r>
              <a:rPr lang="en-US" dirty="0"/>
              <a:t> </a:t>
            </a:r>
            <a:r>
              <a:rPr lang="en-US" dirty="0" err="1"/>
              <a:t>influenţată</a:t>
            </a:r>
            <a:r>
              <a:rPr lang="en-US" dirty="0"/>
              <a:t> de </a:t>
            </a:r>
            <a:r>
              <a:rPr lang="en-US" dirty="0" err="1"/>
              <a:t>gradul</a:t>
            </a:r>
            <a:r>
              <a:rPr lang="en-US" dirty="0"/>
              <a:t> </a:t>
            </a:r>
            <a:r>
              <a:rPr lang="en-US" dirty="0" err="1"/>
              <a:t>activităţii</a:t>
            </a:r>
            <a:r>
              <a:rPr lang="en-US" dirty="0"/>
              <a:t> </a:t>
            </a:r>
            <a:r>
              <a:rPr lang="en-US" dirty="0" err="1"/>
              <a:t>enzimatice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puţin</a:t>
            </a:r>
            <a:r>
              <a:rPr lang="en-US" dirty="0"/>
              <a:t> de </a:t>
            </a:r>
            <a:r>
              <a:rPr lang="en-US" dirty="0" err="1"/>
              <a:t>fluxul</a:t>
            </a:r>
            <a:r>
              <a:rPr lang="en-US" dirty="0"/>
              <a:t> </a:t>
            </a:r>
            <a:r>
              <a:rPr lang="en-US" dirty="0" err="1"/>
              <a:t>sanguin</a:t>
            </a:r>
            <a:r>
              <a:rPr lang="en-US" dirty="0"/>
              <a:t> hepatic.</a:t>
            </a:r>
            <a:endParaRPr lang="en-RO" dirty="0"/>
          </a:p>
          <a:p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renală</a:t>
            </a:r>
            <a:r>
              <a:rPr lang="en-US" b="1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importantă</a:t>
            </a:r>
            <a:r>
              <a:rPr lang="en-US" dirty="0"/>
              <a:t> </a:t>
            </a:r>
            <a:r>
              <a:rPr lang="en-US" dirty="0" err="1"/>
              <a:t>cale</a:t>
            </a:r>
            <a:r>
              <a:rPr lang="en-US" dirty="0"/>
              <a:t> de </a:t>
            </a:r>
            <a:r>
              <a:rPr lang="en-US" dirty="0" err="1"/>
              <a:t>eliminare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medicamentele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metaboliţii</a:t>
            </a:r>
            <a:r>
              <a:rPr lang="en-US" dirty="0"/>
              <a:t> </a:t>
            </a:r>
            <a:r>
              <a:rPr lang="en-US" dirty="0" err="1"/>
              <a:t>hidrosolubili</a:t>
            </a:r>
            <a:r>
              <a:rPr lang="en-US" dirty="0"/>
              <a:t>. </a:t>
            </a:r>
            <a:r>
              <a:rPr lang="en-US" dirty="0" err="1"/>
              <a:t>Clerance</a:t>
            </a:r>
            <a:r>
              <a:rPr lang="en-US" dirty="0"/>
              <a:t>-ul </a:t>
            </a:r>
            <a:r>
              <a:rPr lang="en-US" dirty="0" err="1"/>
              <a:t>creatininei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indicator important </a:t>
            </a:r>
            <a:r>
              <a:rPr lang="en-US" dirty="0" err="1"/>
              <a:t>ce</a:t>
            </a:r>
            <a:r>
              <a:rPr lang="en-US" dirty="0"/>
              <a:t> se </a:t>
            </a:r>
            <a:r>
              <a:rPr lang="en-US" dirty="0" err="1"/>
              <a:t>corelează</a:t>
            </a:r>
            <a:r>
              <a:rPr lang="en-US" dirty="0"/>
              <a:t> cu </a:t>
            </a:r>
            <a:r>
              <a:rPr lang="en-US" dirty="0" err="1"/>
              <a:t>clerance</a:t>
            </a:r>
            <a:r>
              <a:rPr lang="en-US" dirty="0"/>
              <a:t>-ul </a:t>
            </a:r>
            <a:r>
              <a:rPr lang="en-US" dirty="0" err="1"/>
              <a:t>medicamentelor</a:t>
            </a:r>
            <a:r>
              <a:rPr lang="en-US" dirty="0"/>
              <a:t> cu </a:t>
            </a:r>
            <a:r>
              <a:rPr lang="en-US" dirty="0" err="1"/>
              <a:t>eliminare</a:t>
            </a:r>
            <a:r>
              <a:rPr lang="en-US" dirty="0"/>
              <a:t> </a:t>
            </a:r>
            <a:r>
              <a:rPr lang="en-US" dirty="0" err="1"/>
              <a:t>urinară</a:t>
            </a:r>
            <a:r>
              <a:rPr lang="en-US" dirty="0"/>
              <a:t>.</a:t>
            </a:r>
            <a:endParaRPr lang="en-RO" dirty="0"/>
          </a:p>
          <a:p>
            <a:r>
              <a:rPr lang="en-US" b="1" dirty="0" err="1"/>
              <a:t>Eliminarea</a:t>
            </a:r>
            <a:r>
              <a:rPr lang="en-US" b="1" dirty="0"/>
              <a:t> </a:t>
            </a:r>
            <a:r>
              <a:rPr lang="en-US" b="1" dirty="0" err="1"/>
              <a:t>pulmonară</a:t>
            </a:r>
            <a:r>
              <a:rPr lang="en-US" b="1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calea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importantă</a:t>
            </a:r>
            <a:r>
              <a:rPr lang="en-US" dirty="0"/>
              <a:t> de </a:t>
            </a:r>
            <a:r>
              <a:rPr lang="en-US" dirty="0" err="1"/>
              <a:t>eliminare</a:t>
            </a:r>
            <a:r>
              <a:rPr lang="en-US" dirty="0"/>
              <a:t> a </a:t>
            </a:r>
            <a:r>
              <a:rPr lang="en-US" dirty="0" err="1"/>
              <a:t>anestezicelor</a:t>
            </a:r>
            <a:r>
              <a:rPr lang="en-US" dirty="0"/>
              <a:t> </a:t>
            </a:r>
            <a:r>
              <a:rPr lang="en-US" dirty="0" err="1"/>
              <a:t>inhalatorii</a:t>
            </a:r>
            <a:r>
              <a:rPr lang="en-US" dirty="0"/>
              <a:t>. Rata de </a:t>
            </a:r>
            <a:r>
              <a:rPr lang="en-US" dirty="0" err="1"/>
              <a:t>eliminare</a:t>
            </a:r>
            <a:r>
              <a:rPr lang="en-US" dirty="0"/>
              <a:t> e </a:t>
            </a:r>
            <a:r>
              <a:rPr lang="en-US" dirty="0" err="1"/>
              <a:t>dependentă</a:t>
            </a:r>
            <a:r>
              <a:rPr lang="en-US" dirty="0"/>
              <a:t> de </a:t>
            </a:r>
            <a:r>
              <a:rPr lang="en-US" dirty="0" err="1"/>
              <a:t>ventilaţia</a:t>
            </a:r>
            <a:r>
              <a:rPr lang="en-US" dirty="0"/>
              <a:t> </a:t>
            </a:r>
            <a:r>
              <a:rPr lang="en-US" dirty="0" err="1"/>
              <a:t>alveolară</a:t>
            </a:r>
            <a:r>
              <a:rPr lang="en-US" dirty="0"/>
              <a:t>, </a:t>
            </a:r>
            <a:r>
              <a:rPr lang="en-US" dirty="0" err="1"/>
              <a:t>debitul</a:t>
            </a:r>
            <a:r>
              <a:rPr lang="en-US" dirty="0"/>
              <a:t> cardiac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gradul</a:t>
            </a:r>
            <a:r>
              <a:rPr lang="en-US" dirty="0"/>
              <a:t> de </a:t>
            </a:r>
            <a:r>
              <a:rPr lang="en-US" dirty="0" err="1"/>
              <a:t>biotransformare</a:t>
            </a:r>
            <a:r>
              <a:rPr lang="en-US" dirty="0"/>
              <a:t> a </a:t>
            </a:r>
            <a:r>
              <a:rPr lang="en-US" dirty="0" err="1"/>
              <a:t>agentului</a:t>
            </a:r>
            <a:r>
              <a:rPr lang="en-US" dirty="0"/>
              <a:t> inhalator.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2812065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29E7B-4FD1-254C-887A-3ED4263B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inhalatorii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1C815-E1D9-5C44-9CEC-2EB8FC5EE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Caractere </a:t>
            </a:r>
            <a:r>
              <a:rPr lang="pt-BR" b="1" dirty="0" err="1"/>
              <a:t>fizice</a:t>
            </a:r>
            <a:endParaRPr lang="en-RO" dirty="0"/>
          </a:p>
          <a:p>
            <a:pPr lvl="0"/>
            <a:r>
              <a:rPr lang="pt-BR" dirty="0" err="1"/>
              <a:t>stabil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lumină</a:t>
            </a:r>
            <a:r>
              <a:rPr lang="pt-BR" dirty="0"/>
              <a:t> </a:t>
            </a:r>
            <a:r>
              <a:rPr lang="pt-BR" dirty="0" err="1"/>
              <a:t>și</a:t>
            </a:r>
            <a:r>
              <a:rPr lang="pt-BR" dirty="0"/>
              <a:t> </a:t>
            </a:r>
            <a:r>
              <a:rPr lang="pt-BR" dirty="0" err="1"/>
              <a:t>căldură</a:t>
            </a:r>
            <a:endParaRPr lang="en-RO" dirty="0"/>
          </a:p>
          <a:p>
            <a:pPr lvl="0"/>
            <a:r>
              <a:rPr lang="it-IT" dirty="0" err="1"/>
              <a:t>inert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contact</a:t>
            </a:r>
            <a:r>
              <a:rPr lang="it-IT" dirty="0"/>
              <a:t> cu </a:t>
            </a:r>
            <a:r>
              <a:rPr lang="it-IT" dirty="0" err="1"/>
              <a:t>metalul</a:t>
            </a:r>
            <a:r>
              <a:rPr lang="it-IT" dirty="0"/>
              <a:t>, </a:t>
            </a:r>
            <a:r>
              <a:rPr lang="it-IT" dirty="0" err="1"/>
              <a:t>cauciucul</a:t>
            </a:r>
            <a:r>
              <a:rPr lang="it-IT" dirty="0"/>
              <a:t> </a:t>
            </a:r>
            <a:r>
              <a:rPr lang="it-IT" dirty="0" err="1"/>
              <a:t>și</a:t>
            </a:r>
            <a:r>
              <a:rPr lang="it-IT" dirty="0"/>
              <a:t> </a:t>
            </a:r>
            <a:r>
              <a:rPr lang="it-IT" dirty="0" err="1"/>
              <a:t>cartușul</a:t>
            </a:r>
            <a:r>
              <a:rPr lang="it-IT" dirty="0"/>
              <a:t> epurator</a:t>
            </a:r>
            <a:endParaRPr lang="en-RO" dirty="0"/>
          </a:p>
          <a:p>
            <a:pPr lvl="0"/>
            <a:r>
              <a:rPr lang="pt-BR" dirty="0" err="1"/>
              <a:t>neinflamabil</a:t>
            </a:r>
            <a:r>
              <a:rPr lang="pt-BR" dirty="0"/>
              <a:t> </a:t>
            </a:r>
            <a:r>
              <a:rPr lang="pt-BR" dirty="0" err="1"/>
              <a:t>și</a:t>
            </a:r>
            <a:r>
              <a:rPr lang="pt-BR" dirty="0"/>
              <a:t> </a:t>
            </a:r>
            <a:r>
              <a:rPr lang="pt-BR" dirty="0" err="1"/>
              <a:t>neexploziv</a:t>
            </a:r>
            <a:endParaRPr lang="en-RO" dirty="0"/>
          </a:p>
          <a:p>
            <a:pPr lvl="0"/>
            <a:r>
              <a:rPr lang="pt-BR" dirty="0" err="1"/>
              <a:t>fără</a:t>
            </a:r>
            <a:r>
              <a:rPr lang="pt-BR" dirty="0"/>
              <a:t> </a:t>
            </a:r>
            <a:r>
              <a:rPr lang="pt-BR" dirty="0" err="1"/>
              <a:t>conservanți</a:t>
            </a:r>
            <a:endParaRPr lang="en-RO" dirty="0"/>
          </a:p>
          <a:p>
            <a:pPr lvl="0"/>
            <a:r>
              <a:rPr lang="pt-BR" dirty="0" err="1"/>
              <a:t>miros</a:t>
            </a:r>
            <a:r>
              <a:rPr lang="pt-BR" dirty="0"/>
              <a:t> </a:t>
            </a:r>
            <a:r>
              <a:rPr lang="pt-BR" dirty="0" err="1"/>
              <a:t>plăcut</a:t>
            </a:r>
            <a:endParaRPr lang="en-RO" dirty="0"/>
          </a:p>
          <a:p>
            <a:pPr lvl="0"/>
            <a:r>
              <a:rPr lang="pt-BR" dirty="0" err="1"/>
              <a:t>prietenos</a:t>
            </a:r>
            <a:r>
              <a:rPr lang="pt-BR" dirty="0"/>
              <a:t> cu atmosfera</a:t>
            </a:r>
            <a:endParaRPr lang="en-RO" dirty="0"/>
          </a:p>
          <a:p>
            <a:pPr lvl="0"/>
            <a:r>
              <a:rPr lang="pt-BR" dirty="0" err="1"/>
              <a:t>ieftin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8401406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D9B4C-BFD6-5E42-BC79-B1BB2D24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inhalatorii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64608-834E-514D-89D9-CF8976A06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Caractere </a:t>
            </a:r>
            <a:r>
              <a:rPr lang="pt-BR" b="1" dirty="0" err="1"/>
              <a:t>biochimice</a:t>
            </a:r>
            <a:endParaRPr lang="en-RO" dirty="0"/>
          </a:p>
          <a:p>
            <a:pPr lvl="0"/>
            <a:r>
              <a:rPr lang="pt-BR" dirty="0" err="1"/>
              <a:t>coeficientul</a:t>
            </a:r>
            <a:r>
              <a:rPr lang="pt-BR" dirty="0"/>
              <a:t> de </a:t>
            </a:r>
            <a:r>
              <a:rPr lang="pt-BR" dirty="0" err="1"/>
              <a:t>partiție</a:t>
            </a:r>
            <a:r>
              <a:rPr lang="pt-BR" dirty="0"/>
              <a:t> </a:t>
            </a:r>
            <a:r>
              <a:rPr lang="pt-BR" dirty="0" err="1"/>
              <a:t>ulei:gaz</a:t>
            </a:r>
            <a:r>
              <a:rPr lang="pt-BR" dirty="0"/>
              <a:t> mare; MAC </a:t>
            </a:r>
            <a:r>
              <a:rPr lang="pt-BR" dirty="0" err="1"/>
              <a:t>mic</a:t>
            </a:r>
            <a:endParaRPr lang="en-RO" dirty="0"/>
          </a:p>
          <a:p>
            <a:pPr lvl="0"/>
            <a:r>
              <a:rPr lang="fr-FR" dirty="0" err="1"/>
              <a:t>coeficientul</a:t>
            </a:r>
            <a:r>
              <a:rPr lang="fr-FR" dirty="0"/>
              <a:t> de </a:t>
            </a:r>
            <a:r>
              <a:rPr lang="fr-FR" dirty="0" err="1"/>
              <a:t>partiție</a:t>
            </a:r>
            <a:r>
              <a:rPr lang="fr-FR" dirty="0"/>
              <a:t> </a:t>
            </a:r>
            <a:r>
              <a:rPr lang="fr-FR" dirty="0" err="1"/>
              <a:t>sange:gaz</a:t>
            </a:r>
            <a:r>
              <a:rPr lang="fr-FR" dirty="0"/>
              <a:t> </a:t>
            </a:r>
            <a:r>
              <a:rPr lang="fr-FR" dirty="0" err="1"/>
              <a:t>mic</a:t>
            </a:r>
            <a:endParaRPr lang="en-RO" dirty="0"/>
          </a:p>
          <a:p>
            <a:pPr lvl="0"/>
            <a:r>
              <a:rPr lang="fr-FR" dirty="0"/>
              <a:t>nu este </a:t>
            </a:r>
            <a:r>
              <a:rPr lang="fr-FR" dirty="0" err="1"/>
              <a:t>metabolizat</a:t>
            </a:r>
            <a:endParaRPr lang="en-RO" dirty="0"/>
          </a:p>
          <a:p>
            <a:pPr lvl="0"/>
            <a:r>
              <a:rPr lang="fr-FR" dirty="0"/>
              <a:t>nu este </a:t>
            </a:r>
            <a:r>
              <a:rPr lang="fr-FR" dirty="0" err="1"/>
              <a:t>toxic</a:t>
            </a:r>
            <a:endParaRPr lang="en-RO" dirty="0"/>
          </a:p>
          <a:p>
            <a:pPr lvl="0"/>
            <a:r>
              <a:rPr lang="fr-FR" dirty="0" err="1"/>
              <a:t>afectează</a:t>
            </a:r>
            <a:r>
              <a:rPr lang="fr-FR" dirty="0"/>
              <a:t> </a:t>
            </a:r>
            <a:r>
              <a:rPr lang="fr-FR" dirty="0" err="1"/>
              <a:t>doar</a:t>
            </a:r>
            <a:r>
              <a:rPr lang="fr-FR" dirty="0"/>
              <a:t> SNC</a:t>
            </a:r>
            <a:endParaRPr lang="en-RO" dirty="0"/>
          </a:p>
          <a:p>
            <a:pPr lvl="0"/>
            <a:r>
              <a:rPr lang="fr-FR" dirty="0" err="1"/>
              <a:t>neepileptogenic</a:t>
            </a:r>
            <a:endParaRPr lang="en-RO" dirty="0"/>
          </a:p>
          <a:p>
            <a:pPr lvl="0"/>
            <a:r>
              <a:rPr lang="fr-FR" dirty="0" err="1"/>
              <a:t>anumite</a:t>
            </a:r>
            <a:r>
              <a:rPr lang="fr-FR" dirty="0"/>
              <a:t> </a:t>
            </a:r>
            <a:r>
              <a:rPr lang="fr-FR" dirty="0" err="1"/>
              <a:t>proprietăți</a:t>
            </a:r>
            <a:r>
              <a:rPr lang="fr-FR" dirty="0"/>
              <a:t> </a:t>
            </a:r>
            <a:r>
              <a:rPr lang="fr-FR" dirty="0" err="1"/>
              <a:t>analgezice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896615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6E9D5-AFF7-734C-95AA-35B697FE8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Evaluarea</a:t>
            </a:r>
            <a:r>
              <a:rPr lang="en-US" b="1" dirty="0"/>
              <a:t> </a:t>
            </a:r>
            <a:r>
              <a:rPr lang="en-US" b="1" dirty="0" err="1"/>
              <a:t>preoperatorie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B4279-A6CC-A149-81E0-19DD1DD0C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u="sng" dirty="0" err="1"/>
              <a:t>consultul</a:t>
            </a:r>
            <a:r>
              <a:rPr lang="en-US" u="sng" dirty="0"/>
              <a:t> </a:t>
            </a:r>
            <a:r>
              <a:rPr lang="en-US" u="sng" dirty="0" err="1"/>
              <a:t>preanestezic</a:t>
            </a:r>
            <a:r>
              <a:rPr lang="en-US" u="sng" dirty="0"/>
              <a:t> </a:t>
            </a:r>
            <a:endParaRPr lang="en-RO" dirty="0"/>
          </a:p>
          <a:p>
            <a:pPr lvl="0"/>
            <a:r>
              <a:rPr lang="en-US" u="sng" dirty="0" err="1"/>
              <a:t>premedicație</a:t>
            </a:r>
            <a:endParaRPr lang="en-RO" dirty="0"/>
          </a:p>
          <a:p>
            <a:pPr lvl="0"/>
            <a:r>
              <a:rPr lang="en-US" u="sng" dirty="0" err="1"/>
              <a:t>tipul</a:t>
            </a:r>
            <a:r>
              <a:rPr lang="en-US" u="sng" dirty="0"/>
              <a:t> de </a:t>
            </a:r>
            <a:r>
              <a:rPr lang="en-US" u="sng" dirty="0" err="1"/>
              <a:t>anestezie</a:t>
            </a:r>
            <a:endParaRPr lang="en-RO" dirty="0"/>
          </a:p>
          <a:p>
            <a:pPr lvl="0"/>
            <a:r>
              <a:rPr lang="en-US" u="sng" dirty="0" err="1"/>
              <a:t>managementul</a:t>
            </a:r>
            <a:r>
              <a:rPr lang="en-US" u="sng" dirty="0"/>
              <a:t> </a:t>
            </a:r>
            <a:r>
              <a:rPr lang="en-US" u="sng" dirty="0" err="1"/>
              <a:t>intraoperator</a:t>
            </a:r>
            <a:endParaRPr lang="en-RO" dirty="0"/>
          </a:p>
          <a:p>
            <a:pPr lvl="0"/>
            <a:r>
              <a:rPr lang="en-US" u="sng" dirty="0" err="1"/>
              <a:t>managementul</a:t>
            </a:r>
            <a:r>
              <a:rPr lang="en-US" u="sng" dirty="0"/>
              <a:t> </a:t>
            </a:r>
            <a:r>
              <a:rPr lang="en-US" u="sng" dirty="0" err="1"/>
              <a:t>postoperator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8586303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E2C-8D98-344A-B9B2-47F88AEF2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94000"/>
          </a:xfrm>
        </p:spPr>
        <p:txBody>
          <a:bodyPr>
            <a:normAutofit fontScale="90000"/>
          </a:bodyPr>
          <a:lstStyle/>
          <a:p>
            <a:r>
              <a:rPr lang="en-RO" dirty="0"/>
              <a:t>Anestezicele inhalatorii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8E5F9-FBC7-C846-862A-E786ED080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661" y="1036886"/>
            <a:ext cx="10515600" cy="1728458"/>
          </a:xfrm>
        </p:spPr>
        <p:txBody>
          <a:bodyPr/>
          <a:lstStyle/>
          <a:p>
            <a:r>
              <a:rPr lang="fr-FR" b="1" dirty="0"/>
              <a:t>MAC </a:t>
            </a:r>
            <a:r>
              <a:rPr lang="fr-FR" dirty="0" err="1"/>
              <a:t>reprezintă</a:t>
            </a:r>
            <a:r>
              <a:rPr lang="fr-FR" dirty="0"/>
              <a:t> </a:t>
            </a:r>
            <a:r>
              <a:rPr lang="fr-FR" dirty="0" err="1"/>
              <a:t>concentraţia</a:t>
            </a:r>
            <a:r>
              <a:rPr lang="fr-FR" dirty="0"/>
              <a:t> </a:t>
            </a:r>
            <a:r>
              <a:rPr lang="fr-FR" dirty="0" err="1"/>
              <a:t>alveolară</a:t>
            </a:r>
            <a:r>
              <a:rPr lang="fr-FR" dirty="0"/>
              <a:t> </a:t>
            </a:r>
            <a:r>
              <a:rPr lang="fr-FR" dirty="0" err="1"/>
              <a:t>minimă</a:t>
            </a:r>
            <a:r>
              <a:rPr lang="fr-FR" dirty="0"/>
              <a:t> a </a:t>
            </a:r>
            <a:r>
              <a:rPr lang="fr-FR" dirty="0" err="1"/>
              <a:t>unui</a:t>
            </a:r>
            <a:r>
              <a:rPr lang="fr-FR" dirty="0"/>
              <a:t> </a:t>
            </a:r>
            <a:r>
              <a:rPr lang="fr-FR" dirty="0" err="1"/>
              <a:t>anestezic</a:t>
            </a:r>
            <a:r>
              <a:rPr lang="fr-FR" dirty="0"/>
              <a:t> </a:t>
            </a:r>
            <a:r>
              <a:rPr lang="fr-FR" dirty="0" err="1"/>
              <a:t>inhalator</a:t>
            </a:r>
            <a:r>
              <a:rPr lang="fr-FR" dirty="0"/>
              <a:t>, la </a:t>
            </a:r>
            <a:r>
              <a:rPr lang="fr-FR" dirty="0" err="1"/>
              <a:t>presiunea</a:t>
            </a:r>
            <a:r>
              <a:rPr lang="fr-FR" dirty="0"/>
              <a:t> de 1 </a:t>
            </a:r>
            <a:r>
              <a:rPr lang="fr-FR" dirty="0" err="1"/>
              <a:t>atmosferă</a:t>
            </a:r>
            <a:r>
              <a:rPr lang="fr-FR" dirty="0"/>
              <a:t>, este </a:t>
            </a:r>
            <a:r>
              <a:rPr lang="fr-FR" dirty="0" err="1"/>
              <a:t>aceea</a:t>
            </a:r>
            <a:r>
              <a:rPr lang="fr-FR" dirty="0"/>
              <a:t> </a:t>
            </a:r>
            <a:r>
              <a:rPr lang="fr-FR" dirty="0" err="1"/>
              <a:t>concentraţie</a:t>
            </a:r>
            <a:r>
              <a:rPr lang="fr-FR" dirty="0"/>
              <a:t> care </a:t>
            </a:r>
            <a:r>
              <a:rPr lang="fr-FR" dirty="0" err="1"/>
              <a:t>împiedică</a:t>
            </a:r>
            <a:r>
              <a:rPr lang="fr-FR" dirty="0"/>
              <a:t> </a:t>
            </a:r>
            <a:r>
              <a:rPr lang="fr-FR" dirty="0" err="1"/>
              <a:t>mişcarea</a:t>
            </a:r>
            <a:r>
              <a:rPr lang="fr-FR" dirty="0"/>
              <a:t> </a:t>
            </a:r>
            <a:r>
              <a:rPr lang="fr-FR" dirty="0" err="1"/>
              <a:t>pacientului</a:t>
            </a:r>
            <a:r>
              <a:rPr lang="fr-FR" dirty="0"/>
              <a:t> ca </a:t>
            </a:r>
            <a:r>
              <a:rPr lang="fr-FR" dirty="0" err="1"/>
              <a:t>răspuns</a:t>
            </a:r>
            <a:r>
              <a:rPr lang="fr-FR" dirty="0"/>
              <a:t> la un </a:t>
            </a:r>
            <a:r>
              <a:rPr lang="fr-FR" dirty="0" err="1"/>
              <a:t>stimul</a:t>
            </a:r>
            <a:r>
              <a:rPr lang="fr-FR" dirty="0"/>
              <a:t> </a:t>
            </a:r>
            <a:r>
              <a:rPr lang="fr-FR" dirty="0" err="1"/>
              <a:t>dureros</a:t>
            </a:r>
            <a:r>
              <a:rPr lang="fr-FR" dirty="0"/>
              <a:t> ( </a:t>
            </a:r>
            <a:r>
              <a:rPr lang="fr-FR" dirty="0" err="1"/>
              <a:t>incizia</a:t>
            </a:r>
            <a:r>
              <a:rPr lang="fr-FR" dirty="0"/>
              <a:t> </a:t>
            </a:r>
            <a:r>
              <a:rPr lang="fr-FR" dirty="0" err="1"/>
              <a:t>chirurgicală</a:t>
            </a:r>
            <a:r>
              <a:rPr lang="fr-FR" dirty="0"/>
              <a:t> ) la 50% </a:t>
            </a:r>
            <a:r>
              <a:rPr lang="fr-FR" dirty="0" err="1"/>
              <a:t>dintre</a:t>
            </a:r>
            <a:r>
              <a:rPr lang="fr-FR" dirty="0"/>
              <a:t> </a:t>
            </a:r>
            <a:r>
              <a:rPr lang="fr-FR" dirty="0" err="1"/>
              <a:t>pacienţi</a:t>
            </a:r>
            <a:r>
              <a:rPr lang="fr-FR" dirty="0"/>
              <a:t> ( 1 MAC ).</a:t>
            </a:r>
            <a:endParaRPr lang="en-RO" dirty="0"/>
          </a:p>
          <a:p>
            <a:endParaRPr lang="en-RO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06A7DF-16A7-FF42-A342-2C3014B25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45550"/>
              </p:ext>
            </p:extLst>
          </p:nvPr>
        </p:nvGraphicFramePr>
        <p:xfrm>
          <a:off x="1311214" y="2765344"/>
          <a:ext cx="9005978" cy="37275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502989">
                  <a:extLst>
                    <a:ext uri="{9D8B030D-6E8A-4147-A177-3AD203B41FA5}">
                      <a16:colId xmlns:a16="http://schemas.microsoft.com/office/drawing/2014/main" val="3691026323"/>
                    </a:ext>
                  </a:extLst>
                </a:gridCol>
                <a:gridCol w="4502989">
                  <a:extLst>
                    <a:ext uri="{9D8B030D-6E8A-4147-A177-3AD203B41FA5}">
                      <a16:colId xmlns:a16="http://schemas.microsoft.com/office/drawing/2014/main" val="2484151405"/>
                    </a:ext>
                  </a:extLst>
                </a:gridCol>
              </a:tblGrid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Factori care cresc MAC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Factori care scad MAC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4721865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Copilăria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Perioada neonatală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5692841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 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dirty="0" err="1">
                          <a:effectLst/>
                        </a:rPr>
                        <a:t>Creșterea</a:t>
                      </a:r>
                      <a:r>
                        <a:rPr lang="it-IT" sz="1300" dirty="0">
                          <a:effectLst/>
                        </a:rPr>
                        <a:t> </a:t>
                      </a:r>
                      <a:r>
                        <a:rPr lang="it-IT" sz="1300" dirty="0" err="1">
                          <a:effectLst/>
                        </a:rPr>
                        <a:t>vârstei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3093860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 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Sarcina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741769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 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Hipotensiunea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369409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Hipertermia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Hipotermia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8035249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Hipertiroidia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Hipotiroidia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930433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Catecolaminele și simpatomimeticele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α</a:t>
                      </a:r>
                      <a:r>
                        <a:rPr lang="it-IT" sz="1300" baseline="-25000">
                          <a:effectLst/>
                        </a:rPr>
                        <a:t>2</a:t>
                      </a:r>
                      <a:r>
                        <a:rPr lang="it-IT" sz="1300">
                          <a:effectLst/>
                        </a:rPr>
                        <a:t>-agoniștii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9196326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 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Sedativele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7396960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Administrarea cronică de opioide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Administrarea acută de opioide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3830050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Ingestie cronică de alcool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Ingestie acută de alcool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280942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Consum acut de amfetamine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Consum cronic de amfetamine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0009145"/>
                  </a:ext>
                </a:extLst>
              </a:tr>
              <a:tr h="2867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>
                          <a:effectLst/>
                        </a:rPr>
                        <a:t>Hipernatremia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300" dirty="0" err="1">
                          <a:effectLst/>
                        </a:rPr>
                        <a:t>Litiul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4602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6685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25030-815B-B74E-952D-36564656A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inhalatorii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FA63A-CF9A-5148-8890-A5407D2A4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Pentru</a:t>
            </a:r>
            <a:r>
              <a:rPr lang="it-IT" dirty="0"/>
              <a:t> a </a:t>
            </a:r>
            <a:r>
              <a:rPr lang="it-IT" dirty="0" err="1"/>
              <a:t>preveni</a:t>
            </a:r>
            <a:r>
              <a:rPr lang="it-IT" dirty="0"/>
              <a:t> </a:t>
            </a:r>
            <a:r>
              <a:rPr lang="it-IT" dirty="0" err="1"/>
              <a:t>mişcarea</a:t>
            </a:r>
            <a:r>
              <a:rPr lang="it-IT" dirty="0"/>
              <a:t> la 95% </a:t>
            </a:r>
            <a:r>
              <a:rPr lang="it-IT" dirty="0" err="1"/>
              <a:t>din</a:t>
            </a:r>
            <a:r>
              <a:rPr lang="it-IT" dirty="0"/>
              <a:t> </a:t>
            </a:r>
            <a:r>
              <a:rPr lang="it-IT" dirty="0" err="1"/>
              <a:t>pacienţi</a:t>
            </a:r>
            <a:r>
              <a:rPr lang="it-IT" dirty="0"/>
              <a:t> este </a:t>
            </a:r>
            <a:r>
              <a:rPr lang="it-IT" dirty="0" err="1"/>
              <a:t>necesară</a:t>
            </a:r>
            <a:r>
              <a:rPr lang="it-IT" dirty="0"/>
              <a:t> o </a:t>
            </a:r>
            <a:r>
              <a:rPr lang="it-IT" dirty="0" err="1"/>
              <a:t>concentraţie</a:t>
            </a:r>
            <a:r>
              <a:rPr lang="it-IT" dirty="0"/>
              <a:t> de 1,2 – 1,3 MAC.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MAC    N</a:t>
            </a:r>
            <a:r>
              <a:rPr lang="it-IT" baseline="-25000" dirty="0"/>
              <a:t>2</a:t>
            </a:r>
            <a:r>
              <a:rPr lang="it-IT" dirty="0"/>
              <a:t>O = 104%; 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MAC    </a:t>
            </a:r>
            <a:r>
              <a:rPr lang="it-IT" dirty="0" err="1"/>
              <a:t>Halotan</a:t>
            </a:r>
            <a:r>
              <a:rPr lang="it-IT" dirty="0"/>
              <a:t> = 0,75%; 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MAC    </a:t>
            </a:r>
            <a:r>
              <a:rPr lang="it-IT" dirty="0" err="1"/>
              <a:t>Isofluran</a:t>
            </a:r>
            <a:r>
              <a:rPr lang="it-IT" dirty="0"/>
              <a:t>=1,15%; 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MAC    </a:t>
            </a:r>
            <a:r>
              <a:rPr lang="it-IT" dirty="0" err="1"/>
              <a:t>Sevofluran</a:t>
            </a:r>
            <a:r>
              <a:rPr lang="it-IT" dirty="0"/>
              <a:t>= 1,70%;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MAC    </a:t>
            </a:r>
            <a:r>
              <a:rPr lang="it-IT" dirty="0" err="1"/>
              <a:t>Desfluran</a:t>
            </a:r>
            <a:r>
              <a:rPr lang="it-IT" dirty="0"/>
              <a:t> = 6%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5853926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56B78-32C2-AA4D-A0D3-F3D867E86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inhalatorii - cinetică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84799-4E1C-6D4E-A46E-AF36BD607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La </a:t>
            </a:r>
            <a:r>
              <a:rPr lang="it-IT" dirty="0" err="1"/>
              <a:t>echilibru</a:t>
            </a:r>
            <a:r>
              <a:rPr lang="it-IT" dirty="0"/>
              <a:t>, </a:t>
            </a:r>
            <a:r>
              <a:rPr lang="it-IT" dirty="0" err="1"/>
              <a:t>presiunea</a:t>
            </a:r>
            <a:r>
              <a:rPr lang="it-IT" dirty="0"/>
              <a:t> </a:t>
            </a:r>
            <a:r>
              <a:rPr lang="it-IT" dirty="0" err="1"/>
              <a:t>parțială</a:t>
            </a:r>
            <a:r>
              <a:rPr lang="it-IT" dirty="0"/>
              <a:t> a </a:t>
            </a:r>
            <a:r>
              <a:rPr lang="it-IT" dirty="0" err="1"/>
              <a:t>anestezicului</a:t>
            </a:r>
            <a:r>
              <a:rPr lang="it-IT" dirty="0"/>
              <a:t> </a:t>
            </a:r>
            <a:r>
              <a:rPr lang="it-IT" dirty="0" err="1"/>
              <a:t>inhalat</a:t>
            </a:r>
            <a:r>
              <a:rPr lang="it-IT" dirty="0"/>
              <a:t> </a:t>
            </a:r>
            <a:r>
              <a:rPr lang="it-IT" dirty="0" err="1"/>
              <a:t>din</a:t>
            </a:r>
            <a:r>
              <a:rPr lang="it-IT" dirty="0"/>
              <a:t> </a:t>
            </a:r>
            <a:r>
              <a:rPr lang="it-IT" dirty="0" err="1"/>
              <a:t>alveole</a:t>
            </a:r>
            <a:r>
              <a:rPr lang="it-IT" dirty="0"/>
              <a:t> (P</a:t>
            </a:r>
            <a:r>
              <a:rPr lang="it-IT" baseline="-25000" dirty="0"/>
              <a:t>A</a:t>
            </a:r>
            <a:r>
              <a:rPr lang="it-IT" dirty="0"/>
              <a:t>) este in </a:t>
            </a:r>
            <a:r>
              <a:rPr lang="it-IT" dirty="0" err="1"/>
              <a:t>echilibru</a:t>
            </a:r>
            <a:r>
              <a:rPr lang="it-IT" dirty="0"/>
              <a:t> cu </a:t>
            </a:r>
            <a:r>
              <a:rPr lang="it-IT" dirty="0" err="1"/>
              <a:t>cea</a:t>
            </a:r>
            <a:r>
              <a:rPr lang="it-IT" dirty="0"/>
              <a:t> </a:t>
            </a:r>
            <a:r>
              <a:rPr lang="it-IT" dirty="0" err="1"/>
              <a:t>din</a:t>
            </a:r>
            <a:r>
              <a:rPr lang="it-IT" dirty="0"/>
              <a:t> </a:t>
            </a:r>
            <a:r>
              <a:rPr lang="it-IT" dirty="0" err="1"/>
              <a:t>sângele</a:t>
            </a:r>
            <a:r>
              <a:rPr lang="it-IT" dirty="0"/>
              <a:t> </a:t>
            </a:r>
            <a:r>
              <a:rPr lang="it-IT" dirty="0" err="1"/>
              <a:t>arterial</a:t>
            </a:r>
            <a:r>
              <a:rPr lang="it-IT" dirty="0"/>
              <a:t> (</a:t>
            </a:r>
            <a:r>
              <a:rPr lang="it-IT" dirty="0" err="1"/>
              <a:t>P</a:t>
            </a:r>
            <a:r>
              <a:rPr lang="it-IT" baseline="-25000" dirty="0" err="1"/>
              <a:t>a</a:t>
            </a:r>
            <a:r>
              <a:rPr lang="it-IT" dirty="0"/>
              <a:t>) </a:t>
            </a:r>
            <a:r>
              <a:rPr lang="it-IT" dirty="0" err="1"/>
              <a:t>și</a:t>
            </a:r>
            <a:r>
              <a:rPr lang="it-IT" dirty="0"/>
              <a:t> </a:t>
            </a:r>
            <a:r>
              <a:rPr lang="it-IT" dirty="0" err="1"/>
              <a:t>deci</a:t>
            </a:r>
            <a:r>
              <a:rPr lang="it-IT" dirty="0"/>
              <a:t> </a:t>
            </a:r>
            <a:r>
              <a:rPr lang="it-IT" dirty="0" err="1"/>
              <a:t>și</a:t>
            </a:r>
            <a:r>
              <a:rPr lang="it-IT" dirty="0"/>
              <a:t> cu </a:t>
            </a:r>
            <a:r>
              <a:rPr lang="it-IT" dirty="0" err="1"/>
              <a:t>cea</a:t>
            </a:r>
            <a:r>
              <a:rPr lang="it-IT" dirty="0"/>
              <a:t> </a:t>
            </a:r>
            <a:r>
              <a:rPr lang="it-IT" dirty="0" err="1"/>
              <a:t>din</a:t>
            </a:r>
            <a:r>
              <a:rPr lang="it-IT" dirty="0"/>
              <a:t> </a:t>
            </a:r>
            <a:r>
              <a:rPr lang="it-IT" dirty="0" err="1"/>
              <a:t>creier</a:t>
            </a:r>
            <a:r>
              <a:rPr lang="it-IT" dirty="0"/>
              <a:t> (P</a:t>
            </a:r>
            <a:r>
              <a:rPr lang="it-IT" baseline="-25000" dirty="0"/>
              <a:t>B</a:t>
            </a:r>
            <a:r>
              <a:rPr lang="it-IT" dirty="0"/>
              <a:t>). </a:t>
            </a:r>
            <a:r>
              <a:rPr lang="it-IT" dirty="0" err="1"/>
              <a:t>Deci</a:t>
            </a:r>
            <a:r>
              <a:rPr lang="it-IT" dirty="0"/>
              <a:t>, P</a:t>
            </a:r>
            <a:r>
              <a:rPr lang="it-IT" baseline="-25000" dirty="0"/>
              <a:t>A</a:t>
            </a:r>
            <a:r>
              <a:rPr lang="it-IT" dirty="0"/>
              <a:t> ne </a:t>
            </a:r>
            <a:r>
              <a:rPr lang="it-IT" dirty="0" err="1"/>
              <a:t>oferă</a:t>
            </a:r>
            <a:r>
              <a:rPr lang="it-IT" dirty="0"/>
              <a:t> o </a:t>
            </a:r>
            <a:r>
              <a:rPr lang="it-IT" dirty="0" err="1"/>
              <a:t>masuratoare</a:t>
            </a:r>
            <a:r>
              <a:rPr lang="it-IT" dirty="0"/>
              <a:t> </a:t>
            </a:r>
            <a:r>
              <a:rPr lang="it-IT" dirty="0" err="1"/>
              <a:t>indirectă</a:t>
            </a:r>
            <a:r>
              <a:rPr lang="it-IT" dirty="0"/>
              <a:t> a P</a:t>
            </a:r>
            <a:r>
              <a:rPr lang="it-IT" baseline="-25000" dirty="0"/>
              <a:t>B</a:t>
            </a:r>
            <a:r>
              <a:rPr lang="it-IT" dirty="0"/>
              <a:t>. </a:t>
            </a:r>
            <a:r>
              <a:rPr lang="it-IT" dirty="0" err="1"/>
              <a:t>Totuși</a:t>
            </a:r>
            <a:r>
              <a:rPr lang="it-IT" dirty="0"/>
              <a:t>, </a:t>
            </a:r>
            <a:r>
              <a:rPr lang="it-IT" dirty="0" err="1"/>
              <a:t>pentru</a:t>
            </a:r>
            <a:r>
              <a:rPr lang="it-IT" dirty="0"/>
              <a:t> </a:t>
            </a:r>
            <a:r>
              <a:rPr lang="it-IT" dirty="0" err="1"/>
              <a:t>majoritatea</a:t>
            </a:r>
            <a:r>
              <a:rPr lang="it-IT" dirty="0"/>
              <a:t> </a:t>
            </a:r>
            <a:r>
              <a:rPr lang="it-IT" dirty="0" err="1"/>
              <a:t>anestezicelor</a:t>
            </a:r>
            <a:r>
              <a:rPr lang="it-IT" dirty="0"/>
              <a:t> </a:t>
            </a:r>
            <a:r>
              <a:rPr lang="it-IT" dirty="0" err="1"/>
              <a:t>inhalatorii</a:t>
            </a:r>
            <a:r>
              <a:rPr lang="it-IT" dirty="0"/>
              <a:t>, </a:t>
            </a:r>
            <a:r>
              <a:rPr lang="it-IT" dirty="0" err="1"/>
              <a:t>starea</a:t>
            </a:r>
            <a:r>
              <a:rPr lang="it-IT" dirty="0"/>
              <a:t> de </a:t>
            </a:r>
            <a:r>
              <a:rPr lang="it-IT" dirty="0" err="1"/>
              <a:t>echilibru</a:t>
            </a:r>
            <a:r>
              <a:rPr lang="it-IT" dirty="0"/>
              <a:t> este </a:t>
            </a:r>
            <a:r>
              <a:rPr lang="it-IT" dirty="0" err="1"/>
              <a:t>rareori</a:t>
            </a:r>
            <a:r>
              <a:rPr lang="it-IT" dirty="0"/>
              <a:t> </a:t>
            </a:r>
            <a:r>
              <a:rPr lang="it-IT" dirty="0" err="1"/>
              <a:t>atinsă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contextul</a:t>
            </a:r>
            <a:r>
              <a:rPr lang="it-IT" dirty="0"/>
              <a:t> clinic, </a:t>
            </a:r>
            <a:r>
              <a:rPr lang="it-IT" dirty="0" err="1"/>
              <a:t>deoarece</a:t>
            </a:r>
            <a:r>
              <a:rPr lang="it-IT" dirty="0"/>
              <a:t> </a:t>
            </a:r>
            <a:r>
              <a:rPr lang="it-IT" dirty="0" err="1"/>
              <a:t>acest</a:t>
            </a:r>
            <a:r>
              <a:rPr lang="it-IT" dirty="0"/>
              <a:t> </a:t>
            </a:r>
            <a:r>
              <a:rPr lang="it-IT" dirty="0" err="1"/>
              <a:t>proces</a:t>
            </a:r>
            <a:r>
              <a:rPr lang="it-IT" dirty="0"/>
              <a:t> </a:t>
            </a:r>
            <a:r>
              <a:rPr lang="it-IT" dirty="0" err="1"/>
              <a:t>durează</a:t>
            </a:r>
            <a:r>
              <a:rPr lang="it-IT" dirty="0"/>
              <a:t> mai multe ore. </a:t>
            </a:r>
            <a:endParaRPr lang="en-RO" dirty="0"/>
          </a:p>
          <a:p>
            <a:r>
              <a:rPr lang="it-IT" dirty="0" err="1"/>
              <a:t>Factori</a:t>
            </a:r>
            <a:r>
              <a:rPr lang="it-IT" dirty="0"/>
              <a:t>  care </a:t>
            </a:r>
            <a:r>
              <a:rPr lang="it-IT" dirty="0" err="1"/>
              <a:t>influențează</a:t>
            </a:r>
            <a:r>
              <a:rPr lang="it-IT" dirty="0"/>
              <a:t> </a:t>
            </a:r>
            <a:r>
              <a:rPr lang="it-IT" dirty="0" err="1"/>
              <a:t>viteza</a:t>
            </a:r>
            <a:r>
              <a:rPr lang="it-IT" dirty="0"/>
              <a:t> cu care </a:t>
            </a:r>
            <a:r>
              <a:rPr lang="it-IT" dirty="0" err="1"/>
              <a:t>anestezicele</a:t>
            </a:r>
            <a:r>
              <a:rPr lang="it-IT" dirty="0"/>
              <a:t> </a:t>
            </a:r>
            <a:r>
              <a:rPr lang="it-IT" dirty="0" err="1"/>
              <a:t>inhalatorii</a:t>
            </a:r>
            <a:r>
              <a:rPr lang="it-IT" dirty="0"/>
              <a:t> se </a:t>
            </a:r>
            <a:r>
              <a:rPr lang="it-IT" dirty="0" err="1"/>
              <a:t>apropie</a:t>
            </a:r>
            <a:r>
              <a:rPr lang="it-IT" dirty="0"/>
              <a:t> de </a:t>
            </a:r>
            <a:r>
              <a:rPr lang="it-IT" dirty="0" err="1"/>
              <a:t>echilibru</a:t>
            </a:r>
            <a:r>
              <a:rPr lang="it-IT" dirty="0"/>
              <a:t>: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-</a:t>
            </a:r>
            <a:r>
              <a:rPr lang="it-IT" b="1" dirty="0" err="1"/>
              <a:t>Ventilația</a:t>
            </a:r>
            <a:r>
              <a:rPr lang="it-IT" b="1" dirty="0"/>
              <a:t> </a:t>
            </a:r>
            <a:r>
              <a:rPr lang="it-IT" b="1" dirty="0" err="1"/>
              <a:t>alveolară</a:t>
            </a:r>
            <a:r>
              <a:rPr lang="it-IT" dirty="0"/>
              <a:t> </a:t>
            </a:r>
            <a:r>
              <a:rPr lang="it-IT" dirty="0" err="1"/>
              <a:t>crescută</a:t>
            </a:r>
            <a:r>
              <a:rPr lang="it-IT" dirty="0"/>
              <a:t> duce la o o </a:t>
            </a:r>
            <a:r>
              <a:rPr lang="it-IT" dirty="0" err="1"/>
              <a:t>instalare</a:t>
            </a:r>
            <a:r>
              <a:rPr lang="it-IT" dirty="0"/>
              <a:t> mai </a:t>
            </a:r>
            <a:r>
              <a:rPr lang="it-IT" dirty="0" err="1"/>
              <a:t>rapidă</a:t>
            </a:r>
            <a:r>
              <a:rPr lang="it-IT" dirty="0"/>
              <a:t> a </a:t>
            </a:r>
            <a:r>
              <a:rPr lang="it-IT" dirty="0" err="1"/>
              <a:t>anesteziei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- la  </a:t>
            </a:r>
            <a:r>
              <a:rPr lang="it-IT" b="1" dirty="0"/>
              <a:t>o </a:t>
            </a:r>
            <a:r>
              <a:rPr lang="it-IT" b="1" dirty="0" err="1"/>
              <a:t>concentrație</a:t>
            </a:r>
            <a:r>
              <a:rPr lang="it-IT" b="1" dirty="0"/>
              <a:t> inspiratorie </a:t>
            </a:r>
            <a:r>
              <a:rPr lang="it-IT" dirty="0"/>
              <a:t>mare </a:t>
            </a:r>
            <a:r>
              <a:rPr lang="it-IT" dirty="0" err="1"/>
              <a:t>efectul</a:t>
            </a:r>
            <a:r>
              <a:rPr lang="it-IT" dirty="0"/>
              <a:t> </a:t>
            </a:r>
            <a:r>
              <a:rPr lang="it-IT" dirty="0" err="1"/>
              <a:t>anestezic</a:t>
            </a:r>
            <a:r>
              <a:rPr lang="it-IT" dirty="0"/>
              <a:t> se </a:t>
            </a:r>
            <a:r>
              <a:rPr lang="it-IT" dirty="0" err="1"/>
              <a:t>instalează</a:t>
            </a:r>
            <a:r>
              <a:rPr lang="it-IT" dirty="0"/>
              <a:t> </a:t>
            </a:r>
            <a:r>
              <a:rPr lang="it-IT" dirty="0" err="1"/>
              <a:t>rapid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-</a:t>
            </a:r>
            <a:r>
              <a:rPr lang="it-IT" b="1" dirty="0" err="1"/>
              <a:t>debitul</a:t>
            </a:r>
            <a:r>
              <a:rPr lang="it-IT" b="1" dirty="0"/>
              <a:t> </a:t>
            </a:r>
            <a:r>
              <a:rPr lang="it-IT" b="1" dirty="0" err="1"/>
              <a:t>cardiac</a:t>
            </a:r>
            <a:r>
              <a:rPr lang="it-IT" dirty="0"/>
              <a:t> </a:t>
            </a:r>
            <a:r>
              <a:rPr lang="it-IT" dirty="0" err="1"/>
              <a:t>crescut</a:t>
            </a:r>
            <a:r>
              <a:rPr lang="it-IT" dirty="0"/>
              <a:t> </a:t>
            </a:r>
            <a:r>
              <a:rPr lang="it-IT" dirty="0" err="1"/>
              <a:t>favorizează</a:t>
            </a:r>
            <a:r>
              <a:rPr lang="it-IT" dirty="0"/>
              <a:t> </a:t>
            </a:r>
            <a:r>
              <a:rPr lang="it-IT" dirty="0" err="1"/>
              <a:t>instalarea</a:t>
            </a:r>
            <a:r>
              <a:rPr lang="it-IT" dirty="0"/>
              <a:t> </a:t>
            </a:r>
            <a:r>
              <a:rPr lang="it-IT" dirty="0" err="1"/>
              <a:t>lentă</a:t>
            </a:r>
            <a:r>
              <a:rPr lang="it-IT" dirty="0"/>
              <a:t> a </a:t>
            </a:r>
            <a:r>
              <a:rPr lang="it-IT" dirty="0" err="1"/>
              <a:t>inducției</a:t>
            </a:r>
            <a:r>
              <a:rPr lang="it-IT" dirty="0"/>
              <a:t> </a:t>
            </a:r>
            <a:r>
              <a:rPr lang="it-IT" dirty="0" err="1"/>
              <a:t>inhalatorii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1806045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5E331-979B-D84F-A698-4C3CCD99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inhalatorii – protoxidul de azot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A22F0-31AE-794C-95E2-18C68016F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74" y="1466491"/>
            <a:ext cx="10905226" cy="4710472"/>
          </a:xfrm>
        </p:spPr>
        <p:txBody>
          <a:bodyPr>
            <a:normAutofit fontScale="92500"/>
          </a:bodyPr>
          <a:lstStyle/>
          <a:p>
            <a:pPr lvl="0"/>
            <a:r>
              <a:rPr lang="it-IT" dirty="0"/>
              <a:t>Respiratorii – </a:t>
            </a:r>
            <a:r>
              <a:rPr lang="it-IT" dirty="0" err="1"/>
              <a:t>cauzează</a:t>
            </a:r>
            <a:r>
              <a:rPr lang="it-IT" dirty="0"/>
              <a:t> o </a:t>
            </a:r>
            <a:r>
              <a:rPr lang="it-IT" dirty="0" err="1"/>
              <a:t>scădere</a:t>
            </a:r>
            <a:r>
              <a:rPr lang="it-IT" dirty="0"/>
              <a:t> </a:t>
            </a:r>
            <a:r>
              <a:rPr lang="it-IT" dirty="0" err="1"/>
              <a:t>minoră</a:t>
            </a:r>
            <a:r>
              <a:rPr lang="it-IT" dirty="0"/>
              <a:t> a </a:t>
            </a:r>
            <a:r>
              <a:rPr lang="it-IT" dirty="0" err="1"/>
              <a:t>volumului</a:t>
            </a:r>
            <a:r>
              <a:rPr lang="it-IT" dirty="0"/>
              <a:t> </a:t>
            </a:r>
            <a:r>
              <a:rPr lang="it-IT" dirty="0" err="1"/>
              <a:t>curent</a:t>
            </a:r>
            <a:r>
              <a:rPr lang="it-IT" dirty="0"/>
              <a:t>, care este </a:t>
            </a:r>
            <a:r>
              <a:rPr lang="it-IT" dirty="0" err="1"/>
              <a:t>anulată</a:t>
            </a:r>
            <a:r>
              <a:rPr lang="it-IT" dirty="0"/>
              <a:t> de </a:t>
            </a:r>
            <a:r>
              <a:rPr lang="it-IT" dirty="0" err="1"/>
              <a:t>creșterea</a:t>
            </a:r>
            <a:r>
              <a:rPr lang="it-IT" dirty="0"/>
              <a:t> </a:t>
            </a:r>
            <a:r>
              <a:rPr lang="it-IT" dirty="0" err="1"/>
              <a:t>frecvenței</a:t>
            </a:r>
            <a:r>
              <a:rPr lang="it-IT" dirty="0"/>
              <a:t> respiratorii, </a:t>
            </a:r>
            <a:r>
              <a:rPr lang="it-IT" dirty="0" err="1"/>
              <a:t>astfel</a:t>
            </a:r>
            <a:r>
              <a:rPr lang="it-IT" dirty="0"/>
              <a:t> </a:t>
            </a:r>
            <a:r>
              <a:rPr lang="it-IT" dirty="0" err="1"/>
              <a:t>că</a:t>
            </a:r>
            <a:r>
              <a:rPr lang="it-IT" dirty="0"/>
              <a:t> </a:t>
            </a:r>
            <a:r>
              <a:rPr lang="it-IT" dirty="0" err="1"/>
              <a:t>minut-volumul</a:t>
            </a:r>
            <a:r>
              <a:rPr lang="it-IT" dirty="0"/>
              <a:t> </a:t>
            </a:r>
            <a:r>
              <a:rPr lang="it-IT" dirty="0" err="1"/>
              <a:t>și</a:t>
            </a:r>
            <a:r>
              <a:rPr lang="it-IT" dirty="0"/>
              <a:t> PaCO</a:t>
            </a:r>
            <a:r>
              <a:rPr lang="it-IT" baseline="-25000" dirty="0"/>
              <a:t>2</a:t>
            </a:r>
            <a:r>
              <a:rPr lang="it-IT" dirty="0"/>
              <a:t> </a:t>
            </a:r>
            <a:r>
              <a:rPr lang="it-IT" dirty="0" err="1"/>
              <a:t>rămân</a:t>
            </a:r>
            <a:r>
              <a:rPr lang="it-IT" dirty="0"/>
              <a:t> constante. </a:t>
            </a:r>
            <a:endParaRPr lang="en-RO" dirty="0"/>
          </a:p>
          <a:p>
            <a:pPr lvl="0"/>
            <a:r>
              <a:rPr lang="it-IT" dirty="0" err="1"/>
              <a:t>Cardiovasculare</a:t>
            </a:r>
            <a:r>
              <a:rPr lang="it-IT" dirty="0"/>
              <a:t> – </a:t>
            </a:r>
            <a:r>
              <a:rPr lang="it-IT" dirty="0" err="1"/>
              <a:t>deși</a:t>
            </a:r>
            <a:r>
              <a:rPr lang="it-IT" dirty="0"/>
              <a:t> N</a:t>
            </a:r>
            <a:r>
              <a:rPr lang="it-IT" baseline="-25000" dirty="0"/>
              <a:t>2</a:t>
            </a:r>
            <a:r>
              <a:rPr lang="it-IT" dirty="0"/>
              <a:t>O are </a:t>
            </a:r>
            <a:r>
              <a:rPr lang="it-IT" dirty="0" err="1"/>
              <a:t>efecte</a:t>
            </a:r>
            <a:r>
              <a:rPr lang="it-IT" dirty="0"/>
              <a:t> minore </a:t>
            </a:r>
            <a:r>
              <a:rPr lang="it-IT" dirty="0" err="1"/>
              <a:t>depresante</a:t>
            </a:r>
            <a:r>
              <a:rPr lang="it-IT" dirty="0"/>
              <a:t> </a:t>
            </a:r>
            <a:r>
              <a:rPr lang="it-IT" dirty="0" err="1"/>
              <a:t>miocardice</a:t>
            </a:r>
            <a:r>
              <a:rPr lang="it-IT" dirty="0"/>
              <a:t>,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același</a:t>
            </a:r>
            <a:r>
              <a:rPr lang="it-IT" dirty="0"/>
              <a:t> </a:t>
            </a:r>
            <a:r>
              <a:rPr lang="it-IT" dirty="0" err="1"/>
              <a:t>timp</a:t>
            </a:r>
            <a:r>
              <a:rPr lang="it-IT" dirty="0"/>
              <a:t> </a:t>
            </a:r>
            <a:r>
              <a:rPr lang="it-IT" dirty="0" err="1"/>
              <a:t>crește</a:t>
            </a:r>
            <a:r>
              <a:rPr lang="it-IT" dirty="0"/>
              <a:t> </a:t>
            </a:r>
            <a:r>
              <a:rPr lang="it-IT" dirty="0" err="1"/>
              <a:t>tonusul</a:t>
            </a:r>
            <a:r>
              <a:rPr lang="it-IT" dirty="0"/>
              <a:t> </a:t>
            </a:r>
            <a:r>
              <a:rPr lang="it-IT" dirty="0" err="1"/>
              <a:t>simpatic</a:t>
            </a:r>
            <a:r>
              <a:rPr lang="it-IT" dirty="0"/>
              <a:t> </a:t>
            </a:r>
            <a:r>
              <a:rPr lang="it-IT" dirty="0" err="1"/>
              <a:t>prin</a:t>
            </a:r>
            <a:r>
              <a:rPr lang="it-IT" dirty="0"/>
              <a:t> </a:t>
            </a:r>
            <a:r>
              <a:rPr lang="it-IT" dirty="0" err="1"/>
              <a:t>efectele</a:t>
            </a:r>
            <a:r>
              <a:rPr lang="it-IT" dirty="0"/>
              <a:t> sale centrale. </a:t>
            </a:r>
            <a:r>
              <a:rPr lang="it-IT" dirty="0" err="1"/>
              <a:t>Deci</a:t>
            </a:r>
            <a:r>
              <a:rPr lang="it-IT" dirty="0"/>
              <a:t>, la </a:t>
            </a:r>
            <a:r>
              <a:rPr lang="it-IT" dirty="0" err="1"/>
              <a:t>individul</a:t>
            </a:r>
            <a:r>
              <a:rPr lang="it-IT" dirty="0"/>
              <a:t> </a:t>
            </a:r>
            <a:r>
              <a:rPr lang="it-IT" dirty="0" err="1"/>
              <a:t>sănatos</a:t>
            </a:r>
            <a:r>
              <a:rPr lang="it-IT" dirty="0"/>
              <a:t> </a:t>
            </a:r>
            <a:r>
              <a:rPr lang="it-IT" dirty="0" err="1"/>
              <a:t>sistemul</a:t>
            </a:r>
            <a:r>
              <a:rPr lang="it-IT" dirty="0"/>
              <a:t> </a:t>
            </a:r>
            <a:r>
              <a:rPr lang="it-IT" dirty="0" err="1"/>
              <a:t>circulator</a:t>
            </a:r>
            <a:r>
              <a:rPr lang="it-IT" dirty="0"/>
              <a:t> </a:t>
            </a:r>
            <a:r>
              <a:rPr lang="it-IT" dirty="0" err="1"/>
              <a:t>își</a:t>
            </a:r>
            <a:r>
              <a:rPr lang="it-IT" dirty="0"/>
              <a:t> </a:t>
            </a:r>
            <a:r>
              <a:rPr lang="it-IT" dirty="0" err="1"/>
              <a:t>modifică</a:t>
            </a:r>
            <a:r>
              <a:rPr lang="it-IT" dirty="0"/>
              <a:t> </a:t>
            </a:r>
            <a:r>
              <a:rPr lang="it-IT" dirty="0" err="1"/>
              <a:t>foarte</a:t>
            </a:r>
            <a:r>
              <a:rPr lang="it-IT" dirty="0"/>
              <a:t> </a:t>
            </a:r>
            <a:r>
              <a:rPr lang="it-IT" dirty="0" err="1"/>
              <a:t>puțin</a:t>
            </a:r>
            <a:r>
              <a:rPr lang="it-IT" dirty="0"/>
              <a:t> </a:t>
            </a:r>
            <a:r>
              <a:rPr lang="it-IT" dirty="0" err="1"/>
              <a:t>parametrii</a:t>
            </a:r>
            <a:r>
              <a:rPr lang="it-IT" dirty="0"/>
              <a:t>.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schimb</a:t>
            </a:r>
            <a:r>
              <a:rPr lang="it-IT" dirty="0"/>
              <a:t>, la </a:t>
            </a:r>
            <a:r>
              <a:rPr lang="it-IT" dirty="0" err="1"/>
              <a:t>pacienții</a:t>
            </a:r>
            <a:r>
              <a:rPr lang="it-IT" dirty="0"/>
              <a:t> cu </a:t>
            </a:r>
            <a:r>
              <a:rPr lang="it-IT" dirty="0" err="1"/>
              <a:t>insuficiență</a:t>
            </a:r>
            <a:r>
              <a:rPr lang="it-IT" dirty="0"/>
              <a:t> </a:t>
            </a:r>
            <a:r>
              <a:rPr lang="it-IT" dirty="0" err="1"/>
              <a:t>cardiacă</a:t>
            </a:r>
            <a:r>
              <a:rPr lang="it-IT" dirty="0"/>
              <a:t> care </a:t>
            </a:r>
            <a:r>
              <a:rPr lang="it-IT" dirty="0" err="1"/>
              <a:t>sunt</a:t>
            </a:r>
            <a:r>
              <a:rPr lang="it-IT" dirty="0"/>
              <a:t> </a:t>
            </a:r>
            <a:r>
              <a:rPr lang="it-IT" dirty="0" err="1"/>
              <a:t>incapabili</a:t>
            </a:r>
            <a:r>
              <a:rPr lang="it-IT" dirty="0"/>
              <a:t> </a:t>
            </a:r>
            <a:r>
              <a:rPr lang="it-IT" dirty="0" err="1"/>
              <a:t>să</a:t>
            </a:r>
            <a:r>
              <a:rPr lang="it-IT" dirty="0"/>
              <a:t> </a:t>
            </a:r>
            <a:r>
              <a:rPr lang="it-IT" dirty="0" err="1"/>
              <a:t>iși</a:t>
            </a:r>
            <a:r>
              <a:rPr lang="it-IT" dirty="0"/>
              <a:t> </a:t>
            </a:r>
            <a:r>
              <a:rPr lang="it-IT" dirty="0" err="1"/>
              <a:t>crească</a:t>
            </a:r>
            <a:r>
              <a:rPr lang="it-IT" dirty="0"/>
              <a:t> </a:t>
            </a:r>
            <a:r>
              <a:rPr lang="it-IT" dirty="0" err="1"/>
              <a:t>tonusul</a:t>
            </a:r>
            <a:r>
              <a:rPr lang="it-IT" dirty="0"/>
              <a:t> </a:t>
            </a:r>
            <a:r>
              <a:rPr lang="it-IT" dirty="0" err="1"/>
              <a:t>simpatic</a:t>
            </a:r>
            <a:r>
              <a:rPr lang="it-IT" dirty="0"/>
              <a:t>, </a:t>
            </a:r>
            <a:r>
              <a:rPr lang="it-IT" dirty="0" err="1"/>
              <a:t>efectul</a:t>
            </a:r>
            <a:r>
              <a:rPr lang="it-IT" dirty="0"/>
              <a:t> </a:t>
            </a:r>
            <a:r>
              <a:rPr lang="it-IT" dirty="0" err="1"/>
              <a:t>miocardic</a:t>
            </a:r>
            <a:r>
              <a:rPr lang="it-IT" dirty="0"/>
              <a:t>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poate</a:t>
            </a:r>
            <a:r>
              <a:rPr lang="it-IT" dirty="0"/>
              <a:t> reduce </a:t>
            </a:r>
            <a:r>
              <a:rPr lang="it-IT" dirty="0" err="1"/>
              <a:t>semnificativ</a:t>
            </a:r>
            <a:r>
              <a:rPr lang="it-IT" dirty="0"/>
              <a:t> </a:t>
            </a:r>
            <a:r>
              <a:rPr lang="it-IT" dirty="0" err="1"/>
              <a:t>debitul</a:t>
            </a:r>
            <a:r>
              <a:rPr lang="it-IT" dirty="0"/>
              <a:t> </a:t>
            </a:r>
            <a:r>
              <a:rPr lang="it-IT" dirty="0" err="1"/>
              <a:t>cardiac</a:t>
            </a:r>
            <a:r>
              <a:rPr lang="it-IT" dirty="0"/>
              <a:t>. Nu </a:t>
            </a:r>
            <a:r>
              <a:rPr lang="it-IT" dirty="0" err="1"/>
              <a:t>crește</a:t>
            </a:r>
            <a:r>
              <a:rPr lang="it-IT" dirty="0"/>
              <a:t> </a:t>
            </a:r>
            <a:r>
              <a:rPr lang="it-IT" dirty="0" err="1"/>
              <a:t>sensibilitatea</a:t>
            </a:r>
            <a:r>
              <a:rPr lang="it-IT" dirty="0"/>
              <a:t> </a:t>
            </a:r>
            <a:r>
              <a:rPr lang="it-IT" dirty="0" err="1"/>
              <a:t>cordului</a:t>
            </a:r>
            <a:r>
              <a:rPr lang="it-IT" dirty="0"/>
              <a:t> la catecolamine.</a:t>
            </a:r>
            <a:endParaRPr lang="en-RO" dirty="0"/>
          </a:p>
          <a:p>
            <a:pPr lvl="0"/>
            <a:r>
              <a:rPr lang="it-IT" dirty="0"/>
              <a:t>SNC – N</a:t>
            </a:r>
            <a:r>
              <a:rPr lang="it-IT" baseline="-25000" dirty="0"/>
              <a:t>2</a:t>
            </a:r>
            <a:r>
              <a:rPr lang="it-IT" dirty="0"/>
              <a:t>O </a:t>
            </a:r>
            <a:r>
              <a:rPr lang="it-IT" dirty="0" err="1"/>
              <a:t>crește</a:t>
            </a:r>
            <a:r>
              <a:rPr lang="it-IT" dirty="0"/>
              <a:t> </a:t>
            </a:r>
            <a:r>
              <a:rPr lang="it-IT" dirty="0" err="1"/>
              <a:t>fluxul</a:t>
            </a:r>
            <a:r>
              <a:rPr lang="it-IT" dirty="0"/>
              <a:t> </a:t>
            </a:r>
            <a:r>
              <a:rPr lang="it-IT" dirty="0" err="1"/>
              <a:t>sangvin</a:t>
            </a:r>
            <a:r>
              <a:rPr lang="it-IT" dirty="0"/>
              <a:t> </a:t>
            </a:r>
            <a:r>
              <a:rPr lang="it-IT" dirty="0" err="1"/>
              <a:t>cerebral</a:t>
            </a:r>
            <a:r>
              <a:rPr lang="it-IT" dirty="0"/>
              <a:t> </a:t>
            </a:r>
            <a:r>
              <a:rPr lang="it-IT" dirty="0" err="1"/>
              <a:t>și</a:t>
            </a:r>
            <a:r>
              <a:rPr lang="it-IT" dirty="0"/>
              <a:t> este de </a:t>
            </a:r>
            <a:r>
              <a:rPr lang="it-IT" dirty="0" err="1"/>
              <a:t>evitat</a:t>
            </a:r>
            <a:r>
              <a:rPr lang="it-IT" dirty="0"/>
              <a:t> </a:t>
            </a:r>
            <a:r>
              <a:rPr lang="it-IT" dirty="0" err="1"/>
              <a:t>uneori</a:t>
            </a:r>
            <a:r>
              <a:rPr lang="it-IT" dirty="0"/>
              <a:t> la </a:t>
            </a:r>
            <a:r>
              <a:rPr lang="it-IT" dirty="0" err="1"/>
              <a:t>pacienții</a:t>
            </a:r>
            <a:r>
              <a:rPr lang="it-IT" dirty="0"/>
              <a:t> cu </a:t>
            </a:r>
            <a:r>
              <a:rPr lang="it-IT" dirty="0" err="1"/>
              <a:t>presiunea</a:t>
            </a:r>
            <a:r>
              <a:rPr lang="it-IT" dirty="0"/>
              <a:t> </a:t>
            </a:r>
            <a:r>
              <a:rPr lang="it-IT" dirty="0" err="1"/>
              <a:t>intracranială</a:t>
            </a:r>
            <a:r>
              <a:rPr lang="it-IT" dirty="0"/>
              <a:t> </a:t>
            </a:r>
            <a:r>
              <a:rPr lang="it-IT" dirty="0" err="1"/>
              <a:t>crescută</a:t>
            </a:r>
            <a:r>
              <a:rPr lang="it-IT" dirty="0"/>
              <a:t>. </a:t>
            </a:r>
            <a:r>
              <a:rPr lang="it-IT" dirty="0" err="1"/>
              <a:t>Deși</a:t>
            </a:r>
            <a:r>
              <a:rPr lang="it-IT" dirty="0"/>
              <a:t> are un MAC de 105%, </a:t>
            </a:r>
            <a:r>
              <a:rPr lang="it-IT" dirty="0" err="1"/>
              <a:t>potențialul</a:t>
            </a:r>
            <a:r>
              <a:rPr lang="it-IT" dirty="0"/>
              <a:t> de a </a:t>
            </a:r>
            <a:r>
              <a:rPr lang="it-IT" dirty="0" err="1"/>
              <a:t>cauza</a:t>
            </a:r>
            <a:r>
              <a:rPr lang="it-IT" dirty="0"/>
              <a:t> </a:t>
            </a:r>
            <a:r>
              <a:rPr lang="it-IT" dirty="0" err="1"/>
              <a:t>anestezie</a:t>
            </a:r>
            <a:r>
              <a:rPr lang="it-IT" dirty="0"/>
              <a:t> la unii </a:t>
            </a:r>
            <a:r>
              <a:rPr lang="it-IT" dirty="0" err="1"/>
              <a:t>pacienți</a:t>
            </a:r>
            <a:r>
              <a:rPr lang="it-IT" dirty="0"/>
              <a:t> </a:t>
            </a:r>
            <a:r>
              <a:rPr lang="it-IT" dirty="0" err="1"/>
              <a:t>trebuie</a:t>
            </a:r>
            <a:r>
              <a:rPr lang="it-IT" dirty="0"/>
              <a:t> </a:t>
            </a:r>
            <a:r>
              <a:rPr lang="it-IT" dirty="0" err="1"/>
              <a:t>luat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seamă</a:t>
            </a:r>
            <a:r>
              <a:rPr lang="it-IT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8625744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E1AC-ABDB-4C48-AF3F-84B81F1EA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inhalatorii volatile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37B83F4-B9DB-7B4D-A34D-720C41F387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943585"/>
              </p:ext>
            </p:extLst>
          </p:nvPr>
        </p:nvGraphicFramePr>
        <p:xfrm>
          <a:off x="838201" y="1449238"/>
          <a:ext cx="9634268" cy="50436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52455">
                  <a:extLst>
                    <a:ext uri="{9D8B030D-6E8A-4147-A177-3AD203B41FA5}">
                      <a16:colId xmlns:a16="http://schemas.microsoft.com/office/drawing/2014/main" val="724270437"/>
                    </a:ext>
                  </a:extLst>
                </a:gridCol>
                <a:gridCol w="1351899">
                  <a:extLst>
                    <a:ext uri="{9D8B030D-6E8A-4147-A177-3AD203B41FA5}">
                      <a16:colId xmlns:a16="http://schemas.microsoft.com/office/drawing/2014/main" val="2036665645"/>
                    </a:ext>
                  </a:extLst>
                </a:gridCol>
                <a:gridCol w="1503760">
                  <a:extLst>
                    <a:ext uri="{9D8B030D-6E8A-4147-A177-3AD203B41FA5}">
                      <a16:colId xmlns:a16="http://schemas.microsoft.com/office/drawing/2014/main" val="1383348421"/>
                    </a:ext>
                  </a:extLst>
                </a:gridCol>
                <a:gridCol w="1221275">
                  <a:extLst>
                    <a:ext uri="{9D8B030D-6E8A-4147-A177-3AD203B41FA5}">
                      <a16:colId xmlns:a16="http://schemas.microsoft.com/office/drawing/2014/main" val="235240031"/>
                    </a:ext>
                  </a:extLst>
                </a:gridCol>
                <a:gridCol w="2187677">
                  <a:extLst>
                    <a:ext uri="{9D8B030D-6E8A-4147-A177-3AD203B41FA5}">
                      <a16:colId xmlns:a16="http://schemas.microsoft.com/office/drawing/2014/main" val="2538227122"/>
                    </a:ext>
                  </a:extLst>
                </a:gridCol>
                <a:gridCol w="1117202">
                  <a:extLst>
                    <a:ext uri="{9D8B030D-6E8A-4147-A177-3AD203B41FA5}">
                      <a16:colId xmlns:a16="http://schemas.microsoft.com/office/drawing/2014/main" val="1485498513"/>
                    </a:ext>
                  </a:extLst>
                </a:gridCol>
              </a:tblGrid>
              <a:tr h="556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Halotan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Izofluran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Enfluran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Desfluran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Sevofluran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extLst>
                  <a:ext uri="{0D108BD9-81ED-4DB2-BD59-A6C34878D82A}">
                    <a16:rowId xmlns:a16="http://schemas.microsoft.com/office/drawing/2014/main" val="1536740966"/>
                  </a:ext>
                </a:extLst>
              </a:tr>
              <a:tr h="556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Contractilitate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↓↓↓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minim modificata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extLst>
                  <a:ext uri="{0D108BD9-81ED-4DB2-BD59-A6C34878D82A}">
                    <a16:rowId xmlns:a16="http://schemas.microsoft.com/office/drawing/2014/main" val="2718587538"/>
                  </a:ext>
                </a:extLst>
              </a:tr>
              <a:tr h="8524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Frecventă cardiacă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↑↑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↑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↑ (↑↑ &gt;1.5MAC)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nu se modifică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extLst>
                  <a:ext uri="{0D108BD9-81ED-4DB2-BD59-A6C34878D82A}">
                    <a16:rowId xmlns:a16="http://schemas.microsoft.com/office/drawing/2014/main" val="315818852"/>
                  </a:ext>
                </a:extLst>
              </a:tr>
              <a:tr h="8524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Rezistență vasculară sistemică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extLst>
                  <a:ext uri="{0D108BD9-81ED-4DB2-BD59-A6C34878D82A}">
                    <a16:rowId xmlns:a16="http://schemas.microsoft.com/office/drawing/2014/main" val="1645762809"/>
                  </a:ext>
                </a:extLst>
              </a:tr>
              <a:tr h="556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Tensiunea arterială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extLst>
                  <a:ext uri="{0D108BD9-81ED-4DB2-BD59-A6C34878D82A}">
                    <a16:rowId xmlns:a16="http://schemas.microsoft.com/office/drawing/2014/main" val="7137901"/>
                  </a:ext>
                </a:extLst>
              </a:tr>
              <a:tr h="556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Sindromul de furt coronarian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nu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posibil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nu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nu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nu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extLst>
                  <a:ext uri="{0D108BD9-81ED-4DB2-BD59-A6C34878D82A}">
                    <a16:rowId xmlns:a16="http://schemas.microsoft.com/office/drawing/2014/main" val="118014861"/>
                  </a:ext>
                </a:extLst>
              </a:tr>
              <a:tr h="556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Flux sangvin splahnic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nemodificat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↓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nemodificat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nemodificat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extLst>
                  <a:ext uri="{0D108BD9-81ED-4DB2-BD59-A6C34878D82A}">
                    <a16:rowId xmlns:a16="http://schemas.microsoft.com/office/drawing/2014/main" val="3831703701"/>
                  </a:ext>
                </a:extLst>
              </a:tr>
              <a:tr h="5564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Sensibilizarea la catecolamine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↑↑↑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nu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↑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nu</a:t>
                      </a:r>
                      <a:endParaRPr lang="en-RO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nu</a:t>
                      </a:r>
                      <a:endParaRPr lang="en-RO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58926" marR="58926" marT="0" marB="0"/>
                </a:tc>
                <a:extLst>
                  <a:ext uri="{0D108BD9-81ED-4DB2-BD59-A6C34878D82A}">
                    <a16:rowId xmlns:a16="http://schemas.microsoft.com/office/drawing/2014/main" val="1308430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7297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BFED5-9959-6B4A-B93F-C7EBBF455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inhalatorii volatile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DFE42F1-5F92-E04E-AF14-9AA6ED8E26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771736"/>
              </p:ext>
            </p:extLst>
          </p:nvPr>
        </p:nvGraphicFramePr>
        <p:xfrm>
          <a:off x="1639019" y="2001328"/>
          <a:ext cx="8039819" cy="412342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80928">
                  <a:extLst>
                    <a:ext uri="{9D8B030D-6E8A-4147-A177-3AD203B41FA5}">
                      <a16:colId xmlns:a16="http://schemas.microsoft.com/office/drawing/2014/main" val="3662120258"/>
                    </a:ext>
                  </a:extLst>
                </a:gridCol>
                <a:gridCol w="1370264">
                  <a:extLst>
                    <a:ext uri="{9D8B030D-6E8A-4147-A177-3AD203B41FA5}">
                      <a16:colId xmlns:a16="http://schemas.microsoft.com/office/drawing/2014/main" val="150275057"/>
                    </a:ext>
                  </a:extLst>
                </a:gridCol>
                <a:gridCol w="130254">
                  <a:extLst>
                    <a:ext uri="{9D8B030D-6E8A-4147-A177-3AD203B41FA5}">
                      <a16:colId xmlns:a16="http://schemas.microsoft.com/office/drawing/2014/main" val="763308477"/>
                    </a:ext>
                  </a:extLst>
                </a:gridCol>
                <a:gridCol w="1001989">
                  <a:extLst>
                    <a:ext uri="{9D8B030D-6E8A-4147-A177-3AD203B41FA5}">
                      <a16:colId xmlns:a16="http://schemas.microsoft.com/office/drawing/2014/main" val="2644415390"/>
                    </a:ext>
                  </a:extLst>
                </a:gridCol>
                <a:gridCol w="1121526">
                  <a:extLst>
                    <a:ext uri="{9D8B030D-6E8A-4147-A177-3AD203B41FA5}">
                      <a16:colId xmlns:a16="http://schemas.microsoft.com/office/drawing/2014/main" val="815059036"/>
                    </a:ext>
                  </a:extLst>
                </a:gridCol>
                <a:gridCol w="1205904">
                  <a:extLst>
                    <a:ext uri="{9D8B030D-6E8A-4147-A177-3AD203B41FA5}">
                      <a16:colId xmlns:a16="http://schemas.microsoft.com/office/drawing/2014/main" val="3052396253"/>
                    </a:ext>
                  </a:extLst>
                </a:gridCol>
                <a:gridCol w="1328954">
                  <a:extLst>
                    <a:ext uri="{9D8B030D-6E8A-4147-A177-3AD203B41FA5}">
                      <a16:colId xmlns:a16="http://schemas.microsoft.com/office/drawing/2014/main" val="179421085"/>
                    </a:ext>
                  </a:extLst>
                </a:gridCol>
              </a:tblGrid>
              <a:tr h="805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 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Halotan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Izofluran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Enfluran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Desfluran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Sevofluran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8363333"/>
                  </a:ext>
                </a:extLst>
              </a:tr>
              <a:tr h="17073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Frecvența respiratorie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↑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↑↑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↑↑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↑↑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↑↑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9934169"/>
                  </a:ext>
                </a:extLst>
              </a:tr>
              <a:tr h="805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Volum tidal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↓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↓↓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↓↓↓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↓↓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↓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198667"/>
                  </a:ext>
                </a:extLst>
              </a:tr>
              <a:tr h="8053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PaCO</a:t>
                      </a:r>
                      <a:r>
                        <a:rPr lang="pt-BR" sz="1300" baseline="-25000">
                          <a:effectLst/>
                        </a:rPr>
                        <a:t>2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Nemodificată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↑↑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↑↑↑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</a:rPr>
                        <a:t>↑↑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300" dirty="0">
                          <a:effectLst/>
                        </a:rPr>
                        <a:t>↑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4149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0748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080C-4563-C142-9AF4-740350E71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inhalatorii volatile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D12445C-4D28-FC4B-9A54-2560D41E24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150665"/>
              </p:ext>
            </p:extLst>
          </p:nvPr>
        </p:nvGraphicFramePr>
        <p:xfrm>
          <a:off x="838200" y="1647316"/>
          <a:ext cx="10515603" cy="47189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24001">
                  <a:extLst>
                    <a:ext uri="{9D8B030D-6E8A-4147-A177-3AD203B41FA5}">
                      <a16:colId xmlns:a16="http://schemas.microsoft.com/office/drawing/2014/main" val="4240991335"/>
                    </a:ext>
                  </a:extLst>
                </a:gridCol>
                <a:gridCol w="1609577">
                  <a:extLst>
                    <a:ext uri="{9D8B030D-6E8A-4147-A177-3AD203B41FA5}">
                      <a16:colId xmlns:a16="http://schemas.microsoft.com/office/drawing/2014/main" val="1635573479"/>
                    </a:ext>
                  </a:extLst>
                </a:gridCol>
                <a:gridCol w="1769627">
                  <a:extLst>
                    <a:ext uri="{9D8B030D-6E8A-4147-A177-3AD203B41FA5}">
                      <a16:colId xmlns:a16="http://schemas.microsoft.com/office/drawing/2014/main" val="169040455"/>
                    </a:ext>
                  </a:extLst>
                </a:gridCol>
                <a:gridCol w="1769627">
                  <a:extLst>
                    <a:ext uri="{9D8B030D-6E8A-4147-A177-3AD203B41FA5}">
                      <a16:colId xmlns:a16="http://schemas.microsoft.com/office/drawing/2014/main" val="3061100636"/>
                    </a:ext>
                  </a:extLst>
                </a:gridCol>
                <a:gridCol w="1770763">
                  <a:extLst>
                    <a:ext uri="{9D8B030D-6E8A-4147-A177-3AD203B41FA5}">
                      <a16:colId xmlns:a16="http://schemas.microsoft.com/office/drawing/2014/main" val="2589539166"/>
                    </a:ext>
                  </a:extLst>
                </a:gridCol>
                <a:gridCol w="1672008">
                  <a:extLst>
                    <a:ext uri="{9D8B030D-6E8A-4147-A177-3AD203B41FA5}">
                      <a16:colId xmlns:a16="http://schemas.microsoft.com/office/drawing/2014/main" val="1461471118"/>
                    </a:ext>
                  </a:extLst>
                </a:gridCol>
              </a:tblGrid>
              <a:tr h="2639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Halotan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Izofluran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Enfluran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Desfluran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Sevofluran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extLst>
                  <a:ext uri="{0D108BD9-81ED-4DB2-BD59-A6C34878D82A}">
                    <a16:rowId xmlns:a16="http://schemas.microsoft.com/office/drawing/2014/main" val="2447768117"/>
                  </a:ext>
                </a:extLst>
              </a:tr>
              <a:tr h="5594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Flux sangvin cerebral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↑↑↑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↑ (inexistent la &lt; 1 MAC)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↑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↑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↑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extLst>
                  <a:ext uri="{0D108BD9-81ED-4DB2-BD59-A6C34878D82A}">
                    <a16:rowId xmlns:a16="http://schemas.microsoft.com/office/drawing/2014/main" val="1409909974"/>
                  </a:ext>
                </a:extLst>
              </a:tr>
              <a:tr h="8353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Necesar cerebral de O</a:t>
                      </a:r>
                      <a:r>
                        <a:rPr lang="pt-BR" sz="1200" baseline="-25000">
                          <a:effectLst/>
                        </a:rPr>
                        <a:t>2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↓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↓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↓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↓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↓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extLst>
                  <a:ext uri="{0D108BD9-81ED-4DB2-BD59-A6C34878D82A}">
                    <a16:rowId xmlns:a16="http://schemas.microsoft.com/office/drawing/2014/main" val="29270795"/>
                  </a:ext>
                </a:extLst>
              </a:tr>
              <a:tr h="112543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EEG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burst supression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burst supression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activitate epileptiformă (undă-vârf 3Hz)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burst supression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burst supression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extLst>
                  <a:ext uri="{0D108BD9-81ED-4DB2-BD59-A6C34878D82A}">
                    <a16:rowId xmlns:a16="http://schemas.microsoft.com/office/drawing/2014/main" val="3653774150"/>
                  </a:ext>
                </a:extLst>
              </a:tr>
              <a:tr h="8353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Efect pe uter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un anumit grad de relaxare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un anumit grad de relaxare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un anumit grad de relaxare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un anumit grad de relaxare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un anumit grad de relaxare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extLst>
                  <a:ext uri="{0D108BD9-81ED-4DB2-BD59-A6C34878D82A}">
                    <a16:rowId xmlns:a16="http://schemas.microsoft.com/office/drawing/2014/main" val="2683915583"/>
                  </a:ext>
                </a:extLst>
              </a:tr>
              <a:tr h="8353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Potențarea relăxării musculare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puțină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Semnificativă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semnificativă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semnificativă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semnificativă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extLst>
                  <a:ext uri="{0D108BD9-81ED-4DB2-BD59-A6C34878D82A}">
                    <a16:rowId xmlns:a16="http://schemas.microsoft.com/office/drawing/2014/main" val="566697384"/>
                  </a:ext>
                </a:extLst>
              </a:tr>
              <a:tr h="2639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Analgezie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inexistentă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puțină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puțină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puțină</a:t>
                      </a:r>
                      <a:endParaRPr lang="en-RO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</a:rPr>
                        <a:t>puțină</a:t>
                      </a:r>
                      <a:endParaRPr lang="en-RO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2135" marR="62135" marT="0" marB="0"/>
                </a:tc>
                <a:extLst>
                  <a:ext uri="{0D108BD9-81ED-4DB2-BD59-A6C34878D82A}">
                    <a16:rowId xmlns:a16="http://schemas.microsoft.com/office/drawing/2014/main" val="3112762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4740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5BE62-184A-0941-A6B6-A4EC27543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intravenoase - opoidele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98F54-A890-344F-93C8-A199E469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79552"/>
          </a:xfrm>
        </p:spPr>
        <p:txBody>
          <a:bodyPr/>
          <a:lstStyle/>
          <a:p>
            <a:r>
              <a:rPr lang="en-RO" dirty="0"/>
              <a:t>Clasificarea receptorilor opioizi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BE46551-71D1-6E47-88ED-9E0BB3EA1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462389"/>
              </p:ext>
            </p:extLst>
          </p:nvPr>
        </p:nvGraphicFramePr>
        <p:xfrm>
          <a:off x="838200" y="2605177"/>
          <a:ext cx="10013830" cy="38876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219362">
                  <a:extLst>
                    <a:ext uri="{9D8B030D-6E8A-4147-A177-3AD203B41FA5}">
                      <a16:colId xmlns:a16="http://schemas.microsoft.com/office/drawing/2014/main" val="2696229017"/>
                    </a:ext>
                  </a:extLst>
                </a:gridCol>
                <a:gridCol w="5794468">
                  <a:extLst>
                    <a:ext uri="{9D8B030D-6E8A-4147-A177-3AD203B41FA5}">
                      <a16:colId xmlns:a16="http://schemas.microsoft.com/office/drawing/2014/main" val="2020580272"/>
                    </a:ext>
                  </a:extLst>
                </a:gridCol>
              </a:tblGrid>
              <a:tr h="6352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Receptor</a:t>
                      </a:r>
                      <a:endParaRPr lang="en-RO" sz="18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Efecte</a:t>
                      </a:r>
                      <a:endParaRPr lang="en-RO" sz="18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84765"/>
                  </a:ext>
                </a:extLst>
              </a:tr>
              <a:tr h="6352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MOP, μ, miu</a:t>
                      </a:r>
                      <a:endParaRPr lang="en-RO" sz="18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analgezie, mioză, euforie, depresia respirației</a:t>
                      </a:r>
                      <a:endParaRPr lang="en-RO" sz="18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2779135"/>
                  </a:ext>
                </a:extLst>
              </a:tr>
              <a:tr h="6352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KOP, κ, kappa</a:t>
                      </a:r>
                      <a:endParaRPr lang="en-RO" sz="18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analgezie, sedare, mioză</a:t>
                      </a:r>
                      <a:endParaRPr lang="en-RO" sz="18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4114096"/>
                  </a:ext>
                </a:extLst>
              </a:tr>
              <a:tr h="6352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>
                          <a:effectLst/>
                        </a:rPr>
                        <a:t>DOP, δ, delta</a:t>
                      </a:r>
                      <a:endParaRPr lang="en-RO" sz="18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</a:rPr>
                        <a:t>analgezie</a:t>
                      </a:r>
                      <a:r>
                        <a:rPr lang="it-IT" sz="1800" dirty="0">
                          <a:effectLst/>
                        </a:rPr>
                        <a:t>, sedare, </a:t>
                      </a:r>
                      <a:r>
                        <a:rPr lang="it-IT" sz="1800" dirty="0" err="1">
                          <a:effectLst/>
                        </a:rPr>
                        <a:t>mioză</a:t>
                      </a:r>
                      <a:endParaRPr lang="en-RO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8758793"/>
                  </a:ext>
                </a:extLst>
              </a:tr>
              <a:tr h="134661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NOP</a:t>
                      </a:r>
                      <a:endParaRPr lang="en-RO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receptorul</a:t>
                      </a:r>
                      <a:r>
                        <a:rPr lang="pt-B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pentru</a:t>
                      </a:r>
                      <a:r>
                        <a:rPr lang="pt-B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nociceptină</a:t>
                      </a:r>
                      <a:r>
                        <a:rPr lang="pt-B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pt-B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peptidul</a:t>
                      </a:r>
                      <a:r>
                        <a:rPr lang="pt-B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orfanină</a:t>
                      </a:r>
                      <a:r>
                        <a:rPr lang="pt-B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FQ</a:t>
                      </a:r>
                      <a:r>
                        <a:rPr lang="en-RO" sz="1800" dirty="0">
                          <a:effectLst/>
                        </a:rPr>
                        <a:t> </a:t>
                      </a:r>
                      <a:endParaRPr lang="en-RO" sz="18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6457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7102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4B328-D467-AB4C-9329-88CB5E60C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intravenoase - opoidele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61DAE-1E16-E741-B92D-B0B17CE3E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i="1" dirty="0" err="1"/>
              <a:t>Clasificarea</a:t>
            </a:r>
            <a:r>
              <a:rPr lang="es-ES" b="1" i="1" dirty="0"/>
              <a:t> </a:t>
            </a:r>
            <a:r>
              <a:rPr lang="es-ES" b="1" i="1" dirty="0" err="1"/>
              <a:t>opioidelor</a:t>
            </a:r>
            <a:endParaRPr lang="en-RO" dirty="0"/>
          </a:p>
          <a:p>
            <a:pPr marL="0" indent="0">
              <a:buNone/>
            </a:pPr>
            <a:r>
              <a:rPr lang="es-ES" b="1" dirty="0"/>
              <a:t>	</a:t>
            </a:r>
            <a:r>
              <a:rPr lang="es-ES" dirty="0"/>
              <a:t>a) </a:t>
            </a:r>
            <a:r>
              <a:rPr lang="es-ES" dirty="0" err="1"/>
              <a:t>agonişti</a:t>
            </a:r>
            <a:r>
              <a:rPr lang="es-ES" dirty="0"/>
              <a:t> </a:t>
            </a:r>
            <a:r>
              <a:rPr lang="es-ES" dirty="0" err="1"/>
              <a:t>puri</a:t>
            </a:r>
            <a:endParaRPr lang="en-RO" dirty="0"/>
          </a:p>
          <a:p>
            <a:pPr marL="0" indent="0">
              <a:buNone/>
            </a:pPr>
            <a:r>
              <a:rPr lang="es-ES" dirty="0"/>
              <a:t>	- </a:t>
            </a:r>
            <a:r>
              <a:rPr lang="es-ES" dirty="0" err="1"/>
              <a:t>naturali</a:t>
            </a:r>
            <a:r>
              <a:rPr lang="es-ES" dirty="0"/>
              <a:t> – </a:t>
            </a:r>
            <a:r>
              <a:rPr lang="es-ES" dirty="0" err="1"/>
              <a:t>extract</a:t>
            </a:r>
            <a:r>
              <a:rPr lang="es-ES" dirty="0"/>
              <a:t> total de </a:t>
            </a:r>
            <a:r>
              <a:rPr lang="es-ES" dirty="0" err="1"/>
              <a:t>opiu</a:t>
            </a:r>
            <a:r>
              <a:rPr lang="es-ES" dirty="0"/>
              <a:t>, </a:t>
            </a:r>
            <a:r>
              <a:rPr lang="es-ES" dirty="0" err="1"/>
              <a:t>codeină</a:t>
            </a:r>
            <a:r>
              <a:rPr lang="es-ES" dirty="0"/>
              <a:t>, </a:t>
            </a:r>
            <a:r>
              <a:rPr lang="es-ES" dirty="0" err="1"/>
              <a:t>morfină</a:t>
            </a:r>
            <a:r>
              <a:rPr lang="es-ES" dirty="0"/>
              <a:t>;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 semisintetici – </a:t>
            </a:r>
            <a:r>
              <a:rPr lang="it-IT" dirty="0" err="1"/>
              <a:t>heroina</a:t>
            </a:r>
            <a:r>
              <a:rPr lang="it-IT" dirty="0"/>
              <a:t>;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 sintetici – </a:t>
            </a:r>
            <a:r>
              <a:rPr lang="it-IT" dirty="0" err="1"/>
              <a:t>petidina</a:t>
            </a:r>
            <a:r>
              <a:rPr lang="it-IT" dirty="0"/>
              <a:t> (</a:t>
            </a:r>
            <a:r>
              <a:rPr lang="it-IT" dirty="0" err="1"/>
              <a:t>mialgin</a:t>
            </a:r>
            <a:r>
              <a:rPr lang="it-IT" dirty="0"/>
              <a:t>), </a:t>
            </a:r>
            <a:r>
              <a:rPr lang="it-IT" dirty="0" err="1"/>
              <a:t>fentanyl</a:t>
            </a:r>
            <a:r>
              <a:rPr lang="it-IT" dirty="0"/>
              <a:t>, </a:t>
            </a:r>
            <a:r>
              <a:rPr lang="it-IT" dirty="0" err="1"/>
              <a:t>alfentanyl</a:t>
            </a:r>
            <a:r>
              <a:rPr lang="it-IT" dirty="0"/>
              <a:t>, </a:t>
            </a:r>
            <a:r>
              <a:rPr lang="it-IT" dirty="0" err="1"/>
              <a:t>sufentanyl</a:t>
            </a:r>
            <a:r>
              <a:rPr lang="it-IT" dirty="0"/>
              <a:t>, </a:t>
            </a:r>
            <a:r>
              <a:rPr lang="it-IT" dirty="0" err="1"/>
              <a:t>metadona</a:t>
            </a:r>
            <a:r>
              <a:rPr lang="it-IT" dirty="0"/>
              <a:t>, </a:t>
            </a:r>
            <a:r>
              <a:rPr lang="it-IT" dirty="0" err="1"/>
              <a:t>piritramida</a:t>
            </a:r>
            <a:r>
              <a:rPr lang="it-IT" dirty="0"/>
              <a:t>.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b) </a:t>
            </a:r>
            <a:r>
              <a:rPr lang="it-IT" dirty="0" err="1"/>
              <a:t>agonişti</a:t>
            </a:r>
            <a:r>
              <a:rPr lang="it-IT" dirty="0"/>
              <a:t> – </a:t>
            </a:r>
            <a:r>
              <a:rPr lang="it-IT" dirty="0" err="1"/>
              <a:t>antagonişti</a:t>
            </a:r>
            <a:r>
              <a:rPr lang="it-IT" dirty="0"/>
              <a:t> 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 </a:t>
            </a:r>
            <a:r>
              <a:rPr lang="it-IT" dirty="0" err="1"/>
              <a:t>nalorfina</a:t>
            </a:r>
            <a:r>
              <a:rPr lang="it-IT" dirty="0"/>
              <a:t>, </a:t>
            </a:r>
            <a:r>
              <a:rPr lang="it-IT" dirty="0" err="1"/>
              <a:t>pentazocina</a:t>
            </a:r>
            <a:r>
              <a:rPr lang="it-IT" dirty="0"/>
              <a:t> ( </a:t>
            </a:r>
            <a:r>
              <a:rPr lang="it-IT" dirty="0" err="1"/>
              <a:t>fortral</a:t>
            </a:r>
            <a:r>
              <a:rPr lang="it-IT" dirty="0"/>
              <a:t> ), </a:t>
            </a:r>
            <a:r>
              <a:rPr lang="it-IT" dirty="0" err="1"/>
              <a:t>butorfanol</a:t>
            </a:r>
            <a:r>
              <a:rPr lang="it-IT" dirty="0"/>
              <a:t>, </a:t>
            </a:r>
            <a:r>
              <a:rPr lang="it-IT" dirty="0" err="1"/>
              <a:t>nalbufina</a:t>
            </a:r>
            <a:r>
              <a:rPr lang="it-IT" dirty="0"/>
              <a:t>.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c) </a:t>
            </a:r>
            <a:r>
              <a:rPr lang="it-IT" dirty="0" err="1"/>
              <a:t>antagonişti</a:t>
            </a:r>
            <a:r>
              <a:rPr lang="it-IT" dirty="0"/>
              <a:t> puri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 </a:t>
            </a:r>
            <a:r>
              <a:rPr lang="it-IT" dirty="0" err="1"/>
              <a:t>naloxon</a:t>
            </a:r>
            <a:r>
              <a:rPr lang="it-IT" dirty="0"/>
              <a:t>, </a:t>
            </a:r>
            <a:r>
              <a:rPr lang="it-IT" dirty="0" err="1"/>
              <a:t>naltrexon</a:t>
            </a:r>
            <a:r>
              <a:rPr lang="it-IT" dirty="0"/>
              <a:t>.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0651246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E6BC-3327-6740-88B4-924C20081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528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Morfina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6DBE3-CF1F-E343-9995-768867668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837" y="1121433"/>
            <a:ext cx="11128075" cy="5503653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Morfina este un </a:t>
            </a:r>
            <a:r>
              <a:rPr lang="it-IT" dirty="0" err="1"/>
              <a:t>compus</a:t>
            </a:r>
            <a:r>
              <a:rPr lang="it-IT" dirty="0"/>
              <a:t> </a:t>
            </a:r>
            <a:r>
              <a:rPr lang="it-IT" dirty="0" err="1"/>
              <a:t>natural</a:t>
            </a:r>
            <a:r>
              <a:rPr lang="it-IT" dirty="0"/>
              <a:t>, </a:t>
            </a:r>
            <a:r>
              <a:rPr lang="it-IT" dirty="0" err="1"/>
              <a:t>derivat</a:t>
            </a:r>
            <a:r>
              <a:rPr lang="it-IT" dirty="0"/>
              <a:t> </a:t>
            </a:r>
            <a:r>
              <a:rPr lang="it-IT" dirty="0" err="1"/>
              <a:t>din</a:t>
            </a:r>
            <a:r>
              <a:rPr lang="it-IT" dirty="0"/>
              <a:t> </a:t>
            </a:r>
            <a:r>
              <a:rPr lang="it-IT" dirty="0" err="1"/>
              <a:t>fenantren</a:t>
            </a:r>
            <a:r>
              <a:rPr lang="it-IT" dirty="0"/>
              <a:t>, are o </a:t>
            </a:r>
            <a:r>
              <a:rPr lang="it-IT" dirty="0" err="1"/>
              <a:t>structură</a:t>
            </a:r>
            <a:r>
              <a:rPr lang="it-IT" dirty="0"/>
              <a:t> </a:t>
            </a:r>
            <a:r>
              <a:rPr lang="it-IT" dirty="0" err="1"/>
              <a:t>complexă</a:t>
            </a:r>
            <a:r>
              <a:rPr lang="it-IT" dirty="0"/>
              <a:t>, </a:t>
            </a:r>
            <a:r>
              <a:rPr lang="it-IT" dirty="0" err="1"/>
              <a:t>fiind</a:t>
            </a:r>
            <a:r>
              <a:rPr lang="it-IT" dirty="0"/>
              <a:t> </a:t>
            </a:r>
            <a:r>
              <a:rPr lang="it-IT" dirty="0" err="1"/>
              <a:t>opioidul</a:t>
            </a:r>
            <a:r>
              <a:rPr lang="it-IT" dirty="0"/>
              <a:t> de </a:t>
            </a:r>
            <a:r>
              <a:rPr lang="it-IT" dirty="0" err="1"/>
              <a:t>referință</a:t>
            </a:r>
            <a:r>
              <a:rPr lang="it-IT" dirty="0"/>
              <a:t>, cu care </a:t>
            </a:r>
            <a:r>
              <a:rPr lang="it-IT" dirty="0" err="1"/>
              <a:t>sunt</a:t>
            </a:r>
            <a:r>
              <a:rPr lang="it-IT" dirty="0"/>
              <a:t> </a:t>
            </a:r>
            <a:r>
              <a:rPr lang="it-IT" dirty="0" err="1"/>
              <a:t>comparați</a:t>
            </a:r>
            <a:r>
              <a:rPr lang="it-IT" dirty="0"/>
              <a:t> toti </a:t>
            </a:r>
            <a:r>
              <a:rPr lang="it-IT" dirty="0" err="1"/>
              <a:t>ceilalți</a:t>
            </a:r>
            <a:r>
              <a:rPr lang="it-IT" dirty="0"/>
              <a:t> </a:t>
            </a:r>
            <a:r>
              <a:rPr lang="it-IT" dirty="0" err="1"/>
              <a:t>compuși</a:t>
            </a:r>
            <a:r>
              <a:rPr lang="it-IT" dirty="0"/>
              <a:t>. Este un </a:t>
            </a:r>
            <a:r>
              <a:rPr lang="it-IT" dirty="0" err="1"/>
              <a:t>agonist</a:t>
            </a:r>
            <a:r>
              <a:rPr lang="it-IT" dirty="0"/>
              <a:t> al </a:t>
            </a:r>
            <a:r>
              <a:rPr lang="it-IT" dirty="0" err="1"/>
              <a:t>receptorilor</a:t>
            </a:r>
            <a:r>
              <a:rPr lang="it-IT" dirty="0"/>
              <a:t> </a:t>
            </a:r>
            <a:r>
              <a:rPr lang="it-IT" dirty="0" err="1"/>
              <a:t>μ</a:t>
            </a:r>
            <a:r>
              <a:rPr lang="it-IT" dirty="0"/>
              <a:t>.</a:t>
            </a:r>
            <a:endParaRPr lang="en-RO" dirty="0"/>
          </a:p>
          <a:p>
            <a:r>
              <a:rPr lang="it-IT" i="1" dirty="0" err="1"/>
              <a:t>Efecte</a:t>
            </a:r>
            <a:r>
              <a:rPr lang="it-IT" i="1" dirty="0"/>
              <a:t>:</a:t>
            </a:r>
            <a:endParaRPr lang="en-RO" dirty="0"/>
          </a:p>
          <a:p>
            <a:pPr>
              <a:buFontTx/>
              <a:buChar char="-"/>
            </a:pPr>
            <a:r>
              <a:rPr lang="en-US" dirty="0"/>
              <a:t>A</a:t>
            </a:r>
            <a:r>
              <a:rPr lang="en-RO" dirty="0"/>
              <a:t>nalgezie</a:t>
            </a:r>
          </a:p>
          <a:p>
            <a:pPr>
              <a:buFontTx/>
              <a:buChar char="-"/>
            </a:pPr>
            <a:r>
              <a:rPr lang="en-US" dirty="0"/>
              <a:t>D</a:t>
            </a:r>
            <a:r>
              <a:rPr lang="en-RO" dirty="0"/>
              <a:t>epresie respiratorie</a:t>
            </a:r>
          </a:p>
          <a:p>
            <a:pPr>
              <a:buFontTx/>
              <a:buChar char="-"/>
            </a:pPr>
            <a:r>
              <a:rPr lang="en-US" dirty="0"/>
              <a:t>G</a:t>
            </a:r>
            <a:r>
              <a:rPr lang="en-RO" dirty="0"/>
              <a:t>reață și vomă</a:t>
            </a:r>
          </a:p>
          <a:p>
            <a:pPr>
              <a:buFontTx/>
              <a:buChar char="-"/>
            </a:pPr>
            <a:r>
              <a:rPr lang="en-RO" dirty="0"/>
              <a:t>SNC</a:t>
            </a:r>
          </a:p>
          <a:p>
            <a:pPr>
              <a:buFontTx/>
              <a:buChar char="-"/>
            </a:pPr>
            <a:r>
              <a:rPr lang="en-US" dirty="0"/>
              <a:t>H</a:t>
            </a:r>
            <a:r>
              <a:rPr lang="en-RO" dirty="0"/>
              <a:t>emodinamice</a:t>
            </a:r>
          </a:p>
          <a:p>
            <a:pPr>
              <a:buFontTx/>
              <a:buChar char="-"/>
            </a:pPr>
            <a:r>
              <a:rPr lang="en-US" dirty="0"/>
              <a:t>D</a:t>
            </a:r>
            <a:r>
              <a:rPr lang="en-RO" dirty="0"/>
              <a:t>igestive</a:t>
            </a:r>
          </a:p>
          <a:p>
            <a:pPr>
              <a:buFontTx/>
              <a:buChar char="-"/>
            </a:pPr>
            <a:r>
              <a:rPr lang="en-US" dirty="0"/>
              <a:t>E</a:t>
            </a:r>
            <a:r>
              <a:rPr lang="en-RO" dirty="0"/>
              <a:t>liberarea de histamină</a:t>
            </a:r>
          </a:p>
          <a:p>
            <a:pPr>
              <a:buFontTx/>
              <a:buChar char="-"/>
            </a:pPr>
            <a:r>
              <a:rPr lang="en-US" dirty="0"/>
              <a:t>P</a:t>
            </a:r>
            <a:r>
              <a:rPr lang="en-RO" dirty="0"/>
              <a:t>rurit</a:t>
            </a:r>
          </a:p>
          <a:p>
            <a:pPr>
              <a:buFontTx/>
              <a:buChar char="-"/>
            </a:pPr>
            <a:r>
              <a:rPr lang="en-US" dirty="0"/>
              <a:t>R</a:t>
            </a:r>
            <a:r>
              <a:rPr lang="en-RO" dirty="0"/>
              <a:t>igiditatea musculară</a:t>
            </a:r>
          </a:p>
          <a:p>
            <a:pPr>
              <a:buFontTx/>
              <a:buChar char="-"/>
            </a:pPr>
            <a:r>
              <a:rPr lang="en-US" dirty="0"/>
              <a:t>M</a:t>
            </a:r>
            <a:r>
              <a:rPr lang="en-RO" dirty="0"/>
              <a:t>ioză</a:t>
            </a:r>
          </a:p>
          <a:p>
            <a:pPr>
              <a:buFontTx/>
              <a:buChar char="-"/>
            </a:pPr>
            <a:r>
              <a:rPr lang="en-US" dirty="0"/>
              <a:t>E</a:t>
            </a:r>
            <a:r>
              <a:rPr lang="en-RO" dirty="0"/>
              <a:t>ndocrin – inhibă eliberarea de ACTH, prolactină, hormoni gonadotropi</a:t>
            </a:r>
          </a:p>
          <a:p>
            <a:pPr>
              <a:buFontTx/>
              <a:buChar char="-"/>
            </a:pPr>
            <a:r>
              <a:rPr lang="en-US" dirty="0"/>
              <a:t>R</a:t>
            </a:r>
            <a:r>
              <a:rPr lang="en-RO" dirty="0"/>
              <a:t>enal – retenție urinară prin creșterea tonusului detrusorului vezical și al sfincterului vezical</a:t>
            </a:r>
          </a:p>
        </p:txBody>
      </p:sp>
    </p:spTree>
    <p:extLst>
      <p:ext uri="{BB962C8B-B14F-4D97-AF65-F5344CB8AC3E}">
        <p14:creationId xmlns:p14="http://schemas.microsoft.com/office/powerpoint/2010/main" val="126653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AE32-0C6A-9F47-BCD8-6845B936B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Consultul</a:t>
            </a:r>
            <a:r>
              <a:rPr lang="en-US" i="1" dirty="0"/>
              <a:t> </a:t>
            </a:r>
            <a:r>
              <a:rPr lang="en-US" i="1" dirty="0" err="1"/>
              <a:t>preanestezic</a:t>
            </a:r>
            <a:r>
              <a:rPr lang="en-US" dirty="0"/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20A25-A80D-1043-B291-FC3CCDD16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/>
              <a:t>Istoricul</a:t>
            </a:r>
            <a:r>
              <a:rPr lang="en-US" u="sng" dirty="0"/>
              <a:t> </a:t>
            </a:r>
            <a:r>
              <a:rPr lang="en-US" u="sng" dirty="0" err="1"/>
              <a:t>pacientului</a:t>
            </a:r>
            <a:r>
              <a:rPr lang="en-US" dirty="0"/>
              <a:t> - </a:t>
            </a:r>
            <a:r>
              <a:rPr lang="en-US" dirty="0" err="1"/>
              <a:t>consumul</a:t>
            </a:r>
            <a:r>
              <a:rPr lang="en-US" dirty="0"/>
              <a:t> de </a:t>
            </a:r>
            <a:r>
              <a:rPr lang="en-US" dirty="0" err="1"/>
              <a:t>alcool</a:t>
            </a:r>
            <a:r>
              <a:rPr lang="en-US" dirty="0"/>
              <a:t>, </a:t>
            </a:r>
            <a:r>
              <a:rPr lang="en-US" dirty="0" err="1"/>
              <a:t>tutun</a:t>
            </a:r>
            <a:r>
              <a:rPr lang="en-US" dirty="0"/>
              <a:t>, </a:t>
            </a:r>
            <a:r>
              <a:rPr lang="en-US" dirty="0" err="1"/>
              <a:t>droguri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ultima </a:t>
            </a:r>
            <a:r>
              <a:rPr lang="en-US" dirty="0" err="1"/>
              <a:t>utilizare</a:t>
            </a:r>
            <a:r>
              <a:rPr lang="en-US" dirty="0"/>
              <a:t> a </a:t>
            </a:r>
            <a:r>
              <a:rPr lang="en-US" dirty="0" err="1"/>
              <a:t>acestora</a:t>
            </a:r>
            <a:r>
              <a:rPr lang="en-US" dirty="0"/>
              <a:t>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- </a:t>
            </a:r>
            <a:r>
              <a:rPr lang="en-US" dirty="0" err="1"/>
              <a:t>alergii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medicație</a:t>
            </a:r>
            <a:r>
              <a:rPr lang="en-US" dirty="0"/>
              <a:t> </a:t>
            </a:r>
            <a:r>
              <a:rPr lang="en-US" dirty="0" err="1"/>
              <a:t>curentă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- </a:t>
            </a:r>
            <a:r>
              <a:rPr lang="en-US" dirty="0" err="1"/>
              <a:t>ultimul</a:t>
            </a:r>
            <a:r>
              <a:rPr lang="en-US" dirty="0"/>
              <a:t> </a:t>
            </a:r>
            <a:r>
              <a:rPr lang="en-US" dirty="0" err="1"/>
              <a:t>aport</a:t>
            </a:r>
            <a:r>
              <a:rPr lang="en-US" dirty="0"/>
              <a:t> </a:t>
            </a:r>
            <a:r>
              <a:rPr lang="en-US" dirty="0" err="1"/>
              <a:t>alimentar</a:t>
            </a:r>
            <a:r>
              <a:rPr lang="en-US" dirty="0"/>
              <a:t>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- </a:t>
            </a:r>
            <a:r>
              <a:rPr lang="en-US" dirty="0" err="1"/>
              <a:t>intubații</a:t>
            </a:r>
            <a:r>
              <a:rPr lang="en-US" dirty="0"/>
              <a:t> </a:t>
            </a:r>
            <a:r>
              <a:rPr lang="en-US" dirty="0" err="1"/>
              <a:t>dificile</a:t>
            </a:r>
            <a:r>
              <a:rPr lang="en-US" dirty="0"/>
              <a:t>, </a:t>
            </a:r>
            <a:r>
              <a:rPr lang="en-US" dirty="0" err="1"/>
              <a:t>afectare</a:t>
            </a:r>
            <a:r>
              <a:rPr lang="en-US" dirty="0"/>
              <a:t> a a </a:t>
            </a:r>
            <a:r>
              <a:rPr lang="en-US" dirty="0" err="1"/>
              <a:t>articulației</a:t>
            </a:r>
            <a:r>
              <a:rPr lang="en-US" dirty="0"/>
              <a:t> temporo-</a:t>
            </a:r>
            <a:r>
              <a:rPr lang="en-US" dirty="0" err="1"/>
              <a:t>mandibulare</a:t>
            </a:r>
            <a:r>
              <a:rPr lang="en-US" dirty="0"/>
              <a:t> 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- </a:t>
            </a:r>
            <a:r>
              <a:rPr lang="en-US" dirty="0" err="1"/>
              <a:t>antecedente</a:t>
            </a:r>
            <a:r>
              <a:rPr lang="en-US" dirty="0"/>
              <a:t> de </a:t>
            </a:r>
            <a:r>
              <a:rPr lang="en-US" dirty="0" err="1"/>
              <a:t>intervenții</a:t>
            </a:r>
            <a:r>
              <a:rPr lang="en-US" dirty="0"/>
              <a:t> </a:t>
            </a:r>
            <a:r>
              <a:rPr lang="en-US" dirty="0" err="1"/>
              <a:t>chirurgicale</a:t>
            </a:r>
            <a:r>
              <a:rPr lang="en-US" dirty="0"/>
              <a:t>,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intraanestezice</a:t>
            </a:r>
            <a:r>
              <a:rPr lang="en-US" dirty="0"/>
              <a:t>                                   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                           - </a:t>
            </a:r>
            <a:r>
              <a:rPr lang="en-US" dirty="0" err="1"/>
              <a:t>spitalizaări</a:t>
            </a:r>
            <a:r>
              <a:rPr lang="en-US" dirty="0"/>
              <a:t> </a:t>
            </a:r>
            <a:r>
              <a:rPr lang="en-US" dirty="0" err="1"/>
              <a:t>anterioare</a:t>
            </a:r>
            <a:r>
              <a:rPr lang="en-US" dirty="0"/>
              <a:t> 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4698960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33A76-7678-BE42-9ACC-6B91CB30F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Fentanyl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7C66F-82DF-5545-B348-DB04E9A46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</a:t>
            </a:r>
            <a:r>
              <a:rPr lang="it-IT" dirty="0" err="1"/>
              <a:t>derivat</a:t>
            </a:r>
            <a:r>
              <a:rPr lang="it-IT" dirty="0"/>
              <a:t> </a:t>
            </a:r>
            <a:r>
              <a:rPr lang="it-IT" dirty="0" err="1"/>
              <a:t>fenilpiperidinic</a:t>
            </a:r>
            <a:r>
              <a:rPr lang="it-IT" dirty="0"/>
              <a:t>, cu </a:t>
            </a:r>
            <a:r>
              <a:rPr lang="it-IT" dirty="0" err="1"/>
              <a:t>debut</a:t>
            </a:r>
            <a:r>
              <a:rPr lang="it-IT" dirty="0"/>
              <a:t> </a:t>
            </a:r>
            <a:r>
              <a:rPr lang="it-IT" dirty="0" err="1"/>
              <a:t>rapid</a:t>
            </a:r>
            <a:r>
              <a:rPr lang="it-IT" dirty="0"/>
              <a:t> al </a:t>
            </a:r>
            <a:r>
              <a:rPr lang="it-IT" dirty="0" err="1"/>
              <a:t>efectelor</a:t>
            </a:r>
            <a:r>
              <a:rPr lang="it-IT" dirty="0"/>
              <a:t> </a:t>
            </a:r>
            <a:r>
              <a:rPr lang="it-IT" dirty="0" err="1"/>
              <a:t>clinice</a:t>
            </a:r>
            <a:r>
              <a:rPr lang="it-IT" dirty="0"/>
              <a:t>. Este un </a:t>
            </a:r>
            <a:r>
              <a:rPr lang="it-IT" dirty="0" err="1"/>
              <a:t>agonist</a:t>
            </a:r>
            <a:r>
              <a:rPr lang="it-IT" dirty="0"/>
              <a:t> al </a:t>
            </a:r>
            <a:r>
              <a:rPr lang="it-IT" dirty="0" err="1"/>
              <a:t>receptorilor</a:t>
            </a:r>
            <a:r>
              <a:rPr lang="it-IT" dirty="0"/>
              <a:t> </a:t>
            </a:r>
            <a:r>
              <a:rPr lang="it-IT" dirty="0" err="1"/>
              <a:t>μ</a:t>
            </a:r>
            <a:r>
              <a:rPr lang="it-IT" dirty="0"/>
              <a:t>, </a:t>
            </a:r>
            <a:r>
              <a:rPr lang="it-IT" dirty="0" err="1"/>
              <a:t>astfel</a:t>
            </a:r>
            <a:r>
              <a:rPr lang="it-IT" dirty="0"/>
              <a:t> </a:t>
            </a:r>
            <a:r>
              <a:rPr lang="it-IT" dirty="0" err="1"/>
              <a:t>că</a:t>
            </a:r>
            <a:r>
              <a:rPr lang="it-IT" dirty="0"/>
              <a:t> </a:t>
            </a:r>
            <a:r>
              <a:rPr lang="it-IT" dirty="0" err="1"/>
              <a:t>prezintă</a:t>
            </a:r>
            <a:r>
              <a:rPr lang="it-IT" dirty="0"/>
              <a:t> </a:t>
            </a:r>
            <a:r>
              <a:rPr lang="it-IT" dirty="0" err="1"/>
              <a:t>aceleași</a:t>
            </a:r>
            <a:r>
              <a:rPr lang="it-IT" dirty="0"/>
              <a:t> </a:t>
            </a:r>
            <a:r>
              <a:rPr lang="it-IT" dirty="0" err="1"/>
              <a:t>efecte</a:t>
            </a:r>
            <a:r>
              <a:rPr lang="it-IT" dirty="0"/>
              <a:t> </a:t>
            </a:r>
            <a:r>
              <a:rPr lang="it-IT" dirty="0" err="1"/>
              <a:t>ca</a:t>
            </a:r>
            <a:r>
              <a:rPr lang="it-IT" dirty="0"/>
              <a:t> morfina.</a:t>
            </a:r>
          </a:p>
          <a:p>
            <a:r>
              <a:rPr lang="en-US" dirty="0">
                <a:effectLst/>
              </a:rPr>
              <a:t>D</a:t>
            </a:r>
            <a:r>
              <a:rPr lang="en-RO" dirty="0">
                <a:effectLst/>
              </a:rPr>
              <a:t>oza de inducție: 5-15 </a:t>
            </a:r>
            <a:r>
              <a:rPr lang="it-IT" dirty="0" err="1"/>
              <a:t>μg</a:t>
            </a:r>
            <a:r>
              <a:rPr lang="it-IT" dirty="0"/>
              <a:t>/kg</a:t>
            </a:r>
          </a:p>
          <a:p>
            <a:r>
              <a:rPr lang="it-IT" dirty="0">
                <a:effectLst/>
              </a:rPr>
              <a:t>Durata de </a:t>
            </a:r>
            <a:r>
              <a:rPr lang="it-IT" dirty="0" err="1">
                <a:effectLst/>
              </a:rPr>
              <a:t>acțiune</a:t>
            </a:r>
            <a:r>
              <a:rPr lang="it-IT" dirty="0">
                <a:effectLst/>
              </a:rPr>
              <a:t>: 20 </a:t>
            </a:r>
            <a:r>
              <a:rPr lang="it-IT" dirty="0" err="1">
                <a:effectLst/>
              </a:rPr>
              <a:t>min</a:t>
            </a:r>
            <a:endParaRPr lang="it-IT" dirty="0">
              <a:effectLst/>
            </a:endParaRPr>
          </a:p>
          <a:p>
            <a:r>
              <a:rPr lang="it-IT" dirty="0" err="1"/>
              <a:t>Efectul</a:t>
            </a:r>
            <a:r>
              <a:rPr lang="it-IT" dirty="0"/>
              <a:t> </a:t>
            </a:r>
            <a:r>
              <a:rPr lang="it-IT" dirty="0" err="1"/>
              <a:t>advers</a:t>
            </a:r>
            <a:r>
              <a:rPr lang="it-IT" dirty="0"/>
              <a:t> major: </a:t>
            </a:r>
            <a:r>
              <a:rPr lang="it-IT" dirty="0" err="1"/>
              <a:t>depresie</a:t>
            </a:r>
            <a:r>
              <a:rPr lang="it-IT" dirty="0"/>
              <a:t> respiratorie</a:t>
            </a:r>
            <a:r>
              <a:rPr lang="en-RO" dirty="0">
                <a:effectLst/>
              </a:rPr>
              <a:t> 	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6301765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4AEC7-408B-2C4E-9433-DA86766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Remifentanil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68E8E-FE30-DC49-BC9F-74E6C1583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19567"/>
          </a:xfrm>
        </p:spPr>
        <p:txBody>
          <a:bodyPr/>
          <a:lstStyle/>
          <a:p>
            <a:r>
              <a:rPr lang="it-IT" dirty="0"/>
              <a:t>Este un </a:t>
            </a:r>
            <a:r>
              <a:rPr lang="it-IT" dirty="0" err="1"/>
              <a:t>derivat</a:t>
            </a:r>
            <a:r>
              <a:rPr lang="it-IT" dirty="0"/>
              <a:t> </a:t>
            </a:r>
            <a:r>
              <a:rPr lang="it-IT" dirty="0" err="1"/>
              <a:t>fenilpiperidinic</a:t>
            </a:r>
            <a:r>
              <a:rPr lang="it-IT" dirty="0"/>
              <a:t> </a:t>
            </a:r>
            <a:r>
              <a:rPr lang="it-IT" dirty="0" err="1"/>
              <a:t>sintetic</a:t>
            </a:r>
            <a:r>
              <a:rPr lang="it-IT" dirty="0"/>
              <a:t> al </a:t>
            </a:r>
            <a:r>
              <a:rPr lang="it-IT" dirty="0" err="1"/>
              <a:t>fentanylului</a:t>
            </a:r>
            <a:r>
              <a:rPr lang="it-IT" dirty="0"/>
              <a:t>, cu o </a:t>
            </a:r>
            <a:r>
              <a:rPr lang="it-IT" dirty="0" err="1"/>
              <a:t>potență</a:t>
            </a:r>
            <a:r>
              <a:rPr lang="it-IT" dirty="0"/>
              <a:t> </a:t>
            </a:r>
            <a:r>
              <a:rPr lang="it-IT" dirty="0" err="1"/>
              <a:t>similară</a:t>
            </a:r>
            <a:r>
              <a:rPr lang="it-IT" dirty="0"/>
              <a:t>, </a:t>
            </a:r>
            <a:r>
              <a:rPr lang="it-IT" dirty="0" err="1"/>
              <a:t>fiind</a:t>
            </a:r>
            <a:r>
              <a:rPr lang="it-IT" dirty="0"/>
              <a:t> un </a:t>
            </a:r>
            <a:r>
              <a:rPr lang="it-IT" dirty="0" err="1"/>
              <a:t>agonist</a:t>
            </a:r>
            <a:r>
              <a:rPr lang="it-IT" dirty="0"/>
              <a:t> </a:t>
            </a:r>
            <a:r>
              <a:rPr lang="it-IT" dirty="0" err="1"/>
              <a:t>μ</a:t>
            </a:r>
            <a:r>
              <a:rPr lang="it-IT" dirty="0"/>
              <a:t> pur. </a:t>
            </a:r>
            <a:r>
              <a:rPr lang="it-IT" dirty="0" err="1"/>
              <a:t>Deși</a:t>
            </a:r>
            <a:r>
              <a:rPr lang="it-IT" dirty="0"/>
              <a:t> </a:t>
            </a:r>
            <a:r>
              <a:rPr lang="it-IT" dirty="0" err="1"/>
              <a:t>prezinta</a:t>
            </a:r>
            <a:r>
              <a:rPr lang="it-IT" dirty="0"/>
              <a:t> o serie de </a:t>
            </a:r>
            <a:r>
              <a:rPr lang="it-IT" dirty="0" err="1"/>
              <a:t>efecte</a:t>
            </a:r>
            <a:r>
              <a:rPr lang="it-IT" dirty="0"/>
              <a:t> comune cu </a:t>
            </a:r>
            <a:r>
              <a:rPr lang="it-IT" dirty="0" err="1"/>
              <a:t>ceilalți</a:t>
            </a:r>
            <a:r>
              <a:rPr lang="it-IT" dirty="0"/>
              <a:t> </a:t>
            </a:r>
            <a:r>
              <a:rPr lang="it-IT" dirty="0" err="1"/>
              <a:t>opioizi</a:t>
            </a:r>
            <a:r>
              <a:rPr lang="it-IT" dirty="0"/>
              <a:t>, </a:t>
            </a:r>
            <a:r>
              <a:rPr lang="it-IT" dirty="0" err="1"/>
              <a:t>metabolismul</a:t>
            </a:r>
            <a:r>
              <a:rPr lang="it-IT" dirty="0"/>
              <a:t> </a:t>
            </a:r>
            <a:r>
              <a:rPr lang="it-IT" dirty="0" err="1"/>
              <a:t>său</a:t>
            </a:r>
            <a:r>
              <a:rPr lang="it-IT" dirty="0"/>
              <a:t> </a:t>
            </a:r>
            <a:r>
              <a:rPr lang="it-IT" dirty="0" err="1"/>
              <a:t>îl</a:t>
            </a:r>
            <a:r>
              <a:rPr lang="it-IT" dirty="0"/>
              <a:t> face </a:t>
            </a:r>
            <a:r>
              <a:rPr lang="it-IT" dirty="0" err="1"/>
              <a:t>unic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aceasta</a:t>
            </a:r>
            <a:r>
              <a:rPr lang="it-IT" dirty="0"/>
              <a:t> </a:t>
            </a:r>
            <a:r>
              <a:rPr lang="it-IT" dirty="0" err="1"/>
              <a:t>clasă</a:t>
            </a:r>
            <a:r>
              <a:rPr lang="it-IT" dirty="0"/>
              <a:t>.</a:t>
            </a:r>
            <a:r>
              <a:rPr lang="en-RO" dirty="0">
                <a:effectLst/>
              </a:rPr>
              <a:t> </a:t>
            </a:r>
          </a:p>
          <a:p>
            <a:r>
              <a:rPr lang="it-IT" dirty="0"/>
              <a:t>Se </a:t>
            </a:r>
            <a:r>
              <a:rPr lang="it-IT" dirty="0" err="1"/>
              <a:t>prezintă</a:t>
            </a:r>
            <a:r>
              <a:rPr lang="it-IT" dirty="0"/>
              <a:t> sub forma </a:t>
            </a:r>
            <a:r>
              <a:rPr lang="it-IT" dirty="0" err="1"/>
              <a:t>unei</a:t>
            </a:r>
            <a:r>
              <a:rPr lang="it-IT" dirty="0"/>
              <a:t> </a:t>
            </a:r>
            <a:r>
              <a:rPr lang="it-IT" dirty="0" err="1"/>
              <a:t>pudre</a:t>
            </a:r>
            <a:r>
              <a:rPr lang="it-IT" dirty="0"/>
              <a:t> albe </a:t>
            </a:r>
            <a:r>
              <a:rPr lang="it-IT" dirty="0" err="1"/>
              <a:t>cristaline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fiole</a:t>
            </a:r>
            <a:r>
              <a:rPr lang="it-IT" dirty="0"/>
              <a:t> de </a:t>
            </a:r>
            <a:r>
              <a:rPr lang="it-IT" dirty="0" err="1"/>
              <a:t>sticlă</a:t>
            </a:r>
            <a:r>
              <a:rPr lang="it-IT" dirty="0"/>
              <a:t> </a:t>
            </a:r>
            <a:r>
              <a:rPr lang="it-IT" dirty="0" err="1"/>
              <a:t>conținând</a:t>
            </a:r>
            <a:r>
              <a:rPr lang="it-IT" dirty="0"/>
              <a:t> 1,2 </a:t>
            </a:r>
            <a:r>
              <a:rPr lang="it-IT" dirty="0" err="1"/>
              <a:t>sau</a:t>
            </a:r>
            <a:r>
              <a:rPr lang="it-IT" dirty="0"/>
              <a:t> 5 mg de </a:t>
            </a:r>
            <a:r>
              <a:rPr lang="it-IT" dirty="0" err="1"/>
              <a:t>clorhidrat</a:t>
            </a:r>
            <a:r>
              <a:rPr lang="it-IT" dirty="0"/>
              <a:t> de </a:t>
            </a:r>
            <a:r>
              <a:rPr lang="it-IT" dirty="0" err="1"/>
              <a:t>remifentanil</a:t>
            </a:r>
            <a:r>
              <a:rPr lang="it-IT" dirty="0"/>
              <a:t>. </a:t>
            </a:r>
            <a:r>
              <a:rPr lang="it-IT" dirty="0" err="1"/>
              <a:t>Preparatul</a:t>
            </a:r>
            <a:r>
              <a:rPr lang="it-IT" dirty="0"/>
              <a:t> </a:t>
            </a:r>
            <a:r>
              <a:rPr lang="it-IT" dirty="0" err="1"/>
              <a:t>conține</a:t>
            </a:r>
            <a:r>
              <a:rPr lang="it-IT" dirty="0"/>
              <a:t> de </a:t>
            </a:r>
            <a:r>
              <a:rPr lang="it-IT" dirty="0" err="1"/>
              <a:t>asemenea</a:t>
            </a:r>
            <a:r>
              <a:rPr lang="it-IT" dirty="0"/>
              <a:t> </a:t>
            </a:r>
            <a:r>
              <a:rPr lang="it-IT" dirty="0" err="1"/>
              <a:t>glicină</a:t>
            </a:r>
            <a:r>
              <a:rPr lang="it-IT" dirty="0"/>
              <a:t> </a:t>
            </a:r>
            <a:r>
              <a:rPr lang="it-IT" dirty="0" err="1"/>
              <a:t>și</a:t>
            </a:r>
            <a:r>
              <a:rPr lang="it-IT" dirty="0"/>
              <a:t> nu este </a:t>
            </a:r>
            <a:r>
              <a:rPr lang="it-IT" dirty="0" err="1"/>
              <a:t>destinat</a:t>
            </a:r>
            <a:r>
              <a:rPr lang="it-IT" dirty="0"/>
              <a:t> </a:t>
            </a:r>
            <a:r>
              <a:rPr lang="it-IT" dirty="0" err="1"/>
              <a:t>administrării</a:t>
            </a:r>
            <a:r>
              <a:rPr lang="it-IT" dirty="0"/>
              <a:t> epidurale, </a:t>
            </a:r>
            <a:r>
              <a:rPr lang="it-IT" dirty="0" err="1"/>
              <a:t>respectiv</a:t>
            </a:r>
            <a:r>
              <a:rPr lang="it-IT" dirty="0"/>
              <a:t> </a:t>
            </a:r>
            <a:r>
              <a:rPr lang="it-IT" dirty="0" err="1"/>
              <a:t>celei</a:t>
            </a:r>
            <a:r>
              <a:rPr lang="it-IT" dirty="0"/>
              <a:t> spinale.</a:t>
            </a:r>
            <a:endParaRPr lang="en-RO" dirty="0"/>
          </a:p>
          <a:p>
            <a:r>
              <a:rPr lang="it-IT" dirty="0"/>
              <a:t>Este </a:t>
            </a:r>
            <a:r>
              <a:rPr lang="it-IT" dirty="0" err="1"/>
              <a:t>administrat</a:t>
            </a:r>
            <a:r>
              <a:rPr lang="it-IT" dirty="0"/>
              <a:t> </a:t>
            </a:r>
            <a:r>
              <a:rPr lang="it-IT" dirty="0" err="1"/>
              <a:t>intravenos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perfuzie</a:t>
            </a:r>
            <a:r>
              <a:rPr lang="it-IT" dirty="0"/>
              <a:t> </a:t>
            </a:r>
            <a:r>
              <a:rPr lang="it-IT" dirty="0" err="1"/>
              <a:t>continuă</a:t>
            </a:r>
            <a:r>
              <a:rPr lang="en-R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04379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C814D-FAFF-B74B-8992-584A8C778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/>
              <a:t>Naloxona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BA730-0008-B741-86AF-BE5667DAA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Este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antagonist</a:t>
            </a:r>
            <a:r>
              <a:rPr lang="pt-BR" dirty="0"/>
              <a:t> </a:t>
            </a:r>
            <a:r>
              <a:rPr lang="pt-BR" dirty="0" err="1"/>
              <a:t>opioid</a:t>
            </a:r>
            <a:r>
              <a:rPr lang="pt-BR" dirty="0"/>
              <a:t> </a:t>
            </a:r>
            <a:r>
              <a:rPr lang="pt-BR" dirty="0" err="1"/>
              <a:t>pur</a:t>
            </a:r>
            <a:r>
              <a:rPr lang="pt-BR" dirty="0"/>
              <a:t>, </a:t>
            </a:r>
            <a:r>
              <a:rPr lang="pt-BR" dirty="0" err="1"/>
              <a:t>inversând</a:t>
            </a:r>
            <a:r>
              <a:rPr lang="pt-BR" dirty="0"/>
              <a:t> </a:t>
            </a:r>
            <a:r>
              <a:rPr lang="pt-BR" dirty="0" err="1"/>
              <a:t>efectele</a:t>
            </a:r>
            <a:r>
              <a:rPr lang="pt-BR" dirty="0"/>
              <a:t> </a:t>
            </a:r>
            <a:r>
              <a:rPr lang="pt-BR" dirty="0" err="1"/>
              <a:t>agonistilor</a:t>
            </a:r>
            <a:r>
              <a:rPr lang="pt-BR" dirty="0"/>
              <a:t> </a:t>
            </a:r>
            <a:r>
              <a:rPr lang="pt-BR" dirty="0" err="1"/>
              <a:t>receptorilor</a:t>
            </a:r>
            <a:r>
              <a:rPr lang="pt-BR" dirty="0"/>
              <a:t> </a:t>
            </a:r>
            <a:r>
              <a:rPr lang="pt-BR" dirty="0" err="1"/>
              <a:t>μ</a:t>
            </a:r>
            <a:r>
              <a:rPr lang="pt-BR" dirty="0"/>
              <a:t>, </a:t>
            </a:r>
            <a:r>
              <a:rPr lang="pt-BR" dirty="0" err="1"/>
              <a:t>δ</a:t>
            </a:r>
            <a:r>
              <a:rPr lang="pt-BR" dirty="0"/>
              <a:t>, </a:t>
            </a:r>
            <a:r>
              <a:rPr lang="pt-BR" dirty="0" err="1"/>
              <a:t>κ</a:t>
            </a:r>
            <a:r>
              <a:rPr lang="pt-BR" dirty="0"/>
              <a:t>, </a:t>
            </a:r>
            <a:r>
              <a:rPr lang="pt-BR" dirty="0" err="1"/>
              <a:t>deși</a:t>
            </a:r>
            <a:r>
              <a:rPr lang="pt-BR" dirty="0"/>
              <a:t> </a:t>
            </a:r>
            <a:r>
              <a:rPr lang="pt-BR" dirty="0" err="1"/>
              <a:t>cea</a:t>
            </a:r>
            <a:r>
              <a:rPr lang="pt-BR" dirty="0"/>
              <a:t> </a:t>
            </a:r>
            <a:r>
              <a:rPr lang="pt-BR" dirty="0" err="1"/>
              <a:t>mai</a:t>
            </a:r>
            <a:r>
              <a:rPr lang="pt-BR" dirty="0"/>
              <a:t> mare </a:t>
            </a:r>
            <a:r>
              <a:rPr lang="pt-BR" dirty="0" err="1"/>
              <a:t>afinitate</a:t>
            </a:r>
            <a:r>
              <a:rPr lang="pt-BR" dirty="0"/>
              <a:t> este </a:t>
            </a:r>
            <a:r>
              <a:rPr lang="pt-BR" dirty="0" err="1"/>
              <a:t>pentru</a:t>
            </a:r>
            <a:r>
              <a:rPr lang="pt-BR" dirty="0"/>
              <a:t> </a:t>
            </a:r>
            <a:r>
              <a:rPr lang="pt-BR" dirty="0" err="1"/>
              <a:t>receptorii</a:t>
            </a:r>
            <a:r>
              <a:rPr lang="pt-BR" dirty="0"/>
              <a:t> </a:t>
            </a:r>
            <a:r>
              <a:rPr lang="pt-BR" dirty="0" err="1"/>
              <a:t>μ</a:t>
            </a:r>
            <a:r>
              <a:rPr lang="pt-BR" dirty="0"/>
              <a:t>. </a:t>
            </a:r>
          </a:p>
          <a:p>
            <a:r>
              <a:rPr lang="pt-BR" dirty="0" err="1"/>
              <a:t>Efecte</a:t>
            </a:r>
            <a:r>
              <a:rPr lang="pt-BR" dirty="0"/>
              <a:t> </a:t>
            </a:r>
            <a:r>
              <a:rPr lang="pt-BR" dirty="0" err="1"/>
              <a:t>secundare</a:t>
            </a:r>
            <a:r>
              <a:rPr lang="pt-BR" dirty="0"/>
              <a:t>: </a:t>
            </a:r>
            <a:r>
              <a:rPr lang="pt-BR" dirty="0" err="1"/>
              <a:t>hipertensiunea</a:t>
            </a:r>
            <a:r>
              <a:rPr lang="pt-BR" dirty="0"/>
              <a:t>, </a:t>
            </a:r>
            <a:r>
              <a:rPr lang="pt-BR" dirty="0" err="1"/>
              <a:t>edemul</a:t>
            </a:r>
            <a:r>
              <a:rPr lang="pt-BR" dirty="0"/>
              <a:t> pulmonar, </a:t>
            </a:r>
            <a:r>
              <a:rPr lang="pt-BR" dirty="0" err="1"/>
              <a:t>aritmiile</a:t>
            </a:r>
            <a:r>
              <a:rPr lang="pt-BR" dirty="0"/>
              <a:t> </a:t>
            </a:r>
            <a:r>
              <a:rPr lang="pt-BR" dirty="0" err="1"/>
              <a:t>cardiace</a:t>
            </a:r>
            <a:r>
              <a:rPr lang="pt-BR" dirty="0"/>
              <a:t> </a:t>
            </a:r>
            <a:r>
              <a:rPr lang="pt-BR" dirty="0" err="1"/>
              <a:t>și</a:t>
            </a:r>
            <a:r>
              <a:rPr lang="pt-BR" dirty="0"/>
              <a:t> </a:t>
            </a:r>
            <a:r>
              <a:rPr lang="pt-BR" dirty="0" err="1"/>
              <a:t>antanalgezia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subiecții</a:t>
            </a:r>
            <a:r>
              <a:rPr lang="pt-BR" dirty="0"/>
              <a:t> </a:t>
            </a:r>
            <a:r>
              <a:rPr lang="pt-BR" dirty="0" err="1"/>
              <a:t>aflați</a:t>
            </a:r>
            <a:r>
              <a:rPr lang="pt-BR" dirty="0"/>
              <a:t> sub </a:t>
            </a:r>
            <a:r>
              <a:rPr lang="pt-BR" dirty="0" err="1"/>
              <a:t>efectul</a:t>
            </a:r>
            <a:r>
              <a:rPr lang="pt-BR" dirty="0"/>
              <a:t> </a:t>
            </a:r>
            <a:r>
              <a:rPr lang="pt-BR" dirty="0" err="1"/>
              <a:t>opioizilor</a:t>
            </a:r>
            <a:r>
              <a:rPr lang="en-RO" dirty="0"/>
              <a:t>.</a:t>
            </a:r>
          </a:p>
          <a:p>
            <a:r>
              <a:rPr lang="pt-BR" dirty="0" err="1"/>
              <a:t>În</a:t>
            </a:r>
            <a:r>
              <a:rPr lang="pt-BR" dirty="0"/>
              <a:t> </a:t>
            </a:r>
            <a:r>
              <a:rPr lang="pt-BR" dirty="0" err="1"/>
              <a:t>supradoza</a:t>
            </a:r>
            <a:r>
              <a:rPr lang="pt-BR" dirty="0"/>
              <a:t> cu </a:t>
            </a:r>
            <a:r>
              <a:rPr lang="pt-BR" dirty="0" err="1"/>
              <a:t>opioide</a:t>
            </a:r>
            <a:r>
              <a:rPr lang="pt-BR" dirty="0"/>
              <a:t>, este </a:t>
            </a:r>
            <a:r>
              <a:rPr lang="pt-BR" dirty="0" err="1"/>
              <a:t>medicamentul</a:t>
            </a:r>
            <a:r>
              <a:rPr lang="pt-BR" dirty="0"/>
              <a:t> de </a:t>
            </a:r>
            <a:r>
              <a:rPr lang="pt-BR" dirty="0" err="1"/>
              <a:t>elecție</a:t>
            </a:r>
            <a:r>
              <a:rPr lang="pt-BR" dirty="0"/>
              <a:t>, </a:t>
            </a:r>
            <a:r>
              <a:rPr lang="pt-BR" dirty="0" err="1"/>
              <a:t>dozajul</a:t>
            </a:r>
            <a:r>
              <a:rPr lang="pt-BR" dirty="0"/>
              <a:t> </a:t>
            </a:r>
            <a:r>
              <a:rPr lang="pt-BR" dirty="0" err="1"/>
              <a:t>fiind</a:t>
            </a:r>
            <a:r>
              <a:rPr lang="pt-BR" dirty="0"/>
              <a:t> de 1-4 </a:t>
            </a:r>
            <a:r>
              <a:rPr lang="pt-BR" dirty="0" err="1"/>
              <a:t>μg.kg</a:t>
            </a:r>
            <a:r>
              <a:rPr lang="pt-BR" baseline="30000" dirty="0"/>
              <a:t>–1</a:t>
            </a:r>
            <a:r>
              <a:rPr lang="pt-BR" dirty="0"/>
              <a:t> </a:t>
            </a:r>
            <a:r>
              <a:rPr lang="pt-BR" dirty="0" err="1"/>
              <a:t>i.v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258364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C9B9F-2E64-1F45-93CA-2D73F9AB5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Anestezicele intravenoase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F57A0-AC3B-6C43-9F0A-34CAB7B58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Agenți</a:t>
            </a:r>
            <a:r>
              <a:rPr lang="en-US" b="1" dirty="0"/>
              <a:t> de </a:t>
            </a:r>
            <a:r>
              <a:rPr lang="en-US" b="1" dirty="0" err="1"/>
              <a:t>inducție</a:t>
            </a:r>
            <a:r>
              <a:rPr lang="en-US" b="1" dirty="0"/>
              <a:t> </a:t>
            </a:r>
            <a:r>
              <a:rPr lang="en-US" b="1" dirty="0" err="1"/>
              <a:t>frecvent</a:t>
            </a:r>
            <a:r>
              <a:rPr lang="en-US" b="1" dirty="0"/>
              <a:t> </a:t>
            </a:r>
            <a:r>
              <a:rPr lang="en-US" b="1" dirty="0" err="1"/>
              <a:t>utilizați</a:t>
            </a:r>
            <a:r>
              <a:rPr lang="en-US" b="1" dirty="0"/>
              <a:t>:</a:t>
            </a:r>
            <a:endParaRPr lang="en-RO" dirty="0"/>
          </a:p>
          <a:p>
            <a:pPr lvl="0"/>
            <a:r>
              <a:rPr lang="en-US" dirty="0" err="1"/>
              <a:t>Barbiturice</a:t>
            </a:r>
            <a:r>
              <a:rPr lang="en-US" dirty="0"/>
              <a:t> (</a:t>
            </a:r>
            <a:r>
              <a:rPr lang="en-US" dirty="0" err="1"/>
              <a:t>Thiopentalul</a:t>
            </a:r>
            <a:r>
              <a:rPr lang="en-US" dirty="0"/>
              <a:t> sodic)</a:t>
            </a:r>
          </a:p>
          <a:p>
            <a:pPr lvl="0"/>
            <a:r>
              <a:rPr lang="en-US" dirty="0"/>
              <a:t>Benzodiazepine</a:t>
            </a:r>
            <a:endParaRPr lang="en-RO" dirty="0"/>
          </a:p>
          <a:p>
            <a:pPr lvl="0"/>
            <a:r>
              <a:rPr lang="en-US" dirty="0"/>
              <a:t>Propofol</a:t>
            </a:r>
            <a:endParaRPr lang="en-RO" dirty="0"/>
          </a:p>
          <a:p>
            <a:pPr lvl="0"/>
            <a:r>
              <a:rPr lang="en-US" dirty="0" err="1"/>
              <a:t>Ketamina</a:t>
            </a:r>
            <a:endParaRPr lang="en-RO" dirty="0"/>
          </a:p>
          <a:p>
            <a:pPr lvl="0"/>
            <a:r>
              <a:rPr lang="en-US" dirty="0" err="1"/>
              <a:t>Etomidat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9896963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65FE-4DC1-EC44-A5D5-FCBAB8712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Barbituricele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6CA26-F9F3-BC49-BA16-FA294BC63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Sunt</a:t>
            </a:r>
            <a:r>
              <a:rPr lang="it-IT" dirty="0"/>
              <a:t> </a:t>
            </a:r>
            <a:r>
              <a:rPr lang="it-IT" dirty="0" err="1"/>
              <a:t>derivaţi</a:t>
            </a:r>
            <a:r>
              <a:rPr lang="it-IT" dirty="0"/>
              <a:t> ai </a:t>
            </a:r>
            <a:r>
              <a:rPr lang="it-IT" dirty="0" err="1"/>
              <a:t>acidului</a:t>
            </a:r>
            <a:r>
              <a:rPr lang="it-IT" dirty="0"/>
              <a:t> </a:t>
            </a:r>
            <a:r>
              <a:rPr lang="it-IT" dirty="0" err="1"/>
              <a:t>barbituric</a:t>
            </a:r>
            <a:r>
              <a:rPr lang="it-IT" dirty="0"/>
              <a:t>, </a:t>
            </a:r>
            <a:r>
              <a:rPr lang="it-IT" dirty="0" err="1"/>
              <a:t>pot</a:t>
            </a:r>
            <a:r>
              <a:rPr lang="it-IT" dirty="0"/>
              <a:t> </a:t>
            </a:r>
            <a:r>
              <a:rPr lang="it-IT" dirty="0" err="1"/>
              <a:t>avea</a:t>
            </a:r>
            <a:r>
              <a:rPr lang="it-IT" dirty="0"/>
              <a:t> </a:t>
            </a:r>
            <a:r>
              <a:rPr lang="it-IT" dirty="0" err="1"/>
              <a:t>durată</a:t>
            </a:r>
            <a:r>
              <a:rPr lang="it-IT" dirty="0"/>
              <a:t> de </a:t>
            </a:r>
            <a:r>
              <a:rPr lang="it-IT" dirty="0" err="1"/>
              <a:t>acţiune</a:t>
            </a:r>
            <a:r>
              <a:rPr lang="it-IT" dirty="0"/>
              <a:t> </a:t>
            </a:r>
            <a:r>
              <a:rPr lang="it-IT" dirty="0" err="1"/>
              <a:t>lungă</a:t>
            </a:r>
            <a:r>
              <a:rPr lang="it-IT" dirty="0"/>
              <a:t>, </a:t>
            </a:r>
            <a:r>
              <a:rPr lang="it-IT" dirty="0" err="1"/>
              <a:t>intermediară</a:t>
            </a:r>
            <a:r>
              <a:rPr lang="it-IT" dirty="0"/>
              <a:t>, </a:t>
            </a:r>
            <a:r>
              <a:rPr lang="it-IT" dirty="0" err="1"/>
              <a:t>scurtă</a:t>
            </a:r>
            <a:r>
              <a:rPr lang="it-IT" dirty="0"/>
              <a:t> </a:t>
            </a:r>
            <a:r>
              <a:rPr lang="it-IT" dirty="0" err="1"/>
              <a:t>sau</a:t>
            </a:r>
            <a:r>
              <a:rPr lang="it-IT" dirty="0"/>
              <a:t> </a:t>
            </a:r>
            <a:r>
              <a:rPr lang="it-IT" dirty="0" err="1"/>
              <a:t>foarte</a:t>
            </a:r>
            <a:r>
              <a:rPr lang="it-IT" dirty="0"/>
              <a:t> </a:t>
            </a:r>
            <a:r>
              <a:rPr lang="it-IT" dirty="0" err="1"/>
              <a:t>scurtă</a:t>
            </a:r>
            <a:r>
              <a:rPr lang="it-IT" dirty="0"/>
              <a:t>, </a:t>
            </a:r>
            <a:r>
              <a:rPr lang="it-IT" dirty="0" err="1"/>
              <a:t>ultimele</a:t>
            </a:r>
            <a:r>
              <a:rPr lang="it-IT" dirty="0"/>
              <a:t> </a:t>
            </a:r>
            <a:r>
              <a:rPr lang="it-IT" dirty="0" err="1"/>
              <a:t>fiind</a:t>
            </a:r>
            <a:r>
              <a:rPr lang="it-IT" dirty="0"/>
              <a:t> </a:t>
            </a:r>
            <a:r>
              <a:rPr lang="it-IT" dirty="0" err="1"/>
              <a:t>cele</a:t>
            </a:r>
            <a:r>
              <a:rPr lang="it-IT" dirty="0"/>
              <a:t> </a:t>
            </a:r>
            <a:r>
              <a:rPr lang="it-IT" dirty="0" err="1"/>
              <a:t>folosite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anestezie</a:t>
            </a:r>
            <a:r>
              <a:rPr lang="it-IT" dirty="0"/>
              <a:t>. </a:t>
            </a:r>
            <a:r>
              <a:rPr lang="en-US" dirty="0"/>
              <a:t>Sunt strict </a:t>
            </a:r>
            <a:r>
              <a:rPr lang="en-US" dirty="0" err="1"/>
              <a:t>hipnotice</a:t>
            </a:r>
            <a:r>
              <a:rPr lang="en-US" dirty="0"/>
              <a:t>, sedative, nu </a:t>
            </a:r>
            <a:r>
              <a:rPr lang="en-US" dirty="0" err="1"/>
              <a:t>dau</a:t>
            </a:r>
            <a:r>
              <a:rPr lang="en-US" dirty="0"/>
              <a:t> </a:t>
            </a:r>
            <a:r>
              <a:rPr lang="en-US" dirty="0" err="1"/>
              <a:t>analgezie</a:t>
            </a:r>
            <a:r>
              <a:rPr lang="en-RO" dirty="0"/>
              <a:t>.</a:t>
            </a:r>
          </a:p>
          <a:p>
            <a:r>
              <a:rPr lang="it-IT" i="1" dirty="0" err="1"/>
              <a:t>Grupe</a:t>
            </a:r>
            <a:r>
              <a:rPr lang="it-IT" i="1" dirty="0"/>
              <a:t> de </a:t>
            </a:r>
            <a:r>
              <a:rPr lang="it-IT" i="1" dirty="0" err="1"/>
              <a:t>substanţe</a:t>
            </a:r>
            <a:r>
              <a:rPr lang="it-IT" i="1" dirty="0"/>
              <a:t> </a:t>
            </a:r>
            <a:r>
              <a:rPr lang="it-IT" i="1" dirty="0" err="1"/>
              <a:t>utilizate</a:t>
            </a:r>
            <a:r>
              <a:rPr lang="it-IT" i="1" dirty="0"/>
              <a:t>: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1. </a:t>
            </a:r>
            <a:r>
              <a:rPr lang="it-IT" dirty="0" err="1"/>
              <a:t>barbiturice</a:t>
            </a:r>
            <a:r>
              <a:rPr lang="it-IT" dirty="0"/>
              <a:t> cu </a:t>
            </a:r>
            <a:r>
              <a:rPr lang="it-IT" dirty="0" err="1"/>
              <a:t>acţiune</a:t>
            </a:r>
            <a:r>
              <a:rPr lang="it-IT" dirty="0"/>
              <a:t> </a:t>
            </a:r>
            <a:r>
              <a:rPr lang="it-IT" dirty="0" err="1"/>
              <a:t>ultrascurtă</a:t>
            </a:r>
            <a:r>
              <a:rPr lang="it-IT" dirty="0"/>
              <a:t>: </a:t>
            </a:r>
            <a:r>
              <a:rPr lang="it-IT" dirty="0" err="1"/>
              <a:t>tiobarbiturice</a:t>
            </a:r>
            <a:r>
              <a:rPr lang="it-IT" dirty="0"/>
              <a:t>, </a:t>
            </a:r>
            <a:r>
              <a:rPr lang="it-IT" dirty="0" err="1"/>
              <a:t>oxibarbiturice</a:t>
            </a:r>
            <a:r>
              <a:rPr lang="it-IT" dirty="0"/>
              <a:t>,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2. benzodiazepine: </a:t>
            </a:r>
            <a:r>
              <a:rPr lang="it-IT" dirty="0" err="1"/>
              <a:t>diazepam</a:t>
            </a:r>
            <a:r>
              <a:rPr lang="it-IT" dirty="0"/>
              <a:t>, </a:t>
            </a:r>
            <a:r>
              <a:rPr lang="it-IT" dirty="0" err="1"/>
              <a:t>midazolam</a:t>
            </a:r>
            <a:r>
              <a:rPr lang="it-IT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8508909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5663-C4F0-524A-A948-E3D0D1913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Barbituricele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242B63-0E0C-E345-A72D-C48FE10CC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i="1" dirty="0" err="1"/>
              <a:t>Mecanism</a:t>
            </a:r>
            <a:r>
              <a:rPr lang="it-IT" i="1" dirty="0"/>
              <a:t> de </a:t>
            </a:r>
            <a:r>
              <a:rPr lang="it-IT" i="1" dirty="0" err="1"/>
              <a:t>acţiune</a:t>
            </a:r>
            <a:r>
              <a:rPr lang="it-IT" dirty="0"/>
              <a:t>: </a:t>
            </a:r>
            <a:r>
              <a:rPr lang="it-IT" dirty="0" err="1"/>
              <a:t>deprimarea</a:t>
            </a:r>
            <a:r>
              <a:rPr lang="it-IT" dirty="0"/>
              <a:t> SRAA, </a:t>
            </a:r>
            <a:r>
              <a:rPr lang="it-IT" dirty="0" err="1"/>
              <a:t>important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menținerea</a:t>
            </a:r>
            <a:r>
              <a:rPr lang="it-IT" dirty="0"/>
              <a:t> </a:t>
            </a:r>
            <a:r>
              <a:rPr lang="it-IT" dirty="0" err="1"/>
              <a:t>stării</a:t>
            </a:r>
            <a:r>
              <a:rPr lang="it-IT" dirty="0"/>
              <a:t> de </a:t>
            </a:r>
            <a:r>
              <a:rPr lang="it-IT" dirty="0" err="1"/>
              <a:t>veghe</a:t>
            </a:r>
            <a:r>
              <a:rPr lang="it-IT" dirty="0"/>
              <a:t>. </a:t>
            </a:r>
            <a:r>
              <a:rPr lang="it-IT" dirty="0" err="1"/>
              <a:t>Prin</a:t>
            </a:r>
            <a:r>
              <a:rPr lang="it-IT" dirty="0"/>
              <a:t> legare de  </a:t>
            </a:r>
            <a:r>
              <a:rPr lang="it-IT" dirty="0" err="1"/>
              <a:t>receptorii</a:t>
            </a:r>
            <a:r>
              <a:rPr lang="it-IT" dirty="0"/>
              <a:t> GABA, scade rata de </a:t>
            </a:r>
            <a:r>
              <a:rPr lang="it-IT" dirty="0" err="1"/>
              <a:t>disociere</a:t>
            </a:r>
            <a:r>
              <a:rPr lang="it-IT" dirty="0"/>
              <a:t> a GABA </a:t>
            </a:r>
            <a:r>
              <a:rPr lang="it-IT" dirty="0" err="1"/>
              <a:t>şi</a:t>
            </a:r>
            <a:r>
              <a:rPr lang="it-IT" dirty="0"/>
              <a:t> </a:t>
            </a:r>
            <a:r>
              <a:rPr lang="it-IT" dirty="0" err="1"/>
              <a:t>creşte</a:t>
            </a:r>
            <a:r>
              <a:rPr lang="it-IT" dirty="0"/>
              <a:t> durata </a:t>
            </a:r>
            <a:r>
              <a:rPr lang="it-IT" dirty="0" err="1"/>
              <a:t>în</a:t>
            </a:r>
            <a:r>
              <a:rPr lang="it-IT" dirty="0"/>
              <a:t> care </a:t>
            </a:r>
            <a:r>
              <a:rPr lang="it-IT" dirty="0" err="1"/>
              <a:t>canalul</a:t>
            </a:r>
            <a:r>
              <a:rPr lang="it-IT" dirty="0"/>
              <a:t> de </a:t>
            </a:r>
            <a:r>
              <a:rPr lang="it-IT" dirty="0" err="1"/>
              <a:t>clor</a:t>
            </a:r>
            <a:r>
              <a:rPr lang="it-IT" dirty="0"/>
              <a:t> </a:t>
            </a:r>
            <a:r>
              <a:rPr lang="it-IT" dirty="0" err="1"/>
              <a:t>rămâne</a:t>
            </a:r>
            <a:r>
              <a:rPr lang="it-IT" dirty="0"/>
              <a:t> </a:t>
            </a:r>
            <a:r>
              <a:rPr lang="it-IT" dirty="0" err="1"/>
              <a:t>deschis</a:t>
            </a:r>
            <a:r>
              <a:rPr lang="it-IT" dirty="0"/>
              <a:t>, </a:t>
            </a:r>
            <a:r>
              <a:rPr lang="it-IT" dirty="0" err="1"/>
              <a:t>determinând</a:t>
            </a:r>
            <a:r>
              <a:rPr lang="it-IT" dirty="0"/>
              <a:t> </a:t>
            </a:r>
            <a:r>
              <a:rPr lang="it-IT" dirty="0" err="1"/>
              <a:t>hiperpolarizarea</a:t>
            </a:r>
            <a:r>
              <a:rPr lang="it-IT" dirty="0"/>
              <a:t> </a:t>
            </a:r>
            <a:r>
              <a:rPr lang="it-IT" dirty="0" err="1"/>
              <a:t>celulei</a:t>
            </a:r>
            <a:r>
              <a:rPr lang="it-IT" dirty="0"/>
              <a:t> </a:t>
            </a:r>
            <a:r>
              <a:rPr lang="it-IT" dirty="0" err="1"/>
              <a:t>şi</a:t>
            </a:r>
            <a:r>
              <a:rPr lang="it-IT" dirty="0"/>
              <a:t> scade </a:t>
            </a:r>
            <a:r>
              <a:rPr lang="it-IT" dirty="0" err="1"/>
              <a:t>excitabilitatea</a:t>
            </a:r>
            <a:r>
              <a:rPr lang="it-IT" dirty="0"/>
              <a:t> </a:t>
            </a:r>
            <a:r>
              <a:rPr lang="it-IT" dirty="0" err="1"/>
              <a:t>neuronală</a:t>
            </a:r>
            <a:r>
              <a:rPr lang="it-IT" dirty="0"/>
              <a:t> (</a:t>
            </a:r>
            <a:r>
              <a:rPr lang="it-IT" dirty="0" err="1"/>
              <a:t>inhibiţie</a:t>
            </a:r>
            <a:r>
              <a:rPr lang="it-IT" dirty="0"/>
              <a:t> </a:t>
            </a:r>
            <a:r>
              <a:rPr lang="it-IT" dirty="0" err="1"/>
              <a:t>postsinaptică</a:t>
            </a:r>
            <a:r>
              <a:rPr lang="it-IT" dirty="0"/>
              <a:t>). </a:t>
            </a:r>
            <a:r>
              <a:rPr lang="it-IT" dirty="0" err="1"/>
              <a:t>Acest</a:t>
            </a:r>
            <a:r>
              <a:rPr lang="it-IT" dirty="0"/>
              <a:t> </a:t>
            </a:r>
            <a:r>
              <a:rPr lang="it-IT" dirty="0" err="1"/>
              <a:t>tip</a:t>
            </a:r>
            <a:r>
              <a:rPr lang="it-IT" dirty="0"/>
              <a:t> de </a:t>
            </a:r>
            <a:r>
              <a:rPr lang="it-IT" dirty="0" err="1"/>
              <a:t>acţiune</a:t>
            </a:r>
            <a:r>
              <a:rPr lang="it-IT" dirty="0"/>
              <a:t> este </a:t>
            </a:r>
            <a:r>
              <a:rPr lang="it-IT" dirty="0" err="1"/>
              <a:t>răspunzătoare</a:t>
            </a:r>
            <a:r>
              <a:rPr lang="it-IT" dirty="0"/>
              <a:t> de </a:t>
            </a:r>
            <a:r>
              <a:rPr lang="it-IT" dirty="0" err="1"/>
              <a:t>efectele</a:t>
            </a:r>
            <a:r>
              <a:rPr lang="it-IT" dirty="0"/>
              <a:t> </a:t>
            </a:r>
            <a:r>
              <a:rPr lang="it-IT" dirty="0" err="1"/>
              <a:t>sedativ</a:t>
            </a:r>
            <a:r>
              <a:rPr lang="it-IT" dirty="0"/>
              <a:t>- </a:t>
            </a:r>
            <a:r>
              <a:rPr lang="it-IT" dirty="0" err="1"/>
              <a:t>hipnotice</a:t>
            </a:r>
            <a:r>
              <a:rPr lang="it-IT" dirty="0"/>
              <a:t> </a:t>
            </a:r>
            <a:r>
              <a:rPr lang="it-IT" dirty="0" err="1"/>
              <a:t>ale</a:t>
            </a:r>
            <a:r>
              <a:rPr lang="it-IT" dirty="0"/>
              <a:t> </a:t>
            </a:r>
            <a:r>
              <a:rPr lang="it-IT" dirty="0" err="1"/>
              <a:t>barbituricelor</a:t>
            </a:r>
            <a:r>
              <a:rPr lang="it-IT" dirty="0"/>
              <a:t>.</a:t>
            </a:r>
            <a:endParaRPr lang="en-RO" dirty="0"/>
          </a:p>
          <a:p>
            <a:pPr marL="0" indent="0">
              <a:buNone/>
            </a:pPr>
            <a:r>
              <a:rPr lang="it-IT" dirty="0" err="1"/>
              <a:t>Dozele</a:t>
            </a:r>
            <a:r>
              <a:rPr lang="it-IT" dirty="0"/>
              <a:t> mai mari de </a:t>
            </a:r>
            <a:r>
              <a:rPr lang="it-IT" dirty="0" err="1"/>
              <a:t>barbiturice</a:t>
            </a:r>
            <a:r>
              <a:rPr lang="it-IT" dirty="0"/>
              <a:t>, </a:t>
            </a:r>
            <a:r>
              <a:rPr lang="it-IT" dirty="0" err="1"/>
              <a:t>activează</a:t>
            </a:r>
            <a:r>
              <a:rPr lang="it-IT" dirty="0"/>
              <a:t> </a:t>
            </a:r>
            <a:r>
              <a:rPr lang="it-IT" dirty="0" err="1"/>
              <a:t>direct</a:t>
            </a:r>
            <a:r>
              <a:rPr lang="it-IT" dirty="0"/>
              <a:t> </a:t>
            </a:r>
            <a:r>
              <a:rPr lang="it-IT" dirty="0" err="1"/>
              <a:t>canalele</a:t>
            </a:r>
            <a:r>
              <a:rPr lang="it-IT" dirty="0"/>
              <a:t> de </a:t>
            </a:r>
            <a:r>
              <a:rPr lang="it-IT" dirty="0" err="1"/>
              <a:t>clor</a:t>
            </a:r>
            <a:r>
              <a:rPr lang="it-IT" dirty="0"/>
              <a:t>, </a:t>
            </a:r>
            <a:r>
              <a:rPr lang="it-IT" dirty="0" err="1"/>
              <a:t>chiar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absența</a:t>
            </a:r>
            <a:r>
              <a:rPr lang="it-IT" dirty="0"/>
              <a:t> GABA, </a:t>
            </a:r>
            <a:r>
              <a:rPr lang="it-IT" dirty="0" err="1"/>
              <a:t>acest</a:t>
            </a:r>
            <a:r>
              <a:rPr lang="it-IT" dirty="0"/>
              <a:t> </a:t>
            </a:r>
            <a:r>
              <a:rPr lang="it-IT" dirty="0" err="1"/>
              <a:t>tip</a:t>
            </a:r>
            <a:r>
              <a:rPr lang="it-IT" dirty="0"/>
              <a:t> de </a:t>
            </a:r>
            <a:r>
              <a:rPr lang="it-IT" dirty="0" err="1"/>
              <a:t>acţiune</a:t>
            </a:r>
            <a:r>
              <a:rPr lang="it-IT" dirty="0"/>
              <a:t> </a:t>
            </a:r>
            <a:r>
              <a:rPr lang="it-IT" dirty="0" err="1"/>
              <a:t>fiind</a:t>
            </a:r>
            <a:r>
              <a:rPr lang="it-IT" dirty="0"/>
              <a:t> </a:t>
            </a:r>
            <a:r>
              <a:rPr lang="it-IT" dirty="0" err="1"/>
              <a:t>probabil</a:t>
            </a:r>
            <a:r>
              <a:rPr lang="it-IT" dirty="0"/>
              <a:t> </a:t>
            </a:r>
            <a:r>
              <a:rPr lang="it-IT" dirty="0" err="1"/>
              <a:t>răspunzător</a:t>
            </a:r>
            <a:r>
              <a:rPr lang="it-IT" dirty="0"/>
              <a:t> de </a:t>
            </a:r>
            <a:r>
              <a:rPr lang="it-IT" dirty="0" err="1"/>
              <a:t>anestezia</a:t>
            </a:r>
            <a:r>
              <a:rPr lang="it-IT" dirty="0"/>
              <a:t> </a:t>
            </a:r>
            <a:r>
              <a:rPr lang="it-IT" dirty="0" err="1"/>
              <a:t>barbiturică</a:t>
            </a:r>
            <a:r>
              <a:rPr lang="it-IT" dirty="0"/>
              <a:t>.</a:t>
            </a:r>
            <a:br>
              <a:rPr lang="it-IT" dirty="0"/>
            </a:br>
            <a:r>
              <a:rPr lang="it-IT" dirty="0"/>
              <a:t>Reduce </a:t>
            </a:r>
            <a:r>
              <a:rPr lang="it-IT" dirty="0" err="1"/>
              <a:t>transmiterea</a:t>
            </a:r>
            <a:r>
              <a:rPr lang="it-IT" dirty="0"/>
              <a:t> </a:t>
            </a:r>
            <a:r>
              <a:rPr lang="it-IT" dirty="0" err="1"/>
              <a:t>impulsului</a:t>
            </a:r>
            <a:r>
              <a:rPr lang="it-IT" dirty="0"/>
              <a:t> la </a:t>
            </a:r>
            <a:r>
              <a:rPr lang="it-IT" dirty="0" err="1"/>
              <a:t>nivel</a:t>
            </a:r>
            <a:r>
              <a:rPr lang="it-IT" dirty="0"/>
              <a:t> </a:t>
            </a:r>
            <a:r>
              <a:rPr lang="it-IT" dirty="0" err="1"/>
              <a:t>simpatic</a:t>
            </a:r>
            <a:r>
              <a:rPr lang="it-IT" dirty="0"/>
              <a:t>, </a:t>
            </a:r>
            <a:r>
              <a:rPr lang="it-IT" dirty="0" err="1"/>
              <a:t>efect</a:t>
            </a:r>
            <a:r>
              <a:rPr lang="it-IT" dirty="0"/>
              <a:t> </a:t>
            </a:r>
            <a:r>
              <a:rPr lang="it-IT" dirty="0" err="1"/>
              <a:t>răspunzător</a:t>
            </a:r>
            <a:r>
              <a:rPr lang="it-IT" dirty="0"/>
              <a:t> de </a:t>
            </a:r>
            <a:r>
              <a:rPr lang="it-IT" dirty="0" err="1"/>
              <a:t>scăderea</a:t>
            </a:r>
            <a:r>
              <a:rPr lang="it-IT" dirty="0"/>
              <a:t> TA, care </a:t>
            </a:r>
            <a:r>
              <a:rPr lang="it-IT" dirty="0" err="1"/>
              <a:t>acompaniază</a:t>
            </a:r>
            <a:r>
              <a:rPr lang="it-IT" dirty="0"/>
              <a:t> </a:t>
            </a:r>
            <a:r>
              <a:rPr lang="it-IT" dirty="0" err="1"/>
              <a:t>administrarea</a:t>
            </a:r>
            <a:r>
              <a:rPr lang="it-IT" dirty="0"/>
              <a:t> iv a </a:t>
            </a:r>
            <a:r>
              <a:rPr lang="it-IT" dirty="0" err="1"/>
              <a:t>drogului</a:t>
            </a:r>
            <a:r>
              <a:rPr lang="it-IT" dirty="0"/>
              <a:t> </a:t>
            </a:r>
            <a:r>
              <a:rPr lang="it-IT" dirty="0" err="1"/>
              <a:t>sau</a:t>
            </a:r>
            <a:r>
              <a:rPr lang="it-IT" dirty="0"/>
              <a:t> </a:t>
            </a:r>
            <a:r>
              <a:rPr lang="it-IT" dirty="0" err="1"/>
              <a:t>supradozajul</a:t>
            </a:r>
            <a:r>
              <a:rPr lang="it-IT" dirty="0"/>
              <a:t> de </a:t>
            </a:r>
            <a:r>
              <a:rPr lang="it-IT" dirty="0" err="1"/>
              <a:t>barbiturice</a:t>
            </a:r>
            <a:r>
              <a:rPr lang="it-IT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9793971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0B129-AFEC-A048-8551-AB81DC974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Thiopentalul</a:t>
            </a:r>
            <a:r>
              <a:rPr lang="it-IT" b="1" i="1" dirty="0"/>
              <a:t> </a:t>
            </a:r>
            <a:r>
              <a:rPr lang="it-IT" b="1" i="1" dirty="0" err="1"/>
              <a:t>sodic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8658F-2095-D243-A742-AB158BC04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6162"/>
            <a:ext cx="10515600" cy="3212201"/>
          </a:xfrm>
        </p:spPr>
        <p:txBody>
          <a:bodyPr/>
          <a:lstStyle/>
          <a:p>
            <a:r>
              <a:rPr lang="it-IT" dirty="0"/>
              <a:t>Se </a:t>
            </a:r>
            <a:r>
              <a:rPr lang="it-IT" dirty="0" err="1"/>
              <a:t>leag</a:t>
            </a:r>
            <a:r>
              <a:rPr lang="ro-RO" dirty="0"/>
              <a:t>ă ușor de proteinele plasmatice 80%  </a:t>
            </a:r>
            <a:r>
              <a:rPr lang="ro-RO" dirty="0" err="1"/>
              <a:t>şi</a:t>
            </a:r>
            <a:r>
              <a:rPr lang="ro-RO" dirty="0"/>
              <a:t> doar </a:t>
            </a:r>
            <a:r>
              <a:rPr lang="ro-RO" dirty="0" err="1"/>
              <a:t>fracţiunea</a:t>
            </a:r>
            <a:r>
              <a:rPr lang="ro-RO" dirty="0"/>
              <a:t> liberă exercită efectele anestezice. Este preluat de creier în aproximativ 30 de sec., iar </a:t>
            </a:r>
            <a:r>
              <a:rPr lang="ro-RO" dirty="0" err="1"/>
              <a:t>redistribuţia</a:t>
            </a:r>
            <a:r>
              <a:rPr lang="ro-RO" dirty="0"/>
              <a:t> rapidă a acestuia spre </a:t>
            </a:r>
            <a:r>
              <a:rPr lang="ro-RO" dirty="0" err="1"/>
              <a:t>muşchi</a:t>
            </a:r>
            <a:r>
              <a:rPr lang="ro-RO" dirty="0"/>
              <a:t> face ca la 20-30 de min., să scadă </a:t>
            </a:r>
            <a:r>
              <a:rPr lang="ro-RO" dirty="0" err="1"/>
              <a:t>concentraţia</a:t>
            </a:r>
            <a:r>
              <a:rPr lang="ro-RO" dirty="0"/>
              <a:t> plasmatică </a:t>
            </a:r>
            <a:r>
              <a:rPr lang="ro-RO" dirty="0" err="1"/>
              <a:t>şi</a:t>
            </a:r>
            <a:r>
              <a:rPr lang="ro-RO" dirty="0"/>
              <a:t> cerebrală.</a:t>
            </a:r>
            <a:endParaRPr lang="en-RO" dirty="0"/>
          </a:p>
          <a:p>
            <a:r>
              <a:rPr lang="ro-RO" dirty="0"/>
              <a:t>Se metabolizează hepatic prin oxidare, rezultând </a:t>
            </a:r>
            <a:r>
              <a:rPr lang="ro-RO" dirty="0" err="1"/>
              <a:t>metaboliti</a:t>
            </a:r>
            <a:r>
              <a:rPr lang="ro-RO" dirty="0"/>
              <a:t> hidrosolubili inactivi ce se elimină renal.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8582581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63AB3-AF22-6947-8779-9301585C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Thiopentalul</a:t>
            </a:r>
            <a:r>
              <a:rPr lang="it-IT" b="1" i="1" dirty="0"/>
              <a:t> </a:t>
            </a:r>
            <a:r>
              <a:rPr lang="it-IT" b="1" i="1" dirty="0" err="1"/>
              <a:t>sodic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92834-8AD0-B942-8485-0C9DC5EE5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i="1" dirty="0"/>
              <a:t>Efecte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SNC – scade FSC(fluxul sanguin cerebral), PIC,(presiunea </a:t>
            </a:r>
            <a:r>
              <a:rPr lang="ro-RO" dirty="0" err="1"/>
              <a:t>intracraniana</a:t>
            </a:r>
            <a:r>
              <a:rPr lang="ro-RO" dirty="0"/>
              <a:t>) metabolismul cerebral </a:t>
            </a:r>
            <a:r>
              <a:rPr lang="ro-RO" dirty="0" err="1"/>
              <a:t>şi</a:t>
            </a:r>
            <a:r>
              <a:rPr lang="ro-RO" dirty="0"/>
              <a:t> consumul de O</a:t>
            </a:r>
            <a:r>
              <a:rPr lang="ro-RO" baseline="-25000" dirty="0"/>
              <a:t>2</a:t>
            </a:r>
            <a:r>
              <a:rPr lang="ro-RO" dirty="0"/>
              <a:t>. Depresia SNC este în </a:t>
            </a:r>
            <a:r>
              <a:rPr lang="ro-RO" dirty="0" err="1"/>
              <a:t>funcţie</a:t>
            </a:r>
            <a:r>
              <a:rPr lang="ro-RO" dirty="0"/>
              <a:t> de doză mergând de la o </a:t>
            </a:r>
            <a:r>
              <a:rPr lang="ro-RO" dirty="0" err="1"/>
              <a:t>uşoară</a:t>
            </a:r>
            <a:r>
              <a:rPr lang="ro-RO" dirty="0"/>
              <a:t> sedare la coma barbiturică. Are și efecte </a:t>
            </a:r>
            <a:r>
              <a:rPr lang="ro-RO" dirty="0" err="1"/>
              <a:t>anticonvulsivante</a:t>
            </a:r>
            <a:r>
              <a:rPr lang="ro-RO" dirty="0"/>
              <a:t>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respirator – produce depresia centrilor respiratori bulbari. După doza de </a:t>
            </a:r>
            <a:r>
              <a:rPr lang="ro-RO" dirty="0" err="1"/>
              <a:t>inducţie</a:t>
            </a:r>
            <a:r>
              <a:rPr lang="ro-RO" dirty="0"/>
              <a:t> apare rapid apneea. Poate da bronhospasm prin eliberare de histamină,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cardiovascular – produce scăderea TA </a:t>
            </a:r>
            <a:r>
              <a:rPr lang="ro-RO" dirty="0" err="1"/>
              <a:t>şi</a:t>
            </a:r>
            <a:r>
              <a:rPr lang="ro-RO" dirty="0"/>
              <a:t> AV. Produce </a:t>
            </a:r>
            <a:r>
              <a:rPr lang="ro-RO" dirty="0" err="1"/>
              <a:t>vasodilataţie</a:t>
            </a:r>
            <a:r>
              <a:rPr lang="ro-RO" dirty="0"/>
              <a:t> cu scăderea întoarcerii venoase,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hepatic – scade fluxul sanguin hepatic, este inductor enzimatic,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renal - scade fluxul sanguin renal.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4633829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8F4E6-F126-0848-B68F-D9034A08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Thiopentalul</a:t>
            </a:r>
            <a:r>
              <a:rPr lang="it-IT" b="1" i="1" dirty="0"/>
              <a:t> </a:t>
            </a:r>
            <a:r>
              <a:rPr lang="it-IT" b="1" i="1" dirty="0" err="1"/>
              <a:t>sodic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4A74F-8231-4048-B46F-2412B2CD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i="1" dirty="0" err="1"/>
              <a:t>Indicaţii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</a:t>
            </a:r>
            <a:r>
              <a:rPr lang="ro-RO" dirty="0" err="1"/>
              <a:t>inducţia</a:t>
            </a:r>
            <a:r>
              <a:rPr lang="ro-RO" dirty="0"/>
              <a:t> AG (efectul se instalează rapid-20 sec, durează puţin-10 min).</a:t>
            </a:r>
            <a:endParaRPr lang="en-RO" dirty="0"/>
          </a:p>
          <a:p>
            <a:r>
              <a:rPr lang="ro-RO" i="1" dirty="0" err="1"/>
              <a:t>Contraindicaţii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la </a:t>
            </a:r>
            <a:r>
              <a:rPr lang="ro-RO" dirty="0" err="1"/>
              <a:t>pacienţii</a:t>
            </a:r>
            <a:r>
              <a:rPr lang="ro-RO" dirty="0"/>
              <a:t> </a:t>
            </a:r>
            <a:r>
              <a:rPr lang="ro-RO" dirty="0" err="1"/>
              <a:t>asmatici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la </a:t>
            </a:r>
            <a:r>
              <a:rPr lang="ro-RO" dirty="0" err="1"/>
              <a:t>pacienţii</a:t>
            </a:r>
            <a:r>
              <a:rPr lang="ro-RO" dirty="0"/>
              <a:t> cu </a:t>
            </a:r>
            <a:r>
              <a:rPr lang="ro-RO" dirty="0" err="1"/>
              <a:t>oscilaţii</a:t>
            </a:r>
            <a:r>
              <a:rPr lang="ro-RO" dirty="0"/>
              <a:t> tensionale, </a:t>
            </a:r>
            <a:r>
              <a:rPr lang="ro-RO" dirty="0" err="1"/>
              <a:t>hipovolemici</a:t>
            </a:r>
            <a:r>
              <a:rPr lang="ro-RO" dirty="0"/>
              <a:t>.</a:t>
            </a:r>
            <a:endParaRPr lang="en-RO" dirty="0"/>
          </a:p>
          <a:p>
            <a:r>
              <a:rPr lang="ro-RO" dirty="0"/>
              <a:t>Injectarea </a:t>
            </a:r>
            <a:r>
              <a:rPr lang="ro-RO" dirty="0" err="1"/>
              <a:t>intraarterială</a:t>
            </a:r>
            <a:r>
              <a:rPr lang="ro-RO" dirty="0"/>
              <a:t> accidentală produce precipitarea </a:t>
            </a:r>
            <a:r>
              <a:rPr lang="ro-RO" dirty="0" err="1"/>
              <a:t>thiopentalului</a:t>
            </a:r>
            <a:r>
              <a:rPr lang="ro-RO" dirty="0"/>
              <a:t> cu formarea de </a:t>
            </a:r>
            <a:r>
              <a:rPr lang="ro-RO" dirty="0" err="1"/>
              <a:t>microcristale</a:t>
            </a:r>
            <a:r>
              <a:rPr lang="ro-RO" dirty="0"/>
              <a:t> ducând la durere </a:t>
            </a:r>
            <a:r>
              <a:rPr lang="ro-RO" dirty="0" err="1"/>
              <a:t>şi</a:t>
            </a:r>
            <a:r>
              <a:rPr lang="ro-RO" dirty="0"/>
              <a:t> ischemie locală. 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9574261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DDD73-1CF4-2B49-8911-2CD808894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Benzodiazepinele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AD650-2536-DD41-BBEA-C7A8EE41B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RO" dirty="0"/>
              <a:t>dministrate iv pot determina anxioliză, amnezie, sedare sau hipnoză.</a:t>
            </a:r>
          </a:p>
          <a:p>
            <a:r>
              <a:rPr lang="en-US" dirty="0"/>
              <a:t>E</a:t>
            </a:r>
            <a:r>
              <a:rPr lang="en-RO" dirty="0"/>
              <a:t>fectul se instalează lent</a:t>
            </a:r>
          </a:p>
          <a:p>
            <a:r>
              <a:rPr lang="en-US" dirty="0"/>
              <a:t>D</a:t>
            </a:r>
            <a:r>
              <a:rPr lang="en-RO" dirty="0"/>
              <a:t>urata de acțiune mai lungă</a:t>
            </a:r>
          </a:p>
          <a:p>
            <a:r>
              <a:rPr lang="en-US" dirty="0"/>
              <a:t>D</a:t>
            </a:r>
            <a:r>
              <a:rPr lang="en-RO" dirty="0"/>
              <a:t>etermină depresie respiratorie dependent de doză</a:t>
            </a:r>
          </a:p>
          <a:p>
            <a:r>
              <a:rPr lang="en-US" dirty="0"/>
              <a:t>I</a:t>
            </a:r>
            <a:r>
              <a:rPr lang="en-RO" dirty="0"/>
              <a:t>nfluențează hemodinamica mult mai puțin.</a:t>
            </a:r>
          </a:p>
        </p:txBody>
      </p:sp>
    </p:spTree>
    <p:extLst>
      <p:ext uri="{BB962C8B-B14F-4D97-AF65-F5344CB8AC3E}">
        <p14:creationId xmlns:p14="http://schemas.microsoft.com/office/powerpoint/2010/main" val="216516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EE266-ECCF-E04E-BACF-2940FC39F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Consultul</a:t>
            </a:r>
            <a:r>
              <a:rPr lang="en-US" i="1" dirty="0"/>
              <a:t> </a:t>
            </a:r>
            <a:r>
              <a:rPr lang="en-US" i="1" dirty="0" err="1"/>
              <a:t>preanestezic</a:t>
            </a:r>
            <a:r>
              <a:rPr lang="en-US" dirty="0"/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CFE5A-3A1B-FF46-861E-837FC8B3F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Examen clinic </a:t>
            </a:r>
            <a:endParaRPr lang="en-RO" dirty="0"/>
          </a:p>
          <a:p>
            <a:r>
              <a:rPr lang="en-US" dirty="0"/>
              <a:t> </a:t>
            </a:r>
            <a:r>
              <a:rPr lang="en-US" dirty="0" err="1"/>
              <a:t>țintit</a:t>
            </a:r>
            <a:r>
              <a:rPr lang="en-US" dirty="0"/>
              <a:t> pe </a:t>
            </a:r>
            <a:r>
              <a:rPr lang="en-US" dirty="0" err="1"/>
              <a:t>aparate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sisteme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stabilirea</a:t>
            </a:r>
            <a:r>
              <a:rPr lang="en-US" dirty="0"/>
              <a:t> </a:t>
            </a:r>
            <a:r>
              <a:rPr lang="en-US" dirty="0" err="1"/>
              <a:t>gradului</a:t>
            </a:r>
            <a:r>
              <a:rPr lang="en-US" dirty="0"/>
              <a:t> de </a:t>
            </a:r>
            <a:r>
              <a:rPr lang="en-US" dirty="0" err="1"/>
              <a:t>afectare</a:t>
            </a:r>
            <a:endParaRPr lang="en-RO" dirty="0"/>
          </a:p>
          <a:p>
            <a:r>
              <a:rPr lang="en-US" dirty="0"/>
              <a:t> </a:t>
            </a:r>
            <a:r>
              <a:rPr lang="en-US" dirty="0" err="1"/>
              <a:t>evaluarea</a:t>
            </a:r>
            <a:r>
              <a:rPr lang="en-US" dirty="0"/>
              <a:t> </a:t>
            </a:r>
            <a:r>
              <a:rPr lang="en-US" dirty="0" err="1"/>
              <a:t>căilor</a:t>
            </a:r>
            <a:r>
              <a:rPr lang="en-US" dirty="0"/>
              <a:t> </a:t>
            </a:r>
            <a:r>
              <a:rPr lang="en-US" dirty="0" err="1"/>
              <a:t>respiratorii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anticiparea</a:t>
            </a:r>
            <a:r>
              <a:rPr lang="en-US" dirty="0"/>
              <a:t>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b="1" dirty="0" err="1"/>
              <a:t>intubații</a:t>
            </a:r>
            <a:r>
              <a:rPr lang="en-US" b="1" dirty="0"/>
              <a:t> </a:t>
            </a:r>
            <a:r>
              <a:rPr lang="en-US" b="1" dirty="0" err="1"/>
              <a:t>dificile</a:t>
            </a:r>
            <a:r>
              <a:rPr lang="en-US" dirty="0"/>
              <a:t>  :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macroglosia</a:t>
            </a:r>
            <a:r>
              <a:rPr lang="en-US" dirty="0"/>
              <a:t>, </a:t>
            </a:r>
            <a:r>
              <a:rPr lang="en-US" dirty="0" err="1"/>
              <a:t>lipsa</a:t>
            </a:r>
            <a:r>
              <a:rPr lang="en-US" dirty="0"/>
              <a:t> </a:t>
            </a:r>
            <a:r>
              <a:rPr lang="en-US" dirty="0" err="1"/>
              <a:t>dinților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mobilitatea</a:t>
            </a:r>
            <a:r>
              <a:rPr lang="en-US" dirty="0"/>
              <a:t> </a:t>
            </a:r>
            <a:r>
              <a:rPr lang="en-US" dirty="0" err="1"/>
              <a:t>scăzută</a:t>
            </a:r>
            <a:r>
              <a:rPr lang="en-US" dirty="0"/>
              <a:t> a </a:t>
            </a:r>
            <a:r>
              <a:rPr lang="en-US" dirty="0" err="1"/>
              <a:t>coloanei</a:t>
            </a:r>
            <a:r>
              <a:rPr lang="en-US" dirty="0"/>
              <a:t> </a:t>
            </a:r>
            <a:r>
              <a:rPr lang="en-US" dirty="0" err="1"/>
              <a:t>vertebrale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distanța</a:t>
            </a:r>
            <a:r>
              <a:rPr lang="en-US" dirty="0"/>
              <a:t> </a:t>
            </a:r>
            <a:r>
              <a:rPr lang="en-US" dirty="0" err="1"/>
              <a:t>hio-mentoniera</a:t>
            </a:r>
            <a:r>
              <a:rPr lang="en-US" dirty="0"/>
              <a:t> &lt; 3cm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- </a:t>
            </a:r>
            <a:r>
              <a:rPr lang="en-US" dirty="0" err="1"/>
              <a:t>distanța</a:t>
            </a:r>
            <a:r>
              <a:rPr lang="en-US" dirty="0"/>
              <a:t> </a:t>
            </a:r>
            <a:r>
              <a:rPr lang="en-US" dirty="0" err="1"/>
              <a:t>tiro-mentoniera</a:t>
            </a:r>
            <a:r>
              <a:rPr lang="en-US" dirty="0"/>
              <a:t> &lt;6cm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    -  </a:t>
            </a:r>
            <a:r>
              <a:rPr lang="en-US" b="1" i="1" dirty="0" err="1"/>
              <a:t>Scorul</a:t>
            </a:r>
            <a:r>
              <a:rPr lang="en-US" b="1" i="1" dirty="0"/>
              <a:t> </a:t>
            </a:r>
            <a:r>
              <a:rPr lang="en-US" b="1" i="1" dirty="0" err="1"/>
              <a:t>Mallampati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18291201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6D39B-CCB1-9F4D-8D06-FA6B9BAEA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Benzodiazepinele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27C60-B789-E845-BF65-675358D05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RO" dirty="0"/>
              <a:t>iazepam</a:t>
            </a:r>
          </a:p>
          <a:p>
            <a:r>
              <a:rPr lang="en-US" dirty="0"/>
              <a:t>D</a:t>
            </a:r>
            <a:r>
              <a:rPr lang="en-RO" dirty="0"/>
              <a:t>oza de inducție: 0,3 mg/kg</a:t>
            </a:r>
          </a:p>
          <a:p>
            <a:r>
              <a:rPr lang="en-US" dirty="0"/>
              <a:t>D</a:t>
            </a:r>
            <a:r>
              <a:rPr lang="en-RO" dirty="0"/>
              <a:t>urata de acțiune 10-60 min</a:t>
            </a:r>
          </a:p>
          <a:p>
            <a:endParaRPr lang="en-RO" dirty="0"/>
          </a:p>
          <a:p>
            <a:r>
              <a:rPr lang="en-RO" dirty="0"/>
              <a:t>Midazolam</a:t>
            </a:r>
          </a:p>
          <a:p>
            <a:r>
              <a:rPr lang="en-US" dirty="0"/>
              <a:t>D</a:t>
            </a:r>
            <a:r>
              <a:rPr lang="en-RO" dirty="0"/>
              <a:t>oza de inducție: 0,2-0,3 mg/kg</a:t>
            </a:r>
          </a:p>
          <a:p>
            <a:r>
              <a:rPr lang="en-US" dirty="0"/>
              <a:t>D</a:t>
            </a:r>
            <a:r>
              <a:rPr lang="en-RO" dirty="0"/>
              <a:t>urata de acțiune: 5-15 min</a:t>
            </a:r>
          </a:p>
        </p:txBody>
      </p:sp>
    </p:spTree>
    <p:extLst>
      <p:ext uri="{BB962C8B-B14F-4D97-AF65-F5344CB8AC3E}">
        <p14:creationId xmlns:p14="http://schemas.microsoft.com/office/powerpoint/2010/main" val="26285274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537F0-5503-2949-B04B-8BB12882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Ketamina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4FD86-3F3E-C744-A134-7B0E64D4A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94617"/>
          </a:xfrm>
        </p:spPr>
        <p:txBody>
          <a:bodyPr/>
          <a:lstStyle/>
          <a:p>
            <a:r>
              <a:rPr lang="it-IT" dirty="0"/>
              <a:t>Produce </a:t>
            </a:r>
            <a:r>
              <a:rPr lang="it-IT" dirty="0" err="1"/>
              <a:t>anestezie</a:t>
            </a:r>
            <a:r>
              <a:rPr lang="it-IT" dirty="0"/>
              <a:t> </a:t>
            </a:r>
            <a:r>
              <a:rPr lang="it-IT" dirty="0" err="1"/>
              <a:t>disociativă</a:t>
            </a:r>
            <a:r>
              <a:rPr lang="it-IT" dirty="0"/>
              <a:t>: </a:t>
            </a:r>
            <a:r>
              <a:rPr lang="it-IT" dirty="0" err="1"/>
              <a:t>amnezie</a:t>
            </a:r>
            <a:r>
              <a:rPr lang="it-IT" dirty="0"/>
              <a:t>, </a:t>
            </a:r>
            <a:r>
              <a:rPr lang="it-IT" dirty="0" err="1"/>
              <a:t>analgezie</a:t>
            </a:r>
            <a:r>
              <a:rPr lang="it-IT" dirty="0"/>
              <a:t>, catatonie; </a:t>
            </a:r>
            <a:r>
              <a:rPr lang="it-IT" dirty="0" err="1"/>
              <a:t>determină</a:t>
            </a:r>
            <a:r>
              <a:rPr lang="it-IT" dirty="0"/>
              <a:t> </a:t>
            </a:r>
            <a:r>
              <a:rPr lang="it-IT" dirty="0" err="1"/>
              <a:t>coşmaruri</a:t>
            </a:r>
            <a:r>
              <a:rPr lang="it-IT" dirty="0"/>
              <a:t>, </a:t>
            </a:r>
            <a:r>
              <a:rPr lang="it-IT" dirty="0" err="1"/>
              <a:t>dezorientate</a:t>
            </a:r>
            <a:r>
              <a:rPr lang="it-IT" dirty="0"/>
              <a:t> </a:t>
            </a:r>
            <a:r>
              <a:rPr lang="it-IT" dirty="0" err="1"/>
              <a:t>şi</a:t>
            </a:r>
            <a:r>
              <a:rPr lang="it-IT" dirty="0"/>
              <a:t> </a:t>
            </a:r>
            <a:r>
              <a:rPr lang="it-IT" dirty="0" err="1"/>
              <a:t>halucinaţii</a:t>
            </a:r>
            <a:r>
              <a:rPr lang="it-IT" dirty="0"/>
              <a:t> </a:t>
            </a:r>
            <a:r>
              <a:rPr lang="it-IT" dirty="0" err="1"/>
              <a:t>postanestezice</a:t>
            </a:r>
            <a:r>
              <a:rPr lang="it-IT" dirty="0"/>
              <a:t> (prevenite </a:t>
            </a:r>
            <a:r>
              <a:rPr lang="it-IT" dirty="0" err="1"/>
              <a:t>prin</a:t>
            </a:r>
            <a:r>
              <a:rPr lang="it-IT" dirty="0"/>
              <a:t> </a:t>
            </a:r>
            <a:r>
              <a:rPr lang="it-IT" dirty="0" err="1"/>
              <a:t>administrarea</a:t>
            </a:r>
            <a:r>
              <a:rPr lang="it-IT" dirty="0"/>
              <a:t> de </a:t>
            </a:r>
            <a:r>
              <a:rPr lang="it-IT" dirty="0" err="1"/>
              <a:t>diazepam</a:t>
            </a:r>
            <a:r>
              <a:rPr lang="it-IT" dirty="0"/>
              <a:t>).</a:t>
            </a:r>
            <a:endParaRPr lang="en-RO" dirty="0"/>
          </a:p>
          <a:p>
            <a:r>
              <a:rPr lang="es-ES" i="1" dirty="0" err="1"/>
              <a:t>Mecanismul</a:t>
            </a:r>
            <a:r>
              <a:rPr lang="es-ES" i="1" dirty="0"/>
              <a:t> de </a:t>
            </a:r>
            <a:r>
              <a:rPr lang="es-ES" i="1" dirty="0" err="1"/>
              <a:t>acţiune</a:t>
            </a:r>
            <a:r>
              <a:rPr lang="es-ES" i="1" dirty="0"/>
              <a:t> – </a:t>
            </a:r>
            <a:r>
              <a:rPr lang="es-ES" dirty="0" err="1"/>
              <a:t>inhibă</a:t>
            </a:r>
            <a:r>
              <a:rPr lang="es-ES" dirty="0"/>
              <a:t> </a:t>
            </a:r>
            <a:r>
              <a:rPr lang="es-ES" dirty="0" err="1"/>
              <a:t>receptorii</a:t>
            </a:r>
            <a:r>
              <a:rPr lang="es-ES" dirty="0"/>
              <a:t> NMDA de la </a:t>
            </a:r>
            <a:r>
              <a:rPr lang="es-ES" dirty="0" err="1"/>
              <a:t>nivelul</a:t>
            </a:r>
            <a:r>
              <a:rPr lang="es-ES" dirty="0"/>
              <a:t> SNC. De </a:t>
            </a:r>
            <a:r>
              <a:rPr lang="es-ES" dirty="0" err="1"/>
              <a:t>asemenea</a:t>
            </a:r>
            <a:r>
              <a:rPr lang="es-ES" dirty="0"/>
              <a:t> </a:t>
            </a:r>
            <a:r>
              <a:rPr lang="es-ES" dirty="0" err="1"/>
              <a:t>acţionează</a:t>
            </a:r>
            <a:r>
              <a:rPr lang="es-ES" dirty="0"/>
              <a:t> </a:t>
            </a:r>
            <a:r>
              <a:rPr lang="es-ES" dirty="0" err="1"/>
              <a:t>şi</a:t>
            </a:r>
            <a:r>
              <a:rPr lang="es-ES" dirty="0"/>
              <a:t> pe </a:t>
            </a:r>
            <a:r>
              <a:rPr lang="es-ES" dirty="0" err="1"/>
              <a:t>receptorii</a:t>
            </a:r>
            <a:r>
              <a:rPr lang="es-ES" dirty="0"/>
              <a:t> </a:t>
            </a:r>
            <a:r>
              <a:rPr lang="es-ES" dirty="0" err="1"/>
              <a:t>opioizi</a:t>
            </a:r>
            <a:r>
              <a:rPr lang="es-ES" dirty="0"/>
              <a:t> </a:t>
            </a:r>
            <a:r>
              <a:rPr lang="es-ES" dirty="0" err="1"/>
              <a:t>producând</a:t>
            </a:r>
            <a:r>
              <a:rPr lang="es-ES" dirty="0"/>
              <a:t> </a:t>
            </a:r>
            <a:r>
              <a:rPr lang="es-ES" dirty="0" err="1"/>
              <a:t>analgezie</a:t>
            </a:r>
            <a:r>
              <a:rPr lang="es-ES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68244132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82F18-637D-244F-A095-B8D4E14A3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Ketamina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97ED9-541E-4D46-AEFD-FDC8999D7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05500"/>
          </a:xfrm>
        </p:spPr>
        <p:txBody>
          <a:bodyPr/>
          <a:lstStyle/>
          <a:p>
            <a:r>
              <a:rPr lang="es-ES" i="1" dirty="0" err="1"/>
              <a:t>Efecte</a:t>
            </a:r>
            <a:r>
              <a:rPr lang="es-ES" i="1" dirty="0"/>
              <a:t> – pe SNC </a:t>
            </a:r>
            <a:r>
              <a:rPr lang="es-ES" dirty="0" err="1"/>
              <a:t>cresc</a:t>
            </a:r>
            <a:r>
              <a:rPr lang="es-ES" dirty="0"/>
              <a:t> PIC, FSC </a:t>
            </a:r>
            <a:r>
              <a:rPr lang="es-ES" dirty="0" err="1"/>
              <a:t>şi</a:t>
            </a:r>
            <a:r>
              <a:rPr lang="es-ES" dirty="0"/>
              <a:t> </a:t>
            </a:r>
            <a:r>
              <a:rPr lang="es-ES" dirty="0" err="1"/>
              <a:t>metabolismul</a:t>
            </a:r>
            <a:r>
              <a:rPr lang="es-ES" dirty="0"/>
              <a:t> cerebral. </a:t>
            </a:r>
            <a:endParaRPr lang="en-RO" dirty="0"/>
          </a:p>
          <a:p>
            <a:pPr marL="0" indent="0">
              <a:buNone/>
            </a:pPr>
            <a:r>
              <a:rPr lang="es-ES" dirty="0"/>
              <a:t>               </a:t>
            </a:r>
            <a:r>
              <a:rPr lang="es-ES" i="1" dirty="0"/>
              <a:t>- </a:t>
            </a:r>
            <a:r>
              <a:rPr lang="es-ES" i="1" dirty="0" err="1"/>
              <a:t>respiratorii</a:t>
            </a:r>
            <a:r>
              <a:rPr lang="es-ES" dirty="0"/>
              <a:t> - </a:t>
            </a:r>
            <a:r>
              <a:rPr lang="es-ES" dirty="0" err="1"/>
              <a:t>determină</a:t>
            </a:r>
            <a:r>
              <a:rPr lang="es-ES" dirty="0"/>
              <a:t> o </a:t>
            </a:r>
            <a:r>
              <a:rPr lang="es-ES" dirty="0" err="1"/>
              <a:t>uşoară</a:t>
            </a:r>
            <a:r>
              <a:rPr lang="es-ES" dirty="0"/>
              <a:t> </a:t>
            </a:r>
            <a:r>
              <a:rPr lang="es-ES" dirty="0" err="1"/>
              <a:t>depresie</a:t>
            </a:r>
            <a:r>
              <a:rPr lang="es-ES" dirty="0"/>
              <a:t> a </a:t>
            </a:r>
            <a:r>
              <a:rPr lang="es-ES" dirty="0" err="1"/>
              <a:t>respiraţiei</a:t>
            </a:r>
            <a:r>
              <a:rPr lang="es-ES" dirty="0"/>
              <a:t> de </a:t>
            </a:r>
            <a:r>
              <a:rPr lang="es-ES" dirty="0" err="1"/>
              <a:t>tip</a:t>
            </a:r>
            <a:r>
              <a:rPr lang="es-ES" dirty="0"/>
              <a:t> central, are </a:t>
            </a:r>
            <a:r>
              <a:rPr lang="es-ES" dirty="0" err="1"/>
              <a:t>puternic</a:t>
            </a:r>
            <a:r>
              <a:rPr lang="es-ES" dirty="0"/>
              <a:t> </a:t>
            </a:r>
            <a:r>
              <a:rPr lang="es-ES" dirty="0" err="1"/>
              <a:t>efect</a:t>
            </a:r>
            <a:r>
              <a:rPr lang="es-ES" dirty="0"/>
              <a:t> </a:t>
            </a:r>
            <a:r>
              <a:rPr lang="es-ES" dirty="0" err="1"/>
              <a:t>bronhodialatator</a:t>
            </a:r>
            <a:r>
              <a:rPr lang="es-ES" dirty="0"/>
              <a:t> dar </a:t>
            </a:r>
            <a:r>
              <a:rPr lang="es-ES" dirty="0" err="1"/>
              <a:t>stimulează</a:t>
            </a:r>
            <a:r>
              <a:rPr lang="es-ES" dirty="0"/>
              <a:t> </a:t>
            </a:r>
            <a:r>
              <a:rPr lang="es-ES" dirty="0" err="1"/>
              <a:t>secteţia</a:t>
            </a:r>
            <a:r>
              <a:rPr lang="es-ES" dirty="0"/>
              <a:t> </a:t>
            </a:r>
            <a:r>
              <a:rPr lang="es-ES" dirty="0" err="1"/>
              <a:t>traheo-branşică</a:t>
            </a:r>
            <a:r>
              <a:rPr lang="es-ES" dirty="0"/>
              <a:t>.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            </a:t>
            </a:r>
            <a:r>
              <a:rPr lang="it-IT" i="1" dirty="0"/>
              <a:t>- </a:t>
            </a:r>
            <a:r>
              <a:rPr lang="it-IT" i="1" dirty="0" err="1"/>
              <a:t>cardiovasculare</a:t>
            </a:r>
            <a:r>
              <a:rPr lang="it-IT" dirty="0"/>
              <a:t> – </a:t>
            </a:r>
            <a:r>
              <a:rPr lang="it-IT" dirty="0" err="1"/>
              <a:t>determină</a:t>
            </a:r>
            <a:r>
              <a:rPr lang="it-IT" dirty="0"/>
              <a:t> </a:t>
            </a:r>
            <a:r>
              <a:rPr lang="it-IT" dirty="0" err="1"/>
              <a:t>creşterea</a:t>
            </a:r>
            <a:r>
              <a:rPr lang="it-IT" dirty="0"/>
              <a:t> TA, a DC, a </a:t>
            </a:r>
            <a:r>
              <a:rPr lang="it-IT" dirty="0" err="1"/>
              <a:t>frecvenţei</a:t>
            </a:r>
            <a:r>
              <a:rPr lang="it-IT" dirty="0"/>
              <a:t> arteriale, </a:t>
            </a:r>
            <a:r>
              <a:rPr lang="it-IT" dirty="0" err="1"/>
              <a:t>prin</a:t>
            </a:r>
            <a:r>
              <a:rPr lang="it-IT" dirty="0"/>
              <a:t> </a:t>
            </a:r>
            <a:r>
              <a:rPr lang="it-IT" dirty="0" err="1"/>
              <a:t>stimulare</a:t>
            </a:r>
            <a:r>
              <a:rPr lang="it-IT" dirty="0"/>
              <a:t> </a:t>
            </a:r>
            <a:r>
              <a:rPr lang="it-IT" dirty="0" err="1"/>
              <a:t>simpatică</a:t>
            </a:r>
            <a:r>
              <a:rPr lang="it-IT" dirty="0"/>
              <a:t>. Duce la </a:t>
            </a:r>
            <a:r>
              <a:rPr lang="it-IT" dirty="0" err="1"/>
              <a:t>creşterea</a:t>
            </a:r>
            <a:r>
              <a:rPr lang="it-IT" dirty="0"/>
              <a:t> </a:t>
            </a:r>
            <a:r>
              <a:rPr lang="it-IT" dirty="0" err="1"/>
              <a:t>nivelelor</a:t>
            </a:r>
            <a:r>
              <a:rPr lang="it-IT" dirty="0"/>
              <a:t> </a:t>
            </a:r>
            <a:r>
              <a:rPr lang="it-IT" dirty="0" err="1"/>
              <a:t>plasmatice</a:t>
            </a:r>
            <a:r>
              <a:rPr lang="it-IT" dirty="0"/>
              <a:t> de </a:t>
            </a:r>
            <a:r>
              <a:rPr lang="it-IT" dirty="0" err="1"/>
              <a:t>adrenalină</a:t>
            </a:r>
            <a:r>
              <a:rPr lang="it-IT" dirty="0"/>
              <a:t> </a:t>
            </a:r>
            <a:r>
              <a:rPr lang="it-IT" dirty="0" err="1"/>
              <a:t>şi</a:t>
            </a:r>
            <a:r>
              <a:rPr lang="it-IT" dirty="0"/>
              <a:t> </a:t>
            </a:r>
            <a:r>
              <a:rPr lang="it-IT" dirty="0" err="1"/>
              <a:t>noradrenalină</a:t>
            </a:r>
            <a:r>
              <a:rPr lang="it-IT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4322280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79A7-24CD-B642-84DF-212A26EBF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O" dirty="0"/>
              <a:t>Ketamina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6A96D-FA19-BC40-B657-9E340BA5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2812"/>
            <a:ext cx="10515600" cy="3505500"/>
          </a:xfrm>
        </p:spPr>
        <p:txBody>
          <a:bodyPr/>
          <a:lstStyle/>
          <a:p>
            <a:r>
              <a:rPr lang="it-IT" i="1" dirty="0" err="1"/>
              <a:t>Indicaţii</a:t>
            </a:r>
            <a:r>
              <a:rPr lang="it-IT" i="1" dirty="0"/>
              <a:t>:</a:t>
            </a:r>
            <a:r>
              <a:rPr lang="it-IT" dirty="0"/>
              <a:t> - la </a:t>
            </a:r>
            <a:r>
              <a:rPr lang="it-IT" dirty="0" err="1"/>
              <a:t>pacienţi</a:t>
            </a:r>
            <a:r>
              <a:rPr lang="it-IT" dirty="0"/>
              <a:t> cu </a:t>
            </a:r>
            <a:r>
              <a:rPr lang="it-IT" dirty="0" err="1"/>
              <a:t>hipotensiune</a:t>
            </a:r>
            <a:r>
              <a:rPr lang="it-IT" dirty="0"/>
              <a:t>, </a:t>
            </a:r>
            <a:r>
              <a:rPr lang="it-IT" dirty="0" err="1"/>
              <a:t>şoc</a:t>
            </a:r>
            <a:r>
              <a:rPr lang="it-IT" dirty="0"/>
              <a:t>, IC  (</a:t>
            </a:r>
            <a:r>
              <a:rPr lang="it-IT" dirty="0" err="1"/>
              <a:t>stimula</a:t>
            </a:r>
            <a:r>
              <a:rPr lang="es-ES" dirty="0"/>
              <a:t>re </a:t>
            </a:r>
            <a:r>
              <a:rPr lang="es-ES" dirty="0" err="1"/>
              <a:t>cardio-circulatorie</a:t>
            </a:r>
            <a:r>
              <a:rPr lang="es-ES" dirty="0"/>
              <a:t> </a:t>
            </a:r>
            <a:r>
              <a:rPr lang="es-ES" dirty="0" err="1"/>
              <a:t>prin</a:t>
            </a:r>
            <a:r>
              <a:rPr lang="es-ES" dirty="0"/>
              <a:t> </a:t>
            </a:r>
            <a:r>
              <a:rPr lang="es-ES" dirty="0" err="1"/>
              <a:t>acţiune</a:t>
            </a:r>
            <a:r>
              <a:rPr lang="es-ES" dirty="0"/>
              <a:t> la nivel SNV-S central ),</a:t>
            </a:r>
            <a:endParaRPr lang="en-RO" dirty="0"/>
          </a:p>
          <a:p>
            <a:pPr marL="0" indent="0">
              <a:buNone/>
            </a:pPr>
            <a:r>
              <a:rPr lang="es-ES" dirty="0"/>
              <a:t>                          </a:t>
            </a:r>
            <a:r>
              <a:rPr lang="en-US" dirty="0"/>
              <a:t>-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astm</a:t>
            </a:r>
            <a:r>
              <a:rPr lang="en-US" dirty="0"/>
              <a:t> </a:t>
            </a:r>
            <a:r>
              <a:rPr lang="en-US" dirty="0" err="1"/>
              <a:t>bronşic</a:t>
            </a:r>
            <a:r>
              <a:rPr lang="en-US" dirty="0"/>
              <a:t> ( produce </a:t>
            </a:r>
            <a:r>
              <a:rPr lang="en-US" dirty="0" err="1"/>
              <a:t>bronhodilataţie</a:t>
            </a:r>
            <a:r>
              <a:rPr lang="en-US" dirty="0"/>
              <a:t> ),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                          - </a:t>
            </a:r>
            <a:r>
              <a:rPr lang="it-IT" dirty="0" err="1"/>
              <a:t>când</a:t>
            </a:r>
            <a:r>
              <a:rPr lang="it-IT" dirty="0"/>
              <a:t> se </a:t>
            </a:r>
            <a:r>
              <a:rPr lang="it-IT" dirty="0" err="1"/>
              <a:t>doreşte</a:t>
            </a:r>
            <a:r>
              <a:rPr lang="it-IT" dirty="0"/>
              <a:t> </a:t>
            </a:r>
            <a:r>
              <a:rPr lang="it-IT" dirty="0" err="1"/>
              <a:t>menţinerea</a:t>
            </a:r>
            <a:r>
              <a:rPr lang="it-IT" dirty="0"/>
              <a:t> </a:t>
            </a:r>
            <a:r>
              <a:rPr lang="it-IT" dirty="0" err="1"/>
              <a:t>ventilaţiei</a:t>
            </a:r>
            <a:r>
              <a:rPr lang="it-IT" dirty="0"/>
              <a:t> </a:t>
            </a:r>
            <a:r>
              <a:rPr lang="it-IT" dirty="0" err="1"/>
              <a:t>spontane</a:t>
            </a:r>
            <a:r>
              <a:rPr lang="it-IT" dirty="0"/>
              <a:t>,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                          - </a:t>
            </a:r>
            <a:r>
              <a:rPr lang="en-US" dirty="0" err="1"/>
              <a:t>când</a:t>
            </a:r>
            <a:r>
              <a:rPr lang="en-US" dirty="0"/>
              <a:t> se </a:t>
            </a:r>
            <a:r>
              <a:rPr lang="en-US" dirty="0" err="1"/>
              <a:t>anticipează</a:t>
            </a:r>
            <a:r>
              <a:rPr lang="en-US" dirty="0"/>
              <a:t> o </a:t>
            </a:r>
            <a:r>
              <a:rPr lang="en-US" dirty="0" err="1"/>
              <a:t>intubaţie</a:t>
            </a:r>
            <a:r>
              <a:rPr lang="en-US" dirty="0"/>
              <a:t> </a:t>
            </a:r>
            <a:r>
              <a:rPr lang="en-US" dirty="0" err="1"/>
              <a:t>dificilă</a:t>
            </a:r>
            <a:r>
              <a:rPr lang="en-US" dirty="0"/>
              <a:t> (are </a:t>
            </a:r>
            <a:r>
              <a:rPr lang="en-US" dirty="0" err="1"/>
              <a:t>efect</a:t>
            </a:r>
            <a:r>
              <a:rPr lang="en-US" dirty="0"/>
              <a:t> minim de </a:t>
            </a:r>
            <a:r>
              <a:rPr lang="en-US" dirty="0" err="1"/>
              <a:t>depresie</a:t>
            </a:r>
            <a:r>
              <a:rPr lang="en-US" dirty="0"/>
              <a:t> a </a:t>
            </a:r>
            <a:r>
              <a:rPr lang="en-US" dirty="0" err="1"/>
              <a:t>centrilor</a:t>
            </a:r>
            <a:r>
              <a:rPr lang="en-US" dirty="0"/>
              <a:t> </a:t>
            </a:r>
            <a:r>
              <a:rPr lang="en-US" dirty="0" err="1"/>
              <a:t>respiratori</a:t>
            </a:r>
            <a:r>
              <a:rPr lang="en-US" dirty="0"/>
              <a:t>).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2999679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8B59B-1BBA-F540-9BC0-38607B9B3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Propofol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FDBF2-ACD1-2143-9DD6-0917C95D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Este un </a:t>
            </a:r>
            <a:r>
              <a:rPr lang="it-IT" dirty="0" err="1"/>
              <a:t>derivat</a:t>
            </a:r>
            <a:r>
              <a:rPr lang="it-IT" dirty="0"/>
              <a:t> </a:t>
            </a:r>
            <a:r>
              <a:rPr lang="it-IT" dirty="0" err="1"/>
              <a:t>fenolic</a:t>
            </a:r>
            <a:r>
              <a:rPr lang="it-IT" dirty="0"/>
              <a:t> cu </a:t>
            </a:r>
            <a:r>
              <a:rPr lang="it-IT" dirty="0" err="1"/>
              <a:t>solubilitate</a:t>
            </a:r>
            <a:r>
              <a:rPr lang="it-IT" dirty="0"/>
              <a:t> </a:t>
            </a:r>
            <a:r>
              <a:rPr lang="it-IT" dirty="0" err="1"/>
              <a:t>ridicată</a:t>
            </a:r>
            <a:r>
              <a:rPr lang="it-IT" dirty="0"/>
              <a:t>, se </a:t>
            </a:r>
            <a:r>
              <a:rPr lang="it-IT" dirty="0" err="1"/>
              <a:t>găseşte</a:t>
            </a:r>
            <a:r>
              <a:rPr lang="it-IT" dirty="0"/>
              <a:t> sub forma </a:t>
            </a:r>
            <a:r>
              <a:rPr lang="it-IT" dirty="0" err="1"/>
              <a:t>unei</a:t>
            </a:r>
            <a:r>
              <a:rPr lang="it-IT" dirty="0"/>
              <a:t> </a:t>
            </a:r>
            <a:r>
              <a:rPr lang="it-IT" dirty="0" err="1"/>
              <a:t>emulsii</a:t>
            </a:r>
            <a:r>
              <a:rPr lang="it-IT" dirty="0"/>
              <a:t> </a:t>
            </a:r>
            <a:r>
              <a:rPr lang="it-IT" dirty="0" err="1"/>
              <a:t>lăptoase</a:t>
            </a:r>
            <a:r>
              <a:rPr lang="it-IT" dirty="0"/>
              <a:t> ce </a:t>
            </a:r>
            <a:r>
              <a:rPr lang="it-IT" dirty="0" err="1"/>
              <a:t>conţine</a:t>
            </a:r>
            <a:r>
              <a:rPr lang="it-IT" dirty="0"/>
              <a:t> </a:t>
            </a:r>
            <a:r>
              <a:rPr lang="it-IT" dirty="0" err="1"/>
              <a:t>ulei</a:t>
            </a:r>
            <a:r>
              <a:rPr lang="it-IT" dirty="0"/>
              <a:t> de soia, </a:t>
            </a:r>
            <a:r>
              <a:rPr lang="it-IT" dirty="0" err="1"/>
              <a:t>glicerol</a:t>
            </a:r>
            <a:r>
              <a:rPr lang="it-IT" dirty="0"/>
              <a:t>, </a:t>
            </a:r>
            <a:r>
              <a:rPr lang="it-IT" dirty="0" err="1"/>
              <a:t>fosfatidă</a:t>
            </a:r>
            <a:r>
              <a:rPr lang="it-IT" dirty="0"/>
              <a:t> de </a:t>
            </a:r>
            <a:r>
              <a:rPr lang="it-IT" dirty="0" err="1"/>
              <a:t>ou</a:t>
            </a:r>
            <a:r>
              <a:rPr lang="it-IT" dirty="0"/>
              <a:t> </a:t>
            </a:r>
            <a:r>
              <a:rPr lang="it-IT" dirty="0" err="1"/>
              <a:t>purificată</a:t>
            </a:r>
            <a:r>
              <a:rPr lang="it-IT" dirty="0"/>
              <a:t>.</a:t>
            </a:r>
            <a:endParaRPr lang="en-RO" dirty="0"/>
          </a:p>
          <a:p>
            <a:r>
              <a:rPr lang="en-US" dirty="0"/>
              <a:t>Se </a:t>
            </a:r>
            <a:r>
              <a:rPr lang="en-US" dirty="0" err="1"/>
              <a:t>utilizează</a:t>
            </a:r>
            <a:r>
              <a:rPr lang="en-US" dirty="0"/>
              <a:t> strict ca </a:t>
            </a:r>
            <a:r>
              <a:rPr lang="en-US" dirty="0" err="1"/>
              <a:t>hipnotic</a:t>
            </a:r>
            <a:r>
              <a:rPr lang="en-US" dirty="0"/>
              <a:t>, nu are </a:t>
            </a:r>
            <a:r>
              <a:rPr lang="en-US" dirty="0" err="1"/>
              <a:t>efect</a:t>
            </a:r>
            <a:r>
              <a:rPr lang="en-US" dirty="0"/>
              <a:t> </a:t>
            </a:r>
            <a:r>
              <a:rPr lang="en-US" dirty="0" err="1"/>
              <a:t>analgetic</a:t>
            </a:r>
            <a:r>
              <a:rPr lang="en-US" dirty="0"/>
              <a:t>.</a:t>
            </a:r>
          </a:p>
          <a:p>
            <a:r>
              <a:rPr lang="en-US" i="1" dirty="0" err="1"/>
              <a:t>Mecanism</a:t>
            </a:r>
            <a:r>
              <a:rPr lang="en-US" i="1" dirty="0"/>
              <a:t> de </a:t>
            </a:r>
            <a:r>
              <a:rPr lang="en-US" i="1" dirty="0" err="1"/>
              <a:t>acţiune</a:t>
            </a:r>
            <a:r>
              <a:rPr lang="en-US" i="1" dirty="0"/>
              <a:t> </a:t>
            </a:r>
            <a:r>
              <a:rPr lang="en-US" dirty="0" err="1"/>
              <a:t>determină</a:t>
            </a:r>
            <a:r>
              <a:rPr lang="en-US" dirty="0"/>
              <a:t> </a:t>
            </a:r>
            <a:r>
              <a:rPr lang="en-US" dirty="0" err="1"/>
              <a:t>scăderea</a:t>
            </a:r>
            <a:r>
              <a:rPr lang="en-US" dirty="0"/>
              <a:t> </a:t>
            </a:r>
            <a:r>
              <a:rPr lang="en-US" dirty="0" err="1"/>
              <a:t>ratei</a:t>
            </a:r>
            <a:r>
              <a:rPr lang="en-US" dirty="0"/>
              <a:t> de </a:t>
            </a:r>
            <a:r>
              <a:rPr lang="en-US" dirty="0" err="1"/>
              <a:t>disociere</a:t>
            </a:r>
            <a:r>
              <a:rPr lang="en-US" dirty="0"/>
              <a:t> a GABA de pe </a:t>
            </a:r>
            <a:r>
              <a:rPr lang="en-US" dirty="0" err="1"/>
              <a:t>receptori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determină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menţinerea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err="1"/>
              <a:t>timp</a:t>
            </a:r>
            <a:r>
              <a:rPr lang="en-US" dirty="0"/>
              <a:t> a </a:t>
            </a:r>
            <a:r>
              <a:rPr lang="en-US" dirty="0" err="1"/>
              <a:t>sinapsei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stare de </a:t>
            </a:r>
            <a:r>
              <a:rPr lang="en-US" dirty="0" err="1"/>
              <a:t>inhibiţie</a:t>
            </a:r>
            <a:r>
              <a:rPr lang="en-US" dirty="0"/>
              <a:t>. </a:t>
            </a:r>
            <a:endParaRPr lang="en-RO" dirty="0"/>
          </a:p>
          <a:p>
            <a:r>
              <a:rPr lang="en-US" dirty="0"/>
              <a:t>De </a:t>
            </a:r>
            <a:r>
              <a:rPr lang="en-US" dirty="0" err="1"/>
              <a:t>asemenea</a:t>
            </a:r>
            <a:r>
              <a:rPr lang="en-US" dirty="0"/>
              <a:t> </a:t>
            </a:r>
            <a:r>
              <a:rPr lang="en-US" dirty="0" err="1"/>
              <a:t>acţionează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pe </a:t>
            </a:r>
            <a:r>
              <a:rPr lang="en-US" dirty="0" err="1"/>
              <a:t>receptorii</a:t>
            </a:r>
            <a:r>
              <a:rPr lang="en-US" dirty="0"/>
              <a:t> de </a:t>
            </a:r>
            <a:r>
              <a:rPr lang="en-US" dirty="0" err="1"/>
              <a:t>glicină</a:t>
            </a:r>
            <a:r>
              <a:rPr lang="en-US" dirty="0"/>
              <a:t> de la </a:t>
            </a:r>
            <a:r>
              <a:rPr lang="en-US" dirty="0" err="1"/>
              <a:t>nivel</a:t>
            </a:r>
            <a:r>
              <a:rPr lang="en-US" dirty="0"/>
              <a:t> central </a:t>
            </a:r>
            <a:r>
              <a:rPr lang="en-US" dirty="0" err="1"/>
              <a:t>și</a:t>
            </a:r>
            <a:r>
              <a:rPr lang="en-US" dirty="0"/>
              <a:t> de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măduvei</a:t>
            </a:r>
            <a:r>
              <a:rPr lang="en-US" dirty="0"/>
              <a:t> </a:t>
            </a:r>
            <a:r>
              <a:rPr lang="en-US" dirty="0" err="1"/>
              <a:t>spinării</a:t>
            </a:r>
            <a:r>
              <a:rPr lang="en-US" dirty="0"/>
              <a:t>, </a:t>
            </a:r>
            <a:r>
              <a:rPr lang="en-US" dirty="0" err="1"/>
              <a:t>creşte</a:t>
            </a:r>
            <a:r>
              <a:rPr lang="en-US" dirty="0"/>
              <a:t> </a:t>
            </a:r>
            <a:r>
              <a:rPr lang="en-US" dirty="0" err="1"/>
              <a:t>concentraţia</a:t>
            </a:r>
            <a:r>
              <a:rPr lang="en-US" dirty="0"/>
              <a:t> de </a:t>
            </a:r>
            <a:r>
              <a:rPr lang="en-US" dirty="0" err="1"/>
              <a:t>dopamină</a:t>
            </a:r>
            <a:r>
              <a:rPr lang="en-US" dirty="0"/>
              <a:t> de la </a:t>
            </a:r>
            <a:r>
              <a:rPr lang="en-US" dirty="0" err="1"/>
              <a:t>nivelul</a:t>
            </a:r>
            <a:r>
              <a:rPr lang="en-US" dirty="0"/>
              <a:t> </a:t>
            </a:r>
            <a:r>
              <a:rPr lang="en-US" dirty="0" err="1"/>
              <a:t>sistemului</a:t>
            </a:r>
            <a:r>
              <a:rPr lang="en-US" dirty="0"/>
              <a:t> limbic </a:t>
            </a:r>
            <a:r>
              <a:rPr lang="en-US" dirty="0" err="1"/>
              <a:t>ceea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explică</a:t>
            </a:r>
            <a:r>
              <a:rPr lang="en-US" dirty="0"/>
              <a:t> </a:t>
            </a:r>
            <a:r>
              <a:rPr lang="en-US" dirty="0" err="1"/>
              <a:t>starea</a:t>
            </a:r>
            <a:r>
              <a:rPr lang="en-US" dirty="0"/>
              <a:t> de </a:t>
            </a:r>
            <a:r>
              <a:rPr lang="en-US" dirty="0" err="1"/>
              <a:t>bună</a:t>
            </a:r>
            <a:r>
              <a:rPr lang="en-US" dirty="0"/>
              <a:t> </a:t>
            </a:r>
            <a:r>
              <a:rPr lang="en-US" dirty="0" err="1"/>
              <a:t>dispoziţie</a:t>
            </a:r>
            <a:r>
              <a:rPr lang="en-US" dirty="0"/>
              <a:t> </a:t>
            </a:r>
            <a:r>
              <a:rPr lang="en-US" dirty="0" err="1"/>
              <a:t>după</a:t>
            </a:r>
            <a:r>
              <a:rPr lang="en-US" dirty="0"/>
              <a:t> </a:t>
            </a:r>
            <a:r>
              <a:rPr lang="en-US" dirty="0" err="1"/>
              <a:t>administrarea</a:t>
            </a:r>
            <a:r>
              <a:rPr lang="en-US" dirty="0"/>
              <a:t> de propofol</a:t>
            </a:r>
            <a:endParaRPr lang="en-RO" dirty="0"/>
          </a:p>
          <a:p>
            <a:r>
              <a:rPr lang="en-US" dirty="0"/>
              <a:t>Se </a:t>
            </a:r>
            <a:r>
              <a:rPr lang="en-US" dirty="0" err="1"/>
              <a:t>metabolizează</a:t>
            </a:r>
            <a:r>
              <a:rPr lang="en-US" dirty="0"/>
              <a:t> hepatic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glicuronoconjugare</a:t>
            </a:r>
            <a:r>
              <a:rPr lang="en-US" dirty="0"/>
              <a:t> </a:t>
            </a:r>
            <a:r>
              <a:rPr lang="en-US" dirty="0" err="1"/>
              <a:t>rezultând</a:t>
            </a:r>
            <a:r>
              <a:rPr lang="en-US" dirty="0"/>
              <a:t> </a:t>
            </a:r>
            <a:r>
              <a:rPr lang="en-US" dirty="0" err="1"/>
              <a:t>metaboliţi</a:t>
            </a:r>
            <a:r>
              <a:rPr lang="en-US" dirty="0"/>
              <a:t> </a:t>
            </a:r>
            <a:r>
              <a:rPr lang="en-US" dirty="0" err="1"/>
              <a:t>inactivi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se </a:t>
            </a:r>
            <a:r>
              <a:rPr lang="en-US" dirty="0" err="1"/>
              <a:t>elimină</a:t>
            </a:r>
            <a:r>
              <a:rPr lang="en-US" dirty="0"/>
              <a:t> renal.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392236560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1F17B-B024-4A47-92D6-196DC626A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RO" dirty="0"/>
              <a:t>ropofol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11F88-DC4C-854E-BB61-4102F01E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 err="1"/>
              <a:t>Efecte</a:t>
            </a:r>
            <a:r>
              <a:rPr lang="en-US" dirty="0"/>
              <a:t>: 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it-IT" dirty="0"/>
              <a:t>- SNC – scade FSC cu 50%, scade PIC, </a:t>
            </a:r>
            <a:r>
              <a:rPr lang="it-IT" dirty="0" err="1"/>
              <a:t>consumul</a:t>
            </a:r>
            <a:r>
              <a:rPr lang="it-IT" dirty="0"/>
              <a:t> de O</a:t>
            </a:r>
            <a:r>
              <a:rPr lang="it-IT" baseline="-25000" dirty="0"/>
              <a:t>2</a:t>
            </a:r>
            <a:r>
              <a:rPr lang="it-IT" dirty="0"/>
              <a:t> </a:t>
            </a:r>
            <a:r>
              <a:rPr lang="it-IT" dirty="0" err="1"/>
              <a:t>şi</a:t>
            </a:r>
            <a:r>
              <a:rPr lang="it-IT" dirty="0"/>
              <a:t> rata </a:t>
            </a:r>
            <a:r>
              <a:rPr lang="it-IT" dirty="0" err="1"/>
              <a:t>metabolismului</a:t>
            </a:r>
            <a:r>
              <a:rPr lang="it-IT" dirty="0"/>
              <a:t> </a:t>
            </a:r>
            <a:r>
              <a:rPr lang="it-IT" dirty="0" err="1"/>
              <a:t>cerebral</a:t>
            </a:r>
            <a:r>
              <a:rPr lang="it-IT" dirty="0"/>
              <a:t> cu 25%,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aparatul respirator- determină depresie respiratorie dependentă de doză,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</a:t>
            </a:r>
            <a:r>
              <a:rPr lang="ro-RO" dirty="0" err="1"/>
              <a:t>apartul</a:t>
            </a:r>
            <a:r>
              <a:rPr lang="ro-RO" dirty="0"/>
              <a:t> </a:t>
            </a:r>
            <a:r>
              <a:rPr lang="ro-RO" dirty="0" err="1"/>
              <a:t>cardio</a:t>
            </a:r>
            <a:r>
              <a:rPr lang="ro-RO" dirty="0"/>
              <a:t>-vascular – scade TA </a:t>
            </a:r>
            <a:r>
              <a:rPr lang="ro-RO" dirty="0" err="1"/>
              <a:t>şi</a:t>
            </a:r>
            <a:r>
              <a:rPr lang="ro-RO" dirty="0"/>
              <a:t> DC prin </a:t>
            </a:r>
            <a:r>
              <a:rPr lang="ro-RO" dirty="0" err="1"/>
              <a:t>vasodilataţie</a:t>
            </a:r>
            <a:r>
              <a:rPr lang="ro-RO" dirty="0"/>
              <a:t> arterială </a:t>
            </a:r>
            <a:r>
              <a:rPr lang="ro-RO" dirty="0" err="1"/>
              <a:t>şi</a:t>
            </a:r>
            <a:r>
              <a:rPr lang="ro-RO" dirty="0"/>
              <a:t> venoasă. Scade </a:t>
            </a:r>
            <a:r>
              <a:rPr lang="ro-RO" dirty="0" err="1"/>
              <a:t>frecvenţa</a:t>
            </a:r>
            <a:r>
              <a:rPr lang="ro-RO" dirty="0"/>
              <a:t> cardiacă prin scăderea </a:t>
            </a:r>
            <a:r>
              <a:rPr lang="ro-RO" dirty="0" err="1"/>
              <a:t>contractilităţii</a:t>
            </a:r>
            <a:r>
              <a:rPr lang="ro-RO" dirty="0"/>
              <a:t> miocardice, hipertonie </a:t>
            </a:r>
            <a:r>
              <a:rPr lang="ro-RO" dirty="0" err="1"/>
              <a:t>vagală</a:t>
            </a:r>
            <a:r>
              <a:rPr lang="ro-RO" dirty="0"/>
              <a:t> </a:t>
            </a:r>
            <a:r>
              <a:rPr lang="ro-RO" dirty="0" err="1"/>
              <a:t>ş</a:t>
            </a:r>
            <a:r>
              <a:rPr lang="ro-RO" dirty="0"/>
              <a:t> alterarea reflexelor </a:t>
            </a:r>
            <a:r>
              <a:rPr lang="ro-RO" dirty="0" err="1"/>
              <a:t>baroreceptoare</a:t>
            </a:r>
            <a:r>
              <a:rPr lang="ro-RO" dirty="0"/>
              <a:t>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hepatic- scade fluxul sanguin hepatic,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renal - scade fluxul sanguin renal, RFG, debitul urinar,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pate elibera histamina producând alergii.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produce la </a:t>
            </a:r>
            <a:r>
              <a:rPr lang="ro-RO" dirty="0" err="1"/>
              <a:t>pacienţii</a:t>
            </a:r>
            <a:r>
              <a:rPr lang="ro-RO" dirty="0"/>
              <a:t> </a:t>
            </a:r>
            <a:r>
              <a:rPr lang="ro-RO" dirty="0" err="1"/>
              <a:t>sedaţi</a:t>
            </a:r>
            <a:r>
              <a:rPr lang="ro-RO" dirty="0"/>
              <a:t> </a:t>
            </a:r>
            <a:r>
              <a:rPr lang="en-US" dirty="0"/>
              <a:t>“ </a:t>
            </a:r>
            <a:r>
              <a:rPr lang="ro-RO" dirty="0"/>
              <a:t>a la </a:t>
            </a:r>
            <a:r>
              <a:rPr lang="ro-RO" dirty="0" err="1"/>
              <a:t>long</a:t>
            </a:r>
            <a:r>
              <a:rPr lang="ro-RO" dirty="0"/>
              <a:t> ” hiperlipemie,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favorizează </a:t>
            </a:r>
            <a:r>
              <a:rPr lang="ro-RO" dirty="0" err="1"/>
              <a:t>infecţiile</a:t>
            </a:r>
            <a:r>
              <a:rPr lang="ro-RO" dirty="0"/>
              <a:t> bacteriene fiind un mediu bun de cultură.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28895637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941F5-0990-A547-9499-BA12CE900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RO" dirty="0"/>
              <a:t>ropofol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6DD26-F8DB-0C4D-B84C-3339C089B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i="1" dirty="0" err="1"/>
              <a:t>Indicaţii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</a:t>
            </a:r>
            <a:r>
              <a:rPr lang="ro-RO" dirty="0" err="1"/>
              <a:t>inducţia</a:t>
            </a:r>
            <a:r>
              <a:rPr lang="ro-RO" dirty="0"/>
              <a:t>  AG 2-2,5 mg/ </a:t>
            </a:r>
            <a:r>
              <a:rPr lang="ro-RO" dirty="0" err="1"/>
              <a:t>kgc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</a:t>
            </a:r>
            <a:r>
              <a:rPr lang="ro-RO" dirty="0" err="1"/>
              <a:t>menţinerea</a:t>
            </a:r>
            <a:r>
              <a:rPr lang="ro-RO" dirty="0"/>
              <a:t> AG,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sedare iv. la </a:t>
            </a:r>
            <a:r>
              <a:rPr lang="ro-RO" dirty="0" err="1"/>
              <a:t>pacienţii</a:t>
            </a:r>
            <a:r>
              <a:rPr lang="ro-RO" dirty="0"/>
              <a:t> din terapie intensivă,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efect antiemetic in doze mici.</a:t>
            </a:r>
            <a:endParaRPr lang="en-RO" dirty="0"/>
          </a:p>
          <a:p>
            <a:r>
              <a:rPr lang="ro-RO" i="1" dirty="0" err="1"/>
              <a:t>Contraindicaţii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</a:t>
            </a:r>
            <a:r>
              <a:rPr lang="ro-RO" dirty="0" err="1"/>
              <a:t>hipovolemie</a:t>
            </a:r>
            <a:r>
              <a:rPr lang="ro-RO" dirty="0"/>
              <a:t>, hipotensiune,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boli </a:t>
            </a:r>
            <a:r>
              <a:rPr lang="ro-RO" dirty="0" err="1"/>
              <a:t>dislipidemice</a:t>
            </a:r>
            <a:r>
              <a:rPr lang="ro-RO" dirty="0"/>
              <a:t> severe.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85630704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7C011-A701-834C-9A9C-3AEE1D86B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i="1" dirty="0" err="1"/>
              <a:t>Etomidat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6A4C2-21D2-804D-8018-D757854D4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o-RO" dirty="0"/>
              <a:t>Este un derivat </a:t>
            </a:r>
            <a:r>
              <a:rPr lang="ro-RO" dirty="0" err="1"/>
              <a:t>imidazolic</a:t>
            </a:r>
            <a:r>
              <a:rPr lang="ro-RO" dirty="0"/>
              <a:t> hipnotic. Nu se amestecă cu glucoza 5%.</a:t>
            </a:r>
            <a:endParaRPr lang="en-RO" dirty="0"/>
          </a:p>
          <a:p>
            <a:pPr marL="0" indent="0">
              <a:buNone/>
            </a:pPr>
            <a:r>
              <a:rPr lang="ro-RO" i="1" dirty="0"/>
              <a:t>Mecanism de </a:t>
            </a:r>
            <a:r>
              <a:rPr lang="ro-RO" i="1" dirty="0" err="1"/>
              <a:t>acţiune</a:t>
            </a:r>
            <a:r>
              <a:rPr lang="ro-RO" i="1" dirty="0"/>
              <a:t> </a:t>
            </a:r>
            <a:r>
              <a:rPr lang="ro-RO" dirty="0"/>
              <a:t>– </a:t>
            </a:r>
            <a:r>
              <a:rPr lang="ro-RO" dirty="0" err="1"/>
              <a:t>acţionează</a:t>
            </a:r>
            <a:r>
              <a:rPr lang="ro-RO" dirty="0"/>
              <a:t> la nivelul SNC unde exercită efecte inhibitorii mediate GABA. 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Se metabolizează în ficat generând un compus inactiv care se elimină 80% renal </a:t>
            </a:r>
            <a:r>
              <a:rPr lang="ro-RO" dirty="0" err="1"/>
              <a:t>şi</a:t>
            </a:r>
            <a:r>
              <a:rPr lang="ro-RO" dirty="0"/>
              <a:t> 20% biliar.	</a:t>
            </a:r>
            <a:endParaRPr lang="en-RO" dirty="0"/>
          </a:p>
          <a:p>
            <a:r>
              <a:rPr lang="ro-RO" i="1" dirty="0"/>
              <a:t>Efecte 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pe SNC – scade FSC, RMC </a:t>
            </a:r>
            <a:r>
              <a:rPr lang="ro-RO" dirty="0" err="1"/>
              <a:t>şi</a:t>
            </a:r>
            <a:r>
              <a:rPr lang="ro-RO" dirty="0"/>
              <a:t> consumul de oxigen, scade PIC,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respirator – determină depresie minimă,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cardiovascular – are modificări minime oferind o bună stabilitate hemodinamică.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32709673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6673D-7B5E-1F4F-B1DB-370CE92A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/>
              <a:t>Relaxante</a:t>
            </a:r>
            <a:r>
              <a:rPr lang="it-IT" b="1" dirty="0"/>
              <a:t> </a:t>
            </a:r>
            <a:r>
              <a:rPr lang="it-IT" b="1" dirty="0" err="1"/>
              <a:t>neuromusculare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6E412-4FC5-D748-8532-CC9CE7D75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Sunt</a:t>
            </a:r>
            <a:r>
              <a:rPr lang="it-IT" dirty="0"/>
              <a:t> </a:t>
            </a:r>
            <a:r>
              <a:rPr lang="it-IT" dirty="0" err="1"/>
              <a:t>droguri</a:t>
            </a:r>
            <a:r>
              <a:rPr lang="it-IT" dirty="0"/>
              <a:t> care </a:t>
            </a:r>
            <a:r>
              <a:rPr lang="it-IT" dirty="0" err="1"/>
              <a:t>interferă</a:t>
            </a:r>
            <a:r>
              <a:rPr lang="it-IT" dirty="0"/>
              <a:t> cu </a:t>
            </a:r>
            <a:r>
              <a:rPr lang="it-IT" dirty="0" err="1"/>
              <a:t>transmisia</a:t>
            </a:r>
            <a:r>
              <a:rPr lang="it-IT" dirty="0"/>
              <a:t> </a:t>
            </a:r>
            <a:r>
              <a:rPr lang="it-IT" dirty="0" err="1"/>
              <a:t>neuromusculară</a:t>
            </a:r>
            <a:r>
              <a:rPr lang="it-IT" dirty="0"/>
              <a:t>; nu </a:t>
            </a:r>
            <a:r>
              <a:rPr lang="it-IT" dirty="0" err="1"/>
              <a:t>sunt</a:t>
            </a:r>
            <a:r>
              <a:rPr lang="it-IT" dirty="0"/>
              <a:t> </a:t>
            </a:r>
            <a:r>
              <a:rPr lang="it-IT" dirty="0" err="1"/>
              <a:t>substanţe</a:t>
            </a:r>
            <a:r>
              <a:rPr lang="it-IT" dirty="0"/>
              <a:t> </a:t>
            </a:r>
            <a:r>
              <a:rPr lang="it-IT" dirty="0" err="1"/>
              <a:t>anestezice</a:t>
            </a:r>
            <a:r>
              <a:rPr lang="it-IT" dirty="0"/>
              <a:t> </a:t>
            </a:r>
            <a:r>
              <a:rPr lang="it-IT" dirty="0" err="1"/>
              <a:t>şi</a:t>
            </a:r>
            <a:r>
              <a:rPr lang="it-IT" dirty="0"/>
              <a:t> nu </a:t>
            </a:r>
            <a:r>
              <a:rPr lang="it-IT" dirty="0" err="1"/>
              <a:t>trebuie</a:t>
            </a:r>
            <a:r>
              <a:rPr lang="it-IT" dirty="0"/>
              <a:t> </a:t>
            </a:r>
            <a:r>
              <a:rPr lang="it-IT" dirty="0" err="1"/>
              <a:t>folosite</a:t>
            </a:r>
            <a:r>
              <a:rPr lang="it-IT" dirty="0"/>
              <a:t> </a:t>
            </a:r>
            <a:r>
              <a:rPr lang="it-IT" dirty="0" err="1"/>
              <a:t>pentru</a:t>
            </a:r>
            <a:r>
              <a:rPr lang="it-IT" dirty="0"/>
              <a:t> a “</a:t>
            </a:r>
            <a:r>
              <a:rPr lang="it-IT" dirty="0" err="1"/>
              <a:t>masca</a:t>
            </a:r>
            <a:r>
              <a:rPr lang="it-IT" dirty="0"/>
              <a:t>” </a:t>
            </a:r>
            <a:r>
              <a:rPr lang="it-IT" dirty="0" err="1"/>
              <a:t>mişcările</a:t>
            </a:r>
            <a:r>
              <a:rPr lang="it-IT" dirty="0"/>
              <a:t> la un </a:t>
            </a:r>
            <a:r>
              <a:rPr lang="it-IT" dirty="0" err="1"/>
              <a:t>bolnav</a:t>
            </a:r>
            <a:r>
              <a:rPr lang="it-IT" dirty="0"/>
              <a:t> </a:t>
            </a:r>
            <a:r>
              <a:rPr lang="it-IT" dirty="0" err="1"/>
              <a:t>insuficient</a:t>
            </a:r>
            <a:r>
              <a:rPr lang="it-IT" dirty="0"/>
              <a:t> </a:t>
            </a:r>
            <a:r>
              <a:rPr lang="it-IT" dirty="0" err="1"/>
              <a:t>anesteziat</a:t>
            </a:r>
            <a:r>
              <a:rPr lang="it-IT" dirty="0"/>
              <a:t>.</a:t>
            </a:r>
            <a:endParaRPr lang="en-RO" dirty="0"/>
          </a:p>
          <a:p>
            <a:pPr marL="0" indent="0">
              <a:buNone/>
            </a:pPr>
            <a:r>
              <a:rPr lang="it-IT" dirty="0" err="1"/>
              <a:t>Relaxantele</a:t>
            </a:r>
            <a:r>
              <a:rPr lang="it-IT" dirty="0"/>
              <a:t> </a:t>
            </a:r>
            <a:r>
              <a:rPr lang="it-IT" dirty="0" err="1"/>
              <a:t>musculare</a:t>
            </a:r>
            <a:r>
              <a:rPr lang="it-IT" dirty="0"/>
              <a:t> </a:t>
            </a:r>
            <a:r>
              <a:rPr lang="it-IT" dirty="0" err="1"/>
              <a:t>pot</a:t>
            </a:r>
            <a:r>
              <a:rPr lang="it-IT" dirty="0"/>
              <a:t> produce </a:t>
            </a:r>
            <a:r>
              <a:rPr lang="it-IT" dirty="0" err="1"/>
              <a:t>bloc</a:t>
            </a:r>
            <a:r>
              <a:rPr lang="it-IT" dirty="0"/>
              <a:t> </a:t>
            </a:r>
            <a:r>
              <a:rPr lang="it-IT" dirty="0" err="1"/>
              <a:t>neuromuscular</a:t>
            </a:r>
            <a:r>
              <a:rPr lang="it-IT" dirty="0"/>
              <a:t> </a:t>
            </a:r>
            <a:r>
              <a:rPr lang="it-IT" dirty="0" err="1"/>
              <a:t>prin</a:t>
            </a:r>
            <a:r>
              <a:rPr lang="it-IT" dirty="0"/>
              <a:t> 2 </a:t>
            </a:r>
            <a:r>
              <a:rPr lang="it-IT" dirty="0" err="1"/>
              <a:t>mecanisme</a:t>
            </a:r>
            <a:r>
              <a:rPr lang="it-IT" dirty="0"/>
              <a:t>: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mimarea</a:t>
            </a:r>
            <a:r>
              <a:rPr lang="it-IT" dirty="0"/>
              <a:t> </a:t>
            </a:r>
            <a:r>
              <a:rPr lang="it-IT" dirty="0" err="1"/>
              <a:t>acţiunii</a:t>
            </a:r>
            <a:r>
              <a:rPr lang="it-IT" dirty="0"/>
              <a:t> </a:t>
            </a:r>
            <a:r>
              <a:rPr lang="it-IT" dirty="0" err="1"/>
              <a:t>acetilcolinei</a:t>
            </a:r>
            <a:r>
              <a:rPr lang="it-IT" dirty="0"/>
              <a:t> la </a:t>
            </a:r>
            <a:r>
              <a:rPr lang="it-IT" dirty="0" err="1"/>
              <a:t>nivelul</a:t>
            </a:r>
            <a:r>
              <a:rPr lang="it-IT" dirty="0"/>
              <a:t> </a:t>
            </a:r>
            <a:r>
              <a:rPr lang="it-IT" dirty="0" err="1"/>
              <a:t>situsurilor</a:t>
            </a:r>
            <a:r>
              <a:rPr lang="it-IT" dirty="0"/>
              <a:t> </a:t>
            </a:r>
            <a:r>
              <a:rPr lang="it-IT" dirty="0" err="1"/>
              <a:t>receptoare</a:t>
            </a:r>
            <a:r>
              <a:rPr lang="it-IT" dirty="0"/>
              <a:t> </a:t>
            </a:r>
            <a:r>
              <a:rPr lang="it-IT" b="1" i="1" dirty="0"/>
              <a:t>(</a:t>
            </a:r>
            <a:r>
              <a:rPr lang="it-IT" b="1" i="1" dirty="0" err="1"/>
              <a:t>relaxante</a:t>
            </a:r>
            <a:r>
              <a:rPr lang="it-IT" b="1" i="1" dirty="0"/>
              <a:t> </a:t>
            </a:r>
            <a:r>
              <a:rPr lang="it-IT" b="1" i="1" dirty="0" err="1"/>
              <a:t>musculare</a:t>
            </a:r>
            <a:r>
              <a:rPr lang="it-IT" b="1" i="1" dirty="0"/>
              <a:t> </a:t>
            </a:r>
            <a:r>
              <a:rPr lang="it-IT" b="1" i="1" dirty="0" err="1"/>
              <a:t>depolarizante</a:t>
            </a:r>
            <a:r>
              <a:rPr lang="it-IT" b="1" i="1" dirty="0"/>
              <a:t>)</a:t>
            </a:r>
            <a:r>
              <a:rPr lang="it-IT" dirty="0"/>
              <a:t>: </a:t>
            </a:r>
            <a:r>
              <a:rPr lang="it-IT" dirty="0" err="1"/>
              <a:t>succinilcolina</a:t>
            </a:r>
            <a:r>
              <a:rPr lang="it-IT" dirty="0"/>
              <a:t>.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intrarea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competiţie</a:t>
            </a:r>
            <a:r>
              <a:rPr lang="it-IT" dirty="0"/>
              <a:t> cu acetilcolina </a:t>
            </a:r>
            <a:r>
              <a:rPr lang="it-IT" dirty="0" err="1"/>
              <a:t>pentru</a:t>
            </a:r>
            <a:r>
              <a:rPr lang="it-IT" dirty="0"/>
              <a:t> </a:t>
            </a:r>
            <a:r>
              <a:rPr lang="it-IT" dirty="0" err="1"/>
              <a:t>situsurile</a:t>
            </a:r>
            <a:r>
              <a:rPr lang="it-IT" dirty="0"/>
              <a:t> </a:t>
            </a:r>
            <a:r>
              <a:rPr lang="it-IT" dirty="0" err="1"/>
              <a:t>receptoare</a:t>
            </a:r>
            <a:r>
              <a:rPr lang="it-IT" dirty="0"/>
              <a:t> </a:t>
            </a:r>
            <a:r>
              <a:rPr lang="it-IT" b="1" i="1" dirty="0"/>
              <a:t>(</a:t>
            </a:r>
            <a:r>
              <a:rPr lang="it-IT" b="1" i="1" dirty="0" err="1"/>
              <a:t>relaxante</a:t>
            </a:r>
            <a:r>
              <a:rPr lang="it-IT" b="1" i="1" dirty="0"/>
              <a:t> </a:t>
            </a:r>
            <a:r>
              <a:rPr lang="it-IT" b="1" i="1" dirty="0" err="1"/>
              <a:t>musculare</a:t>
            </a:r>
            <a:r>
              <a:rPr lang="it-IT" b="1" i="1" dirty="0"/>
              <a:t> </a:t>
            </a:r>
            <a:r>
              <a:rPr lang="it-IT" b="1" i="1" dirty="0" err="1"/>
              <a:t>nedepolarizante</a:t>
            </a:r>
            <a:r>
              <a:rPr lang="it-IT" b="1" i="1" dirty="0"/>
              <a:t>)</a:t>
            </a:r>
            <a:r>
              <a:rPr lang="it-IT" dirty="0"/>
              <a:t>.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99917283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D200F-4A4C-7047-BC4D-284F0B4E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Relaxante</a:t>
            </a:r>
            <a:r>
              <a:rPr lang="it-IT" b="1" i="1" dirty="0"/>
              <a:t> </a:t>
            </a:r>
            <a:r>
              <a:rPr lang="it-IT" b="1" i="1" dirty="0" err="1"/>
              <a:t>musculare</a:t>
            </a:r>
            <a:r>
              <a:rPr lang="it-IT" b="1" i="1" dirty="0"/>
              <a:t> </a:t>
            </a:r>
            <a:r>
              <a:rPr lang="it-IT" b="1" i="1" dirty="0" err="1"/>
              <a:t>depolarizante</a:t>
            </a:r>
            <a:r>
              <a:rPr lang="en-RO" dirty="0">
                <a:effectLst/>
              </a:rPr>
              <a:t> - succinilcolina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B552F-BC5B-DC42-A362-79186D374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 </a:t>
            </a:r>
            <a:r>
              <a:rPr lang="it-IT" dirty="0" err="1"/>
              <a:t>leagă</a:t>
            </a:r>
            <a:r>
              <a:rPr lang="it-IT" dirty="0"/>
              <a:t> de </a:t>
            </a:r>
            <a:r>
              <a:rPr lang="it-IT" dirty="0" err="1"/>
              <a:t>receptorii</a:t>
            </a:r>
            <a:r>
              <a:rPr lang="it-IT" dirty="0"/>
              <a:t> nicotinici postsinaptici, dar </a:t>
            </a:r>
            <a:r>
              <a:rPr lang="it-IT" dirty="0" err="1"/>
              <a:t>şi</a:t>
            </a:r>
            <a:r>
              <a:rPr lang="it-IT" dirty="0"/>
              <a:t> de  </a:t>
            </a:r>
            <a:r>
              <a:rPr lang="it-IT" dirty="0" err="1"/>
              <a:t>receptorii</a:t>
            </a:r>
            <a:r>
              <a:rPr lang="it-IT" dirty="0"/>
              <a:t> </a:t>
            </a:r>
            <a:r>
              <a:rPr lang="it-IT" dirty="0" err="1"/>
              <a:t>extrajoncţionali</a:t>
            </a:r>
            <a:r>
              <a:rPr lang="it-IT" dirty="0"/>
              <a:t> postsinaptici </a:t>
            </a:r>
            <a:r>
              <a:rPr lang="it-IT" dirty="0" err="1"/>
              <a:t>şi</a:t>
            </a:r>
            <a:r>
              <a:rPr lang="it-IT" dirty="0"/>
              <a:t> de </a:t>
            </a:r>
            <a:r>
              <a:rPr lang="it-IT" dirty="0" err="1"/>
              <a:t>receptorii</a:t>
            </a:r>
            <a:r>
              <a:rPr lang="it-IT" dirty="0"/>
              <a:t> presinaptici; </a:t>
            </a:r>
            <a:r>
              <a:rPr lang="it-IT" dirty="0" err="1"/>
              <a:t>legarea</a:t>
            </a:r>
            <a:r>
              <a:rPr lang="it-IT" dirty="0"/>
              <a:t> de </a:t>
            </a:r>
            <a:r>
              <a:rPr lang="it-IT" dirty="0" err="1"/>
              <a:t>receptorii</a:t>
            </a:r>
            <a:r>
              <a:rPr lang="it-IT" dirty="0"/>
              <a:t> nicotinici postsinaptici induce </a:t>
            </a:r>
            <a:r>
              <a:rPr lang="it-IT" dirty="0" err="1"/>
              <a:t>activitate</a:t>
            </a:r>
            <a:r>
              <a:rPr lang="it-IT" dirty="0"/>
              <a:t> </a:t>
            </a:r>
            <a:r>
              <a:rPr lang="it-IT" dirty="0" err="1"/>
              <a:t>musculară</a:t>
            </a:r>
            <a:r>
              <a:rPr lang="it-IT" dirty="0"/>
              <a:t> </a:t>
            </a:r>
            <a:r>
              <a:rPr lang="it-IT" dirty="0" err="1"/>
              <a:t>necoordonată</a:t>
            </a:r>
            <a:r>
              <a:rPr lang="it-IT" dirty="0"/>
              <a:t>, </a:t>
            </a:r>
            <a:r>
              <a:rPr lang="it-IT" dirty="0" err="1"/>
              <a:t>manifestată</a:t>
            </a:r>
            <a:r>
              <a:rPr lang="it-IT" dirty="0"/>
              <a:t> clinic </a:t>
            </a:r>
            <a:r>
              <a:rPr lang="it-IT" dirty="0" err="1"/>
              <a:t>prin</a:t>
            </a:r>
            <a:r>
              <a:rPr lang="it-IT" dirty="0"/>
              <a:t> </a:t>
            </a:r>
            <a:r>
              <a:rPr lang="it-IT" dirty="0" err="1"/>
              <a:t>fasciculaţii</a:t>
            </a:r>
            <a:r>
              <a:rPr lang="it-IT" dirty="0"/>
              <a:t> </a:t>
            </a:r>
            <a:r>
              <a:rPr lang="it-IT" dirty="0" err="1"/>
              <a:t>musculare</a:t>
            </a:r>
            <a:r>
              <a:rPr lang="it-IT" dirty="0"/>
              <a:t>. Se produce </a:t>
            </a:r>
            <a:r>
              <a:rPr lang="it-IT" dirty="0" err="1"/>
              <a:t>deschiderea</a:t>
            </a:r>
            <a:r>
              <a:rPr lang="it-IT" dirty="0"/>
              <a:t> </a:t>
            </a:r>
            <a:r>
              <a:rPr lang="it-IT" dirty="0" err="1"/>
              <a:t>simultană</a:t>
            </a:r>
            <a:r>
              <a:rPr lang="it-IT" dirty="0"/>
              <a:t> a </a:t>
            </a:r>
            <a:r>
              <a:rPr lang="it-IT" dirty="0" err="1"/>
              <a:t>unui</a:t>
            </a:r>
            <a:r>
              <a:rPr lang="it-IT" dirty="0"/>
              <a:t> </a:t>
            </a:r>
            <a:r>
              <a:rPr lang="it-IT" dirty="0" err="1"/>
              <a:t>număr</a:t>
            </a:r>
            <a:r>
              <a:rPr lang="it-IT" dirty="0"/>
              <a:t> mare de </a:t>
            </a:r>
            <a:r>
              <a:rPr lang="it-IT" dirty="0" err="1"/>
              <a:t>receptori</a:t>
            </a:r>
            <a:r>
              <a:rPr lang="it-IT" dirty="0"/>
              <a:t>, </a:t>
            </a:r>
            <a:r>
              <a:rPr lang="it-IT" dirty="0" err="1"/>
              <a:t>determină</a:t>
            </a:r>
            <a:r>
              <a:rPr lang="it-IT" dirty="0"/>
              <a:t> </a:t>
            </a:r>
            <a:r>
              <a:rPr lang="it-IT" dirty="0" err="1"/>
              <a:t>ieşirea</a:t>
            </a:r>
            <a:r>
              <a:rPr lang="it-IT" dirty="0"/>
              <a:t> K</a:t>
            </a:r>
            <a:r>
              <a:rPr lang="it-IT" baseline="30000" dirty="0"/>
              <a:t>+</a:t>
            </a:r>
            <a:r>
              <a:rPr lang="it-IT" dirty="0"/>
              <a:t> </a:t>
            </a:r>
            <a:r>
              <a:rPr lang="it-IT" dirty="0" err="1"/>
              <a:t>din</a:t>
            </a:r>
            <a:r>
              <a:rPr lang="it-IT" dirty="0"/>
              <a:t> </a:t>
            </a:r>
            <a:r>
              <a:rPr lang="it-IT" dirty="0" err="1"/>
              <a:t>celulă</a:t>
            </a:r>
            <a:r>
              <a:rPr lang="it-IT" dirty="0"/>
              <a:t>, </a:t>
            </a:r>
            <a:r>
              <a:rPr lang="it-IT" dirty="0" err="1"/>
              <a:t>şi</a:t>
            </a:r>
            <a:r>
              <a:rPr lang="it-IT" dirty="0"/>
              <a:t> </a:t>
            </a:r>
            <a:r>
              <a:rPr lang="it-IT" dirty="0" err="1"/>
              <a:t>prin</a:t>
            </a:r>
            <a:r>
              <a:rPr lang="it-IT" dirty="0"/>
              <a:t> </a:t>
            </a:r>
            <a:r>
              <a:rPr lang="it-IT" dirty="0" err="1"/>
              <a:t>urmare</a:t>
            </a:r>
            <a:r>
              <a:rPr lang="it-IT" dirty="0"/>
              <a:t> </a:t>
            </a:r>
            <a:r>
              <a:rPr lang="it-IT" dirty="0" err="1"/>
              <a:t>creşterea</a:t>
            </a:r>
            <a:r>
              <a:rPr lang="it-IT" dirty="0"/>
              <a:t> </a:t>
            </a:r>
            <a:r>
              <a:rPr lang="it-IT" dirty="0" err="1"/>
              <a:t>concentraţiei</a:t>
            </a:r>
            <a:r>
              <a:rPr lang="it-IT" dirty="0"/>
              <a:t> </a:t>
            </a:r>
            <a:r>
              <a:rPr lang="it-IT" dirty="0" err="1"/>
              <a:t>plasmatice</a:t>
            </a:r>
            <a:r>
              <a:rPr lang="it-IT" dirty="0"/>
              <a:t> a </a:t>
            </a:r>
            <a:r>
              <a:rPr lang="it-IT" dirty="0" err="1"/>
              <a:t>acestuia</a:t>
            </a:r>
            <a:r>
              <a:rPr lang="it-IT" dirty="0"/>
              <a:t>.</a:t>
            </a:r>
            <a:endParaRPr lang="en-RO" dirty="0"/>
          </a:p>
          <a:p>
            <a:r>
              <a:rPr lang="it-IT" dirty="0" err="1"/>
              <a:t>efectul</a:t>
            </a:r>
            <a:r>
              <a:rPr lang="it-IT" dirty="0"/>
              <a:t> se </a:t>
            </a:r>
            <a:r>
              <a:rPr lang="it-IT" dirty="0" err="1"/>
              <a:t>instalează</a:t>
            </a:r>
            <a:r>
              <a:rPr lang="it-IT" dirty="0"/>
              <a:t> </a:t>
            </a:r>
            <a:r>
              <a:rPr lang="it-IT" dirty="0" err="1"/>
              <a:t>rapid</a:t>
            </a:r>
            <a:r>
              <a:rPr lang="it-IT" dirty="0"/>
              <a:t> (1 </a:t>
            </a:r>
            <a:r>
              <a:rPr lang="it-IT" dirty="0" err="1"/>
              <a:t>minut</a:t>
            </a:r>
            <a:r>
              <a:rPr lang="it-IT" dirty="0"/>
              <a:t>) </a:t>
            </a:r>
            <a:r>
              <a:rPr lang="it-IT" dirty="0" err="1"/>
              <a:t>şi</a:t>
            </a:r>
            <a:r>
              <a:rPr lang="it-IT" dirty="0"/>
              <a:t> </a:t>
            </a:r>
            <a:r>
              <a:rPr lang="it-IT" dirty="0" err="1"/>
              <a:t>durează</a:t>
            </a:r>
            <a:r>
              <a:rPr lang="it-IT" dirty="0"/>
              <a:t> </a:t>
            </a:r>
            <a:r>
              <a:rPr lang="it-IT" dirty="0" err="1"/>
              <a:t>puţin</a:t>
            </a:r>
            <a:r>
              <a:rPr lang="it-IT" dirty="0"/>
              <a:t> (10 – 12 minute), </a:t>
            </a:r>
            <a:r>
              <a:rPr lang="it-IT" dirty="0" err="1"/>
              <a:t>după</a:t>
            </a:r>
            <a:r>
              <a:rPr lang="it-IT" dirty="0"/>
              <a:t> o </a:t>
            </a:r>
            <a:r>
              <a:rPr lang="it-IT" dirty="0" err="1"/>
              <a:t>doză</a:t>
            </a:r>
            <a:r>
              <a:rPr lang="it-IT" dirty="0"/>
              <a:t> de 1mg / </a:t>
            </a:r>
            <a:r>
              <a:rPr lang="it-IT" dirty="0" err="1"/>
              <a:t>kgc</a:t>
            </a:r>
            <a:r>
              <a:rPr lang="it-IT" dirty="0"/>
              <a:t>. </a:t>
            </a:r>
            <a:r>
              <a:rPr lang="it-IT" dirty="0" err="1"/>
              <a:t>Terminarea</a:t>
            </a:r>
            <a:r>
              <a:rPr lang="it-IT" dirty="0"/>
              <a:t> </a:t>
            </a:r>
            <a:r>
              <a:rPr lang="it-IT" dirty="0" err="1"/>
              <a:t>acţiunii</a:t>
            </a:r>
            <a:r>
              <a:rPr lang="it-IT" dirty="0"/>
              <a:t> se face </a:t>
            </a:r>
            <a:r>
              <a:rPr lang="it-IT" dirty="0" err="1"/>
              <a:t>prin</a:t>
            </a:r>
            <a:r>
              <a:rPr lang="it-IT" dirty="0"/>
              <a:t> </a:t>
            </a:r>
            <a:r>
              <a:rPr lang="it-IT" dirty="0" err="1"/>
              <a:t>hidroliza</a:t>
            </a:r>
            <a:r>
              <a:rPr lang="it-IT" dirty="0"/>
              <a:t> </a:t>
            </a:r>
            <a:r>
              <a:rPr lang="it-IT" dirty="0" err="1"/>
              <a:t>succinilcolinei</a:t>
            </a:r>
            <a:r>
              <a:rPr lang="it-IT" dirty="0"/>
              <a:t> de </a:t>
            </a:r>
            <a:r>
              <a:rPr lang="it-IT" dirty="0" err="1"/>
              <a:t>către</a:t>
            </a:r>
            <a:r>
              <a:rPr lang="it-IT" dirty="0"/>
              <a:t> pseudo-</a:t>
            </a:r>
            <a:r>
              <a:rPr lang="it-IT" dirty="0" err="1"/>
              <a:t>colinesteraze</a:t>
            </a:r>
            <a:r>
              <a:rPr lang="it-IT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35539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818E0-E6AF-8540-A45F-B0AAB133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Consultul</a:t>
            </a:r>
            <a:r>
              <a:rPr lang="en-US" i="1" dirty="0"/>
              <a:t> </a:t>
            </a:r>
            <a:r>
              <a:rPr lang="en-US" i="1" dirty="0" err="1"/>
              <a:t>preanestezic</a:t>
            </a:r>
            <a:r>
              <a:rPr lang="en-US" dirty="0"/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E66DA-3AEE-D440-AFA7-4A87EC82A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37788"/>
            <a:ext cx="4872487" cy="640736"/>
          </a:xfrm>
        </p:spPr>
        <p:txBody>
          <a:bodyPr/>
          <a:lstStyle/>
          <a:p>
            <a:r>
              <a:rPr lang="en-US" b="1" i="1" dirty="0" err="1"/>
              <a:t>Scorul</a:t>
            </a:r>
            <a:r>
              <a:rPr lang="en-US" b="1" i="1" dirty="0"/>
              <a:t> </a:t>
            </a:r>
            <a:r>
              <a:rPr lang="en-US" b="1" i="1" dirty="0" err="1"/>
              <a:t>Mallampati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6531F45-3F99-2546-A695-527424EEE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027284"/>
              </p:ext>
            </p:extLst>
          </p:nvPr>
        </p:nvGraphicFramePr>
        <p:xfrm>
          <a:off x="838200" y="2330492"/>
          <a:ext cx="5407326" cy="2690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7326">
                  <a:extLst>
                    <a:ext uri="{9D8B030D-6E8A-4147-A177-3AD203B41FA5}">
                      <a16:colId xmlns:a16="http://schemas.microsoft.com/office/drawing/2014/main" val="1868963326"/>
                    </a:ext>
                  </a:extLst>
                </a:gridCol>
              </a:tblGrid>
              <a:tr h="91524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Clasa</a:t>
                      </a:r>
                      <a:r>
                        <a:rPr lang="en-US" sz="1300" dirty="0">
                          <a:effectLst/>
                        </a:rPr>
                        <a:t>                                 </a:t>
                      </a:r>
                      <a:r>
                        <a:rPr lang="en-US" sz="1300" dirty="0" err="1">
                          <a:effectLst/>
                        </a:rPr>
                        <a:t>Vizualizarea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directă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prin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deschiderea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gurii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5252411"/>
                  </a:ext>
                </a:extLst>
              </a:tr>
              <a:tr h="44370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                                          Palatul moale, gâtul  , pilonii uvulari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615426"/>
                  </a:ext>
                </a:extLst>
              </a:tr>
              <a:tr h="44370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II                                         </a:t>
                      </a:r>
                      <a:r>
                        <a:rPr lang="en-US" sz="1300" dirty="0" err="1">
                          <a:effectLst/>
                        </a:rPr>
                        <a:t>Palatul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moale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gâtul,uvula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1398711"/>
                  </a:ext>
                </a:extLst>
              </a:tr>
              <a:tr h="44370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III                                        Palatul moale, baza uvulară</a:t>
                      </a:r>
                      <a:endParaRPr lang="en-RO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6923291"/>
                  </a:ext>
                </a:extLst>
              </a:tr>
              <a:tr h="44370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IV                                         </a:t>
                      </a:r>
                      <a:r>
                        <a:rPr lang="en-US" sz="1300" dirty="0" err="1">
                          <a:effectLst/>
                        </a:rPr>
                        <a:t>Doar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palatul</a:t>
                      </a:r>
                      <a:r>
                        <a:rPr lang="en-US" sz="1300" dirty="0">
                          <a:effectLst/>
                        </a:rPr>
                        <a:t> tare</a:t>
                      </a:r>
                      <a:endParaRPr lang="en-RO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4021780"/>
                  </a:ext>
                </a:extLst>
              </a:tr>
            </a:tbl>
          </a:graphicData>
        </a:graphic>
      </p:graphicFrame>
      <p:pic>
        <p:nvPicPr>
          <p:cNvPr id="7" name="Picture 6" descr="Description: Picture">
            <a:extLst>
              <a:ext uri="{FF2B5EF4-FFF2-40B4-BE49-F238E27FC236}">
                <a16:creationId xmlns:a16="http://schemas.microsoft.com/office/drawing/2014/main" id="{7BCE9D59-0C78-5741-9D58-53DD715980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284" y="2536167"/>
            <a:ext cx="4213286" cy="24844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59041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941D-D903-634F-AB50-D7C8A561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Relaxante</a:t>
            </a:r>
            <a:r>
              <a:rPr lang="it-IT" b="1" i="1" dirty="0"/>
              <a:t> </a:t>
            </a:r>
            <a:r>
              <a:rPr lang="it-IT" b="1" i="1" dirty="0" err="1"/>
              <a:t>musculare</a:t>
            </a:r>
            <a:r>
              <a:rPr lang="it-IT" b="1" i="1" dirty="0"/>
              <a:t> </a:t>
            </a:r>
            <a:r>
              <a:rPr lang="it-IT" b="1" i="1" dirty="0" err="1"/>
              <a:t>depolarizante</a:t>
            </a:r>
            <a:r>
              <a:rPr lang="en-RO" dirty="0">
                <a:effectLst/>
              </a:rPr>
              <a:t> - succinilcolina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1A42-603C-B349-B750-45262C8B6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Indicaţii</a:t>
            </a:r>
            <a:r>
              <a:rPr lang="it-IT" dirty="0"/>
              <a:t>: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la </a:t>
            </a:r>
            <a:r>
              <a:rPr lang="it-IT" dirty="0" err="1"/>
              <a:t>bolnavii</a:t>
            </a:r>
            <a:r>
              <a:rPr lang="it-IT" dirty="0"/>
              <a:t> cu </a:t>
            </a:r>
            <a:r>
              <a:rPr lang="it-IT" dirty="0" err="1"/>
              <a:t>stomac</a:t>
            </a:r>
            <a:r>
              <a:rPr lang="it-IT" dirty="0"/>
              <a:t> </a:t>
            </a:r>
            <a:r>
              <a:rPr lang="it-IT" dirty="0" err="1"/>
              <a:t>plin</a:t>
            </a:r>
            <a:r>
              <a:rPr lang="it-IT" dirty="0"/>
              <a:t> </a:t>
            </a:r>
            <a:r>
              <a:rPr lang="it-IT" dirty="0" err="1"/>
              <a:t>când</a:t>
            </a:r>
            <a:r>
              <a:rPr lang="it-IT" dirty="0"/>
              <a:t> </a:t>
            </a:r>
            <a:r>
              <a:rPr lang="it-IT" dirty="0" err="1"/>
              <a:t>există</a:t>
            </a:r>
            <a:r>
              <a:rPr lang="it-IT" dirty="0"/>
              <a:t> </a:t>
            </a:r>
            <a:r>
              <a:rPr lang="it-IT" dirty="0" err="1"/>
              <a:t>risc</a:t>
            </a:r>
            <a:r>
              <a:rPr lang="it-IT" dirty="0"/>
              <a:t> de </a:t>
            </a:r>
            <a:r>
              <a:rPr lang="it-IT" dirty="0" err="1"/>
              <a:t>vărsătură</a:t>
            </a:r>
            <a:r>
              <a:rPr lang="it-IT" dirty="0"/>
              <a:t> </a:t>
            </a:r>
            <a:r>
              <a:rPr lang="it-IT" dirty="0" err="1"/>
              <a:t>şi</a:t>
            </a:r>
            <a:r>
              <a:rPr lang="it-IT" dirty="0"/>
              <a:t> aspirare a </a:t>
            </a:r>
            <a:r>
              <a:rPr lang="it-IT" dirty="0" err="1"/>
              <a:t>coţinutului</a:t>
            </a:r>
            <a:r>
              <a:rPr lang="it-IT" dirty="0"/>
              <a:t> </a:t>
            </a:r>
            <a:r>
              <a:rPr lang="it-IT" dirty="0" err="1"/>
              <a:t>gastric</a:t>
            </a:r>
            <a:r>
              <a:rPr lang="it-IT" dirty="0"/>
              <a:t> (</a:t>
            </a:r>
            <a:r>
              <a:rPr lang="it-IT" dirty="0" err="1"/>
              <a:t>stenoză</a:t>
            </a:r>
            <a:r>
              <a:rPr lang="it-IT" dirty="0"/>
              <a:t> </a:t>
            </a:r>
            <a:r>
              <a:rPr lang="it-IT" dirty="0" err="1"/>
              <a:t>pilorică</a:t>
            </a:r>
            <a:r>
              <a:rPr lang="it-IT" dirty="0"/>
              <a:t>, </a:t>
            </a:r>
            <a:r>
              <a:rPr lang="it-IT" dirty="0" err="1"/>
              <a:t>ocluzie</a:t>
            </a:r>
            <a:r>
              <a:rPr lang="it-IT" dirty="0"/>
              <a:t> </a:t>
            </a:r>
            <a:r>
              <a:rPr lang="it-IT" dirty="0" err="1"/>
              <a:t>intestinală</a:t>
            </a:r>
            <a:r>
              <a:rPr lang="it-IT" dirty="0"/>
              <a:t>), </a:t>
            </a:r>
            <a:r>
              <a:rPr lang="it-IT" dirty="0" err="1"/>
              <a:t>facilitând</a:t>
            </a:r>
            <a:r>
              <a:rPr lang="it-IT" dirty="0"/>
              <a:t> </a:t>
            </a:r>
            <a:r>
              <a:rPr lang="it-IT" dirty="0" err="1"/>
              <a:t>intubaţia</a:t>
            </a:r>
            <a:r>
              <a:rPr lang="it-IT" dirty="0"/>
              <a:t> </a:t>
            </a:r>
            <a:r>
              <a:rPr lang="it-IT" dirty="0" err="1"/>
              <a:t>când</a:t>
            </a:r>
            <a:r>
              <a:rPr lang="it-IT" dirty="0"/>
              <a:t> </a:t>
            </a:r>
            <a:r>
              <a:rPr lang="it-IT" dirty="0" err="1"/>
              <a:t>aceasta</a:t>
            </a:r>
            <a:r>
              <a:rPr lang="it-IT" dirty="0"/>
              <a:t> </a:t>
            </a:r>
            <a:r>
              <a:rPr lang="it-IT" dirty="0" err="1"/>
              <a:t>trebuie</a:t>
            </a:r>
            <a:r>
              <a:rPr lang="it-IT" dirty="0"/>
              <a:t> </a:t>
            </a:r>
            <a:r>
              <a:rPr lang="it-IT" dirty="0" err="1"/>
              <a:t>executată</a:t>
            </a:r>
            <a:r>
              <a:rPr lang="it-IT" dirty="0"/>
              <a:t> </a:t>
            </a:r>
            <a:r>
              <a:rPr lang="it-IT" dirty="0" err="1"/>
              <a:t>rapid</a:t>
            </a:r>
            <a:r>
              <a:rPr lang="it-IT" dirty="0"/>
              <a:t>,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când</a:t>
            </a:r>
            <a:r>
              <a:rPr lang="it-IT" dirty="0"/>
              <a:t> ne </a:t>
            </a:r>
            <a:r>
              <a:rPr lang="it-IT" dirty="0" err="1"/>
              <a:t>aflăm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fața</a:t>
            </a:r>
            <a:r>
              <a:rPr lang="it-IT" dirty="0"/>
              <a:t> </a:t>
            </a:r>
            <a:r>
              <a:rPr lang="it-IT" dirty="0" err="1"/>
              <a:t>unei</a:t>
            </a:r>
            <a:r>
              <a:rPr lang="it-IT" dirty="0"/>
              <a:t> </a:t>
            </a:r>
            <a:r>
              <a:rPr lang="it-IT" dirty="0" err="1"/>
              <a:t>posibile</a:t>
            </a:r>
            <a:r>
              <a:rPr lang="it-IT" dirty="0"/>
              <a:t> IOT </a:t>
            </a:r>
            <a:r>
              <a:rPr lang="it-IT" dirty="0" err="1"/>
              <a:t>dificile</a:t>
            </a:r>
            <a:r>
              <a:rPr lang="it-IT" dirty="0"/>
              <a:t> ( la </a:t>
            </a:r>
            <a:r>
              <a:rPr lang="it-IT" dirty="0" err="1"/>
              <a:t>bolnavii</a:t>
            </a:r>
            <a:r>
              <a:rPr lang="it-IT" dirty="0"/>
              <a:t> ce </a:t>
            </a:r>
            <a:r>
              <a:rPr lang="it-IT" dirty="0" err="1"/>
              <a:t>îndeplinesc</a:t>
            </a:r>
            <a:r>
              <a:rPr lang="it-IT" dirty="0"/>
              <a:t> </a:t>
            </a:r>
            <a:r>
              <a:rPr lang="it-IT" dirty="0" err="1"/>
              <a:t>criteriile</a:t>
            </a:r>
            <a:r>
              <a:rPr lang="it-IT" dirty="0"/>
              <a:t> de </a:t>
            </a:r>
            <a:r>
              <a:rPr lang="it-IT" dirty="0" err="1"/>
              <a:t>intubaţie</a:t>
            </a:r>
            <a:r>
              <a:rPr lang="it-IT" dirty="0"/>
              <a:t> </a:t>
            </a:r>
            <a:r>
              <a:rPr lang="it-IT" dirty="0" err="1"/>
              <a:t>dificilă</a:t>
            </a:r>
            <a:r>
              <a:rPr lang="it-IT" dirty="0"/>
              <a:t>, </a:t>
            </a:r>
            <a:r>
              <a:rPr lang="it-IT" dirty="0" err="1"/>
              <a:t>în</a:t>
            </a:r>
            <a:r>
              <a:rPr lang="it-IT" dirty="0"/>
              <a:t> chirurgia ORL )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manevre</a:t>
            </a:r>
            <a:r>
              <a:rPr lang="it-IT" dirty="0"/>
              <a:t> care </a:t>
            </a:r>
            <a:r>
              <a:rPr lang="it-IT" dirty="0" err="1"/>
              <a:t>necesită</a:t>
            </a:r>
            <a:r>
              <a:rPr lang="it-IT" dirty="0"/>
              <a:t> </a:t>
            </a:r>
            <a:r>
              <a:rPr lang="it-IT" dirty="0" err="1"/>
              <a:t>relaxare</a:t>
            </a:r>
            <a:r>
              <a:rPr lang="it-IT" dirty="0"/>
              <a:t> </a:t>
            </a:r>
            <a:r>
              <a:rPr lang="it-IT" dirty="0" err="1"/>
              <a:t>musculară</a:t>
            </a:r>
            <a:r>
              <a:rPr lang="it-IT" dirty="0"/>
              <a:t> de </a:t>
            </a:r>
            <a:r>
              <a:rPr lang="it-IT" dirty="0" err="1"/>
              <a:t>scurtă</a:t>
            </a:r>
            <a:r>
              <a:rPr lang="it-IT" dirty="0"/>
              <a:t> </a:t>
            </a:r>
            <a:r>
              <a:rPr lang="it-IT" dirty="0" err="1"/>
              <a:t>durată</a:t>
            </a:r>
            <a:r>
              <a:rPr lang="it-IT" dirty="0"/>
              <a:t> (ex. </a:t>
            </a:r>
            <a:r>
              <a:rPr lang="it-IT" dirty="0" err="1"/>
              <a:t>reducerea</a:t>
            </a:r>
            <a:r>
              <a:rPr lang="it-IT" dirty="0"/>
              <a:t> </a:t>
            </a:r>
            <a:r>
              <a:rPr lang="it-IT" dirty="0" err="1"/>
              <a:t>unei</a:t>
            </a:r>
            <a:r>
              <a:rPr lang="it-IT" dirty="0"/>
              <a:t> </a:t>
            </a:r>
            <a:r>
              <a:rPr lang="it-IT" dirty="0" err="1"/>
              <a:t>luxaţii</a:t>
            </a:r>
            <a:r>
              <a:rPr lang="it-IT" dirty="0"/>
              <a:t>)</a:t>
            </a:r>
            <a:endParaRPr lang="en-RO" dirty="0"/>
          </a:p>
          <a:p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74358768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4B04-0861-9F4F-BFC0-BB851DEFC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Relaxante</a:t>
            </a:r>
            <a:r>
              <a:rPr lang="it-IT" b="1" i="1" dirty="0"/>
              <a:t> </a:t>
            </a:r>
            <a:r>
              <a:rPr lang="it-IT" b="1" i="1" dirty="0" err="1"/>
              <a:t>musculare</a:t>
            </a:r>
            <a:r>
              <a:rPr lang="it-IT" b="1" i="1" dirty="0"/>
              <a:t> </a:t>
            </a:r>
            <a:r>
              <a:rPr lang="it-IT" b="1" i="1" dirty="0" err="1"/>
              <a:t>depolarizante</a:t>
            </a:r>
            <a:r>
              <a:rPr lang="en-RO" dirty="0">
                <a:effectLst/>
              </a:rPr>
              <a:t> - succinilcolina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C9AF8-127B-574F-A381-7481B88CB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i="1" dirty="0" err="1"/>
              <a:t>Efecte</a:t>
            </a:r>
            <a:r>
              <a:rPr lang="es-ES" i="1" dirty="0"/>
              <a:t> secundare:</a:t>
            </a:r>
            <a:endParaRPr lang="en-RO" dirty="0"/>
          </a:p>
          <a:p>
            <a:pPr marL="0" indent="0">
              <a:buNone/>
            </a:pPr>
            <a:r>
              <a:rPr lang="es-ES" dirty="0"/>
              <a:t>	- </a:t>
            </a:r>
            <a:r>
              <a:rPr lang="es-ES" dirty="0" err="1"/>
              <a:t>hiperkaliemie</a:t>
            </a:r>
            <a:r>
              <a:rPr lang="es-ES" dirty="0"/>
              <a:t>,</a:t>
            </a:r>
            <a:endParaRPr lang="en-RO" dirty="0"/>
          </a:p>
          <a:p>
            <a:pPr marL="0" indent="0">
              <a:buNone/>
            </a:pPr>
            <a:r>
              <a:rPr lang="es-ES" dirty="0"/>
              <a:t>	- </a:t>
            </a:r>
            <a:r>
              <a:rPr lang="es-ES" dirty="0" err="1"/>
              <a:t>tulburări</a:t>
            </a:r>
            <a:r>
              <a:rPr lang="es-ES" dirty="0"/>
              <a:t> de </a:t>
            </a:r>
            <a:r>
              <a:rPr lang="es-ES" dirty="0" err="1"/>
              <a:t>ritm</a:t>
            </a:r>
            <a:r>
              <a:rPr lang="es-ES" dirty="0"/>
              <a:t> </a:t>
            </a:r>
            <a:r>
              <a:rPr lang="es-ES" dirty="0" err="1"/>
              <a:t>cardiac</a:t>
            </a:r>
            <a:r>
              <a:rPr lang="es-ES" dirty="0"/>
              <a:t> ( </a:t>
            </a:r>
            <a:r>
              <a:rPr lang="es-ES" dirty="0" err="1"/>
              <a:t>frecvent</a:t>
            </a:r>
            <a:r>
              <a:rPr lang="es-ES" dirty="0"/>
              <a:t> </a:t>
            </a:r>
            <a:r>
              <a:rPr lang="es-ES" dirty="0" err="1"/>
              <a:t>bradicardie</a:t>
            </a:r>
            <a:r>
              <a:rPr lang="es-ES" dirty="0"/>
              <a:t>, </a:t>
            </a:r>
            <a:r>
              <a:rPr lang="es-ES" dirty="0" err="1"/>
              <a:t>trebuie</a:t>
            </a:r>
            <a:r>
              <a:rPr lang="es-ES" dirty="0"/>
              <a:t> </a:t>
            </a:r>
            <a:r>
              <a:rPr lang="es-ES" dirty="0" err="1"/>
              <a:t>precedată</a:t>
            </a:r>
            <a:r>
              <a:rPr lang="es-ES" dirty="0"/>
              <a:t> de </a:t>
            </a:r>
            <a:r>
              <a:rPr lang="es-ES" dirty="0" err="1"/>
              <a:t>administrarea</a:t>
            </a:r>
            <a:r>
              <a:rPr lang="es-ES" dirty="0"/>
              <a:t> de </a:t>
            </a:r>
            <a:r>
              <a:rPr lang="es-ES" dirty="0" err="1"/>
              <a:t>atropină</a:t>
            </a:r>
            <a:r>
              <a:rPr lang="es-ES" dirty="0"/>
              <a:t> la </a:t>
            </a:r>
            <a:r>
              <a:rPr lang="es-ES" dirty="0" err="1"/>
              <a:t>copii</a:t>
            </a:r>
            <a:r>
              <a:rPr lang="es-ES" dirty="0"/>
              <a:t>, la </a:t>
            </a:r>
            <a:r>
              <a:rPr lang="es-ES" dirty="0" err="1"/>
              <a:t>adulţi</a:t>
            </a:r>
            <a:r>
              <a:rPr lang="es-ES" dirty="0"/>
              <a:t> atropina e </a:t>
            </a:r>
            <a:r>
              <a:rPr lang="es-ES" dirty="0" err="1"/>
              <a:t>obligatorie</a:t>
            </a:r>
            <a:r>
              <a:rPr lang="es-ES" dirty="0"/>
              <a:t> </a:t>
            </a:r>
            <a:r>
              <a:rPr lang="es-ES" dirty="0" err="1"/>
              <a:t>doar</a:t>
            </a:r>
            <a:r>
              <a:rPr lang="es-ES" dirty="0"/>
              <a:t> </a:t>
            </a:r>
            <a:r>
              <a:rPr lang="es-ES" dirty="0" err="1"/>
              <a:t>în</a:t>
            </a:r>
            <a:r>
              <a:rPr lang="es-ES" dirty="0"/>
              <a:t> </a:t>
            </a:r>
            <a:r>
              <a:rPr lang="es-ES" dirty="0" err="1"/>
              <a:t>dacă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aflăm</a:t>
            </a:r>
            <a:r>
              <a:rPr lang="es-ES" dirty="0"/>
              <a:t> </a:t>
            </a:r>
            <a:r>
              <a:rPr lang="es-ES" dirty="0" err="1"/>
              <a:t>în</a:t>
            </a:r>
            <a:r>
              <a:rPr lang="es-ES" dirty="0"/>
              <a:t> </a:t>
            </a:r>
            <a:r>
              <a:rPr lang="es-ES" dirty="0" err="1"/>
              <a:t>faţa</a:t>
            </a:r>
            <a:r>
              <a:rPr lang="es-ES" dirty="0"/>
              <a:t> </a:t>
            </a:r>
            <a:r>
              <a:rPr lang="es-ES" dirty="0" err="1"/>
              <a:t>unei</a:t>
            </a:r>
            <a:r>
              <a:rPr lang="es-ES" dirty="0"/>
              <a:t> </a:t>
            </a:r>
            <a:r>
              <a:rPr lang="es-ES" dirty="0" err="1"/>
              <a:t>reinjectări</a:t>
            </a:r>
            <a:r>
              <a:rPr lang="es-ES" dirty="0"/>
              <a:t> ),</a:t>
            </a:r>
            <a:endParaRPr lang="en-RO" dirty="0"/>
          </a:p>
          <a:p>
            <a:pPr marL="0" indent="0">
              <a:buNone/>
            </a:pPr>
            <a:r>
              <a:rPr lang="es-ES" dirty="0"/>
              <a:t>	- </a:t>
            </a:r>
            <a:r>
              <a:rPr lang="es-ES" dirty="0" err="1"/>
              <a:t>dureri</a:t>
            </a:r>
            <a:r>
              <a:rPr lang="es-ES" dirty="0"/>
              <a:t> musculare,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rabdomioliză</a:t>
            </a:r>
            <a:r>
              <a:rPr lang="it-IT" dirty="0"/>
              <a:t>,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mioglobinurie</a:t>
            </a:r>
            <a:r>
              <a:rPr lang="it-IT" dirty="0"/>
              <a:t>,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creşterea</a:t>
            </a:r>
            <a:r>
              <a:rPr lang="it-IT" dirty="0"/>
              <a:t> </a:t>
            </a:r>
            <a:r>
              <a:rPr lang="it-IT" dirty="0" err="1"/>
              <a:t>presiunii</a:t>
            </a:r>
            <a:r>
              <a:rPr lang="it-IT" dirty="0"/>
              <a:t> </a:t>
            </a:r>
            <a:r>
              <a:rPr lang="it-IT" dirty="0" err="1"/>
              <a:t>intragastrice</a:t>
            </a:r>
            <a:r>
              <a:rPr lang="it-IT" dirty="0"/>
              <a:t>, intraoculare, </a:t>
            </a:r>
            <a:r>
              <a:rPr lang="it-IT" dirty="0" err="1"/>
              <a:t>intracraniene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trigger </a:t>
            </a:r>
            <a:r>
              <a:rPr lang="it-IT" dirty="0" err="1"/>
              <a:t>pentru</a:t>
            </a:r>
            <a:r>
              <a:rPr lang="it-IT" dirty="0"/>
              <a:t> </a:t>
            </a:r>
            <a:r>
              <a:rPr lang="it-IT" dirty="0" err="1"/>
              <a:t>hipertermia</a:t>
            </a:r>
            <a:r>
              <a:rPr lang="it-IT" dirty="0"/>
              <a:t> </a:t>
            </a:r>
            <a:r>
              <a:rPr lang="it-IT" dirty="0" err="1"/>
              <a:t>malignă</a:t>
            </a:r>
            <a:r>
              <a:rPr lang="it-IT" dirty="0"/>
              <a:t>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8362148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46B77-52B0-4047-B2DE-B8DC9DB81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Relaxante</a:t>
            </a:r>
            <a:r>
              <a:rPr lang="it-IT" b="1" i="1" dirty="0"/>
              <a:t> </a:t>
            </a:r>
            <a:r>
              <a:rPr lang="it-IT" b="1" i="1" dirty="0" err="1"/>
              <a:t>musculare</a:t>
            </a:r>
            <a:r>
              <a:rPr lang="it-IT" b="1" i="1" dirty="0"/>
              <a:t> </a:t>
            </a:r>
            <a:r>
              <a:rPr lang="it-IT" b="1" i="1" dirty="0" err="1"/>
              <a:t>nedepolarizante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C0CDD-A349-4F45-BB9B-385C40425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 </a:t>
            </a:r>
            <a:r>
              <a:rPr lang="it-IT" dirty="0" err="1"/>
              <a:t>leagă</a:t>
            </a:r>
            <a:r>
              <a:rPr lang="it-IT" dirty="0"/>
              <a:t> de </a:t>
            </a:r>
            <a:r>
              <a:rPr lang="it-IT" dirty="0" err="1"/>
              <a:t>receptorii</a:t>
            </a:r>
            <a:r>
              <a:rPr lang="it-IT" dirty="0"/>
              <a:t> postsinaptici (de una </a:t>
            </a:r>
            <a:r>
              <a:rPr lang="it-IT" dirty="0" err="1"/>
              <a:t>din</a:t>
            </a:r>
            <a:r>
              <a:rPr lang="it-IT" dirty="0"/>
              <a:t> </a:t>
            </a:r>
            <a:r>
              <a:rPr lang="it-IT" dirty="0" err="1"/>
              <a:t>subunităţile</a:t>
            </a:r>
            <a:r>
              <a:rPr lang="it-IT" dirty="0"/>
              <a:t> α, </a:t>
            </a:r>
            <a:r>
              <a:rPr lang="it-IT" dirty="0" err="1"/>
              <a:t>astfel</a:t>
            </a:r>
            <a:r>
              <a:rPr lang="it-IT" dirty="0"/>
              <a:t> </a:t>
            </a:r>
            <a:r>
              <a:rPr lang="it-IT" dirty="0" err="1"/>
              <a:t>încât</a:t>
            </a:r>
            <a:r>
              <a:rPr lang="it-IT" dirty="0"/>
              <a:t> acetilcolina nu mai </a:t>
            </a:r>
            <a:r>
              <a:rPr lang="it-IT" dirty="0" err="1"/>
              <a:t>poate</a:t>
            </a:r>
            <a:r>
              <a:rPr lang="it-IT" dirty="0"/>
              <a:t> </a:t>
            </a:r>
            <a:r>
              <a:rPr lang="it-IT" dirty="0" err="1"/>
              <a:t>acţiona</a:t>
            </a:r>
            <a:r>
              <a:rPr lang="it-IT" dirty="0"/>
              <a:t> </a:t>
            </a:r>
            <a:r>
              <a:rPr lang="it-IT" dirty="0" err="1"/>
              <a:t>asupra</a:t>
            </a:r>
            <a:r>
              <a:rPr lang="it-IT" dirty="0"/>
              <a:t> </a:t>
            </a:r>
            <a:r>
              <a:rPr lang="it-IT" dirty="0" err="1"/>
              <a:t>receptorilor</a:t>
            </a:r>
            <a:r>
              <a:rPr lang="it-IT" dirty="0"/>
              <a:t>. </a:t>
            </a:r>
            <a:r>
              <a:rPr lang="it-IT" dirty="0" err="1"/>
              <a:t>Ele</a:t>
            </a:r>
            <a:r>
              <a:rPr lang="it-IT" dirty="0"/>
              <a:t> </a:t>
            </a:r>
            <a:r>
              <a:rPr lang="it-IT" dirty="0" err="1"/>
              <a:t>intră</a:t>
            </a:r>
            <a:r>
              <a:rPr lang="it-IT" dirty="0"/>
              <a:t> </a:t>
            </a:r>
            <a:r>
              <a:rPr lang="it-IT" dirty="0" err="1"/>
              <a:t>în</a:t>
            </a:r>
            <a:r>
              <a:rPr lang="it-IT" dirty="0"/>
              <a:t> </a:t>
            </a:r>
            <a:r>
              <a:rPr lang="it-IT" dirty="0" err="1"/>
              <a:t>competiţie</a:t>
            </a:r>
            <a:r>
              <a:rPr lang="it-IT" dirty="0"/>
              <a:t> cu acetilcolina </a:t>
            </a:r>
            <a:r>
              <a:rPr lang="it-IT" dirty="0" err="1"/>
              <a:t>pentru</a:t>
            </a:r>
            <a:r>
              <a:rPr lang="it-IT" dirty="0"/>
              <a:t> </a:t>
            </a:r>
            <a:r>
              <a:rPr lang="it-IT" dirty="0" err="1"/>
              <a:t>receptorii</a:t>
            </a:r>
            <a:r>
              <a:rPr lang="it-IT" dirty="0"/>
              <a:t> postsinaptici </a:t>
            </a:r>
            <a:r>
              <a:rPr lang="it-IT" dirty="0" err="1"/>
              <a:t>şi</a:t>
            </a:r>
            <a:r>
              <a:rPr lang="it-IT" dirty="0"/>
              <a:t> </a:t>
            </a:r>
            <a:r>
              <a:rPr lang="it-IT" dirty="0" err="1"/>
              <a:t>conform</a:t>
            </a:r>
            <a:r>
              <a:rPr lang="it-IT" dirty="0"/>
              <a:t> </a:t>
            </a:r>
            <a:r>
              <a:rPr lang="it-IT" dirty="0" err="1"/>
              <a:t>legii</a:t>
            </a:r>
            <a:r>
              <a:rPr lang="it-IT" dirty="0"/>
              <a:t> </a:t>
            </a:r>
            <a:r>
              <a:rPr lang="it-IT" dirty="0" err="1"/>
              <a:t>maselor</a:t>
            </a:r>
            <a:r>
              <a:rPr lang="it-IT" dirty="0"/>
              <a:t>, un </a:t>
            </a:r>
            <a:r>
              <a:rPr lang="it-IT" dirty="0" err="1"/>
              <a:t>exces</a:t>
            </a:r>
            <a:r>
              <a:rPr lang="it-IT" dirty="0"/>
              <a:t> de </a:t>
            </a:r>
            <a:r>
              <a:rPr lang="it-IT" dirty="0" err="1"/>
              <a:t>acetilcolină</a:t>
            </a:r>
            <a:r>
              <a:rPr lang="it-IT" dirty="0"/>
              <a:t> </a:t>
            </a:r>
            <a:r>
              <a:rPr lang="it-IT" dirty="0" err="1"/>
              <a:t>poate</a:t>
            </a:r>
            <a:r>
              <a:rPr lang="it-IT" dirty="0"/>
              <a:t> </a:t>
            </a:r>
            <a:r>
              <a:rPr lang="it-IT" dirty="0" err="1"/>
              <a:t>deplasa</a:t>
            </a:r>
            <a:r>
              <a:rPr lang="it-IT" dirty="0"/>
              <a:t> </a:t>
            </a:r>
            <a:r>
              <a:rPr lang="it-IT" dirty="0" err="1"/>
              <a:t>molecula</a:t>
            </a:r>
            <a:r>
              <a:rPr lang="it-IT" dirty="0"/>
              <a:t> de </a:t>
            </a:r>
            <a:r>
              <a:rPr lang="it-IT" dirty="0" err="1"/>
              <a:t>relaxant</a:t>
            </a:r>
            <a:r>
              <a:rPr lang="it-IT" dirty="0"/>
              <a:t> </a:t>
            </a:r>
            <a:r>
              <a:rPr lang="it-IT" dirty="0" err="1"/>
              <a:t>muscular</a:t>
            </a:r>
            <a:r>
              <a:rPr lang="it-IT" dirty="0"/>
              <a:t> </a:t>
            </a:r>
            <a:r>
              <a:rPr lang="it-IT" dirty="0" err="1"/>
              <a:t>nedepolarizant</a:t>
            </a:r>
            <a:r>
              <a:rPr lang="it-IT" dirty="0"/>
              <a:t> de pe </a:t>
            </a:r>
            <a:r>
              <a:rPr lang="it-IT" dirty="0" err="1"/>
              <a:t>receptori</a:t>
            </a:r>
            <a:r>
              <a:rPr lang="it-IT" dirty="0"/>
              <a:t>, </a:t>
            </a:r>
            <a:r>
              <a:rPr lang="it-IT" dirty="0" err="1"/>
              <a:t>deci</a:t>
            </a:r>
            <a:r>
              <a:rPr lang="it-IT" dirty="0"/>
              <a:t> </a:t>
            </a:r>
            <a:r>
              <a:rPr lang="it-IT" dirty="0" err="1"/>
              <a:t>există</a:t>
            </a:r>
            <a:r>
              <a:rPr lang="it-IT" dirty="0"/>
              <a:t> </a:t>
            </a:r>
            <a:r>
              <a:rPr lang="it-IT" dirty="0" err="1"/>
              <a:t>posibilitatea</a:t>
            </a:r>
            <a:r>
              <a:rPr lang="it-IT" dirty="0"/>
              <a:t> </a:t>
            </a:r>
            <a:r>
              <a:rPr lang="it-IT" dirty="0" err="1"/>
              <a:t>antagonizării</a:t>
            </a:r>
            <a:r>
              <a:rPr lang="it-IT" dirty="0"/>
              <a:t> </a:t>
            </a:r>
            <a:r>
              <a:rPr lang="it-IT" dirty="0" err="1"/>
              <a:t>prin</a:t>
            </a:r>
            <a:r>
              <a:rPr lang="it-IT" dirty="0"/>
              <a:t> </a:t>
            </a:r>
            <a:r>
              <a:rPr lang="it-IT" dirty="0" err="1"/>
              <a:t>administrare</a:t>
            </a:r>
            <a:r>
              <a:rPr lang="it-IT" dirty="0"/>
              <a:t> de </a:t>
            </a:r>
            <a:r>
              <a:rPr lang="it-IT" dirty="0" err="1"/>
              <a:t>inhibitori</a:t>
            </a:r>
            <a:r>
              <a:rPr lang="it-IT" dirty="0"/>
              <a:t> de </a:t>
            </a:r>
            <a:r>
              <a:rPr lang="it-IT" dirty="0" err="1"/>
              <a:t>acetilcolinesterază</a:t>
            </a:r>
            <a:r>
              <a:rPr lang="it-IT" dirty="0"/>
              <a:t>. </a:t>
            </a:r>
            <a:endParaRPr lang="en-RO" dirty="0"/>
          </a:p>
          <a:p>
            <a:r>
              <a:rPr lang="it-IT" dirty="0" err="1"/>
              <a:t>Metabolizarea</a:t>
            </a:r>
            <a:r>
              <a:rPr lang="it-IT" dirty="0"/>
              <a:t> </a:t>
            </a:r>
            <a:r>
              <a:rPr lang="it-IT" dirty="0" err="1"/>
              <a:t>şi</a:t>
            </a:r>
            <a:r>
              <a:rPr lang="it-IT" dirty="0"/>
              <a:t> </a:t>
            </a:r>
            <a:r>
              <a:rPr lang="it-IT" dirty="0" err="1"/>
              <a:t>eliminarea</a:t>
            </a:r>
            <a:r>
              <a:rPr lang="it-IT" dirty="0"/>
              <a:t> </a:t>
            </a:r>
            <a:r>
              <a:rPr lang="it-IT" dirty="0" err="1"/>
              <a:t>din</a:t>
            </a:r>
            <a:r>
              <a:rPr lang="it-IT" dirty="0"/>
              <a:t> </a:t>
            </a:r>
            <a:r>
              <a:rPr lang="it-IT" dirty="0" err="1"/>
              <a:t>organism</a:t>
            </a:r>
            <a:r>
              <a:rPr lang="it-IT" dirty="0"/>
              <a:t> se face </a:t>
            </a:r>
            <a:r>
              <a:rPr lang="it-IT" dirty="0" err="1"/>
              <a:t>prin</a:t>
            </a:r>
            <a:r>
              <a:rPr lang="it-IT" dirty="0"/>
              <a:t> </a:t>
            </a:r>
            <a:r>
              <a:rPr lang="it-IT" dirty="0" err="1"/>
              <a:t>redistribuirea</a:t>
            </a:r>
            <a:r>
              <a:rPr lang="it-IT" dirty="0"/>
              <a:t> </a:t>
            </a:r>
            <a:r>
              <a:rPr lang="it-IT" dirty="0" err="1"/>
              <a:t>drogului</a:t>
            </a:r>
            <a:r>
              <a:rPr lang="it-IT" dirty="0"/>
              <a:t> de la </a:t>
            </a:r>
            <a:r>
              <a:rPr lang="it-IT" dirty="0" err="1"/>
              <a:t>nivelul</a:t>
            </a:r>
            <a:r>
              <a:rPr lang="it-IT" dirty="0"/>
              <a:t> </a:t>
            </a:r>
            <a:r>
              <a:rPr lang="it-IT" dirty="0" err="1"/>
              <a:t>joncţiunii</a:t>
            </a:r>
            <a:r>
              <a:rPr lang="it-IT" dirty="0"/>
              <a:t> </a:t>
            </a:r>
            <a:r>
              <a:rPr lang="it-IT" dirty="0" err="1"/>
              <a:t>neuromusculare</a:t>
            </a:r>
            <a:r>
              <a:rPr lang="it-IT" dirty="0"/>
              <a:t>.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00149865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4406A-5389-C649-8292-84508D133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Relaxante</a:t>
            </a:r>
            <a:r>
              <a:rPr lang="it-IT" b="1" i="1" dirty="0"/>
              <a:t> </a:t>
            </a:r>
            <a:r>
              <a:rPr lang="it-IT" b="1" i="1" dirty="0" err="1"/>
              <a:t>musculare</a:t>
            </a:r>
            <a:r>
              <a:rPr lang="it-IT" b="1" i="1" dirty="0"/>
              <a:t> </a:t>
            </a:r>
            <a:r>
              <a:rPr lang="it-IT" b="1" i="1" dirty="0" err="1"/>
              <a:t>nedepolarizante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1438E-6F9D-EA45-8FCE-C30E1905D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i="1" dirty="0" err="1"/>
              <a:t>Reprezentanţi</a:t>
            </a:r>
            <a:r>
              <a:rPr lang="it-IT" i="1" dirty="0"/>
              <a:t> ai </a:t>
            </a:r>
            <a:r>
              <a:rPr lang="it-IT" i="1" dirty="0" err="1"/>
              <a:t>clasei</a:t>
            </a:r>
            <a:r>
              <a:rPr lang="it-IT" i="1" dirty="0"/>
              <a:t>: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d-tubocurarina – produce </a:t>
            </a:r>
            <a:r>
              <a:rPr lang="it-IT" dirty="0" err="1"/>
              <a:t>hTA</a:t>
            </a:r>
            <a:r>
              <a:rPr lang="it-IT" dirty="0"/>
              <a:t> ( </a:t>
            </a:r>
            <a:r>
              <a:rPr lang="it-IT" dirty="0" err="1"/>
              <a:t>prin</a:t>
            </a:r>
            <a:r>
              <a:rPr lang="it-IT" dirty="0"/>
              <a:t> </a:t>
            </a:r>
            <a:r>
              <a:rPr lang="it-IT" dirty="0" err="1"/>
              <a:t>eliberare</a:t>
            </a:r>
            <a:r>
              <a:rPr lang="it-IT" dirty="0"/>
              <a:t> de </a:t>
            </a:r>
            <a:r>
              <a:rPr lang="it-IT" dirty="0" err="1"/>
              <a:t>histamină</a:t>
            </a:r>
            <a:r>
              <a:rPr lang="it-IT" dirty="0"/>
              <a:t> ) – nu se mai </a:t>
            </a:r>
            <a:r>
              <a:rPr lang="it-IT" dirty="0" err="1"/>
              <a:t>foloseşte</a:t>
            </a:r>
            <a:r>
              <a:rPr lang="it-IT" dirty="0"/>
              <a:t> </a:t>
            </a:r>
            <a:r>
              <a:rPr lang="it-IT" dirty="0" err="1"/>
              <a:t>actual</a:t>
            </a:r>
            <a:r>
              <a:rPr lang="it-IT" dirty="0"/>
              <a:t>;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metocurina</a:t>
            </a:r>
            <a:r>
              <a:rPr lang="it-IT" dirty="0"/>
              <a:t>, </a:t>
            </a:r>
            <a:r>
              <a:rPr lang="it-IT" dirty="0" err="1"/>
              <a:t>gallamina</a:t>
            </a:r>
            <a:r>
              <a:rPr lang="it-IT" dirty="0"/>
              <a:t> – </a:t>
            </a:r>
            <a:r>
              <a:rPr lang="it-IT" dirty="0" err="1"/>
              <a:t>sunt</a:t>
            </a:r>
            <a:r>
              <a:rPr lang="it-IT" dirty="0"/>
              <a:t> </a:t>
            </a:r>
            <a:r>
              <a:rPr lang="it-IT" dirty="0" err="1"/>
              <a:t>derivaţi</a:t>
            </a:r>
            <a:r>
              <a:rPr lang="it-IT" dirty="0"/>
              <a:t> ai d-</a:t>
            </a:r>
            <a:r>
              <a:rPr lang="it-IT" dirty="0" err="1"/>
              <a:t>tubocurarinei</a:t>
            </a:r>
            <a:r>
              <a:rPr lang="it-IT" dirty="0"/>
              <a:t>, </a:t>
            </a:r>
            <a:r>
              <a:rPr lang="it-IT" dirty="0" err="1"/>
              <a:t>puţin</a:t>
            </a:r>
            <a:r>
              <a:rPr lang="it-IT" dirty="0"/>
              <a:t> </a:t>
            </a:r>
            <a:r>
              <a:rPr lang="it-IT" dirty="0" err="1"/>
              <a:t>folosite</a:t>
            </a:r>
            <a:r>
              <a:rPr lang="it-IT" dirty="0"/>
              <a:t> </a:t>
            </a:r>
            <a:r>
              <a:rPr lang="it-IT" dirty="0" err="1"/>
              <a:t>actual</a:t>
            </a:r>
            <a:r>
              <a:rPr lang="it-IT" dirty="0"/>
              <a:t>; </a:t>
            </a:r>
            <a:r>
              <a:rPr lang="it-IT" dirty="0" err="1"/>
              <a:t>produc</a:t>
            </a:r>
            <a:r>
              <a:rPr lang="it-IT" dirty="0"/>
              <a:t> </a:t>
            </a:r>
            <a:r>
              <a:rPr lang="it-IT" dirty="0" err="1"/>
              <a:t>creşterea</a:t>
            </a:r>
            <a:r>
              <a:rPr lang="it-IT" dirty="0"/>
              <a:t> TA </a:t>
            </a:r>
            <a:r>
              <a:rPr lang="it-IT" dirty="0" err="1"/>
              <a:t>şi</a:t>
            </a:r>
            <a:r>
              <a:rPr lang="it-IT" dirty="0"/>
              <a:t> FC;</a:t>
            </a:r>
            <a:endParaRPr lang="en-RO" dirty="0"/>
          </a:p>
          <a:p>
            <a:pPr marL="0" indent="0">
              <a:buNone/>
            </a:pPr>
            <a:r>
              <a:rPr lang="es-ES" dirty="0"/>
              <a:t>	- </a:t>
            </a:r>
            <a:r>
              <a:rPr lang="es-ES" dirty="0" err="1"/>
              <a:t>pancuronium</a:t>
            </a:r>
            <a:r>
              <a:rPr lang="es-ES" dirty="0"/>
              <a:t> ( </a:t>
            </a:r>
            <a:r>
              <a:rPr lang="es-ES" dirty="0" err="1"/>
              <a:t>Pavulon</a:t>
            </a:r>
            <a:r>
              <a:rPr lang="es-ES" dirty="0"/>
              <a:t> ) – </a:t>
            </a:r>
            <a:r>
              <a:rPr lang="es-ES" dirty="0" err="1"/>
              <a:t>creşte</a:t>
            </a:r>
            <a:r>
              <a:rPr lang="es-ES" dirty="0"/>
              <a:t> TA </a:t>
            </a:r>
            <a:r>
              <a:rPr lang="es-ES" dirty="0" err="1"/>
              <a:t>şi</a:t>
            </a:r>
            <a:r>
              <a:rPr lang="es-ES" dirty="0"/>
              <a:t> FC, dar </a:t>
            </a:r>
            <a:r>
              <a:rPr lang="es-ES" dirty="0" err="1"/>
              <a:t>mai</a:t>
            </a:r>
            <a:r>
              <a:rPr lang="es-ES" dirty="0"/>
              <a:t> </a:t>
            </a:r>
            <a:r>
              <a:rPr lang="es-ES" dirty="0" err="1"/>
              <a:t>puţin</a:t>
            </a:r>
            <a:r>
              <a:rPr lang="es-ES" dirty="0"/>
              <a:t> </a:t>
            </a:r>
            <a:r>
              <a:rPr lang="es-ES" dirty="0" err="1"/>
              <a:t>ca</a:t>
            </a:r>
            <a:r>
              <a:rPr lang="es-ES" dirty="0"/>
              <a:t> </a:t>
            </a:r>
            <a:r>
              <a:rPr lang="es-ES" dirty="0" err="1"/>
              <a:t>gallamina</a:t>
            </a:r>
            <a:r>
              <a:rPr lang="es-ES" dirty="0"/>
              <a:t>, are </a:t>
            </a:r>
            <a:r>
              <a:rPr lang="es-ES" dirty="0" err="1"/>
              <a:t>durată</a:t>
            </a:r>
            <a:r>
              <a:rPr lang="es-ES" dirty="0"/>
              <a:t> </a:t>
            </a:r>
            <a:r>
              <a:rPr lang="es-ES" dirty="0" err="1"/>
              <a:t>lungă</a:t>
            </a:r>
            <a:r>
              <a:rPr lang="es-ES" dirty="0"/>
              <a:t> de </a:t>
            </a:r>
            <a:r>
              <a:rPr lang="es-ES" dirty="0" err="1"/>
              <a:t>acţiune</a:t>
            </a:r>
            <a:r>
              <a:rPr lang="es-ES" dirty="0"/>
              <a:t>;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</a:t>
            </a:r>
            <a:r>
              <a:rPr lang="ro-RO" dirty="0" err="1"/>
              <a:t>pipecuronium</a:t>
            </a:r>
            <a:r>
              <a:rPr lang="ro-RO" dirty="0"/>
              <a:t> ( </a:t>
            </a:r>
            <a:r>
              <a:rPr lang="ro-RO" dirty="0" err="1"/>
              <a:t>Arduan</a:t>
            </a:r>
            <a:r>
              <a:rPr lang="ro-RO" dirty="0"/>
              <a:t> ) </a:t>
            </a:r>
            <a:r>
              <a:rPr lang="ro-RO" dirty="0" err="1"/>
              <a:t>şi</a:t>
            </a:r>
            <a:r>
              <a:rPr lang="ro-RO" dirty="0"/>
              <a:t> </a:t>
            </a:r>
            <a:r>
              <a:rPr lang="ro-RO" dirty="0" err="1"/>
              <a:t>vecuronium</a:t>
            </a:r>
            <a:r>
              <a:rPr lang="ro-RO" dirty="0"/>
              <a:t> ( </a:t>
            </a:r>
            <a:r>
              <a:rPr lang="ro-RO" dirty="0" err="1"/>
              <a:t>Norcuron</a:t>
            </a:r>
            <a:r>
              <a:rPr lang="ro-RO" dirty="0"/>
              <a:t> ) – sunt </a:t>
            </a:r>
            <a:r>
              <a:rPr lang="ro-RO" dirty="0" err="1"/>
              <a:t>derivaţi</a:t>
            </a:r>
            <a:r>
              <a:rPr lang="ro-RO" dirty="0"/>
              <a:t> de </a:t>
            </a:r>
            <a:r>
              <a:rPr lang="ro-RO" dirty="0" err="1"/>
              <a:t>pancuronium</a:t>
            </a:r>
            <a:r>
              <a:rPr lang="ro-RO" dirty="0"/>
              <a:t>; </a:t>
            </a:r>
            <a:r>
              <a:rPr lang="ro-RO" dirty="0" err="1"/>
              <a:t>arduanul</a:t>
            </a:r>
            <a:r>
              <a:rPr lang="ro-RO" dirty="0"/>
              <a:t> are efecte </a:t>
            </a:r>
            <a:r>
              <a:rPr lang="ro-RO" dirty="0" err="1"/>
              <a:t>cardio</a:t>
            </a:r>
            <a:r>
              <a:rPr lang="ro-RO" dirty="0"/>
              <a:t>-vasculare minime;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</a:t>
            </a:r>
            <a:r>
              <a:rPr lang="ro-RO" dirty="0" err="1"/>
              <a:t>atracurium</a:t>
            </a:r>
            <a:r>
              <a:rPr lang="ro-RO" dirty="0"/>
              <a:t> ( </a:t>
            </a:r>
            <a:r>
              <a:rPr lang="ro-RO" dirty="0" err="1"/>
              <a:t>Tracrium</a:t>
            </a:r>
            <a:r>
              <a:rPr lang="ro-RO" dirty="0"/>
              <a:t> ) – metabolizare prin autoliză (dependent de temperatură </a:t>
            </a:r>
            <a:r>
              <a:rPr lang="ro-RO" dirty="0" err="1"/>
              <a:t>şi</a:t>
            </a:r>
            <a:r>
              <a:rPr lang="ro-RO" dirty="0"/>
              <a:t> pH), deci nu depinde de </a:t>
            </a:r>
            <a:r>
              <a:rPr lang="ro-RO" dirty="0" err="1"/>
              <a:t>funcţia</a:t>
            </a:r>
            <a:r>
              <a:rPr lang="ro-RO" dirty="0"/>
              <a:t> renală sau hepatică, eliberează histamina;</a:t>
            </a:r>
            <a:endParaRPr lang="en-RO" dirty="0"/>
          </a:p>
          <a:p>
            <a:pPr marL="0" indent="0">
              <a:buNone/>
            </a:pPr>
            <a:r>
              <a:rPr lang="ro-RO" dirty="0"/>
              <a:t>	- </a:t>
            </a:r>
            <a:r>
              <a:rPr lang="ro-RO" dirty="0" err="1"/>
              <a:t>esmeron</a:t>
            </a:r>
            <a:r>
              <a:rPr lang="ro-RO" dirty="0"/>
              <a:t> ( </a:t>
            </a:r>
            <a:r>
              <a:rPr lang="ro-RO" dirty="0" err="1"/>
              <a:t>Rocuronium</a:t>
            </a:r>
            <a:r>
              <a:rPr lang="ro-RO" dirty="0"/>
              <a:t> ) – are efect de scurtă durată, asemănător </a:t>
            </a:r>
            <a:r>
              <a:rPr lang="ro-RO" dirty="0" err="1"/>
              <a:t>succinilcolinei</a:t>
            </a:r>
            <a:r>
              <a:rPr lang="ro-RO" dirty="0"/>
              <a:t>, Efectul se instalează rapid (ar putea înlocui </a:t>
            </a:r>
            <a:r>
              <a:rPr lang="ro-RO" dirty="0" err="1"/>
              <a:t>succinilcolina</a:t>
            </a:r>
            <a:r>
              <a:rPr lang="ro-RO" dirty="0"/>
              <a:t> ).</a:t>
            </a:r>
            <a:r>
              <a:rPr lang="it-IT" dirty="0"/>
              <a:t>	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4447548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4CC73-68BC-3444-9119-7F36FA44D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/>
              <a:t>Relaxante</a:t>
            </a:r>
            <a:r>
              <a:rPr lang="it-IT" b="1" i="1" dirty="0"/>
              <a:t> </a:t>
            </a:r>
            <a:r>
              <a:rPr lang="it-IT" b="1" i="1" dirty="0" err="1"/>
              <a:t>musculare</a:t>
            </a:r>
            <a:r>
              <a:rPr lang="it-IT" b="1" i="1" dirty="0"/>
              <a:t> </a:t>
            </a:r>
            <a:r>
              <a:rPr lang="it-IT" b="1" i="1" dirty="0" err="1"/>
              <a:t>nedepolarizante</a:t>
            </a:r>
            <a:r>
              <a:rPr lang="en-RO" dirty="0">
                <a:effectLst/>
              </a:rPr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B7A9D-1EB9-8442-8692-7BCE7AC81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i="1" dirty="0" err="1"/>
              <a:t>Indicaţii</a:t>
            </a:r>
            <a:r>
              <a:rPr lang="it-IT" i="1" dirty="0"/>
              <a:t>: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</a:t>
            </a:r>
            <a:r>
              <a:rPr lang="it-IT" dirty="0" err="1"/>
              <a:t>anestezie</a:t>
            </a:r>
            <a:r>
              <a:rPr lang="it-IT" dirty="0"/>
              <a:t> – </a:t>
            </a:r>
            <a:r>
              <a:rPr lang="it-IT" dirty="0" err="1"/>
              <a:t>pentru</a:t>
            </a:r>
            <a:r>
              <a:rPr lang="it-IT" dirty="0"/>
              <a:t> </a:t>
            </a:r>
            <a:r>
              <a:rPr lang="it-IT" dirty="0" err="1"/>
              <a:t>facilitarea</a:t>
            </a:r>
            <a:r>
              <a:rPr lang="it-IT" dirty="0"/>
              <a:t> </a:t>
            </a:r>
            <a:r>
              <a:rPr lang="it-IT" dirty="0" err="1"/>
              <a:t>intubaţiei</a:t>
            </a:r>
            <a:r>
              <a:rPr lang="it-IT" dirty="0"/>
              <a:t> </a:t>
            </a:r>
            <a:r>
              <a:rPr lang="it-IT" dirty="0" err="1"/>
              <a:t>traheale</a:t>
            </a:r>
            <a:r>
              <a:rPr lang="it-IT" dirty="0"/>
              <a:t>, </a:t>
            </a:r>
            <a:r>
              <a:rPr lang="it-IT" dirty="0" err="1"/>
              <a:t>pentru</a:t>
            </a:r>
            <a:r>
              <a:rPr lang="it-IT" dirty="0"/>
              <a:t> </a:t>
            </a:r>
            <a:r>
              <a:rPr lang="it-IT" dirty="0" err="1"/>
              <a:t>obţinerea</a:t>
            </a:r>
            <a:r>
              <a:rPr lang="it-IT" dirty="0"/>
              <a:t> </a:t>
            </a:r>
            <a:r>
              <a:rPr lang="it-IT" dirty="0" err="1"/>
              <a:t>relaxării</a:t>
            </a:r>
            <a:r>
              <a:rPr lang="it-IT" dirty="0"/>
              <a:t> </a:t>
            </a:r>
            <a:r>
              <a:rPr lang="it-IT" dirty="0" err="1"/>
              <a:t>musculare</a:t>
            </a:r>
            <a:r>
              <a:rPr lang="it-IT" dirty="0"/>
              <a:t> </a:t>
            </a:r>
            <a:r>
              <a:rPr lang="it-IT" dirty="0" err="1"/>
              <a:t>necesare</a:t>
            </a:r>
            <a:r>
              <a:rPr lang="it-IT" dirty="0"/>
              <a:t> </a:t>
            </a:r>
            <a:r>
              <a:rPr lang="it-IT" dirty="0" err="1"/>
              <a:t>intervenţiei</a:t>
            </a:r>
            <a:r>
              <a:rPr lang="it-IT" dirty="0"/>
              <a:t> </a:t>
            </a:r>
            <a:r>
              <a:rPr lang="it-IT" dirty="0" err="1"/>
              <a:t>chirurgicale</a:t>
            </a:r>
            <a:r>
              <a:rPr lang="it-IT" dirty="0"/>
              <a:t>;</a:t>
            </a:r>
            <a:endParaRPr lang="en-RO" dirty="0"/>
          </a:p>
          <a:p>
            <a:pPr marL="0" indent="0">
              <a:buNone/>
            </a:pPr>
            <a:r>
              <a:rPr lang="it-IT" dirty="0"/>
              <a:t>	- terapie </a:t>
            </a:r>
            <a:r>
              <a:rPr lang="it-IT" dirty="0" err="1"/>
              <a:t>intensivă</a:t>
            </a:r>
            <a:r>
              <a:rPr lang="it-IT" dirty="0"/>
              <a:t> - </a:t>
            </a:r>
            <a:r>
              <a:rPr lang="it-IT" dirty="0" err="1"/>
              <a:t>pentru</a:t>
            </a:r>
            <a:r>
              <a:rPr lang="it-IT" dirty="0"/>
              <a:t> </a:t>
            </a:r>
            <a:r>
              <a:rPr lang="it-IT" dirty="0" err="1"/>
              <a:t>facilitarea</a:t>
            </a:r>
            <a:r>
              <a:rPr lang="it-IT" dirty="0"/>
              <a:t> </a:t>
            </a:r>
            <a:r>
              <a:rPr lang="it-IT" dirty="0" err="1"/>
              <a:t>ventilaţiei</a:t>
            </a:r>
            <a:r>
              <a:rPr lang="it-IT" dirty="0"/>
              <a:t> </a:t>
            </a:r>
            <a:r>
              <a:rPr lang="it-IT" dirty="0" err="1"/>
              <a:t>mecanice</a:t>
            </a:r>
            <a:r>
              <a:rPr lang="it-IT" dirty="0"/>
              <a:t> </a:t>
            </a:r>
            <a:r>
              <a:rPr lang="it-IT" dirty="0" err="1"/>
              <a:t>controlate</a:t>
            </a:r>
            <a:r>
              <a:rPr lang="it-IT" dirty="0"/>
              <a:t> de </a:t>
            </a:r>
            <a:r>
              <a:rPr lang="it-IT" dirty="0" err="1"/>
              <a:t>lungă</a:t>
            </a:r>
            <a:r>
              <a:rPr lang="it-IT" dirty="0"/>
              <a:t> </a:t>
            </a:r>
            <a:r>
              <a:rPr lang="it-IT" dirty="0" err="1"/>
              <a:t>durată</a:t>
            </a:r>
            <a:endParaRPr lang="it-IT"/>
          </a:p>
          <a:p>
            <a:pPr marL="0" indent="0">
              <a:buNone/>
            </a:pPr>
            <a:endParaRPr lang="en-RO" dirty="0"/>
          </a:p>
          <a:p>
            <a:r>
              <a:rPr lang="en-GB" i="1" dirty="0" err="1"/>
              <a:t>Antagonizarea</a:t>
            </a:r>
            <a:r>
              <a:rPr lang="en-GB" i="1" dirty="0"/>
              <a:t> </a:t>
            </a:r>
            <a:r>
              <a:rPr lang="en-GB" i="1" dirty="0" err="1"/>
              <a:t>efectelor</a:t>
            </a:r>
            <a:r>
              <a:rPr lang="en-GB" i="1" dirty="0"/>
              <a:t> </a:t>
            </a:r>
            <a:r>
              <a:rPr lang="en-GB" i="1" dirty="0" err="1"/>
              <a:t>relaxantelor</a:t>
            </a:r>
            <a:r>
              <a:rPr lang="en-GB" i="1" dirty="0"/>
              <a:t> </a:t>
            </a:r>
            <a:r>
              <a:rPr lang="en-GB" i="1" dirty="0" err="1"/>
              <a:t>musculare</a:t>
            </a:r>
            <a:r>
              <a:rPr lang="en-GB" i="1" dirty="0"/>
              <a:t> </a:t>
            </a:r>
            <a:r>
              <a:rPr lang="en-GB" i="1" dirty="0" err="1"/>
              <a:t>nedepolarizante</a:t>
            </a:r>
            <a:r>
              <a:rPr lang="en-GB" dirty="0"/>
              <a:t> se face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administrarea</a:t>
            </a:r>
            <a:r>
              <a:rPr lang="en-GB" dirty="0"/>
              <a:t> de </a:t>
            </a:r>
            <a:r>
              <a:rPr lang="en-GB" dirty="0" err="1"/>
              <a:t>inhibitori</a:t>
            </a:r>
            <a:r>
              <a:rPr lang="en-GB" dirty="0"/>
              <a:t> de </a:t>
            </a:r>
            <a:r>
              <a:rPr lang="en-GB" dirty="0" err="1"/>
              <a:t>acetilcolinesterază</a:t>
            </a:r>
            <a:r>
              <a:rPr lang="en-GB" dirty="0"/>
              <a:t> care </a:t>
            </a:r>
            <a:r>
              <a:rPr lang="en-GB" dirty="0" err="1"/>
              <a:t>duce</a:t>
            </a:r>
            <a:r>
              <a:rPr lang="en-GB" dirty="0"/>
              <a:t> la </a:t>
            </a:r>
            <a:r>
              <a:rPr lang="en-GB" dirty="0" err="1"/>
              <a:t>acumulare</a:t>
            </a:r>
            <a:r>
              <a:rPr lang="en-GB" dirty="0"/>
              <a:t> de Ach. Dar Ach </a:t>
            </a:r>
            <a:r>
              <a:rPr lang="en-GB" dirty="0" err="1"/>
              <a:t>acţionează</a:t>
            </a:r>
            <a:r>
              <a:rPr lang="en-GB" dirty="0"/>
              <a:t> </a:t>
            </a:r>
            <a:r>
              <a:rPr lang="en-GB" dirty="0" err="1"/>
              <a:t>şi</a:t>
            </a:r>
            <a:r>
              <a:rPr lang="en-GB" dirty="0"/>
              <a:t> </a:t>
            </a:r>
            <a:r>
              <a:rPr lang="en-GB" dirty="0" err="1"/>
              <a:t>asupra</a:t>
            </a:r>
            <a:r>
              <a:rPr lang="en-GB" dirty="0"/>
              <a:t> R</a:t>
            </a:r>
            <a:r>
              <a:rPr lang="en-GB" baseline="-25000" dirty="0"/>
              <a:t>M</a:t>
            </a:r>
            <a:r>
              <a:rPr lang="en-GB" dirty="0"/>
              <a:t> (</a:t>
            </a:r>
            <a:r>
              <a:rPr lang="en-GB" dirty="0" err="1"/>
              <a:t>bradicardie</a:t>
            </a:r>
            <a:r>
              <a:rPr lang="en-GB" dirty="0"/>
              <a:t> </a:t>
            </a:r>
            <a:r>
              <a:rPr lang="en-GB" dirty="0" err="1"/>
              <a:t>până</a:t>
            </a:r>
            <a:r>
              <a:rPr lang="en-GB" dirty="0"/>
              <a:t> la stop cardiac, </a:t>
            </a:r>
            <a:r>
              <a:rPr lang="en-GB" dirty="0" err="1"/>
              <a:t>hipersalivaţie</a:t>
            </a:r>
            <a:r>
              <a:rPr lang="en-GB" dirty="0"/>
              <a:t>, </a:t>
            </a:r>
            <a:r>
              <a:rPr lang="en-GB" dirty="0" err="1"/>
              <a:t>creşterea</a:t>
            </a:r>
            <a:r>
              <a:rPr lang="en-GB" dirty="0"/>
              <a:t> </a:t>
            </a:r>
            <a:r>
              <a:rPr lang="en-GB" dirty="0" err="1"/>
              <a:t>peristaltismului</a:t>
            </a:r>
            <a:r>
              <a:rPr lang="en-GB" dirty="0"/>
              <a:t> gastro-intestinal). </a:t>
            </a:r>
            <a:r>
              <a:rPr lang="en-GB" dirty="0" err="1"/>
              <a:t>Aceste</a:t>
            </a:r>
            <a:r>
              <a:rPr lang="en-GB" dirty="0"/>
              <a:t> </a:t>
            </a:r>
            <a:r>
              <a:rPr lang="en-GB" dirty="0" err="1"/>
              <a:t>efecte</a:t>
            </a:r>
            <a:r>
              <a:rPr lang="en-GB" dirty="0"/>
              <a:t> </a:t>
            </a:r>
            <a:r>
              <a:rPr lang="en-GB" dirty="0" err="1"/>
              <a:t>vor</a:t>
            </a:r>
            <a:r>
              <a:rPr lang="en-GB" dirty="0"/>
              <a:t> fi </a:t>
            </a:r>
            <a:r>
              <a:rPr lang="en-GB" dirty="0" err="1"/>
              <a:t>blocate</a:t>
            </a:r>
            <a:r>
              <a:rPr lang="en-GB" dirty="0"/>
              <a:t> </a:t>
            </a:r>
            <a:r>
              <a:rPr lang="en-GB" dirty="0" err="1"/>
              <a:t>prin</a:t>
            </a:r>
            <a:r>
              <a:rPr lang="en-GB" dirty="0"/>
              <a:t> </a:t>
            </a:r>
            <a:r>
              <a:rPr lang="en-GB" dirty="0" err="1"/>
              <a:t>administrarea</a:t>
            </a:r>
            <a:r>
              <a:rPr lang="en-GB" dirty="0"/>
              <a:t> de </a:t>
            </a:r>
            <a:r>
              <a:rPr lang="en-GB" dirty="0" err="1"/>
              <a:t>anticolinergice</a:t>
            </a:r>
            <a:r>
              <a:rPr lang="en-GB" dirty="0"/>
              <a:t> cu </a:t>
            </a:r>
            <a:r>
              <a:rPr lang="en-GB" dirty="0" err="1"/>
              <a:t>efect</a:t>
            </a:r>
            <a:r>
              <a:rPr lang="en-GB" dirty="0"/>
              <a:t> specific pe R</a:t>
            </a:r>
            <a:r>
              <a:rPr lang="en-GB" baseline="-25000" dirty="0"/>
              <a:t>M</a:t>
            </a:r>
            <a:r>
              <a:rPr lang="en-GB" dirty="0"/>
              <a:t> : </a:t>
            </a:r>
            <a:r>
              <a:rPr lang="en-GB" dirty="0" err="1"/>
              <a:t>atropina</a:t>
            </a:r>
            <a:r>
              <a:rPr lang="en-GB" dirty="0"/>
              <a:t>, </a:t>
            </a:r>
            <a:r>
              <a:rPr lang="en-GB" dirty="0" err="1"/>
              <a:t>glicopirolat</a:t>
            </a:r>
            <a:r>
              <a:rPr lang="en-GB" dirty="0"/>
              <a:t>, etc…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1349376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0CA7-5ACD-014B-9FDB-3189AFFA4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Consultul</a:t>
            </a:r>
            <a:r>
              <a:rPr lang="en-US" i="1" dirty="0"/>
              <a:t> </a:t>
            </a:r>
            <a:r>
              <a:rPr lang="en-US" i="1" dirty="0" err="1"/>
              <a:t>preanestezic</a:t>
            </a:r>
            <a:r>
              <a:rPr lang="en-US" dirty="0"/>
              <a:t>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8E233-61F2-C541-B9D8-8A05294B6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79" y="1397479"/>
            <a:ext cx="10870721" cy="4779484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err="1"/>
              <a:t>Examenul</a:t>
            </a:r>
            <a:r>
              <a:rPr lang="en-US" u="sng" dirty="0"/>
              <a:t> </a:t>
            </a:r>
            <a:r>
              <a:rPr lang="en-US" u="sng" dirty="0" err="1"/>
              <a:t>paraclinic</a:t>
            </a:r>
            <a:endParaRPr lang="en-RO" dirty="0"/>
          </a:p>
          <a:p>
            <a:pPr lvl="0"/>
            <a:r>
              <a:rPr lang="en-US" dirty="0"/>
              <a:t>HLG, </a:t>
            </a:r>
            <a:r>
              <a:rPr lang="en-US" dirty="0" err="1"/>
              <a:t>grup</a:t>
            </a:r>
            <a:r>
              <a:rPr lang="en-US" dirty="0"/>
              <a:t> sanguine, Rh</a:t>
            </a:r>
            <a:endParaRPr lang="en-RO" dirty="0"/>
          </a:p>
          <a:p>
            <a:pPr lvl="0"/>
            <a:r>
              <a:rPr lang="en-US" dirty="0"/>
              <a:t>Probe de </a:t>
            </a:r>
            <a:r>
              <a:rPr lang="en-US" dirty="0" err="1"/>
              <a:t>coagulare</a:t>
            </a:r>
            <a:r>
              <a:rPr lang="en-US" dirty="0"/>
              <a:t>; </a:t>
            </a:r>
            <a:r>
              <a:rPr lang="en-US" dirty="0" err="1"/>
              <a:t>istoric</a:t>
            </a:r>
            <a:r>
              <a:rPr lang="en-US" dirty="0"/>
              <a:t> de </a:t>
            </a:r>
            <a:r>
              <a:rPr lang="en-US" dirty="0" err="1"/>
              <a:t>sângerări</a:t>
            </a:r>
            <a:r>
              <a:rPr lang="en-US" dirty="0"/>
              <a:t> </a:t>
            </a:r>
            <a:r>
              <a:rPr lang="en-US" dirty="0" err="1"/>
              <a:t>anormale</a:t>
            </a:r>
            <a:r>
              <a:rPr lang="en-US" dirty="0"/>
              <a:t>, </a:t>
            </a:r>
            <a:r>
              <a:rPr lang="en-US" dirty="0" err="1"/>
              <a:t>tratament</a:t>
            </a:r>
            <a:r>
              <a:rPr lang="en-US" dirty="0"/>
              <a:t> cu </a:t>
            </a:r>
            <a:r>
              <a:rPr lang="en-US" dirty="0" err="1"/>
              <a:t>anticoagulante</a:t>
            </a:r>
            <a:r>
              <a:rPr lang="en-US" dirty="0"/>
              <a:t>, </a:t>
            </a:r>
            <a:r>
              <a:rPr lang="en-US" dirty="0" err="1"/>
              <a:t>boala</a:t>
            </a:r>
            <a:r>
              <a:rPr lang="en-US" dirty="0"/>
              <a:t> </a:t>
            </a:r>
            <a:r>
              <a:rPr lang="en-US" dirty="0" err="1"/>
              <a:t>hepatică</a:t>
            </a:r>
            <a:endParaRPr lang="en-RO" dirty="0"/>
          </a:p>
          <a:p>
            <a:pPr lvl="0"/>
            <a:r>
              <a:rPr lang="en-US" dirty="0" err="1"/>
              <a:t>Electroliți</a:t>
            </a:r>
            <a:r>
              <a:rPr lang="en-US" dirty="0"/>
              <a:t>, </a:t>
            </a:r>
            <a:r>
              <a:rPr lang="en-US" dirty="0" err="1"/>
              <a:t>glucoză</a:t>
            </a:r>
            <a:r>
              <a:rPr lang="en-US" dirty="0"/>
              <a:t>, </a:t>
            </a:r>
            <a:r>
              <a:rPr lang="en-US" dirty="0" err="1"/>
              <a:t>uree</a:t>
            </a:r>
            <a:r>
              <a:rPr lang="en-US" dirty="0"/>
              <a:t>, </a:t>
            </a:r>
            <a:r>
              <a:rPr lang="en-US" dirty="0" err="1"/>
              <a:t>creatinină</a:t>
            </a:r>
            <a:r>
              <a:rPr lang="en-US" dirty="0"/>
              <a:t>, </a:t>
            </a:r>
            <a:r>
              <a:rPr lang="en-US" dirty="0" err="1"/>
              <a:t>afecțiuni</a:t>
            </a:r>
            <a:r>
              <a:rPr lang="en-US" dirty="0"/>
              <a:t> ale </a:t>
            </a:r>
            <a:r>
              <a:rPr lang="en-US" dirty="0" err="1"/>
              <a:t>tiroidei</a:t>
            </a:r>
            <a:endParaRPr lang="en-RO" dirty="0"/>
          </a:p>
          <a:p>
            <a:pPr lvl="0"/>
            <a:r>
              <a:rPr lang="en-US" dirty="0" err="1"/>
              <a:t>Testarea</a:t>
            </a:r>
            <a:r>
              <a:rPr lang="en-US" dirty="0"/>
              <a:t> </a:t>
            </a:r>
            <a:r>
              <a:rPr lang="en-US" dirty="0" err="1"/>
              <a:t>funcției</a:t>
            </a:r>
            <a:r>
              <a:rPr lang="en-US" dirty="0"/>
              <a:t> </a:t>
            </a:r>
            <a:r>
              <a:rPr lang="en-US" dirty="0" err="1"/>
              <a:t>hepatice</a:t>
            </a:r>
            <a:endParaRPr lang="en-RO" dirty="0"/>
          </a:p>
          <a:p>
            <a:pPr lvl="0"/>
            <a:r>
              <a:rPr lang="en-US" dirty="0"/>
              <a:t>Test de </a:t>
            </a:r>
            <a:r>
              <a:rPr lang="en-US" dirty="0" err="1"/>
              <a:t>sarcină</a:t>
            </a:r>
            <a:r>
              <a:rPr lang="en-US" dirty="0"/>
              <a:t> :</a:t>
            </a:r>
            <a:r>
              <a:rPr lang="en-US" dirty="0" err="1"/>
              <a:t>paciente</a:t>
            </a:r>
            <a:r>
              <a:rPr lang="en-US" dirty="0"/>
              <a:t> cu </a:t>
            </a:r>
            <a:r>
              <a:rPr lang="en-US" dirty="0" err="1"/>
              <a:t>potențial</a:t>
            </a:r>
            <a:r>
              <a:rPr lang="en-US" dirty="0"/>
              <a:t> </a:t>
            </a:r>
            <a:r>
              <a:rPr lang="en-US" dirty="0" err="1"/>
              <a:t>fertil</a:t>
            </a:r>
            <a:endParaRPr lang="en-RO" dirty="0"/>
          </a:p>
          <a:p>
            <a:pPr lvl="0"/>
            <a:r>
              <a:rPr lang="en-US" dirty="0"/>
              <a:t>ECG</a:t>
            </a:r>
            <a:endParaRPr lang="en-RO" dirty="0"/>
          </a:p>
          <a:p>
            <a:pPr lvl="0"/>
            <a:r>
              <a:rPr lang="en-US" dirty="0"/>
              <a:t>Consult cardiologic la </a:t>
            </a:r>
            <a:r>
              <a:rPr lang="en-US" dirty="0" err="1"/>
              <a:t>pacienții</a:t>
            </a:r>
            <a:r>
              <a:rPr lang="en-US" dirty="0"/>
              <a:t> </a:t>
            </a:r>
            <a:r>
              <a:rPr lang="en-US" dirty="0" err="1"/>
              <a:t>hipertensivi</a:t>
            </a:r>
            <a:r>
              <a:rPr lang="en-US" dirty="0"/>
              <a:t> ECG </a:t>
            </a:r>
            <a:r>
              <a:rPr lang="en-US" dirty="0" err="1"/>
              <a:t>modificat</a:t>
            </a:r>
            <a:r>
              <a:rPr lang="en-US" dirty="0"/>
              <a:t>, </a:t>
            </a:r>
            <a:r>
              <a:rPr lang="en-US" dirty="0" err="1"/>
              <a:t>patologie</a:t>
            </a:r>
            <a:r>
              <a:rPr lang="en-US" dirty="0"/>
              <a:t> </a:t>
            </a:r>
            <a:r>
              <a:rPr lang="en-US" dirty="0" err="1"/>
              <a:t>cardiacă</a:t>
            </a:r>
            <a:r>
              <a:rPr lang="en-US" dirty="0"/>
              <a:t> </a:t>
            </a:r>
            <a:r>
              <a:rPr lang="en-US" dirty="0" err="1"/>
              <a:t>cunoscută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suspectată</a:t>
            </a:r>
            <a:endParaRPr lang="en-RO" dirty="0"/>
          </a:p>
          <a:p>
            <a:pPr lvl="0"/>
            <a:r>
              <a:rPr lang="en-US" dirty="0" err="1"/>
              <a:t>Radiografie</a:t>
            </a:r>
            <a:r>
              <a:rPr lang="en-US" dirty="0"/>
              <a:t> </a:t>
            </a:r>
            <a:r>
              <a:rPr lang="en-US" dirty="0" err="1"/>
              <a:t>toracică:astm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BPOC cu </a:t>
            </a:r>
            <a:r>
              <a:rPr lang="en-US" dirty="0" err="1"/>
              <a:t>schimbarea</a:t>
            </a:r>
            <a:r>
              <a:rPr lang="en-US" dirty="0"/>
              <a:t> </a:t>
            </a:r>
            <a:r>
              <a:rPr lang="en-US" dirty="0" err="1"/>
              <a:t>simptomatologiei</a:t>
            </a:r>
            <a:endParaRPr lang="en-RO" dirty="0"/>
          </a:p>
          <a:p>
            <a:pPr lvl="0"/>
            <a:r>
              <a:rPr lang="en-US" dirty="0"/>
              <a:t> </a:t>
            </a:r>
            <a:r>
              <a:rPr lang="en-US" dirty="0" err="1"/>
              <a:t>Radiografie</a:t>
            </a:r>
            <a:r>
              <a:rPr lang="en-US" dirty="0"/>
              <a:t> de </a:t>
            </a:r>
            <a:r>
              <a:rPr lang="en-US" dirty="0" err="1"/>
              <a:t>coloană</a:t>
            </a:r>
            <a:r>
              <a:rPr lang="en-US" dirty="0"/>
              <a:t> </a:t>
            </a:r>
            <a:r>
              <a:rPr lang="en-US" dirty="0" err="1"/>
              <a:t>cervicală</a:t>
            </a:r>
            <a:r>
              <a:rPr lang="en-US" dirty="0"/>
              <a:t> </a:t>
            </a:r>
            <a:r>
              <a:rPr lang="en-US" dirty="0" err="1"/>
              <a:t>flexie</a:t>
            </a:r>
            <a:r>
              <a:rPr lang="en-US" dirty="0"/>
              <a:t> /</a:t>
            </a:r>
            <a:r>
              <a:rPr lang="en-US" dirty="0" err="1"/>
              <a:t>extensie</a:t>
            </a:r>
            <a:r>
              <a:rPr lang="en-US" dirty="0"/>
              <a:t> </a:t>
            </a:r>
            <a:r>
              <a:rPr lang="en-US" dirty="0" err="1"/>
              <a:t>pacienți</a:t>
            </a:r>
            <a:r>
              <a:rPr lang="en-US" dirty="0"/>
              <a:t> cu </a:t>
            </a:r>
            <a:r>
              <a:rPr lang="en-US" dirty="0" err="1"/>
              <a:t>artrită</a:t>
            </a:r>
            <a:r>
              <a:rPr lang="en-US" dirty="0"/>
              <a:t> </a:t>
            </a:r>
            <a:r>
              <a:rPr lang="en-US" dirty="0" err="1"/>
              <a:t>reumatoidă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sindrom</a:t>
            </a:r>
            <a:r>
              <a:rPr lang="en-US" dirty="0"/>
              <a:t> Down.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220871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3818C-A27B-8A45-AFE2-B3C018718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 de </a:t>
            </a:r>
            <a:r>
              <a:rPr lang="en-US" dirty="0" err="1"/>
              <a:t>risc</a:t>
            </a:r>
            <a:r>
              <a:rPr lang="en-US" dirty="0"/>
              <a:t> </a:t>
            </a:r>
            <a:r>
              <a:rPr lang="en-US" dirty="0" err="1"/>
              <a:t>anestezic</a:t>
            </a:r>
            <a:r>
              <a:rPr lang="en-US" dirty="0"/>
              <a:t> ASA (</a:t>
            </a:r>
            <a:r>
              <a:rPr lang="en-US" dirty="0" err="1"/>
              <a:t>Societatea</a:t>
            </a:r>
            <a:r>
              <a:rPr lang="en-US" dirty="0"/>
              <a:t> </a:t>
            </a:r>
            <a:r>
              <a:rPr lang="en-US" dirty="0" err="1"/>
              <a:t>Americană</a:t>
            </a:r>
            <a:r>
              <a:rPr lang="en-US" dirty="0"/>
              <a:t> de </a:t>
            </a:r>
            <a:r>
              <a:rPr lang="en-US" dirty="0" err="1"/>
              <a:t>Anestezie</a:t>
            </a:r>
            <a:r>
              <a:rPr lang="en-US" dirty="0"/>
              <a:t>) </a:t>
            </a:r>
            <a:endParaRPr lang="en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15BBC-26A1-8544-B0EA-495D8EA13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50" y="1952206"/>
            <a:ext cx="11266099" cy="454066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ASA 1           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boală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ASA 2           </a:t>
            </a:r>
            <a:r>
              <a:rPr lang="en-US" dirty="0" err="1"/>
              <a:t>Boli</a:t>
            </a:r>
            <a:r>
              <a:rPr lang="en-US" dirty="0"/>
              <a:t> </a:t>
            </a:r>
            <a:r>
              <a:rPr lang="en-US" dirty="0" err="1"/>
              <a:t>sistemice</a:t>
            </a:r>
            <a:r>
              <a:rPr lang="en-US" dirty="0"/>
              <a:t> </a:t>
            </a:r>
            <a:r>
              <a:rPr lang="en-US" dirty="0" err="1"/>
              <a:t>ușoare</a:t>
            </a:r>
            <a:r>
              <a:rPr lang="en-US" dirty="0"/>
              <a:t> </a:t>
            </a:r>
            <a:r>
              <a:rPr lang="en-US" dirty="0" err="1"/>
              <a:t>până</a:t>
            </a:r>
            <a:r>
              <a:rPr lang="en-US" dirty="0"/>
              <a:t> la moderate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ASA 3           </a:t>
            </a:r>
            <a:r>
              <a:rPr lang="en-US" dirty="0" err="1"/>
              <a:t>Boli</a:t>
            </a:r>
            <a:r>
              <a:rPr lang="en-US" dirty="0"/>
              <a:t> </a:t>
            </a:r>
            <a:r>
              <a:rPr lang="en-US" dirty="0" err="1"/>
              <a:t>sistemice</a:t>
            </a:r>
            <a:r>
              <a:rPr lang="en-US" dirty="0"/>
              <a:t> severe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ASA 4           </a:t>
            </a:r>
            <a:r>
              <a:rPr lang="en-US" dirty="0" err="1"/>
              <a:t>Boli</a:t>
            </a:r>
            <a:r>
              <a:rPr lang="en-US" dirty="0"/>
              <a:t> </a:t>
            </a:r>
            <a:r>
              <a:rPr lang="en-US" dirty="0" err="1"/>
              <a:t>sistemice</a:t>
            </a:r>
            <a:r>
              <a:rPr lang="en-US" dirty="0"/>
              <a:t> severe care </a:t>
            </a:r>
            <a:r>
              <a:rPr lang="en-US" dirty="0" err="1"/>
              <a:t>amenință</a:t>
            </a:r>
            <a:r>
              <a:rPr lang="en-US" dirty="0"/>
              <a:t> </a:t>
            </a:r>
            <a:r>
              <a:rPr lang="en-US" dirty="0" err="1"/>
              <a:t>viața</a:t>
            </a:r>
            <a:r>
              <a:rPr lang="en-US" dirty="0"/>
              <a:t> cu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operație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ASA 5           </a:t>
            </a:r>
            <a:r>
              <a:rPr lang="en-US" dirty="0" err="1"/>
              <a:t>Pacienți</a:t>
            </a:r>
            <a:r>
              <a:rPr lang="en-US" dirty="0"/>
              <a:t> </a:t>
            </a:r>
            <a:r>
              <a:rPr lang="en-US" dirty="0" err="1"/>
              <a:t>muribunzi</a:t>
            </a:r>
            <a:r>
              <a:rPr lang="en-US" dirty="0"/>
              <a:t>, la care se </a:t>
            </a:r>
            <a:r>
              <a:rPr lang="en-US" dirty="0" err="1"/>
              <a:t>preconizează</a:t>
            </a:r>
            <a:r>
              <a:rPr lang="en-US" dirty="0"/>
              <a:t> </a:t>
            </a:r>
            <a:r>
              <a:rPr lang="en-US" dirty="0" err="1"/>
              <a:t>decesul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24 de ore</a:t>
            </a:r>
            <a:endParaRPr lang="en-RO" dirty="0"/>
          </a:p>
          <a:p>
            <a:pPr marL="0" indent="0">
              <a:buNone/>
            </a:pPr>
            <a:r>
              <a:rPr lang="en-US" dirty="0"/>
              <a:t>ASA 6            </a:t>
            </a:r>
            <a:r>
              <a:rPr lang="en-US" dirty="0" err="1"/>
              <a:t>Pacient</a:t>
            </a:r>
            <a:r>
              <a:rPr lang="en-US" dirty="0"/>
              <a:t> in </a:t>
            </a:r>
            <a:r>
              <a:rPr lang="en-US" dirty="0" err="1"/>
              <a:t>moarte</a:t>
            </a:r>
            <a:r>
              <a:rPr lang="en-US" dirty="0"/>
              <a:t> </a:t>
            </a:r>
            <a:r>
              <a:rPr lang="en-US" dirty="0" err="1"/>
              <a:t>cerebrala</a:t>
            </a:r>
            <a:r>
              <a:rPr lang="en-US" dirty="0"/>
              <a:t> </a:t>
            </a:r>
            <a:r>
              <a:rPr lang="en-US" dirty="0" err="1"/>
              <a:t>supus</a:t>
            </a:r>
            <a:r>
              <a:rPr lang="en-US" dirty="0"/>
              <a:t> </a:t>
            </a:r>
            <a:r>
              <a:rPr lang="en-US" dirty="0" err="1"/>
              <a:t>prelevarii</a:t>
            </a:r>
            <a:r>
              <a:rPr lang="en-US" dirty="0"/>
              <a:t> de </a:t>
            </a:r>
            <a:r>
              <a:rPr lang="en-US" dirty="0" err="1"/>
              <a:t>organe</a:t>
            </a:r>
            <a:endParaRPr lang="en-RO" dirty="0"/>
          </a:p>
          <a:p>
            <a:r>
              <a:rPr lang="en-US" dirty="0" err="1"/>
              <a:t>Operație</a:t>
            </a:r>
            <a:r>
              <a:rPr lang="en-US" dirty="0"/>
              <a:t> de </a:t>
            </a:r>
            <a:r>
              <a:rPr lang="en-US" dirty="0" err="1"/>
              <a:t>urgență</a:t>
            </a:r>
            <a:r>
              <a:rPr lang="en-US" dirty="0"/>
              <a:t> (E) </a:t>
            </a:r>
            <a:endParaRPr lang="en-RO" dirty="0"/>
          </a:p>
          <a:p>
            <a:pPr marL="0" indent="0">
              <a:buNone/>
            </a:pPr>
            <a:endParaRPr lang="en-RO" dirty="0"/>
          </a:p>
        </p:txBody>
      </p:sp>
    </p:spTree>
    <p:extLst>
      <p:ext uri="{BB962C8B-B14F-4D97-AF65-F5344CB8AC3E}">
        <p14:creationId xmlns:p14="http://schemas.microsoft.com/office/powerpoint/2010/main" val="290499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5502</Words>
  <Application>Microsoft Macintosh PowerPoint</Application>
  <PresentationFormat>Widescreen</PresentationFormat>
  <Paragraphs>560</Paragraphs>
  <Slides>74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9" baseType="lpstr">
      <vt:lpstr>Arial</vt:lpstr>
      <vt:lpstr>Calibri</vt:lpstr>
      <vt:lpstr>Calibri Light</vt:lpstr>
      <vt:lpstr>Times New Roman</vt:lpstr>
      <vt:lpstr>Office Theme</vt:lpstr>
      <vt:lpstr>ANESTEZIA GENERALĂ</vt:lpstr>
      <vt:lpstr>Definiție</vt:lpstr>
      <vt:lpstr>Dezideratele anesteziei generale </vt:lpstr>
      <vt:lpstr>Evaluarea preoperatorie </vt:lpstr>
      <vt:lpstr>Consultul preanestezic </vt:lpstr>
      <vt:lpstr>Consultul preanestezic </vt:lpstr>
      <vt:lpstr>Consultul preanestezic </vt:lpstr>
      <vt:lpstr>Consultul preanestezic </vt:lpstr>
      <vt:lpstr>Scala de risc anestezic ASA (Societatea Americană de Anestezie) </vt:lpstr>
      <vt:lpstr>Premedicația </vt:lpstr>
      <vt:lpstr>Managementul intraoperator</vt:lpstr>
      <vt:lpstr>Managementul postoperator</vt:lpstr>
      <vt:lpstr>Fazele anesteziei generale</vt:lpstr>
      <vt:lpstr>Inducția</vt:lpstr>
      <vt:lpstr>Inducția</vt:lpstr>
      <vt:lpstr>Menținerea</vt:lpstr>
      <vt:lpstr>Menținerea</vt:lpstr>
      <vt:lpstr>Trezirea</vt:lpstr>
      <vt:lpstr>Tehnici de anestezie generală</vt:lpstr>
      <vt:lpstr>Tipuri de anestezie</vt:lpstr>
      <vt:lpstr>Tipuri de anestezie</vt:lpstr>
      <vt:lpstr>Tipuri de anestezie</vt:lpstr>
      <vt:lpstr>Complicațiile anesteziei generale</vt:lpstr>
      <vt:lpstr>Aparatul de anestezie</vt:lpstr>
      <vt:lpstr>Aparatul de anestezie</vt:lpstr>
      <vt:lpstr>Echipamente de monitorizarea intraanestezică</vt:lpstr>
      <vt:lpstr>!!!! Checklist – echipament anestezic</vt:lpstr>
      <vt:lpstr>Drogurile anestezice</vt:lpstr>
      <vt:lpstr>Drogurile anestezice</vt:lpstr>
      <vt:lpstr>Drogurile anestezice</vt:lpstr>
      <vt:lpstr>Căile de administrare, absorbţia, distribuţia, metabolizarea şi eliminarea anestezicelor</vt:lpstr>
      <vt:lpstr>Căile de administrare, absorbţia, distribuţia, metabolizarea şi eliminarea anestezicelor</vt:lpstr>
      <vt:lpstr>Căile de administrare, absorbţia, distribuţia, metabolizarea şi eliminarea anestezicelor</vt:lpstr>
      <vt:lpstr>Căile de administrare, absorbţia, distribuţia, metabolizarea şi eliminarea anestezicelor</vt:lpstr>
      <vt:lpstr>Căile de administrare, absorbţia, distribuţia, metabolizarea şi eliminarea anestezicelor</vt:lpstr>
      <vt:lpstr>Căile de administrare, absorbţia, distribuţia, metabolizarea şi eliminarea anestezicelor</vt:lpstr>
      <vt:lpstr>Căile de administrare, absorbţia, distribuţia, metabolizarea şi eliminarea anestezicelor</vt:lpstr>
      <vt:lpstr>Anestezicele inhalatorii</vt:lpstr>
      <vt:lpstr>Anestezicele inhalatorii</vt:lpstr>
      <vt:lpstr>Anestezicele inhalatorii</vt:lpstr>
      <vt:lpstr>Anestezicele inhalatorii</vt:lpstr>
      <vt:lpstr>Anestezicele inhalatorii - cinetică</vt:lpstr>
      <vt:lpstr>Anestezicele inhalatorii – protoxidul de azot</vt:lpstr>
      <vt:lpstr>Anestezicele inhalatorii volatile</vt:lpstr>
      <vt:lpstr>Anestezicele inhalatorii volatile</vt:lpstr>
      <vt:lpstr>Anestezicele inhalatorii volatile</vt:lpstr>
      <vt:lpstr>Anestezicele intravenoase - opoidele</vt:lpstr>
      <vt:lpstr>Anestezicele intravenoase - opoidele</vt:lpstr>
      <vt:lpstr>Morfina</vt:lpstr>
      <vt:lpstr>Fentanyl</vt:lpstr>
      <vt:lpstr>Remifentanil</vt:lpstr>
      <vt:lpstr>Naloxona</vt:lpstr>
      <vt:lpstr>Anestezicele intravenoase</vt:lpstr>
      <vt:lpstr>Barbituricele</vt:lpstr>
      <vt:lpstr>Barbituricele</vt:lpstr>
      <vt:lpstr>Thiopentalul sodic</vt:lpstr>
      <vt:lpstr>Thiopentalul sodic</vt:lpstr>
      <vt:lpstr>Thiopentalul sodic</vt:lpstr>
      <vt:lpstr>Benzodiazepinele</vt:lpstr>
      <vt:lpstr>Benzodiazepinele</vt:lpstr>
      <vt:lpstr>Ketamina</vt:lpstr>
      <vt:lpstr>Ketamina</vt:lpstr>
      <vt:lpstr>Ketamina</vt:lpstr>
      <vt:lpstr>Propofol </vt:lpstr>
      <vt:lpstr>Propofol </vt:lpstr>
      <vt:lpstr>Propofol </vt:lpstr>
      <vt:lpstr>Etomidat</vt:lpstr>
      <vt:lpstr>Relaxante neuromusculare</vt:lpstr>
      <vt:lpstr>Relaxante musculare depolarizante - succinilcolina</vt:lpstr>
      <vt:lpstr>Relaxante musculare depolarizante - succinilcolina</vt:lpstr>
      <vt:lpstr>Relaxante musculare depolarizante - succinilcolina</vt:lpstr>
      <vt:lpstr>Relaxante musculare nedepolarizante </vt:lpstr>
      <vt:lpstr>Relaxante musculare nedepolarizante </vt:lpstr>
      <vt:lpstr>Relaxante musculare nedepolarizante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ANESTEZIA GENERALĂ</dc:title>
  <dc:creator>Octavian Dragoescu</dc:creator>
  <cp:lastModifiedBy>Octavian Dragoescu</cp:lastModifiedBy>
  <cp:revision>39</cp:revision>
  <dcterms:created xsi:type="dcterms:W3CDTF">2020-10-04T06:34:13Z</dcterms:created>
  <dcterms:modified xsi:type="dcterms:W3CDTF">2020-10-06T19:47:10Z</dcterms:modified>
</cp:coreProperties>
</file>