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6858000" cy="9144000"/>
  <p:defaultTextStyle>
    <a:defPPr>
      <a:defRPr lang="en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23"/>
    <p:restoredTop sz="94674"/>
  </p:normalViewPr>
  <p:slideViewPr>
    <p:cSldViewPr snapToGrid="0" snapToObjects="1">
      <p:cViewPr varScale="1">
        <p:scale>
          <a:sx n="55" d="100"/>
          <a:sy n="55" d="100"/>
        </p:scale>
        <p:origin x="208" y="1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BAD2D-9331-E846-8A43-3493BD35E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5C0403-AB37-ED4B-8D34-278E802CC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67DCB-8732-0942-80E5-F0D1CE937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C5433-FB77-F64A-8A59-87852438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643CA-C1A0-EE48-B4BB-56BBF23CD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10437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C2AB1-A7E9-C94E-A494-D2ECCDFD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9262A-1209-FE41-888B-E66470342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AB365-EF92-934E-B32B-0263388AD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7B6A8-C47F-7F42-A6E3-974A36A7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3E7B9-4833-6649-AED7-9FF6AA7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69590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E75A36-3D57-0F43-97E6-688D91A32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4E94E9-C49E-7144-AB9D-AD373BA26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39FBE-6694-C542-BE5A-CF6A32EE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5A0A8-37DA-9544-8760-09C6BF80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92B57-1080-924B-8B59-08B6AD9A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77269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583F-6A89-DE49-90DF-021DAFA4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0FFD7-DCC6-0844-89A5-379F60F52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E0EF-BDE1-6A4C-A35B-5B8C072A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41202-3A85-644F-97E1-2148F65F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A21DF-DCE5-914A-8F73-2E7452C6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10504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F024-84A5-384C-87F9-B2176BA6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D954B-EB7A-E145-90DB-08D0AAD49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9194A-9622-534B-9031-E603AB07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4ECB2-5B1F-1640-9FDF-83844A5EE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FD8E5-3822-A147-B0BD-D1F6BDA8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25960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26CCA-36B1-6B48-8B6D-671B0943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BF43B-991A-B046-9D51-A4417B6A7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35BDF-F162-F346-997B-8D7BA811A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38F4C-6DE1-6244-84C8-67402AD5D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43D67-7BDC-E44E-BA5E-8EFB8A40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1999D-A009-1443-9339-1F127BCA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96903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068F-F8FD-AB4E-9E82-CE09E4ADD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F0BA7-1177-FF4A-A39C-175047EDF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916E2-A73D-4B4D-8E35-C094D9B45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9CA1C2-E792-EC4A-A683-54CD62F33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BB405-7A82-D54E-B4CF-C7915804B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C8D84-B71A-9F46-9774-A636B836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A288C6-EE30-0841-837C-7EFF1858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E0910-FD08-8244-B2D3-71F270B3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55269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BDBC-39CC-8042-9425-E9305115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8085B8-BBC8-F347-B024-8B3F4AAD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311CE-61DC-564F-9E8C-1EF16C1B9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6B03B-A2C5-3945-BB54-3B816F1F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424473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40E69F-CA29-EF45-94A2-16244680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23336-D23D-D54B-8354-32CB595C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12B8C-F62B-CF43-B122-5588C5242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9400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16F2-852E-A14D-A6C1-ED45539C4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8D2DE-F3E3-9842-918C-968D100AF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836B8-38B4-434F-804C-C87748377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D58A1E-F9B7-0740-A1C9-1AAFBE8B2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908FD-011D-5D4B-8072-CD1FFCA3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7EE36-F0A7-4746-8100-ACF1B866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74043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9E93-670E-C440-A0A7-37BAF39A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FD2FF8-9739-094E-98D6-4343FCCE3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B2D63-F91F-B04A-B65C-0AE519409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2CD22-A4A7-2648-93F8-131E2F52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47F2F-C3F8-814A-ACFA-F1292A6C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57F7C-BE31-204F-BB01-A394FCB5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0115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ED7FC-9140-8C4E-9DA6-335DA8E9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0823A-1698-3D44-A2B7-0F39AC842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6DB4-01DD-0645-9034-E4856E7EC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11A74-9673-7D46-B235-D04CDE3A3C6D}" type="datetimeFigureOut">
              <a:rPr lang="en-RO" smtClean="0"/>
              <a:t>19/10/2020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E003-3BA8-684E-BE8C-7CA276EE9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38382-445B-3C46-8EEA-B98829FB3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5359E-7B47-7E43-B460-6BA6FBCC8AF9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86771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1EEAA-E8F1-1243-B2A5-DC9BCAB8A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RO" dirty="0"/>
              <a:t>Insuficienta respiratorie acuta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98D42-A1AC-D14A-AC88-04EA25C49B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14459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5CC6-2F8E-A847-8211-F77D1727D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E917B-3A3C-E943-B516-BE782394E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Porţiunea</a:t>
            </a:r>
            <a:r>
              <a:rPr lang="en-US" dirty="0"/>
              <a:t> din </a:t>
            </a:r>
            <a:r>
              <a:rPr lang="en-US" dirty="0" err="1"/>
              <a:t>debitul</a:t>
            </a:r>
            <a:r>
              <a:rPr lang="en-US" dirty="0"/>
              <a:t> cardiac care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şunt</a:t>
            </a:r>
            <a:r>
              <a:rPr lang="en-US" dirty="0"/>
              <a:t> </a:t>
            </a:r>
            <a:r>
              <a:rPr lang="en-US" dirty="0" err="1"/>
              <a:t>intrapulmonar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cunoscută</a:t>
            </a:r>
            <a:r>
              <a:rPr lang="en-US" dirty="0"/>
              <a:t> ca </a:t>
            </a:r>
            <a:r>
              <a:rPr lang="en-US" i="1" dirty="0" err="1"/>
              <a:t>fracţia</a:t>
            </a:r>
            <a:r>
              <a:rPr lang="en-US" i="1" dirty="0"/>
              <a:t> </a:t>
            </a:r>
            <a:r>
              <a:rPr lang="en-US" i="1" dirty="0" err="1"/>
              <a:t>şuntului</a:t>
            </a:r>
            <a:r>
              <a:rPr lang="en-US" i="1" dirty="0"/>
              <a:t>.</a:t>
            </a:r>
            <a:r>
              <a:rPr lang="en-US" dirty="0"/>
              <a:t> La </a:t>
            </a:r>
            <a:r>
              <a:rPr lang="en-US" dirty="0" err="1"/>
              <a:t>pacienţii</a:t>
            </a:r>
            <a:r>
              <a:rPr lang="en-US" dirty="0"/>
              <a:t> </a:t>
            </a:r>
            <a:r>
              <a:rPr lang="en-US" dirty="0" err="1"/>
              <a:t>normali</a:t>
            </a:r>
            <a:r>
              <a:rPr lang="en-US" dirty="0"/>
              <a:t>,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şuntului</a:t>
            </a:r>
            <a:r>
              <a:rPr lang="en-US" dirty="0"/>
              <a:t> </a:t>
            </a:r>
            <a:r>
              <a:rPr lang="en-US" dirty="0" err="1"/>
              <a:t>intrapulmonar</a:t>
            </a:r>
            <a:r>
              <a:rPr lang="en-US" dirty="0"/>
              <a:t> (Qs) </a:t>
            </a:r>
            <a:r>
              <a:rPr lang="en-US" dirty="0" err="1"/>
              <a:t>reprezintă</a:t>
            </a:r>
            <a:r>
              <a:rPr lang="en-US" dirty="0"/>
              <a:t> 10% din </a:t>
            </a:r>
            <a:r>
              <a:rPr lang="en-US" dirty="0" err="1"/>
              <a:t>totalul</a:t>
            </a:r>
            <a:r>
              <a:rPr lang="en-US" dirty="0"/>
              <a:t> </a:t>
            </a:r>
            <a:r>
              <a:rPr lang="en-US" dirty="0" err="1"/>
              <a:t>debitului</a:t>
            </a:r>
            <a:r>
              <a:rPr lang="en-US" dirty="0"/>
              <a:t> cardiac (Qt), </a:t>
            </a:r>
            <a:r>
              <a:rPr lang="en-US" dirty="0" err="1"/>
              <a:t>aşa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fracţia</a:t>
            </a:r>
            <a:r>
              <a:rPr lang="en-US" dirty="0"/>
              <a:t> de </a:t>
            </a:r>
            <a:r>
              <a:rPr lang="en-US" dirty="0" err="1"/>
              <a:t>şunt</a:t>
            </a:r>
            <a:r>
              <a:rPr lang="en-US" dirty="0"/>
              <a:t> (Qs/Qt)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mică</a:t>
            </a:r>
            <a:r>
              <a:rPr lang="en-US" dirty="0"/>
              <a:t> de 10%.</a:t>
            </a:r>
            <a:endParaRPr lang="en-RO" dirty="0"/>
          </a:p>
          <a:p>
            <a:r>
              <a:rPr lang="en-US" dirty="0"/>
              <a:t>         </a:t>
            </a:r>
            <a:r>
              <a:rPr lang="en-US" dirty="0" err="1"/>
              <a:t>Fracţia</a:t>
            </a:r>
            <a:r>
              <a:rPr lang="en-US" dirty="0"/>
              <a:t> de </a:t>
            </a:r>
            <a:r>
              <a:rPr lang="en-US" dirty="0" err="1"/>
              <a:t>şunt</a:t>
            </a:r>
            <a:r>
              <a:rPr lang="en-US" dirty="0"/>
              <a:t> </a:t>
            </a:r>
            <a:r>
              <a:rPr lang="en-US" dirty="0" err="1"/>
              <a:t>intrapulmonar</a:t>
            </a:r>
            <a:r>
              <a:rPr lang="en-US" dirty="0"/>
              <a:t> </a:t>
            </a:r>
            <a:r>
              <a:rPr lang="en-US" dirty="0" err="1"/>
              <a:t>creşte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sunt </a:t>
            </a:r>
            <a:r>
              <a:rPr lang="en-US" dirty="0" err="1"/>
              <a:t>obstruate</a:t>
            </a:r>
            <a:r>
              <a:rPr lang="en-US" dirty="0"/>
              <a:t> </a:t>
            </a:r>
            <a:r>
              <a:rPr lang="en-US" dirty="0" err="1"/>
              <a:t>căile</a:t>
            </a:r>
            <a:r>
              <a:rPr lang="en-US" dirty="0"/>
              <a:t> </a:t>
            </a:r>
            <a:r>
              <a:rPr lang="en-US" dirty="0" err="1"/>
              <a:t>aeriene</a:t>
            </a:r>
            <a:r>
              <a:rPr lang="en-US" dirty="0"/>
              <a:t> </a:t>
            </a:r>
            <a:r>
              <a:rPr lang="en-US" dirty="0" err="1"/>
              <a:t>mici</a:t>
            </a:r>
            <a:r>
              <a:rPr lang="en-US" dirty="0"/>
              <a:t> (</a:t>
            </a:r>
            <a:r>
              <a:rPr lang="en-US" dirty="0" err="1"/>
              <a:t>astm</a:t>
            </a:r>
            <a:r>
              <a:rPr lang="en-US" dirty="0"/>
              <a:t>),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alveolele</a:t>
            </a:r>
            <a:r>
              <a:rPr lang="en-US" dirty="0"/>
              <a:t> sunt </a:t>
            </a:r>
            <a:r>
              <a:rPr lang="en-US" dirty="0" err="1"/>
              <a:t>pline</a:t>
            </a:r>
            <a:r>
              <a:rPr lang="en-US" dirty="0"/>
              <a:t> cu </a:t>
            </a:r>
            <a:r>
              <a:rPr lang="en-US" dirty="0" err="1"/>
              <a:t>lichid</a:t>
            </a:r>
            <a:r>
              <a:rPr lang="en-US" dirty="0"/>
              <a:t> (</a:t>
            </a:r>
            <a:r>
              <a:rPr lang="en-US" dirty="0" err="1"/>
              <a:t>edem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, </a:t>
            </a:r>
            <a:r>
              <a:rPr lang="en-US" dirty="0" err="1"/>
              <a:t>pneumonie</a:t>
            </a:r>
            <a:r>
              <a:rPr lang="en-US" dirty="0"/>
              <a:t>),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alveolele</a:t>
            </a:r>
            <a:r>
              <a:rPr lang="en-US" dirty="0"/>
              <a:t> sunt </a:t>
            </a:r>
            <a:r>
              <a:rPr lang="en-US" dirty="0" err="1"/>
              <a:t>colabate</a:t>
            </a:r>
            <a:r>
              <a:rPr lang="en-US" dirty="0"/>
              <a:t> (</a:t>
            </a:r>
            <a:r>
              <a:rPr lang="en-US" dirty="0" err="1"/>
              <a:t>atelectazie</a:t>
            </a:r>
            <a:r>
              <a:rPr lang="en-US" dirty="0"/>
              <a:t>)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exces</a:t>
            </a:r>
            <a:r>
              <a:rPr lang="en-US" dirty="0"/>
              <a:t> (</a:t>
            </a:r>
            <a:r>
              <a:rPr lang="en-US" dirty="0" err="1"/>
              <a:t>regiuni</a:t>
            </a:r>
            <a:r>
              <a:rPr lang="en-US" dirty="0"/>
              <a:t> </a:t>
            </a:r>
            <a:r>
              <a:rPr lang="en-US" dirty="0" err="1"/>
              <a:t>pulmonare</a:t>
            </a:r>
            <a:r>
              <a:rPr lang="en-US" dirty="0"/>
              <a:t> </a:t>
            </a:r>
            <a:r>
              <a:rPr lang="en-US" dirty="0" err="1"/>
              <a:t>neafectate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embolism </a:t>
            </a:r>
            <a:r>
              <a:rPr lang="en-US" dirty="0" err="1"/>
              <a:t>pulmonar</a:t>
            </a:r>
            <a:r>
              <a:rPr lang="en-US" dirty="0"/>
              <a:t>).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77094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EA621-D529-0C42-A29F-5BA8A4B0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A3749-A206-BB4B-A7BA-31DAC9D83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Gradientul</a:t>
            </a:r>
            <a:r>
              <a:rPr lang="en-US" b="1" dirty="0"/>
              <a:t> P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dirty="0"/>
              <a:t> in </a:t>
            </a:r>
            <a:r>
              <a:rPr lang="en-US" b="1" dirty="0" err="1"/>
              <a:t>aerul</a:t>
            </a:r>
            <a:r>
              <a:rPr lang="en-US" b="1" dirty="0"/>
              <a:t> alveolar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sângele</a:t>
            </a:r>
            <a:r>
              <a:rPr lang="en-US" b="1" dirty="0"/>
              <a:t> arterial (A-a)</a:t>
            </a:r>
            <a:endParaRPr lang="en-RO" dirty="0"/>
          </a:p>
          <a:p>
            <a:r>
              <a:rPr lang="en-US" dirty="0"/>
              <a:t>         </a:t>
            </a:r>
            <a:r>
              <a:rPr lang="en-US" dirty="0" err="1"/>
              <a:t>Diferenţa</a:t>
            </a:r>
            <a:r>
              <a:rPr lang="en-US" dirty="0"/>
              <a:t> P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aerul</a:t>
            </a:r>
            <a:r>
              <a:rPr lang="en-US" dirty="0"/>
              <a:t> alveolar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sângele</a:t>
            </a:r>
            <a:r>
              <a:rPr lang="en-US" dirty="0"/>
              <a:t> arterial (PA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– Pa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masură</a:t>
            </a:r>
            <a:r>
              <a:rPr lang="en-US" dirty="0"/>
              <a:t> </a:t>
            </a:r>
            <a:r>
              <a:rPr lang="en-US" dirty="0" err="1"/>
              <a:t>indirectă</a:t>
            </a:r>
            <a:r>
              <a:rPr lang="en-US" dirty="0"/>
              <a:t> a </a:t>
            </a:r>
            <a:r>
              <a:rPr lang="en-US" dirty="0" err="1"/>
              <a:t>existenţei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anomalii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ventilaţie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perfuzie</a:t>
            </a:r>
            <a:r>
              <a:rPr lang="en-US" dirty="0"/>
              <a:t>. </a:t>
            </a:r>
            <a:r>
              <a:rPr lang="en-US" dirty="0" err="1"/>
              <a:t>Gradientul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PA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Pa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(A-a P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determinat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ecuaţia</a:t>
            </a:r>
            <a:r>
              <a:rPr lang="en-US" dirty="0"/>
              <a:t> </a:t>
            </a:r>
            <a:r>
              <a:rPr lang="en-US" dirty="0" err="1"/>
              <a:t>gazelor</a:t>
            </a:r>
            <a:r>
              <a:rPr lang="en-US" dirty="0"/>
              <a:t> </a:t>
            </a:r>
            <a:r>
              <a:rPr lang="en-US" dirty="0" err="1"/>
              <a:t>alveolare</a:t>
            </a:r>
            <a:r>
              <a:rPr lang="en-US" dirty="0"/>
              <a:t> </a:t>
            </a:r>
            <a:r>
              <a:rPr lang="en-US" dirty="0" err="1"/>
              <a:t>următoare</a:t>
            </a:r>
            <a:r>
              <a:rPr lang="en-US" dirty="0"/>
              <a:t>: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28022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B7D8F-8E28-7E47-838B-082B98C91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42A69-0F69-7944-AF1C-DA9593C22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Ecuația</a:t>
            </a:r>
            <a:r>
              <a:rPr lang="en-US" dirty="0"/>
              <a:t> 1:		P </a:t>
            </a:r>
            <a:r>
              <a:rPr lang="en-US" baseline="-25000" dirty="0"/>
              <a:t>A</a:t>
            </a:r>
            <a:r>
              <a:rPr lang="en-US" dirty="0"/>
              <a:t>O</a:t>
            </a:r>
            <a:r>
              <a:rPr lang="en-US" baseline="-25000" dirty="0"/>
              <a:t>2=</a:t>
            </a:r>
            <a:r>
              <a:rPr lang="en-US" dirty="0"/>
              <a:t> P </a:t>
            </a:r>
            <a:r>
              <a:rPr lang="en-US" baseline="-25000" dirty="0"/>
              <a:t>i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—(PaCO</a:t>
            </a:r>
            <a:r>
              <a:rPr lang="en-US" baseline="-25000" dirty="0"/>
              <a:t>2</a:t>
            </a:r>
            <a:r>
              <a:rPr lang="en-US" dirty="0"/>
              <a:t>/RQ)                  </a:t>
            </a:r>
            <a:endParaRPr lang="en-RO" dirty="0"/>
          </a:p>
          <a:p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ecuaţie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folosită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defini</a:t>
            </a:r>
            <a:r>
              <a:rPr lang="en-US" dirty="0"/>
              <a:t> </a:t>
            </a:r>
            <a:r>
              <a:rPr lang="en-US" dirty="0" err="1"/>
              <a:t>relaţia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P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din </a:t>
            </a:r>
            <a:r>
              <a:rPr lang="en-US" dirty="0" err="1"/>
              <a:t>aerul</a:t>
            </a:r>
            <a:r>
              <a:rPr lang="en-US" dirty="0"/>
              <a:t> alveolar (PA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), P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aerul</a:t>
            </a:r>
            <a:r>
              <a:rPr lang="en-US" dirty="0"/>
              <a:t> </a:t>
            </a:r>
            <a:r>
              <a:rPr lang="en-US" dirty="0" err="1"/>
              <a:t>inspirat</a:t>
            </a:r>
            <a:r>
              <a:rPr lang="en-US" dirty="0"/>
              <a:t> (Pi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), PC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aerul</a:t>
            </a:r>
            <a:r>
              <a:rPr lang="en-US" dirty="0"/>
              <a:t> arterial (</a:t>
            </a:r>
            <a:r>
              <a:rPr lang="en-US" dirty="0" err="1"/>
              <a:t>PaC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coeficientul</a:t>
            </a:r>
            <a:r>
              <a:rPr lang="en-US" dirty="0"/>
              <a:t> respirator (RQ). RQ se </a:t>
            </a:r>
            <a:r>
              <a:rPr lang="en-US" dirty="0" err="1"/>
              <a:t>defineşte</a:t>
            </a:r>
            <a:r>
              <a:rPr lang="en-US" dirty="0"/>
              <a:t> ca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raporturile</a:t>
            </a:r>
            <a:r>
              <a:rPr lang="en-US" dirty="0"/>
              <a:t> relative ale </a:t>
            </a:r>
            <a:r>
              <a:rPr lang="en-US" dirty="0" err="1"/>
              <a:t>schimbului</a:t>
            </a:r>
            <a:r>
              <a:rPr lang="en-US" dirty="0"/>
              <a:t> 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CO2 de-a </a:t>
            </a:r>
            <a:r>
              <a:rPr lang="en-US" dirty="0" err="1"/>
              <a:t>lungul</a:t>
            </a:r>
            <a:r>
              <a:rPr lang="en-US" dirty="0"/>
              <a:t> </a:t>
            </a:r>
            <a:r>
              <a:rPr lang="en-US" dirty="0" err="1"/>
              <a:t>suprafeţei</a:t>
            </a:r>
            <a:r>
              <a:rPr lang="en-US" dirty="0"/>
              <a:t> </a:t>
            </a:r>
            <a:r>
              <a:rPr lang="en-US" dirty="0" err="1"/>
              <a:t>capilare</a:t>
            </a:r>
            <a:r>
              <a:rPr lang="en-US" dirty="0"/>
              <a:t> de </a:t>
            </a:r>
            <a:r>
              <a:rPr lang="en-US" dirty="0" err="1"/>
              <a:t>schimb</a:t>
            </a:r>
            <a:r>
              <a:rPr lang="en-US" dirty="0"/>
              <a:t>: RQ=VC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/V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. </a:t>
            </a:r>
          </a:p>
          <a:p>
            <a:r>
              <a:rPr lang="en-US" dirty="0"/>
              <a:t>Pi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determinată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concentraţia</a:t>
            </a:r>
            <a:r>
              <a:rPr lang="en-US" dirty="0"/>
              <a:t> </a:t>
            </a:r>
            <a:r>
              <a:rPr lang="en-US" dirty="0" err="1"/>
              <a:t>oxigenului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aerul</a:t>
            </a:r>
            <a:r>
              <a:rPr lang="en-US" dirty="0"/>
              <a:t> </a:t>
            </a:r>
            <a:r>
              <a:rPr lang="en-US" dirty="0" err="1"/>
              <a:t>inspirat</a:t>
            </a:r>
            <a:r>
              <a:rPr lang="en-US" dirty="0"/>
              <a:t> (Fi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),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barometrică</a:t>
            </a:r>
            <a:r>
              <a:rPr lang="en-US" dirty="0"/>
              <a:t> (P</a:t>
            </a:r>
            <a:r>
              <a:rPr lang="en-US" baseline="-25000" dirty="0"/>
              <a:t>B</a:t>
            </a:r>
            <a:r>
              <a:rPr lang="en-US" dirty="0"/>
              <a:t>)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parțială</a:t>
            </a:r>
            <a:r>
              <a:rPr lang="en-US" dirty="0"/>
              <a:t> a </a:t>
            </a:r>
            <a:r>
              <a:rPr lang="en-US" dirty="0" err="1"/>
              <a:t>vaporilor</a:t>
            </a:r>
            <a:r>
              <a:rPr lang="en-US" dirty="0"/>
              <a:t> de </a:t>
            </a:r>
            <a:r>
              <a:rPr lang="en-US" dirty="0" err="1"/>
              <a:t>apă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aerul</a:t>
            </a:r>
            <a:r>
              <a:rPr lang="en-US" dirty="0"/>
              <a:t> </a:t>
            </a:r>
            <a:r>
              <a:rPr lang="en-US" dirty="0" err="1"/>
              <a:t>umed</a:t>
            </a:r>
            <a:r>
              <a:rPr lang="en-US" dirty="0"/>
              <a:t> (P</a:t>
            </a:r>
            <a:r>
              <a:rPr lang="en-US" baseline="-25000" dirty="0"/>
              <a:t>H2O</a:t>
            </a:r>
            <a:r>
              <a:rPr lang="en-US" dirty="0"/>
              <a:t>):</a:t>
            </a:r>
          </a:p>
          <a:p>
            <a:r>
              <a:rPr lang="en-US" dirty="0"/>
              <a:t> </a:t>
            </a:r>
            <a:r>
              <a:rPr lang="en-US" dirty="0" err="1"/>
              <a:t>Ecuația</a:t>
            </a:r>
            <a:r>
              <a:rPr lang="en-US" dirty="0"/>
              <a:t> 2:		 P </a:t>
            </a:r>
            <a:r>
              <a:rPr lang="en-US" baseline="-25000" dirty="0"/>
              <a:t>i</a:t>
            </a:r>
            <a:r>
              <a:rPr lang="en-US" dirty="0"/>
              <a:t>O</a:t>
            </a:r>
            <a:r>
              <a:rPr lang="en-US" baseline="-25000" dirty="0"/>
              <a:t>2=</a:t>
            </a:r>
            <a:r>
              <a:rPr lang="en-US" dirty="0"/>
              <a:t> F </a:t>
            </a:r>
            <a:r>
              <a:rPr lang="en-US" baseline="-25000" dirty="0"/>
              <a:t>i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(P</a:t>
            </a:r>
            <a:r>
              <a:rPr lang="en-US" baseline="-25000" dirty="0"/>
              <a:t>B</a:t>
            </a:r>
            <a:r>
              <a:rPr lang="en-US" dirty="0"/>
              <a:t>-P</a:t>
            </a:r>
            <a:r>
              <a:rPr lang="en-US" baseline="-25000" dirty="0"/>
              <a:t>H2O</a:t>
            </a:r>
            <a:r>
              <a:rPr lang="en-US" dirty="0"/>
              <a:t>)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277820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1F2F-8B8E-AB41-AE79-B1F06EAA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8BD7-0D85-904E-AFE8-C55F8381F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1603375"/>
          </a:xfrm>
        </p:spPr>
        <p:txBody>
          <a:bodyPr/>
          <a:lstStyle/>
          <a:p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ecuaţiile</a:t>
            </a:r>
            <a:r>
              <a:rPr lang="en-US" dirty="0"/>
              <a:t> 1 </a:t>
            </a:r>
            <a:r>
              <a:rPr lang="en-US" dirty="0" err="1"/>
              <a:t>si</a:t>
            </a:r>
            <a:r>
              <a:rPr lang="en-US" dirty="0"/>
              <a:t> 2 sunt combinate (</a:t>
            </a:r>
            <a:r>
              <a:rPr lang="en-US" dirty="0" err="1"/>
              <a:t>pentru</a:t>
            </a:r>
            <a:r>
              <a:rPr lang="en-US" dirty="0"/>
              <a:t> P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alveolara</a:t>
            </a:r>
            <a:r>
              <a:rPr lang="en-US" dirty="0"/>
              <a:t>), </a:t>
            </a:r>
            <a:r>
              <a:rPr lang="en-US" dirty="0" err="1"/>
              <a:t>gradientul</a:t>
            </a:r>
            <a:r>
              <a:rPr lang="en-US" dirty="0"/>
              <a:t> A-a al P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calculate </a:t>
            </a:r>
            <a:r>
              <a:rPr lang="en-US" dirty="0" err="1"/>
              <a:t>astfel</a:t>
            </a:r>
            <a:r>
              <a:rPr lang="en-US" dirty="0"/>
              <a:t>:</a:t>
            </a:r>
            <a:endParaRPr lang="en-RO" dirty="0"/>
          </a:p>
          <a:p>
            <a:r>
              <a:rPr lang="en-US" dirty="0"/>
              <a:t>A-aPO</a:t>
            </a:r>
            <a:r>
              <a:rPr lang="en-US" baseline="-25000" dirty="0"/>
              <a:t>2 </a:t>
            </a:r>
            <a:r>
              <a:rPr lang="en-US" dirty="0"/>
              <a:t>= [F</a:t>
            </a:r>
            <a:r>
              <a:rPr lang="en-US" baseline="-25000" dirty="0"/>
              <a:t>i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(P</a:t>
            </a:r>
            <a:r>
              <a:rPr lang="en-US" baseline="-25000" dirty="0"/>
              <a:t>B</a:t>
            </a:r>
            <a:r>
              <a:rPr lang="en-US" dirty="0"/>
              <a:t> – P</a:t>
            </a:r>
            <a:r>
              <a:rPr lang="en-US" baseline="-25000" dirty="0"/>
              <a:t>H2O</a:t>
            </a:r>
            <a:r>
              <a:rPr lang="en-US" dirty="0"/>
              <a:t>) – (PaCO</a:t>
            </a:r>
            <a:r>
              <a:rPr lang="en-US" baseline="-25000" dirty="0"/>
              <a:t>2</a:t>
            </a:r>
            <a:r>
              <a:rPr lang="en-US" dirty="0"/>
              <a:t>/RQ)] – PaO</a:t>
            </a:r>
            <a:r>
              <a:rPr lang="en-US" baseline="-25000" dirty="0"/>
              <a:t>2</a:t>
            </a:r>
            <a:endParaRPr lang="en-RO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E7AAD7-4007-6341-ADB4-C7305F52A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202"/>
              </p:ext>
            </p:extLst>
          </p:nvPr>
        </p:nvGraphicFramePr>
        <p:xfrm>
          <a:off x="1147481" y="2819399"/>
          <a:ext cx="9197788" cy="367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9447">
                  <a:extLst>
                    <a:ext uri="{9D8B030D-6E8A-4147-A177-3AD203B41FA5}">
                      <a16:colId xmlns:a16="http://schemas.microsoft.com/office/drawing/2014/main" val="983164818"/>
                    </a:ext>
                  </a:extLst>
                </a:gridCol>
                <a:gridCol w="2299447">
                  <a:extLst>
                    <a:ext uri="{9D8B030D-6E8A-4147-A177-3AD203B41FA5}">
                      <a16:colId xmlns:a16="http://schemas.microsoft.com/office/drawing/2014/main" val="2825140030"/>
                    </a:ext>
                  </a:extLst>
                </a:gridCol>
                <a:gridCol w="2299447">
                  <a:extLst>
                    <a:ext uri="{9D8B030D-6E8A-4147-A177-3AD203B41FA5}">
                      <a16:colId xmlns:a16="http://schemas.microsoft.com/office/drawing/2014/main" val="2903638759"/>
                    </a:ext>
                  </a:extLst>
                </a:gridCol>
                <a:gridCol w="2299447">
                  <a:extLst>
                    <a:ext uri="{9D8B030D-6E8A-4147-A177-3AD203B41FA5}">
                      <a16:colId xmlns:a16="http://schemas.microsoft.com/office/drawing/2014/main" val="3034284560"/>
                    </a:ext>
                  </a:extLst>
                </a:gridCol>
              </a:tblGrid>
              <a:tr h="367348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300" dirty="0" err="1">
                          <a:effectLst/>
                        </a:rPr>
                        <a:t>Valorile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normale</a:t>
                      </a:r>
                      <a:r>
                        <a:rPr lang="en-US" sz="1300" dirty="0">
                          <a:effectLst/>
                        </a:rPr>
                        <a:t> ale </a:t>
                      </a:r>
                      <a:r>
                        <a:rPr lang="en-US" sz="1300" dirty="0" err="1">
                          <a:effectLst/>
                        </a:rPr>
                        <a:t>gazelor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în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sângele</a:t>
                      </a:r>
                      <a:r>
                        <a:rPr lang="en-US" sz="1300" dirty="0">
                          <a:effectLst/>
                        </a:rPr>
                        <a:t> arterial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031009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Vârsta (ani)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Pa</a:t>
                      </a:r>
                      <a:r>
                        <a:rPr lang="ro-RO" sz="1300">
                          <a:effectLst/>
                        </a:rPr>
                        <a:t> 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r>
                        <a:rPr lang="en-US" sz="1300">
                          <a:effectLst/>
                        </a:rPr>
                        <a:t> (mmHg)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Pa C</a:t>
                      </a:r>
                      <a:r>
                        <a:rPr lang="ro-RO" sz="1300">
                          <a:effectLst/>
                        </a:rPr>
                        <a:t>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r>
                        <a:rPr lang="en-US" sz="1300">
                          <a:effectLst/>
                        </a:rPr>
                        <a:t> (mmHg)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A-a P</a:t>
                      </a:r>
                      <a:r>
                        <a:rPr lang="ro-RO" sz="1300">
                          <a:effectLst/>
                        </a:rPr>
                        <a:t> 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r>
                        <a:rPr lang="en-US" sz="1300">
                          <a:effectLst/>
                        </a:rPr>
                        <a:t> (mmHg)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73770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20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84-95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33-47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4-17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5620430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81-92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34-47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7-21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7378004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40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78-90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34-47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10-24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7785638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50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75-87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34-47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14-27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3102067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60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72-84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34-47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17-31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4669613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70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70-81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34-47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21-34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973838"/>
                  </a:ext>
                </a:extLst>
              </a:tr>
              <a:tr h="367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80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67-79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34-47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25-38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35057"/>
                  </a:ext>
                </a:extLst>
              </a:tr>
              <a:tr h="367348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 dirty="0" err="1">
                          <a:effectLst/>
                        </a:rPr>
                        <a:t>Toate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valorile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corespund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respirației</a:t>
                      </a:r>
                      <a:r>
                        <a:rPr lang="en-US" sz="1300" dirty="0">
                          <a:effectLst/>
                        </a:rPr>
                        <a:t> la </a:t>
                      </a:r>
                      <a:r>
                        <a:rPr lang="en-US" sz="1300" dirty="0" err="1">
                          <a:effectLst/>
                        </a:rPr>
                        <a:t>nivelul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mării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19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863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3192-F6F8-8B44-B7DA-E1F08D77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Clasificarea insuficienței respiratorii acute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54ECF-BD55-B04A-A7FD-7D373910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err="1"/>
              <a:t>Insuficienţa</a:t>
            </a:r>
            <a:r>
              <a:rPr lang="ro-RO" dirty="0"/>
              <a:t> respiratorie poate fi divizată deci în 2 tipuri din punct de vedere fiziopatologic:</a:t>
            </a:r>
            <a:endParaRPr lang="en-RO" dirty="0"/>
          </a:p>
          <a:p>
            <a:r>
              <a:rPr lang="ro-RO" dirty="0"/>
              <a:t>- </a:t>
            </a:r>
            <a:r>
              <a:rPr lang="ro-RO" b="1" dirty="0" err="1"/>
              <a:t>hipoxemică</a:t>
            </a:r>
            <a:r>
              <a:rPr lang="ro-RO" b="1" dirty="0"/>
              <a:t> </a:t>
            </a:r>
            <a:r>
              <a:rPr lang="ro-RO" dirty="0"/>
              <a:t>- diagnosticată când presiunea </a:t>
            </a:r>
            <a:r>
              <a:rPr lang="ro-RO" dirty="0" err="1"/>
              <a:t>parţiala</a:t>
            </a:r>
            <a:r>
              <a:rPr lang="ro-RO" dirty="0"/>
              <a:t> arteriala a oxigenului (PaO</a:t>
            </a:r>
            <a:r>
              <a:rPr lang="ro-RO" baseline="-25000" dirty="0"/>
              <a:t>2</a:t>
            </a:r>
            <a:r>
              <a:rPr lang="ro-RO" dirty="0"/>
              <a:t>) &lt; 8 </a:t>
            </a:r>
            <a:r>
              <a:rPr lang="ro-RO" dirty="0" err="1"/>
              <a:t>KPa</a:t>
            </a:r>
            <a:r>
              <a:rPr lang="ro-RO" dirty="0"/>
              <a:t> (60mmHg)</a:t>
            </a:r>
            <a:endParaRPr lang="en-RO" dirty="0"/>
          </a:p>
          <a:p>
            <a:r>
              <a:rPr lang="ro-RO" b="1" dirty="0"/>
              <a:t>- </a:t>
            </a:r>
            <a:r>
              <a:rPr lang="ro-RO" b="1" dirty="0" err="1"/>
              <a:t>hipercapnică</a:t>
            </a:r>
            <a:r>
              <a:rPr lang="ro-RO" b="1" dirty="0"/>
              <a:t> </a:t>
            </a:r>
            <a:r>
              <a:rPr lang="ro-RO" dirty="0"/>
              <a:t>- diagnosticată când presiunea </a:t>
            </a:r>
            <a:r>
              <a:rPr lang="ro-RO" dirty="0" err="1"/>
              <a:t>parţială</a:t>
            </a:r>
            <a:r>
              <a:rPr lang="ro-RO" dirty="0"/>
              <a:t> arteriala a dioxidului de carbon (PaCO</a:t>
            </a:r>
            <a:r>
              <a:rPr lang="ro-RO" baseline="-25000" dirty="0"/>
              <a:t>2</a:t>
            </a:r>
            <a:r>
              <a:rPr lang="ro-RO" dirty="0"/>
              <a:t>) &gt; 6.7 </a:t>
            </a:r>
            <a:r>
              <a:rPr lang="ro-RO" dirty="0" err="1"/>
              <a:t>Kpa</a:t>
            </a:r>
            <a:r>
              <a:rPr lang="ro-RO" dirty="0"/>
              <a:t> (50mmHg)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61253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F16B-F39F-9243-B4BF-DECC438A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Etiologie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27CA0-8EAA-C641-8A0E-C9CF3478C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lvl="0"/>
            <a:r>
              <a:rPr lang="en-US" b="1" dirty="0" err="1"/>
              <a:t>Hipoxemia</a:t>
            </a:r>
            <a:r>
              <a:rPr lang="en-US" b="1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dirty="0" err="1"/>
              <a:t>Cauzele</a:t>
            </a:r>
            <a:r>
              <a:rPr lang="en-US" dirty="0"/>
              <a:t> </a:t>
            </a:r>
            <a:r>
              <a:rPr lang="en-US" dirty="0" err="1"/>
              <a:t>hipoxemiei</a:t>
            </a:r>
            <a:r>
              <a:rPr lang="en-US" dirty="0"/>
              <a:t> pot fi separate </a:t>
            </a:r>
            <a:r>
              <a:rPr lang="en-US" dirty="0" err="1"/>
              <a:t>în</a:t>
            </a:r>
            <a:r>
              <a:rPr lang="en-US" dirty="0"/>
              <a:t> 3 </a:t>
            </a:r>
            <a:r>
              <a:rPr lang="en-US" dirty="0" err="1"/>
              <a:t>grupuri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funcţie</a:t>
            </a:r>
            <a:r>
              <a:rPr lang="en-US" dirty="0"/>
              <a:t> de </a:t>
            </a:r>
            <a:r>
              <a:rPr lang="en-US" dirty="0" err="1"/>
              <a:t>procesul</a:t>
            </a:r>
            <a:r>
              <a:rPr lang="en-US" dirty="0"/>
              <a:t> </a:t>
            </a:r>
            <a:r>
              <a:rPr lang="en-US" dirty="0" err="1"/>
              <a:t>fiziologic</a:t>
            </a:r>
            <a:r>
              <a:rPr lang="en-US" dirty="0"/>
              <a:t> </a:t>
            </a:r>
            <a:r>
              <a:rPr lang="en-US" dirty="0" err="1"/>
              <a:t>implicat</a:t>
            </a:r>
            <a:r>
              <a:rPr lang="en-US" dirty="0"/>
              <a:t>. </a:t>
            </a:r>
            <a:endParaRPr lang="en-RO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4E967DA-6E6D-184F-AFE1-3A3C8AFF5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26382"/>
              </p:ext>
            </p:extLst>
          </p:nvPr>
        </p:nvGraphicFramePr>
        <p:xfrm>
          <a:off x="1362635" y="3263153"/>
          <a:ext cx="8839200" cy="3083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8848">
                  <a:extLst>
                    <a:ext uri="{9D8B030D-6E8A-4147-A177-3AD203B41FA5}">
                      <a16:colId xmlns:a16="http://schemas.microsoft.com/office/drawing/2014/main" val="3910120667"/>
                    </a:ext>
                  </a:extLst>
                </a:gridCol>
                <a:gridCol w="2492255">
                  <a:extLst>
                    <a:ext uri="{9D8B030D-6E8A-4147-A177-3AD203B41FA5}">
                      <a16:colId xmlns:a16="http://schemas.microsoft.com/office/drawing/2014/main" val="3033983994"/>
                    </a:ext>
                  </a:extLst>
                </a:gridCol>
                <a:gridCol w="2758097">
                  <a:extLst>
                    <a:ext uri="{9D8B030D-6E8A-4147-A177-3AD203B41FA5}">
                      <a16:colId xmlns:a16="http://schemas.microsoft.com/office/drawing/2014/main" val="3895520032"/>
                    </a:ext>
                  </a:extLst>
                </a:gridCol>
              </a:tblGrid>
              <a:tr h="503909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Tabel 3. Surse de hipoxemie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685284"/>
                  </a:ext>
                </a:extLst>
              </a:tr>
              <a:tr h="5039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Sursa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Gradient A-a al P</a:t>
                      </a:r>
                      <a:r>
                        <a:rPr lang="ro-RO" sz="1300">
                          <a:effectLst/>
                        </a:rPr>
                        <a:t> 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Pv</a:t>
                      </a:r>
                      <a:r>
                        <a:rPr lang="ro-RO" sz="1300">
                          <a:effectLst/>
                        </a:rPr>
                        <a:t> 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086222"/>
                  </a:ext>
                </a:extLst>
              </a:tr>
              <a:tr h="5039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Hipoventilație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Normal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Normal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1129623"/>
                  </a:ext>
                </a:extLst>
              </a:tr>
              <a:tr h="5039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Dezechilibru V/Q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Crescut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Normal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7078516"/>
                  </a:ext>
                </a:extLst>
              </a:tr>
              <a:tr h="10682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Dezechilibru D</a:t>
                      </a:r>
                      <a:r>
                        <a:rPr lang="ro-RO" sz="1300">
                          <a:effectLst/>
                        </a:rPr>
                        <a:t> 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r>
                        <a:rPr lang="en-US" sz="1300">
                          <a:effectLst/>
                        </a:rPr>
                        <a:t>/V</a:t>
                      </a:r>
                      <a:r>
                        <a:rPr lang="ro-RO" sz="1300">
                          <a:effectLst/>
                        </a:rPr>
                        <a:t> O</a:t>
                      </a:r>
                      <a:r>
                        <a:rPr lang="ro-RO" sz="1300" baseline="-25000">
                          <a:effectLst/>
                        </a:rPr>
                        <a:t>2</a:t>
                      </a:r>
                      <a:r>
                        <a:rPr lang="en-US" sz="1300">
                          <a:effectLst/>
                        </a:rPr>
                        <a:t> (aport/preluare)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Crescut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 dirty="0" err="1">
                          <a:effectLst/>
                        </a:rPr>
                        <a:t>Scăzut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277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940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1B605-6067-EB4B-9A01-04505E12A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004"/>
          </a:xfrm>
        </p:spPr>
        <p:txBody>
          <a:bodyPr>
            <a:normAutofit/>
          </a:bodyPr>
          <a:lstStyle/>
          <a:p>
            <a:r>
              <a:rPr lang="ro-RO" b="1" dirty="0"/>
              <a:t>Etiologie-</a:t>
            </a:r>
            <a:r>
              <a:rPr lang="en-US" b="1" dirty="0" err="1"/>
              <a:t>Hipoxemia</a:t>
            </a:r>
            <a:r>
              <a:rPr lang="en-US" b="1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34DE4-8E01-3D48-A398-2019CD55E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130"/>
            <a:ext cx="10515600" cy="1325563"/>
          </a:xfrm>
        </p:spPr>
        <p:txBody>
          <a:bodyPr/>
          <a:lstStyle/>
          <a:p>
            <a:pPr lvl="0"/>
            <a:r>
              <a:rPr lang="en-US" b="1" i="1" dirty="0" err="1"/>
              <a:t>Hipoventilaţie</a:t>
            </a:r>
            <a:r>
              <a:rPr lang="en-US" b="1" i="1" dirty="0"/>
              <a:t> </a:t>
            </a:r>
            <a:r>
              <a:rPr lang="en-US" b="1" i="1" dirty="0" err="1"/>
              <a:t>alveolară</a:t>
            </a:r>
            <a:endParaRPr lang="en-RO" dirty="0"/>
          </a:p>
          <a:p>
            <a:r>
              <a:rPr lang="en-US" dirty="0" err="1"/>
              <a:t>Cauzele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frecvente</a:t>
            </a:r>
            <a:r>
              <a:rPr lang="en-US" dirty="0"/>
              <a:t> de </a:t>
            </a:r>
            <a:r>
              <a:rPr lang="en-US" dirty="0" err="1"/>
              <a:t>hipoventilație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E404B5-4125-D345-A4A9-51F549D19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595339"/>
              </p:ext>
            </p:extLst>
          </p:nvPr>
        </p:nvGraphicFramePr>
        <p:xfrm>
          <a:off x="838200" y="2562692"/>
          <a:ext cx="9793941" cy="3930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3941">
                  <a:extLst>
                    <a:ext uri="{9D8B030D-6E8A-4147-A177-3AD203B41FA5}">
                      <a16:colId xmlns:a16="http://schemas.microsoft.com/office/drawing/2014/main" val="2560744554"/>
                    </a:ext>
                  </a:extLst>
                </a:gridCol>
              </a:tblGrid>
              <a:tr h="3032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Hipoventilaţie alveolară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9470136"/>
                  </a:ext>
                </a:extLst>
              </a:tr>
              <a:tr h="9825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 dirty="0" err="1">
                          <a:effectLst/>
                        </a:rPr>
                        <a:t>Deprimarea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centrului</a:t>
                      </a:r>
                      <a:r>
                        <a:rPr lang="en-US" sz="1300" dirty="0">
                          <a:effectLst/>
                        </a:rPr>
                        <a:t> respirator</a:t>
                      </a:r>
                      <a:endParaRPr lang="en-RO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 dirty="0" err="1">
                          <a:effectLst/>
                        </a:rPr>
                        <a:t>Droguri</a:t>
                      </a:r>
                      <a:r>
                        <a:rPr lang="en-US" sz="1300" dirty="0">
                          <a:effectLst/>
                        </a:rPr>
                        <a:t> (</a:t>
                      </a:r>
                      <a:r>
                        <a:rPr lang="en-US" sz="1300" dirty="0" err="1">
                          <a:effectLst/>
                        </a:rPr>
                        <a:t>opiacee</a:t>
                      </a:r>
                      <a:r>
                        <a:rPr lang="en-US" sz="1300" dirty="0">
                          <a:effectLst/>
                        </a:rPr>
                        <a:t>)</a:t>
                      </a:r>
                      <a:endParaRPr lang="en-RO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 dirty="0" err="1">
                          <a:effectLst/>
                        </a:rPr>
                        <a:t>Sindromul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hipoventilaţiei</a:t>
                      </a:r>
                      <a:r>
                        <a:rPr lang="en-US" sz="1300" dirty="0">
                          <a:effectLst/>
                        </a:rPr>
                        <a:t> din </a:t>
                      </a:r>
                      <a:r>
                        <a:rPr lang="en-US" sz="1300" dirty="0" err="1">
                          <a:effectLst/>
                        </a:rPr>
                        <a:t>obezitate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680461"/>
                  </a:ext>
                </a:extLst>
              </a:tr>
              <a:tr h="9825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>
                          <a:effectLst/>
                        </a:rPr>
                        <a:t>Neuropatie periferică</a:t>
                      </a:r>
                      <a:endParaRPr lang="en-RO" sz="1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>
                          <a:effectLst/>
                        </a:rPr>
                        <a:t>Polineuropatia din boli critice</a:t>
                      </a:r>
                      <a:endParaRPr lang="en-RO" sz="12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>
                          <a:effectLst/>
                        </a:rPr>
                        <a:t>Sindromul Guillain-Barre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232488"/>
                  </a:ext>
                </a:extLst>
              </a:tr>
              <a:tr h="1661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300" dirty="0" err="1">
                          <a:effectLst/>
                        </a:rPr>
                        <a:t>Astenie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musculară</a:t>
                      </a:r>
                      <a:endParaRPr lang="en-RO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 dirty="0" err="1">
                          <a:effectLst/>
                        </a:rPr>
                        <a:t>Miopatia</a:t>
                      </a:r>
                      <a:r>
                        <a:rPr lang="en-US" sz="1300" dirty="0">
                          <a:effectLst/>
                        </a:rPr>
                        <a:t> din </a:t>
                      </a:r>
                      <a:r>
                        <a:rPr lang="en-US" sz="1300" dirty="0" err="1">
                          <a:effectLst/>
                        </a:rPr>
                        <a:t>bolile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critice</a:t>
                      </a:r>
                      <a:endParaRPr lang="en-RO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 dirty="0" err="1">
                          <a:effectLst/>
                        </a:rPr>
                        <a:t>Hipofosfatemie</a:t>
                      </a:r>
                      <a:endParaRPr lang="en-RO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 dirty="0" err="1">
                          <a:effectLst/>
                        </a:rPr>
                        <a:t>Scăderea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magneziului</a:t>
                      </a:r>
                      <a:endParaRPr lang="en-RO" sz="1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buFont typeface="Symbol" pitchFamily="2" charset="2"/>
                        <a:buChar char=""/>
                      </a:pPr>
                      <a:r>
                        <a:rPr lang="en-US" sz="1300" dirty="0" err="1">
                          <a:effectLst/>
                        </a:rPr>
                        <a:t>Miastenia</a:t>
                      </a:r>
                      <a:r>
                        <a:rPr lang="en-US" sz="1300" dirty="0">
                          <a:effectLst/>
                        </a:rPr>
                        <a:t> gravis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159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650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5A61-67D2-974B-8C0A-D2133ED0A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Etiologie-</a:t>
            </a:r>
            <a:r>
              <a:rPr lang="en-US" b="1" dirty="0" err="1"/>
              <a:t>Hipoxemia</a:t>
            </a:r>
            <a:r>
              <a:rPr lang="en-US" b="1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49E11-157E-3246-838A-D7E539C12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 err="1"/>
              <a:t>Dezechilibrul</a:t>
            </a:r>
            <a:r>
              <a:rPr lang="en-US" b="1" i="1" dirty="0"/>
              <a:t> </a:t>
            </a:r>
            <a:r>
              <a:rPr lang="en-US" b="1" i="1" dirty="0" err="1"/>
              <a:t>raportului</a:t>
            </a:r>
            <a:r>
              <a:rPr lang="en-US" b="1" i="1" dirty="0"/>
              <a:t> V/Q &lt; 0.8-creşterea </a:t>
            </a:r>
            <a:r>
              <a:rPr lang="en-US" b="1" i="1" dirty="0" err="1"/>
              <a:t>şuntului</a:t>
            </a:r>
            <a:endParaRPr lang="en-RO" dirty="0"/>
          </a:p>
          <a:p>
            <a:pPr marL="0" indent="0">
              <a:buNone/>
            </a:pPr>
            <a:r>
              <a:rPr lang="en-US" dirty="0" err="1"/>
              <a:t>Majoritatea</a:t>
            </a:r>
            <a:r>
              <a:rPr lang="en-US" dirty="0"/>
              <a:t> </a:t>
            </a:r>
            <a:r>
              <a:rPr lang="en-US" dirty="0" err="1"/>
              <a:t>cazurilor</a:t>
            </a:r>
            <a:r>
              <a:rPr lang="en-US" dirty="0"/>
              <a:t> de </a:t>
            </a:r>
            <a:r>
              <a:rPr lang="en-US" dirty="0" err="1"/>
              <a:t>hipoxemie</a:t>
            </a:r>
            <a:r>
              <a:rPr lang="en-US" dirty="0"/>
              <a:t> sunt determinate de un </a:t>
            </a:r>
            <a:r>
              <a:rPr lang="en-US" dirty="0" err="1"/>
              <a:t>dezechilibru</a:t>
            </a:r>
            <a:r>
              <a:rPr lang="en-US" dirty="0"/>
              <a:t> al </a:t>
            </a:r>
            <a:r>
              <a:rPr lang="en-US" dirty="0" err="1"/>
              <a:t>raportului</a:t>
            </a:r>
            <a:r>
              <a:rPr lang="en-US" dirty="0"/>
              <a:t> V/Q din </a:t>
            </a:r>
            <a:r>
              <a:rPr lang="en-US" dirty="0" err="1"/>
              <a:t>plămâni</a:t>
            </a:r>
            <a:r>
              <a:rPr lang="en-US" dirty="0"/>
              <a:t>.</a:t>
            </a:r>
            <a:r>
              <a:rPr lang="en-RO" dirty="0">
                <a:effectLst/>
              </a:rPr>
              <a:t> </a:t>
            </a:r>
          </a:p>
          <a:p>
            <a:r>
              <a:rPr lang="en-US" dirty="0"/>
              <a:t>E</a:t>
            </a:r>
            <a:r>
              <a:rPr lang="en-RO" dirty="0"/>
              <a:t>xemple: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pneumonia,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afecţiunile</a:t>
            </a:r>
            <a:r>
              <a:rPr lang="en-US" dirty="0"/>
              <a:t> </a:t>
            </a:r>
            <a:r>
              <a:rPr lang="en-US" dirty="0" err="1"/>
              <a:t>inflamatorii</a:t>
            </a:r>
            <a:r>
              <a:rPr lang="en-US" dirty="0"/>
              <a:t> </a:t>
            </a:r>
            <a:r>
              <a:rPr lang="en-US" dirty="0" err="1"/>
              <a:t>pulmonare</a:t>
            </a:r>
            <a:r>
              <a:rPr lang="en-US" dirty="0"/>
              <a:t> (</a:t>
            </a:r>
            <a:r>
              <a:rPr lang="en-US" dirty="0" err="1"/>
              <a:t>sindromul</a:t>
            </a:r>
            <a:r>
              <a:rPr lang="en-US" dirty="0"/>
              <a:t> </a:t>
            </a:r>
            <a:r>
              <a:rPr lang="en-US" dirty="0" err="1"/>
              <a:t>acut</a:t>
            </a:r>
            <a:r>
              <a:rPr lang="en-US" dirty="0"/>
              <a:t> de </a:t>
            </a:r>
            <a:r>
              <a:rPr lang="en-US" dirty="0" err="1"/>
              <a:t>detresă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),   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şunt</a:t>
            </a:r>
            <a:r>
              <a:rPr lang="en-US" dirty="0"/>
              <a:t> </a:t>
            </a:r>
            <a:r>
              <a:rPr lang="en-US" dirty="0" err="1"/>
              <a:t>intrapulmonar</a:t>
            </a:r>
            <a:r>
              <a:rPr lang="en-US" dirty="0"/>
              <a:t> </a:t>
            </a:r>
            <a:r>
              <a:rPr lang="en-US" dirty="0" err="1"/>
              <a:t>crescut-atelectazie</a:t>
            </a:r>
            <a:r>
              <a:rPr lang="en-US" dirty="0"/>
              <a:t>,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şunt</a:t>
            </a:r>
            <a:r>
              <a:rPr lang="en-US" dirty="0"/>
              <a:t> cardiac </a:t>
            </a:r>
            <a:r>
              <a:rPr lang="en-US" dirty="0" err="1"/>
              <a:t>dreapta</a:t>
            </a:r>
            <a:r>
              <a:rPr lang="en-US" dirty="0"/>
              <a:t> </a:t>
            </a:r>
            <a:r>
              <a:rPr lang="en-US" dirty="0" err="1"/>
              <a:t>stânga</a:t>
            </a:r>
            <a:r>
              <a:rPr lang="en-US" dirty="0"/>
              <a:t>.                                                                           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449186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96863-C230-684E-91F4-50593ED6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Etiologie-</a:t>
            </a:r>
            <a:r>
              <a:rPr lang="en-US" b="1" dirty="0" err="1"/>
              <a:t>Hipoxemia</a:t>
            </a:r>
            <a:r>
              <a:rPr lang="en-US" b="1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16604-F6F0-7B42-98F6-49B8752A8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 err="1"/>
              <a:t>Dezechilibrul</a:t>
            </a:r>
            <a:r>
              <a:rPr lang="en-US" b="1" i="1" dirty="0"/>
              <a:t> </a:t>
            </a:r>
            <a:r>
              <a:rPr lang="en-US" b="1" i="1" dirty="0" err="1"/>
              <a:t>între</a:t>
            </a:r>
            <a:r>
              <a:rPr lang="en-US" b="1" i="1" dirty="0"/>
              <a:t> D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i="1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edem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 </a:t>
            </a:r>
            <a:r>
              <a:rPr lang="en-US" dirty="0" err="1"/>
              <a:t>hidrostatic</a:t>
            </a:r>
            <a:r>
              <a:rPr lang="en-US" dirty="0"/>
              <a:t>, </a:t>
            </a:r>
            <a:endParaRPr lang="en-RO" dirty="0"/>
          </a:p>
          <a:p>
            <a:pPr>
              <a:buFontTx/>
              <a:buChar char="-"/>
            </a:pPr>
            <a:r>
              <a:rPr lang="en-US" dirty="0"/>
              <a:t>embolism </a:t>
            </a:r>
            <a:r>
              <a:rPr lang="en-US" dirty="0" err="1"/>
              <a:t>pulmonar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 </a:t>
            </a:r>
            <a:r>
              <a:rPr lang="en-US" dirty="0" err="1"/>
              <a:t>scădere</a:t>
            </a:r>
            <a:r>
              <a:rPr lang="en-US" dirty="0"/>
              <a:t> a </a:t>
            </a:r>
            <a:r>
              <a:rPr lang="en-US" dirty="0" err="1"/>
              <a:t>aportului</a:t>
            </a:r>
            <a:r>
              <a:rPr lang="en-US" dirty="0"/>
              <a:t> </a:t>
            </a:r>
            <a:r>
              <a:rPr lang="en-US" dirty="0" err="1"/>
              <a:t>sistemic</a:t>
            </a:r>
            <a:r>
              <a:rPr lang="en-US" dirty="0"/>
              <a:t> de 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(D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dirty="0" err="1"/>
              <a:t>obicei</a:t>
            </a:r>
            <a:r>
              <a:rPr lang="en-US" dirty="0"/>
              <a:t> </a:t>
            </a:r>
            <a:r>
              <a:rPr lang="en-US" dirty="0" err="1"/>
              <a:t>însoțită</a:t>
            </a:r>
            <a:r>
              <a:rPr lang="en-US" dirty="0"/>
              <a:t> de o </a:t>
            </a:r>
            <a:r>
              <a:rPr lang="en-US" dirty="0" err="1"/>
              <a:t>creştere</a:t>
            </a:r>
            <a:r>
              <a:rPr lang="en-US" dirty="0"/>
              <a:t> a </a:t>
            </a:r>
            <a:r>
              <a:rPr lang="en-US" dirty="0" err="1"/>
              <a:t>extragerii</a:t>
            </a:r>
            <a:r>
              <a:rPr lang="en-US" dirty="0"/>
              <a:t> 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din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menţine</a:t>
            </a:r>
            <a:r>
              <a:rPr lang="en-US" dirty="0"/>
              <a:t> un </a:t>
            </a:r>
            <a:r>
              <a:rPr lang="en-US" dirty="0" err="1"/>
              <a:t>ritm</a:t>
            </a:r>
            <a:r>
              <a:rPr lang="en-US" dirty="0"/>
              <a:t> constant al </a:t>
            </a:r>
            <a:r>
              <a:rPr lang="en-US" dirty="0" err="1"/>
              <a:t>preluării</a:t>
            </a:r>
            <a:r>
              <a:rPr lang="en-US" dirty="0"/>
              <a:t> 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(V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ţesuturi</a:t>
            </a:r>
            <a:r>
              <a:rPr lang="en-US" dirty="0"/>
              <a:t>. </a:t>
            </a:r>
            <a:r>
              <a:rPr lang="en-US" dirty="0" err="1"/>
              <a:t>Creșterea</a:t>
            </a:r>
            <a:r>
              <a:rPr lang="en-US" dirty="0"/>
              <a:t> </a:t>
            </a:r>
            <a:r>
              <a:rPr lang="en-US" dirty="0" err="1"/>
              <a:t>extragerii</a:t>
            </a:r>
            <a:r>
              <a:rPr lang="en-US" dirty="0"/>
              <a:t> 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din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 </a:t>
            </a:r>
            <a:r>
              <a:rPr lang="en-US" dirty="0" err="1"/>
              <a:t>determină</a:t>
            </a:r>
            <a:r>
              <a:rPr lang="en-US" dirty="0"/>
              <a:t> o </a:t>
            </a:r>
            <a:r>
              <a:rPr lang="en-US" dirty="0" err="1"/>
              <a:t>scădere</a:t>
            </a:r>
            <a:r>
              <a:rPr lang="en-US" dirty="0"/>
              <a:t> a P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venos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lucru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avea</a:t>
            </a:r>
            <a:r>
              <a:rPr lang="en-US" dirty="0"/>
              <a:t> un </a:t>
            </a:r>
            <a:r>
              <a:rPr lang="en-US" dirty="0" err="1"/>
              <a:t>efect</a:t>
            </a:r>
            <a:r>
              <a:rPr lang="en-US" dirty="0"/>
              <a:t> </a:t>
            </a:r>
            <a:r>
              <a:rPr lang="en-US" dirty="0" err="1"/>
              <a:t>dezavantajos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oxigenării</a:t>
            </a:r>
            <a:r>
              <a:rPr lang="en-US" dirty="0"/>
              <a:t> </a:t>
            </a:r>
            <a:r>
              <a:rPr lang="en-US" dirty="0" err="1"/>
              <a:t>arteriale</a:t>
            </a:r>
            <a:r>
              <a:rPr lang="en-US" dirty="0"/>
              <a:t>.</a:t>
            </a:r>
            <a:r>
              <a:rPr lang="en-RO" dirty="0">
                <a:effectLst/>
              </a:rPr>
              <a:t> 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726270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9F80-BE04-954A-9D79-C051C9570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Etiologie-</a:t>
            </a:r>
            <a:r>
              <a:rPr lang="en-US" b="1" dirty="0" err="1"/>
              <a:t>Hipercapnia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6268C-3653-884C-A630-E24BF7D9D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53199"/>
          </a:xfrm>
        </p:spPr>
        <p:txBody>
          <a:bodyPr/>
          <a:lstStyle/>
          <a:p>
            <a:r>
              <a:rPr lang="en-US" dirty="0" err="1"/>
              <a:t>Hipercapnia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definită</a:t>
            </a:r>
            <a:r>
              <a:rPr lang="en-US" dirty="0"/>
              <a:t> </a:t>
            </a:r>
            <a:r>
              <a:rPr lang="en-US" dirty="0" err="1"/>
              <a:t>drept</a:t>
            </a:r>
            <a:r>
              <a:rPr lang="en-US" dirty="0"/>
              <a:t> o PC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sângele</a:t>
            </a:r>
            <a:r>
              <a:rPr lang="en-US" dirty="0"/>
              <a:t> arterial </a:t>
            </a:r>
            <a:r>
              <a:rPr lang="en-US" dirty="0" err="1"/>
              <a:t>peste</a:t>
            </a:r>
            <a:r>
              <a:rPr lang="en-US" dirty="0"/>
              <a:t> 46 mmHg, care nu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compensarea</a:t>
            </a:r>
            <a:r>
              <a:rPr lang="en-US" dirty="0"/>
              <a:t> </a:t>
            </a:r>
            <a:r>
              <a:rPr lang="en-US" dirty="0" err="1"/>
              <a:t>alcalozei</a:t>
            </a:r>
            <a:r>
              <a:rPr lang="en-US" dirty="0"/>
              <a:t> </a:t>
            </a:r>
            <a:r>
              <a:rPr lang="en-US" dirty="0" err="1"/>
              <a:t>metabolice</a:t>
            </a:r>
            <a:r>
              <a:rPr lang="en-US" dirty="0"/>
              <a:t>. </a:t>
            </a:r>
          </a:p>
          <a:p>
            <a:r>
              <a:rPr lang="en-US" dirty="0" err="1"/>
              <a:t>Cauzele</a:t>
            </a:r>
            <a:r>
              <a:rPr lang="en-US" dirty="0"/>
              <a:t> </a:t>
            </a:r>
            <a:r>
              <a:rPr lang="en-US" dirty="0" err="1"/>
              <a:t>hipercapniei</a:t>
            </a:r>
            <a:r>
              <a:rPr lang="en-US" dirty="0"/>
              <a:t> pot fi </a:t>
            </a:r>
            <a:r>
              <a:rPr lang="en-US" dirty="0" err="1"/>
              <a:t>identificate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determinanţii</a:t>
            </a:r>
            <a:r>
              <a:rPr lang="en-US" dirty="0"/>
              <a:t> PC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arteriala</a:t>
            </a:r>
            <a:r>
              <a:rPr lang="en-US" dirty="0"/>
              <a:t> (</a:t>
            </a:r>
            <a:r>
              <a:rPr lang="en-US" dirty="0" err="1"/>
              <a:t>PaC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). </a:t>
            </a:r>
          </a:p>
          <a:p>
            <a:r>
              <a:rPr lang="en-US" dirty="0" err="1"/>
              <a:t>PaC</a:t>
            </a:r>
            <a:r>
              <a:rPr lang="ro-RO" dirty="0"/>
              <a:t>O</a:t>
            </a:r>
            <a:r>
              <a:rPr lang="ro-RO" baseline="-25000" dirty="0"/>
              <a:t>2 </a:t>
            </a:r>
            <a:r>
              <a:rPr lang="ro-RO" dirty="0"/>
              <a:t>este direct proporțională cu rata producerii CO2 si invers proporțională cu rata eliminării CO2 de către ventilația alveolară (V</a:t>
            </a:r>
            <a:r>
              <a:rPr lang="ro-RO" baseline="-25000" dirty="0"/>
              <a:t>A</a:t>
            </a:r>
            <a:r>
              <a:rPr lang="ro-RO" dirty="0"/>
              <a:t>), care este fracțiunea din ventilația totală care nu reprezintă spațiu mort (V</a:t>
            </a:r>
            <a:r>
              <a:rPr lang="ro-RO" baseline="-25000" dirty="0"/>
              <a:t>D</a:t>
            </a:r>
            <a:r>
              <a:rPr lang="ro-RO" dirty="0"/>
              <a:t>/V</a:t>
            </a:r>
            <a:r>
              <a:rPr lang="ro-RO" baseline="-25000" dirty="0"/>
              <a:t>T</a:t>
            </a:r>
            <a:r>
              <a:rPr lang="ro-RO" dirty="0"/>
              <a:t>)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03058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CF3F-A504-3C48-AFA1-72F468DF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/>
              <a:t>Definiție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84990-3591-5147-B5A7-812FEC2C5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1437"/>
            <a:ext cx="10515600" cy="2387787"/>
          </a:xfrm>
        </p:spPr>
        <p:txBody>
          <a:bodyPr/>
          <a:lstStyle/>
          <a:p>
            <a:r>
              <a:rPr lang="ro-RO" dirty="0"/>
              <a:t>Insuficiența respiratorie survine în momentul în care sistemul respirator nu mai este capabil să facă față cerințelor metabolice ale organismului.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349778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25D1-F237-8046-A49B-C9370BCDD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Etiologie-</a:t>
            </a:r>
            <a:r>
              <a:rPr lang="en-US" b="1" dirty="0" err="1"/>
              <a:t>Hipercapnia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D5D99-D826-D94C-B2F6-30ED315FC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producţiei</a:t>
            </a:r>
            <a:r>
              <a:rPr lang="en-US" dirty="0"/>
              <a:t> de 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(VC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)- </a:t>
            </a:r>
            <a:r>
              <a:rPr lang="en-US" dirty="0" err="1"/>
              <a:t>febra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     	- sepsis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     	- </a:t>
            </a:r>
            <a:r>
              <a:rPr lang="en-US" dirty="0" err="1"/>
              <a:t>arsuri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     	- </a:t>
            </a:r>
            <a:r>
              <a:rPr lang="en-US" dirty="0" err="1"/>
              <a:t>supraalimentarea</a:t>
            </a:r>
            <a:endParaRPr lang="en-RO" dirty="0"/>
          </a:p>
          <a:p>
            <a:pPr lvl="0"/>
            <a:r>
              <a:rPr lang="en-US" dirty="0" err="1"/>
              <a:t>Hipoventilaţie</a:t>
            </a:r>
            <a:r>
              <a:rPr lang="en-US" dirty="0"/>
              <a:t> (1/V</a:t>
            </a:r>
            <a:r>
              <a:rPr lang="en-US" baseline="-25000" dirty="0"/>
              <a:t>E</a:t>
            </a:r>
            <a:r>
              <a:rPr lang="en-US" dirty="0"/>
              <a:t>) </a:t>
            </a:r>
          </a:p>
          <a:p>
            <a:pPr lvl="0"/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spaţiului</a:t>
            </a:r>
            <a:r>
              <a:rPr lang="en-US" dirty="0"/>
              <a:t> mort (V</a:t>
            </a:r>
            <a:r>
              <a:rPr lang="en-US" baseline="-25000" dirty="0"/>
              <a:t>D</a:t>
            </a:r>
            <a:r>
              <a:rPr lang="en-US" dirty="0"/>
              <a:t>/V</a:t>
            </a:r>
            <a:r>
              <a:rPr lang="en-US" baseline="-25000" dirty="0"/>
              <a:t>T</a:t>
            </a:r>
            <a:r>
              <a:rPr lang="en-US" dirty="0"/>
              <a:t>). 	- </a:t>
            </a:r>
            <a:r>
              <a:rPr lang="en-US" dirty="0" err="1"/>
              <a:t>hipotensiune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		- BPOC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		- </a:t>
            </a:r>
            <a:r>
              <a:rPr lang="en-US" dirty="0" err="1"/>
              <a:t>astm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		- </a:t>
            </a:r>
            <a:r>
              <a:rPr lang="en-US" dirty="0" err="1"/>
              <a:t>bronşiectazii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		- </a:t>
            </a:r>
            <a:r>
              <a:rPr lang="en-US" dirty="0" err="1"/>
              <a:t>fibroza</a:t>
            </a:r>
            <a:r>
              <a:rPr lang="en-US" dirty="0"/>
              <a:t> </a:t>
            </a:r>
            <a:r>
              <a:rPr lang="en-US" dirty="0" err="1"/>
              <a:t>pulmonară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                      		- </a:t>
            </a:r>
            <a:r>
              <a:rPr lang="en-US" dirty="0" err="1"/>
              <a:t>emfizem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913914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755C-676D-5E4A-9B75-AA95FC38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Diagnostic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4376-0A8A-7F4D-89A3-CC5DD0311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94610"/>
          </a:xfrm>
        </p:spPr>
        <p:txBody>
          <a:bodyPr/>
          <a:lstStyle/>
          <a:p>
            <a:r>
              <a:rPr lang="en-US" dirty="0" err="1"/>
              <a:t>Semnele</a:t>
            </a:r>
            <a:r>
              <a:rPr lang="en-US" dirty="0"/>
              <a:t> </a:t>
            </a:r>
            <a:r>
              <a:rPr lang="en-US" b="1" dirty="0" err="1"/>
              <a:t>clinice</a:t>
            </a:r>
            <a:r>
              <a:rPr lang="en-US" dirty="0"/>
              <a:t> </a:t>
            </a:r>
            <a:r>
              <a:rPr lang="en-US" dirty="0" err="1"/>
              <a:t>insuficienţei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 sunt:</a:t>
            </a:r>
          </a:p>
          <a:p>
            <a:r>
              <a:rPr lang="en-US" dirty="0" err="1"/>
              <a:t>semne</a:t>
            </a:r>
            <a:r>
              <a:rPr lang="en-US" dirty="0"/>
              <a:t> de </a:t>
            </a:r>
            <a:r>
              <a:rPr lang="en-US" dirty="0" err="1"/>
              <a:t>compensare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, </a:t>
            </a:r>
          </a:p>
          <a:p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tonusului</a:t>
            </a:r>
            <a:r>
              <a:rPr lang="en-US" dirty="0"/>
              <a:t> </a:t>
            </a:r>
            <a:r>
              <a:rPr lang="en-US" dirty="0" err="1"/>
              <a:t>simpatic</a:t>
            </a:r>
            <a:r>
              <a:rPr lang="en-US" dirty="0"/>
              <a:t>, </a:t>
            </a:r>
          </a:p>
          <a:p>
            <a:r>
              <a:rPr lang="en-US" dirty="0" err="1"/>
              <a:t>hipoxia</a:t>
            </a:r>
            <a:r>
              <a:rPr lang="en-US" dirty="0"/>
              <a:t> </a:t>
            </a:r>
            <a:r>
              <a:rPr lang="en-US" dirty="0" err="1"/>
              <a:t>organelor</a:t>
            </a:r>
            <a:r>
              <a:rPr lang="en-US" dirty="0"/>
              <a:t>, </a:t>
            </a:r>
          </a:p>
          <a:p>
            <a:r>
              <a:rPr lang="en-US" dirty="0" err="1"/>
              <a:t>desaturarea</a:t>
            </a:r>
            <a:r>
              <a:rPr lang="en-US" dirty="0"/>
              <a:t> </a:t>
            </a:r>
            <a:r>
              <a:rPr lang="en-US" dirty="0" err="1"/>
              <a:t>hemoglobinei</a:t>
            </a:r>
            <a:r>
              <a:rPr lang="en-US" dirty="0"/>
              <a:t>.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980392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9C1A6-EE42-DB4D-8884-29C0C287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Diagnostic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2A635-7DB5-EC44-8A50-23CD7399A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344706"/>
            <a:ext cx="10990730" cy="53071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ym typeface="Symbol" pitchFamily="2" charset="2"/>
              </a:rPr>
              <a:t></a:t>
            </a:r>
            <a:r>
              <a:rPr lang="en-US" dirty="0"/>
              <a:t> </a:t>
            </a:r>
            <a:r>
              <a:rPr lang="en-US" dirty="0" err="1"/>
              <a:t>Semne</a:t>
            </a:r>
            <a:r>
              <a:rPr lang="en-US" dirty="0"/>
              <a:t> de </a:t>
            </a:r>
            <a:r>
              <a:rPr lang="en-US" dirty="0" err="1"/>
              <a:t>compensare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o </a:t>
            </a:r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travaliului</a:t>
            </a:r>
            <a:r>
              <a:rPr lang="en-US" dirty="0"/>
              <a:t> respirator: </a:t>
            </a:r>
            <a:r>
              <a:rPr lang="en-US" dirty="0" err="1"/>
              <a:t>tahipnee</a:t>
            </a:r>
            <a:r>
              <a:rPr lang="en-US" dirty="0"/>
              <a:t>, </a:t>
            </a:r>
            <a:r>
              <a:rPr lang="en-US" dirty="0" err="1"/>
              <a:t>folosirea</a:t>
            </a:r>
            <a:r>
              <a:rPr lang="en-US" dirty="0"/>
              <a:t> </a:t>
            </a:r>
            <a:r>
              <a:rPr lang="en-US" dirty="0" err="1"/>
              <a:t>musculaturii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 </a:t>
            </a:r>
            <a:r>
              <a:rPr lang="en-US" dirty="0" err="1"/>
              <a:t>accesorii</a:t>
            </a:r>
            <a:r>
              <a:rPr lang="en-US" dirty="0"/>
              <a:t>, </a:t>
            </a:r>
            <a:r>
              <a:rPr lang="en-US" dirty="0" err="1"/>
              <a:t>bătăile</a:t>
            </a:r>
            <a:r>
              <a:rPr lang="en-US" dirty="0"/>
              <a:t> </a:t>
            </a:r>
            <a:r>
              <a:rPr lang="en-US" dirty="0" err="1"/>
              <a:t>aripilor</a:t>
            </a:r>
            <a:r>
              <a:rPr lang="en-US" dirty="0"/>
              <a:t> </a:t>
            </a:r>
            <a:r>
              <a:rPr lang="en-US" dirty="0" err="1"/>
              <a:t>nazale</a:t>
            </a:r>
            <a:r>
              <a:rPr lang="en-US" dirty="0"/>
              <a:t>, </a:t>
            </a:r>
            <a:r>
              <a:rPr lang="en-US" dirty="0" err="1"/>
              <a:t>retracţie</a:t>
            </a:r>
            <a:r>
              <a:rPr lang="en-US" dirty="0"/>
              <a:t> </a:t>
            </a:r>
            <a:r>
              <a:rPr lang="en-US" dirty="0" err="1"/>
              <a:t>intercostală</a:t>
            </a:r>
            <a:r>
              <a:rPr lang="en-US" dirty="0"/>
              <a:t>/ </a:t>
            </a:r>
            <a:r>
              <a:rPr lang="en-US" dirty="0" err="1"/>
              <a:t>suprasternală</a:t>
            </a:r>
            <a:r>
              <a:rPr lang="en-US" dirty="0"/>
              <a:t>/ </a:t>
            </a:r>
            <a:r>
              <a:rPr lang="en-US" dirty="0" err="1"/>
              <a:t>supraclaviculară</a:t>
            </a:r>
            <a:r>
              <a:rPr lang="en-US" dirty="0"/>
              <a:t>,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respiraţie</a:t>
            </a:r>
            <a:r>
              <a:rPr lang="en-US" dirty="0"/>
              <a:t> </a:t>
            </a:r>
            <a:r>
              <a:rPr lang="en-US" dirty="0" err="1"/>
              <a:t>paradoxală</a:t>
            </a:r>
            <a:r>
              <a:rPr lang="en-US" dirty="0"/>
              <a:t>. </a:t>
            </a:r>
            <a:r>
              <a:rPr lang="en-US" dirty="0" err="1"/>
              <a:t>Semnul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important al </a:t>
            </a:r>
            <a:r>
              <a:rPr lang="en-US" dirty="0" err="1"/>
              <a:t>insuficienţei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frecvenţei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, </a:t>
            </a:r>
            <a:r>
              <a:rPr lang="en-US" dirty="0" err="1"/>
              <a:t>volumul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indicator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puţin</a:t>
            </a:r>
            <a:r>
              <a:rPr lang="en-US" dirty="0"/>
              <a:t> important, </a:t>
            </a:r>
            <a:r>
              <a:rPr lang="en-US" dirty="0" err="1"/>
              <a:t>minut</a:t>
            </a:r>
            <a:r>
              <a:rPr lang="en-US" dirty="0"/>
              <a:t> </a:t>
            </a:r>
            <a:r>
              <a:rPr lang="en-US" dirty="0" err="1"/>
              <a:t>volumul</a:t>
            </a:r>
            <a:r>
              <a:rPr lang="en-US" dirty="0"/>
              <a:t> </a:t>
            </a:r>
            <a:r>
              <a:rPr lang="en-US" dirty="0" err="1"/>
              <a:t>creşte</a:t>
            </a:r>
            <a:r>
              <a:rPr lang="en-US" dirty="0"/>
              <a:t> </a:t>
            </a:r>
            <a:r>
              <a:rPr lang="en-US" dirty="0" err="1"/>
              <a:t>iniţial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insuficienţa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 </a:t>
            </a:r>
            <a:r>
              <a:rPr lang="en-US" dirty="0" err="1"/>
              <a:t>acută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se </a:t>
            </a:r>
            <a:r>
              <a:rPr lang="en-US" dirty="0" err="1"/>
              <a:t>prăbuşeste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ultimul</a:t>
            </a:r>
            <a:r>
              <a:rPr lang="en-US" dirty="0"/>
              <a:t> </a:t>
            </a:r>
            <a:r>
              <a:rPr lang="en-US" dirty="0" err="1"/>
              <a:t>stadiu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epuizat</a:t>
            </a:r>
            <a:r>
              <a:rPr lang="en-US" dirty="0"/>
              <a:t> .</a:t>
            </a:r>
            <a:endParaRPr lang="en-RO" dirty="0"/>
          </a:p>
          <a:p>
            <a:pPr marL="0" indent="0">
              <a:buNone/>
            </a:pPr>
            <a:r>
              <a:rPr lang="en-US" dirty="0">
                <a:sym typeface="Symbol" pitchFamily="2" charset="2"/>
              </a:rPr>
              <a:t></a:t>
            </a:r>
            <a:r>
              <a:rPr lang="en-US" dirty="0"/>
              <a:t> </a:t>
            </a:r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tonusului</a:t>
            </a:r>
            <a:r>
              <a:rPr lang="en-US" dirty="0"/>
              <a:t> </a:t>
            </a:r>
            <a:r>
              <a:rPr lang="en-US" dirty="0" err="1"/>
              <a:t>simpatic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o </a:t>
            </a:r>
            <a:r>
              <a:rPr lang="en-US" dirty="0" err="1"/>
              <a:t>Tahicardie</a:t>
            </a:r>
            <a:r>
              <a:rPr lang="en-US" dirty="0"/>
              <a:t>, </a:t>
            </a:r>
            <a:r>
              <a:rPr lang="en-US" dirty="0" err="1"/>
              <a:t>hipertensiune</a:t>
            </a:r>
            <a:r>
              <a:rPr lang="en-US" dirty="0"/>
              <a:t>, </a:t>
            </a:r>
            <a:r>
              <a:rPr lang="en-US" dirty="0" err="1"/>
              <a:t>transpiraţie</a:t>
            </a:r>
            <a:r>
              <a:rPr lang="en-US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dirty="0">
                <a:sym typeface="Symbol" pitchFamily="2" charset="2"/>
              </a:rPr>
              <a:t></a:t>
            </a:r>
            <a:r>
              <a:rPr lang="en-US" dirty="0"/>
              <a:t> </a:t>
            </a:r>
            <a:r>
              <a:rPr lang="en-US" dirty="0" err="1"/>
              <a:t>Hipoxia</a:t>
            </a:r>
            <a:r>
              <a:rPr lang="en-US" dirty="0"/>
              <a:t> </a:t>
            </a:r>
            <a:r>
              <a:rPr lang="en-US" dirty="0" err="1"/>
              <a:t>organelor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o </a:t>
            </a:r>
            <a:r>
              <a:rPr lang="en-US" dirty="0" err="1"/>
              <a:t>Alterarea</a:t>
            </a:r>
            <a:r>
              <a:rPr lang="en-US" dirty="0"/>
              <a:t> </a:t>
            </a:r>
            <a:r>
              <a:rPr lang="en-US" dirty="0" err="1"/>
              <a:t>statusului</a:t>
            </a:r>
            <a:r>
              <a:rPr lang="en-US" dirty="0"/>
              <a:t> mental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o </a:t>
            </a:r>
            <a:r>
              <a:rPr lang="en-US" dirty="0" err="1"/>
              <a:t>Bradicardie</a:t>
            </a:r>
            <a:r>
              <a:rPr lang="en-US" dirty="0"/>
              <a:t>, </a:t>
            </a:r>
            <a:r>
              <a:rPr lang="en-US" dirty="0" err="1"/>
              <a:t>hipotensiune</a:t>
            </a:r>
            <a:r>
              <a:rPr lang="en-US" dirty="0"/>
              <a:t> (</a:t>
            </a:r>
            <a:r>
              <a:rPr lang="en-US" dirty="0" err="1"/>
              <a:t>ultimul</a:t>
            </a:r>
            <a:r>
              <a:rPr lang="en-US" dirty="0"/>
              <a:t> </a:t>
            </a:r>
            <a:r>
              <a:rPr lang="en-US" dirty="0" err="1"/>
              <a:t>stadiu</a:t>
            </a:r>
            <a:r>
              <a:rPr lang="en-US" dirty="0"/>
              <a:t>) </a:t>
            </a:r>
            <a:endParaRPr lang="en-RO" dirty="0"/>
          </a:p>
          <a:p>
            <a:pPr marL="0" indent="0">
              <a:buNone/>
            </a:pPr>
            <a:r>
              <a:rPr lang="en-US" dirty="0">
                <a:sym typeface="Symbol" pitchFamily="2" charset="2"/>
              </a:rPr>
              <a:t></a:t>
            </a:r>
            <a:r>
              <a:rPr lang="en-US" dirty="0"/>
              <a:t> </a:t>
            </a:r>
            <a:r>
              <a:rPr lang="en-US" dirty="0" err="1"/>
              <a:t>Desaturarea</a:t>
            </a:r>
            <a:r>
              <a:rPr lang="en-US" dirty="0"/>
              <a:t> </a:t>
            </a:r>
            <a:r>
              <a:rPr lang="en-US" dirty="0" err="1"/>
              <a:t>hemoglobinei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o </a:t>
            </a:r>
            <a:r>
              <a:rPr lang="en-US" dirty="0" err="1"/>
              <a:t>Cianoză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046299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9C30-7977-9049-9DBD-474E121D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Diagnostic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A0AB5-C091-C144-A784-D907F934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Examenul</a:t>
            </a:r>
            <a:r>
              <a:rPr lang="en-US" dirty="0"/>
              <a:t>  </a:t>
            </a:r>
            <a:r>
              <a:rPr lang="en-US" b="1" i="1" dirty="0" err="1"/>
              <a:t>paraclinic</a:t>
            </a:r>
            <a:r>
              <a:rPr lang="en-US" b="1" i="1" dirty="0"/>
              <a:t> </a:t>
            </a:r>
            <a:endParaRPr lang="en-RO" dirty="0"/>
          </a:p>
          <a:p>
            <a:pPr lvl="0"/>
            <a:r>
              <a:rPr lang="en-US" dirty="0" err="1"/>
              <a:t>Pulsoximetrie</a:t>
            </a:r>
            <a:endParaRPr lang="en-RO" dirty="0"/>
          </a:p>
          <a:p>
            <a:pPr lvl="0"/>
            <a:r>
              <a:rPr lang="en-US" b="1" i="1" dirty="0"/>
              <a:t> </a:t>
            </a:r>
            <a:r>
              <a:rPr lang="ro-RO" dirty="0" err="1"/>
              <a:t>Gazometrie-hipercapnie</a:t>
            </a:r>
            <a:r>
              <a:rPr lang="ro-RO" dirty="0"/>
              <a:t> sau hipoxemie</a:t>
            </a:r>
            <a:endParaRPr lang="en-RO" dirty="0"/>
          </a:p>
          <a:p>
            <a:pPr lvl="0"/>
            <a:r>
              <a:rPr lang="ro-RO" dirty="0" err="1"/>
              <a:t>Hemoleucograma</a:t>
            </a:r>
            <a:endParaRPr lang="en-RO" dirty="0"/>
          </a:p>
          <a:p>
            <a:pPr lvl="0"/>
            <a:r>
              <a:rPr lang="ro-RO" dirty="0" err="1"/>
              <a:t>Ecg</a:t>
            </a:r>
            <a:r>
              <a:rPr lang="ro-RO" dirty="0"/>
              <a:t>-tahicardie </a:t>
            </a:r>
            <a:r>
              <a:rPr lang="ro-RO" dirty="0" err="1"/>
              <a:t>sinusală</a:t>
            </a:r>
            <a:r>
              <a:rPr lang="ro-RO" dirty="0"/>
              <a:t>/tahicardie </a:t>
            </a:r>
            <a:r>
              <a:rPr lang="ro-RO" dirty="0" err="1"/>
              <a:t>supraventriculară</a:t>
            </a:r>
            <a:r>
              <a:rPr lang="ro-RO" dirty="0"/>
              <a:t>/</a:t>
            </a:r>
            <a:r>
              <a:rPr lang="ro-RO" dirty="0" err="1"/>
              <a:t>hipertofie</a:t>
            </a:r>
            <a:r>
              <a:rPr lang="ro-RO" dirty="0"/>
              <a:t> ventriculară </a:t>
            </a:r>
            <a:r>
              <a:rPr lang="ro-RO" dirty="0" err="1"/>
              <a:t>dr</a:t>
            </a:r>
            <a:r>
              <a:rPr lang="ro-RO" dirty="0"/>
              <a:t> (COPD)-</a:t>
            </a:r>
            <a:r>
              <a:rPr lang="ro-RO" dirty="0" err="1"/>
              <a:t>blocanţi</a:t>
            </a:r>
            <a:r>
              <a:rPr lang="ro-RO" dirty="0"/>
              <a:t> ai canalelor de calciu </a:t>
            </a:r>
            <a:r>
              <a:rPr lang="ro-RO" dirty="0" err="1"/>
              <a:t>şi</a:t>
            </a:r>
            <a:r>
              <a:rPr lang="ro-RO" dirty="0"/>
              <a:t> </a:t>
            </a:r>
            <a:r>
              <a:rPr lang="ro-RO" dirty="0" err="1"/>
              <a:t>amiodarona</a:t>
            </a:r>
            <a:r>
              <a:rPr lang="ro-RO" dirty="0"/>
              <a:t> pot fi folosite pentru corectarea aritmiei.</a:t>
            </a:r>
            <a:endParaRPr lang="en-RO" dirty="0"/>
          </a:p>
          <a:p>
            <a:pPr lvl="0"/>
            <a:r>
              <a:rPr lang="ro-RO" dirty="0"/>
              <a:t>FEV1/FVC(&lt;70%)-spirometrie în cazul bolilor obstructive</a:t>
            </a:r>
            <a:endParaRPr lang="en-RO" dirty="0"/>
          </a:p>
          <a:p>
            <a:pPr lvl="0"/>
            <a:r>
              <a:rPr lang="ro-RO" dirty="0" err="1"/>
              <a:t>Rx</a:t>
            </a:r>
            <a:r>
              <a:rPr lang="ro-RO" dirty="0"/>
              <a:t> pulmonara-</a:t>
            </a:r>
            <a:r>
              <a:rPr lang="ro-RO" dirty="0" err="1"/>
              <a:t>pneumonie,atelectazie</a:t>
            </a:r>
            <a:r>
              <a:rPr lang="ro-RO" dirty="0"/>
              <a:t> ,tumora pulmonară, </a:t>
            </a:r>
            <a:r>
              <a:rPr lang="ro-RO" dirty="0" err="1"/>
              <a:t>pneumotorax,etc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275969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3996D-F9CC-EE43-A0C6-0E0F5124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Management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57CD8-0348-5A4D-B307-8A2FA0F4B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212"/>
            <a:ext cx="10515600" cy="5022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Obiectivele vizate de conduită terapeutică a </a:t>
            </a:r>
            <a:r>
              <a:rPr lang="ro-RO" dirty="0" err="1"/>
              <a:t>insufcienţei</a:t>
            </a:r>
            <a:r>
              <a:rPr lang="ro-RO" dirty="0"/>
              <a:t> respiratorii acute (</a:t>
            </a:r>
            <a:r>
              <a:rPr lang="ro-RO" dirty="0" err="1"/>
              <a:t>şi</a:t>
            </a:r>
            <a:r>
              <a:rPr lang="ro-RO" dirty="0"/>
              <a:t>/sau </a:t>
            </a:r>
            <a:r>
              <a:rPr lang="ro-RO" dirty="0" err="1"/>
              <a:t>insuficienţa</a:t>
            </a:r>
            <a:r>
              <a:rPr lang="ro-RO" dirty="0"/>
              <a:t> respiratorie cronică acutizată) sunt:</a:t>
            </a:r>
            <a:endParaRPr lang="en-RO" dirty="0"/>
          </a:p>
          <a:p>
            <a:pPr lvl="0"/>
            <a:r>
              <a:rPr lang="ro-RO" dirty="0"/>
              <a:t>corectarea hipoxemiei </a:t>
            </a:r>
            <a:r>
              <a:rPr lang="ro-RO" dirty="0" err="1"/>
              <a:t>şi</a:t>
            </a:r>
            <a:r>
              <a:rPr lang="ro-RO" dirty="0"/>
              <a:t> sau </a:t>
            </a:r>
            <a:r>
              <a:rPr lang="ro-RO" dirty="0" err="1"/>
              <a:t>hipercapniei</a:t>
            </a:r>
            <a:endParaRPr lang="en-RO" dirty="0"/>
          </a:p>
          <a:p>
            <a:pPr lvl="0"/>
            <a:r>
              <a:rPr lang="ro-RO" dirty="0"/>
              <a:t>reducerea travaliului respirator </a:t>
            </a:r>
            <a:r>
              <a:rPr lang="ro-RO" dirty="0" err="1"/>
              <a:t>şi</a:t>
            </a:r>
            <a:r>
              <a:rPr lang="ro-RO" dirty="0"/>
              <a:t> miocardic</a:t>
            </a:r>
            <a:endParaRPr lang="en-RO" dirty="0"/>
          </a:p>
          <a:p>
            <a:pPr lvl="0"/>
            <a:r>
              <a:rPr lang="ro-RO" dirty="0"/>
              <a:t>asistarea mecanică a </a:t>
            </a:r>
            <a:r>
              <a:rPr lang="ro-RO" dirty="0" err="1"/>
              <a:t>insuficienţei</a:t>
            </a:r>
            <a:r>
              <a:rPr lang="ro-RO" dirty="0"/>
              <a:t> respiratorii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Măsurile utilizate pentru realizarea acestor obiective:</a:t>
            </a:r>
            <a:endParaRPr lang="en-RO" dirty="0"/>
          </a:p>
          <a:p>
            <a:pPr lvl="0"/>
            <a:r>
              <a:rPr lang="ro-RO" dirty="0"/>
              <a:t>asigurarea </a:t>
            </a:r>
            <a:r>
              <a:rPr lang="ro-RO" dirty="0" err="1"/>
              <a:t>permeabilităţii</a:t>
            </a:r>
            <a:r>
              <a:rPr lang="ro-RO" dirty="0"/>
              <a:t> căilor aeriene</a:t>
            </a:r>
            <a:endParaRPr lang="en-RO" dirty="0"/>
          </a:p>
          <a:p>
            <a:pPr lvl="0"/>
            <a:r>
              <a:rPr lang="ro-RO" dirty="0"/>
              <a:t>oxigenarea adecvată (cu evitarea </a:t>
            </a:r>
            <a:r>
              <a:rPr lang="ro-RO" dirty="0" err="1"/>
              <a:t>toxicităţii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ro-RO" dirty="0"/>
              <a:t>)</a:t>
            </a:r>
            <a:endParaRPr lang="en-RO" dirty="0"/>
          </a:p>
          <a:p>
            <a:pPr lvl="0"/>
            <a:r>
              <a:rPr lang="ro-RO" dirty="0" err="1"/>
              <a:t>ventilaţie</a:t>
            </a:r>
            <a:r>
              <a:rPr lang="ro-RO" dirty="0"/>
              <a:t> mecanică</a:t>
            </a:r>
            <a:endParaRPr lang="en-RO" dirty="0"/>
          </a:p>
          <a:p>
            <a:pPr lvl="0"/>
            <a:r>
              <a:rPr lang="ro-RO" dirty="0"/>
              <a:t>prevenirea </a:t>
            </a:r>
            <a:r>
              <a:rPr lang="ro-RO" dirty="0" err="1"/>
              <a:t>şi</a:t>
            </a:r>
            <a:r>
              <a:rPr lang="ro-RO" dirty="0"/>
              <a:t> tratarea cauzei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554149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9EA53-64DC-7942-9238-DC2C78C7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318"/>
            <a:ext cx="10515600" cy="54956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RO" b="1" dirty="0"/>
              <a:t>Oxigenoterapie non-invazivă</a:t>
            </a:r>
            <a:endParaRPr lang="en-RO" dirty="0"/>
          </a:p>
          <a:p>
            <a:pPr marL="0" indent="0">
              <a:buNone/>
            </a:pPr>
            <a:r>
              <a:rPr lang="en-US" b="1" dirty="0" err="1"/>
              <a:t>Canule</a:t>
            </a:r>
            <a:r>
              <a:rPr lang="en-US" b="1" dirty="0"/>
              <a:t> </a:t>
            </a:r>
            <a:r>
              <a:rPr lang="en-US" b="1" dirty="0" err="1"/>
              <a:t>nazale</a:t>
            </a:r>
            <a:endParaRPr lang="en-RO" dirty="0"/>
          </a:p>
          <a:p>
            <a:r>
              <a:rPr lang="en-US" dirty="0"/>
              <a:t>Canula </a:t>
            </a:r>
            <a:r>
              <a:rPr lang="en-US" dirty="0" err="1"/>
              <a:t>nazală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disponibilă</a:t>
            </a:r>
            <a:r>
              <a:rPr lang="en-US" dirty="0"/>
              <a:t> fie ca un tub-de plastic </a:t>
            </a:r>
            <a:r>
              <a:rPr lang="en-US" dirty="0" err="1"/>
              <a:t>moale</a:t>
            </a:r>
            <a:r>
              <a:rPr lang="en-US" dirty="0"/>
              <a:t> , cu un elastic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aplica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ureche</a:t>
            </a:r>
            <a:r>
              <a:rPr lang="en-US" dirty="0"/>
              <a:t>- </a:t>
            </a:r>
            <a:r>
              <a:rPr lang="en-US" dirty="0" err="1"/>
              <a:t>sau</a:t>
            </a:r>
            <a:r>
              <a:rPr lang="en-US" dirty="0"/>
              <a:t> sub </a:t>
            </a:r>
            <a:r>
              <a:rPr lang="en-US" dirty="0" err="1"/>
              <a:t>formă</a:t>
            </a:r>
            <a:r>
              <a:rPr lang="en-US" dirty="0"/>
              <a:t> de flux dual(</a:t>
            </a:r>
            <a:r>
              <a:rPr lang="en-US" dirty="0" err="1"/>
              <a:t>dublu</a:t>
            </a:r>
            <a:r>
              <a:rPr lang="en-US" dirty="0"/>
              <a:t>), cu </a:t>
            </a:r>
            <a:r>
              <a:rPr lang="en-US" dirty="0" err="1"/>
              <a:t>prindere</a:t>
            </a:r>
            <a:r>
              <a:rPr lang="en-US" dirty="0"/>
              <a:t> sub-barbie-. </a:t>
            </a:r>
            <a:endParaRPr lang="en-RO" dirty="0"/>
          </a:p>
          <a:p>
            <a:r>
              <a:rPr lang="en-US" dirty="0" err="1"/>
              <a:t>Canulele</a:t>
            </a:r>
            <a:r>
              <a:rPr lang="en-US" dirty="0"/>
              <a:t> sunt </a:t>
            </a:r>
            <a:r>
              <a:rPr lang="en-US" dirty="0" err="1"/>
              <a:t>conectate</a:t>
            </a:r>
            <a:r>
              <a:rPr lang="en-US" dirty="0"/>
              <a:t> la </a:t>
            </a:r>
            <a:r>
              <a:rPr lang="en-US" dirty="0" err="1"/>
              <a:t>debitmetre</a:t>
            </a:r>
            <a:r>
              <a:rPr lang="en-US" dirty="0"/>
              <a:t> cu un tub mic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utilizat</a:t>
            </a:r>
            <a:r>
              <a:rPr lang="en-US" dirty="0"/>
              <a:t> ca un </a:t>
            </a:r>
            <a:r>
              <a:rPr lang="en-US" dirty="0" err="1"/>
              <a:t>umidificator</a:t>
            </a:r>
            <a:r>
              <a:rPr lang="en-US" dirty="0"/>
              <a:t> cu bule (</a:t>
            </a:r>
            <a:r>
              <a:rPr lang="en-US" dirty="0" err="1"/>
              <a:t>barbotor</a:t>
            </a:r>
            <a:r>
              <a:rPr lang="en-US" dirty="0"/>
              <a:t>). Canula </a:t>
            </a:r>
            <a:r>
              <a:rPr lang="en-US" dirty="0" err="1"/>
              <a:t>nazal</a:t>
            </a:r>
            <a:r>
              <a:rPr lang="ro-RO" dirty="0"/>
              <a:t>ă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rapid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confortabil</a:t>
            </a:r>
            <a:r>
              <a:rPr lang="en-US" dirty="0"/>
              <a:t> </a:t>
            </a:r>
            <a:r>
              <a:rPr lang="en-US" dirty="0" err="1"/>
              <a:t>plasată</a:t>
            </a:r>
            <a:r>
              <a:rPr lang="en-US" dirty="0"/>
              <a:t> la </a:t>
            </a:r>
            <a:r>
              <a:rPr lang="en-US" dirty="0" err="1"/>
              <a:t>majoritatea</a:t>
            </a:r>
            <a:r>
              <a:rPr lang="en-US" dirty="0"/>
              <a:t> </a:t>
            </a:r>
            <a:r>
              <a:rPr lang="en-US" dirty="0" err="1"/>
              <a:t>pacienţilor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b="1" dirty="0" err="1"/>
              <a:t>Masca</a:t>
            </a:r>
            <a:r>
              <a:rPr lang="en-US" b="1" dirty="0"/>
              <a:t> </a:t>
            </a:r>
            <a:r>
              <a:rPr lang="en-US" b="1" dirty="0" err="1"/>
              <a:t>nazală</a:t>
            </a:r>
            <a:endParaRPr lang="en-RO" dirty="0"/>
          </a:p>
          <a:p>
            <a:r>
              <a:rPr lang="en-US" dirty="0" err="1"/>
              <a:t>Masca</a:t>
            </a:r>
            <a:r>
              <a:rPr lang="en-US" dirty="0"/>
              <a:t> </a:t>
            </a:r>
            <a:r>
              <a:rPr lang="en-US" dirty="0" err="1"/>
              <a:t>nazală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hibrid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canula </a:t>
            </a:r>
            <a:r>
              <a:rPr lang="en-US" dirty="0" err="1"/>
              <a:t>nazală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masca</a:t>
            </a:r>
            <a:r>
              <a:rPr lang="en-US" dirty="0"/>
              <a:t> </a:t>
            </a:r>
            <a:r>
              <a:rPr lang="en-US" dirty="0" err="1"/>
              <a:t>facială</a:t>
            </a:r>
            <a:r>
              <a:rPr lang="en-US" dirty="0"/>
              <a:t>.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aplicată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feţei</a:t>
            </a:r>
            <a:r>
              <a:rPr lang="en-US" dirty="0"/>
              <a:t> fie </a:t>
            </a:r>
            <a:r>
              <a:rPr lang="en-US" dirty="0" err="1"/>
              <a:t>printr</a:t>
            </a:r>
            <a:r>
              <a:rPr lang="en-US" dirty="0"/>
              <a:t>-un elastic </a:t>
            </a:r>
            <a:r>
              <a:rPr lang="en-US" dirty="0" err="1"/>
              <a:t>după-ureche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o </a:t>
            </a:r>
            <a:r>
              <a:rPr lang="en-US" dirty="0" err="1"/>
              <a:t>curea</a:t>
            </a:r>
            <a:r>
              <a:rPr lang="en-US" dirty="0"/>
              <a:t> 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jurul</a:t>
            </a:r>
            <a:r>
              <a:rPr lang="en-US" dirty="0"/>
              <a:t> </a:t>
            </a:r>
            <a:r>
              <a:rPr lang="en-US" dirty="0" err="1"/>
              <a:t>capului</a:t>
            </a:r>
            <a:r>
              <a:rPr lang="en-US" dirty="0"/>
              <a:t>. </a:t>
            </a:r>
            <a:r>
              <a:rPr lang="en-US" dirty="0" err="1"/>
              <a:t>Marginea</a:t>
            </a:r>
            <a:r>
              <a:rPr lang="en-US" dirty="0"/>
              <a:t> </a:t>
            </a:r>
            <a:r>
              <a:rPr lang="en-US" dirty="0" err="1"/>
              <a:t>inferioară</a:t>
            </a:r>
            <a:r>
              <a:rPr lang="en-US" dirty="0"/>
              <a:t> a </a:t>
            </a:r>
            <a:r>
              <a:rPr lang="en-US" dirty="0" err="1"/>
              <a:t>maştii</a:t>
            </a:r>
            <a:r>
              <a:rPr lang="en-US" dirty="0"/>
              <a:t> </a:t>
            </a:r>
            <a:r>
              <a:rPr lang="en-US" dirty="0" err="1"/>
              <a:t>esteplasata</a:t>
            </a:r>
            <a:r>
              <a:rPr lang="en-US" dirty="0"/>
              <a:t> </a:t>
            </a:r>
            <a:r>
              <a:rPr lang="en-US" dirty="0" err="1"/>
              <a:t>deasupra</a:t>
            </a:r>
            <a:r>
              <a:rPr lang="en-US" dirty="0"/>
              <a:t> </a:t>
            </a:r>
            <a:r>
              <a:rPr lang="en-US" dirty="0" err="1"/>
              <a:t>buzei</a:t>
            </a:r>
            <a:r>
              <a:rPr lang="en-US" dirty="0"/>
              <a:t> </a:t>
            </a:r>
            <a:r>
              <a:rPr lang="en-US" dirty="0" err="1"/>
              <a:t>superioare</a:t>
            </a:r>
            <a:r>
              <a:rPr lang="en-US" dirty="0"/>
              <a:t>, </a:t>
            </a:r>
            <a:r>
              <a:rPr lang="en-US" dirty="0" err="1"/>
              <a:t>înconjurând</a:t>
            </a:r>
            <a:r>
              <a:rPr lang="en-US" dirty="0"/>
              <a:t> </a:t>
            </a:r>
            <a:r>
              <a:rPr lang="en-US" dirty="0" err="1"/>
              <a:t>nasul</a:t>
            </a:r>
            <a:r>
              <a:rPr lang="en-US" dirty="0"/>
              <a:t> extern. </a:t>
            </a:r>
            <a:r>
              <a:rPr lang="en-US" dirty="0" err="1"/>
              <a:t>Masca</a:t>
            </a:r>
            <a:r>
              <a:rPr lang="en-US" dirty="0"/>
              <a:t> </a:t>
            </a:r>
            <a:r>
              <a:rPr lang="en-US" dirty="0" err="1"/>
              <a:t>nazală</a:t>
            </a:r>
            <a:r>
              <a:rPr lang="en-US" dirty="0"/>
              <a:t> s-a </a:t>
            </a:r>
            <a:r>
              <a:rPr lang="en-US" dirty="0" err="1"/>
              <a:t>dovedit</a:t>
            </a:r>
            <a:r>
              <a:rPr lang="en-US" dirty="0"/>
              <a:t> a </a:t>
            </a:r>
            <a:r>
              <a:rPr lang="en-US" dirty="0" err="1"/>
              <a:t>furniza</a:t>
            </a:r>
            <a:r>
              <a:rPr lang="en-US" dirty="0"/>
              <a:t> </a:t>
            </a:r>
            <a:r>
              <a:rPr lang="en-US" dirty="0" err="1"/>
              <a:t>oxigen</a:t>
            </a:r>
            <a:r>
              <a:rPr lang="en-US" dirty="0"/>
              <a:t> </a:t>
            </a:r>
            <a:r>
              <a:rPr lang="en-US" dirty="0" err="1"/>
              <a:t>suplimentar</a:t>
            </a:r>
            <a:r>
              <a:rPr lang="en-US" dirty="0"/>
              <a:t> </a:t>
            </a:r>
            <a:r>
              <a:rPr lang="en-US" dirty="0" err="1"/>
              <a:t>echivalent</a:t>
            </a:r>
            <a:r>
              <a:rPr lang="en-US" dirty="0"/>
              <a:t> cu canula </a:t>
            </a:r>
            <a:r>
              <a:rPr lang="en-US" dirty="0" err="1"/>
              <a:t>nazală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condiţii</a:t>
            </a:r>
            <a:r>
              <a:rPr lang="en-US" dirty="0"/>
              <a:t> de flux mic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pacienţii</a:t>
            </a:r>
            <a:r>
              <a:rPr lang="en-US" dirty="0"/>
              <a:t> </a:t>
            </a:r>
            <a:r>
              <a:rPr lang="en-US" dirty="0" err="1"/>
              <a:t>adulţi</a:t>
            </a:r>
            <a:r>
              <a:rPr lang="en-US" dirty="0"/>
              <a:t>. </a:t>
            </a:r>
            <a:r>
              <a:rPr lang="en-US" dirty="0" err="1"/>
              <a:t>Avantajul</a:t>
            </a:r>
            <a:r>
              <a:rPr lang="en-US" dirty="0"/>
              <a:t> principal al </a:t>
            </a:r>
            <a:r>
              <a:rPr lang="en-US" dirty="0" err="1"/>
              <a:t>maştii</a:t>
            </a:r>
            <a:r>
              <a:rPr lang="en-US" dirty="0"/>
              <a:t> </a:t>
            </a:r>
            <a:r>
              <a:rPr lang="en-US" dirty="0" err="1"/>
              <a:t>nazale</a:t>
            </a:r>
            <a:r>
              <a:rPr lang="en-US" dirty="0"/>
              <a:t> pare a fi </a:t>
            </a:r>
            <a:r>
              <a:rPr lang="en-US" dirty="0" err="1"/>
              <a:t>confortul</a:t>
            </a:r>
            <a:r>
              <a:rPr lang="en-US" dirty="0"/>
              <a:t> </a:t>
            </a:r>
            <a:r>
              <a:rPr lang="en-US" dirty="0" err="1"/>
              <a:t>pacientului</a:t>
            </a:r>
            <a:r>
              <a:rPr lang="en-US" dirty="0"/>
              <a:t>. </a:t>
            </a:r>
            <a:r>
              <a:rPr lang="en-US" dirty="0" err="1"/>
              <a:t>Oxigenul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"</a:t>
            </a:r>
            <a:r>
              <a:rPr lang="en-US" dirty="0" err="1"/>
              <a:t>furnizat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jet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cavitatea</a:t>
            </a:r>
            <a:r>
              <a:rPr lang="en-US" dirty="0"/>
              <a:t> </a:t>
            </a:r>
            <a:r>
              <a:rPr lang="en-US" dirty="0" err="1"/>
              <a:t>nazală</a:t>
            </a:r>
            <a:r>
              <a:rPr lang="en-US" dirty="0"/>
              <a:t> ca la </a:t>
            </a:r>
            <a:r>
              <a:rPr lang="en-US" dirty="0" err="1"/>
              <a:t>canulă</a:t>
            </a:r>
            <a:r>
              <a:rPr lang="en-US" dirty="0"/>
              <a:t>. 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799895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E0B74-BCB4-594C-AC10-199F59A31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4047"/>
            <a:ext cx="10515600" cy="51729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Mască</a:t>
            </a:r>
            <a:r>
              <a:rPr lang="en-US" b="1" dirty="0"/>
              <a:t> de </a:t>
            </a:r>
            <a:r>
              <a:rPr lang="en-US" b="1" dirty="0" err="1"/>
              <a:t>oxigen</a:t>
            </a:r>
            <a:r>
              <a:rPr lang="en-US" b="1" dirty="0"/>
              <a:t> </a:t>
            </a:r>
            <a:r>
              <a:rPr lang="en-US" b="1" dirty="0" err="1"/>
              <a:t>fara</a:t>
            </a:r>
            <a:r>
              <a:rPr lang="en-US" b="1" dirty="0"/>
              <a:t> </a:t>
            </a:r>
            <a:r>
              <a:rPr lang="en-US" b="1" dirty="0" err="1"/>
              <a:t>rezervor</a:t>
            </a:r>
            <a:endParaRPr lang="en-RO" dirty="0"/>
          </a:p>
          <a:p>
            <a:r>
              <a:rPr lang="en-US" dirty="0"/>
              <a:t>"</a:t>
            </a:r>
            <a:r>
              <a:rPr lang="en-US" dirty="0" err="1"/>
              <a:t>Simplu</a:t>
            </a:r>
            <a:r>
              <a:rPr lang="en-US" dirty="0"/>
              <a:t>,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rezervor</a:t>
            </a:r>
            <a:r>
              <a:rPr lang="en-US" dirty="0"/>
              <a:t>, </a:t>
            </a:r>
            <a:r>
              <a:rPr lang="en-US" dirty="0" err="1"/>
              <a:t>masca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dispozitiv</a:t>
            </a:r>
            <a:r>
              <a:rPr lang="en-US" dirty="0"/>
              <a:t> de plastic de </a:t>
            </a:r>
            <a:r>
              <a:rPr lang="en-US" dirty="0" err="1"/>
              <a:t>unică</a:t>
            </a:r>
            <a:r>
              <a:rPr lang="en-US" dirty="0"/>
              <a:t> </a:t>
            </a:r>
            <a:r>
              <a:rPr lang="en-US" dirty="0" err="1"/>
              <a:t>folosinţă</a:t>
            </a:r>
            <a:r>
              <a:rPr lang="en-US" dirty="0"/>
              <a:t> </a:t>
            </a:r>
            <a:r>
              <a:rPr lang="en-US" dirty="0" err="1"/>
              <a:t>uşoară</a:t>
            </a:r>
            <a:r>
              <a:rPr lang="en-US" dirty="0"/>
              <a:t>, care </a:t>
            </a:r>
            <a:r>
              <a:rPr lang="en-US" dirty="0" err="1"/>
              <a:t>acoperă</a:t>
            </a:r>
            <a:r>
              <a:rPr lang="en-US" dirty="0"/>
              <a:t> </a:t>
            </a:r>
            <a:r>
              <a:rPr lang="en-US" dirty="0" err="1"/>
              <a:t>nasul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gura</a:t>
            </a:r>
            <a:r>
              <a:rPr lang="en-US" dirty="0"/>
              <a:t>. </a:t>
            </a:r>
            <a:r>
              <a:rPr lang="en-US" dirty="0" err="1"/>
              <a:t>Măştile</a:t>
            </a:r>
            <a:r>
              <a:rPr lang="en-US" dirty="0"/>
              <a:t> sunt fixate pe </a:t>
            </a:r>
            <a:r>
              <a:rPr lang="en-US" dirty="0" err="1"/>
              <a:t>faţa</a:t>
            </a:r>
            <a:r>
              <a:rPr lang="en-US" dirty="0"/>
              <a:t> </a:t>
            </a:r>
            <a:r>
              <a:rPr lang="en-US" dirty="0" err="1"/>
              <a:t>pacientului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o </a:t>
            </a:r>
            <a:r>
              <a:rPr lang="en-US" dirty="0" err="1"/>
              <a:t>bandă</a:t>
            </a:r>
            <a:r>
              <a:rPr lang="en-US" dirty="0"/>
              <a:t> </a:t>
            </a:r>
            <a:r>
              <a:rPr lang="en-US" dirty="0" err="1"/>
              <a:t>elastică</a:t>
            </a:r>
            <a:r>
              <a:rPr lang="en-US" dirty="0"/>
              <a:t>; </a:t>
            </a:r>
            <a:endParaRPr lang="en-RO" dirty="0"/>
          </a:p>
          <a:p>
            <a:r>
              <a:rPr lang="en-US" dirty="0"/>
              <a:t>Un flux de </a:t>
            </a:r>
            <a:r>
              <a:rPr lang="en-US" dirty="0" err="1"/>
              <a:t>oxigen</a:t>
            </a:r>
            <a:r>
              <a:rPr lang="en-US" dirty="0"/>
              <a:t> minim de </a:t>
            </a:r>
            <a:r>
              <a:rPr lang="en-US" dirty="0" err="1"/>
              <a:t>aproximativ</a:t>
            </a:r>
            <a:r>
              <a:rPr lang="en-US" dirty="0"/>
              <a:t> 5 L / min, se </a:t>
            </a:r>
            <a:r>
              <a:rPr lang="en-US" dirty="0" err="1"/>
              <a:t>aplică</a:t>
            </a:r>
            <a:r>
              <a:rPr lang="en-US" dirty="0"/>
              <a:t> pe </a:t>
            </a:r>
            <a:r>
              <a:rPr lang="en-US" dirty="0" err="1"/>
              <a:t>mască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reinhalarea</a:t>
            </a:r>
            <a:r>
              <a:rPr lang="en-US" dirty="0"/>
              <a:t> </a:t>
            </a:r>
            <a:r>
              <a:rPr lang="en-US" dirty="0" err="1"/>
              <a:t>dioxidului</a:t>
            </a:r>
            <a:r>
              <a:rPr lang="en-US" dirty="0"/>
              <a:t> de carbon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munca</a:t>
            </a:r>
            <a:r>
              <a:rPr lang="en-US" dirty="0"/>
              <a:t> </a:t>
            </a:r>
            <a:r>
              <a:rPr lang="en-US" dirty="0" err="1"/>
              <a:t>excesivă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. </a:t>
            </a:r>
            <a:r>
              <a:rPr lang="en-US" dirty="0" err="1"/>
              <a:t>Măștile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rezervor</a:t>
            </a:r>
            <a:r>
              <a:rPr lang="en-US" dirty="0"/>
              <a:t> pot fi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potrivite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pacienţii</a:t>
            </a:r>
            <a:r>
              <a:rPr lang="en-US" dirty="0"/>
              <a:t> care </a:t>
            </a:r>
            <a:r>
              <a:rPr lang="en-US" dirty="0" err="1"/>
              <a:t>necesită</a:t>
            </a:r>
            <a:r>
              <a:rPr lang="en-US" dirty="0"/>
              <a:t> </a:t>
            </a:r>
            <a:r>
              <a:rPr lang="en-US" dirty="0" err="1"/>
              <a:t>niveluri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ridicate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</a:t>
            </a:r>
            <a:r>
              <a:rPr lang="en-US" dirty="0" err="1"/>
              <a:t>decât</a:t>
            </a:r>
            <a:r>
              <a:rPr lang="en-US" dirty="0"/>
              <a:t> pot </a:t>
            </a:r>
            <a:r>
              <a:rPr lang="en-US" dirty="0" err="1"/>
              <a:t>asigura</a:t>
            </a:r>
            <a:r>
              <a:rPr lang="en-US" dirty="0"/>
              <a:t> </a:t>
            </a:r>
            <a:r>
              <a:rPr lang="en-US" dirty="0" err="1"/>
              <a:t>canulele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perioade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 </a:t>
            </a:r>
            <a:r>
              <a:rPr lang="en-US" dirty="0" err="1"/>
              <a:t>scurte</a:t>
            </a:r>
            <a:r>
              <a:rPr lang="en-US" dirty="0"/>
              <a:t> de </a:t>
            </a:r>
            <a:r>
              <a:rPr lang="en-US" dirty="0" err="1"/>
              <a:t>timp.</a:t>
            </a:r>
            <a:r>
              <a:rPr lang="en-US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b="1" dirty="0" err="1"/>
              <a:t>Masca</a:t>
            </a:r>
            <a:r>
              <a:rPr lang="en-US" b="1" dirty="0"/>
              <a:t> cu </a:t>
            </a:r>
            <a:r>
              <a:rPr lang="en-US" b="1" dirty="0" err="1"/>
              <a:t>rezervor</a:t>
            </a:r>
            <a:endParaRPr lang="en-RO" dirty="0"/>
          </a:p>
          <a:p>
            <a:r>
              <a:rPr lang="en-US" dirty="0" err="1"/>
              <a:t>Încorporarea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rezervor</a:t>
            </a:r>
            <a:r>
              <a:rPr lang="en-US" dirty="0"/>
              <a:t> cu </a:t>
            </a:r>
            <a:r>
              <a:rPr lang="en-US" dirty="0" err="1"/>
              <a:t>oxigen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adaptare</a:t>
            </a:r>
            <a:r>
              <a:rPr lang="en-US" dirty="0"/>
              <a:t> </a:t>
            </a:r>
            <a:r>
              <a:rPr lang="en-US" dirty="0" err="1"/>
              <a:t>logică</a:t>
            </a:r>
            <a:r>
              <a:rPr lang="en-US" dirty="0"/>
              <a:t> a </a:t>
            </a:r>
            <a:r>
              <a:rPr lang="en-US" dirty="0" err="1"/>
              <a:t>măştii</a:t>
            </a:r>
            <a:r>
              <a:rPr lang="en-US" dirty="0"/>
              <a:t> simple .</a:t>
            </a:r>
            <a:r>
              <a:rPr lang="en-US" dirty="0" err="1"/>
              <a:t>Lipsa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de 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sigilare</a:t>
            </a:r>
            <a:r>
              <a:rPr lang="en-US" dirty="0"/>
              <a:t> </a:t>
            </a:r>
            <a:r>
              <a:rPr lang="en-US" dirty="0" err="1"/>
              <a:t>facială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un </a:t>
            </a:r>
            <a:r>
              <a:rPr lang="en-US" dirty="0" err="1"/>
              <a:t>rezervor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 mic pot </a:t>
            </a:r>
            <a:r>
              <a:rPr lang="en-US" dirty="0" err="1"/>
              <a:t>afecta</a:t>
            </a:r>
            <a:r>
              <a:rPr lang="en-US" dirty="0"/>
              <a:t> </a:t>
            </a:r>
            <a:r>
              <a:rPr lang="en-US" dirty="0" err="1"/>
              <a:t>livrarea</a:t>
            </a:r>
            <a:r>
              <a:rPr lang="en-US" dirty="0"/>
              <a:t> </a:t>
            </a:r>
            <a:r>
              <a:rPr lang="en-US" dirty="0" err="1"/>
              <a:t>concentraţiei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.  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953591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48A2B-5537-1149-8540-3A5613A1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482"/>
            <a:ext cx="10515600" cy="5029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Măşti</a:t>
            </a:r>
            <a:r>
              <a:rPr lang="en-US" b="1" dirty="0"/>
              <a:t> Venturi</a:t>
            </a:r>
            <a:endParaRPr lang="en-RO" dirty="0"/>
          </a:p>
          <a:p>
            <a:r>
              <a:rPr lang="en-US" dirty="0" err="1"/>
              <a:t>Asigurarea</a:t>
            </a:r>
            <a:r>
              <a:rPr lang="en-US" dirty="0"/>
              <a:t> de </a:t>
            </a:r>
            <a:r>
              <a:rPr lang="en-US" dirty="0" err="1"/>
              <a:t>livrare</a:t>
            </a:r>
            <a:r>
              <a:rPr lang="en-US" dirty="0"/>
              <a:t> a </a:t>
            </a:r>
            <a:r>
              <a:rPr lang="en-US" dirty="0" err="1"/>
              <a:t>gazului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măştile</a:t>
            </a:r>
            <a:r>
              <a:rPr lang="en-US" dirty="0"/>
              <a:t> cu </a:t>
            </a:r>
            <a:r>
              <a:rPr lang="en-US" dirty="0" err="1"/>
              <a:t>absorţie</a:t>
            </a:r>
            <a:r>
              <a:rPr lang="en-US" dirty="0"/>
              <a:t> de </a:t>
            </a:r>
            <a:r>
              <a:rPr lang="en-US" dirty="0" err="1"/>
              <a:t>aer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oarecum</a:t>
            </a:r>
            <a:r>
              <a:rPr lang="en-US" dirty="0"/>
              <a:t> </a:t>
            </a:r>
            <a:r>
              <a:rPr lang="en-US" dirty="0" err="1"/>
              <a:t>diferită</a:t>
            </a:r>
            <a:r>
              <a:rPr lang="en-US" dirty="0"/>
              <a:t> de </a:t>
            </a:r>
            <a:r>
              <a:rPr lang="en-US" dirty="0" err="1"/>
              <a:t>cea</a:t>
            </a:r>
            <a:r>
              <a:rPr lang="en-US" dirty="0"/>
              <a:t> din </a:t>
            </a:r>
            <a:r>
              <a:rPr lang="en-US" dirty="0" err="1"/>
              <a:t>rezervoarele</a:t>
            </a:r>
            <a:r>
              <a:rPr lang="en-US" dirty="0"/>
              <a:t> cu </a:t>
            </a:r>
            <a:r>
              <a:rPr lang="en-US" dirty="0" err="1"/>
              <a:t>oxigen</a:t>
            </a:r>
            <a:r>
              <a:rPr lang="en-US" dirty="0"/>
              <a:t>. </a:t>
            </a:r>
            <a:r>
              <a:rPr lang="en-US" dirty="0" err="1"/>
              <a:t>Scopul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a </a:t>
            </a:r>
            <a:r>
              <a:rPr lang="en-US" dirty="0" err="1"/>
              <a:t>creea</a:t>
            </a:r>
            <a:r>
              <a:rPr lang="en-US" dirty="0"/>
              <a:t> un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deschis</a:t>
            </a:r>
            <a:r>
              <a:rPr lang="en-US" dirty="0"/>
              <a:t>, cu un flux mare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gură</a:t>
            </a:r>
            <a:r>
              <a:rPr lang="en-US" dirty="0"/>
              <a:t>, cu un Fi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fix. </a:t>
            </a:r>
            <a:endParaRPr lang="en-RO" dirty="0"/>
          </a:p>
          <a:p>
            <a:pPr marL="0" indent="0">
              <a:buNone/>
            </a:pPr>
            <a:r>
              <a:rPr lang="en-US" b="1" dirty="0" err="1"/>
              <a:t>Nebulizatoare</a:t>
            </a:r>
            <a:r>
              <a:rPr lang="en-US" b="1" dirty="0"/>
              <a:t> </a:t>
            </a:r>
            <a:endParaRPr lang="en-RO" dirty="0"/>
          </a:p>
          <a:p>
            <a:r>
              <a:rPr lang="en-US" dirty="0" err="1"/>
              <a:t>Nebulizatoarele</a:t>
            </a:r>
            <a:r>
              <a:rPr lang="en-US" dirty="0"/>
              <a:t> cu </a:t>
            </a:r>
            <a:r>
              <a:rPr lang="en-US" dirty="0" err="1"/>
              <a:t>volum</a:t>
            </a:r>
            <a:r>
              <a:rPr lang="en-US" dirty="0"/>
              <a:t> mare, flux mare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polivalente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îngrijirea</a:t>
            </a:r>
            <a:r>
              <a:rPr lang="en-US" dirty="0"/>
              <a:t> </a:t>
            </a:r>
            <a:r>
              <a:rPr lang="en-US" dirty="0" err="1"/>
              <a:t>respiratorie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de </a:t>
            </a:r>
            <a:r>
              <a:rPr lang="en-US" dirty="0" err="1"/>
              <a:t>mulţi</a:t>
            </a:r>
            <a:r>
              <a:rPr lang="en-US" dirty="0"/>
              <a:t> ani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oferi</a:t>
            </a:r>
            <a:r>
              <a:rPr lang="en-US" dirty="0"/>
              <a:t> </a:t>
            </a:r>
            <a:r>
              <a:rPr lang="en-US" dirty="0" err="1"/>
              <a:t>terapie</a:t>
            </a:r>
            <a:r>
              <a:rPr lang="en-US" dirty="0"/>
              <a:t> cu </a:t>
            </a:r>
            <a:r>
              <a:rPr lang="en-US" dirty="0" err="1"/>
              <a:t>vapori</a:t>
            </a:r>
            <a:r>
              <a:rPr lang="en-US" dirty="0"/>
              <a:t>, </a:t>
            </a:r>
            <a:r>
              <a:rPr lang="en-US" dirty="0" err="1"/>
              <a:t>asigurând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acelaşi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un </a:t>
            </a:r>
            <a:r>
              <a:rPr lang="en-US" dirty="0" err="1"/>
              <a:t>anumit</a:t>
            </a:r>
            <a:r>
              <a:rPr lang="en-US" dirty="0"/>
              <a:t> control al Fi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.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dispozitive</a:t>
            </a:r>
            <a:r>
              <a:rPr lang="en-US" dirty="0"/>
              <a:t> sunt de </a:t>
            </a:r>
            <a:r>
              <a:rPr lang="en-US" dirty="0" err="1"/>
              <a:t>obicei</a:t>
            </a:r>
            <a:r>
              <a:rPr lang="en-US" dirty="0"/>
              <a:t> </a:t>
            </a:r>
            <a:r>
              <a:rPr lang="en-US" dirty="0" err="1"/>
              <a:t>utilizate</a:t>
            </a:r>
            <a:r>
              <a:rPr lang="en-US" dirty="0"/>
              <a:t> la </a:t>
            </a:r>
            <a:r>
              <a:rPr lang="en-US" dirty="0" err="1"/>
              <a:t>pacienţi</a:t>
            </a:r>
            <a:r>
              <a:rPr lang="en-US" dirty="0"/>
              <a:t>,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extubare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proprietăţile</a:t>
            </a:r>
            <a:r>
              <a:rPr lang="en-US" dirty="0"/>
              <a:t> lor </a:t>
            </a:r>
            <a:r>
              <a:rPr lang="en-US" dirty="0" err="1"/>
              <a:t>producătoare</a:t>
            </a:r>
            <a:r>
              <a:rPr lang="en-US" dirty="0"/>
              <a:t> de </a:t>
            </a:r>
            <a:r>
              <a:rPr lang="en-US" dirty="0" err="1"/>
              <a:t>aerosoli</a:t>
            </a:r>
            <a:r>
              <a:rPr lang="en-US" dirty="0"/>
              <a:t> 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436767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C9B2B-A7B1-594F-8D28-63FC16B0C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826060"/>
            <a:ext cx="10515600" cy="2602940"/>
          </a:xfrm>
        </p:spPr>
        <p:txBody>
          <a:bodyPr/>
          <a:lstStyle/>
          <a:p>
            <a:r>
              <a:rPr lang="en-US" b="1" dirty="0" err="1"/>
              <a:t>Corturi</a:t>
            </a:r>
            <a:r>
              <a:rPr lang="en-US" b="1" dirty="0"/>
              <a:t> de </a:t>
            </a:r>
            <a:r>
              <a:rPr lang="en-US" b="1" dirty="0" err="1"/>
              <a:t>Oxigen</a:t>
            </a:r>
            <a:r>
              <a:rPr lang="en-US" b="1" dirty="0"/>
              <a:t> </a:t>
            </a:r>
            <a:endParaRPr lang="en-RO" dirty="0"/>
          </a:p>
          <a:p>
            <a:r>
              <a:rPr lang="en-US" dirty="0"/>
              <a:t> </a:t>
            </a:r>
            <a:r>
              <a:rPr lang="en-US" dirty="0" err="1"/>
              <a:t>Corturile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</a:t>
            </a:r>
            <a:r>
              <a:rPr lang="en-US" dirty="0" err="1"/>
              <a:t>acoperă</a:t>
            </a:r>
            <a:r>
              <a:rPr lang="en-US" dirty="0"/>
              <a:t> </a:t>
            </a:r>
            <a:r>
              <a:rPr lang="en-US" dirty="0" err="1"/>
              <a:t>numai</a:t>
            </a:r>
            <a:r>
              <a:rPr lang="en-US" dirty="0"/>
              <a:t> </a:t>
            </a:r>
            <a:r>
              <a:rPr lang="en-US" dirty="0" err="1"/>
              <a:t>capul</a:t>
            </a:r>
            <a:r>
              <a:rPr lang="en-US" dirty="0"/>
              <a:t>, </a:t>
            </a:r>
            <a:r>
              <a:rPr lang="en-US" dirty="0" err="1"/>
              <a:t>permiţând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la </a:t>
            </a:r>
            <a:r>
              <a:rPr lang="en-US" dirty="0" err="1"/>
              <a:t>restul</a:t>
            </a:r>
            <a:r>
              <a:rPr lang="en-US" dirty="0"/>
              <a:t> </a:t>
            </a:r>
            <a:r>
              <a:rPr lang="en-US" dirty="0" err="1"/>
              <a:t>corpului</a:t>
            </a:r>
            <a:r>
              <a:rPr lang="en-US" dirty="0"/>
              <a:t> </a:t>
            </a:r>
            <a:r>
              <a:rPr lang="en-US" dirty="0" err="1"/>
              <a:t>copilului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mic ,</a:t>
            </a:r>
            <a:r>
              <a:rPr lang="en-US" dirty="0" err="1"/>
              <a:t>permiţând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acelaşi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incubator standard. </a:t>
            </a:r>
            <a:r>
              <a:rPr lang="en-US" dirty="0" err="1"/>
              <a:t>Cortul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ideal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terapia</a:t>
            </a:r>
            <a:r>
              <a:rPr lang="en-US" dirty="0"/>
              <a:t> cu </a:t>
            </a:r>
            <a:r>
              <a:rPr lang="en-US" dirty="0" err="1"/>
              <a:t>oxigen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 pe termen </a:t>
            </a:r>
            <a:r>
              <a:rPr lang="en-US" dirty="0" err="1"/>
              <a:t>scurt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nou-născuţi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sugari</a:t>
            </a:r>
            <a:r>
              <a:rPr lang="en-US" dirty="0"/>
              <a:t> </a:t>
            </a:r>
            <a:r>
              <a:rPr lang="en-US" dirty="0" err="1"/>
              <a:t>inactivi</a:t>
            </a:r>
            <a:r>
              <a:rPr lang="en-US" dirty="0"/>
              <a:t>. </a:t>
            </a:r>
            <a:endParaRPr lang="en-RO" dirty="0"/>
          </a:p>
        </p:txBody>
      </p:sp>
      <p:pic>
        <p:nvPicPr>
          <p:cNvPr id="4" name="Picture 3" descr="Description: Imagini pentru noninvazive ventilation cu cort">
            <a:extLst>
              <a:ext uri="{FF2B5EF4-FFF2-40B4-BE49-F238E27FC236}">
                <a16:creationId xmlns:a16="http://schemas.microsoft.com/office/drawing/2014/main" id="{817DEDEB-574D-0E4E-AFB5-E3756918F89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44" y="3429000"/>
            <a:ext cx="3619500" cy="287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3031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69A48-A97D-B741-A600-78F69FA26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31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o-RO" b="1" dirty="0"/>
              <a:t>NPPV (ventilație cu presiune pozitivă </a:t>
            </a:r>
            <a:r>
              <a:rPr lang="ro-RO" b="1" dirty="0" err="1"/>
              <a:t>neinvazivă</a:t>
            </a:r>
            <a:r>
              <a:rPr lang="ro-RO" b="1" dirty="0"/>
              <a:t>):</a:t>
            </a:r>
            <a:endParaRPr lang="en-RO" dirty="0"/>
          </a:p>
          <a:p>
            <a:pPr marL="0" indent="0">
              <a:buNone/>
            </a:pPr>
            <a:r>
              <a:rPr lang="ro-RO" b="1" dirty="0"/>
              <a:t> </a:t>
            </a:r>
            <a:endParaRPr lang="en-RO" dirty="0"/>
          </a:p>
          <a:p>
            <a:pPr marL="0" indent="0">
              <a:buNone/>
            </a:pPr>
            <a:r>
              <a:rPr lang="ro-RO" b="1" dirty="0"/>
              <a:t>- </a:t>
            </a:r>
            <a:r>
              <a:rPr lang="ro-RO" dirty="0"/>
              <a:t>indicații: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- </a:t>
            </a:r>
            <a:r>
              <a:rPr lang="ro-RO" dirty="0" err="1"/>
              <a:t>frecvenţă</a:t>
            </a:r>
            <a:r>
              <a:rPr lang="ro-RO" dirty="0"/>
              <a:t> respiratorie crescută.                                                                                                                                                                                                                                         - </a:t>
            </a:r>
            <a:r>
              <a:rPr lang="ro-RO" dirty="0" err="1"/>
              <a:t>insuficienţă</a:t>
            </a:r>
            <a:r>
              <a:rPr lang="ro-RO" dirty="0"/>
              <a:t> respiratorie </a:t>
            </a:r>
            <a:r>
              <a:rPr lang="ro-RO" dirty="0" err="1"/>
              <a:t>hipercapnică</a:t>
            </a:r>
            <a:r>
              <a:rPr lang="ro-RO" dirty="0"/>
              <a:t>.                                                                      </a:t>
            </a:r>
            <a:endParaRPr lang="en-RO" dirty="0"/>
          </a:p>
          <a:p>
            <a:pPr marL="0" indent="0">
              <a:buNone/>
            </a:pPr>
            <a:r>
              <a:rPr lang="ro-RO" b="1" dirty="0"/>
              <a:t>- </a:t>
            </a:r>
            <a:r>
              <a:rPr lang="ro-RO" dirty="0" err="1"/>
              <a:t>contraindicaţii</a:t>
            </a:r>
            <a:r>
              <a:rPr lang="ro-RO" dirty="0"/>
              <a:t>  : </a:t>
            </a:r>
            <a:endParaRPr lang="en-RO" dirty="0"/>
          </a:p>
          <a:p>
            <a:pPr marL="0" indent="0">
              <a:buNone/>
            </a:pPr>
            <a:r>
              <a:rPr lang="ro-RO" b="1" dirty="0"/>
              <a:t>-</a:t>
            </a:r>
            <a:r>
              <a:rPr lang="ro-RO" dirty="0"/>
              <a:t>la </a:t>
            </a:r>
            <a:r>
              <a:rPr lang="ro-RO" dirty="0" err="1"/>
              <a:t>pacienţii</a:t>
            </a:r>
            <a:r>
              <a:rPr lang="ro-RO" dirty="0"/>
              <a:t> care vomită,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-</a:t>
            </a:r>
            <a:r>
              <a:rPr lang="ro-RO" dirty="0" err="1"/>
              <a:t>inconştienţi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cărora nu li se poate fixa masca 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17825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E45E4-936D-5848-8D76-47A94B17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/>
              <a:t>Noțiuni</a:t>
            </a:r>
            <a:r>
              <a:rPr lang="en-AU" b="1" dirty="0"/>
              <a:t> de </a:t>
            </a:r>
            <a:r>
              <a:rPr lang="en-AU" b="1" dirty="0" err="1"/>
              <a:t>fiziologie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10CC3-3F45-064D-AA46-52EEA101B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Eficiența</a:t>
            </a:r>
            <a:r>
              <a:rPr lang="en-US" dirty="0"/>
              <a:t> </a:t>
            </a:r>
            <a:r>
              <a:rPr lang="en-US" dirty="0" err="1"/>
              <a:t>schimului</a:t>
            </a:r>
            <a:r>
              <a:rPr lang="en-US" dirty="0"/>
              <a:t> de gaze din </a:t>
            </a:r>
            <a:r>
              <a:rPr lang="en-US" dirty="0" err="1"/>
              <a:t>plămâni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determinată</a:t>
            </a:r>
            <a:r>
              <a:rPr lang="en-US" dirty="0"/>
              <a:t> de </a:t>
            </a:r>
            <a:r>
              <a:rPr lang="en-US" dirty="0" err="1"/>
              <a:t>echilibrul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ventilația</a:t>
            </a:r>
            <a:r>
              <a:rPr lang="en-US" dirty="0"/>
              <a:t> </a:t>
            </a:r>
            <a:r>
              <a:rPr lang="en-US" dirty="0" err="1"/>
              <a:t>pulmonară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echilibru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exprimat</a:t>
            </a:r>
            <a:r>
              <a:rPr lang="en-US" dirty="0"/>
              <a:t> ca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raportul</a:t>
            </a:r>
            <a:r>
              <a:rPr lang="en-US" dirty="0"/>
              <a:t> </a:t>
            </a:r>
            <a:r>
              <a:rPr lang="en-US" dirty="0" err="1"/>
              <a:t>ventilație</a:t>
            </a:r>
            <a:r>
              <a:rPr lang="en-US" dirty="0"/>
              <a:t> – </a:t>
            </a:r>
            <a:r>
              <a:rPr lang="en-US" dirty="0" err="1"/>
              <a:t>perfuzie</a:t>
            </a:r>
            <a:r>
              <a:rPr lang="en-US" dirty="0"/>
              <a:t> (V/Q). </a:t>
            </a:r>
          </a:p>
          <a:p>
            <a:r>
              <a:rPr lang="en-US" dirty="0" err="1"/>
              <a:t>Influența</a:t>
            </a:r>
            <a:r>
              <a:rPr lang="en-US" dirty="0"/>
              <a:t> </a:t>
            </a:r>
            <a:r>
              <a:rPr lang="en-US" dirty="0" err="1"/>
              <a:t>raportului</a:t>
            </a:r>
            <a:r>
              <a:rPr lang="en-US" dirty="0"/>
              <a:t> </a:t>
            </a:r>
            <a:r>
              <a:rPr lang="en-US" dirty="0" err="1"/>
              <a:t>ventilație</a:t>
            </a:r>
            <a:r>
              <a:rPr lang="en-US" dirty="0"/>
              <a:t> </a:t>
            </a:r>
            <a:r>
              <a:rPr lang="en-US" dirty="0" err="1"/>
              <a:t>perfuzie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schimbului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 de gaze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descrisă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o </a:t>
            </a:r>
            <a:r>
              <a:rPr lang="en-US" dirty="0" err="1"/>
              <a:t>unitate</a:t>
            </a:r>
            <a:r>
              <a:rPr lang="en-US" dirty="0"/>
              <a:t> </a:t>
            </a:r>
            <a:r>
              <a:rPr lang="en-US" dirty="0" err="1"/>
              <a:t>schematică</a:t>
            </a:r>
            <a:r>
              <a:rPr lang="en-US" dirty="0"/>
              <a:t> alveolo-</a:t>
            </a:r>
            <a:r>
              <a:rPr lang="en-US" dirty="0" err="1"/>
              <a:t>capilară</a:t>
            </a:r>
            <a:r>
              <a:rPr lang="en-U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734700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8C730-B3F9-DB4B-A5D9-FD89417E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1271"/>
            <a:ext cx="10515600" cy="49756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Toxicitatea</a:t>
            </a:r>
            <a:r>
              <a:rPr lang="en-US" b="1" dirty="0"/>
              <a:t> </a:t>
            </a:r>
            <a:r>
              <a:rPr lang="en-US" b="1" dirty="0" err="1"/>
              <a:t>aparuta</a:t>
            </a:r>
            <a:r>
              <a:rPr lang="en-US" b="1" dirty="0"/>
              <a:t> la </a:t>
            </a:r>
            <a:r>
              <a:rPr lang="en-US" b="1" dirty="0" err="1"/>
              <a:t>terapia</a:t>
            </a:r>
            <a:r>
              <a:rPr lang="en-US" b="1" dirty="0"/>
              <a:t> cu </a:t>
            </a:r>
            <a:r>
              <a:rPr lang="en-US" b="1" dirty="0" err="1"/>
              <a:t>oxigen</a:t>
            </a:r>
            <a:endParaRPr lang="en-RO" dirty="0"/>
          </a:p>
          <a:p>
            <a:pPr lvl="0"/>
            <a:r>
              <a:rPr lang="en-US" i="1" dirty="0" err="1"/>
              <a:t>Hipoventilaţia</a:t>
            </a:r>
            <a:endParaRPr lang="en-RO" dirty="0"/>
          </a:p>
          <a:p>
            <a:pPr marL="0" indent="0">
              <a:buNone/>
            </a:pP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complicaţie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vazută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rând</a:t>
            </a:r>
            <a:r>
              <a:rPr lang="en-US" dirty="0"/>
              <a:t> la </a:t>
            </a:r>
            <a:r>
              <a:rPr lang="en-US" dirty="0" err="1"/>
              <a:t>pacienţii</a:t>
            </a:r>
            <a:r>
              <a:rPr lang="en-US" dirty="0"/>
              <a:t> cu BPOC care au </a:t>
            </a:r>
            <a:r>
              <a:rPr lang="en-US" dirty="0" err="1"/>
              <a:t>retenţie</a:t>
            </a:r>
            <a:r>
              <a:rPr lang="en-US" dirty="0"/>
              <a:t> </a:t>
            </a:r>
            <a:r>
              <a:rPr lang="en-US" dirty="0" err="1"/>
              <a:t>cronică</a:t>
            </a:r>
            <a:r>
              <a:rPr lang="en-US" dirty="0"/>
              <a:t> de C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 err="1"/>
              <a:t>Aceşti</a:t>
            </a:r>
            <a:r>
              <a:rPr lang="en-US" dirty="0"/>
              <a:t> </a:t>
            </a:r>
            <a:r>
              <a:rPr lang="en-US" dirty="0" err="1"/>
              <a:t>pacienţi</a:t>
            </a:r>
            <a:r>
              <a:rPr lang="en-US" dirty="0"/>
              <a:t> pot </a:t>
            </a:r>
            <a:r>
              <a:rPr lang="en-US" dirty="0" err="1"/>
              <a:t>avea</a:t>
            </a:r>
            <a:r>
              <a:rPr lang="en-US" dirty="0"/>
              <a:t> un trigger respirator </a:t>
            </a:r>
            <a:r>
              <a:rPr lang="en-US" dirty="0" err="1"/>
              <a:t>modificat</a:t>
            </a:r>
            <a:r>
              <a:rPr lang="en-US" dirty="0"/>
              <a:t>, care </a:t>
            </a:r>
            <a:r>
              <a:rPr lang="en-US" dirty="0" err="1"/>
              <a:t>devine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puţin</a:t>
            </a:r>
            <a:r>
              <a:rPr lang="en-US" dirty="0"/>
              <a:t> </a:t>
            </a:r>
            <a:r>
              <a:rPr lang="en-US" dirty="0" err="1"/>
              <a:t>parţial</a:t>
            </a:r>
            <a:r>
              <a:rPr lang="en-US" dirty="0"/>
              <a:t> dependent , de </a:t>
            </a:r>
            <a:r>
              <a:rPr lang="en-US" dirty="0" err="1"/>
              <a:t>menţinerea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hipoxemii</a:t>
            </a:r>
            <a:r>
              <a:rPr lang="en-US" dirty="0"/>
              <a:t> relative. </a:t>
            </a:r>
            <a:endParaRPr lang="en-RO" dirty="0"/>
          </a:p>
          <a:p>
            <a:pPr lvl="0"/>
            <a:r>
              <a:rPr lang="en-US" i="1" dirty="0" err="1"/>
              <a:t>Atelectazie</a:t>
            </a:r>
            <a:r>
              <a:rPr lang="en-US" i="1" dirty="0"/>
              <a:t> de </a:t>
            </a:r>
            <a:r>
              <a:rPr lang="en-US" i="1" dirty="0" err="1"/>
              <a:t>absorţie</a:t>
            </a:r>
            <a:endParaRPr lang="en-RO" dirty="0"/>
          </a:p>
          <a:p>
            <a:pPr lvl="0"/>
            <a:r>
              <a:rPr lang="en-US" i="1" dirty="0" err="1"/>
              <a:t>Toxicitatea</a:t>
            </a:r>
            <a:r>
              <a:rPr lang="en-US" i="1" dirty="0"/>
              <a:t> </a:t>
            </a:r>
            <a:r>
              <a:rPr lang="en-US" i="1" dirty="0" err="1"/>
              <a:t>pulmonară</a:t>
            </a:r>
            <a:endParaRPr lang="en-RO" dirty="0"/>
          </a:p>
          <a:p>
            <a:pPr marL="0" indent="0">
              <a:buNone/>
            </a:pPr>
            <a:r>
              <a:rPr lang="en-US" dirty="0" err="1"/>
              <a:t>Concentraţii</a:t>
            </a:r>
            <a:r>
              <a:rPr lang="en-US" dirty="0"/>
              <a:t> </a:t>
            </a:r>
            <a:r>
              <a:rPr lang="en-US" dirty="0" err="1"/>
              <a:t>ridicate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pe termen lung sunt </a:t>
            </a:r>
            <a:r>
              <a:rPr lang="en-US" dirty="0" err="1"/>
              <a:t>cunoscute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afectează</a:t>
            </a:r>
            <a:r>
              <a:rPr lang="en-US" dirty="0"/>
              <a:t> </a:t>
            </a:r>
            <a:r>
              <a:rPr lang="en-US" dirty="0" err="1"/>
              <a:t>plămânul</a:t>
            </a:r>
            <a:endParaRPr lang="en-RO" dirty="0"/>
          </a:p>
          <a:p>
            <a:pPr lvl="0"/>
            <a:r>
              <a:rPr lang="en-US" i="1" dirty="0" err="1"/>
              <a:t>Retinopatia</a:t>
            </a:r>
            <a:r>
              <a:rPr lang="en-US" i="1" dirty="0"/>
              <a:t> </a:t>
            </a:r>
            <a:r>
              <a:rPr lang="en-US" i="1" dirty="0" err="1"/>
              <a:t>prematuritaţii</a:t>
            </a:r>
            <a:r>
              <a:rPr lang="en-US" i="1" dirty="0"/>
              <a:t> (ROP)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479052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BA55E-2D1C-D242-8313-B56D0437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 err="1"/>
              <a:t>Ventilaţia</a:t>
            </a:r>
            <a:r>
              <a:rPr lang="ro-RO" b="1" i="1" dirty="0"/>
              <a:t> mecanică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8DFD9-B7A6-C84D-BAF5-43C6B1D2D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/>
              <a:t>Există mai multe clasificări:</a:t>
            </a:r>
            <a:endParaRPr lang="en-RO" dirty="0"/>
          </a:p>
          <a:p>
            <a:r>
              <a:rPr lang="ro-RO" i="1" dirty="0"/>
              <a:t>VC-MV (volume </a:t>
            </a:r>
            <a:r>
              <a:rPr lang="ro-RO" i="1" dirty="0" err="1"/>
              <a:t>controlled</a:t>
            </a:r>
            <a:r>
              <a:rPr lang="ro-RO" i="1" dirty="0"/>
              <a:t> </a:t>
            </a:r>
            <a:r>
              <a:rPr lang="ro-RO" i="1" dirty="0" err="1"/>
              <a:t>mechanical</a:t>
            </a:r>
            <a:r>
              <a:rPr lang="ro-RO" i="1" dirty="0"/>
              <a:t> </a:t>
            </a:r>
            <a:r>
              <a:rPr lang="ro-RO" i="1" dirty="0" err="1"/>
              <a:t>ventilation</a:t>
            </a:r>
            <a:r>
              <a:rPr lang="ro-RO" i="1" dirty="0"/>
              <a:t>)</a:t>
            </a:r>
            <a:r>
              <a:rPr lang="ro-RO" dirty="0"/>
              <a:t> – </a:t>
            </a:r>
            <a:r>
              <a:rPr lang="ro-RO" dirty="0" err="1"/>
              <a:t>insuflaţia</a:t>
            </a:r>
            <a:r>
              <a:rPr lang="ro-RO" dirty="0"/>
              <a:t> mecanică este </a:t>
            </a:r>
            <a:r>
              <a:rPr lang="ro-RO" dirty="0" err="1"/>
              <a:t>iniţiată</a:t>
            </a:r>
            <a:r>
              <a:rPr lang="ro-RO" dirty="0"/>
              <a:t> la o anumită </a:t>
            </a:r>
            <a:r>
              <a:rPr lang="ro-RO" dirty="0" err="1"/>
              <a:t>frecvenţă</a:t>
            </a:r>
            <a:r>
              <a:rPr lang="ro-RO" dirty="0"/>
              <a:t> (CMV, IMV) sau sincron cu pacientul printr-un senzor de flux sau de presiune (AMV, SIMV). Riscul de </a:t>
            </a:r>
            <a:r>
              <a:rPr lang="ro-RO" dirty="0" err="1"/>
              <a:t>barotraumă</a:t>
            </a:r>
            <a:r>
              <a:rPr lang="ro-RO" dirty="0"/>
              <a:t> impune deseori limitarea în presiune. Ciclarea inspir-expir  poate fi volum dependentă sau timp dependentă.</a:t>
            </a:r>
            <a:endParaRPr lang="en-RO" dirty="0"/>
          </a:p>
          <a:p>
            <a:r>
              <a:rPr lang="ro-RO" i="1" dirty="0"/>
              <a:t>PC-MV (</a:t>
            </a:r>
            <a:r>
              <a:rPr lang="ro-RO" i="1" dirty="0" err="1"/>
              <a:t>pressure</a:t>
            </a:r>
            <a:r>
              <a:rPr lang="ro-RO" i="1" dirty="0"/>
              <a:t>- </a:t>
            </a:r>
            <a:r>
              <a:rPr lang="ro-RO" i="1" dirty="0" err="1"/>
              <a:t>controlled</a:t>
            </a:r>
            <a:r>
              <a:rPr lang="ro-RO" i="1" dirty="0"/>
              <a:t> </a:t>
            </a:r>
            <a:r>
              <a:rPr lang="ro-RO" i="1" dirty="0" err="1"/>
              <a:t>mechanical</a:t>
            </a:r>
            <a:r>
              <a:rPr lang="ro-RO" i="1" dirty="0"/>
              <a:t> </a:t>
            </a:r>
            <a:r>
              <a:rPr lang="ro-RO" i="1" dirty="0" err="1"/>
              <a:t>ventilation</a:t>
            </a:r>
            <a:r>
              <a:rPr lang="ro-RO" i="1" dirty="0"/>
              <a:t>)</a:t>
            </a:r>
            <a:r>
              <a:rPr lang="ro-RO" dirty="0"/>
              <a:t> – </a:t>
            </a:r>
            <a:r>
              <a:rPr lang="ro-RO" dirty="0" err="1"/>
              <a:t>iniţierea</a:t>
            </a:r>
            <a:r>
              <a:rPr lang="ro-RO" dirty="0"/>
              <a:t> </a:t>
            </a:r>
            <a:r>
              <a:rPr lang="ro-RO" dirty="0" err="1"/>
              <a:t>inspirului</a:t>
            </a:r>
            <a:r>
              <a:rPr lang="ro-RO" dirty="0"/>
              <a:t> se poate face în </a:t>
            </a:r>
            <a:r>
              <a:rPr lang="ro-RO" dirty="0" err="1"/>
              <a:t>funcţie</a:t>
            </a:r>
            <a:r>
              <a:rPr lang="ro-RO" dirty="0"/>
              <a:t> de timp (</a:t>
            </a:r>
            <a:r>
              <a:rPr lang="ro-RO" dirty="0" err="1"/>
              <a:t>pressure</a:t>
            </a:r>
            <a:r>
              <a:rPr lang="ro-RO" dirty="0"/>
              <a:t> </a:t>
            </a:r>
            <a:r>
              <a:rPr lang="ro-RO" dirty="0" err="1"/>
              <a:t>controlled</a:t>
            </a:r>
            <a:r>
              <a:rPr lang="ro-RO" dirty="0"/>
              <a:t> </a:t>
            </a:r>
            <a:r>
              <a:rPr lang="ro-RO" dirty="0" err="1"/>
              <a:t>ventilation</a:t>
            </a:r>
            <a:r>
              <a:rPr lang="ro-RO" dirty="0"/>
              <a:t>) sau sincron cu pacientul prin senzor de flux sau de presiune (</a:t>
            </a:r>
            <a:r>
              <a:rPr lang="ro-RO" dirty="0" err="1"/>
              <a:t>pressure</a:t>
            </a:r>
            <a:r>
              <a:rPr lang="ro-RO" dirty="0"/>
              <a:t> </a:t>
            </a:r>
            <a:r>
              <a:rPr lang="ro-RO" dirty="0" err="1"/>
              <a:t>support</a:t>
            </a:r>
            <a:r>
              <a:rPr lang="ro-RO" dirty="0"/>
              <a:t> </a:t>
            </a:r>
            <a:r>
              <a:rPr lang="ro-RO" dirty="0" err="1"/>
              <a:t>ventilation</a:t>
            </a:r>
            <a:r>
              <a:rPr lang="ro-RO" dirty="0"/>
              <a:t>. Caracterele fluxului </a:t>
            </a:r>
            <a:r>
              <a:rPr lang="ro-RO" dirty="0" err="1"/>
              <a:t>şi</a:t>
            </a:r>
            <a:r>
              <a:rPr lang="ro-RO" dirty="0"/>
              <a:t> presiunii în inspir sunt presetate, un element important fiind Pi (presiunea de inspir); VT este variabil</a:t>
            </a:r>
            <a:r>
              <a:rPr lang="en-R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255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0AE1E-A59F-2C45-945C-634021778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 err="1"/>
              <a:t>Ventilaţia</a:t>
            </a:r>
            <a:r>
              <a:rPr lang="ro-RO" b="1" i="1" dirty="0"/>
              <a:t> mecanică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0323D-6A9F-834D-BFC4-F0B81FB6E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1. IPPV controlată (</a:t>
            </a:r>
            <a:r>
              <a:rPr lang="ro-RO" dirty="0" err="1"/>
              <a:t>ventilaţie</a:t>
            </a:r>
            <a:r>
              <a:rPr lang="ro-RO" dirty="0"/>
              <a:t> cu presiune intermitent pozitivă)</a:t>
            </a:r>
            <a:endParaRPr lang="en-RO" dirty="0"/>
          </a:p>
          <a:p>
            <a:r>
              <a:rPr lang="ro-RO" dirty="0"/>
              <a:t>2. A/C(asist/control)</a:t>
            </a:r>
            <a:r>
              <a:rPr lang="en-RO" dirty="0">
                <a:effectLst/>
              </a:rPr>
              <a:t> </a:t>
            </a:r>
          </a:p>
          <a:p>
            <a:r>
              <a:rPr lang="ro-RO" dirty="0"/>
              <a:t>3. IMV (</a:t>
            </a:r>
            <a:r>
              <a:rPr lang="ro-RO" dirty="0" err="1"/>
              <a:t>intermittent</a:t>
            </a:r>
            <a:r>
              <a:rPr lang="ro-RO" dirty="0"/>
              <a:t> </a:t>
            </a:r>
            <a:r>
              <a:rPr lang="ro-RO" dirty="0" err="1"/>
              <a:t>mandatory</a:t>
            </a:r>
            <a:r>
              <a:rPr lang="ro-RO" dirty="0"/>
              <a:t> </a:t>
            </a:r>
            <a:r>
              <a:rPr lang="ro-RO" dirty="0" err="1"/>
              <a:t>ventilation</a:t>
            </a:r>
            <a:r>
              <a:rPr lang="ro-RO" dirty="0"/>
              <a:t>)</a:t>
            </a:r>
          </a:p>
          <a:p>
            <a:r>
              <a:rPr lang="ro-RO" dirty="0"/>
              <a:t>4. SIMV (</a:t>
            </a:r>
            <a:r>
              <a:rPr lang="ro-RO" dirty="0" err="1"/>
              <a:t>synchronised</a:t>
            </a:r>
            <a:r>
              <a:rPr lang="ro-RO" dirty="0"/>
              <a:t> </a:t>
            </a:r>
            <a:r>
              <a:rPr lang="ro-RO" dirty="0" err="1"/>
              <a:t>intermittent</a:t>
            </a:r>
            <a:r>
              <a:rPr lang="ro-RO" dirty="0"/>
              <a:t> </a:t>
            </a:r>
            <a:r>
              <a:rPr lang="ro-RO" dirty="0" err="1"/>
              <a:t>mandatory</a:t>
            </a:r>
            <a:r>
              <a:rPr lang="ro-RO" dirty="0"/>
              <a:t> </a:t>
            </a:r>
            <a:r>
              <a:rPr lang="ro-RO" dirty="0" err="1"/>
              <a:t>ventilation</a:t>
            </a:r>
            <a:r>
              <a:rPr lang="ro-RO" dirty="0"/>
              <a:t>)</a:t>
            </a:r>
            <a:r>
              <a:rPr lang="en-RO" dirty="0">
                <a:effectLst/>
              </a:rPr>
              <a:t> </a:t>
            </a:r>
          </a:p>
          <a:p>
            <a:r>
              <a:rPr lang="ro-RO" dirty="0"/>
              <a:t>5. MMV (</a:t>
            </a:r>
            <a:r>
              <a:rPr lang="ro-RO" dirty="0" err="1"/>
              <a:t>mandatory</a:t>
            </a:r>
            <a:r>
              <a:rPr lang="ro-RO" dirty="0"/>
              <a:t> minute </a:t>
            </a:r>
            <a:r>
              <a:rPr lang="ro-RO" dirty="0" err="1"/>
              <a:t>ventilation</a:t>
            </a:r>
            <a:r>
              <a:rPr lang="ro-RO" dirty="0"/>
              <a:t>) </a:t>
            </a:r>
          </a:p>
          <a:p>
            <a:r>
              <a:rPr lang="ro-RO" dirty="0"/>
              <a:t>6. BIPAP – </a:t>
            </a:r>
            <a:r>
              <a:rPr lang="ro-RO" dirty="0" err="1"/>
              <a:t>biphasic</a:t>
            </a:r>
            <a:r>
              <a:rPr lang="ro-RO" dirty="0"/>
              <a:t> </a:t>
            </a:r>
            <a:r>
              <a:rPr lang="ro-RO" dirty="0" err="1"/>
              <a:t>intermittent</a:t>
            </a:r>
            <a:r>
              <a:rPr lang="ro-RO" dirty="0"/>
              <a:t> </a:t>
            </a:r>
            <a:r>
              <a:rPr lang="ro-RO" dirty="0" err="1"/>
              <a:t>positive</a:t>
            </a:r>
            <a:r>
              <a:rPr lang="ro-RO" dirty="0"/>
              <a:t> </a:t>
            </a:r>
            <a:r>
              <a:rPr lang="ro-RO" dirty="0" err="1"/>
              <a:t>airway</a:t>
            </a:r>
            <a:r>
              <a:rPr lang="ro-RO" dirty="0"/>
              <a:t> </a:t>
            </a:r>
            <a:r>
              <a:rPr lang="ro-RO" dirty="0" err="1"/>
              <a:t>pressure</a:t>
            </a:r>
            <a:r>
              <a:rPr lang="ro-RO" dirty="0"/>
              <a:t> </a:t>
            </a:r>
          </a:p>
          <a:p>
            <a:r>
              <a:rPr lang="ro-RO" dirty="0"/>
              <a:t>7. </a:t>
            </a:r>
            <a:r>
              <a:rPr lang="en-US" dirty="0"/>
              <a:t>CPAP-</a:t>
            </a:r>
            <a:r>
              <a:rPr lang="en-US" dirty="0" err="1"/>
              <a:t>Presiune</a:t>
            </a:r>
            <a:r>
              <a:rPr lang="en-US" dirty="0"/>
              <a:t> </a:t>
            </a:r>
            <a:r>
              <a:rPr lang="en-US" dirty="0" err="1"/>
              <a:t>positivă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căile</a:t>
            </a:r>
            <a:r>
              <a:rPr lang="en-US" dirty="0"/>
              <a:t> </a:t>
            </a:r>
            <a:r>
              <a:rPr lang="en-US" dirty="0" err="1"/>
              <a:t>aeriene</a:t>
            </a:r>
            <a:r>
              <a:rPr lang="en-US" dirty="0"/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477871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613DA-59FE-E14F-9242-1C3D4F525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765" y="14491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o-RO" b="1" i="1" dirty="0"/>
              <a:t>Criterii pentru IOT</a:t>
            </a:r>
            <a:endParaRPr lang="en-RO" dirty="0"/>
          </a:p>
          <a:p>
            <a:pPr marL="0" indent="0">
              <a:buNone/>
            </a:pPr>
            <a:r>
              <a:rPr lang="ro-RO" b="1" i="1" dirty="0"/>
              <a:t> </a:t>
            </a:r>
            <a:endParaRPr lang="en-RO" dirty="0"/>
          </a:p>
          <a:p>
            <a:r>
              <a:rPr lang="ro-RO" dirty="0" err="1"/>
              <a:t>obstrucţia</a:t>
            </a:r>
            <a:r>
              <a:rPr lang="ro-RO" dirty="0"/>
              <a:t> căilor aeriene superioare</a:t>
            </a:r>
            <a:endParaRPr lang="en-RO" dirty="0"/>
          </a:p>
          <a:p>
            <a:pPr lvl="0"/>
            <a:r>
              <a:rPr lang="ro-RO" dirty="0"/>
              <a:t>pierderea reflexelor protectoare </a:t>
            </a:r>
            <a:r>
              <a:rPr lang="ro-RO" dirty="0" err="1"/>
              <a:t>faringo</a:t>
            </a:r>
            <a:r>
              <a:rPr lang="ro-RO" dirty="0"/>
              <a:t>-laringiene</a:t>
            </a:r>
            <a:endParaRPr lang="en-RO" dirty="0"/>
          </a:p>
          <a:p>
            <a:pPr lvl="0"/>
            <a:r>
              <a:rPr lang="ro-RO" dirty="0"/>
              <a:t>afectarea </a:t>
            </a:r>
            <a:r>
              <a:rPr lang="ro-RO" dirty="0" err="1"/>
              <a:t>clearence</a:t>
            </a:r>
            <a:r>
              <a:rPr lang="ro-RO" dirty="0"/>
              <a:t>-lui </a:t>
            </a:r>
            <a:r>
              <a:rPr lang="ro-RO" dirty="0" err="1"/>
              <a:t>mucociliar</a:t>
            </a:r>
            <a:endParaRPr lang="en-RO" dirty="0"/>
          </a:p>
          <a:p>
            <a:pPr lvl="0"/>
            <a:r>
              <a:rPr lang="ro-RO" dirty="0"/>
              <a:t>hipoxemie refractară</a:t>
            </a:r>
            <a:endParaRPr lang="en-RO" dirty="0"/>
          </a:p>
          <a:p>
            <a:pPr lvl="0"/>
            <a:r>
              <a:rPr lang="ro-RO" dirty="0" err="1"/>
              <a:t>indicaţie</a:t>
            </a:r>
            <a:r>
              <a:rPr lang="ro-RO" dirty="0"/>
              <a:t> </a:t>
            </a:r>
            <a:r>
              <a:rPr lang="ro-RO" dirty="0" err="1"/>
              <a:t>necesitantă</a:t>
            </a:r>
            <a:r>
              <a:rPr lang="ro-RO" dirty="0"/>
              <a:t> de </a:t>
            </a:r>
            <a:r>
              <a:rPr lang="ro-RO" dirty="0" err="1"/>
              <a:t>ventilaţie</a:t>
            </a:r>
            <a:r>
              <a:rPr lang="ro-RO" dirty="0"/>
              <a:t> mecanică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177587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B1517-8C7C-044A-A5BF-D6D9B60E1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r>
              <a:rPr lang="ro-RO" i="1" dirty="0" err="1"/>
              <a:t>Intubaţia</a:t>
            </a:r>
            <a:r>
              <a:rPr lang="ro-RO" i="1" dirty="0"/>
              <a:t> traheală</a:t>
            </a:r>
            <a:r>
              <a:rPr lang="ro-RO" dirty="0"/>
              <a:t> constă în cateterizarea sub laringoscopie a orificiului </a:t>
            </a:r>
            <a:r>
              <a:rPr lang="ro-RO" dirty="0" err="1"/>
              <a:t>glotic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</a:t>
            </a:r>
            <a:r>
              <a:rPr lang="ro-RO" dirty="0" err="1"/>
              <a:t>traheei</a:t>
            </a:r>
            <a:r>
              <a:rPr lang="ro-RO" dirty="0"/>
              <a:t> cu o sondă de </a:t>
            </a:r>
            <a:r>
              <a:rPr lang="ro-RO" dirty="0" err="1"/>
              <a:t>intubaţie</a:t>
            </a:r>
            <a:r>
              <a:rPr lang="ro-RO" dirty="0"/>
              <a:t> a cărei extremitate superioară  iese prin gură  sau </a:t>
            </a:r>
            <a:r>
              <a:rPr lang="ro-RO" dirty="0" err="1"/>
              <a:t>narine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este conectat la o sursă de oxigen, anestezic </a:t>
            </a:r>
            <a:r>
              <a:rPr lang="ro-RO" dirty="0" err="1"/>
              <a:t>şi</a:t>
            </a:r>
            <a:r>
              <a:rPr lang="ro-RO" dirty="0"/>
              <a:t> aparat de </a:t>
            </a:r>
            <a:r>
              <a:rPr lang="ro-RO" dirty="0" err="1"/>
              <a:t>respiraţie</a:t>
            </a:r>
            <a:r>
              <a:rPr lang="ro-RO" dirty="0"/>
              <a:t>.</a:t>
            </a:r>
            <a:endParaRPr lang="en-RO" dirty="0"/>
          </a:p>
          <a:p>
            <a:r>
              <a:rPr lang="ro-RO" dirty="0"/>
              <a:t>	Laringoscopia dificilă este considerată când nu se poate vizualiza fanta </a:t>
            </a:r>
            <a:r>
              <a:rPr lang="ro-RO" dirty="0" err="1"/>
              <a:t>glotică</a:t>
            </a:r>
            <a:r>
              <a:rPr lang="ro-RO" dirty="0"/>
              <a:t>. Dacă se anticipează factorii ce pot genera o </a:t>
            </a:r>
            <a:r>
              <a:rPr lang="ro-RO" dirty="0" err="1"/>
              <a:t>intubaţie</a:t>
            </a:r>
            <a:r>
              <a:rPr lang="ro-RO" dirty="0"/>
              <a:t> foarte dificilă atunci IOT se va efectua pe pacientul treaz </a:t>
            </a:r>
            <a:r>
              <a:rPr lang="ro-RO" dirty="0" err="1"/>
              <a:t>şi</a:t>
            </a:r>
            <a:r>
              <a:rPr lang="ro-RO" dirty="0"/>
              <a:t> vor fi luate măsurile de securitate.(</a:t>
            </a:r>
            <a:r>
              <a:rPr lang="ro-RO" dirty="0" err="1"/>
              <a:t>fibroscopie</a:t>
            </a:r>
            <a:r>
              <a:rPr lang="ro-RO" dirty="0"/>
              <a:t> optica)</a:t>
            </a:r>
            <a:endParaRPr lang="en-RO" dirty="0"/>
          </a:p>
          <a:p>
            <a:r>
              <a:rPr lang="ro-RO" dirty="0"/>
              <a:t>	Dacă </a:t>
            </a:r>
            <a:r>
              <a:rPr lang="ro-RO" dirty="0" err="1"/>
              <a:t>ventilaţia</a:t>
            </a:r>
            <a:r>
              <a:rPr lang="ro-RO" dirty="0"/>
              <a:t> pe mască este imposibilă, se aplică masca laringiană sau </a:t>
            </a:r>
            <a:r>
              <a:rPr lang="ro-RO" dirty="0" err="1"/>
              <a:t>ventilaţia</a:t>
            </a:r>
            <a:r>
              <a:rPr lang="ro-RO" dirty="0"/>
              <a:t> </a:t>
            </a:r>
            <a:r>
              <a:rPr lang="ro-RO" dirty="0" err="1"/>
              <a:t>transtraheală</a:t>
            </a:r>
            <a:r>
              <a:rPr lang="ro-RO" dirty="0"/>
              <a:t> cu jet pe cateter </a:t>
            </a:r>
            <a:r>
              <a:rPr lang="ro-RO" dirty="0" err="1"/>
              <a:t>percutan</a:t>
            </a:r>
            <a:r>
              <a:rPr lang="ro-RO" dirty="0"/>
              <a:t>. Dacă schimburile gazoase sunt inadecvate, se recurge la </a:t>
            </a:r>
            <a:r>
              <a:rPr lang="ro-RO" dirty="0" err="1"/>
              <a:t>traheostomie</a:t>
            </a:r>
            <a:r>
              <a:rPr lang="ro-RO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4653917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2023-80B9-9448-A153-9E3AEEFFB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6471"/>
            <a:ext cx="10515600" cy="5280492"/>
          </a:xfrm>
        </p:spPr>
        <p:txBody>
          <a:bodyPr>
            <a:normAutofit fontScale="92500"/>
          </a:bodyPr>
          <a:lstStyle/>
          <a:p>
            <a:pPr lvl="0"/>
            <a:r>
              <a:rPr lang="ro-RO" dirty="0"/>
              <a:t>Cateterul </a:t>
            </a:r>
            <a:r>
              <a:rPr lang="ro-RO" dirty="0" err="1"/>
              <a:t>transtraheal</a:t>
            </a:r>
            <a:r>
              <a:rPr lang="ro-RO" dirty="0"/>
              <a:t> – se introduce cu ajutorul unui ac 14-22 G scurt; cateterul se </a:t>
            </a:r>
            <a:r>
              <a:rPr lang="ro-RO" dirty="0" err="1"/>
              <a:t>ataşează</a:t>
            </a:r>
            <a:r>
              <a:rPr lang="ro-RO" dirty="0"/>
              <a:t> la o valvă </a:t>
            </a:r>
            <a:r>
              <a:rPr lang="ro-RO" dirty="0" err="1"/>
              <a:t>unidirecţională</a:t>
            </a:r>
            <a:r>
              <a:rPr lang="ro-RO" dirty="0"/>
              <a:t> care are o legătură cu o sursă de oxigen. </a:t>
            </a:r>
            <a:r>
              <a:rPr lang="ro-RO" dirty="0" err="1"/>
              <a:t>Contraindicaţii</a:t>
            </a:r>
            <a:r>
              <a:rPr lang="ro-RO" dirty="0"/>
              <a:t>: </a:t>
            </a:r>
            <a:r>
              <a:rPr lang="ro-RO" dirty="0" err="1"/>
              <a:t>obstrucţia</a:t>
            </a:r>
            <a:r>
              <a:rPr lang="ro-RO" dirty="0"/>
              <a:t> completă a căilor aeriene.</a:t>
            </a:r>
            <a:endParaRPr lang="en-RO" sz="2400" dirty="0"/>
          </a:p>
          <a:p>
            <a:pPr lvl="1"/>
            <a:r>
              <a:rPr lang="ro-RO" dirty="0" err="1"/>
              <a:t>Complicaţii</a:t>
            </a:r>
            <a:r>
              <a:rPr lang="ro-RO" dirty="0"/>
              <a:t>: emfizemul subcutanat, </a:t>
            </a:r>
            <a:r>
              <a:rPr lang="ro-RO" dirty="0" err="1"/>
              <a:t>retenţie</a:t>
            </a:r>
            <a:r>
              <a:rPr lang="ro-RO" dirty="0"/>
              <a:t> de dioxid de carbon cu </a:t>
            </a:r>
            <a:r>
              <a:rPr lang="ro-RO" dirty="0" err="1"/>
              <a:t>apariţia</a:t>
            </a:r>
            <a:r>
              <a:rPr lang="ro-RO" dirty="0"/>
              <a:t> cianozei, hemoragii.</a:t>
            </a:r>
            <a:endParaRPr lang="en-RO" sz="2000" dirty="0"/>
          </a:p>
          <a:p>
            <a:pPr lvl="0"/>
            <a:r>
              <a:rPr lang="ro-RO" dirty="0" err="1"/>
              <a:t>Cricoidotiroidotomia</a:t>
            </a:r>
            <a:r>
              <a:rPr lang="ro-RO" dirty="0"/>
              <a:t> – se face o incizie scurtă de 2-3 cm transversală. Se introduce prin incizie o sondă traheală </a:t>
            </a:r>
            <a:r>
              <a:rPr lang="ro-RO" dirty="0" err="1"/>
              <a:t>subţire</a:t>
            </a:r>
            <a:r>
              <a:rPr lang="ro-RO" dirty="0"/>
              <a:t> sau o canulă de </a:t>
            </a:r>
            <a:r>
              <a:rPr lang="ro-RO" dirty="0" err="1"/>
              <a:t>traheostomie</a:t>
            </a:r>
            <a:r>
              <a:rPr lang="ro-RO" dirty="0"/>
              <a:t>.</a:t>
            </a:r>
            <a:endParaRPr lang="en-RO" sz="2400" dirty="0"/>
          </a:p>
          <a:p>
            <a:pPr lvl="1"/>
            <a:r>
              <a:rPr lang="ro-RO" dirty="0" err="1"/>
              <a:t>Complicaţii</a:t>
            </a:r>
            <a:r>
              <a:rPr lang="ro-RO" dirty="0"/>
              <a:t>: hemoragia locală, crearea de căi false, emfizemul subcutanat sau mediastinal, </a:t>
            </a:r>
            <a:r>
              <a:rPr lang="ro-RO" dirty="0" err="1"/>
              <a:t>perforaţia</a:t>
            </a:r>
            <a:r>
              <a:rPr lang="ro-RO" dirty="0"/>
              <a:t> esofagiană, </a:t>
            </a:r>
            <a:r>
              <a:rPr lang="ro-RO" dirty="0" err="1"/>
              <a:t>infecţia</a:t>
            </a:r>
            <a:r>
              <a:rPr lang="ro-RO" dirty="0"/>
              <a:t>, pneumotoraxul </a:t>
            </a:r>
            <a:r>
              <a:rPr lang="ro-RO" dirty="0" err="1"/>
              <a:t>şi</a:t>
            </a:r>
            <a:r>
              <a:rPr lang="ro-RO" dirty="0"/>
              <a:t> tardiv stenoza traheală.</a:t>
            </a:r>
            <a:endParaRPr lang="en-RO" sz="2000" dirty="0"/>
          </a:p>
          <a:p>
            <a:pPr lvl="0"/>
            <a:r>
              <a:rPr lang="ro-RO" dirty="0"/>
              <a:t>Traheotomia – este o </a:t>
            </a:r>
            <a:r>
              <a:rPr lang="ro-RO" dirty="0" err="1"/>
              <a:t>intervenţie</a:t>
            </a:r>
            <a:r>
              <a:rPr lang="ro-RO" dirty="0"/>
              <a:t> chirurgicală care constă în incizia </a:t>
            </a:r>
            <a:r>
              <a:rPr lang="ro-RO" dirty="0" err="1"/>
              <a:t>traheei</a:t>
            </a:r>
            <a:r>
              <a:rPr lang="ro-RO" dirty="0"/>
              <a:t> în </a:t>
            </a:r>
            <a:r>
              <a:rPr lang="ro-RO" dirty="0" err="1"/>
              <a:t>porţiunea</a:t>
            </a:r>
            <a:r>
              <a:rPr lang="ro-RO" dirty="0"/>
              <a:t> cervicală. Frecvent se practică traheotomia înaltă care constă în incizia  primelor două inele traheale.</a:t>
            </a:r>
            <a:endParaRPr lang="en-RO" sz="2400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421693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30216-84A9-4F40-B37F-4204E3232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106"/>
            <a:ext cx="10515600" cy="5827059"/>
          </a:xfrm>
        </p:spPr>
        <p:txBody>
          <a:bodyPr>
            <a:normAutofit fontScale="92500" lnSpcReduction="20000"/>
          </a:bodyPr>
          <a:lstStyle/>
          <a:p>
            <a:r>
              <a:rPr lang="ro-RO" b="1" i="1" dirty="0"/>
              <a:t>Criterii de evaluare a </a:t>
            </a:r>
            <a:r>
              <a:rPr lang="ro-RO" b="1" i="1" dirty="0" err="1"/>
              <a:t>intubaţiei</a:t>
            </a:r>
            <a:r>
              <a:rPr lang="ro-RO" b="1" i="1" dirty="0"/>
              <a:t> dificile</a:t>
            </a:r>
            <a:endParaRPr lang="en-RO" sz="2400" dirty="0"/>
          </a:p>
          <a:p>
            <a:pPr lvl="1"/>
            <a:r>
              <a:rPr lang="ro-RO" i="1" dirty="0"/>
              <a:t>Interogatoriul ne informează despre</a:t>
            </a:r>
            <a:r>
              <a:rPr lang="ro-RO" dirty="0"/>
              <a:t>:</a:t>
            </a:r>
            <a:endParaRPr lang="en-RO" sz="2000" dirty="0"/>
          </a:p>
          <a:p>
            <a:pPr lvl="0"/>
            <a:r>
              <a:rPr lang="ro-RO" dirty="0"/>
              <a:t>antecedente de IOT dificilă </a:t>
            </a:r>
            <a:endParaRPr lang="en-RO" sz="2400" dirty="0"/>
          </a:p>
          <a:p>
            <a:pPr lvl="0"/>
            <a:r>
              <a:rPr lang="ro-RO" dirty="0" err="1"/>
              <a:t>traheostomie</a:t>
            </a:r>
            <a:r>
              <a:rPr lang="ro-RO" dirty="0"/>
              <a:t> în antecedente</a:t>
            </a:r>
            <a:endParaRPr lang="en-RO" sz="2400" dirty="0"/>
          </a:p>
          <a:p>
            <a:pPr lvl="0"/>
            <a:r>
              <a:rPr lang="ro-RO" dirty="0"/>
              <a:t>traumatisme maxilo-faciale</a:t>
            </a:r>
            <a:endParaRPr lang="en-RO" sz="2400" dirty="0"/>
          </a:p>
          <a:p>
            <a:pPr lvl="0"/>
            <a:r>
              <a:rPr lang="ro-RO" dirty="0" err="1"/>
              <a:t>intervenţii</a:t>
            </a:r>
            <a:r>
              <a:rPr lang="ro-RO" dirty="0"/>
              <a:t> maxilo-faciale</a:t>
            </a:r>
            <a:endParaRPr lang="en-RO" sz="2400" dirty="0"/>
          </a:p>
          <a:p>
            <a:pPr lvl="0"/>
            <a:r>
              <a:rPr lang="ro-RO" dirty="0"/>
              <a:t>iradieri</a:t>
            </a:r>
            <a:endParaRPr lang="en-RO" sz="2400" dirty="0"/>
          </a:p>
          <a:p>
            <a:r>
              <a:rPr lang="ro-RO" dirty="0"/>
              <a:t> </a:t>
            </a:r>
            <a:endParaRPr lang="en-RO" sz="2400" dirty="0"/>
          </a:p>
          <a:p>
            <a:pPr lvl="1"/>
            <a:r>
              <a:rPr lang="ro-RO" i="1" dirty="0"/>
              <a:t>Criterii anatomice</a:t>
            </a:r>
            <a:endParaRPr lang="en-RO" sz="2000" dirty="0"/>
          </a:p>
          <a:p>
            <a:pPr lvl="0"/>
            <a:r>
              <a:rPr lang="ro-RO" dirty="0"/>
              <a:t>gât scurt cu </a:t>
            </a:r>
            <a:r>
              <a:rPr lang="ro-RO" dirty="0" err="1"/>
              <a:t>dentiţie</a:t>
            </a:r>
            <a:r>
              <a:rPr lang="ro-RO" dirty="0"/>
              <a:t> completă</a:t>
            </a:r>
            <a:endParaRPr lang="en-RO" sz="2400" dirty="0"/>
          </a:p>
          <a:p>
            <a:pPr lvl="0"/>
            <a:r>
              <a:rPr lang="ro-RO" dirty="0"/>
              <a:t>mandibulă retrasă</a:t>
            </a:r>
            <a:endParaRPr lang="en-RO" sz="2400" dirty="0"/>
          </a:p>
          <a:p>
            <a:pPr lvl="0"/>
            <a:r>
              <a:rPr lang="ro-RO" dirty="0"/>
              <a:t>maxilar cu incisivi </a:t>
            </a:r>
            <a:r>
              <a:rPr lang="ro-RO" dirty="0" err="1"/>
              <a:t>proeminenţi</a:t>
            </a:r>
            <a:endParaRPr lang="en-RO" sz="2400" dirty="0"/>
          </a:p>
          <a:p>
            <a:pPr lvl="0"/>
            <a:r>
              <a:rPr lang="ro-RO" dirty="0"/>
              <a:t>mobilitate mandibulară slabă</a:t>
            </a:r>
            <a:endParaRPr lang="en-RO" sz="2400" dirty="0"/>
          </a:p>
          <a:p>
            <a:pPr lvl="0"/>
            <a:r>
              <a:rPr lang="ro-RO" dirty="0"/>
              <a:t>boltă palatină înaltă, arcuită cu o gură lungă </a:t>
            </a:r>
            <a:r>
              <a:rPr lang="ro-RO" dirty="0" err="1"/>
              <a:t>şi</a:t>
            </a:r>
            <a:r>
              <a:rPr lang="ro-RO" dirty="0"/>
              <a:t> îngustă</a:t>
            </a:r>
            <a:endParaRPr lang="en-RO" sz="2400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657460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0BD83-0948-2C4E-A5CB-A726CB16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b="1" dirty="0"/>
              <a:t>INDICAȚII  PENTRU   VENTILAȚIE  MECANICĂ   INVAZIVĂ</a:t>
            </a:r>
            <a:endParaRPr lang="en-RO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9877-7CFD-B74A-BA9D-27ACE2C1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o-RO" dirty="0"/>
              <a:t>Dispnee severă cu utilizarea </a:t>
            </a:r>
            <a:r>
              <a:rPr lang="ro-RO" dirty="0" err="1"/>
              <a:t>muşchiilor</a:t>
            </a:r>
            <a:r>
              <a:rPr lang="ro-RO" dirty="0"/>
              <a:t> </a:t>
            </a:r>
            <a:r>
              <a:rPr lang="ro-RO" dirty="0" err="1"/>
              <a:t>accesori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</a:t>
            </a:r>
            <a:r>
              <a:rPr lang="ro-RO" dirty="0" err="1"/>
              <a:t>respiraţie</a:t>
            </a:r>
            <a:r>
              <a:rPr lang="ro-RO" dirty="0"/>
              <a:t> abdominală</a:t>
            </a:r>
            <a:endParaRPr lang="en-RO" dirty="0"/>
          </a:p>
          <a:p>
            <a:pPr lvl="0"/>
            <a:r>
              <a:rPr lang="ro-RO" dirty="0"/>
              <a:t>FR&gt;35 R/min</a:t>
            </a:r>
            <a:endParaRPr lang="en-RO" dirty="0"/>
          </a:p>
          <a:p>
            <a:pPr lvl="0"/>
            <a:r>
              <a:rPr lang="ro-RO" dirty="0"/>
              <a:t>Pao</a:t>
            </a:r>
            <a:r>
              <a:rPr lang="ro-RO" baseline="-25000" dirty="0"/>
              <a:t>2</a:t>
            </a:r>
            <a:r>
              <a:rPr lang="ro-RO" dirty="0"/>
              <a:t>&lt;50mm/Hg sau PaO</a:t>
            </a:r>
            <a:r>
              <a:rPr lang="ro-RO" baseline="-25000" dirty="0"/>
              <a:t>2</a:t>
            </a:r>
            <a:r>
              <a:rPr lang="ro-RO" dirty="0"/>
              <a:t>/fiO</a:t>
            </a:r>
            <a:r>
              <a:rPr lang="ro-RO" baseline="-25000" dirty="0"/>
              <a:t>2</a:t>
            </a:r>
            <a:r>
              <a:rPr lang="ro-RO" dirty="0"/>
              <a:t>&lt;200mm/Hg</a:t>
            </a:r>
            <a:endParaRPr lang="en-RO" dirty="0"/>
          </a:p>
          <a:p>
            <a:pPr lvl="0"/>
            <a:r>
              <a:rPr lang="ro-RO" dirty="0"/>
              <a:t>Acidoză severă PH&lt;7.25, PaCO</a:t>
            </a:r>
            <a:r>
              <a:rPr lang="ro-RO" baseline="-25000" dirty="0"/>
              <a:t>2&gt;</a:t>
            </a:r>
            <a:r>
              <a:rPr lang="ro-RO" dirty="0"/>
              <a:t>&gt;60 mm/Hg</a:t>
            </a:r>
            <a:endParaRPr lang="en-RO" dirty="0"/>
          </a:p>
          <a:p>
            <a:r>
              <a:rPr lang="ro-RO" dirty="0"/>
              <a:t>Imposibilitatea de a vorbi,</a:t>
            </a:r>
            <a:endParaRPr lang="en-RO" dirty="0"/>
          </a:p>
          <a:p>
            <a:pPr lvl="0"/>
            <a:r>
              <a:rPr lang="ro-RO" dirty="0" err="1"/>
              <a:t>Deterioararea</a:t>
            </a:r>
            <a:r>
              <a:rPr lang="ro-RO" dirty="0"/>
              <a:t> statusului mental</a:t>
            </a:r>
            <a:endParaRPr lang="en-RO" dirty="0"/>
          </a:p>
          <a:p>
            <a:pPr lvl="0"/>
            <a:r>
              <a:rPr lang="ro-RO" dirty="0" err="1"/>
              <a:t>Complicaţii</a:t>
            </a:r>
            <a:r>
              <a:rPr lang="ro-RO" dirty="0"/>
              <a:t> </a:t>
            </a:r>
            <a:r>
              <a:rPr lang="ro-RO" dirty="0" err="1"/>
              <a:t>Cardio</a:t>
            </a:r>
            <a:r>
              <a:rPr lang="ro-RO" dirty="0"/>
              <a:t>-Vasculare</a:t>
            </a:r>
            <a:endParaRPr lang="en-RO" dirty="0"/>
          </a:p>
          <a:p>
            <a:pPr lvl="0"/>
            <a:r>
              <a:rPr lang="ro-RO" dirty="0" err="1"/>
              <a:t>Sepsis,pneumonie,embolie</a:t>
            </a:r>
            <a:r>
              <a:rPr lang="ro-RO" dirty="0"/>
              <a:t> </a:t>
            </a:r>
            <a:r>
              <a:rPr lang="ro-RO" dirty="0" err="1"/>
              <a:t>pulmonară,barotraumă</a:t>
            </a:r>
            <a:endParaRPr lang="en-RO" dirty="0"/>
          </a:p>
          <a:p>
            <a:r>
              <a:rPr lang="ro-RO" dirty="0" err="1"/>
              <a:t>Pacienţi</a:t>
            </a:r>
            <a:r>
              <a:rPr lang="ro-RO" dirty="0"/>
              <a:t> la care NPPV a </a:t>
            </a:r>
            <a:r>
              <a:rPr lang="ro-RO" dirty="0" err="1"/>
              <a:t>eşuat</a:t>
            </a:r>
            <a:r>
              <a:rPr lang="ro-RO" dirty="0"/>
              <a:t> sau e contraindicată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4864443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0E71E-A5B5-5C47-AD15-8CB0528F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/>
              <a:t>Criterii care indică imposibilitatea de </a:t>
            </a:r>
            <a:r>
              <a:rPr lang="ro-RO" b="1" i="1" dirty="0" err="1"/>
              <a:t>weaning</a:t>
            </a:r>
            <a:r>
              <a:rPr lang="ro-RO" b="1" i="1" dirty="0"/>
              <a:t>(</a:t>
            </a:r>
            <a:r>
              <a:rPr lang="ro-RO" i="1" dirty="0"/>
              <a:t>desprinderea de pe ventilator)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EA2FC-59C0-EF49-81FD-4A7628EFB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1084"/>
            <a:ext cx="10515600" cy="2585010"/>
          </a:xfrm>
        </p:spPr>
        <p:txBody>
          <a:bodyPr/>
          <a:lstStyle/>
          <a:p>
            <a:pPr lvl="0"/>
            <a:r>
              <a:rPr lang="ro-RO" dirty="0" err="1"/>
              <a:t>Ph</a:t>
            </a:r>
            <a:r>
              <a:rPr lang="ro-RO" dirty="0"/>
              <a:t>&lt;7.32 sau PaO</a:t>
            </a:r>
            <a:r>
              <a:rPr lang="ro-RO" baseline="-25000" dirty="0"/>
              <a:t>2</a:t>
            </a:r>
            <a:r>
              <a:rPr lang="ro-RO" dirty="0"/>
              <a:t>&lt;55 mm/Hg</a:t>
            </a:r>
            <a:endParaRPr lang="en-RO" dirty="0"/>
          </a:p>
          <a:p>
            <a:pPr lvl="0"/>
            <a:r>
              <a:rPr lang="ro-RO" dirty="0"/>
              <a:t>FR&gt;35 R/min</a:t>
            </a:r>
            <a:endParaRPr lang="en-RO" dirty="0"/>
          </a:p>
          <a:p>
            <a:pPr lvl="0"/>
            <a:r>
              <a:rPr lang="ro-RO" dirty="0"/>
              <a:t>Tahicardie  sau </a:t>
            </a:r>
            <a:r>
              <a:rPr lang="ro-RO" dirty="0" err="1"/>
              <a:t>creşterea</a:t>
            </a:r>
            <a:r>
              <a:rPr lang="ro-RO" dirty="0"/>
              <a:t> TA &gt;20% din tensiunea bazală a pacientului</a:t>
            </a:r>
            <a:endParaRPr lang="en-RO" dirty="0"/>
          </a:p>
          <a:p>
            <a:pPr lvl="0"/>
            <a:r>
              <a:rPr lang="ro-RO" dirty="0" err="1"/>
              <a:t>Agitaţie,transpiraţie</a:t>
            </a:r>
            <a:r>
              <a:rPr lang="ro-RO" dirty="0"/>
              <a:t> sau pierderea </a:t>
            </a:r>
            <a:r>
              <a:rPr lang="ro-RO" dirty="0" err="1"/>
              <a:t>cunoştiinţei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665666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0F9B-3D6C-9447-B730-8BBF38DC8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SINDROMUL DE DETRESĂ RESPIRATORIE ACUTĂ (ARDS) </a:t>
            </a:r>
            <a:endParaRPr lang="en-RO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B6328-8E4A-9E4E-83B2-314AFF7F0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situație</a:t>
            </a:r>
            <a:r>
              <a:rPr lang="en-US" dirty="0"/>
              <a:t> </a:t>
            </a:r>
            <a:r>
              <a:rPr lang="en-US" dirty="0" err="1"/>
              <a:t>clinica</a:t>
            </a:r>
            <a:r>
              <a:rPr lang="en-US" dirty="0"/>
              <a:t>̆ </a:t>
            </a:r>
            <a:r>
              <a:rPr lang="en-US" dirty="0" err="1"/>
              <a:t>extrem</a:t>
            </a:r>
            <a:r>
              <a:rPr lang="en-US" dirty="0"/>
              <a:t> de </a:t>
            </a:r>
            <a:r>
              <a:rPr lang="en-US" dirty="0" err="1"/>
              <a:t>grava</a:t>
            </a:r>
            <a:r>
              <a:rPr lang="en-US" dirty="0"/>
              <a:t>̆, </a:t>
            </a:r>
            <a:r>
              <a:rPr lang="en-US" dirty="0" err="1"/>
              <a:t>caracterizata</a:t>
            </a:r>
            <a:r>
              <a:rPr lang="en-US" dirty="0"/>
              <a:t>̆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leziune</a:t>
            </a:r>
            <a:r>
              <a:rPr lang="en-US" dirty="0"/>
              <a:t> </a:t>
            </a:r>
            <a:r>
              <a:rPr lang="en-US" dirty="0" err="1"/>
              <a:t>difuza</a:t>
            </a:r>
            <a:r>
              <a:rPr lang="en-US" dirty="0"/>
              <a:t>̆ a </a:t>
            </a:r>
            <a:r>
              <a:rPr lang="en-US" dirty="0" err="1"/>
              <a:t>peretelui</a:t>
            </a:r>
            <a:r>
              <a:rPr lang="en-US" dirty="0"/>
              <a:t> alveolo-</a:t>
            </a:r>
            <a:r>
              <a:rPr lang="en-US" dirty="0" err="1"/>
              <a:t>capilar</a:t>
            </a:r>
            <a:r>
              <a:rPr lang="en-US" dirty="0"/>
              <a:t> </a:t>
            </a:r>
            <a:r>
              <a:rPr lang="en-US" dirty="0" err="1"/>
              <a:t>şi</a:t>
            </a:r>
            <a:r>
              <a:rPr lang="en-US" dirty="0"/>
              <a:t> un </a:t>
            </a:r>
            <a:r>
              <a:rPr lang="en-US" dirty="0" err="1"/>
              <a:t>edem</a:t>
            </a:r>
            <a:r>
              <a:rPr lang="en-US" dirty="0"/>
              <a:t> alveolar </a:t>
            </a:r>
            <a:r>
              <a:rPr lang="en-US" dirty="0" err="1"/>
              <a:t>și</a:t>
            </a:r>
            <a:r>
              <a:rPr lang="en-US" dirty="0"/>
              <a:t> </a:t>
            </a:r>
            <a:r>
              <a:rPr lang="en-US" dirty="0" err="1"/>
              <a:t>interstițial</a:t>
            </a:r>
            <a:r>
              <a:rPr lang="en-US" dirty="0"/>
              <a:t> </a:t>
            </a:r>
            <a:r>
              <a:rPr lang="en-US" dirty="0" err="1"/>
              <a:t>consecutiv</a:t>
            </a:r>
            <a:r>
              <a:rPr lang="en-US" dirty="0"/>
              <a:t> </a:t>
            </a:r>
            <a:r>
              <a:rPr lang="en-US" dirty="0" err="1"/>
              <a:t>creșterii</a:t>
            </a:r>
            <a:r>
              <a:rPr lang="en-US" dirty="0"/>
              <a:t> </a:t>
            </a:r>
            <a:r>
              <a:rPr lang="en-US" dirty="0" err="1"/>
              <a:t>permeabilității</a:t>
            </a:r>
            <a:r>
              <a:rPr lang="en-US" dirty="0"/>
              <a:t> </a:t>
            </a:r>
            <a:r>
              <a:rPr lang="en-US" dirty="0" err="1"/>
              <a:t>capilare</a:t>
            </a:r>
            <a:r>
              <a:rPr lang="en-US" dirty="0"/>
              <a:t> </a:t>
            </a:r>
            <a:r>
              <a:rPr lang="en-US" dirty="0" err="1"/>
              <a:t>şi</a:t>
            </a:r>
            <a:r>
              <a:rPr lang="en-US" dirty="0"/>
              <a:t> </a:t>
            </a:r>
            <a:r>
              <a:rPr lang="en-US" dirty="0" err="1"/>
              <a:t>alveolare</a:t>
            </a:r>
            <a:r>
              <a:rPr lang="en-US" dirty="0"/>
              <a:t>, care au </a:t>
            </a:r>
            <a:r>
              <a:rPr lang="en-US" dirty="0" err="1"/>
              <a:t>drept</a:t>
            </a:r>
            <a:r>
              <a:rPr lang="en-US" dirty="0"/>
              <a:t> </a:t>
            </a:r>
            <a:r>
              <a:rPr lang="en-US" dirty="0" err="1"/>
              <a:t>consecința</a:t>
            </a:r>
            <a:r>
              <a:rPr lang="en-US" dirty="0"/>
              <a:t>̆ </a:t>
            </a:r>
            <a:r>
              <a:rPr lang="en-US" dirty="0" err="1"/>
              <a:t>apariția</a:t>
            </a:r>
            <a:r>
              <a:rPr lang="en-US" dirty="0"/>
              <a:t> </a:t>
            </a:r>
            <a:r>
              <a:rPr lang="en-US" dirty="0" err="1"/>
              <a:t>insuficienței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 acute. </a:t>
            </a:r>
          </a:p>
          <a:p>
            <a:r>
              <a:rPr lang="en-US" dirty="0"/>
              <a:t>u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afecțiune</a:t>
            </a:r>
            <a:r>
              <a:rPr lang="en-US" dirty="0"/>
              <a:t> de sine </a:t>
            </a:r>
            <a:r>
              <a:rPr lang="en-US" dirty="0" err="1"/>
              <a:t>stătătoare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complica</a:t>
            </a:r>
            <a:r>
              <a:rPr lang="en-US" dirty="0"/>
              <a:t> </a:t>
            </a:r>
            <a:r>
              <a:rPr lang="en-US" dirty="0" err="1"/>
              <a:t>evoluția</a:t>
            </a:r>
            <a:r>
              <a:rPr lang="en-US" dirty="0"/>
              <a:t> </a:t>
            </a:r>
            <a:r>
              <a:rPr lang="en-US" dirty="0" err="1"/>
              <a:t>pacienților</a:t>
            </a:r>
            <a:r>
              <a:rPr lang="en-US" dirty="0"/>
              <a:t> </a:t>
            </a:r>
            <a:r>
              <a:rPr lang="en-US" dirty="0" err="1"/>
              <a:t>critici</a:t>
            </a:r>
            <a:r>
              <a:rPr lang="en-US" dirty="0"/>
              <a:t>. </a:t>
            </a:r>
            <a:r>
              <a:rPr lang="en-US" dirty="0" err="1"/>
              <a:t>Dispneea</a:t>
            </a:r>
            <a:r>
              <a:rPr lang="en-US" dirty="0"/>
              <a:t> </a:t>
            </a:r>
            <a:r>
              <a:rPr lang="en-US" dirty="0" err="1"/>
              <a:t>severa</a:t>
            </a:r>
            <a:r>
              <a:rPr lang="en-US" dirty="0"/>
              <a:t>̆ (</a:t>
            </a:r>
            <a:r>
              <a:rPr lang="en-US" dirty="0" err="1"/>
              <a:t>principalul</a:t>
            </a:r>
            <a:r>
              <a:rPr lang="en-US" dirty="0"/>
              <a:t> </a:t>
            </a:r>
            <a:r>
              <a:rPr lang="en-US" dirty="0" err="1"/>
              <a:t>simptom</a:t>
            </a:r>
            <a:r>
              <a:rPr lang="en-US" dirty="0"/>
              <a:t> din ARDS) </a:t>
            </a:r>
            <a:r>
              <a:rPr lang="en-US" dirty="0" err="1"/>
              <a:t>apare</a:t>
            </a:r>
            <a:r>
              <a:rPr lang="en-US" dirty="0"/>
              <a:t> de </a:t>
            </a:r>
            <a:r>
              <a:rPr lang="en-US" dirty="0" err="1"/>
              <a:t>obicei</a:t>
            </a:r>
            <a:r>
              <a:rPr lang="en-US" dirty="0"/>
              <a:t>, la </a:t>
            </a:r>
            <a:r>
              <a:rPr lang="en-US" dirty="0" err="1"/>
              <a:t>câteva</a:t>
            </a:r>
            <a:r>
              <a:rPr lang="en-US" dirty="0"/>
              <a:t> ore </a:t>
            </a:r>
            <a:r>
              <a:rPr lang="en-US" dirty="0" err="1"/>
              <a:t>pâna</a:t>
            </a:r>
            <a:r>
              <a:rPr lang="en-US" dirty="0"/>
              <a:t>̆ la </a:t>
            </a:r>
            <a:r>
              <a:rPr lang="en-US" dirty="0" err="1"/>
              <a:t>câteva</a:t>
            </a:r>
            <a:r>
              <a:rPr lang="en-US" dirty="0"/>
              <a:t> </a:t>
            </a:r>
            <a:r>
              <a:rPr lang="en-US" dirty="0" err="1"/>
              <a:t>zile</a:t>
            </a:r>
            <a:r>
              <a:rPr lang="en-US" dirty="0"/>
              <a:t> de la </a:t>
            </a:r>
            <a:r>
              <a:rPr lang="en-US" dirty="0" err="1"/>
              <a:t>debutul</a:t>
            </a:r>
            <a:r>
              <a:rPr lang="en-US" dirty="0"/>
              <a:t> </a:t>
            </a:r>
            <a:r>
              <a:rPr lang="en-US" dirty="0" err="1"/>
              <a:t>bolii</a:t>
            </a:r>
            <a:r>
              <a:rPr lang="en-US" dirty="0"/>
              <a:t> de </a:t>
            </a:r>
            <a:r>
              <a:rPr lang="en-US" dirty="0" err="1"/>
              <a:t>baza</a:t>
            </a:r>
            <a:r>
              <a:rPr lang="en-US" dirty="0"/>
              <a:t>̆. </a:t>
            </a:r>
          </a:p>
          <a:p>
            <a:r>
              <a:rPr lang="en-US" dirty="0" err="1"/>
              <a:t>Semnele</a:t>
            </a:r>
            <a:r>
              <a:rPr lang="en-US" dirty="0"/>
              <a:t> </a:t>
            </a:r>
            <a:r>
              <a:rPr lang="en-US" dirty="0" err="1"/>
              <a:t>caracteristice</a:t>
            </a:r>
            <a:r>
              <a:rPr lang="en-US" dirty="0"/>
              <a:t> </a:t>
            </a:r>
            <a:r>
              <a:rPr lang="en-US" dirty="0" err="1"/>
              <a:t>acestui</a:t>
            </a:r>
            <a:r>
              <a:rPr lang="en-US" dirty="0"/>
              <a:t> </a:t>
            </a:r>
            <a:r>
              <a:rPr lang="en-US" dirty="0" err="1"/>
              <a:t>sindrom</a:t>
            </a:r>
            <a:r>
              <a:rPr lang="en-US" dirty="0"/>
              <a:t> sunt: </a:t>
            </a:r>
            <a:r>
              <a:rPr lang="en-US" b="1" dirty="0" err="1"/>
              <a:t>hipoxemia</a:t>
            </a:r>
            <a:r>
              <a:rPr lang="en-US" b="1" dirty="0"/>
              <a:t> </a:t>
            </a:r>
            <a:r>
              <a:rPr lang="en-US" b="1" dirty="0" err="1"/>
              <a:t>și</a:t>
            </a:r>
            <a:r>
              <a:rPr lang="en-US" b="1" dirty="0"/>
              <a:t> </a:t>
            </a:r>
            <a:r>
              <a:rPr lang="en-US" b="1" dirty="0" err="1"/>
              <a:t>opacitățile</a:t>
            </a:r>
            <a:r>
              <a:rPr lang="en-US" b="1" dirty="0"/>
              <a:t> </a:t>
            </a:r>
            <a:r>
              <a:rPr lang="en-US" b="1" dirty="0" err="1"/>
              <a:t>difuze</a:t>
            </a:r>
            <a:r>
              <a:rPr lang="en-US" b="1" dirty="0"/>
              <a:t> </a:t>
            </a:r>
            <a:r>
              <a:rPr lang="en-US" b="1" dirty="0" err="1"/>
              <a:t>bilaterale</a:t>
            </a:r>
            <a:r>
              <a:rPr lang="en-US" b="1" dirty="0"/>
              <a:t> </a:t>
            </a:r>
            <a:r>
              <a:rPr lang="en-US" dirty="0"/>
              <a:t>pe </a:t>
            </a:r>
            <a:r>
              <a:rPr lang="en-US" dirty="0" err="1"/>
              <a:t>radiografia</a:t>
            </a:r>
            <a:r>
              <a:rPr lang="en-US" dirty="0"/>
              <a:t> </a:t>
            </a:r>
            <a:r>
              <a:rPr lang="en-US" dirty="0" err="1"/>
              <a:t>toracica</a:t>
            </a:r>
            <a:r>
              <a:rPr lang="en-US" dirty="0"/>
              <a:t>̆ standard </a:t>
            </a:r>
            <a:r>
              <a:rPr lang="en-US" dirty="0" err="1"/>
              <a:t>sau</a:t>
            </a:r>
            <a:r>
              <a:rPr lang="en-US" dirty="0"/>
              <a:t> CT </a:t>
            </a:r>
            <a:r>
              <a:rPr lang="en-US" dirty="0" err="1"/>
              <a:t>toracic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978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10435-5CED-1E49-965F-DE123215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03EC-843E-2847-A0A8-2E178587C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Aportul</a:t>
            </a:r>
            <a:r>
              <a:rPr lang="en-US" b="1" dirty="0"/>
              <a:t> de </a:t>
            </a:r>
            <a:r>
              <a:rPr lang="en-US" b="1" dirty="0" err="1"/>
              <a:t>oxigen</a:t>
            </a:r>
            <a:r>
              <a:rPr lang="en-US" b="1" dirty="0"/>
              <a:t> (D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b="1" dirty="0"/>
              <a:t>)</a:t>
            </a:r>
            <a:endParaRPr lang="en-RO" dirty="0"/>
          </a:p>
          <a:p>
            <a:r>
              <a:rPr lang="en-US" dirty="0"/>
              <a:t>        	</a:t>
            </a:r>
            <a:r>
              <a:rPr lang="en-US" dirty="0" err="1"/>
              <a:t>Oxigenul</a:t>
            </a:r>
            <a:r>
              <a:rPr lang="en-US" dirty="0"/>
              <a:t> care </a:t>
            </a:r>
            <a:r>
              <a:rPr lang="en-US" dirty="0" err="1"/>
              <a:t>trece</a:t>
            </a:r>
            <a:r>
              <a:rPr lang="en-US" dirty="0"/>
              <a:t> din </a:t>
            </a:r>
            <a:r>
              <a:rPr lang="en-US" dirty="0" err="1"/>
              <a:t>plămân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sânge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transportat</a:t>
            </a:r>
            <a:r>
              <a:rPr lang="en-US" dirty="0"/>
              <a:t> la </a:t>
            </a:r>
            <a:r>
              <a:rPr lang="en-US" dirty="0" err="1"/>
              <a:t>organele</a:t>
            </a:r>
            <a:r>
              <a:rPr lang="en-US" dirty="0"/>
              <a:t> </a:t>
            </a:r>
            <a:r>
              <a:rPr lang="en-US" dirty="0" err="1"/>
              <a:t>vitale</a:t>
            </a:r>
            <a:r>
              <a:rPr lang="en-US" dirty="0"/>
              <a:t> de </a:t>
            </a:r>
            <a:r>
              <a:rPr lang="en-US" dirty="0" err="1"/>
              <a:t>sistemul</a:t>
            </a:r>
            <a:r>
              <a:rPr lang="en-US" dirty="0"/>
              <a:t> circulator. Rata la care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se </a:t>
            </a:r>
            <a:r>
              <a:rPr lang="en-US" dirty="0" err="1"/>
              <a:t>desfășoară</a:t>
            </a:r>
            <a:r>
              <a:rPr lang="en-US" dirty="0"/>
              <a:t> </a:t>
            </a:r>
            <a:r>
              <a:rPr lang="en-US" dirty="0" err="1"/>
              <a:t>poarta</a:t>
            </a:r>
            <a:r>
              <a:rPr lang="en-US" dirty="0"/>
              <a:t> </a:t>
            </a:r>
            <a:r>
              <a:rPr lang="en-US" dirty="0" err="1"/>
              <a:t>numele</a:t>
            </a:r>
            <a:r>
              <a:rPr lang="en-US" dirty="0"/>
              <a:t> de </a:t>
            </a:r>
            <a:r>
              <a:rPr lang="en-US" dirty="0" err="1"/>
              <a:t>aport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(</a:t>
            </a:r>
            <a:r>
              <a:rPr lang="en-US" dirty="0" err="1"/>
              <a:t>transportul</a:t>
            </a:r>
            <a:r>
              <a:rPr lang="en-US" dirty="0"/>
              <a:t> </a:t>
            </a:r>
            <a:r>
              <a:rPr lang="en-US" dirty="0" err="1"/>
              <a:t>oxigenului</a:t>
            </a:r>
            <a:r>
              <a:rPr lang="en-US" dirty="0"/>
              <a:t> = D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). D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volumul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(</a:t>
            </a:r>
            <a:r>
              <a:rPr lang="en-US" dirty="0" err="1"/>
              <a:t>în</a:t>
            </a:r>
            <a:r>
              <a:rPr lang="en-US" dirty="0"/>
              <a:t> ml) care </a:t>
            </a:r>
            <a:r>
              <a:rPr lang="en-US" dirty="0" err="1"/>
              <a:t>ajunge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capilarele</a:t>
            </a:r>
            <a:r>
              <a:rPr lang="en-US" dirty="0"/>
              <a:t> </a:t>
            </a:r>
            <a:r>
              <a:rPr lang="en-US" dirty="0" err="1"/>
              <a:t>sistemice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minut</a:t>
            </a:r>
            <a:r>
              <a:rPr lang="en-US" dirty="0"/>
              <a:t>. Este </a:t>
            </a:r>
            <a:r>
              <a:rPr lang="en-US" dirty="0" err="1"/>
              <a:t>echivalent</a:t>
            </a:r>
            <a:r>
              <a:rPr lang="en-US" dirty="0"/>
              <a:t> cu </a:t>
            </a:r>
            <a:r>
              <a:rPr lang="en-US" dirty="0" err="1"/>
              <a:t>produsul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conținutul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din </a:t>
            </a:r>
            <a:r>
              <a:rPr lang="en-US" dirty="0" err="1"/>
              <a:t>sângele</a:t>
            </a:r>
            <a:r>
              <a:rPr lang="en-US" dirty="0"/>
              <a:t> arterial (CaO2) </a:t>
            </a:r>
            <a:r>
              <a:rPr lang="en-US" dirty="0" err="1"/>
              <a:t>exprimat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ml/l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debitul</a:t>
            </a:r>
            <a:r>
              <a:rPr lang="en-US" dirty="0"/>
              <a:t> cardiac (Q) </a:t>
            </a:r>
            <a:r>
              <a:rPr lang="en-US" dirty="0" err="1"/>
              <a:t>exprimat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l/min.</a:t>
            </a:r>
            <a:endParaRPr lang="en-RO" dirty="0"/>
          </a:p>
          <a:p>
            <a:r>
              <a:rPr lang="en-US" dirty="0"/>
              <a:t> </a:t>
            </a:r>
            <a:endParaRPr lang="en-RO" dirty="0"/>
          </a:p>
          <a:p>
            <a:r>
              <a:rPr lang="en-US" b="1" i="1" dirty="0"/>
              <a:t>D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i="1" dirty="0"/>
              <a:t> = Q x Ca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b="1" i="1" dirty="0"/>
              <a:t> x 10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718938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71F4F-C80A-EF44-AA63-4DBB14AAE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În</a:t>
            </a:r>
            <a:r>
              <a:rPr lang="en-US" dirty="0"/>
              <a:t> 2011 </a:t>
            </a:r>
            <a:r>
              <a:rPr lang="en-US" dirty="0" err="1"/>
              <a:t>definiția</a:t>
            </a:r>
            <a:r>
              <a:rPr lang="en-US" dirty="0"/>
              <a:t> de la Berlin a </a:t>
            </a:r>
            <a:r>
              <a:rPr lang="en-US" dirty="0" err="1"/>
              <a:t>propus</a:t>
            </a:r>
            <a:r>
              <a:rPr lang="en-US" dirty="0"/>
              <a:t> 3 </a:t>
            </a:r>
            <a:r>
              <a:rPr lang="en-US" dirty="0" err="1"/>
              <a:t>categorii</a:t>
            </a:r>
            <a:r>
              <a:rPr lang="en-US" dirty="0"/>
              <a:t> exclusive de ARDS </a:t>
            </a:r>
            <a:r>
              <a:rPr lang="en-US" dirty="0" err="1"/>
              <a:t>în</a:t>
            </a:r>
            <a:r>
              <a:rPr lang="en-US" dirty="0"/>
              <a:t> </a:t>
            </a:r>
            <a:r>
              <a:rPr lang="en-US" dirty="0" err="1"/>
              <a:t>funcție</a:t>
            </a:r>
            <a:r>
              <a:rPr lang="en-US" dirty="0"/>
              <a:t> de </a:t>
            </a:r>
            <a:r>
              <a:rPr lang="en-US" dirty="0" err="1"/>
              <a:t>severitatea</a:t>
            </a:r>
            <a:r>
              <a:rPr lang="en-US" dirty="0"/>
              <a:t> </a:t>
            </a:r>
            <a:r>
              <a:rPr lang="en-US" dirty="0" err="1"/>
              <a:t>hipoxemiei</a:t>
            </a:r>
            <a:r>
              <a:rPr lang="en-US" dirty="0"/>
              <a:t>, </a:t>
            </a:r>
            <a:r>
              <a:rPr lang="en-US" dirty="0" err="1"/>
              <a:t>dupa</a:t>
            </a:r>
            <a:r>
              <a:rPr lang="en-US" dirty="0"/>
              <a:t>̆ cum </a:t>
            </a:r>
            <a:r>
              <a:rPr lang="en-US" dirty="0" err="1"/>
              <a:t>urmeaza</a:t>
            </a:r>
            <a:r>
              <a:rPr lang="en-US" dirty="0"/>
              <a:t>̆: </a:t>
            </a:r>
          </a:p>
          <a:p>
            <a:r>
              <a:rPr lang="en-US" dirty="0"/>
              <a:t>  Minor: 200 mm Hg ≥ PaO2/FIO2 ≤ 300 mm Hg </a:t>
            </a:r>
          </a:p>
          <a:p>
            <a:r>
              <a:rPr lang="en-US" dirty="0"/>
              <a:t>  </a:t>
            </a:r>
            <a:r>
              <a:rPr lang="en-US" dirty="0" err="1"/>
              <a:t>Moderat</a:t>
            </a:r>
            <a:r>
              <a:rPr lang="en-US" dirty="0"/>
              <a:t>: 100 mm Hg≥ PaO2/FIO2 ≤ 200 mm Hg </a:t>
            </a:r>
          </a:p>
          <a:p>
            <a:r>
              <a:rPr lang="en-US" dirty="0"/>
              <a:t>  Sever: PaO2/FIO2 ≤ 100 mm Hg. </a:t>
            </a:r>
          </a:p>
          <a:p>
            <a:endParaRPr lang="en-RO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3DFE8B-C1CA-4A4C-B453-C35D9B06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SINDROMUL DE DETRESĂ RESPIRATORIE ACUTĂ (ARDS) </a:t>
            </a:r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21441487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CE0EE-E9DA-874C-B978-F196B2966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592"/>
          </a:xfrm>
        </p:spPr>
        <p:txBody>
          <a:bodyPr/>
          <a:lstStyle/>
          <a:p>
            <a:r>
              <a:rPr lang="en-RO" dirty="0"/>
              <a:t>Definiția Berlin - 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8962D9-41C9-BD40-B8EB-0B9EABEB1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663543"/>
              </p:ext>
            </p:extLst>
          </p:nvPr>
        </p:nvGraphicFramePr>
        <p:xfrm>
          <a:off x="304800" y="1120717"/>
          <a:ext cx="11582400" cy="5372158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302382757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721349687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693232697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3914884335"/>
                    </a:ext>
                  </a:extLst>
                </a:gridCol>
              </a:tblGrid>
              <a:tr h="776485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Timp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Până la 1 saptamână de la agresiunea clinică, sau agravarea simptomatologiei pulmonare.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704533"/>
                  </a:ext>
                </a:extLst>
              </a:tr>
              <a:tr h="776485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Radiografie pulmonară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Opacități bilaterale- neexplicabile prin transudat, colecții lobare/pulmonare, noduli.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760726"/>
                  </a:ext>
                </a:extLst>
              </a:tr>
              <a:tr h="1466694">
                <a:tc>
                  <a:txBody>
                    <a:bodyPr/>
                    <a:lstStyle/>
                    <a:p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</a:rPr>
                        <a:t>Originea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</a:rPr>
                        <a:t>edemului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4000" dirty="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Insuficiență respiratorie inexplicabilă prin insuficientă cardiacă sau suraîncarcare cu lichide. </a:t>
                      </a:r>
                      <a:endParaRPr lang="en-US" sz="4000">
                        <a:effectLst/>
                      </a:endParaRPr>
                    </a:p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Evaluare obiectivă (ecocardigrafie) pentru a exclude edemul hidrostatic în absența unui factor de risc.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972402"/>
                  </a:ext>
                </a:extLst>
              </a:tr>
              <a:tr h="525838">
                <a:tc rowSpan="3"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Oxigenarea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Minor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Moderat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Sever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549248"/>
                  </a:ext>
                </a:extLst>
              </a:tr>
              <a:tr h="776485">
                <a:tc v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200&lt; PaO2/FiO2 ≤ 300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100&lt; PaO2/FiO2 ≤ 200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PaO2/FiO2 &lt;100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979089"/>
                  </a:ext>
                </a:extLst>
              </a:tr>
              <a:tr h="776485">
                <a:tc v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cu PEEP sau CPAP ≥5 cmH2O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cu PEEP sau CPAP ≥5 cmH2O </a:t>
                      </a:r>
                      <a:endParaRPr lang="en-US" sz="4000">
                        <a:effectLst/>
                      </a:endParaRPr>
                    </a:p>
                  </a:txBody>
                  <a:tcPr anchor="ctr">
                    <a:lnL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cu PEEP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</a:rPr>
                        <a:t>sau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 CPAP ≥ 5 cmH2O </a:t>
                      </a:r>
                      <a:endParaRPr lang="en-US" sz="4000" dirty="0">
                        <a:effectLst/>
                      </a:endParaRPr>
                    </a:p>
                  </a:txBody>
                  <a:tcPr anchor="ctr">
                    <a:lnL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265571"/>
                  </a:ext>
                </a:extLst>
              </a:tr>
            </a:tbl>
          </a:graphicData>
        </a:graphic>
      </p:graphicFrame>
      <p:pic>
        <p:nvPicPr>
          <p:cNvPr id="1025" name="Picture 1" descr="page35image56835280">
            <a:extLst>
              <a:ext uri="{FF2B5EF4-FFF2-40B4-BE49-F238E27FC236}">
                <a16:creationId xmlns:a16="http://schemas.microsoft.com/office/drawing/2014/main" id="{8B0DC6FF-CC7F-CE48-8118-A438F2EEF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1820"/>
            <a:ext cx="12700" cy="6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35image42261824">
            <a:extLst>
              <a:ext uri="{FF2B5EF4-FFF2-40B4-BE49-F238E27FC236}">
                <a16:creationId xmlns:a16="http://schemas.microsoft.com/office/drawing/2014/main" id="{38759EDF-D67F-E040-850E-E0DF5B0AB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1820"/>
            <a:ext cx="12700" cy="6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35image42267776">
            <a:extLst>
              <a:ext uri="{FF2B5EF4-FFF2-40B4-BE49-F238E27FC236}">
                <a16:creationId xmlns:a16="http://schemas.microsoft.com/office/drawing/2014/main" id="{7514A8D7-66E4-BC43-9664-A5BBD6D37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1820"/>
            <a:ext cx="12700" cy="6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ge35image56763248">
            <a:extLst>
              <a:ext uri="{FF2B5EF4-FFF2-40B4-BE49-F238E27FC236}">
                <a16:creationId xmlns:a16="http://schemas.microsoft.com/office/drawing/2014/main" id="{08BD15CD-CDB0-694D-B559-AC8872DBB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1820"/>
            <a:ext cx="1524000" cy="6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page35image56759328">
            <a:extLst>
              <a:ext uri="{FF2B5EF4-FFF2-40B4-BE49-F238E27FC236}">
                <a16:creationId xmlns:a16="http://schemas.microsoft.com/office/drawing/2014/main" id="{0F77A67F-0DC8-474C-ABD2-27EF8AE6A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1820"/>
            <a:ext cx="1524000" cy="6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ge35image42224064">
            <a:extLst>
              <a:ext uri="{FF2B5EF4-FFF2-40B4-BE49-F238E27FC236}">
                <a16:creationId xmlns:a16="http://schemas.microsoft.com/office/drawing/2014/main" id="{5A0AA6A8-AFD2-C64F-BEE1-AC392F4FF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1820"/>
            <a:ext cx="12700" cy="6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461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7CE-293E-4A47-888C-A4C2DC952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Fiziopatologie</a:t>
            </a:r>
            <a:r>
              <a:rPr lang="en-US" i="1" dirty="0"/>
              <a:t> - ARDS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EE67D-0B32-AF41-8557-4416F0E98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Sunt </a:t>
            </a:r>
            <a:r>
              <a:rPr lang="en-US" dirty="0" err="1"/>
              <a:t>descrise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̆ </a:t>
            </a:r>
            <a:r>
              <a:rPr lang="en-US" dirty="0" err="1"/>
              <a:t>căi</a:t>
            </a:r>
            <a:r>
              <a:rPr lang="en-US" dirty="0"/>
              <a:t> </a:t>
            </a:r>
            <a:r>
              <a:rPr lang="en-US" dirty="0" err="1"/>
              <a:t>patogenice</a:t>
            </a:r>
            <a:r>
              <a:rPr lang="en-US" dirty="0"/>
              <a:t> de </a:t>
            </a:r>
            <a:r>
              <a:rPr lang="en-US" dirty="0" err="1"/>
              <a:t>apariţie</a:t>
            </a:r>
            <a:r>
              <a:rPr lang="en-US" dirty="0"/>
              <a:t> a ARDS: </a:t>
            </a:r>
          </a:p>
          <a:p>
            <a:r>
              <a:rPr lang="en-US" dirty="0" err="1"/>
              <a:t>agresiunea</a:t>
            </a:r>
            <a:r>
              <a:rPr lang="en-US" dirty="0"/>
              <a:t> </a:t>
            </a:r>
            <a:r>
              <a:rPr lang="en-US" dirty="0" err="1"/>
              <a:t>pulmonara</a:t>
            </a:r>
            <a:r>
              <a:rPr lang="en-US" dirty="0"/>
              <a:t>̆ </a:t>
            </a:r>
            <a:r>
              <a:rPr lang="en-US" dirty="0" err="1"/>
              <a:t>directa</a:t>
            </a:r>
            <a:r>
              <a:rPr lang="en-US" dirty="0"/>
              <a:t>̆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parenchimului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 (ARDS </a:t>
            </a:r>
            <a:r>
              <a:rPr lang="en-US" dirty="0" err="1"/>
              <a:t>primar</a:t>
            </a:r>
            <a:r>
              <a:rPr lang="en-US" dirty="0"/>
              <a:t>) </a:t>
            </a:r>
          </a:p>
          <a:p>
            <a:r>
              <a:rPr lang="en-US" dirty="0" err="1"/>
              <a:t>agresiunea</a:t>
            </a:r>
            <a:r>
              <a:rPr lang="en-US" dirty="0"/>
              <a:t> </a:t>
            </a:r>
            <a:r>
              <a:rPr lang="en-US" dirty="0" err="1"/>
              <a:t>indirecta</a:t>
            </a:r>
            <a:r>
              <a:rPr lang="en-US" dirty="0"/>
              <a:t>̆ care </a:t>
            </a:r>
            <a:r>
              <a:rPr lang="en-US" dirty="0" err="1"/>
              <a:t>rezulta</a:t>
            </a:r>
            <a:r>
              <a:rPr lang="en-US" dirty="0"/>
              <a:t>̆ </a:t>
            </a:r>
            <a:r>
              <a:rPr lang="en-US" dirty="0" err="1"/>
              <a:t>în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răspuns</a:t>
            </a:r>
            <a:r>
              <a:rPr lang="en-US" dirty="0"/>
              <a:t> </a:t>
            </a:r>
            <a:r>
              <a:rPr lang="en-US" dirty="0" err="1"/>
              <a:t>inflamator</a:t>
            </a:r>
            <a:r>
              <a:rPr lang="en-US" dirty="0"/>
              <a:t> </a:t>
            </a:r>
            <a:r>
              <a:rPr lang="en-US" dirty="0" err="1"/>
              <a:t>sistemic</a:t>
            </a:r>
            <a:r>
              <a:rPr lang="en-US" dirty="0"/>
              <a:t>, la </a:t>
            </a:r>
            <a:r>
              <a:rPr lang="en-US" dirty="0" err="1"/>
              <a:t>pacienţi</a:t>
            </a:r>
            <a:r>
              <a:rPr lang="en-US" dirty="0"/>
              <a:t> cu </a:t>
            </a:r>
            <a:r>
              <a:rPr lang="en-US" dirty="0" err="1"/>
              <a:t>plămâni</a:t>
            </a:r>
            <a:r>
              <a:rPr lang="en-US" dirty="0"/>
              <a:t> </a:t>
            </a:r>
            <a:r>
              <a:rPr lang="en-US" dirty="0" err="1"/>
              <a:t>iniţial</a:t>
            </a:r>
            <a:r>
              <a:rPr lang="en-US" dirty="0"/>
              <a:t> </a:t>
            </a:r>
            <a:r>
              <a:rPr lang="en-US" dirty="0" err="1"/>
              <a:t>indemni</a:t>
            </a:r>
            <a:r>
              <a:rPr lang="en-US" dirty="0"/>
              <a:t> (ARDS </a:t>
            </a:r>
            <a:r>
              <a:rPr lang="en-US" dirty="0" err="1"/>
              <a:t>secundar</a:t>
            </a:r>
            <a:r>
              <a:rPr lang="en-US" dirty="0"/>
              <a:t>). </a:t>
            </a:r>
          </a:p>
          <a:p>
            <a:pPr marL="0" indent="0">
              <a:buNone/>
            </a:pPr>
            <a:r>
              <a:rPr lang="en-US" dirty="0" err="1"/>
              <a:t>În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ARDS-</a:t>
            </a:r>
            <a:r>
              <a:rPr lang="en-US" dirty="0" err="1"/>
              <a:t>ului</a:t>
            </a:r>
            <a:r>
              <a:rPr lang="en-US" dirty="0"/>
              <a:t> </a:t>
            </a:r>
            <a:r>
              <a:rPr lang="en-US" dirty="0" err="1"/>
              <a:t>extrapulmonar</a:t>
            </a:r>
            <a:r>
              <a:rPr lang="en-US" dirty="0"/>
              <a:t> </a:t>
            </a:r>
            <a:r>
              <a:rPr lang="en-US" dirty="0" err="1"/>
              <a:t>leziunile</a:t>
            </a:r>
            <a:r>
              <a:rPr lang="en-US" dirty="0"/>
              <a:t> </a:t>
            </a:r>
            <a:r>
              <a:rPr lang="en-US" dirty="0" err="1"/>
              <a:t>pulmonare</a:t>
            </a:r>
            <a:r>
              <a:rPr lang="en-US" dirty="0"/>
              <a:t> sunt </a:t>
            </a:r>
            <a:r>
              <a:rPr lang="en-US" dirty="0" err="1"/>
              <a:t>cauzate</a:t>
            </a:r>
            <a:r>
              <a:rPr lang="en-US" dirty="0"/>
              <a:t> de </a:t>
            </a:r>
            <a:r>
              <a:rPr lang="en-US" dirty="0" err="1"/>
              <a:t>mediatori</a:t>
            </a:r>
            <a:r>
              <a:rPr lang="en-US" dirty="0"/>
              <a:t> </a:t>
            </a:r>
            <a:r>
              <a:rPr lang="en-US" dirty="0" err="1"/>
              <a:t>circulanţi</a:t>
            </a:r>
            <a:r>
              <a:rPr lang="en-US" dirty="0"/>
              <a:t>, </a:t>
            </a:r>
            <a:r>
              <a:rPr lang="en-US" dirty="0" err="1"/>
              <a:t>eliberați</a:t>
            </a:r>
            <a:r>
              <a:rPr lang="en-US" dirty="0"/>
              <a:t> </a:t>
            </a:r>
            <a:r>
              <a:rPr lang="en-US" dirty="0" err="1"/>
              <a:t>în</a:t>
            </a:r>
            <a:r>
              <a:rPr lang="en-US" dirty="0"/>
              <a:t> </a:t>
            </a:r>
            <a:r>
              <a:rPr lang="en-US" dirty="0" err="1"/>
              <a:t>circulație</a:t>
            </a:r>
            <a:r>
              <a:rPr lang="en-US" dirty="0"/>
              <a:t> din </a:t>
            </a:r>
            <a:r>
              <a:rPr lang="en-US" dirty="0" err="1"/>
              <a:t>focare</a:t>
            </a:r>
            <a:r>
              <a:rPr lang="en-US" dirty="0"/>
              <a:t> </a:t>
            </a:r>
            <a:r>
              <a:rPr lang="en-US" dirty="0" err="1"/>
              <a:t>extrapulmonare</a:t>
            </a:r>
            <a:r>
              <a:rPr lang="en-US" dirty="0"/>
              <a:t> (</a:t>
            </a:r>
            <a:r>
              <a:rPr lang="en-US" dirty="0" err="1"/>
              <a:t>peritonite</a:t>
            </a:r>
            <a:r>
              <a:rPr lang="en-US" dirty="0"/>
              <a:t>, </a:t>
            </a:r>
            <a:r>
              <a:rPr lang="en-US" dirty="0" err="1"/>
              <a:t>pancreatite</a:t>
            </a:r>
            <a:r>
              <a:rPr lang="en-US" dirty="0"/>
              <a:t>). </a:t>
            </a:r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6472052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5C2C8-FE10-9E4E-8DA7-5D934952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Factorii</a:t>
            </a:r>
            <a:r>
              <a:rPr lang="en-US" dirty="0"/>
              <a:t> de </a:t>
            </a:r>
            <a:r>
              <a:rPr lang="en-US" dirty="0" err="1"/>
              <a:t>risc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ARDS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0F410-0C2A-3841-B181-396A26425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Direcţi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- Pneumonia 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Aspirația</a:t>
            </a:r>
            <a:r>
              <a:rPr lang="en-US" dirty="0"/>
              <a:t> de </a:t>
            </a:r>
            <a:r>
              <a:rPr lang="en-US" dirty="0" err="1"/>
              <a:t>conținut</a:t>
            </a:r>
            <a:r>
              <a:rPr lang="en-US" dirty="0"/>
              <a:t> gastric  </a:t>
            </a:r>
            <a:r>
              <a:rPr lang="en-US" dirty="0" err="1"/>
              <a:t>Leziuni</a:t>
            </a:r>
            <a:r>
              <a:rPr lang="en-US" dirty="0"/>
              <a:t> </a:t>
            </a:r>
            <a:r>
              <a:rPr lang="en-US" dirty="0" err="1"/>
              <a:t>inhalatorii</a:t>
            </a:r>
            <a:br>
              <a:rPr lang="en-US" dirty="0"/>
            </a:br>
            <a:r>
              <a:rPr lang="en-US" dirty="0"/>
              <a:t>	-</a:t>
            </a:r>
            <a:r>
              <a:rPr lang="en-US" dirty="0" err="1"/>
              <a:t>Înecul</a:t>
            </a:r>
            <a:r>
              <a:rPr lang="en-US" dirty="0"/>
              <a:t>. </a:t>
            </a:r>
          </a:p>
          <a:p>
            <a:r>
              <a:rPr lang="en-US" dirty="0"/>
              <a:t> </a:t>
            </a:r>
            <a:r>
              <a:rPr lang="en-US" dirty="0" err="1"/>
              <a:t>Indirecți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- </a:t>
            </a:r>
            <a:r>
              <a:rPr lang="en-US" dirty="0" err="1"/>
              <a:t>Sepsisul</a:t>
            </a:r>
            <a:r>
              <a:rPr lang="en-US" dirty="0"/>
              <a:t> non- </a:t>
            </a:r>
            <a:r>
              <a:rPr lang="en-US" dirty="0" err="1"/>
              <a:t>pulmonar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- Trauma majoră</a:t>
            </a:r>
            <a:br>
              <a:rPr lang="en-US" dirty="0"/>
            </a:br>
            <a:r>
              <a:rPr lang="en-US" dirty="0"/>
              <a:t>	- </a:t>
            </a:r>
            <a:r>
              <a:rPr lang="en-US" dirty="0" err="1"/>
              <a:t>Transfuzii</a:t>
            </a:r>
            <a:r>
              <a:rPr lang="en-US" dirty="0"/>
              <a:t> multiple</a:t>
            </a:r>
            <a:br>
              <a:rPr lang="en-US" dirty="0"/>
            </a:br>
            <a:r>
              <a:rPr lang="en-US" dirty="0"/>
              <a:t>	- </a:t>
            </a:r>
            <a:r>
              <a:rPr lang="en-US" dirty="0" err="1"/>
              <a:t>Arsuri</a:t>
            </a:r>
            <a:r>
              <a:rPr lang="en-US" dirty="0"/>
              <a:t> grave</a:t>
            </a:r>
            <a:br>
              <a:rPr lang="en-US" dirty="0"/>
            </a:br>
            <a:r>
              <a:rPr lang="en-US" dirty="0"/>
              <a:t>	- </a:t>
            </a:r>
            <a:r>
              <a:rPr lang="en-US" dirty="0" err="1"/>
              <a:t>Șocul</a:t>
            </a:r>
            <a:r>
              <a:rPr lang="en-US" dirty="0"/>
              <a:t> non- </a:t>
            </a:r>
            <a:r>
              <a:rPr lang="en-US" dirty="0" err="1"/>
              <a:t>cardiogen</a:t>
            </a:r>
            <a:r>
              <a:rPr lang="en-US" dirty="0"/>
              <a:t>. </a:t>
            </a:r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8378383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FB53-0D01-2F4D-B190-89DB3437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Fiziopatologie - 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9408E-E21A-4A4B-AB4D-10A53D116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Modificările</a:t>
            </a:r>
            <a:r>
              <a:rPr lang="en-US" dirty="0"/>
              <a:t> </a:t>
            </a:r>
            <a:r>
              <a:rPr lang="en-US" dirty="0" err="1"/>
              <a:t>fiziopatologice</a:t>
            </a:r>
            <a:r>
              <a:rPr lang="en-US" dirty="0"/>
              <a:t> de </a:t>
            </a:r>
            <a:r>
              <a:rPr lang="en-US" dirty="0" err="1"/>
              <a:t>baza</a:t>
            </a:r>
            <a:r>
              <a:rPr lang="en-US" dirty="0"/>
              <a:t>̆ care apar </a:t>
            </a:r>
            <a:r>
              <a:rPr lang="en-US" dirty="0" err="1"/>
              <a:t>în</a:t>
            </a:r>
            <a:r>
              <a:rPr lang="en-US" dirty="0"/>
              <a:t> ARDS sunt: </a:t>
            </a:r>
            <a:r>
              <a:rPr lang="en-US" dirty="0" err="1"/>
              <a:t>alterarea</a:t>
            </a:r>
            <a:r>
              <a:rPr lang="en-US" dirty="0"/>
              <a:t> </a:t>
            </a:r>
            <a:r>
              <a:rPr lang="en-US" dirty="0" err="1"/>
              <a:t>permeabilității</a:t>
            </a:r>
            <a:r>
              <a:rPr lang="en-US" dirty="0"/>
              <a:t> </a:t>
            </a:r>
            <a:r>
              <a:rPr lang="en-US" dirty="0" err="1"/>
              <a:t>capilarelor</a:t>
            </a:r>
            <a:r>
              <a:rPr lang="en-US" dirty="0"/>
              <a:t> </a:t>
            </a:r>
            <a:r>
              <a:rPr lang="en-US" dirty="0" err="1"/>
              <a:t>pulmonare</a:t>
            </a:r>
            <a:r>
              <a:rPr lang="en-US" dirty="0"/>
              <a:t> </a:t>
            </a:r>
            <a:r>
              <a:rPr lang="en-US" dirty="0" err="1"/>
              <a:t>și</a:t>
            </a:r>
            <a:r>
              <a:rPr lang="en-US" dirty="0"/>
              <a:t> a </a:t>
            </a:r>
            <a:r>
              <a:rPr lang="en-US" dirty="0" err="1"/>
              <a:t>capacității</a:t>
            </a:r>
            <a:r>
              <a:rPr lang="en-US" dirty="0"/>
              <a:t> de </a:t>
            </a:r>
            <a:r>
              <a:rPr lang="en-US" dirty="0" err="1"/>
              <a:t>difuziune</a:t>
            </a:r>
            <a:r>
              <a:rPr lang="en-US" dirty="0"/>
              <a:t> </a:t>
            </a:r>
            <a:r>
              <a:rPr lang="en-US" dirty="0" err="1"/>
              <a:t>alveolara</a:t>
            </a:r>
            <a:r>
              <a:rPr lang="en-US" dirty="0"/>
              <a:t>̆.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modificări</a:t>
            </a:r>
            <a:r>
              <a:rPr lang="en-US" dirty="0"/>
              <a:t> au </a:t>
            </a:r>
            <a:r>
              <a:rPr lang="en-US" dirty="0" err="1"/>
              <a:t>drept</a:t>
            </a:r>
            <a:r>
              <a:rPr lang="en-US" dirty="0"/>
              <a:t> </a:t>
            </a:r>
            <a:r>
              <a:rPr lang="en-US" dirty="0" err="1"/>
              <a:t>consecința</a:t>
            </a:r>
            <a:r>
              <a:rPr lang="en-US" dirty="0"/>
              <a:t>̆ </a:t>
            </a:r>
            <a:r>
              <a:rPr lang="en-US" dirty="0" err="1"/>
              <a:t>directa</a:t>
            </a:r>
            <a:r>
              <a:rPr lang="en-US" dirty="0"/>
              <a:t>̆ </a:t>
            </a:r>
            <a:r>
              <a:rPr lang="en-US" dirty="0" err="1"/>
              <a:t>apariția</a:t>
            </a:r>
            <a:r>
              <a:rPr lang="en-US" dirty="0"/>
              <a:t> </a:t>
            </a:r>
            <a:r>
              <a:rPr lang="en-US" dirty="0" err="1"/>
              <a:t>șuntului</a:t>
            </a:r>
            <a:r>
              <a:rPr lang="en-US" dirty="0"/>
              <a:t> </a:t>
            </a:r>
            <a:r>
              <a:rPr lang="en-US" dirty="0" err="1"/>
              <a:t>intrapulmonar</a:t>
            </a:r>
            <a:r>
              <a:rPr lang="en-US" dirty="0"/>
              <a:t>. </a:t>
            </a:r>
          </a:p>
          <a:p>
            <a:r>
              <a:rPr lang="en-US" dirty="0" err="1"/>
              <a:t>Leziunea</a:t>
            </a:r>
            <a:r>
              <a:rPr lang="en-US" dirty="0"/>
              <a:t> </a:t>
            </a:r>
            <a:r>
              <a:rPr lang="en-US" dirty="0" err="1"/>
              <a:t>pulmonara</a:t>
            </a:r>
            <a:r>
              <a:rPr lang="en-US" dirty="0"/>
              <a:t>̆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declanșata</a:t>
            </a:r>
            <a:r>
              <a:rPr lang="en-US" dirty="0"/>
              <a:t>̆ de o </a:t>
            </a:r>
            <a:r>
              <a:rPr lang="en-US" dirty="0" err="1"/>
              <a:t>insulta</a:t>
            </a:r>
            <a:r>
              <a:rPr lang="en-US" dirty="0"/>
              <a:t>̆ </a:t>
            </a:r>
            <a:r>
              <a:rPr lang="en-US" dirty="0" err="1"/>
              <a:t>specifica</a:t>
            </a:r>
            <a:r>
              <a:rPr lang="en-US" dirty="0"/>
              <a:t>̆, </a:t>
            </a:r>
            <a:r>
              <a:rPr lang="en-US" dirty="0" err="1"/>
              <a:t>însa</a:t>
            </a:r>
            <a:r>
              <a:rPr lang="en-US" dirty="0"/>
              <a:t>̆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exacerbata</a:t>
            </a:r>
            <a:r>
              <a:rPr lang="en-US" dirty="0"/>
              <a:t>̆ </a:t>
            </a:r>
            <a:r>
              <a:rPr lang="en-US" dirty="0" err="1"/>
              <a:t>și</a:t>
            </a:r>
            <a:r>
              <a:rPr lang="en-US" dirty="0"/>
              <a:t> de </a:t>
            </a:r>
            <a:r>
              <a:rPr lang="en-US" dirty="0" err="1"/>
              <a:t>strategii</a:t>
            </a:r>
            <a:r>
              <a:rPr lang="en-US" dirty="0"/>
              <a:t> </a:t>
            </a:r>
            <a:r>
              <a:rPr lang="en-US" dirty="0" err="1"/>
              <a:t>inadecvate</a:t>
            </a:r>
            <a:r>
              <a:rPr lang="en-US" dirty="0"/>
              <a:t> de </a:t>
            </a:r>
            <a:r>
              <a:rPr lang="en-US" dirty="0" err="1"/>
              <a:t>ventilație</a:t>
            </a:r>
            <a:r>
              <a:rPr lang="en-US" dirty="0"/>
              <a:t> </a:t>
            </a:r>
            <a:r>
              <a:rPr lang="en-US" dirty="0" err="1"/>
              <a:t>mecanica</a:t>
            </a:r>
            <a:r>
              <a:rPr lang="en-US" dirty="0"/>
              <a:t>̆ (ventilator-associated lung injury - VALI). </a:t>
            </a:r>
          </a:p>
          <a:p>
            <a:r>
              <a:rPr lang="en-US" dirty="0"/>
              <a:t>ARDS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evolua</a:t>
            </a:r>
            <a:r>
              <a:rPr lang="en-US" dirty="0"/>
              <a:t> fie </a:t>
            </a:r>
            <a:r>
              <a:rPr lang="en-US" dirty="0" err="1"/>
              <a:t>spre</a:t>
            </a:r>
            <a:r>
              <a:rPr lang="en-US" dirty="0"/>
              <a:t> o </a:t>
            </a:r>
            <a:r>
              <a:rPr lang="en-US" dirty="0" err="1"/>
              <a:t>recuperare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̆ a </a:t>
            </a:r>
            <a:r>
              <a:rPr lang="en-US" dirty="0" err="1"/>
              <a:t>funcției</a:t>
            </a:r>
            <a:r>
              <a:rPr lang="en-US" dirty="0"/>
              <a:t> </a:t>
            </a:r>
            <a:r>
              <a:rPr lang="en-US" dirty="0" err="1"/>
              <a:t>pulmonare</a:t>
            </a:r>
            <a:r>
              <a:rPr lang="en-US" dirty="0"/>
              <a:t>,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rapida</a:t>
            </a:r>
            <a:r>
              <a:rPr lang="en-US" dirty="0"/>
              <a:t>̆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lenta</a:t>
            </a:r>
            <a:r>
              <a:rPr lang="en-US" dirty="0"/>
              <a:t>̆, fie </a:t>
            </a:r>
            <a:r>
              <a:rPr lang="en-US" dirty="0" err="1"/>
              <a:t>spre</a:t>
            </a:r>
            <a:r>
              <a:rPr lang="en-US" dirty="0"/>
              <a:t> o </a:t>
            </a:r>
            <a:r>
              <a:rPr lang="en-US" dirty="0" err="1"/>
              <a:t>fibroza</a:t>
            </a:r>
            <a:r>
              <a:rPr lang="en-US" dirty="0"/>
              <a:t>̆ </a:t>
            </a:r>
            <a:r>
              <a:rPr lang="en-US" dirty="0" err="1"/>
              <a:t>pulmonara</a:t>
            </a:r>
            <a:r>
              <a:rPr lang="en-US" dirty="0"/>
              <a:t>̆ cu </a:t>
            </a:r>
            <a:r>
              <a:rPr lang="en-US" dirty="0" err="1"/>
              <a:t>alterarea</a:t>
            </a:r>
            <a:r>
              <a:rPr lang="en-US" dirty="0"/>
              <a:t> </a:t>
            </a:r>
            <a:r>
              <a:rPr lang="en-US" dirty="0" err="1"/>
              <a:t>persistenta</a:t>
            </a:r>
            <a:r>
              <a:rPr lang="en-US" dirty="0"/>
              <a:t>̆ a </a:t>
            </a:r>
            <a:r>
              <a:rPr lang="en-US" dirty="0" err="1"/>
              <a:t>funcției</a:t>
            </a:r>
            <a:r>
              <a:rPr lang="en-US" dirty="0"/>
              <a:t> </a:t>
            </a:r>
            <a:r>
              <a:rPr lang="en-US" dirty="0" err="1"/>
              <a:t>pulmonare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01436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61416-FDD5-1C41-A0DD-987C5D06A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895"/>
            <a:ext cx="10515600" cy="1325563"/>
          </a:xfrm>
        </p:spPr>
        <p:txBody>
          <a:bodyPr/>
          <a:lstStyle/>
          <a:p>
            <a:r>
              <a:rPr lang="en-US" i="1" dirty="0" err="1"/>
              <a:t>Tratament</a:t>
            </a:r>
            <a:r>
              <a:rPr lang="en-US" i="1" dirty="0"/>
              <a:t> - ARDS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F1BB4-C550-3241-A64D-AA4B3D99D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07" y="1312985"/>
            <a:ext cx="11512061" cy="52971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ARDS nu are </a:t>
            </a:r>
            <a:r>
              <a:rPr lang="en-US" dirty="0" err="1"/>
              <a:t>tratament</a:t>
            </a:r>
            <a:r>
              <a:rPr lang="en-US" dirty="0"/>
              <a:t> specific. Au </a:t>
            </a:r>
            <a:r>
              <a:rPr lang="en-US" dirty="0" err="1"/>
              <a:t>fost</a:t>
            </a:r>
            <a:r>
              <a:rPr lang="en-US" dirty="0"/>
              <a:t> evaluate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tratamente</a:t>
            </a:r>
            <a:r>
              <a:rPr lang="en-US" dirty="0"/>
              <a:t> </a:t>
            </a:r>
            <a:r>
              <a:rPr lang="en-US" dirty="0" err="1"/>
              <a:t>farmacologice</a:t>
            </a:r>
            <a:r>
              <a:rPr lang="en-US" dirty="0"/>
              <a:t>, </a:t>
            </a:r>
            <a:r>
              <a:rPr lang="en-US" dirty="0" err="1"/>
              <a:t>însa</a:t>
            </a:r>
            <a:r>
              <a:rPr lang="en-US" dirty="0"/>
              <a:t>̆ </a:t>
            </a:r>
            <a:r>
              <a:rPr lang="en-US" dirty="0" err="1"/>
              <a:t>nici</a:t>
            </a:r>
            <a:r>
              <a:rPr lang="en-US" dirty="0"/>
              <a:t> o </a:t>
            </a:r>
            <a:r>
              <a:rPr lang="en-US" dirty="0" err="1"/>
              <a:t>substanţa</a:t>
            </a:r>
            <a:r>
              <a:rPr lang="en-US" dirty="0"/>
              <a:t>̆ </a:t>
            </a:r>
            <a:r>
              <a:rPr lang="en-US" dirty="0" err="1"/>
              <a:t>medicamentoasa</a:t>
            </a:r>
            <a:r>
              <a:rPr lang="en-US" dirty="0"/>
              <a:t>̆ nu s-a </a:t>
            </a:r>
            <a:r>
              <a:rPr lang="en-US" dirty="0" err="1"/>
              <a:t>dovedit</a:t>
            </a:r>
            <a:r>
              <a:rPr lang="en-US" dirty="0"/>
              <a:t> a fi </a:t>
            </a:r>
            <a:r>
              <a:rPr lang="en-US" dirty="0" err="1"/>
              <a:t>eficienta</a:t>
            </a:r>
            <a:r>
              <a:rPr lang="en-US" dirty="0"/>
              <a:t>̆ </a:t>
            </a:r>
            <a:r>
              <a:rPr lang="en-US" dirty="0" err="1"/>
              <a:t>în</a:t>
            </a:r>
            <a:r>
              <a:rPr lang="en-US" dirty="0"/>
              <a:t> </a:t>
            </a:r>
            <a:r>
              <a:rPr lang="en-US" dirty="0" err="1"/>
              <a:t>managementul</a:t>
            </a:r>
            <a:r>
              <a:rPr lang="en-US" dirty="0"/>
              <a:t> </a:t>
            </a:r>
            <a:r>
              <a:rPr lang="en-US" dirty="0" err="1"/>
              <a:t>acestui</a:t>
            </a:r>
            <a:r>
              <a:rPr lang="en-US" dirty="0"/>
              <a:t> </a:t>
            </a:r>
            <a:r>
              <a:rPr lang="en-US" dirty="0" err="1"/>
              <a:t>sidrom</a:t>
            </a:r>
            <a:r>
              <a:rPr lang="en-US"/>
              <a:t>. </a:t>
            </a:r>
          </a:p>
          <a:p>
            <a:r>
              <a:rPr lang="en-US"/>
              <a:t>Tratamentul</a:t>
            </a:r>
            <a:r>
              <a:rPr lang="en-US" dirty="0"/>
              <a:t> </a:t>
            </a:r>
            <a:r>
              <a:rPr lang="en-US" dirty="0" err="1"/>
              <a:t>pacienţilor</a:t>
            </a:r>
            <a:r>
              <a:rPr lang="en-US" dirty="0"/>
              <a:t> cu ARDS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unul</a:t>
            </a:r>
            <a:r>
              <a:rPr lang="en-US" dirty="0"/>
              <a:t> </a:t>
            </a:r>
            <a:r>
              <a:rPr lang="en-US" dirty="0" err="1"/>
              <a:t>suportiv</a:t>
            </a:r>
            <a:r>
              <a:rPr lang="en-US" dirty="0"/>
              <a:t> </a:t>
            </a:r>
            <a:r>
              <a:rPr lang="en-US" dirty="0" err="1"/>
              <a:t>şi</a:t>
            </a:r>
            <a:r>
              <a:rPr lang="en-US" dirty="0"/>
              <a:t> </a:t>
            </a:r>
            <a:r>
              <a:rPr lang="en-US" dirty="0" err="1"/>
              <a:t>consta</a:t>
            </a:r>
            <a:r>
              <a:rPr lang="en-US" dirty="0"/>
              <a:t>̆ </a:t>
            </a:r>
            <a:r>
              <a:rPr lang="en-US" dirty="0" err="1"/>
              <a:t>în</a:t>
            </a:r>
            <a:r>
              <a:rPr lang="en-US" dirty="0"/>
              <a:t> </a:t>
            </a:r>
            <a:r>
              <a:rPr lang="en-US" dirty="0" err="1"/>
              <a:t>tratamentul</a:t>
            </a:r>
            <a:r>
              <a:rPr lang="en-US" dirty="0"/>
              <a:t> </a:t>
            </a:r>
            <a:r>
              <a:rPr lang="en-US" dirty="0" err="1"/>
              <a:t>bolii</a:t>
            </a:r>
            <a:r>
              <a:rPr lang="en-US" dirty="0"/>
              <a:t> de </a:t>
            </a:r>
            <a:r>
              <a:rPr lang="en-US" dirty="0" err="1"/>
              <a:t>baza</a:t>
            </a:r>
            <a:r>
              <a:rPr lang="en-US" dirty="0"/>
              <a:t>̆, </a:t>
            </a:r>
            <a:r>
              <a:rPr lang="en-US" dirty="0" err="1"/>
              <a:t>ventilaţie</a:t>
            </a:r>
            <a:r>
              <a:rPr lang="en-US" dirty="0"/>
              <a:t> </a:t>
            </a:r>
            <a:r>
              <a:rPr lang="en-US" dirty="0" err="1"/>
              <a:t>mecanica</a:t>
            </a:r>
            <a:r>
              <a:rPr lang="en-US" dirty="0"/>
              <a:t>̆ </a:t>
            </a:r>
            <a:r>
              <a:rPr lang="en-US" dirty="0" err="1"/>
              <a:t>protectiva</a:t>
            </a:r>
            <a:r>
              <a:rPr lang="en-US" dirty="0"/>
              <a:t>̆ non-</a:t>
            </a:r>
            <a:r>
              <a:rPr lang="en-US" dirty="0" err="1"/>
              <a:t>invaziva</a:t>
            </a:r>
            <a:r>
              <a:rPr lang="en-US" dirty="0"/>
              <a:t>̆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invaziva</a:t>
            </a:r>
            <a:r>
              <a:rPr lang="en-US" dirty="0"/>
              <a:t>̆, </a:t>
            </a:r>
            <a:r>
              <a:rPr lang="en-US" dirty="0" err="1"/>
              <a:t>prevenirea</a:t>
            </a:r>
            <a:r>
              <a:rPr lang="en-US" dirty="0"/>
              <a:t> </a:t>
            </a:r>
            <a:r>
              <a:rPr lang="en-US" dirty="0" err="1"/>
              <a:t>ulcerului</a:t>
            </a:r>
            <a:r>
              <a:rPr lang="en-US" dirty="0"/>
              <a:t> de stress </a:t>
            </a:r>
            <a:r>
              <a:rPr lang="en-US" dirty="0" err="1"/>
              <a:t>şi</a:t>
            </a:r>
            <a:r>
              <a:rPr lang="en-US" dirty="0"/>
              <a:t> a </a:t>
            </a:r>
            <a:r>
              <a:rPr lang="en-US" dirty="0" err="1"/>
              <a:t>trombembolismului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, </a:t>
            </a:r>
            <a:r>
              <a:rPr lang="en-US" dirty="0" err="1"/>
              <a:t>suport</a:t>
            </a:r>
            <a:r>
              <a:rPr lang="en-US" dirty="0"/>
              <a:t> </a:t>
            </a:r>
            <a:r>
              <a:rPr lang="en-US" dirty="0" err="1"/>
              <a:t>nutriţional</a:t>
            </a:r>
            <a:r>
              <a:rPr lang="en-US" dirty="0"/>
              <a:t> </a:t>
            </a:r>
            <a:r>
              <a:rPr lang="en-US" dirty="0" err="1"/>
              <a:t>şi</a:t>
            </a:r>
            <a:r>
              <a:rPr lang="en-US" dirty="0"/>
              <a:t> </a:t>
            </a:r>
            <a:r>
              <a:rPr lang="en-US" dirty="0" err="1"/>
              <a:t>evitarea</a:t>
            </a:r>
            <a:r>
              <a:rPr lang="en-US" dirty="0"/>
              <a:t> </a:t>
            </a:r>
            <a:r>
              <a:rPr lang="en-US" dirty="0" err="1"/>
              <a:t>bilanţului</a:t>
            </a:r>
            <a:r>
              <a:rPr lang="en-US" dirty="0"/>
              <a:t> </a:t>
            </a:r>
            <a:r>
              <a:rPr lang="en-US" dirty="0" err="1"/>
              <a:t>hidric</a:t>
            </a:r>
            <a:r>
              <a:rPr lang="en-US" dirty="0"/>
              <a:t> </a:t>
            </a:r>
            <a:r>
              <a:rPr lang="en-US" dirty="0" err="1"/>
              <a:t>pozitiv</a:t>
            </a:r>
            <a:r>
              <a:rPr lang="en-US" dirty="0"/>
              <a:t>. </a:t>
            </a:r>
          </a:p>
          <a:p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infecţia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frecventa</a:t>
            </a:r>
            <a:r>
              <a:rPr lang="en-US" dirty="0"/>
              <a:t>̆ </a:t>
            </a:r>
            <a:r>
              <a:rPr lang="en-US" dirty="0" err="1"/>
              <a:t>cauza</a:t>
            </a:r>
            <a:r>
              <a:rPr lang="en-US" dirty="0"/>
              <a:t>̆ de ARDS, se </a:t>
            </a:r>
            <a:r>
              <a:rPr lang="en-US" dirty="0" err="1"/>
              <a:t>impune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</a:t>
            </a:r>
            <a:r>
              <a:rPr lang="en-US" dirty="0" err="1"/>
              <a:t>precoce</a:t>
            </a:r>
            <a:r>
              <a:rPr lang="en-US" dirty="0"/>
              <a:t> de </a:t>
            </a:r>
            <a:r>
              <a:rPr lang="en-US" dirty="0" err="1"/>
              <a:t>antibioterapie</a:t>
            </a:r>
            <a:r>
              <a:rPr lang="en-US" dirty="0"/>
              <a:t> cu </a:t>
            </a:r>
            <a:r>
              <a:rPr lang="en-US" dirty="0" err="1"/>
              <a:t>spectru</a:t>
            </a:r>
            <a:r>
              <a:rPr lang="en-US" dirty="0"/>
              <a:t> </a:t>
            </a:r>
            <a:r>
              <a:rPr lang="en-US" dirty="0" err="1"/>
              <a:t>larg</a:t>
            </a:r>
            <a:r>
              <a:rPr lang="en-US" dirty="0"/>
              <a:t> </a:t>
            </a:r>
            <a:r>
              <a:rPr lang="en-US" dirty="0" err="1"/>
              <a:t>şi</a:t>
            </a:r>
            <a:r>
              <a:rPr lang="en-US" dirty="0"/>
              <a:t> o </a:t>
            </a:r>
            <a:r>
              <a:rPr lang="en-US" dirty="0" err="1"/>
              <a:t>evaluare</a:t>
            </a:r>
            <a:r>
              <a:rPr lang="en-US" dirty="0"/>
              <a:t> </a:t>
            </a:r>
            <a:r>
              <a:rPr lang="en-US" dirty="0" err="1"/>
              <a:t>minuţioasa</a:t>
            </a:r>
            <a:r>
              <a:rPr lang="en-US" dirty="0"/>
              <a:t>̆ a </a:t>
            </a:r>
            <a:r>
              <a:rPr lang="en-US" dirty="0" err="1"/>
              <a:t>pacientului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determinarea</a:t>
            </a:r>
            <a:r>
              <a:rPr lang="en-US" dirty="0"/>
              <a:t> </a:t>
            </a:r>
            <a:r>
              <a:rPr lang="en-US" dirty="0" err="1"/>
              <a:t>surselor</a:t>
            </a:r>
            <a:r>
              <a:rPr lang="en-US" dirty="0"/>
              <a:t> de </a:t>
            </a:r>
            <a:r>
              <a:rPr lang="en-US" dirty="0" err="1"/>
              <a:t>infecţie</a:t>
            </a:r>
            <a:r>
              <a:rPr lang="en-US" dirty="0"/>
              <a:t>. </a:t>
            </a:r>
          </a:p>
          <a:p>
            <a:r>
              <a:rPr lang="en-US" dirty="0" err="1"/>
              <a:t>Ventilaţiea</a:t>
            </a:r>
            <a:r>
              <a:rPr lang="en-US" dirty="0"/>
              <a:t> </a:t>
            </a:r>
            <a:r>
              <a:rPr lang="en-US" dirty="0" err="1"/>
              <a:t>mecanica</a:t>
            </a:r>
            <a:r>
              <a:rPr lang="en-US" dirty="0"/>
              <a:t>̆ </a:t>
            </a:r>
            <a:r>
              <a:rPr lang="en-US" dirty="0" err="1"/>
              <a:t>protectiva</a:t>
            </a:r>
            <a:r>
              <a:rPr lang="en-US" dirty="0"/>
              <a:t>̆ </a:t>
            </a:r>
            <a:r>
              <a:rPr lang="en-US" dirty="0" err="1"/>
              <a:t>presupune</a:t>
            </a:r>
            <a:r>
              <a:rPr lang="en-US" dirty="0"/>
              <a:t> </a:t>
            </a:r>
            <a:r>
              <a:rPr lang="en-US" dirty="0" err="1"/>
              <a:t>ventilaţie</a:t>
            </a:r>
            <a:r>
              <a:rPr lang="en-US" dirty="0"/>
              <a:t> </a:t>
            </a:r>
            <a:r>
              <a:rPr lang="en-US" dirty="0" err="1"/>
              <a:t>mecanica</a:t>
            </a:r>
            <a:r>
              <a:rPr lang="en-US" dirty="0"/>
              <a:t>̆ cu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 mic (6 mL/kg </a:t>
            </a:r>
            <a:r>
              <a:rPr lang="en-US" dirty="0" err="1"/>
              <a:t>raportat</a:t>
            </a:r>
            <a:r>
              <a:rPr lang="en-US" dirty="0"/>
              <a:t> la masa </a:t>
            </a:r>
            <a:r>
              <a:rPr lang="en-US" dirty="0" err="1"/>
              <a:t>corporala</a:t>
            </a:r>
            <a:r>
              <a:rPr lang="en-US" dirty="0"/>
              <a:t>̆ </a:t>
            </a:r>
            <a:r>
              <a:rPr lang="en-US" dirty="0" err="1"/>
              <a:t>ideala</a:t>
            </a:r>
            <a:r>
              <a:rPr lang="en-US" dirty="0"/>
              <a:t>̆) </a:t>
            </a:r>
            <a:r>
              <a:rPr lang="en-US" dirty="0" err="1"/>
              <a:t>și</a:t>
            </a:r>
            <a:r>
              <a:rPr lang="en-US" dirty="0"/>
              <a:t> PEEP </a:t>
            </a:r>
            <a:r>
              <a:rPr lang="en-US" dirty="0" err="1"/>
              <a:t>optimizat</a:t>
            </a:r>
            <a:r>
              <a:rPr lang="en-US" dirty="0"/>
              <a:t> (</a:t>
            </a:r>
            <a:r>
              <a:rPr lang="en-US" dirty="0" err="1"/>
              <a:t>cresut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88601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E971-42B3-474D-A933-8CAA3566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52F1B-7751-824D-AC8F-1E62FB5D8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err="1"/>
              <a:t>Preluarea</a:t>
            </a:r>
            <a:r>
              <a:rPr lang="en-US" b="1" dirty="0"/>
              <a:t> </a:t>
            </a:r>
            <a:r>
              <a:rPr lang="ro-RO" dirty="0"/>
              <a:t>O</a:t>
            </a:r>
            <a:r>
              <a:rPr lang="ro-RO" baseline="-25000" dirty="0"/>
              <a:t>2</a:t>
            </a:r>
            <a:r>
              <a:rPr lang="en-US" b="1" dirty="0"/>
              <a:t> (V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dirty="0"/>
              <a:t>)</a:t>
            </a:r>
            <a:endParaRPr lang="en-RO" dirty="0"/>
          </a:p>
          <a:p>
            <a:r>
              <a:rPr lang="en-US" dirty="0"/>
              <a:t>         	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ajunge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capilarele</a:t>
            </a:r>
            <a:r>
              <a:rPr lang="en-US" dirty="0"/>
              <a:t> </a:t>
            </a:r>
            <a:r>
              <a:rPr lang="en-US" dirty="0" err="1"/>
              <a:t>sistemice</a:t>
            </a:r>
            <a:r>
              <a:rPr lang="en-US" dirty="0"/>
              <a:t>, </a:t>
            </a:r>
            <a:r>
              <a:rPr lang="en-US" dirty="0" err="1"/>
              <a:t>hemoglobina</a:t>
            </a:r>
            <a:r>
              <a:rPr lang="en-US" dirty="0"/>
              <a:t> </a:t>
            </a:r>
            <a:r>
              <a:rPr lang="en-US" dirty="0" err="1"/>
              <a:t>eliberează</a:t>
            </a:r>
            <a:r>
              <a:rPr lang="en-US" dirty="0"/>
              <a:t> </a:t>
            </a:r>
            <a:r>
              <a:rPr lang="en-US" dirty="0" err="1"/>
              <a:t>oxigenul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ca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tracă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țesuturi</a:t>
            </a:r>
            <a:r>
              <a:rPr lang="en-US" dirty="0"/>
              <a:t>. Rata la care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fenomen</a:t>
            </a:r>
            <a:r>
              <a:rPr lang="en-US" dirty="0"/>
              <a:t> are loc </a:t>
            </a:r>
            <a:r>
              <a:rPr lang="en-US" dirty="0" err="1"/>
              <a:t>poartă</a:t>
            </a:r>
            <a:r>
              <a:rPr lang="en-US" dirty="0"/>
              <a:t> </a:t>
            </a:r>
            <a:r>
              <a:rPr lang="en-US" dirty="0" err="1"/>
              <a:t>numele</a:t>
            </a:r>
            <a:r>
              <a:rPr lang="en-US" dirty="0"/>
              <a:t> de </a:t>
            </a:r>
            <a:r>
              <a:rPr lang="en-US" dirty="0" err="1"/>
              <a:t>preluare</a:t>
            </a:r>
            <a:r>
              <a:rPr lang="en-US" dirty="0"/>
              <a:t> a </a:t>
            </a:r>
            <a:r>
              <a:rPr lang="en-US" dirty="0" err="1"/>
              <a:t>oxigenului</a:t>
            </a:r>
            <a:r>
              <a:rPr lang="en-US" dirty="0"/>
              <a:t> (V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). 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volumul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(</a:t>
            </a:r>
            <a:r>
              <a:rPr lang="en-US" dirty="0" err="1"/>
              <a:t>în</a:t>
            </a:r>
            <a:r>
              <a:rPr lang="en-US" dirty="0"/>
              <a:t> ml) care </a:t>
            </a:r>
            <a:r>
              <a:rPr lang="en-US" dirty="0" err="1"/>
              <a:t>trece</a:t>
            </a:r>
            <a:r>
              <a:rPr lang="en-US" dirty="0"/>
              <a:t> din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țesuturi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minut</a:t>
            </a:r>
            <a:r>
              <a:rPr lang="en-US" dirty="0"/>
              <a:t>. De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oxigenul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depozitat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țesuturi</a:t>
            </a:r>
            <a:r>
              <a:rPr lang="en-US" dirty="0"/>
              <a:t>, 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folosit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măsura</a:t>
            </a:r>
            <a:r>
              <a:rPr lang="en-US" dirty="0"/>
              <a:t> </a:t>
            </a:r>
            <a:r>
              <a:rPr lang="en-US" i="1" dirty="0" err="1"/>
              <a:t>consumul</a:t>
            </a:r>
            <a:r>
              <a:rPr lang="en-US" i="1" dirty="0"/>
              <a:t> </a:t>
            </a:r>
            <a:r>
              <a:rPr lang="en-US" i="1" dirty="0" err="1"/>
              <a:t>tisular</a:t>
            </a:r>
            <a:r>
              <a:rPr lang="en-US" i="1" dirty="0"/>
              <a:t> de </a:t>
            </a:r>
            <a:r>
              <a:rPr lang="en-US" i="1" dirty="0" err="1"/>
              <a:t>oxigen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Valoarea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(</a:t>
            </a:r>
            <a:r>
              <a:rPr lang="en-US" dirty="0" err="1"/>
              <a:t>exprimat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ml/min)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calculată</a:t>
            </a:r>
            <a:r>
              <a:rPr lang="en-US" dirty="0"/>
              <a:t> ca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produsul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debitul</a:t>
            </a:r>
            <a:r>
              <a:rPr lang="en-US" dirty="0"/>
              <a:t> cardiac (Q)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diferența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concentrația</a:t>
            </a:r>
            <a:r>
              <a:rPr lang="en-US" dirty="0"/>
              <a:t> de </a:t>
            </a:r>
            <a:r>
              <a:rPr lang="en-US" dirty="0" err="1"/>
              <a:t>oxigen</a:t>
            </a:r>
            <a:r>
              <a:rPr lang="en-US" dirty="0"/>
              <a:t> din </a:t>
            </a:r>
            <a:r>
              <a:rPr lang="en-US" dirty="0" err="1"/>
              <a:t>sângele</a:t>
            </a:r>
            <a:r>
              <a:rPr lang="en-US" dirty="0"/>
              <a:t> arterial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venos</a:t>
            </a:r>
            <a:r>
              <a:rPr lang="en-US" dirty="0"/>
              <a:t> (Ca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 – </a:t>
            </a:r>
            <a:r>
              <a:rPr lang="en-US" dirty="0" err="1"/>
              <a:t>Cv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dirty="0"/>
              <a:t>).</a:t>
            </a:r>
            <a:endParaRPr lang="en-RO" dirty="0"/>
          </a:p>
          <a:p>
            <a:r>
              <a:rPr lang="en-US" dirty="0"/>
              <a:t> </a:t>
            </a:r>
            <a:endParaRPr lang="en-RO" dirty="0"/>
          </a:p>
          <a:p>
            <a:r>
              <a:rPr lang="en-US" b="1" i="1" dirty="0"/>
              <a:t>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i="1" dirty="0"/>
              <a:t> = Q x (Ca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i="1" dirty="0"/>
              <a:t> – </a:t>
            </a:r>
            <a:r>
              <a:rPr lang="en-US" b="1" i="1" dirty="0" err="1"/>
              <a:t>Cv</a:t>
            </a:r>
            <a:r>
              <a:rPr lang="ro-RO" dirty="0"/>
              <a:t> O</a:t>
            </a:r>
            <a:r>
              <a:rPr lang="ro-RO" baseline="-25000" dirty="0"/>
              <a:t>2</a:t>
            </a:r>
            <a:r>
              <a:rPr lang="en-US" b="1" i="1" dirty="0"/>
              <a:t>) x 10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8051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EB711-B2C6-6847-8FCC-FB9779EA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C94B-FAA4-834A-AC73-835C29794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Ventilația</a:t>
            </a:r>
            <a:r>
              <a:rPr lang="en-US" b="1" dirty="0"/>
              <a:t> </a:t>
            </a:r>
            <a:r>
              <a:rPr lang="en-US" b="1" dirty="0" err="1"/>
              <a:t>spațiului</a:t>
            </a:r>
            <a:r>
              <a:rPr lang="en-US" b="1" dirty="0"/>
              <a:t> mort </a:t>
            </a:r>
            <a:endParaRPr lang="en-RO" dirty="0"/>
          </a:p>
          <a:p>
            <a:r>
              <a:rPr lang="en-US" dirty="0"/>
              <a:t>        	 Un </a:t>
            </a:r>
            <a:r>
              <a:rPr lang="en-US" dirty="0" err="1"/>
              <a:t>raport</a:t>
            </a:r>
            <a:r>
              <a:rPr lang="en-US" dirty="0"/>
              <a:t> V/Q &gt;1 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afecțiunea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ventilația</a:t>
            </a:r>
            <a:r>
              <a:rPr lang="en-US" dirty="0"/>
              <a:t> </a:t>
            </a:r>
            <a:r>
              <a:rPr lang="en-US" dirty="0" err="1"/>
              <a:t>depășește</a:t>
            </a:r>
            <a:r>
              <a:rPr lang="en-US" dirty="0"/>
              <a:t> rata </a:t>
            </a:r>
            <a:r>
              <a:rPr lang="en-US" dirty="0" err="1"/>
              <a:t>fluxului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. </a:t>
            </a:r>
            <a:r>
              <a:rPr lang="en-US" dirty="0" err="1"/>
              <a:t>Excesul</a:t>
            </a:r>
            <a:r>
              <a:rPr lang="en-US" dirty="0"/>
              <a:t> de </a:t>
            </a:r>
            <a:r>
              <a:rPr lang="en-US" dirty="0" err="1"/>
              <a:t>ventilație</a:t>
            </a:r>
            <a:r>
              <a:rPr lang="en-US" dirty="0"/>
              <a:t>, </a:t>
            </a:r>
            <a:r>
              <a:rPr lang="en-US" dirty="0" err="1"/>
              <a:t>numit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i="1" dirty="0" err="1"/>
              <a:t>ventilația</a:t>
            </a:r>
            <a:r>
              <a:rPr lang="en-US" i="1" dirty="0"/>
              <a:t> </a:t>
            </a:r>
            <a:r>
              <a:rPr lang="en-US" i="1" dirty="0" err="1"/>
              <a:t>spațiului</a:t>
            </a:r>
            <a:r>
              <a:rPr lang="en-US" i="1" dirty="0"/>
              <a:t> mort, </a:t>
            </a:r>
            <a:r>
              <a:rPr lang="en-US" dirty="0"/>
              <a:t>nu </a:t>
            </a:r>
            <a:r>
              <a:rPr lang="en-US" dirty="0" err="1"/>
              <a:t>participă</a:t>
            </a:r>
            <a:r>
              <a:rPr lang="en-US" dirty="0"/>
              <a:t> la </a:t>
            </a:r>
            <a:r>
              <a:rPr lang="en-US" dirty="0" err="1"/>
              <a:t>schimbul</a:t>
            </a:r>
            <a:r>
              <a:rPr lang="en-US" dirty="0"/>
              <a:t> de gaze </a:t>
            </a:r>
            <a:r>
              <a:rPr lang="en-US" dirty="0" err="1"/>
              <a:t>sanguin</a:t>
            </a:r>
            <a:r>
              <a:rPr lang="en-US" dirty="0"/>
              <a:t>.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spațiu</a:t>
            </a:r>
            <a:r>
              <a:rPr lang="en-US" dirty="0"/>
              <a:t> mort.</a:t>
            </a:r>
            <a:endParaRPr lang="en-RO" dirty="0"/>
          </a:p>
          <a:p>
            <a:r>
              <a:rPr lang="en-US" i="1" dirty="0" err="1"/>
              <a:t>Spațiul</a:t>
            </a:r>
            <a:r>
              <a:rPr lang="en-US" i="1" dirty="0"/>
              <a:t> mort anatomic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reprezentat</a:t>
            </a:r>
            <a:r>
              <a:rPr lang="en-US" dirty="0"/>
              <a:t> de </a:t>
            </a:r>
            <a:r>
              <a:rPr lang="en-US" dirty="0" err="1"/>
              <a:t>gazele</a:t>
            </a:r>
            <a:r>
              <a:rPr lang="en-US" dirty="0"/>
              <a:t> din </a:t>
            </a:r>
            <a:r>
              <a:rPr lang="en-US" dirty="0" err="1"/>
              <a:t>căile</a:t>
            </a:r>
            <a:r>
              <a:rPr lang="en-US" dirty="0"/>
              <a:t> </a:t>
            </a:r>
            <a:r>
              <a:rPr lang="en-US" dirty="0" err="1"/>
              <a:t>aeriene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care nu are contact cu </a:t>
            </a:r>
            <a:r>
              <a:rPr lang="en-US" dirty="0" err="1"/>
              <a:t>capilarele</a:t>
            </a:r>
            <a:r>
              <a:rPr lang="en-US" dirty="0"/>
              <a:t> (</a:t>
            </a:r>
            <a:r>
              <a:rPr lang="en-US" dirty="0" err="1"/>
              <a:t>aproximativ</a:t>
            </a:r>
            <a:r>
              <a:rPr lang="en-US" dirty="0"/>
              <a:t> 50% din </a:t>
            </a:r>
            <a:r>
              <a:rPr lang="en-US" dirty="0" err="1"/>
              <a:t>spațiul</a:t>
            </a:r>
            <a:r>
              <a:rPr lang="en-US" dirty="0"/>
              <a:t> mort anatomic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faringe</a:t>
            </a:r>
            <a:r>
              <a:rPr lang="en-US" dirty="0"/>
              <a:t>). </a:t>
            </a:r>
          </a:p>
          <a:p>
            <a:r>
              <a:rPr lang="en-US" i="1" dirty="0" err="1"/>
              <a:t>Spațiul</a:t>
            </a:r>
            <a:r>
              <a:rPr lang="en-US" i="1" dirty="0"/>
              <a:t> mort </a:t>
            </a:r>
            <a:r>
              <a:rPr lang="en-US" i="1" dirty="0" err="1"/>
              <a:t>fiziologic</a:t>
            </a:r>
            <a:r>
              <a:rPr lang="en-US" i="1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partea</a:t>
            </a:r>
            <a:r>
              <a:rPr lang="en-US" dirty="0"/>
              <a:t> din </a:t>
            </a:r>
            <a:r>
              <a:rPr lang="en-US" dirty="0" err="1"/>
              <a:t>gazele</a:t>
            </a:r>
            <a:r>
              <a:rPr lang="en-US" dirty="0"/>
              <a:t> </a:t>
            </a:r>
            <a:r>
              <a:rPr lang="en-US" dirty="0" err="1"/>
              <a:t>alveolare</a:t>
            </a:r>
            <a:r>
              <a:rPr lang="en-US" dirty="0"/>
              <a:t> care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echilibru</a:t>
            </a:r>
            <a:r>
              <a:rPr lang="en-US" dirty="0"/>
              <a:t> cu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.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52971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4178-4499-DC40-B384-96863A5B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6A0C-4263-6C49-8BDB-59B3B65F2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Ventilaţia</a:t>
            </a:r>
            <a:r>
              <a:rPr lang="en-US" dirty="0"/>
              <a:t> </a:t>
            </a:r>
            <a:r>
              <a:rPr lang="en-US" dirty="0" err="1"/>
              <a:t>spaţiului</a:t>
            </a:r>
            <a:r>
              <a:rPr lang="en-US" dirty="0"/>
              <a:t> mort </a:t>
            </a:r>
            <a:r>
              <a:rPr lang="en-US" dirty="0" err="1"/>
              <a:t>creşte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interfaţa</a:t>
            </a:r>
            <a:r>
              <a:rPr lang="en-US" dirty="0"/>
              <a:t> alveola-</a:t>
            </a:r>
            <a:r>
              <a:rPr lang="en-US" dirty="0" err="1"/>
              <a:t>capilară</a:t>
            </a:r>
            <a:r>
              <a:rPr lang="en-US" dirty="0"/>
              <a:t> (</a:t>
            </a:r>
            <a:r>
              <a:rPr lang="en-US" dirty="0" err="1"/>
              <a:t>suprafaţa</a:t>
            </a:r>
            <a:r>
              <a:rPr lang="en-US" dirty="0"/>
              <a:t> de </a:t>
            </a:r>
            <a:r>
              <a:rPr lang="en-US" dirty="0" err="1"/>
              <a:t>schimb</a:t>
            </a:r>
            <a:r>
              <a:rPr lang="en-US" dirty="0"/>
              <a:t>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distrusă</a:t>
            </a:r>
            <a:r>
              <a:rPr lang="en-US" dirty="0"/>
              <a:t> (</a:t>
            </a:r>
            <a:r>
              <a:rPr lang="en-US" dirty="0" err="1"/>
              <a:t>emfizem</a:t>
            </a:r>
            <a:r>
              <a:rPr lang="en-US" dirty="0"/>
              <a:t>),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redus</a:t>
            </a:r>
            <a:r>
              <a:rPr lang="en-US" dirty="0"/>
              <a:t> (debit cardiac </a:t>
            </a:r>
            <a:r>
              <a:rPr lang="en-US" dirty="0" err="1"/>
              <a:t>scăzut</a:t>
            </a:r>
            <a:r>
              <a:rPr lang="en-US" dirty="0"/>
              <a:t>)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alveolele</a:t>
            </a:r>
            <a:r>
              <a:rPr lang="en-US" dirty="0"/>
              <a:t> sunt </a:t>
            </a:r>
            <a:r>
              <a:rPr lang="en-US" dirty="0" err="1"/>
              <a:t>supradestinse</a:t>
            </a:r>
            <a:r>
              <a:rPr lang="en-US" dirty="0"/>
              <a:t> (</a:t>
            </a:r>
            <a:r>
              <a:rPr lang="en-US" dirty="0" err="1"/>
              <a:t>ventilaţie</a:t>
            </a:r>
            <a:r>
              <a:rPr lang="en-US" dirty="0"/>
              <a:t> cu </a:t>
            </a:r>
            <a:r>
              <a:rPr lang="en-US" dirty="0" err="1"/>
              <a:t>presiune</a:t>
            </a:r>
            <a:r>
              <a:rPr lang="en-US" dirty="0"/>
              <a:t> </a:t>
            </a:r>
            <a:r>
              <a:rPr lang="en-US" dirty="0" err="1"/>
              <a:t>pozitivă</a:t>
            </a:r>
            <a:r>
              <a:rPr lang="en-US" dirty="0"/>
              <a:t>).</a:t>
            </a:r>
            <a:r>
              <a:rPr lang="en-RO" dirty="0">
                <a:effectLst/>
              </a:rPr>
              <a:t> </a:t>
            </a:r>
          </a:p>
          <a:p>
            <a:r>
              <a:rPr lang="en-RO" dirty="0"/>
              <a:t>În mod normal, ventilația spațiului mort (V</a:t>
            </a:r>
            <a:r>
              <a:rPr lang="en-RO" baseline="-25000" dirty="0"/>
              <a:t>D</a:t>
            </a:r>
            <a:r>
              <a:rPr lang="en-RO" dirty="0"/>
              <a:t>) reprezintă 20-30% din ventilația totală (V</a:t>
            </a:r>
            <a:r>
              <a:rPr lang="en-RO" baseline="-25000" dirty="0"/>
              <a:t>T</a:t>
            </a:r>
            <a:r>
              <a:rPr lang="en-RO" dirty="0"/>
              <a:t>), așa că V</a:t>
            </a:r>
            <a:r>
              <a:rPr lang="en-RO" baseline="-25000" dirty="0"/>
              <a:t>D</a:t>
            </a:r>
            <a:r>
              <a:rPr lang="en-RO" dirty="0"/>
              <a:t>/V</a:t>
            </a:r>
            <a:r>
              <a:rPr lang="en-RO" baseline="-25000" dirty="0"/>
              <a:t>T</a:t>
            </a:r>
            <a:r>
              <a:rPr lang="en-RO" dirty="0"/>
              <a:t> = 0.2-0.3.</a:t>
            </a:r>
          </a:p>
        </p:txBody>
      </p:sp>
    </p:spTree>
    <p:extLst>
      <p:ext uri="{BB962C8B-B14F-4D97-AF65-F5344CB8AC3E}">
        <p14:creationId xmlns:p14="http://schemas.microsoft.com/office/powerpoint/2010/main" val="201406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C2C4-CFF8-E946-B712-648E3120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Relaţiile</a:t>
            </a:r>
            <a:r>
              <a:rPr lang="en-US" dirty="0"/>
              <a:t> </a:t>
            </a:r>
            <a:r>
              <a:rPr lang="en-US" dirty="0" err="1"/>
              <a:t>ventilaţie-perfuzie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anomaliile</a:t>
            </a:r>
            <a:r>
              <a:rPr lang="en-US" dirty="0"/>
              <a:t> </a:t>
            </a:r>
            <a:r>
              <a:rPr lang="en-US" dirty="0" err="1"/>
              <a:t>gazelor</a:t>
            </a:r>
            <a:r>
              <a:rPr lang="en-US" dirty="0"/>
              <a:t> din </a:t>
            </a:r>
            <a:r>
              <a:rPr lang="en-US" dirty="0" err="1"/>
              <a:t>sângele</a:t>
            </a:r>
            <a:r>
              <a:rPr lang="en-US" dirty="0"/>
              <a:t> arterial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A75AB83-A3E8-024A-95A6-932D74476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455236"/>
              </p:ext>
            </p:extLst>
          </p:nvPr>
        </p:nvGraphicFramePr>
        <p:xfrm>
          <a:off x="1434353" y="2223247"/>
          <a:ext cx="8211671" cy="3854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8193">
                  <a:extLst>
                    <a:ext uri="{9D8B030D-6E8A-4147-A177-3AD203B41FA5}">
                      <a16:colId xmlns:a16="http://schemas.microsoft.com/office/drawing/2014/main" val="277398915"/>
                    </a:ext>
                  </a:extLst>
                </a:gridCol>
                <a:gridCol w="3189997">
                  <a:extLst>
                    <a:ext uri="{9D8B030D-6E8A-4147-A177-3AD203B41FA5}">
                      <a16:colId xmlns:a16="http://schemas.microsoft.com/office/drawing/2014/main" val="2110127030"/>
                    </a:ext>
                  </a:extLst>
                </a:gridCol>
                <a:gridCol w="3313481">
                  <a:extLst>
                    <a:ext uri="{9D8B030D-6E8A-4147-A177-3AD203B41FA5}">
                      <a16:colId xmlns:a16="http://schemas.microsoft.com/office/drawing/2014/main" val="3952613044"/>
                    </a:ext>
                  </a:extLst>
                </a:gridCol>
              </a:tblGrid>
              <a:tr h="617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Raport V/Q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Termen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Consecinţe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012861"/>
                  </a:ext>
                </a:extLst>
              </a:tr>
              <a:tr h="617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Sincronizare V-Q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Pa</a:t>
                      </a:r>
                      <a:r>
                        <a:rPr lang="ro-RO" sz="1200">
                          <a:effectLst/>
                        </a:rPr>
                        <a:t> O</a:t>
                      </a:r>
                      <a:r>
                        <a:rPr lang="ro-RO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 normală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2068900"/>
                  </a:ext>
                </a:extLst>
              </a:tr>
              <a:tr h="1309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&gt;1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Ventilaţia spaţiului mort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Pa</a:t>
                      </a:r>
                      <a:r>
                        <a:rPr lang="ro-RO" sz="1200">
                          <a:effectLst/>
                        </a:rPr>
                        <a:t> O</a:t>
                      </a:r>
                      <a:r>
                        <a:rPr lang="ro-RO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 scăzută</a:t>
                      </a:r>
                      <a:endParaRPr lang="en-RO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Pa</a:t>
                      </a:r>
                      <a:r>
                        <a:rPr lang="ro-RO" sz="1200">
                          <a:effectLst/>
                        </a:rPr>
                        <a:t> O</a:t>
                      </a:r>
                      <a:r>
                        <a:rPr lang="ro-RO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 crescută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0577727"/>
                  </a:ext>
                </a:extLst>
              </a:tr>
              <a:tr h="1309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≤1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>
                          <a:effectLst/>
                        </a:rPr>
                        <a:t>Șunt venos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</a:rPr>
                        <a:t>Pa</a:t>
                      </a:r>
                      <a:r>
                        <a:rPr lang="ro-RO" sz="1200" dirty="0">
                          <a:effectLst/>
                        </a:rPr>
                        <a:t> O</a:t>
                      </a:r>
                      <a:r>
                        <a:rPr lang="ro-RO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scăzută</a:t>
                      </a:r>
                      <a:endParaRPr lang="en-RO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 dirty="0" err="1">
                          <a:effectLst/>
                        </a:rPr>
                        <a:t>PaC</a:t>
                      </a:r>
                      <a:r>
                        <a:rPr lang="ro-RO" sz="1200" dirty="0">
                          <a:effectLst/>
                        </a:rPr>
                        <a:t>O</a:t>
                      </a:r>
                      <a:r>
                        <a:rPr lang="ro-RO" sz="1200" baseline="-25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scăzută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normală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680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41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C601-2921-B146-B9F6-77A379CB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EFFA9-445E-1F45-8FC4-2FD756AA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err="1"/>
              <a:t>Şuntul</a:t>
            </a:r>
            <a:r>
              <a:rPr lang="en-US" b="1" dirty="0"/>
              <a:t> </a:t>
            </a:r>
            <a:r>
              <a:rPr lang="en-US" b="1" dirty="0" err="1"/>
              <a:t>intrapulmonar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Un </a:t>
            </a:r>
            <a:r>
              <a:rPr lang="en-US" dirty="0" err="1"/>
              <a:t>raport</a:t>
            </a:r>
            <a:r>
              <a:rPr lang="en-US" dirty="0"/>
              <a:t> V/Q </a:t>
            </a:r>
            <a:r>
              <a:rPr lang="en-US" dirty="0" err="1"/>
              <a:t>mai</a:t>
            </a:r>
            <a:r>
              <a:rPr lang="en-US" dirty="0"/>
              <a:t> mic de 1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afecţiunea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 </a:t>
            </a:r>
            <a:r>
              <a:rPr lang="en-US" dirty="0" err="1"/>
              <a:t>depăşeşte</a:t>
            </a:r>
            <a:r>
              <a:rPr lang="en-US" dirty="0"/>
              <a:t> </a:t>
            </a:r>
            <a:r>
              <a:rPr lang="en-US" dirty="0" err="1"/>
              <a:t>ventilaţia</a:t>
            </a:r>
            <a:r>
              <a:rPr lang="en-US" dirty="0"/>
              <a:t>. </a:t>
            </a:r>
            <a:r>
              <a:rPr lang="en-US" dirty="0" err="1"/>
              <a:t>Excesul</a:t>
            </a:r>
            <a:r>
              <a:rPr lang="en-US" dirty="0"/>
              <a:t> de </a:t>
            </a:r>
            <a:r>
              <a:rPr lang="en-US" dirty="0" err="1"/>
              <a:t>sânge</a:t>
            </a:r>
            <a:r>
              <a:rPr lang="en-US" dirty="0"/>
              <a:t>, </a:t>
            </a:r>
            <a:r>
              <a:rPr lang="en-US" dirty="0" err="1"/>
              <a:t>cunoscut</a:t>
            </a:r>
            <a:r>
              <a:rPr lang="en-US" dirty="0"/>
              <a:t> ca </a:t>
            </a:r>
            <a:r>
              <a:rPr lang="en-US" i="1" dirty="0" err="1"/>
              <a:t>șunt</a:t>
            </a:r>
            <a:r>
              <a:rPr lang="en-US" i="1" dirty="0"/>
              <a:t> </a:t>
            </a:r>
            <a:r>
              <a:rPr lang="en-US" i="1" dirty="0" err="1"/>
              <a:t>intrapulmonar</a:t>
            </a:r>
            <a:r>
              <a:rPr lang="en-US" i="1" dirty="0"/>
              <a:t>, </a:t>
            </a:r>
            <a:r>
              <a:rPr lang="en-US" dirty="0"/>
              <a:t>nu </a:t>
            </a:r>
            <a:r>
              <a:rPr lang="en-US" dirty="0" err="1"/>
              <a:t>participă</a:t>
            </a:r>
            <a:r>
              <a:rPr lang="en-US" dirty="0"/>
              <a:t> la </a:t>
            </a:r>
            <a:r>
              <a:rPr lang="en-US" dirty="0" err="1"/>
              <a:t>schimbul</a:t>
            </a:r>
            <a:r>
              <a:rPr lang="en-US" dirty="0"/>
              <a:t> </a:t>
            </a:r>
            <a:r>
              <a:rPr lang="en-US" dirty="0" err="1"/>
              <a:t>pulmonar</a:t>
            </a:r>
            <a:r>
              <a:rPr lang="en-US" dirty="0"/>
              <a:t> de gaze.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şunt</a:t>
            </a:r>
            <a:r>
              <a:rPr lang="en-US" dirty="0"/>
              <a:t> </a:t>
            </a:r>
            <a:r>
              <a:rPr lang="en-US" dirty="0" err="1"/>
              <a:t>intrapulmonar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/>
              <a:t>         </a:t>
            </a:r>
            <a:r>
              <a:rPr lang="en-US" i="1" dirty="0" err="1"/>
              <a:t>Şuntul</a:t>
            </a:r>
            <a:r>
              <a:rPr lang="en-US" i="1" dirty="0"/>
              <a:t> real(</a:t>
            </a:r>
            <a:r>
              <a:rPr lang="en-US" i="1" dirty="0" err="1"/>
              <a:t>absolut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absența</a:t>
            </a:r>
            <a:r>
              <a:rPr lang="en-US" dirty="0"/>
              <a:t> </a:t>
            </a:r>
            <a:r>
              <a:rPr lang="en-US" dirty="0" err="1"/>
              <a:t>totală</a:t>
            </a:r>
            <a:r>
              <a:rPr lang="en-US" dirty="0"/>
              <a:t> a </a:t>
            </a:r>
            <a:r>
              <a:rPr lang="en-US" dirty="0" err="1"/>
              <a:t>schimbului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sângele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gazele</a:t>
            </a:r>
            <a:r>
              <a:rPr lang="en-US" dirty="0"/>
              <a:t> </a:t>
            </a:r>
            <a:r>
              <a:rPr lang="en-US" dirty="0" err="1"/>
              <a:t>alveolare</a:t>
            </a:r>
            <a:r>
              <a:rPr lang="en-US" dirty="0"/>
              <a:t> (V/Q=0)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echivalent</a:t>
            </a:r>
            <a:r>
              <a:rPr lang="en-US" dirty="0"/>
              <a:t> cu un </a:t>
            </a:r>
            <a:r>
              <a:rPr lang="en-US" dirty="0" err="1"/>
              <a:t>şunt</a:t>
            </a:r>
            <a:r>
              <a:rPr lang="en-US" dirty="0"/>
              <a:t> anatomic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parţile</a:t>
            </a:r>
            <a:r>
              <a:rPr lang="en-US" dirty="0"/>
              <a:t> </a:t>
            </a:r>
            <a:r>
              <a:rPr lang="en-US" dirty="0" err="1"/>
              <a:t>dreapta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stânga</a:t>
            </a:r>
            <a:r>
              <a:rPr lang="en-US" dirty="0"/>
              <a:t> ale </a:t>
            </a:r>
            <a:r>
              <a:rPr lang="en-US" dirty="0" err="1"/>
              <a:t>inimii</a:t>
            </a:r>
            <a:r>
              <a:rPr lang="en-US" dirty="0"/>
              <a:t>. </a:t>
            </a:r>
          </a:p>
          <a:p>
            <a:r>
              <a:rPr lang="en-US" i="1" dirty="0" err="1"/>
              <a:t>Amestecul</a:t>
            </a:r>
            <a:r>
              <a:rPr lang="en-US" i="1" dirty="0"/>
              <a:t> </a:t>
            </a:r>
            <a:r>
              <a:rPr lang="en-US" i="1" dirty="0" err="1"/>
              <a:t>venos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capilar</a:t>
            </a:r>
            <a:r>
              <a:rPr lang="en-US" dirty="0"/>
              <a:t> care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echilibru</a:t>
            </a:r>
            <a:r>
              <a:rPr lang="en-US" dirty="0"/>
              <a:t> </a:t>
            </a:r>
            <a:r>
              <a:rPr lang="en-US" dirty="0" err="1"/>
              <a:t>complet</a:t>
            </a:r>
            <a:r>
              <a:rPr lang="en-US" dirty="0"/>
              <a:t> cu </a:t>
            </a:r>
            <a:r>
              <a:rPr lang="en-US" dirty="0" err="1"/>
              <a:t>gazele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 (0 &lt; V/Q &lt; 1). Pe </a:t>
            </a:r>
            <a:r>
              <a:rPr lang="en-US" dirty="0" err="1"/>
              <a:t>masură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şuntul</a:t>
            </a:r>
            <a:r>
              <a:rPr lang="en-US" dirty="0"/>
              <a:t> </a:t>
            </a:r>
            <a:r>
              <a:rPr lang="en-US" dirty="0" err="1"/>
              <a:t>venos</a:t>
            </a:r>
            <a:r>
              <a:rPr lang="en-US" dirty="0"/>
              <a:t> se </a:t>
            </a:r>
            <a:r>
              <a:rPr lang="en-US" dirty="0" err="1"/>
              <a:t>accentuează</a:t>
            </a:r>
            <a:r>
              <a:rPr lang="en-US" dirty="0"/>
              <a:t>, </a:t>
            </a:r>
            <a:r>
              <a:rPr lang="en-US" dirty="0" err="1"/>
              <a:t>raportul</a:t>
            </a:r>
            <a:r>
              <a:rPr lang="en-US" dirty="0"/>
              <a:t> V/Q </a:t>
            </a:r>
            <a:r>
              <a:rPr lang="en-US" dirty="0" err="1"/>
              <a:t>scade</a:t>
            </a:r>
            <a:r>
              <a:rPr lang="en-US" dirty="0"/>
              <a:t> </a:t>
            </a:r>
            <a:r>
              <a:rPr lang="en-US" dirty="0" err="1"/>
              <a:t>pâna</a:t>
            </a:r>
            <a:r>
              <a:rPr lang="en-US" dirty="0"/>
              <a:t> </a:t>
            </a:r>
            <a:r>
              <a:rPr lang="en-US" dirty="0" err="1"/>
              <a:t>ajunge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0 (</a:t>
            </a:r>
            <a:r>
              <a:rPr lang="en-US" dirty="0" err="1"/>
              <a:t>valoarea</a:t>
            </a:r>
            <a:r>
              <a:rPr lang="en-US" dirty="0"/>
              <a:t> </a:t>
            </a:r>
            <a:r>
              <a:rPr lang="en-US" dirty="0" err="1"/>
              <a:t>şuntului</a:t>
            </a:r>
            <a:r>
              <a:rPr lang="en-US" dirty="0"/>
              <a:t> real).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82619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3810</Words>
  <Application>Microsoft Macintosh PowerPoint</Application>
  <PresentationFormat>Widescreen</PresentationFormat>
  <Paragraphs>317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Symbol</vt:lpstr>
      <vt:lpstr>Times New Roman</vt:lpstr>
      <vt:lpstr>Office Theme</vt:lpstr>
      <vt:lpstr>Insuficienta respiratorie acuta</vt:lpstr>
      <vt:lpstr>Definiție </vt:lpstr>
      <vt:lpstr>Noțiuni de fiziologie </vt:lpstr>
      <vt:lpstr>PowerPoint Presentation</vt:lpstr>
      <vt:lpstr>PowerPoint Presentation</vt:lpstr>
      <vt:lpstr>PowerPoint Presentation</vt:lpstr>
      <vt:lpstr>PowerPoint Presentation</vt:lpstr>
      <vt:lpstr>Relaţiile ventilaţie-perfuzie şi anomaliile gazelor din sângele arterial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Clasificarea insuficienței respiratorii acute</vt:lpstr>
      <vt:lpstr>Etiologie</vt:lpstr>
      <vt:lpstr>Etiologie-Hipoxemia </vt:lpstr>
      <vt:lpstr>Etiologie-Hipoxemia </vt:lpstr>
      <vt:lpstr>Etiologie-Hipoxemia </vt:lpstr>
      <vt:lpstr>Etiologie-Hipercapnia </vt:lpstr>
      <vt:lpstr>Etiologie-Hipercapnia </vt:lpstr>
      <vt:lpstr>Diagnostic</vt:lpstr>
      <vt:lpstr>Diagnostic</vt:lpstr>
      <vt:lpstr>Diagnostic</vt:lpstr>
      <vt:lpstr>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Ventilaţia mecanică</vt:lpstr>
      <vt:lpstr>Ventilaţia mecanică</vt:lpstr>
      <vt:lpstr>PowerPoint Presentation</vt:lpstr>
      <vt:lpstr>PowerPoint Presentation</vt:lpstr>
      <vt:lpstr>PowerPoint Presentation</vt:lpstr>
      <vt:lpstr>PowerPoint Presentation</vt:lpstr>
      <vt:lpstr>INDICAȚII  PENTRU   VENTILAȚIE  MECANICĂ   INVAZIVĂ</vt:lpstr>
      <vt:lpstr>Criterii care indică imposibilitatea de weaning(desprinderea de pe ventilator)</vt:lpstr>
      <vt:lpstr>SINDROMUL DE DETRESĂ RESPIRATORIE ACUTĂ (ARDS) </vt:lpstr>
      <vt:lpstr>SINDROMUL DE DETRESĂ RESPIRATORIE ACUTĂ (ARDS) </vt:lpstr>
      <vt:lpstr>Definiția Berlin - ARDS</vt:lpstr>
      <vt:lpstr>Fiziopatologie - ARDS</vt:lpstr>
      <vt:lpstr>Factorii de risc pentru ARDS </vt:lpstr>
      <vt:lpstr>Fiziopatologie - ARDS</vt:lpstr>
      <vt:lpstr>Tratament - 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Insuficienta respiratorie acuta</dc:title>
  <dc:creator>Octavian Dragoescu</dc:creator>
  <cp:lastModifiedBy>Octavian Dragoescu</cp:lastModifiedBy>
  <cp:revision>31</cp:revision>
  <dcterms:created xsi:type="dcterms:W3CDTF">2020-10-19T06:14:18Z</dcterms:created>
  <dcterms:modified xsi:type="dcterms:W3CDTF">2020-10-19T12:24:54Z</dcterms:modified>
</cp:coreProperties>
</file>