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6" r:id="rId4"/>
    <p:sldId id="295" r:id="rId5"/>
    <p:sldId id="294" r:id="rId6"/>
    <p:sldId id="312" r:id="rId7"/>
    <p:sldId id="313" r:id="rId8"/>
    <p:sldId id="284" r:id="rId9"/>
    <p:sldId id="286" r:id="rId10"/>
    <p:sldId id="285" r:id="rId11"/>
    <p:sldId id="257" r:id="rId12"/>
    <p:sldId id="282" r:id="rId13"/>
    <p:sldId id="283" r:id="rId14"/>
    <p:sldId id="288" r:id="rId15"/>
    <p:sldId id="289" r:id="rId16"/>
    <p:sldId id="290" r:id="rId17"/>
    <p:sldId id="291" r:id="rId18"/>
    <p:sldId id="305" r:id="rId19"/>
    <p:sldId id="304" r:id="rId20"/>
    <p:sldId id="303" r:id="rId21"/>
    <p:sldId id="302" r:id="rId22"/>
    <p:sldId id="301" r:id="rId23"/>
    <p:sldId id="300" r:id="rId24"/>
    <p:sldId id="299" r:id="rId25"/>
    <p:sldId id="311" r:id="rId26"/>
    <p:sldId id="310" r:id="rId27"/>
    <p:sldId id="309" r:id="rId28"/>
    <p:sldId id="308" r:id="rId29"/>
    <p:sldId id="307" r:id="rId30"/>
    <p:sldId id="306" r:id="rId31"/>
    <p:sldId id="293" r:id="rId32"/>
    <p:sldId id="287" r:id="rId33"/>
    <p:sldId id="272" r:id="rId34"/>
    <p:sldId id="280" r:id="rId35"/>
    <p:sldId id="281" r:id="rId36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22-6A4C-ACA1-8B36EAF1CF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22-6A4C-ACA1-8B36EAF1CFD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22-6A4C-ACA1-8B36EAF1C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3618688"/>
        <c:axId val="173620224"/>
        <c:axId val="79776384"/>
      </c:line3DChart>
      <c:catAx>
        <c:axId val="173618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3620224"/>
        <c:crosses val="autoZero"/>
        <c:auto val="1"/>
        <c:lblAlgn val="ctr"/>
        <c:lblOffset val="100"/>
        <c:noMultiLvlLbl val="0"/>
      </c:catAx>
      <c:valAx>
        <c:axId val="173620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3618688"/>
        <c:crosses val="autoZero"/>
        <c:crossBetween val="between"/>
      </c:valAx>
      <c:serAx>
        <c:axId val="79776384"/>
        <c:scaling>
          <c:orientation val="minMax"/>
        </c:scaling>
        <c:delete val="0"/>
        <c:axPos val="b"/>
        <c:majorTickMark val="out"/>
        <c:minorTickMark val="none"/>
        <c:tickLblPos val="nextTo"/>
        <c:crossAx val="173620224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R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>
                <a:alpha val="62000"/>
              </a:srgbClr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A1BD-1914-4834-A1A1-3F9EC45AF6C8}" type="datetimeFigureOut">
              <a:rPr lang="ro-RO" smtClean="0"/>
              <a:pPr/>
              <a:t>08.04.2020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29F6D-17A7-4781-B525-8F5B44E17EE3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rds.yahoo.com/_ylt=A0PDoTBVvSxNkSoA4ByJzbkF;_ylu=X3oDMTBrNTFkN3F1BHBvcwMyMTkEc2VjA3NyBHZ0aWQD/SIG=1khh5oi49/EXP=1294864085/**http:/images.search.yahoo.com/images/view?back=http://images.search.yahoo.com/search/images?p=organophosphates&amp;b=211&amp;ni=21&amp;xargs=0&amp;pstart=1&amp;fr2=sg-gac&amp;w=350&amp;h=300&amp;imgurl=nontoxsoapbox.com/wp-content/uploads/2010/05/pesticide-image.jpg&amp;rurl=http://nontoxsoapbox.com/?tag=toxic-chemicals&amp;size=44KB&amp;name=In+the+News:+Stu...&amp;p=organophosphates&amp;oid=0eb5cf876f8cd7860a7a73073222a561&amp;fr2=sg-gac&amp;no=219&amp;tt=1740&amp;b=211&amp;ni=21&amp;sigr=11d33bmb6&amp;sigi=120v267dm&amp;sigb=137rd9i5g&amp;.crumb=Oqwde6KBmV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rds.yahoo.com/_ylt=A0PDoS4KvyxNwUoAIxSJzbkF;_ylu=X3oDMTBraGQxOXUwBHBvcwMxNjcEc2VjA3NyBHZ0aWQD/SIG=1jgt9njhk/EXP=1294864522/**http:/images.search.yahoo.com/images/view?back=http://images.search.yahoo.com/search/images?p=organophosphates&amp;b=148&amp;ni=21&amp;xargs=0&amp;pstart=1&amp;fr2=sg-gac&amp;w=300&amp;h=400&amp;imgurl=www.bes-tex.com/images/product_images/CynoffPt.jpg&amp;rurl=http://www.bes-tex.com/products.php?kei=65&amp;size=70KB&amp;name=www.BES-TEX.com+...&amp;p=organophosphates&amp;oid=a0413b8f7542a238df21ef3583d0ad12&amp;fr2=sg-gac&amp;no=167&amp;tt=1740&amp;b=148&amp;ni=21&amp;sigr=11a028s23&amp;sigi=11ietqoi7&amp;sigb=1372cshs8&amp;.crumb=Oqwde6KBmV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rds.yahoo.com/_ylt=A0PDoTHbuCxNBB0AZfmjzbkF/SIG=130c9cr3l/EXP=1294862939/**http:/spiritualdeepdish.files.wordpress.com/2008/02/mban1414l-1.jpg?w=50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4kvCxNog8ArxOJzbkF;_ylu=X3oDMTBqbWlpczNlBHBvcwM1MgRzZWMDc3IEdnRpZAM-/SIG=1kifecn3h/EXP=1294863780/**http:/images.search.yahoo.com/images/view?back=http://images.search.yahoo.com/search/images?p=organophosphates&amp;b=43&amp;ni=21&amp;xargs=0&amp;pstart=1&amp;fr2=sg-gac&amp;w=390&amp;h=390&amp;imgurl=4.bp.blogspot.com/_eMpAxCeeYns/TMw1bAhtzcI/AAAAAAAAAXE/TPh6hSSXH3s/s400/cover-gardening.jpg&amp;rurl=http://www.airgunstt.blogspot.com/&amp;size=39KB&amp;name=Airguns+Trinidad...&amp;p=organophosphates&amp;oid=08cc8e65930163407ba50c1d3fecf622&amp;fr2=sg-gac&amp;no=52&amp;tt=1740&amp;b=43&amp;ni=21&amp;sigr=112h92fma&amp;sigi=12r2efrk6&amp;sigb=136540at0&amp;.crumb=Oqwde6KBmV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0098"/>
            <a:ext cx="7772400" cy="198910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Dezechilibrul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acido-bazic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Dezechilibrul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hidroelectrolitic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Intoxicatia</a:t>
            </a:r>
            <a:r>
              <a:rPr lang="en-US" dirty="0">
                <a:solidFill>
                  <a:schemeClr val="bg1"/>
                </a:solidFill>
              </a:rPr>
              <a:t> cu </a:t>
            </a:r>
            <a:r>
              <a:rPr lang="en-US" dirty="0" err="1">
                <a:solidFill>
                  <a:schemeClr val="bg1"/>
                </a:solidFill>
              </a:rPr>
              <a:t>organofosforice</a:t>
            </a:r>
            <a:endParaRPr lang="ro-RO" dirty="0">
              <a:solidFill>
                <a:schemeClr val="bg1"/>
              </a:solidFill>
            </a:endParaRPr>
          </a:p>
        </p:txBody>
      </p:sp>
      <p:pic>
        <p:nvPicPr>
          <p:cNvPr id="36868" name="Picture 4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071546"/>
            <a:ext cx="1524000" cy="1304926"/>
          </a:xfrm>
          <a:prstGeom prst="rect">
            <a:avLst/>
          </a:prstGeom>
          <a:noFill/>
        </p:spPr>
      </p:pic>
      <p:pic>
        <p:nvPicPr>
          <p:cNvPr id="36870" name="Picture 6" descr="Go to full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857232"/>
            <a:ext cx="1143000" cy="1524001"/>
          </a:xfrm>
          <a:prstGeom prst="rect">
            <a:avLst/>
          </a:prstGeom>
          <a:noFill/>
        </p:spPr>
      </p:pic>
      <p:pic>
        <p:nvPicPr>
          <p:cNvPr id="36872" name="Picture 8" descr="http://t0.gstatic.com/images?q=tbn:ANd9GcQC8WddAf8-svjxus2RpR9fBPkugfXskcL9WH6KzeP7tV4e7K_TXQ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2" y="500042"/>
            <a:ext cx="1209675" cy="1209676"/>
          </a:xfrm>
          <a:prstGeom prst="rect">
            <a:avLst/>
          </a:prstGeom>
          <a:noFill/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id="{AACCF24E-CD2D-5C46-9FD4-8E4D969C75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RO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/>
              <a:t>Organosfosforicele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85860"/>
            <a:ext cx="8543956" cy="557214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ro-RO" sz="2400" dirty="0">
              <a:solidFill>
                <a:schemeClr val="bg1"/>
              </a:solidFill>
            </a:endParaRPr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28" y="857232"/>
            <a:ext cx="9079972" cy="600076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</a:rPr>
              <a:t>Tablou</a:t>
            </a:r>
            <a:r>
              <a:rPr lang="en-US" sz="4000" dirty="0">
                <a:solidFill>
                  <a:schemeClr val="bg1"/>
                </a:solidFill>
              </a:rPr>
              <a:t> clinic </a:t>
            </a:r>
            <a:r>
              <a:rPr lang="en-US" sz="4000" dirty="0" err="1">
                <a:solidFill>
                  <a:schemeClr val="bg1"/>
                </a:solidFill>
              </a:rPr>
              <a:t>acut</a:t>
            </a:r>
            <a:endParaRPr lang="ro-RO" sz="4000" dirty="0">
              <a:solidFill>
                <a:schemeClr val="bg1"/>
              </a:solidFill>
            </a:endParaRPr>
          </a:p>
        </p:txBody>
      </p:sp>
      <p:pic>
        <p:nvPicPr>
          <p:cNvPr id="4" name="Picture 2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5720" y="1428736"/>
            <a:ext cx="864399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Efectele</a:t>
            </a:r>
            <a:r>
              <a:rPr lang="en-US" sz="2800" b="1" dirty="0"/>
              <a:t> </a:t>
            </a:r>
            <a:r>
              <a:rPr lang="en-US" sz="2800" b="1" dirty="0" err="1"/>
              <a:t>Colinergice</a:t>
            </a:r>
            <a:r>
              <a:rPr lang="en-US" sz="2800" b="1" dirty="0"/>
              <a:t> (</a:t>
            </a:r>
            <a:r>
              <a:rPr lang="en-US" sz="2800" b="1" dirty="0" err="1"/>
              <a:t>muscarinice</a:t>
            </a:r>
            <a:r>
              <a:rPr lang="en-US" sz="2800" b="1" dirty="0"/>
              <a:t>)</a:t>
            </a:r>
          </a:p>
          <a:p>
            <a:endParaRPr lang="en-US" sz="2800" b="1" dirty="0"/>
          </a:p>
          <a:p>
            <a:pPr>
              <a:buBlip>
                <a:blip r:embed="rId4"/>
              </a:buBlip>
            </a:pPr>
            <a:r>
              <a:rPr lang="en-US" sz="3400" dirty="0">
                <a:solidFill>
                  <a:schemeClr val="bg1"/>
                </a:solidFill>
              </a:rPr>
              <a:t>   </a:t>
            </a:r>
            <a:r>
              <a:rPr lang="en-US" sz="3400" b="1" dirty="0">
                <a:solidFill>
                  <a:srgbClr val="0000CC"/>
                </a:solidFill>
              </a:rPr>
              <a:t>D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iarrhoea</a:t>
            </a:r>
            <a:endParaRPr lang="en-US" sz="3400" dirty="0"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en-US" sz="3400" dirty="0">
                <a:solidFill>
                  <a:schemeClr val="bg1"/>
                </a:solidFill>
              </a:rPr>
              <a:t>   </a:t>
            </a:r>
            <a:r>
              <a:rPr lang="en-US" sz="3400" b="1" dirty="0">
                <a:solidFill>
                  <a:srgbClr val="0000CC"/>
                </a:solidFill>
              </a:rPr>
              <a:t>U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rination</a:t>
            </a:r>
            <a:endParaRPr lang="en-US" sz="3400" dirty="0"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en-US" sz="3400" dirty="0">
                <a:solidFill>
                  <a:schemeClr val="bg1"/>
                </a:solidFill>
              </a:rPr>
              <a:t>   </a:t>
            </a:r>
            <a:r>
              <a:rPr lang="en-US" sz="3400" b="1" dirty="0">
                <a:solidFill>
                  <a:srgbClr val="0000CC"/>
                </a:solidFill>
              </a:rPr>
              <a:t>M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iosis</a:t>
            </a:r>
            <a:endParaRPr lang="en-US" sz="3400" dirty="0"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en-US" sz="3400" dirty="0">
                <a:solidFill>
                  <a:schemeClr val="bg1"/>
                </a:solidFill>
              </a:rPr>
              <a:t>   </a:t>
            </a:r>
            <a:r>
              <a:rPr lang="en-US" sz="3400" b="1" dirty="0">
                <a:solidFill>
                  <a:srgbClr val="0000CC"/>
                </a:solidFill>
              </a:rPr>
              <a:t>B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radycardia</a:t>
            </a:r>
            <a:r>
              <a:rPr lang="en-US" sz="3400" dirty="0">
                <a:solidFill>
                  <a:schemeClr val="bg1"/>
                </a:solidFill>
              </a:rPr>
              <a:t>, </a:t>
            </a:r>
            <a:r>
              <a:rPr lang="en-US" sz="3400" dirty="0" err="1">
                <a:solidFill>
                  <a:schemeClr val="bg1"/>
                </a:solidFill>
              </a:rPr>
              <a:t>Bronchorrhoea</a:t>
            </a:r>
            <a:r>
              <a:rPr lang="en-US" sz="3400" dirty="0">
                <a:solidFill>
                  <a:schemeClr val="bg1"/>
                </a:solidFill>
              </a:rPr>
              <a:t>, </a:t>
            </a:r>
            <a:r>
              <a:rPr lang="en-US" sz="3400" dirty="0" err="1">
                <a:solidFill>
                  <a:schemeClr val="bg1"/>
                </a:solidFill>
              </a:rPr>
              <a:t>Bronchospasm</a:t>
            </a:r>
            <a:endParaRPr lang="en-US" sz="3400" dirty="0"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en-US" sz="3400" dirty="0">
                <a:solidFill>
                  <a:schemeClr val="bg1"/>
                </a:solidFill>
              </a:rPr>
              <a:t>   </a:t>
            </a:r>
            <a:r>
              <a:rPr lang="en-US" sz="3400" b="1" dirty="0">
                <a:solidFill>
                  <a:srgbClr val="0000CC"/>
                </a:solidFill>
              </a:rPr>
              <a:t>E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mesis</a:t>
            </a:r>
            <a:endParaRPr lang="en-US" sz="3400" dirty="0"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en-US" sz="3400" dirty="0">
                <a:solidFill>
                  <a:schemeClr val="bg1"/>
                </a:solidFill>
              </a:rPr>
              <a:t>   </a:t>
            </a:r>
            <a:r>
              <a:rPr lang="en-US" sz="3400" b="1" dirty="0">
                <a:solidFill>
                  <a:srgbClr val="0000CC"/>
                </a:solidFill>
              </a:rPr>
              <a:t>L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acrimation</a:t>
            </a:r>
            <a:endParaRPr lang="en-US" sz="3400" dirty="0"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en-US" sz="3400" dirty="0">
                <a:solidFill>
                  <a:schemeClr val="bg1"/>
                </a:solidFill>
              </a:rPr>
              <a:t>   </a:t>
            </a:r>
            <a:r>
              <a:rPr lang="en-US" sz="3400" b="1" dirty="0">
                <a:solidFill>
                  <a:srgbClr val="0000CC"/>
                </a:solidFill>
              </a:rPr>
              <a:t>S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alivation</a:t>
            </a:r>
            <a:r>
              <a:rPr lang="en-US" sz="3400" dirty="0">
                <a:solidFill>
                  <a:schemeClr val="bg1"/>
                </a:solidFill>
              </a:rPr>
              <a:t>, Sweating, Secretion</a:t>
            </a:r>
          </a:p>
          <a:p>
            <a:pPr>
              <a:buBlip>
                <a:blip r:embed="rId4"/>
              </a:buBlip>
            </a:pPr>
            <a:r>
              <a:rPr lang="en-US" sz="3400" dirty="0">
                <a:solidFill>
                  <a:schemeClr val="bg1"/>
                </a:solidFill>
              </a:rPr>
              <a:t>          </a:t>
            </a:r>
            <a:r>
              <a:rPr lang="en-US" sz="3400" b="1" dirty="0">
                <a:solidFill>
                  <a:srgbClr val="0000CC"/>
                </a:solidFill>
              </a:rPr>
              <a:t>SLUDGEM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Tablou</a:t>
            </a:r>
            <a:r>
              <a:rPr lang="en-US" dirty="0">
                <a:solidFill>
                  <a:schemeClr val="bg1"/>
                </a:solidFill>
              </a:rPr>
              <a:t> clinic </a:t>
            </a:r>
            <a:r>
              <a:rPr lang="en-US" dirty="0" err="1">
                <a:solidFill>
                  <a:schemeClr val="bg1"/>
                </a:solidFill>
              </a:rPr>
              <a:t>acut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3000" b="1" dirty="0" err="1"/>
              <a:t>Efectele</a:t>
            </a:r>
            <a:r>
              <a:rPr lang="en-US" sz="3000" b="1" dirty="0"/>
              <a:t> </a:t>
            </a:r>
            <a:r>
              <a:rPr lang="en-US" sz="3000" b="1" dirty="0" err="1"/>
              <a:t>nicotinice</a:t>
            </a:r>
            <a:endParaRPr lang="en-US" sz="3000" b="1" dirty="0"/>
          </a:p>
          <a:p>
            <a:pPr>
              <a:lnSpc>
                <a:spcPct val="90000"/>
              </a:lnSpc>
              <a:buNone/>
            </a:pPr>
            <a:endParaRPr lang="en-US" sz="3000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Dificultate</a:t>
            </a:r>
            <a:r>
              <a:rPr lang="en-US" sz="2800" dirty="0">
                <a:solidFill>
                  <a:schemeClr val="bg1"/>
                </a:solidFill>
              </a:rPr>
              <a:t> in </a:t>
            </a:r>
            <a:r>
              <a:rPr lang="en-US" sz="2800" dirty="0" err="1">
                <a:solidFill>
                  <a:schemeClr val="bg1"/>
                </a:solidFill>
              </a:rPr>
              <a:t>respiratie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Stop respirator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Slabiciunea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diafragmului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Slabiciune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musculara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fasiculatii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clonus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tremur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Stimularea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simpaticului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Midriaza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hipertensiune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tahicardie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Aritmii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reintrare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Stop cardio-respirator</a:t>
            </a: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Tablou</a:t>
            </a:r>
            <a:r>
              <a:rPr lang="en-US" dirty="0">
                <a:solidFill>
                  <a:schemeClr val="bg1"/>
                </a:solidFill>
              </a:rPr>
              <a:t> clinic </a:t>
            </a:r>
            <a:r>
              <a:rPr lang="en-US" dirty="0" err="1">
                <a:solidFill>
                  <a:schemeClr val="bg1"/>
                </a:solidFill>
              </a:rPr>
              <a:t>acut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/>
              <a:t>Efecte</a:t>
            </a:r>
            <a:r>
              <a:rPr lang="en-US" b="1" dirty="0"/>
              <a:t> SNC </a:t>
            </a:r>
            <a:r>
              <a:rPr lang="en-US" b="1" dirty="0" err="1"/>
              <a:t>Cefalee</a:t>
            </a:r>
            <a:endParaRPr lang="en-US" b="1" dirty="0"/>
          </a:p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Anxietate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Ameteli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Tulburari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memorie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Confuzie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Dezorientare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Delir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Crize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epileptice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Depresia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centrului</a:t>
            </a:r>
            <a:r>
              <a:rPr lang="en-US" dirty="0">
                <a:solidFill>
                  <a:schemeClr val="bg1"/>
                </a:solidFill>
              </a:rPr>
              <a:t> respirator</a:t>
            </a:r>
          </a:p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Coma</a:t>
            </a: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Diagnosticul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diferential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Epliepsia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Comele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alcoolica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diabetica</a:t>
            </a:r>
            <a:r>
              <a:rPr lang="en-US" dirty="0">
                <a:solidFill>
                  <a:schemeClr val="bg1"/>
                </a:solidFill>
              </a:rPr>
              <a:t> - </a:t>
            </a:r>
            <a:r>
              <a:rPr lang="en-US" dirty="0" err="1">
                <a:solidFill>
                  <a:schemeClr val="bg1"/>
                </a:solidFill>
              </a:rPr>
              <a:t>hipoglicemica</a:t>
            </a:r>
            <a:r>
              <a:rPr lang="en-US" dirty="0">
                <a:solidFill>
                  <a:schemeClr val="bg1"/>
                </a:solidFill>
              </a:rPr>
              <a:t>, hepatica, </a:t>
            </a:r>
            <a:r>
              <a:rPr lang="en-US" dirty="0" err="1">
                <a:solidFill>
                  <a:schemeClr val="bg1"/>
                </a:solidFill>
              </a:rPr>
              <a:t>uremica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traumatica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hemoragii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cerebrale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hipoxica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hipercapnica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Deficitul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colinesteraza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Intoxicatia</a:t>
            </a:r>
            <a:r>
              <a:rPr lang="en-US" dirty="0">
                <a:solidFill>
                  <a:schemeClr val="bg1"/>
                </a:solidFill>
              </a:rPr>
              <a:t> cu </a:t>
            </a:r>
            <a:r>
              <a:rPr lang="en-US" dirty="0" err="1">
                <a:solidFill>
                  <a:schemeClr val="bg1"/>
                </a:solidFill>
              </a:rPr>
              <a:t>inhibitori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colinesteraza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muscatura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sarpe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intoxicatia</a:t>
            </a:r>
            <a:r>
              <a:rPr lang="en-US" dirty="0">
                <a:solidFill>
                  <a:schemeClr val="bg1"/>
                </a:solidFill>
              </a:rPr>
              <a:t> cu </a:t>
            </a:r>
            <a:r>
              <a:rPr lang="en-US" dirty="0" err="1">
                <a:solidFill>
                  <a:schemeClr val="bg1"/>
                </a:solidFill>
              </a:rPr>
              <a:t>carbamati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 gaze </a:t>
            </a:r>
            <a:r>
              <a:rPr lang="en-US" dirty="0" err="1">
                <a:solidFill>
                  <a:schemeClr val="bg1"/>
                </a:solidFill>
              </a:rPr>
              <a:t>paralizante</a:t>
            </a: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Managementul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terapeutic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Prioritatile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terapiei</a:t>
            </a:r>
            <a:r>
              <a:rPr lang="en-US" sz="2800" dirty="0">
                <a:solidFill>
                  <a:schemeClr val="bg1"/>
                </a:solidFill>
              </a:rPr>
              <a:t>:</a:t>
            </a:r>
          </a:p>
          <a:p>
            <a:pPr marL="571500" indent="-571500"/>
            <a:r>
              <a:rPr lang="en-US" sz="2800" dirty="0" err="1">
                <a:solidFill>
                  <a:schemeClr val="bg1"/>
                </a:solidFill>
              </a:rPr>
              <a:t>Resuscitarea</a:t>
            </a:r>
            <a:r>
              <a:rPr lang="en-US" sz="2800" dirty="0">
                <a:solidFill>
                  <a:schemeClr val="bg1"/>
                </a:solidFill>
              </a:rPr>
              <a:t> ABC</a:t>
            </a:r>
          </a:p>
          <a:p>
            <a:pPr marL="571500" indent="-571500"/>
            <a:r>
              <a:rPr lang="en-US" sz="2800" dirty="0" err="1">
                <a:solidFill>
                  <a:schemeClr val="bg1"/>
                </a:solidFill>
              </a:rPr>
              <a:t>Atropinizarea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pacientilor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simpotmatici</a:t>
            </a:r>
            <a:endParaRPr lang="en-US" sz="2800" dirty="0">
              <a:solidFill>
                <a:schemeClr val="bg1"/>
              </a:solidFill>
            </a:endParaRPr>
          </a:p>
          <a:p>
            <a:pPr marL="571500" indent="-571500"/>
            <a:r>
              <a:rPr lang="en-US" sz="2800" dirty="0" err="1">
                <a:solidFill>
                  <a:schemeClr val="bg1"/>
                </a:solidFill>
              </a:rPr>
              <a:t>Substitutie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enzimatica</a:t>
            </a:r>
            <a:endParaRPr lang="en-US" sz="2800" dirty="0">
              <a:solidFill>
                <a:schemeClr val="bg1"/>
              </a:solidFill>
            </a:endParaRPr>
          </a:p>
          <a:p>
            <a:pPr marL="571500" indent="-571500"/>
            <a:r>
              <a:rPr lang="en-US" sz="2800" dirty="0" err="1">
                <a:solidFill>
                  <a:schemeClr val="bg1"/>
                </a:solidFill>
              </a:rPr>
              <a:t>Decontaminarea</a:t>
            </a:r>
            <a:endParaRPr lang="en-US" sz="2800" dirty="0">
              <a:solidFill>
                <a:schemeClr val="bg1"/>
              </a:solidFill>
            </a:endParaRPr>
          </a:p>
          <a:p>
            <a:pPr marL="571500" indent="-571500"/>
            <a:r>
              <a:rPr lang="en-US" sz="2800" dirty="0" err="1">
                <a:solidFill>
                  <a:schemeClr val="bg1"/>
                </a:solidFill>
              </a:rPr>
              <a:t>Alte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tratamente</a:t>
            </a:r>
            <a:r>
              <a:rPr lang="en-US" sz="2800" dirty="0">
                <a:solidFill>
                  <a:schemeClr val="bg1"/>
                </a:solidFill>
              </a:rPr>
              <a:t> – </a:t>
            </a:r>
            <a:r>
              <a:rPr lang="en-US" sz="2800" dirty="0" err="1">
                <a:solidFill>
                  <a:schemeClr val="bg1"/>
                </a:solidFill>
              </a:rPr>
              <a:t>Oxime</a:t>
            </a:r>
            <a:endParaRPr lang="en-US" sz="2800" dirty="0">
              <a:solidFill>
                <a:schemeClr val="bg1"/>
              </a:solidFill>
            </a:endParaRPr>
          </a:p>
          <a:p>
            <a:pPr marL="571500" indent="-571500"/>
            <a:r>
              <a:rPr lang="en-US" sz="2800" dirty="0" err="1">
                <a:solidFill>
                  <a:schemeClr val="bg1"/>
                </a:solidFill>
              </a:rPr>
              <a:t>Suportul</a:t>
            </a:r>
            <a:r>
              <a:rPr lang="en-US" sz="2800" dirty="0">
                <a:solidFill>
                  <a:schemeClr val="bg1"/>
                </a:solidFill>
              </a:rPr>
              <a:t> specific </a:t>
            </a:r>
            <a:r>
              <a:rPr lang="en-US" sz="2800" dirty="0" err="1">
                <a:solidFill>
                  <a:schemeClr val="bg1"/>
                </a:solidFill>
              </a:rPr>
              <a:t>pe</a:t>
            </a:r>
            <a:r>
              <a:rPr lang="en-US" sz="2800" dirty="0">
                <a:solidFill>
                  <a:schemeClr val="bg1"/>
                </a:solidFill>
              </a:rPr>
              <a:t> TI</a:t>
            </a:r>
          </a:p>
          <a:p>
            <a:pPr>
              <a:buBlip>
                <a:blip r:embed="rId2"/>
              </a:buBlip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Antidoturi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Atropina</a:t>
            </a:r>
            <a:r>
              <a:rPr lang="en-US" sz="2800" dirty="0">
                <a:solidFill>
                  <a:schemeClr val="bg1"/>
                </a:solidFill>
              </a:rPr>
              <a:t>				</a:t>
            </a:r>
            <a:r>
              <a:rPr lang="en-US" sz="2800" dirty="0" err="1">
                <a:solidFill>
                  <a:schemeClr val="bg1"/>
                </a:solidFill>
              </a:rPr>
              <a:t>doza</a:t>
            </a:r>
            <a:r>
              <a:rPr lang="en-US" sz="2800" dirty="0">
                <a:solidFill>
                  <a:schemeClr val="bg1"/>
                </a:solidFill>
              </a:rPr>
              <a:t>		?</a:t>
            </a:r>
          </a:p>
          <a:p>
            <a:r>
              <a:rPr lang="en-US" sz="2800" dirty="0" err="1">
                <a:solidFill>
                  <a:schemeClr val="bg1"/>
                </a:solidFill>
              </a:rPr>
              <a:t>Oxime</a:t>
            </a:r>
            <a:r>
              <a:rPr lang="en-US" sz="2800" dirty="0">
                <a:solidFill>
                  <a:schemeClr val="bg1"/>
                </a:solidFill>
              </a:rPr>
              <a:t> 				</a:t>
            </a:r>
            <a:r>
              <a:rPr lang="en-US" sz="2800" dirty="0" err="1">
                <a:solidFill>
                  <a:schemeClr val="bg1"/>
                </a:solidFill>
              </a:rPr>
              <a:t>durata</a:t>
            </a:r>
            <a:r>
              <a:rPr lang="en-US" sz="2800" dirty="0">
                <a:solidFill>
                  <a:schemeClr val="bg1"/>
                </a:solidFill>
              </a:rPr>
              <a:t>	?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scumpe</a:t>
            </a:r>
            <a:r>
              <a:rPr lang="en-US" dirty="0">
                <a:solidFill>
                  <a:schemeClr val="bg1"/>
                </a:solidFill>
              </a:rPr>
              <a:t>			</a:t>
            </a:r>
            <a:r>
              <a:rPr lang="en-US" dirty="0" err="1">
                <a:solidFill>
                  <a:schemeClr val="bg1"/>
                </a:solidFill>
              </a:rPr>
              <a:t>eficienta</a:t>
            </a:r>
            <a:r>
              <a:rPr lang="en-US" dirty="0">
                <a:solidFill>
                  <a:schemeClr val="bg1"/>
                </a:solidFill>
              </a:rPr>
              <a:t>	?</a:t>
            </a:r>
          </a:p>
          <a:p>
            <a:r>
              <a:rPr lang="en-US" sz="2800" dirty="0" err="1">
                <a:solidFill>
                  <a:schemeClr val="bg1"/>
                </a:solidFill>
              </a:rPr>
              <a:t>Influenteaza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evolutia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Sindromului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intermediar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 OPIDN</a:t>
            </a:r>
          </a:p>
          <a:p>
            <a:pPr>
              <a:buBlip>
                <a:blip r:embed="rId2"/>
              </a:buBlip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ft Brace 7"/>
          <p:cNvSpPr/>
          <p:nvPr/>
        </p:nvSpPr>
        <p:spPr>
          <a:xfrm>
            <a:off x="4714876" y="1643050"/>
            <a:ext cx="155448" cy="914400"/>
          </a:xfrm>
          <a:prstGeom prst="leftBrac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Schema de </a:t>
            </a:r>
            <a:r>
              <a:rPr lang="en-US" dirty="0" err="1">
                <a:solidFill>
                  <a:schemeClr val="bg1"/>
                </a:solidFill>
              </a:rPr>
              <a:t>atropinizare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10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n-US" sz="1400" dirty="0" err="1">
                <a:solidFill>
                  <a:schemeClr val="bg1"/>
                </a:solidFill>
                <a:latin typeface="Times New Roman" pitchFamily="18" charset="0"/>
              </a:rPr>
              <a:t>Eddleston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</a:rPr>
              <a:t> M, Buckley NA, Mohamed F, </a:t>
            </a:r>
            <a:r>
              <a:rPr lang="en-US" sz="1400" dirty="0" err="1">
                <a:solidFill>
                  <a:schemeClr val="bg1"/>
                </a:solidFill>
                <a:latin typeface="Times New Roman" pitchFamily="18" charset="0"/>
              </a:rPr>
              <a:t>Senarathna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</a:rPr>
              <a:t> L, </a:t>
            </a:r>
            <a:r>
              <a:rPr lang="en-US" sz="1400" dirty="0" err="1">
                <a:solidFill>
                  <a:schemeClr val="bg1"/>
                </a:solidFill>
                <a:latin typeface="Times New Roman" pitchFamily="18" charset="0"/>
              </a:rPr>
              <a:t>Hittarage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</a:rPr>
              <a:t> A, </a:t>
            </a:r>
            <a:r>
              <a:rPr lang="en-US" sz="1400" dirty="0" err="1">
                <a:solidFill>
                  <a:schemeClr val="bg1"/>
                </a:solidFill>
                <a:latin typeface="Times New Roman" pitchFamily="18" charset="0"/>
              </a:rPr>
              <a:t>Dissanayake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</a:rPr>
              <a:t> W, </a:t>
            </a:r>
            <a:r>
              <a:rPr lang="en-US" sz="1400" dirty="0" err="1">
                <a:solidFill>
                  <a:schemeClr val="bg1"/>
                </a:solidFill>
                <a:latin typeface="Times New Roman" pitchFamily="18" charset="0"/>
              </a:rPr>
              <a:t>Azhar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</a:rPr>
              <a:t> S, Sheriff MHR, Dawson AH. Speed of initial </a:t>
            </a:r>
            <a:r>
              <a:rPr lang="en-US" sz="1400" dirty="0" err="1">
                <a:solidFill>
                  <a:schemeClr val="bg1"/>
                </a:solidFill>
                <a:latin typeface="Times New Roman" pitchFamily="18" charset="0"/>
              </a:rPr>
              <a:t>atropinisation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</a:rPr>
              <a:t> in significant </a:t>
            </a:r>
            <a:r>
              <a:rPr lang="en-US" sz="1400" dirty="0" err="1">
                <a:solidFill>
                  <a:schemeClr val="bg1"/>
                </a:solidFill>
                <a:latin typeface="Times New Roman" pitchFamily="18" charset="0"/>
              </a:rPr>
              <a:t>organophosphorus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</a:rPr>
              <a:t> pesticide poisoning - a comparison of recommended regimens. Journal of Toxicology – Clinical Toxicology 2004;6:865-875.</a:t>
            </a:r>
            <a:endParaRPr lang="ro-RO" sz="1400" dirty="0">
              <a:solidFill>
                <a:schemeClr val="bg1"/>
              </a:solidFill>
            </a:endParaRPr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2" name="Group 4"/>
          <p:cNvGrpSpPr>
            <a:grpSpLocks noChangeAspect="1"/>
          </p:cNvGrpSpPr>
          <p:nvPr/>
        </p:nvGrpSpPr>
        <p:grpSpPr bwMode="auto">
          <a:xfrm>
            <a:off x="285720" y="1643050"/>
            <a:ext cx="8604250" cy="4002088"/>
            <a:chOff x="48" y="1152"/>
            <a:chExt cx="5420" cy="2521"/>
          </a:xfrm>
        </p:grpSpPr>
        <p:sp>
          <p:nvSpPr>
            <p:cNvPr id="903" name="AutoShape 5"/>
            <p:cNvSpPr>
              <a:spLocks noChangeAspect="1" noChangeArrowheads="1" noTextEdit="1"/>
            </p:cNvSpPr>
            <p:nvPr/>
          </p:nvSpPr>
          <p:spPr bwMode="auto">
            <a:xfrm>
              <a:off x="48" y="1152"/>
              <a:ext cx="5420" cy="252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o-RO" sz="18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grpSp>
          <p:nvGrpSpPr>
            <p:cNvPr id="904" name="Group 6"/>
            <p:cNvGrpSpPr>
              <a:grpSpLocks/>
            </p:cNvGrpSpPr>
            <p:nvPr/>
          </p:nvGrpSpPr>
          <p:grpSpPr bwMode="auto">
            <a:xfrm>
              <a:off x="407" y="1672"/>
              <a:ext cx="1597" cy="1782"/>
              <a:chOff x="407" y="1672"/>
              <a:chExt cx="1597" cy="1782"/>
            </a:xfrm>
          </p:grpSpPr>
          <p:sp>
            <p:nvSpPr>
              <p:cNvPr id="1149" name="Line 7"/>
              <p:cNvSpPr>
                <a:spLocks noChangeShapeType="1"/>
              </p:cNvSpPr>
              <p:nvPr/>
            </p:nvSpPr>
            <p:spPr bwMode="auto">
              <a:xfrm flipV="1">
                <a:off x="545" y="3013"/>
                <a:ext cx="9" cy="2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0" name="Line 8"/>
              <p:cNvSpPr>
                <a:spLocks noChangeShapeType="1"/>
              </p:cNvSpPr>
              <p:nvPr/>
            </p:nvSpPr>
            <p:spPr bwMode="auto">
              <a:xfrm flipV="1">
                <a:off x="554" y="3011"/>
                <a:ext cx="9" cy="2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1" name="Line 9"/>
              <p:cNvSpPr>
                <a:spLocks noChangeShapeType="1"/>
              </p:cNvSpPr>
              <p:nvPr/>
            </p:nvSpPr>
            <p:spPr bwMode="auto">
              <a:xfrm flipV="1">
                <a:off x="563" y="3010"/>
                <a:ext cx="10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2" name="Line 10"/>
              <p:cNvSpPr>
                <a:spLocks noChangeShapeType="1"/>
              </p:cNvSpPr>
              <p:nvPr/>
            </p:nvSpPr>
            <p:spPr bwMode="auto">
              <a:xfrm flipV="1">
                <a:off x="573" y="3009"/>
                <a:ext cx="9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3" name="Line 11"/>
              <p:cNvSpPr>
                <a:spLocks noChangeShapeType="1"/>
              </p:cNvSpPr>
              <p:nvPr/>
            </p:nvSpPr>
            <p:spPr bwMode="auto">
              <a:xfrm flipV="1">
                <a:off x="582" y="3007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4" name="Line 12"/>
              <p:cNvSpPr>
                <a:spLocks noChangeShapeType="1"/>
              </p:cNvSpPr>
              <p:nvPr/>
            </p:nvSpPr>
            <p:spPr bwMode="auto">
              <a:xfrm flipV="1">
                <a:off x="591" y="3005"/>
                <a:ext cx="10" cy="2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5" name="Line 13"/>
              <p:cNvSpPr>
                <a:spLocks noChangeShapeType="1"/>
              </p:cNvSpPr>
              <p:nvPr/>
            </p:nvSpPr>
            <p:spPr bwMode="auto">
              <a:xfrm flipV="1">
                <a:off x="601" y="3003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6" name="Line 14"/>
              <p:cNvSpPr>
                <a:spLocks noChangeShapeType="1"/>
              </p:cNvSpPr>
              <p:nvPr/>
            </p:nvSpPr>
            <p:spPr bwMode="auto">
              <a:xfrm flipV="1">
                <a:off x="610" y="3002"/>
                <a:ext cx="9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7" name="Line 15"/>
              <p:cNvSpPr>
                <a:spLocks noChangeShapeType="1"/>
              </p:cNvSpPr>
              <p:nvPr/>
            </p:nvSpPr>
            <p:spPr bwMode="auto">
              <a:xfrm flipV="1">
                <a:off x="619" y="2999"/>
                <a:ext cx="9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8" name="Line 16"/>
              <p:cNvSpPr>
                <a:spLocks noChangeShapeType="1"/>
              </p:cNvSpPr>
              <p:nvPr/>
            </p:nvSpPr>
            <p:spPr bwMode="auto">
              <a:xfrm flipV="1">
                <a:off x="628" y="2999"/>
                <a:ext cx="10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9" name="Line 17"/>
              <p:cNvSpPr>
                <a:spLocks noChangeShapeType="1"/>
              </p:cNvSpPr>
              <p:nvPr/>
            </p:nvSpPr>
            <p:spPr bwMode="auto">
              <a:xfrm flipV="1">
                <a:off x="638" y="2996"/>
                <a:ext cx="8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0" name="Line 18"/>
              <p:cNvSpPr>
                <a:spLocks noChangeShapeType="1"/>
              </p:cNvSpPr>
              <p:nvPr/>
            </p:nvSpPr>
            <p:spPr bwMode="auto">
              <a:xfrm flipV="1">
                <a:off x="646" y="2995"/>
                <a:ext cx="10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1" name="Line 19"/>
              <p:cNvSpPr>
                <a:spLocks noChangeShapeType="1"/>
              </p:cNvSpPr>
              <p:nvPr/>
            </p:nvSpPr>
            <p:spPr bwMode="auto">
              <a:xfrm flipV="1">
                <a:off x="656" y="2992"/>
                <a:ext cx="9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2" name="Line 20"/>
              <p:cNvSpPr>
                <a:spLocks noChangeShapeType="1"/>
              </p:cNvSpPr>
              <p:nvPr/>
            </p:nvSpPr>
            <p:spPr bwMode="auto">
              <a:xfrm flipV="1">
                <a:off x="665" y="2991"/>
                <a:ext cx="9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3" name="Line 21"/>
              <p:cNvSpPr>
                <a:spLocks noChangeShapeType="1"/>
              </p:cNvSpPr>
              <p:nvPr/>
            </p:nvSpPr>
            <p:spPr bwMode="auto">
              <a:xfrm flipV="1">
                <a:off x="674" y="2989"/>
                <a:ext cx="9" cy="2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4" name="Line 22"/>
              <p:cNvSpPr>
                <a:spLocks noChangeShapeType="1"/>
              </p:cNvSpPr>
              <p:nvPr/>
            </p:nvSpPr>
            <p:spPr bwMode="auto">
              <a:xfrm flipV="1">
                <a:off x="683" y="2987"/>
                <a:ext cx="10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5" name="Line 23"/>
              <p:cNvSpPr>
                <a:spLocks noChangeShapeType="1"/>
              </p:cNvSpPr>
              <p:nvPr/>
            </p:nvSpPr>
            <p:spPr bwMode="auto">
              <a:xfrm flipV="1">
                <a:off x="693" y="2984"/>
                <a:ext cx="9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6" name="Line 24"/>
              <p:cNvSpPr>
                <a:spLocks noChangeShapeType="1"/>
              </p:cNvSpPr>
              <p:nvPr/>
            </p:nvSpPr>
            <p:spPr bwMode="auto">
              <a:xfrm flipV="1">
                <a:off x="702" y="2983"/>
                <a:ext cx="9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7" name="Line 25"/>
              <p:cNvSpPr>
                <a:spLocks noChangeShapeType="1"/>
              </p:cNvSpPr>
              <p:nvPr/>
            </p:nvSpPr>
            <p:spPr bwMode="auto">
              <a:xfrm flipV="1">
                <a:off x="711" y="2981"/>
                <a:ext cx="11" cy="2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8" name="Line 26"/>
              <p:cNvSpPr>
                <a:spLocks noChangeShapeType="1"/>
              </p:cNvSpPr>
              <p:nvPr/>
            </p:nvSpPr>
            <p:spPr bwMode="auto">
              <a:xfrm flipV="1">
                <a:off x="722" y="2979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9" name="Line 27"/>
              <p:cNvSpPr>
                <a:spLocks noChangeShapeType="1"/>
              </p:cNvSpPr>
              <p:nvPr/>
            </p:nvSpPr>
            <p:spPr bwMode="auto">
              <a:xfrm flipV="1">
                <a:off x="731" y="2976"/>
                <a:ext cx="9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0" name="Line 28"/>
              <p:cNvSpPr>
                <a:spLocks noChangeShapeType="1"/>
              </p:cNvSpPr>
              <p:nvPr/>
            </p:nvSpPr>
            <p:spPr bwMode="auto">
              <a:xfrm flipV="1">
                <a:off x="740" y="2974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1" name="Line 29"/>
              <p:cNvSpPr>
                <a:spLocks noChangeShapeType="1"/>
              </p:cNvSpPr>
              <p:nvPr/>
            </p:nvSpPr>
            <p:spPr bwMode="auto">
              <a:xfrm flipV="1">
                <a:off x="749" y="2972"/>
                <a:ext cx="10" cy="2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2" name="Line 30"/>
              <p:cNvSpPr>
                <a:spLocks noChangeShapeType="1"/>
              </p:cNvSpPr>
              <p:nvPr/>
            </p:nvSpPr>
            <p:spPr bwMode="auto">
              <a:xfrm flipV="1">
                <a:off x="759" y="2970"/>
                <a:ext cx="8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3" name="Line 31"/>
              <p:cNvSpPr>
                <a:spLocks noChangeShapeType="1"/>
              </p:cNvSpPr>
              <p:nvPr/>
            </p:nvSpPr>
            <p:spPr bwMode="auto">
              <a:xfrm flipV="1">
                <a:off x="767" y="2967"/>
                <a:ext cx="10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4" name="Line 32"/>
              <p:cNvSpPr>
                <a:spLocks noChangeShapeType="1"/>
              </p:cNvSpPr>
              <p:nvPr/>
            </p:nvSpPr>
            <p:spPr bwMode="auto">
              <a:xfrm flipV="1">
                <a:off x="777" y="2965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5" name="Line 33"/>
              <p:cNvSpPr>
                <a:spLocks noChangeShapeType="1"/>
              </p:cNvSpPr>
              <p:nvPr/>
            </p:nvSpPr>
            <p:spPr bwMode="auto">
              <a:xfrm flipV="1">
                <a:off x="786" y="2963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6" name="Line 34"/>
              <p:cNvSpPr>
                <a:spLocks noChangeShapeType="1"/>
              </p:cNvSpPr>
              <p:nvPr/>
            </p:nvSpPr>
            <p:spPr bwMode="auto">
              <a:xfrm flipV="1">
                <a:off x="795" y="2960"/>
                <a:ext cx="9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7" name="Line 35"/>
              <p:cNvSpPr>
                <a:spLocks noChangeShapeType="1"/>
              </p:cNvSpPr>
              <p:nvPr/>
            </p:nvSpPr>
            <p:spPr bwMode="auto">
              <a:xfrm flipV="1">
                <a:off x="804" y="2958"/>
                <a:ext cx="10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8" name="Line 36"/>
              <p:cNvSpPr>
                <a:spLocks noChangeShapeType="1"/>
              </p:cNvSpPr>
              <p:nvPr/>
            </p:nvSpPr>
            <p:spPr bwMode="auto">
              <a:xfrm flipV="1">
                <a:off x="814" y="2955"/>
                <a:ext cx="9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9" name="Line 37"/>
              <p:cNvSpPr>
                <a:spLocks noChangeShapeType="1"/>
              </p:cNvSpPr>
              <p:nvPr/>
            </p:nvSpPr>
            <p:spPr bwMode="auto">
              <a:xfrm flipV="1">
                <a:off x="823" y="2954"/>
                <a:ext cx="9" cy="1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0" name="Line 38"/>
              <p:cNvSpPr>
                <a:spLocks noChangeShapeType="1"/>
              </p:cNvSpPr>
              <p:nvPr/>
            </p:nvSpPr>
            <p:spPr bwMode="auto">
              <a:xfrm flipV="1">
                <a:off x="832" y="2951"/>
                <a:ext cx="10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1" name="Line 39"/>
              <p:cNvSpPr>
                <a:spLocks noChangeShapeType="1"/>
              </p:cNvSpPr>
              <p:nvPr/>
            </p:nvSpPr>
            <p:spPr bwMode="auto">
              <a:xfrm flipV="1">
                <a:off x="842" y="2949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2" name="Line 40"/>
              <p:cNvSpPr>
                <a:spLocks noChangeShapeType="1"/>
              </p:cNvSpPr>
              <p:nvPr/>
            </p:nvSpPr>
            <p:spPr bwMode="auto">
              <a:xfrm flipV="1">
                <a:off x="851" y="2945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3" name="Line 41"/>
              <p:cNvSpPr>
                <a:spLocks noChangeShapeType="1"/>
              </p:cNvSpPr>
              <p:nvPr/>
            </p:nvSpPr>
            <p:spPr bwMode="auto">
              <a:xfrm flipV="1">
                <a:off x="860" y="2943"/>
                <a:ext cx="9" cy="2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4" name="Line 42"/>
              <p:cNvSpPr>
                <a:spLocks noChangeShapeType="1"/>
              </p:cNvSpPr>
              <p:nvPr/>
            </p:nvSpPr>
            <p:spPr bwMode="auto">
              <a:xfrm flipV="1">
                <a:off x="869" y="2941"/>
                <a:ext cx="10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5" name="Line 43"/>
              <p:cNvSpPr>
                <a:spLocks noChangeShapeType="1"/>
              </p:cNvSpPr>
              <p:nvPr/>
            </p:nvSpPr>
            <p:spPr bwMode="auto">
              <a:xfrm flipV="1">
                <a:off x="879" y="2937"/>
                <a:ext cx="8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6" name="Line 44"/>
              <p:cNvSpPr>
                <a:spLocks noChangeShapeType="1"/>
              </p:cNvSpPr>
              <p:nvPr/>
            </p:nvSpPr>
            <p:spPr bwMode="auto">
              <a:xfrm flipV="1">
                <a:off x="887" y="2935"/>
                <a:ext cx="11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7" name="Line 45"/>
              <p:cNvSpPr>
                <a:spLocks noChangeShapeType="1"/>
              </p:cNvSpPr>
              <p:nvPr/>
            </p:nvSpPr>
            <p:spPr bwMode="auto">
              <a:xfrm flipV="1">
                <a:off x="898" y="2931"/>
                <a:ext cx="9" cy="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8" name="Line 46"/>
              <p:cNvSpPr>
                <a:spLocks noChangeShapeType="1"/>
              </p:cNvSpPr>
              <p:nvPr/>
            </p:nvSpPr>
            <p:spPr bwMode="auto">
              <a:xfrm flipV="1">
                <a:off x="907" y="2929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9" name="Line 47"/>
              <p:cNvSpPr>
                <a:spLocks noChangeShapeType="1"/>
              </p:cNvSpPr>
              <p:nvPr/>
            </p:nvSpPr>
            <p:spPr bwMode="auto">
              <a:xfrm flipV="1">
                <a:off x="916" y="2926"/>
                <a:ext cx="10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0" name="Line 48"/>
              <p:cNvSpPr>
                <a:spLocks noChangeShapeType="1"/>
              </p:cNvSpPr>
              <p:nvPr/>
            </p:nvSpPr>
            <p:spPr bwMode="auto">
              <a:xfrm flipV="1">
                <a:off x="926" y="2923"/>
                <a:ext cx="9" cy="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1" name="Line 49"/>
              <p:cNvSpPr>
                <a:spLocks noChangeShapeType="1"/>
              </p:cNvSpPr>
              <p:nvPr/>
            </p:nvSpPr>
            <p:spPr bwMode="auto">
              <a:xfrm flipV="1">
                <a:off x="935" y="2920"/>
                <a:ext cx="9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2" name="Line 50"/>
              <p:cNvSpPr>
                <a:spLocks noChangeShapeType="1"/>
              </p:cNvSpPr>
              <p:nvPr/>
            </p:nvSpPr>
            <p:spPr bwMode="auto">
              <a:xfrm flipV="1">
                <a:off x="944" y="2918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3" name="Line 51"/>
              <p:cNvSpPr>
                <a:spLocks noChangeShapeType="1"/>
              </p:cNvSpPr>
              <p:nvPr/>
            </p:nvSpPr>
            <p:spPr bwMode="auto">
              <a:xfrm flipV="1">
                <a:off x="953" y="2915"/>
                <a:ext cx="10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4" name="Line 52"/>
              <p:cNvSpPr>
                <a:spLocks noChangeShapeType="1"/>
              </p:cNvSpPr>
              <p:nvPr/>
            </p:nvSpPr>
            <p:spPr bwMode="auto">
              <a:xfrm flipV="1">
                <a:off x="963" y="2911"/>
                <a:ext cx="8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5" name="Line 53"/>
              <p:cNvSpPr>
                <a:spLocks noChangeShapeType="1"/>
              </p:cNvSpPr>
              <p:nvPr/>
            </p:nvSpPr>
            <p:spPr bwMode="auto">
              <a:xfrm flipV="1">
                <a:off x="971" y="2907"/>
                <a:ext cx="10" cy="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6" name="Line 54"/>
              <p:cNvSpPr>
                <a:spLocks noChangeShapeType="1"/>
              </p:cNvSpPr>
              <p:nvPr/>
            </p:nvSpPr>
            <p:spPr bwMode="auto">
              <a:xfrm flipV="1">
                <a:off x="981" y="2905"/>
                <a:ext cx="9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7" name="Line 55"/>
              <p:cNvSpPr>
                <a:spLocks noChangeShapeType="1"/>
              </p:cNvSpPr>
              <p:nvPr/>
            </p:nvSpPr>
            <p:spPr bwMode="auto">
              <a:xfrm flipV="1">
                <a:off x="990" y="2902"/>
                <a:ext cx="9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8" name="Line 56"/>
              <p:cNvSpPr>
                <a:spLocks noChangeShapeType="1"/>
              </p:cNvSpPr>
              <p:nvPr/>
            </p:nvSpPr>
            <p:spPr bwMode="auto">
              <a:xfrm flipV="1">
                <a:off x="999" y="2898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9" name="Line 57"/>
              <p:cNvSpPr>
                <a:spLocks noChangeShapeType="1"/>
              </p:cNvSpPr>
              <p:nvPr/>
            </p:nvSpPr>
            <p:spPr bwMode="auto">
              <a:xfrm flipV="1">
                <a:off x="1008" y="2895"/>
                <a:ext cx="10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0" name="Line 58"/>
              <p:cNvSpPr>
                <a:spLocks noChangeShapeType="1"/>
              </p:cNvSpPr>
              <p:nvPr/>
            </p:nvSpPr>
            <p:spPr bwMode="auto">
              <a:xfrm flipV="1">
                <a:off x="1018" y="2891"/>
                <a:ext cx="9" cy="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1" name="Line 59"/>
              <p:cNvSpPr>
                <a:spLocks noChangeShapeType="1"/>
              </p:cNvSpPr>
              <p:nvPr/>
            </p:nvSpPr>
            <p:spPr bwMode="auto">
              <a:xfrm flipV="1">
                <a:off x="1027" y="2887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2" name="Line 60"/>
              <p:cNvSpPr>
                <a:spLocks noChangeShapeType="1"/>
              </p:cNvSpPr>
              <p:nvPr/>
            </p:nvSpPr>
            <p:spPr bwMode="auto">
              <a:xfrm flipV="1">
                <a:off x="1036" y="2884"/>
                <a:ext cx="9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3" name="Line 61"/>
              <p:cNvSpPr>
                <a:spLocks noChangeShapeType="1"/>
              </p:cNvSpPr>
              <p:nvPr/>
            </p:nvSpPr>
            <p:spPr bwMode="auto">
              <a:xfrm flipV="1">
                <a:off x="1045" y="2879"/>
                <a:ext cx="10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4" name="Line 62"/>
              <p:cNvSpPr>
                <a:spLocks noChangeShapeType="1"/>
              </p:cNvSpPr>
              <p:nvPr/>
            </p:nvSpPr>
            <p:spPr bwMode="auto">
              <a:xfrm flipV="1">
                <a:off x="1055" y="2876"/>
                <a:ext cx="10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5" name="Line 63"/>
              <p:cNvSpPr>
                <a:spLocks noChangeShapeType="1"/>
              </p:cNvSpPr>
              <p:nvPr/>
            </p:nvSpPr>
            <p:spPr bwMode="auto">
              <a:xfrm flipV="1">
                <a:off x="1065" y="2873"/>
                <a:ext cx="9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6" name="Line 64"/>
              <p:cNvSpPr>
                <a:spLocks noChangeShapeType="1"/>
              </p:cNvSpPr>
              <p:nvPr/>
            </p:nvSpPr>
            <p:spPr bwMode="auto">
              <a:xfrm flipV="1">
                <a:off x="1074" y="2869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7" name="Line 65"/>
              <p:cNvSpPr>
                <a:spLocks noChangeShapeType="1"/>
              </p:cNvSpPr>
              <p:nvPr/>
            </p:nvSpPr>
            <p:spPr bwMode="auto">
              <a:xfrm flipV="1">
                <a:off x="1083" y="2865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8" name="Line 66"/>
              <p:cNvSpPr>
                <a:spLocks noChangeShapeType="1"/>
              </p:cNvSpPr>
              <p:nvPr/>
            </p:nvSpPr>
            <p:spPr bwMode="auto">
              <a:xfrm flipV="1">
                <a:off x="1092" y="2861"/>
                <a:ext cx="10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9" name="Line 67"/>
              <p:cNvSpPr>
                <a:spLocks noChangeShapeType="1"/>
              </p:cNvSpPr>
              <p:nvPr/>
            </p:nvSpPr>
            <p:spPr bwMode="auto">
              <a:xfrm flipV="1">
                <a:off x="1102" y="2857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0" name="Line 68"/>
              <p:cNvSpPr>
                <a:spLocks noChangeShapeType="1"/>
              </p:cNvSpPr>
              <p:nvPr/>
            </p:nvSpPr>
            <p:spPr bwMode="auto">
              <a:xfrm flipV="1">
                <a:off x="1111" y="2853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1" name="Line 69"/>
              <p:cNvSpPr>
                <a:spLocks noChangeShapeType="1"/>
              </p:cNvSpPr>
              <p:nvPr/>
            </p:nvSpPr>
            <p:spPr bwMode="auto">
              <a:xfrm flipV="1">
                <a:off x="1120" y="2848"/>
                <a:ext cx="10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2" name="Line 70"/>
              <p:cNvSpPr>
                <a:spLocks noChangeShapeType="1"/>
              </p:cNvSpPr>
              <p:nvPr/>
            </p:nvSpPr>
            <p:spPr bwMode="auto">
              <a:xfrm flipV="1">
                <a:off x="1130" y="2844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3" name="Line 71"/>
              <p:cNvSpPr>
                <a:spLocks noChangeShapeType="1"/>
              </p:cNvSpPr>
              <p:nvPr/>
            </p:nvSpPr>
            <p:spPr bwMode="auto">
              <a:xfrm flipV="1">
                <a:off x="1139" y="2840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4" name="Line 72"/>
              <p:cNvSpPr>
                <a:spLocks noChangeShapeType="1"/>
              </p:cNvSpPr>
              <p:nvPr/>
            </p:nvSpPr>
            <p:spPr bwMode="auto">
              <a:xfrm flipV="1">
                <a:off x="1148" y="2836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5" name="Line 73"/>
              <p:cNvSpPr>
                <a:spLocks noChangeShapeType="1"/>
              </p:cNvSpPr>
              <p:nvPr/>
            </p:nvSpPr>
            <p:spPr bwMode="auto">
              <a:xfrm flipV="1">
                <a:off x="1157" y="2831"/>
                <a:ext cx="10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6" name="Line 74"/>
              <p:cNvSpPr>
                <a:spLocks noChangeShapeType="1"/>
              </p:cNvSpPr>
              <p:nvPr/>
            </p:nvSpPr>
            <p:spPr bwMode="auto">
              <a:xfrm flipV="1">
                <a:off x="1167" y="2827"/>
                <a:ext cx="8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7" name="Line 75"/>
              <p:cNvSpPr>
                <a:spLocks noChangeShapeType="1"/>
              </p:cNvSpPr>
              <p:nvPr/>
            </p:nvSpPr>
            <p:spPr bwMode="auto">
              <a:xfrm flipV="1">
                <a:off x="1175" y="2822"/>
                <a:ext cx="10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8" name="Line 76"/>
              <p:cNvSpPr>
                <a:spLocks noChangeShapeType="1"/>
              </p:cNvSpPr>
              <p:nvPr/>
            </p:nvSpPr>
            <p:spPr bwMode="auto">
              <a:xfrm flipV="1">
                <a:off x="1185" y="2818"/>
                <a:ext cx="9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9" name="Line 77"/>
              <p:cNvSpPr>
                <a:spLocks noChangeShapeType="1"/>
              </p:cNvSpPr>
              <p:nvPr/>
            </p:nvSpPr>
            <p:spPr bwMode="auto">
              <a:xfrm flipV="1">
                <a:off x="1194" y="2813"/>
                <a:ext cx="9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0" name="Line 78"/>
              <p:cNvSpPr>
                <a:spLocks noChangeShapeType="1"/>
              </p:cNvSpPr>
              <p:nvPr/>
            </p:nvSpPr>
            <p:spPr bwMode="auto">
              <a:xfrm flipV="1">
                <a:off x="1203" y="2808"/>
                <a:ext cx="9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1" name="Line 79"/>
              <p:cNvSpPr>
                <a:spLocks noChangeShapeType="1"/>
              </p:cNvSpPr>
              <p:nvPr/>
            </p:nvSpPr>
            <p:spPr bwMode="auto">
              <a:xfrm flipV="1">
                <a:off x="1212" y="2803"/>
                <a:ext cx="10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2" name="Line 80"/>
              <p:cNvSpPr>
                <a:spLocks noChangeShapeType="1"/>
              </p:cNvSpPr>
              <p:nvPr/>
            </p:nvSpPr>
            <p:spPr bwMode="auto">
              <a:xfrm flipV="1">
                <a:off x="1222" y="2798"/>
                <a:ext cx="9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3" name="Line 81"/>
              <p:cNvSpPr>
                <a:spLocks noChangeShapeType="1"/>
              </p:cNvSpPr>
              <p:nvPr/>
            </p:nvSpPr>
            <p:spPr bwMode="auto">
              <a:xfrm flipV="1">
                <a:off x="1231" y="2793"/>
                <a:ext cx="10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4" name="Line 82"/>
              <p:cNvSpPr>
                <a:spLocks noChangeShapeType="1"/>
              </p:cNvSpPr>
              <p:nvPr/>
            </p:nvSpPr>
            <p:spPr bwMode="auto">
              <a:xfrm flipV="1">
                <a:off x="1241" y="2787"/>
                <a:ext cx="10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5" name="Line 83"/>
              <p:cNvSpPr>
                <a:spLocks noChangeShapeType="1"/>
              </p:cNvSpPr>
              <p:nvPr/>
            </p:nvSpPr>
            <p:spPr bwMode="auto">
              <a:xfrm flipV="1">
                <a:off x="1251" y="2783"/>
                <a:ext cx="8" cy="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6" name="Line 84"/>
              <p:cNvSpPr>
                <a:spLocks noChangeShapeType="1"/>
              </p:cNvSpPr>
              <p:nvPr/>
            </p:nvSpPr>
            <p:spPr bwMode="auto">
              <a:xfrm flipV="1">
                <a:off x="1259" y="2777"/>
                <a:ext cx="10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7" name="Line 85"/>
              <p:cNvSpPr>
                <a:spLocks noChangeShapeType="1"/>
              </p:cNvSpPr>
              <p:nvPr/>
            </p:nvSpPr>
            <p:spPr bwMode="auto">
              <a:xfrm flipV="1">
                <a:off x="1269" y="2772"/>
                <a:ext cx="9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8" name="Line 86"/>
              <p:cNvSpPr>
                <a:spLocks noChangeShapeType="1"/>
              </p:cNvSpPr>
              <p:nvPr/>
            </p:nvSpPr>
            <p:spPr bwMode="auto">
              <a:xfrm flipV="1">
                <a:off x="1278" y="2767"/>
                <a:ext cx="9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9" name="Line 87"/>
              <p:cNvSpPr>
                <a:spLocks noChangeShapeType="1"/>
              </p:cNvSpPr>
              <p:nvPr/>
            </p:nvSpPr>
            <p:spPr bwMode="auto">
              <a:xfrm flipV="1">
                <a:off x="1287" y="2761"/>
                <a:ext cx="9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0" name="Line 88"/>
              <p:cNvSpPr>
                <a:spLocks noChangeShapeType="1"/>
              </p:cNvSpPr>
              <p:nvPr/>
            </p:nvSpPr>
            <p:spPr bwMode="auto">
              <a:xfrm flipV="1">
                <a:off x="1296" y="2755"/>
                <a:ext cx="10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1" name="Line 89"/>
              <p:cNvSpPr>
                <a:spLocks noChangeShapeType="1"/>
              </p:cNvSpPr>
              <p:nvPr/>
            </p:nvSpPr>
            <p:spPr bwMode="auto">
              <a:xfrm flipV="1">
                <a:off x="1306" y="2750"/>
                <a:ext cx="9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2" name="Line 90"/>
              <p:cNvSpPr>
                <a:spLocks noChangeShapeType="1"/>
              </p:cNvSpPr>
              <p:nvPr/>
            </p:nvSpPr>
            <p:spPr bwMode="auto">
              <a:xfrm flipV="1">
                <a:off x="1315" y="2743"/>
                <a:ext cx="9" cy="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3" name="Line 91"/>
              <p:cNvSpPr>
                <a:spLocks noChangeShapeType="1"/>
              </p:cNvSpPr>
              <p:nvPr/>
            </p:nvSpPr>
            <p:spPr bwMode="auto">
              <a:xfrm flipV="1">
                <a:off x="1324" y="2738"/>
                <a:ext cx="9" cy="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4" name="Line 92"/>
              <p:cNvSpPr>
                <a:spLocks noChangeShapeType="1"/>
              </p:cNvSpPr>
              <p:nvPr/>
            </p:nvSpPr>
            <p:spPr bwMode="auto">
              <a:xfrm flipV="1">
                <a:off x="1333" y="2732"/>
                <a:ext cx="10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5" name="Line 93"/>
              <p:cNvSpPr>
                <a:spLocks noChangeShapeType="1"/>
              </p:cNvSpPr>
              <p:nvPr/>
            </p:nvSpPr>
            <p:spPr bwMode="auto">
              <a:xfrm flipV="1">
                <a:off x="1343" y="2725"/>
                <a:ext cx="8" cy="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6" name="Line 94"/>
              <p:cNvSpPr>
                <a:spLocks noChangeShapeType="1"/>
              </p:cNvSpPr>
              <p:nvPr/>
            </p:nvSpPr>
            <p:spPr bwMode="auto">
              <a:xfrm flipV="1">
                <a:off x="1351" y="2719"/>
                <a:ext cx="10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7" name="Line 95"/>
              <p:cNvSpPr>
                <a:spLocks noChangeShapeType="1"/>
              </p:cNvSpPr>
              <p:nvPr/>
            </p:nvSpPr>
            <p:spPr bwMode="auto">
              <a:xfrm flipV="1">
                <a:off x="1361" y="2713"/>
                <a:ext cx="9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8" name="Line 96"/>
              <p:cNvSpPr>
                <a:spLocks noChangeShapeType="1"/>
              </p:cNvSpPr>
              <p:nvPr/>
            </p:nvSpPr>
            <p:spPr bwMode="auto">
              <a:xfrm flipV="1">
                <a:off x="1370" y="2707"/>
                <a:ext cx="9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9" name="Line 97"/>
              <p:cNvSpPr>
                <a:spLocks noChangeShapeType="1"/>
              </p:cNvSpPr>
              <p:nvPr/>
            </p:nvSpPr>
            <p:spPr bwMode="auto">
              <a:xfrm flipV="1">
                <a:off x="1379" y="2700"/>
                <a:ext cx="10" cy="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0" name="Line 98"/>
              <p:cNvSpPr>
                <a:spLocks noChangeShapeType="1"/>
              </p:cNvSpPr>
              <p:nvPr/>
            </p:nvSpPr>
            <p:spPr bwMode="auto">
              <a:xfrm flipV="1">
                <a:off x="1389" y="2693"/>
                <a:ext cx="9" cy="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1" name="Line 99"/>
              <p:cNvSpPr>
                <a:spLocks noChangeShapeType="1"/>
              </p:cNvSpPr>
              <p:nvPr/>
            </p:nvSpPr>
            <p:spPr bwMode="auto">
              <a:xfrm flipV="1">
                <a:off x="1398" y="2686"/>
                <a:ext cx="9" cy="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2" name="Line 100"/>
              <p:cNvSpPr>
                <a:spLocks noChangeShapeType="1"/>
              </p:cNvSpPr>
              <p:nvPr/>
            </p:nvSpPr>
            <p:spPr bwMode="auto">
              <a:xfrm flipV="1">
                <a:off x="1407" y="2680"/>
                <a:ext cx="11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3" name="Line 101"/>
              <p:cNvSpPr>
                <a:spLocks noChangeShapeType="1"/>
              </p:cNvSpPr>
              <p:nvPr/>
            </p:nvSpPr>
            <p:spPr bwMode="auto">
              <a:xfrm flipV="1">
                <a:off x="1418" y="2672"/>
                <a:ext cx="9" cy="8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4" name="Line 102"/>
              <p:cNvSpPr>
                <a:spLocks noChangeShapeType="1"/>
              </p:cNvSpPr>
              <p:nvPr/>
            </p:nvSpPr>
            <p:spPr bwMode="auto">
              <a:xfrm flipV="1">
                <a:off x="1427" y="2666"/>
                <a:ext cx="9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5" name="Line 103"/>
              <p:cNvSpPr>
                <a:spLocks noChangeShapeType="1"/>
              </p:cNvSpPr>
              <p:nvPr/>
            </p:nvSpPr>
            <p:spPr bwMode="auto">
              <a:xfrm flipV="1">
                <a:off x="1436" y="2659"/>
                <a:ext cx="9" cy="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6" name="Line 104"/>
              <p:cNvSpPr>
                <a:spLocks noChangeShapeType="1"/>
              </p:cNvSpPr>
              <p:nvPr/>
            </p:nvSpPr>
            <p:spPr bwMode="auto">
              <a:xfrm flipV="1">
                <a:off x="1445" y="2651"/>
                <a:ext cx="10" cy="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7" name="Line 105"/>
              <p:cNvSpPr>
                <a:spLocks noChangeShapeType="1"/>
              </p:cNvSpPr>
              <p:nvPr/>
            </p:nvSpPr>
            <p:spPr bwMode="auto">
              <a:xfrm flipV="1">
                <a:off x="1455" y="2643"/>
                <a:ext cx="8" cy="8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8" name="Line 106"/>
              <p:cNvSpPr>
                <a:spLocks noChangeShapeType="1"/>
              </p:cNvSpPr>
              <p:nvPr/>
            </p:nvSpPr>
            <p:spPr bwMode="auto">
              <a:xfrm flipV="1">
                <a:off x="1463" y="2637"/>
                <a:ext cx="10" cy="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9" name="Line 107"/>
              <p:cNvSpPr>
                <a:spLocks noChangeShapeType="1"/>
              </p:cNvSpPr>
              <p:nvPr/>
            </p:nvSpPr>
            <p:spPr bwMode="auto">
              <a:xfrm flipV="1">
                <a:off x="1473" y="2628"/>
                <a:ext cx="9" cy="9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0" name="Line 108"/>
              <p:cNvSpPr>
                <a:spLocks noChangeShapeType="1"/>
              </p:cNvSpPr>
              <p:nvPr/>
            </p:nvSpPr>
            <p:spPr bwMode="auto">
              <a:xfrm flipV="1">
                <a:off x="1482" y="2620"/>
                <a:ext cx="9" cy="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1" name="Line 109"/>
              <p:cNvSpPr>
                <a:spLocks noChangeShapeType="1"/>
              </p:cNvSpPr>
              <p:nvPr/>
            </p:nvSpPr>
            <p:spPr bwMode="auto">
              <a:xfrm flipV="1">
                <a:off x="1491" y="2612"/>
                <a:ext cx="9" cy="8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2" name="Line 110"/>
              <p:cNvSpPr>
                <a:spLocks noChangeShapeType="1"/>
              </p:cNvSpPr>
              <p:nvPr/>
            </p:nvSpPr>
            <p:spPr bwMode="auto">
              <a:xfrm flipV="1">
                <a:off x="1500" y="2604"/>
                <a:ext cx="10" cy="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3" name="Line 111"/>
              <p:cNvSpPr>
                <a:spLocks noChangeShapeType="1"/>
              </p:cNvSpPr>
              <p:nvPr/>
            </p:nvSpPr>
            <p:spPr bwMode="auto">
              <a:xfrm flipV="1">
                <a:off x="1510" y="2596"/>
                <a:ext cx="9" cy="8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4" name="Line 112"/>
              <p:cNvSpPr>
                <a:spLocks noChangeShapeType="1"/>
              </p:cNvSpPr>
              <p:nvPr/>
            </p:nvSpPr>
            <p:spPr bwMode="auto">
              <a:xfrm flipV="1">
                <a:off x="1519" y="2588"/>
                <a:ext cx="9" cy="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5" name="Line 113"/>
              <p:cNvSpPr>
                <a:spLocks noChangeShapeType="1"/>
              </p:cNvSpPr>
              <p:nvPr/>
            </p:nvSpPr>
            <p:spPr bwMode="auto">
              <a:xfrm flipV="1">
                <a:off x="1528" y="2580"/>
                <a:ext cx="9" cy="8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6" name="Line 114"/>
              <p:cNvSpPr>
                <a:spLocks noChangeShapeType="1"/>
              </p:cNvSpPr>
              <p:nvPr/>
            </p:nvSpPr>
            <p:spPr bwMode="auto">
              <a:xfrm flipV="1">
                <a:off x="1537" y="2571"/>
                <a:ext cx="10" cy="9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7" name="Line 115"/>
              <p:cNvSpPr>
                <a:spLocks noChangeShapeType="1"/>
              </p:cNvSpPr>
              <p:nvPr/>
            </p:nvSpPr>
            <p:spPr bwMode="auto">
              <a:xfrm flipV="1">
                <a:off x="1547" y="2563"/>
                <a:ext cx="8" cy="8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8" name="Line 116"/>
              <p:cNvSpPr>
                <a:spLocks noChangeShapeType="1"/>
              </p:cNvSpPr>
              <p:nvPr/>
            </p:nvSpPr>
            <p:spPr bwMode="auto">
              <a:xfrm flipV="1">
                <a:off x="1555" y="2554"/>
                <a:ext cx="10" cy="9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9" name="Line 117"/>
              <p:cNvSpPr>
                <a:spLocks noChangeShapeType="1"/>
              </p:cNvSpPr>
              <p:nvPr/>
            </p:nvSpPr>
            <p:spPr bwMode="auto">
              <a:xfrm flipV="1">
                <a:off x="1565" y="2544"/>
                <a:ext cx="9" cy="10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0" name="Line 118"/>
              <p:cNvSpPr>
                <a:spLocks noChangeShapeType="1"/>
              </p:cNvSpPr>
              <p:nvPr/>
            </p:nvSpPr>
            <p:spPr bwMode="auto">
              <a:xfrm flipV="1">
                <a:off x="1574" y="2535"/>
                <a:ext cx="10" cy="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1" name="Line 119"/>
              <p:cNvSpPr>
                <a:spLocks noChangeShapeType="1"/>
              </p:cNvSpPr>
              <p:nvPr/>
            </p:nvSpPr>
            <p:spPr bwMode="auto">
              <a:xfrm flipV="1">
                <a:off x="1584" y="2526"/>
                <a:ext cx="10" cy="9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2" name="Line 120"/>
              <p:cNvSpPr>
                <a:spLocks noChangeShapeType="1"/>
              </p:cNvSpPr>
              <p:nvPr/>
            </p:nvSpPr>
            <p:spPr bwMode="auto">
              <a:xfrm flipV="1">
                <a:off x="1594" y="2517"/>
                <a:ext cx="9" cy="9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3" name="Line 121"/>
              <p:cNvSpPr>
                <a:spLocks noChangeShapeType="1"/>
              </p:cNvSpPr>
              <p:nvPr/>
            </p:nvSpPr>
            <p:spPr bwMode="auto">
              <a:xfrm flipV="1">
                <a:off x="1603" y="2507"/>
                <a:ext cx="9" cy="10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4" name="Line 122"/>
              <p:cNvSpPr>
                <a:spLocks noChangeShapeType="1"/>
              </p:cNvSpPr>
              <p:nvPr/>
            </p:nvSpPr>
            <p:spPr bwMode="auto">
              <a:xfrm flipV="1">
                <a:off x="1612" y="2497"/>
                <a:ext cx="9" cy="10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5" name="Line 123"/>
              <p:cNvSpPr>
                <a:spLocks noChangeShapeType="1"/>
              </p:cNvSpPr>
              <p:nvPr/>
            </p:nvSpPr>
            <p:spPr bwMode="auto">
              <a:xfrm flipV="1">
                <a:off x="1621" y="2487"/>
                <a:ext cx="10" cy="10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6" name="Line 124"/>
              <p:cNvSpPr>
                <a:spLocks noChangeShapeType="1"/>
              </p:cNvSpPr>
              <p:nvPr/>
            </p:nvSpPr>
            <p:spPr bwMode="auto">
              <a:xfrm flipV="1">
                <a:off x="1631" y="2476"/>
                <a:ext cx="8" cy="1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7" name="Line 125"/>
              <p:cNvSpPr>
                <a:spLocks noChangeShapeType="1"/>
              </p:cNvSpPr>
              <p:nvPr/>
            </p:nvSpPr>
            <p:spPr bwMode="auto">
              <a:xfrm flipV="1">
                <a:off x="1639" y="2466"/>
                <a:ext cx="10" cy="10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8" name="Line 126"/>
              <p:cNvSpPr>
                <a:spLocks noChangeShapeType="1"/>
              </p:cNvSpPr>
              <p:nvPr/>
            </p:nvSpPr>
            <p:spPr bwMode="auto">
              <a:xfrm flipV="1">
                <a:off x="1649" y="2455"/>
                <a:ext cx="9" cy="1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9" name="Line 127"/>
              <p:cNvSpPr>
                <a:spLocks noChangeShapeType="1"/>
              </p:cNvSpPr>
              <p:nvPr/>
            </p:nvSpPr>
            <p:spPr bwMode="auto">
              <a:xfrm flipV="1">
                <a:off x="1658" y="2445"/>
                <a:ext cx="9" cy="10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0" name="Line 128"/>
              <p:cNvSpPr>
                <a:spLocks noChangeShapeType="1"/>
              </p:cNvSpPr>
              <p:nvPr/>
            </p:nvSpPr>
            <p:spPr bwMode="auto">
              <a:xfrm flipV="1">
                <a:off x="1667" y="2435"/>
                <a:ext cx="10" cy="10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1" name="Line 129"/>
              <p:cNvSpPr>
                <a:spLocks noChangeShapeType="1"/>
              </p:cNvSpPr>
              <p:nvPr/>
            </p:nvSpPr>
            <p:spPr bwMode="auto">
              <a:xfrm flipV="1">
                <a:off x="1677" y="2423"/>
                <a:ext cx="9" cy="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2" name="Line 130"/>
              <p:cNvSpPr>
                <a:spLocks noChangeShapeType="1"/>
              </p:cNvSpPr>
              <p:nvPr/>
            </p:nvSpPr>
            <p:spPr bwMode="auto">
              <a:xfrm flipV="1">
                <a:off x="1686" y="2413"/>
                <a:ext cx="9" cy="10"/>
              </a:xfrm>
              <a:prstGeom prst="line">
                <a:avLst/>
              </a:prstGeom>
              <a:noFill/>
              <a:ln w="301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3" name="Line 131"/>
              <p:cNvSpPr>
                <a:spLocks noChangeShapeType="1"/>
              </p:cNvSpPr>
              <p:nvPr/>
            </p:nvSpPr>
            <p:spPr bwMode="auto">
              <a:xfrm flipV="1">
                <a:off x="1695" y="2402"/>
                <a:ext cx="9" cy="1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4" name="Line 132"/>
              <p:cNvSpPr>
                <a:spLocks noChangeShapeType="1"/>
              </p:cNvSpPr>
              <p:nvPr/>
            </p:nvSpPr>
            <p:spPr bwMode="auto">
              <a:xfrm flipV="1">
                <a:off x="1704" y="2390"/>
                <a:ext cx="10" cy="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5" name="Line 133"/>
              <p:cNvSpPr>
                <a:spLocks noChangeShapeType="1"/>
              </p:cNvSpPr>
              <p:nvPr/>
            </p:nvSpPr>
            <p:spPr bwMode="auto">
              <a:xfrm flipV="1">
                <a:off x="1714" y="2378"/>
                <a:ext cx="9" cy="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6" name="Line 134"/>
              <p:cNvSpPr>
                <a:spLocks noChangeShapeType="1"/>
              </p:cNvSpPr>
              <p:nvPr/>
            </p:nvSpPr>
            <p:spPr bwMode="auto">
              <a:xfrm flipV="1">
                <a:off x="1723" y="2366"/>
                <a:ext cx="9" cy="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7" name="Line 135"/>
              <p:cNvSpPr>
                <a:spLocks noChangeShapeType="1"/>
              </p:cNvSpPr>
              <p:nvPr/>
            </p:nvSpPr>
            <p:spPr bwMode="auto">
              <a:xfrm flipV="1">
                <a:off x="1732" y="2354"/>
                <a:ext cx="9" cy="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8" name="Line 136"/>
              <p:cNvSpPr>
                <a:spLocks noChangeShapeType="1"/>
              </p:cNvSpPr>
              <p:nvPr/>
            </p:nvSpPr>
            <p:spPr bwMode="auto">
              <a:xfrm flipV="1">
                <a:off x="1741" y="2342"/>
                <a:ext cx="10" cy="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9" name="Line 137"/>
              <p:cNvSpPr>
                <a:spLocks noChangeShapeType="1"/>
              </p:cNvSpPr>
              <p:nvPr/>
            </p:nvSpPr>
            <p:spPr bwMode="auto">
              <a:xfrm flipV="1">
                <a:off x="1751" y="2329"/>
                <a:ext cx="10" cy="1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0" name="Line 138"/>
              <p:cNvSpPr>
                <a:spLocks noChangeShapeType="1"/>
              </p:cNvSpPr>
              <p:nvPr/>
            </p:nvSpPr>
            <p:spPr bwMode="auto">
              <a:xfrm flipV="1">
                <a:off x="1761" y="2316"/>
                <a:ext cx="9" cy="1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1" name="Line 139"/>
              <p:cNvSpPr>
                <a:spLocks noChangeShapeType="1"/>
              </p:cNvSpPr>
              <p:nvPr/>
            </p:nvSpPr>
            <p:spPr bwMode="auto">
              <a:xfrm flipV="1">
                <a:off x="1770" y="2303"/>
                <a:ext cx="9" cy="1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2" name="Line 140"/>
              <p:cNvSpPr>
                <a:spLocks noChangeShapeType="1"/>
              </p:cNvSpPr>
              <p:nvPr/>
            </p:nvSpPr>
            <p:spPr bwMode="auto">
              <a:xfrm flipV="1">
                <a:off x="1779" y="2291"/>
                <a:ext cx="9" cy="1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3" name="Line 141"/>
              <p:cNvSpPr>
                <a:spLocks noChangeShapeType="1"/>
              </p:cNvSpPr>
              <p:nvPr/>
            </p:nvSpPr>
            <p:spPr bwMode="auto">
              <a:xfrm flipV="1">
                <a:off x="1788" y="2277"/>
                <a:ext cx="10" cy="1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4" name="Line 142"/>
              <p:cNvSpPr>
                <a:spLocks noChangeShapeType="1"/>
              </p:cNvSpPr>
              <p:nvPr/>
            </p:nvSpPr>
            <p:spPr bwMode="auto">
              <a:xfrm flipV="1">
                <a:off x="1798" y="2264"/>
                <a:ext cx="9" cy="1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5" name="Line 143"/>
              <p:cNvSpPr>
                <a:spLocks noChangeShapeType="1"/>
              </p:cNvSpPr>
              <p:nvPr/>
            </p:nvSpPr>
            <p:spPr bwMode="auto">
              <a:xfrm flipV="1">
                <a:off x="1807" y="2250"/>
                <a:ext cx="9" cy="1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6" name="Line 144"/>
              <p:cNvSpPr>
                <a:spLocks noChangeShapeType="1"/>
              </p:cNvSpPr>
              <p:nvPr/>
            </p:nvSpPr>
            <p:spPr bwMode="auto">
              <a:xfrm flipV="1">
                <a:off x="1816" y="2235"/>
                <a:ext cx="9" cy="1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7" name="Line 145"/>
              <p:cNvSpPr>
                <a:spLocks noChangeShapeType="1"/>
              </p:cNvSpPr>
              <p:nvPr/>
            </p:nvSpPr>
            <p:spPr bwMode="auto">
              <a:xfrm flipV="1">
                <a:off x="1825" y="2222"/>
                <a:ext cx="10" cy="1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8" name="Line 146"/>
              <p:cNvSpPr>
                <a:spLocks noChangeShapeType="1"/>
              </p:cNvSpPr>
              <p:nvPr/>
            </p:nvSpPr>
            <p:spPr bwMode="auto">
              <a:xfrm flipV="1">
                <a:off x="1835" y="2208"/>
                <a:ext cx="8" cy="1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9" name="Line 147"/>
              <p:cNvSpPr>
                <a:spLocks noChangeShapeType="1"/>
              </p:cNvSpPr>
              <p:nvPr/>
            </p:nvSpPr>
            <p:spPr bwMode="auto">
              <a:xfrm flipV="1">
                <a:off x="1843" y="2193"/>
                <a:ext cx="10" cy="1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0" name="Line 148"/>
              <p:cNvSpPr>
                <a:spLocks noChangeShapeType="1"/>
              </p:cNvSpPr>
              <p:nvPr/>
            </p:nvSpPr>
            <p:spPr bwMode="auto">
              <a:xfrm flipV="1">
                <a:off x="1853" y="2178"/>
                <a:ext cx="9" cy="1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1" name="Line 149"/>
              <p:cNvSpPr>
                <a:spLocks noChangeShapeType="1"/>
              </p:cNvSpPr>
              <p:nvPr/>
            </p:nvSpPr>
            <p:spPr bwMode="auto">
              <a:xfrm flipV="1">
                <a:off x="1862" y="2163"/>
                <a:ext cx="9" cy="1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2" name="Line 150"/>
              <p:cNvSpPr>
                <a:spLocks noChangeShapeType="1"/>
              </p:cNvSpPr>
              <p:nvPr/>
            </p:nvSpPr>
            <p:spPr bwMode="auto">
              <a:xfrm flipV="1">
                <a:off x="1871" y="2147"/>
                <a:ext cx="9" cy="1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3" name="Line 151"/>
              <p:cNvSpPr>
                <a:spLocks noChangeShapeType="1"/>
              </p:cNvSpPr>
              <p:nvPr/>
            </p:nvSpPr>
            <p:spPr bwMode="auto">
              <a:xfrm flipV="1">
                <a:off x="1880" y="2132"/>
                <a:ext cx="10" cy="1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4" name="Line 152"/>
              <p:cNvSpPr>
                <a:spLocks noChangeShapeType="1"/>
              </p:cNvSpPr>
              <p:nvPr/>
            </p:nvSpPr>
            <p:spPr bwMode="auto">
              <a:xfrm flipV="1">
                <a:off x="1890" y="2116"/>
                <a:ext cx="9" cy="1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5" name="Line 153"/>
              <p:cNvSpPr>
                <a:spLocks noChangeShapeType="1"/>
              </p:cNvSpPr>
              <p:nvPr/>
            </p:nvSpPr>
            <p:spPr bwMode="auto">
              <a:xfrm flipV="1">
                <a:off x="1899" y="2099"/>
                <a:ext cx="9" cy="1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6" name="Line 154"/>
              <p:cNvSpPr>
                <a:spLocks noChangeShapeType="1"/>
              </p:cNvSpPr>
              <p:nvPr/>
            </p:nvSpPr>
            <p:spPr bwMode="auto">
              <a:xfrm flipV="1">
                <a:off x="1908" y="2083"/>
                <a:ext cx="9" cy="1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7" name="Rectangle 155"/>
              <p:cNvSpPr>
                <a:spLocks noChangeArrowheads="1"/>
              </p:cNvSpPr>
              <p:nvPr/>
            </p:nvSpPr>
            <p:spPr bwMode="auto">
              <a:xfrm>
                <a:off x="525" y="3019"/>
                <a:ext cx="41" cy="41"/>
              </a:xfrm>
              <a:prstGeom prst="rect">
                <a:avLst/>
              </a:prstGeom>
              <a:solidFill>
                <a:srgbClr val="FFFFF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8" name="Rectangle 156"/>
              <p:cNvSpPr>
                <a:spLocks noChangeArrowheads="1"/>
              </p:cNvSpPr>
              <p:nvPr/>
            </p:nvSpPr>
            <p:spPr bwMode="auto">
              <a:xfrm>
                <a:off x="986" y="2880"/>
                <a:ext cx="41" cy="42"/>
              </a:xfrm>
              <a:prstGeom prst="rect">
                <a:avLst/>
              </a:prstGeom>
              <a:solidFill>
                <a:srgbClr val="FFFFF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9" name="Rectangle 157"/>
              <p:cNvSpPr>
                <a:spLocks noChangeArrowheads="1"/>
              </p:cNvSpPr>
              <p:nvPr/>
            </p:nvSpPr>
            <p:spPr bwMode="auto">
              <a:xfrm>
                <a:off x="1447" y="2603"/>
                <a:ext cx="41" cy="42"/>
              </a:xfrm>
              <a:prstGeom prst="rect">
                <a:avLst/>
              </a:prstGeom>
              <a:solidFill>
                <a:srgbClr val="FFFFF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0" name="Rectangle 158"/>
              <p:cNvSpPr>
                <a:spLocks noChangeArrowheads="1"/>
              </p:cNvSpPr>
              <p:nvPr/>
            </p:nvSpPr>
            <p:spPr bwMode="auto">
              <a:xfrm>
                <a:off x="1907" y="2050"/>
                <a:ext cx="42" cy="42"/>
              </a:xfrm>
              <a:prstGeom prst="rect">
                <a:avLst/>
              </a:prstGeom>
              <a:solidFill>
                <a:srgbClr val="FFFFF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1" name="Line 159"/>
              <p:cNvSpPr>
                <a:spLocks noChangeShapeType="1"/>
              </p:cNvSpPr>
              <p:nvPr/>
            </p:nvSpPr>
            <p:spPr bwMode="auto">
              <a:xfrm>
                <a:off x="546" y="3108"/>
                <a:ext cx="138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2" name="Line 160"/>
              <p:cNvSpPr>
                <a:spLocks noChangeShapeType="1"/>
              </p:cNvSpPr>
              <p:nvPr/>
            </p:nvSpPr>
            <p:spPr bwMode="auto">
              <a:xfrm>
                <a:off x="546" y="3108"/>
                <a:ext cx="1" cy="3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3" name="Rectangle 161"/>
              <p:cNvSpPr>
                <a:spLocks noChangeArrowheads="1"/>
              </p:cNvSpPr>
              <p:nvPr/>
            </p:nvSpPr>
            <p:spPr bwMode="auto">
              <a:xfrm>
                <a:off x="540" y="3161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0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4" name="Line 162"/>
              <p:cNvSpPr>
                <a:spLocks noChangeShapeType="1"/>
              </p:cNvSpPr>
              <p:nvPr/>
            </p:nvSpPr>
            <p:spPr bwMode="auto">
              <a:xfrm>
                <a:off x="1007" y="3108"/>
                <a:ext cx="1" cy="3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5" name="Rectangle 163"/>
              <p:cNvSpPr>
                <a:spLocks noChangeArrowheads="1"/>
              </p:cNvSpPr>
              <p:nvPr/>
            </p:nvSpPr>
            <p:spPr bwMode="auto">
              <a:xfrm>
                <a:off x="1001" y="3161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5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6" name="Line 164"/>
              <p:cNvSpPr>
                <a:spLocks noChangeShapeType="1"/>
              </p:cNvSpPr>
              <p:nvPr/>
            </p:nvSpPr>
            <p:spPr bwMode="auto">
              <a:xfrm>
                <a:off x="1467" y="3108"/>
                <a:ext cx="1" cy="3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7" name="Rectangle 165"/>
              <p:cNvSpPr>
                <a:spLocks noChangeArrowheads="1"/>
              </p:cNvSpPr>
              <p:nvPr/>
            </p:nvSpPr>
            <p:spPr bwMode="auto">
              <a:xfrm>
                <a:off x="1436" y="3161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1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8" name="Rectangle 166"/>
              <p:cNvSpPr>
                <a:spLocks noChangeArrowheads="1"/>
              </p:cNvSpPr>
              <p:nvPr/>
            </p:nvSpPr>
            <p:spPr bwMode="auto">
              <a:xfrm>
                <a:off x="1490" y="3161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0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9" name="Line 167"/>
              <p:cNvSpPr>
                <a:spLocks noChangeShapeType="1"/>
              </p:cNvSpPr>
              <p:nvPr/>
            </p:nvSpPr>
            <p:spPr bwMode="auto">
              <a:xfrm>
                <a:off x="1928" y="3108"/>
                <a:ext cx="1" cy="3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0" name="Rectangle 168"/>
              <p:cNvSpPr>
                <a:spLocks noChangeArrowheads="1"/>
              </p:cNvSpPr>
              <p:nvPr/>
            </p:nvSpPr>
            <p:spPr bwMode="auto">
              <a:xfrm>
                <a:off x="1896" y="3161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1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1" name="Rectangle 169"/>
              <p:cNvSpPr>
                <a:spLocks noChangeArrowheads="1"/>
              </p:cNvSpPr>
              <p:nvPr/>
            </p:nvSpPr>
            <p:spPr bwMode="auto">
              <a:xfrm>
                <a:off x="1951" y="3161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5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2" name="Line 170"/>
              <p:cNvSpPr>
                <a:spLocks noChangeShapeType="1"/>
              </p:cNvSpPr>
              <p:nvPr/>
            </p:nvSpPr>
            <p:spPr bwMode="auto">
              <a:xfrm flipV="1">
                <a:off x="546" y="1726"/>
                <a:ext cx="1" cy="138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3" name="Line 171"/>
              <p:cNvSpPr>
                <a:spLocks noChangeShapeType="1"/>
              </p:cNvSpPr>
              <p:nvPr/>
            </p:nvSpPr>
            <p:spPr bwMode="auto">
              <a:xfrm flipH="1">
                <a:off x="507" y="3108"/>
                <a:ext cx="3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4" name="Rectangle 172"/>
              <p:cNvSpPr>
                <a:spLocks noChangeArrowheads="1"/>
              </p:cNvSpPr>
              <p:nvPr/>
            </p:nvSpPr>
            <p:spPr bwMode="auto">
              <a:xfrm>
                <a:off x="459" y="3054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0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5" name="Line 173"/>
              <p:cNvSpPr>
                <a:spLocks noChangeShapeType="1"/>
              </p:cNvSpPr>
              <p:nvPr/>
            </p:nvSpPr>
            <p:spPr bwMode="auto">
              <a:xfrm flipH="1">
                <a:off x="507" y="2763"/>
                <a:ext cx="3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6" name="Rectangle 174"/>
              <p:cNvSpPr>
                <a:spLocks noChangeArrowheads="1"/>
              </p:cNvSpPr>
              <p:nvPr/>
            </p:nvSpPr>
            <p:spPr bwMode="auto">
              <a:xfrm>
                <a:off x="407" y="2709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1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7" name="Rectangle 175"/>
              <p:cNvSpPr>
                <a:spLocks noChangeArrowheads="1"/>
              </p:cNvSpPr>
              <p:nvPr/>
            </p:nvSpPr>
            <p:spPr bwMode="auto">
              <a:xfrm>
                <a:off x="461" y="2709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0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8" name="Line 176"/>
              <p:cNvSpPr>
                <a:spLocks noChangeShapeType="1"/>
              </p:cNvSpPr>
              <p:nvPr/>
            </p:nvSpPr>
            <p:spPr bwMode="auto">
              <a:xfrm flipH="1">
                <a:off x="507" y="2417"/>
                <a:ext cx="3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9" name="Rectangle 177"/>
              <p:cNvSpPr>
                <a:spLocks noChangeArrowheads="1"/>
              </p:cNvSpPr>
              <p:nvPr/>
            </p:nvSpPr>
            <p:spPr bwMode="auto">
              <a:xfrm>
                <a:off x="407" y="2363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2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0" name="Rectangle 178"/>
              <p:cNvSpPr>
                <a:spLocks noChangeArrowheads="1"/>
              </p:cNvSpPr>
              <p:nvPr/>
            </p:nvSpPr>
            <p:spPr bwMode="auto">
              <a:xfrm>
                <a:off x="461" y="2363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0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1" name="Line 179"/>
              <p:cNvSpPr>
                <a:spLocks noChangeShapeType="1"/>
              </p:cNvSpPr>
              <p:nvPr/>
            </p:nvSpPr>
            <p:spPr bwMode="auto">
              <a:xfrm flipH="1">
                <a:off x="507" y="2071"/>
                <a:ext cx="3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2" name="Rectangle 180"/>
              <p:cNvSpPr>
                <a:spLocks noChangeArrowheads="1"/>
              </p:cNvSpPr>
              <p:nvPr/>
            </p:nvSpPr>
            <p:spPr bwMode="auto">
              <a:xfrm>
                <a:off x="407" y="2017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3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3" name="Rectangle 181"/>
              <p:cNvSpPr>
                <a:spLocks noChangeArrowheads="1"/>
              </p:cNvSpPr>
              <p:nvPr/>
            </p:nvSpPr>
            <p:spPr bwMode="auto">
              <a:xfrm>
                <a:off x="461" y="2017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0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4" name="Line 182"/>
              <p:cNvSpPr>
                <a:spLocks noChangeShapeType="1"/>
              </p:cNvSpPr>
              <p:nvPr/>
            </p:nvSpPr>
            <p:spPr bwMode="auto">
              <a:xfrm flipH="1">
                <a:off x="507" y="1726"/>
                <a:ext cx="3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5" name="Rectangle 183"/>
              <p:cNvSpPr>
                <a:spLocks noChangeArrowheads="1"/>
              </p:cNvSpPr>
              <p:nvPr/>
            </p:nvSpPr>
            <p:spPr bwMode="auto">
              <a:xfrm>
                <a:off x="407" y="1672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4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6" name="Rectangle 184"/>
              <p:cNvSpPr>
                <a:spLocks noChangeArrowheads="1"/>
              </p:cNvSpPr>
              <p:nvPr/>
            </p:nvSpPr>
            <p:spPr bwMode="auto">
              <a:xfrm>
                <a:off x="461" y="1672"/>
                <a:ext cx="53" cy="1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0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7" name="Rectangle 185"/>
              <p:cNvSpPr>
                <a:spLocks noChangeArrowheads="1"/>
              </p:cNvSpPr>
              <p:nvPr/>
            </p:nvSpPr>
            <p:spPr bwMode="auto">
              <a:xfrm>
                <a:off x="664" y="3320"/>
                <a:ext cx="100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m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8" name="Rectangle 186"/>
              <p:cNvSpPr>
                <a:spLocks noChangeArrowheads="1"/>
              </p:cNvSpPr>
              <p:nvPr/>
            </p:nvSpPr>
            <p:spPr bwMode="auto">
              <a:xfrm>
                <a:off x="759" y="3320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9" name="Rectangle 187"/>
              <p:cNvSpPr>
                <a:spLocks noChangeArrowheads="1"/>
              </p:cNvSpPr>
              <p:nvPr/>
            </p:nvSpPr>
            <p:spPr bwMode="auto">
              <a:xfrm>
                <a:off x="788" y="332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0" name="Rectangle 188"/>
              <p:cNvSpPr>
                <a:spLocks noChangeArrowheads="1"/>
              </p:cNvSpPr>
              <p:nvPr/>
            </p:nvSpPr>
            <p:spPr bwMode="auto">
              <a:xfrm>
                <a:off x="856" y="3320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1" name="Rectangle 189"/>
              <p:cNvSpPr>
                <a:spLocks noChangeArrowheads="1"/>
              </p:cNvSpPr>
              <p:nvPr/>
            </p:nvSpPr>
            <p:spPr bwMode="auto">
              <a:xfrm>
                <a:off x="891" y="3320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2" name="Rectangle 190"/>
              <p:cNvSpPr>
                <a:spLocks noChangeArrowheads="1"/>
              </p:cNvSpPr>
              <p:nvPr/>
            </p:nvSpPr>
            <p:spPr bwMode="auto">
              <a:xfrm>
                <a:off x="953" y="3320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f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3" name="Rectangle 191"/>
              <p:cNvSpPr>
                <a:spLocks noChangeArrowheads="1"/>
              </p:cNvSpPr>
              <p:nvPr/>
            </p:nvSpPr>
            <p:spPr bwMode="auto">
              <a:xfrm>
                <a:off x="987" y="3320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4" name="Rectangle 192"/>
              <p:cNvSpPr>
                <a:spLocks noChangeArrowheads="1"/>
              </p:cNvSpPr>
              <p:nvPr/>
            </p:nvSpPr>
            <p:spPr bwMode="auto">
              <a:xfrm>
                <a:off x="1030" y="3320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5" name="Rectangle 193"/>
              <p:cNvSpPr>
                <a:spLocks noChangeArrowheads="1"/>
              </p:cNvSpPr>
              <p:nvPr/>
            </p:nvSpPr>
            <p:spPr bwMode="auto">
              <a:xfrm>
                <a:off x="1091" y="3320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6" name="Rectangle 194"/>
              <p:cNvSpPr>
                <a:spLocks noChangeArrowheads="1"/>
              </p:cNvSpPr>
              <p:nvPr/>
            </p:nvSpPr>
            <p:spPr bwMode="auto">
              <a:xfrm>
                <a:off x="1139" y="3320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7" name="Rectangle 195"/>
              <p:cNvSpPr>
                <a:spLocks noChangeArrowheads="1"/>
              </p:cNvSpPr>
              <p:nvPr/>
            </p:nvSpPr>
            <p:spPr bwMode="auto">
              <a:xfrm>
                <a:off x="1173" y="3320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f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8" name="Rectangle 196"/>
              <p:cNvSpPr>
                <a:spLocks noChangeArrowheads="1"/>
              </p:cNvSpPr>
              <p:nvPr/>
            </p:nvSpPr>
            <p:spPr bwMode="auto">
              <a:xfrm>
                <a:off x="1209" y="3320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9" name="Rectangle 197"/>
              <p:cNvSpPr>
                <a:spLocks noChangeArrowheads="1"/>
              </p:cNvSpPr>
              <p:nvPr/>
            </p:nvSpPr>
            <p:spPr bwMode="auto">
              <a:xfrm>
                <a:off x="1236" y="3320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0" name="Rectangle 198"/>
              <p:cNvSpPr>
                <a:spLocks noChangeArrowheads="1"/>
              </p:cNvSpPr>
              <p:nvPr/>
            </p:nvSpPr>
            <p:spPr bwMode="auto">
              <a:xfrm>
                <a:off x="1286" y="3320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1" name="Rectangle 199"/>
              <p:cNvSpPr>
                <a:spLocks noChangeArrowheads="1"/>
              </p:cNvSpPr>
              <p:nvPr/>
            </p:nvSpPr>
            <p:spPr bwMode="auto">
              <a:xfrm>
                <a:off x="1346" y="3320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2" name="Rectangle 200"/>
              <p:cNvSpPr>
                <a:spLocks noChangeArrowheads="1"/>
              </p:cNvSpPr>
              <p:nvPr/>
            </p:nvSpPr>
            <p:spPr bwMode="auto">
              <a:xfrm>
                <a:off x="1388" y="3320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3" name="Rectangle 201"/>
              <p:cNvSpPr>
                <a:spLocks noChangeArrowheads="1"/>
              </p:cNvSpPr>
              <p:nvPr/>
            </p:nvSpPr>
            <p:spPr bwMode="auto">
              <a:xfrm>
                <a:off x="1423" y="3320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4" name="Rectangle 202"/>
              <p:cNvSpPr>
                <a:spLocks noChangeArrowheads="1"/>
              </p:cNvSpPr>
              <p:nvPr/>
            </p:nvSpPr>
            <p:spPr bwMode="auto">
              <a:xfrm>
                <a:off x="1485" y="3320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5" name="Rectangle 203"/>
              <p:cNvSpPr>
                <a:spLocks noChangeArrowheads="1"/>
              </p:cNvSpPr>
              <p:nvPr/>
            </p:nvSpPr>
            <p:spPr bwMode="auto">
              <a:xfrm>
                <a:off x="1526" y="3320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6" name="Rectangle 204"/>
              <p:cNvSpPr>
                <a:spLocks noChangeArrowheads="1"/>
              </p:cNvSpPr>
              <p:nvPr/>
            </p:nvSpPr>
            <p:spPr bwMode="auto">
              <a:xfrm>
                <a:off x="1576" y="332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7" name="Rectangle 205"/>
              <p:cNvSpPr>
                <a:spLocks noChangeArrowheads="1"/>
              </p:cNvSpPr>
              <p:nvPr/>
            </p:nvSpPr>
            <p:spPr bwMode="auto">
              <a:xfrm>
                <a:off x="1645" y="332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p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8" name="Rectangle 206"/>
              <p:cNvSpPr>
                <a:spLocks noChangeArrowheads="1"/>
              </p:cNvSpPr>
              <p:nvPr/>
            </p:nvSpPr>
            <p:spPr bwMode="auto">
              <a:xfrm>
                <a:off x="1713" y="3320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05" name="Group 207"/>
            <p:cNvGrpSpPr>
              <a:grpSpLocks/>
            </p:cNvGrpSpPr>
            <p:nvPr/>
          </p:nvGrpSpPr>
          <p:grpSpPr bwMode="auto">
            <a:xfrm>
              <a:off x="76" y="1176"/>
              <a:ext cx="5366" cy="2415"/>
              <a:chOff x="76" y="1176"/>
              <a:chExt cx="5366" cy="2415"/>
            </a:xfrm>
          </p:grpSpPr>
          <p:sp>
            <p:nvSpPr>
              <p:cNvPr id="949" name="Rectangle 208"/>
              <p:cNvSpPr>
                <a:spLocks noChangeArrowheads="1"/>
              </p:cNvSpPr>
              <p:nvPr/>
            </p:nvSpPr>
            <p:spPr bwMode="auto">
              <a:xfrm>
                <a:off x="1742" y="332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0" name="Rectangle 209"/>
              <p:cNvSpPr>
                <a:spLocks noChangeArrowheads="1"/>
              </p:cNvSpPr>
              <p:nvPr/>
            </p:nvSpPr>
            <p:spPr bwMode="auto">
              <a:xfrm>
                <a:off x="1810" y="3320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1" name="Rectangle 210"/>
              <p:cNvSpPr>
                <a:spLocks noChangeArrowheads="1"/>
              </p:cNvSpPr>
              <p:nvPr/>
            </p:nvSpPr>
            <p:spPr bwMode="auto">
              <a:xfrm>
                <a:off x="1137" y="345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d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2" name="Rectangle 211"/>
              <p:cNvSpPr>
                <a:spLocks noChangeArrowheads="1"/>
              </p:cNvSpPr>
              <p:nvPr/>
            </p:nvSpPr>
            <p:spPr bwMode="auto">
              <a:xfrm>
                <a:off x="1206" y="345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3" name="Rectangle 212"/>
              <p:cNvSpPr>
                <a:spLocks noChangeArrowheads="1"/>
              </p:cNvSpPr>
              <p:nvPr/>
            </p:nvSpPr>
            <p:spPr bwMode="auto">
              <a:xfrm>
                <a:off x="1275" y="345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4" name="Rectangle 213"/>
              <p:cNvSpPr>
                <a:spLocks noChangeArrowheads="1"/>
              </p:cNvSpPr>
              <p:nvPr/>
            </p:nvSpPr>
            <p:spPr bwMode="auto">
              <a:xfrm>
                <a:off x="1337" y="345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pic>
            <p:nvPicPr>
              <p:cNvPr id="955" name="Picture 214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6" y="1829"/>
                <a:ext cx="133" cy="106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56" name="Picture 215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14" y="2238"/>
                <a:ext cx="132" cy="24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57" name="Line 216"/>
              <p:cNvSpPr>
                <a:spLocks noChangeShapeType="1"/>
              </p:cNvSpPr>
              <p:nvPr/>
            </p:nvSpPr>
            <p:spPr bwMode="auto">
              <a:xfrm flipV="1">
                <a:off x="552" y="1394"/>
                <a:ext cx="1" cy="25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8" name="Freeform 217"/>
              <p:cNvSpPr>
                <a:spLocks/>
              </p:cNvSpPr>
              <p:nvPr/>
            </p:nvSpPr>
            <p:spPr bwMode="auto">
              <a:xfrm>
                <a:off x="511" y="1562"/>
                <a:ext cx="83" cy="101"/>
              </a:xfrm>
              <a:custGeom>
                <a:avLst/>
                <a:gdLst/>
                <a:ahLst/>
                <a:cxnLst>
                  <a:cxn ang="0">
                    <a:pos x="83" y="201"/>
                  </a:cxn>
                  <a:cxn ang="0">
                    <a:pos x="0" y="0"/>
                  </a:cxn>
                  <a:cxn ang="0">
                    <a:pos x="166" y="0"/>
                  </a:cxn>
                  <a:cxn ang="0">
                    <a:pos x="83" y="201"/>
                  </a:cxn>
                </a:cxnLst>
                <a:rect l="0" t="0" r="r" b="b"/>
                <a:pathLst>
                  <a:path w="166" h="201">
                    <a:moveTo>
                      <a:pt x="83" y="201"/>
                    </a:moveTo>
                    <a:lnTo>
                      <a:pt x="0" y="0"/>
                    </a:lnTo>
                    <a:lnTo>
                      <a:pt x="166" y="0"/>
                    </a:lnTo>
                    <a:lnTo>
                      <a:pt x="83" y="20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9" name="Line 218"/>
              <p:cNvSpPr>
                <a:spLocks noChangeShapeType="1"/>
              </p:cNvSpPr>
              <p:nvPr/>
            </p:nvSpPr>
            <p:spPr bwMode="auto">
              <a:xfrm flipV="1">
                <a:off x="1002" y="1394"/>
                <a:ext cx="1" cy="25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0" name="Freeform 219"/>
              <p:cNvSpPr>
                <a:spLocks/>
              </p:cNvSpPr>
              <p:nvPr/>
            </p:nvSpPr>
            <p:spPr bwMode="auto">
              <a:xfrm>
                <a:off x="960" y="1562"/>
                <a:ext cx="83" cy="101"/>
              </a:xfrm>
              <a:custGeom>
                <a:avLst/>
                <a:gdLst/>
                <a:ahLst/>
                <a:cxnLst>
                  <a:cxn ang="0">
                    <a:pos x="83" y="201"/>
                  </a:cxn>
                  <a:cxn ang="0">
                    <a:pos x="0" y="0"/>
                  </a:cxn>
                  <a:cxn ang="0">
                    <a:pos x="167" y="0"/>
                  </a:cxn>
                  <a:cxn ang="0">
                    <a:pos x="83" y="201"/>
                  </a:cxn>
                </a:cxnLst>
                <a:rect l="0" t="0" r="r" b="b"/>
                <a:pathLst>
                  <a:path w="167" h="201">
                    <a:moveTo>
                      <a:pt x="83" y="201"/>
                    </a:moveTo>
                    <a:lnTo>
                      <a:pt x="0" y="0"/>
                    </a:lnTo>
                    <a:lnTo>
                      <a:pt x="167" y="0"/>
                    </a:lnTo>
                    <a:lnTo>
                      <a:pt x="83" y="20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1" name="Line 220"/>
              <p:cNvSpPr>
                <a:spLocks noChangeShapeType="1"/>
              </p:cNvSpPr>
              <p:nvPr/>
            </p:nvSpPr>
            <p:spPr bwMode="auto">
              <a:xfrm flipV="1">
                <a:off x="1465" y="1394"/>
                <a:ext cx="1" cy="25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2" name="Freeform 221"/>
              <p:cNvSpPr>
                <a:spLocks/>
              </p:cNvSpPr>
              <p:nvPr/>
            </p:nvSpPr>
            <p:spPr bwMode="auto">
              <a:xfrm>
                <a:off x="1423" y="1562"/>
                <a:ext cx="84" cy="101"/>
              </a:xfrm>
              <a:custGeom>
                <a:avLst/>
                <a:gdLst/>
                <a:ahLst/>
                <a:cxnLst>
                  <a:cxn ang="0">
                    <a:pos x="83" y="201"/>
                  </a:cxn>
                  <a:cxn ang="0">
                    <a:pos x="0" y="0"/>
                  </a:cxn>
                  <a:cxn ang="0">
                    <a:pos x="166" y="0"/>
                  </a:cxn>
                  <a:cxn ang="0">
                    <a:pos x="83" y="201"/>
                  </a:cxn>
                </a:cxnLst>
                <a:rect l="0" t="0" r="r" b="b"/>
                <a:pathLst>
                  <a:path w="166" h="201">
                    <a:moveTo>
                      <a:pt x="83" y="201"/>
                    </a:moveTo>
                    <a:lnTo>
                      <a:pt x="0" y="0"/>
                    </a:lnTo>
                    <a:lnTo>
                      <a:pt x="166" y="0"/>
                    </a:lnTo>
                    <a:lnTo>
                      <a:pt x="83" y="20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3" name="Line 222"/>
              <p:cNvSpPr>
                <a:spLocks noChangeShapeType="1"/>
              </p:cNvSpPr>
              <p:nvPr/>
            </p:nvSpPr>
            <p:spPr bwMode="auto">
              <a:xfrm flipV="1">
                <a:off x="1935" y="1394"/>
                <a:ext cx="1" cy="255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4" name="Freeform 223"/>
              <p:cNvSpPr>
                <a:spLocks/>
              </p:cNvSpPr>
              <p:nvPr/>
            </p:nvSpPr>
            <p:spPr bwMode="auto">
              <a:xfrm>
                <a:off x="1894" y="1562"/>
                <a:ext cx="83" cy="101"/>
              </a:xfrm>
              <a:custGeom>
                <a:avLst/>
                <a:gdLst/>
                <a:ahLst/>
                <a:cxnLst>
                  <a:cxn ang="0">
                    <a:pos x="83" y="201"/>
                  </a:cxn>
                  <a:cxn ang="0">
                    <a:pos x="0" y="0"/>
                  </a:cxn>
                  <a:cxn ang="0">
                    <a:pos x="166" y="0"/>
                  </a:cxn>
                  <a:cxn ang="0">
                    <a:pos x="83" y="201"/>
                  </a:cxn>
                </a:cxnLst>
                <a:rect l="0" t="0" r="r" b="b"/>
                <a:pathLst>
                  <a:path w="166" h="201">
                    <a:moveTo>
                      <a:pt x="83" y="201"/>
                    </a:moveTo>
                    <a:lnTo>
                      <a:pt x="0" y="0"/>
                    </a:lnTo>
                    <a:lnTo>
                      <a:pt x="166" y="0"/>
                    </a:lnTo>
                    <a:lnTo>
                      <a:pt x="83" y="20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5" name="Rectangle 224"/>
              <p:cNvSpPr>
                <a:spLocks noChangeArrowheads="1"/>
              </p:cNvSpPr>
              <p:nvPr/>
            </p:nvSpPr>
            <p:spPr bwMode="auto">
              <a:xfrm>
                <a:off x="549" y="121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2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6" name="Rectangle 225"/>
              <p:cNvSpPr>
                <a:spLocks noChangeArrowheads="1"/>
              </p:cNvSpPr>
              <p:nvPr/>
            </p:nvSpPr>
            <p:spPr bwMode="auto">
              <a:xfrm>
                <a:off x="998" y="121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4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7" name="Rectangle 226"/>
              <p:cNvSpPr>
                <a:spLocks noChangeArrowheads="1"/>
              </p:cNvSpPr>
              <p:nvPr/>
            </p:nvSpPr>
            <p:spPr bwMode="auto">
              <a:xfrm>
                <a:off x="1469" y="1218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8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8" name="Rectangle 227"/>
              <p:cNvSpPr>
                <a:spLocks noChangeArrowheads="1"/>
              </p:cNvSpPr>
              <p:nvPr/>
            </p:nvSpPr>
            <p:spPr bwMode="auto">
              <a:xfrm>
                <a:off x="1904" y="121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1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9" name="Rectangle 228"/>
              <p:cNvSpPr>
                <a:spLocks noChangeArrowheads="1"/>
              </p:cNvSpPr>
              <p:nvPr/>
            </p:nvSpPr>
            <p:spPr bwMode="auto">
              <a:xfrm>
                <a:off x="1966" y="121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6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0" name="Line 229"/>
              <p:cNvSpPr>
                <a:spLocks noChangeShapeType="1"/>
              </p:cNvSpPr>
              <p:nvPr/>
            </p:nvSpPr>
            <p:spPr bwMode="auto">
              <a:xfrm>
                <a:off x="2294" y="1298"/>
                <a:ext cx="1155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1" name="Rectangle 230"/>
              <p:cNvSpPr>
                <a:spLocks noChangeArrowheads="1"/>
              </p:cNvSpPr>
              <p:nvPr/>
            </p:nvSpPr>
            <p:spPr bwMode="auto">
              <a:xfrm>
                <a:off x="2325" y="1190"/>
                <a:ext cx="8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2" name="Rectangle 231"/>
              <p:cNvSpPr>
                <a:spLocks noChangeArrowheads="1"/>
              </p:cNvSpPr>
              <p:nvPr/>
            </p:nvSpPr>
            <p:spPr bwMode="auto">
              <a:xfrm>
                <a:off x="2401" y="1190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3" name="Rectangle 232"/>
              <p:cNvSpPr>
                <a:spLocks noChangeArrowheads="1"/>
              </p:cNvSpPr>
              <p:nvPr/>
            </p:nvSpPr>
            <p:spPr bwMode="auto">
              <a:xfrm>
                <a:off x="2442" y="1190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4" name="Rectangle 233"/>
              <p:cNvSpPr>
                <a:spLocks noChangeArrowheads="1"/>
              </p:cNvSpPr>
              <p:nvPr/>
            </p:nvSpPr>
            <p:spPr bwMode="auto">
              <a:xfrm>
                <a:off x="2491" y="119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5" name="Rectangle 234"/>
              <p:cNvSpPr>
                <a:spLocks noChangeArrowheads="1"/>
              </p:cNvSpPr>
              <p:nvPr/>
            </p:nvSpPr>
            <p:spPr bwMode="auto">
              <a:xfrm>
                <a:off x="2561" y="119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p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6" name="Rectangle 235"/>
              <p:cNvSpPr>
                <a:spLocks noChangeArrowheads="1"/>
              </p:cNvSpPr>
              <p:nvPr/>
            </p:nvSpPr>
            <p:spPr bwMode="auto">
              <a:xfrm>
                <a:off x="2629" y="1190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7" name="Rectangle 236"/>
              <p:cNvSpPr>
                <a:spLocks noChangeArrowheads="1"/>
              </p:cNvSpPr>
              <p:nvPr/>
            </p:nvSpPr>
            <p:spPr bwMode="auto">
              <a:xfrm>
                <a:off x="2658" y="119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8" name="Rectangle 237"/>
              <p:cNvSpPr>
                <a:spLocks noChangeArrowheads="1"/>
              </p:cNvSpPr>
              <p:nvPr/>
            </p:nvSpPr>
            <p:spPr bwMode="auto">
              <a:xfrm>
                <a:off x="2727" y="1190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9" name="Rectangle 238"/>
              <p:cNvSpPr>
                <a:spLocks noChangeArrowheads="1"/>
              </p:cNvSpPr>
              <p:nvPr/>
            </p:nvSpPr>
            <p:spPr bwMode="auto">
              <a:xfrm>
                <a:off x="2788" y="1190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0" name="Rectangle 239"/>
              <p:cNvSpPr>
                <a:spLocks noChangeArrowheads="1"/>
              </p:cNvSpPr>
              <p:nvPr/>
            </p:nvSpPr>
            <p:spPr bwMode="auto">
              <a:xfrm>
                <a:off x="2822" y="1190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1" name="Rectangle 240"/>
              <p:cNvSpPr>
                <a:spLocks noChangeArrowheads="1"/>
              </p:cNvSpPr>
              <p:nvPr/>
            </p:nvSpPr>
            <p:spPr bwMode="auto">
              <a:xfrm>
                <a:off x="2872" y="1190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2" name="Rectangle 241"/>
              <p:cNvSpPr>
                <a:spLocks noChangeArrowheads="1"/>
              </p:cNvSpPr>
              <p:nvPr/>
            </p:nvSpPr>
            <p:spPr bwMode="auto">
              <a:xfrm>
                <a:off x="2934" y="119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q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3" name="Rectangle 242"/>
              <p:cNvSpPr>
                <a:spLocks noChangeArrowheads="1"/>
              </p:cNvSpPr>
              <p:nvPr/>
            </p:nvSpPr>
            <p:spPr bwMode="auto">
              <a:xfrm>
                <a:off x="3003" y="119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u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4" name="Rectangle 243"/>
              <p:cNvSpPr>
                <a:spLocks noChangeArrowheads="1"/>
              </p:cNvSpPr>
              <p:nvPr/>
            </p:nvSpPr>
            <p:spPr bwMode="auto">
              <a:xfrm>
                <a:off x="3071" y="1190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5" name="Rectangle 244"/>
              <p:cNvSpPr>
                <a:spLocks noChangeArrowheads="1"/>
              </p:cNvSpPr>
              <p:nvPr/>
            </p:nvSpPr>
            <p:spPr bwMode="auto">
              <a:xfrm>
                <a:off x="3099" y="1190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6" name="Rectangle 245"/>
              <p:cNvSpPr>
                <a:spLocks noChangeArrowheads="1"/>
              </p:cNvSpPr>
              <p:nvPr/>
            </p:nvSpPr>
            <p:spPr bwMode="auto">
              <a:xfrm>
                <a:off x="3148" y="1190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7" name="Rectangle 246"/>
              <p:cNvSpPr>
                <a:spLocks noChangeArrowheads="1"/>
              </p:cNvSpPr>
              <p:nvPr/>
            </p:nvSpPr>
            <p:spPr bwMode="auto">
              <a:xfrm>
                <a:off x="3212" y="1190"/>
                <a:ext cx="100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m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8" name="Rectangle 247"/>
              <p:cNvSpPr>
                <a:spLocks noChangeArrowheads="1"/>
              </p:cNvSpPr>
              <p:nvPr/>
            </p:nvSpPr>
            <p:spPr bwMode="auto">
              <a:xfrm>
                <a:off x="3307" y="1190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9" name="Rectangle 248"/>
              <p:cNvSpPr>
                <a:spLocks noChangeArrowheads="1"/>
              </p:cNvSpPr>
              <p:nvPr/>
            </p:nvSpPr>
            <p:spPr bwMode="auto">
              <a:xfrm>
                <a:off x="3370" y="1190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0" name="Rectangle 249"/>
              <p:cNvSpPr>
                <a:spLocks noChangeArrowheads="1"/>
              </p:cNvSpPr>
              <p:nvPr/>
            </p:nvSpPr>
            <p:spPr bwMode="auto">
              <a:xfrm>
                <a:off x="3438" y="1190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1" name="Rectangle 250"/>
              <p:cNvSpPr>
                <a:spLocks noChangeArrowheads="1"/>
              </p:cNvSpPr>
              <p:nvPr/>
            </p:nvSpPr>
            <p:spPr bwMode="auto">
              <a:xfrm>
                <a:off x="2326" y="1467"/>
                <a:ext cx="75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P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2" name="Rectangle 251"/>
              <p:cNvSpPr>
                <a:spLocks noChangeArrowheads="1"/>
              </p:cNvSpPr>
              <p:nvPr/>
            </p:nvSpPr>
            <p:spPr bwMode="auto">
              <a:xfrm>
                <a:off x="2402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3" name="Rectangle 252"/>
              <p:cNvSpPr>
                <a:spLocks noChangeArrowheads="1"/>
              </p:cNvSpPr>
              <p:nvPr/>
            </p:nvSpPr>
            <p:spPr bwMode="auto">
              <a:xfrm>
                <a:off x="2471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4" name="Rectangle 253"/>
              <p:cNvSpPr>
                <a:spLocks noChangeArrowheads="1"/>
              </p:cNvSpPr>
              <p:nvPr/>
            </p:nvSpPr>
            <p:spPr bwMode="auto">
              <a:xfrm>
                <a:off x="2539" y="1467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5" name="Rectangle 254"/>
              <p:cNvSpPr>
                <a:spLocks noChangeArrowheads="1"/>
              </p:cNvSpPr>
              <p:nvPr/>
            </p:nvSpPr>
            <p:spPr bwMode="auto">
              <a:xfrm>
                <a:off x="2587" y="14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6" name="Rectangle 255"/>
              <p:cNvSpPr>
                <a:spLocks noChangeArrowheads="1"/>
              </p:cNvSpPr>
              <p:nvPr/>
            </p:nvSpPr>
            <p:spPr bwMode="auto">
              <a:xfrm>
                <a:off x="2623" y="14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7" name="Rectangle 256"/>
              <p:cNvSpPr>
                <a:spLocks noChangeArrowheads="1"/>
              </p:cNvSpPr>
              <p:nvPr/>
            </p:nvSpPr>
            <p:spPr bwMode="auto">
              <a:xfrm>
                <a:off x="2684" y="14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8" name="Rectangle 257"/>
              <p:cNvSpPr>
                <a:spLocks noChangeArrowheads="1"/>
              </p:cNvSpPr>
              <p:nvPr/>
            </p:nvSpPr>
            <p:spPr bwMode="auto">
              <a:xfrm>
                <a:off x="2712" y="1467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9" name="Rectangle 258"/>
              <p:cNvSpPr>
                <a:spLocks noChangeArrowheads="1"/>
              </p:cNvSpPr>
              <p:nvPr/>
            </p:nvSpPr>
            <p:spPr bwMode="auto">
              <a:xfrm>
                <a:off x="2760" y="14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0" name="Rectangle 259"/>
              <p:cNvSpPr>
                <a:spLocks noChangeArrowheads="1"/>
              </p:cNvSpPr>
              <p:nvPr/>
            </p:nvSpPr>
            <p:spPr bwMode="auto">
              <a:xfrm>
                <a:off x="2796" y="14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1" name="Rectangle 260"/>
              <p:cNvSpPr>
                <a:spLocks noChangeArrowheads="1"/>
              </p:cNvSpPr>
              <p:nvPr/>
            </p:nvSpPr>
            <p:spPr bwMode="auto">
              <a:xfrm>
                <a:off x="2858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2" name="Rectangle 261"/>
              <p:cNvSpPr>
                <a:spLocks noChangeArrowheads="1"/>
              </p:cNvSpPr>
              <p:nvPr/>
            </p:nvSpPr>
            <p:spPr bwMode="auto">
              <a:xfrm>
                <a:off x="2926" y="1467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3" name="Rectangle 262"/>
              <p:cNvSpPr>
                <a:spLocks noChangeArrowheads="1"/>
              </p:cNvSpPr>
              <p:nvPr/>
            </p:nvSpPr>
            <p:spPr bwMode="auto">
              <a:xfrm>
                <a:off x="2968" y="1467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4" name="Rectangle 263"/>
              <p:cNvSpPr>
                <a:spLocks noChangeArrowheads="1"/>
              </p:cNvSpPr>
              <p:nvPr/>
            </p:nvSpPr>
            <p:spPr bwMode="auto">
              <a:xfrm>
                <a:off x="3016" y="14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5" name="Rectangle 264"/>
              <p:cNvSpPr>
                <a:spLocks noChangeArrowheads="1"/>
              </p:cNvSpPr>
              <p:nvPr/>
            </p:nvSpPr>
            <p:spPr bwMode="auto">
              <a:xfrm>
                <a:off x="3078" y="14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6" name="Rectangle 265"/>
              <p:cNvSpPr>
                <a:spLocks noChangeArrowheads="1"/>
              </p:cNvSpPr>
              <p:nvPr/>
            </p:nvSpPr>
            <p:spPr bwMode="auto">
              <a:xfrm>
                <a:off x="3113" y="14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7" name="Rectangle 266"/>
              <p:cNvSpPr>
                <a:spLocks noChangeArrowheads="1"/>
              </p:cNvSpPr>
              <p:nvPr/>
            </p:nvSpPr>
            <p:spPr bwMode="auto">
              <a:xfrm>
                <a:off x="3142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8" name="Rectangle 267"/>
              <p:cNvSpPr>
                <a:spLocks noChangeArrowheads="1"/>
              </p:cNvSpPr>
              <p:nvPr/>
            </p:nvSpPr>
            <p:spPr bwMode="auto">
              <a:xfrm>
                <a:off x="3210" y="1467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9" name="Rectangle 268"/>
              <p:cNvSpPr>
                <a:spLocks noChangeArrowheads="1"/>
              </p:cNvSpPr>
              <p:nvPr/>
            </p:nvSpPr>
            <p:spPr bwMode="auto">
              <a:xfrm>
                <a:off x="3252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0" name="Rectangle 269"/>
              <p:cNvSpPr>
                <a:spLocks noChangeArrowheads="1"/>
              </p:cNvSpPr>
              <p:nvPr/>
            </p:nvSpPr>
            <p:spPr bwMode="auto">
              <a:xfrm>
                <a:off x="3320" y="14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1" name="Rectangle 270"/>
              <p:cNvSpPr>
                <a:spLocks noChangeArrowheads="1"/>
              </p:cNvSpPr>
              <p:nvPr/>
            </p:nvSpPr>
            <p:spPr bwMode="auto">
              <a:xfrm>
                <a:off x="3354" y="14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l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2" name="Rectangle 271"/>
              <p:cNvSpPr>
                <a:spLocks noChangeArrowheads="1"/>
              </p:cNvSpPr>
              <p:nvPr/>
            </p:nvSpPr>
            <p:spPr bwMode="auto">
              <a:xfrm>
                <a:off x="3383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u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3" name="Rectangle 272"/>
              <p:cNvSpPr>
                <a:spLocks noChangeArrowheads="1"/>
              </p:cNvSpPr>
              <p:nvPr/>
            </p:nvSpPr>
            <p:spPr bwMode="auto">
              <a:xfrm>
                <a:off x="3452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4" name="Rectangle 273"/>
              <p:cNvSpPr>
                <a:spLocks noChangeArrowheads="1"/>
              </p:cNvSpPr>
              <p:nvPr/>
            </p:nvSpPr>
            <p:spPr bwMode="auto">
              <a:xfrm>
                <a:off x="3522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g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5" name="Rectangle 274"/>
              <p:cNvSpPr>
                <a:spLocks noChangeArrowheads="1"/>
              </p:cNvSpPr>
              <p:nvPr/>
            </p:nvSpPr>
            <p:spPr bwMode="auto">
              <a:xfrm>
                <a:off x="3591" y="14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6" name="Rectangle 275"/>
              <p:cNvSpPr>
                <a:spLocks noChangeArrowheads="1"/>
              </p:cNvSpPr>
              <p:nvPr/>
            </p:nvSpPr>
            <p:spPr bwMode="auto">
              <a:xfrm>
                <a:off x="3652" y="14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7" name="Rectangle 276"/>
              <p:cNvSpPr>
                <a:spLocks noChangeArrowheads="1"/>
              </p:cNvSpPr>
              <p:nvPr/>
            </p:nvSpPr>
            <p:spPr bwMode="auto">
              <a:xfrm>
                <a:off x="3688" y="14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c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8" name="Rectangle 277"/>
              <p:cNvSpPr>
                <a:spLocks noChangeArrowheads="1"/>
              </p:cNvSpPr>
              <p:nvPr/>
            </p:nvSpPr>
            <p:spPr bwMode="auto">
              <a:xfrm>
                <a:off x="3750" y="14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9" name="Rectangle 278"/>
              <p:cNvSpPr>
                <a:spLocks noChangeArrowheads="1"/>
              </p:cNvSpPr>
              <p:nvPr/>
            </p:nvSpPr>
            <p:spPr bwMode="auto">
              <a:xfrm>
                <a:off x="3812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u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0" name="Rectangle 279"/>
              <p:cNvSpPr>
                <a:spLocks noChangeArrowheads="1"/>
              </p:cNvSpPr>
              <p:nvPr/>
            </p:nvSpPr>
            <p:spPr bwMode="auto">
              <a:xfrm>
                <a:off x="3881" y="14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1" name="Rectangle 280"/>
              <p:cNvSpPr>
                <a:spLocks noChangeArrowheads="1"/>
              </p:cNvSpPr>
              <p:nvPr/>
            </p:nvSpPr>
            <p:spPr bwMode="auto">
              <a:xfrm>
                <a:off x="3944" y="14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2" name="Rectangle 281"/>
              <p:cNvSpPr>
                <a:spLocks noChangeArrowheads="1"/>
              </p:cNvSpPr>
              <p:nvPr/>
            </p:nvSpPr>
            <p:spPr bwMode="auto">
              <a:xfrm>
                <a:off x="4006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d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3" name="Rectangle 282"/>
              <p:cNvSpPr>
                <a:spLocks noChangeArrowheads="1"/>
              </p:cNvSpPr>
              <p:nvPr/>
            </p:nvSpPr>
            <p:spPr bwMode="auto">
              <a:xfrm>
                <a:off x="4074" y="14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4" name="Rectangle 283"/>
              <p:cNvSpPr>
                <a:spLocks noChangeArrowheads="1"/>
              </p:cNvSpPr>
              <p:nvPr/>
            </p:nvSpPr>
            <p:spPr bwMode="auto">
              <a:xfrm>
                <a:off x="4109" y="1467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b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5" name="Rectangle 284"/>
              <p:cNvSpPr>
                <a:spLocks noChangeArrowheads="1"/>
              </p:cNvSpPr>
              <p:nvPr/>
            </p:nvSpPr>
            <p:spPr bwMode="auto">
              <a:xfrm>
                <a:off x="4178" y="14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6" name="Rectangle 285"/>
              <p:cNvSpPr>
                <a:spLocks noChangeArrowheads="1"/>
              </p:cNvSpPr>
              <p:nvPr/>
            </p:nvSpPr>
            <p:spPr bwMode="auto">
              <a:xfrm>
                <a:off x="2326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b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7" name="Rectangle 286"/>
              <p:cNvSpPr>
                <a:spLocks noChangeArrowheads="1"/>
              </p:cNvSpPr>
              <p:nvPr/>
            </p:nvSpPr>
            <p:spPr bwMode="auto">
              <a:xfrm>
                <a:off x="2394" y="1605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8" name="Rectangle 287"/>
              <p:cNvSpPr>
                <a:spLocks noChangeArrowheads="1"/>
              </p:cNvSpPr>
              <p:nvPr/>
            </p:nvSpPr>
            <p:spPr bwMode="auto">
              <a:xfrm>
                <a:off x="2443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9" name="Rectangle 288"/>
              <p:cNvSpPr>
                <a:spLocks noChangeArrowheads="1"/>
              </p:cNvSpPr>
              <p:nvPr/>
            </p:nvSpPr>
            <p:spPr bwMode="auto">
              <a:xfrm>
                <a:off x="2512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0" name="Rectangle 289"/>
              <p:cNvSpPr>
                <a:spLocks noChangeArrowheads="1"/>
              </p:cNvSpPr>
              <p:nvPr/>
            </p:nvSpPr>
            <p:spPr bwMode="auto">
              <a:xfrm>
                <a:off x="2582" y="160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c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1" name="Rectangle 290"/>
              <p:cNvSpPr>
                <a:spLocks noChangeArrowheads="1"/>
              </p:cNvSpPr>
              <p:nvPr/>
            </p:nvSpPr>
            <p:spPr bwMode="auto">
              <a:xfrm>
                <a:off x="2643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h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2" name="Rectangle 291"/>
              <p:cNvSpPr>
                <a:spLocks noChangeArrowheads="1"/>
              </p:cNvSpPr>
              <p:nvPr/>
            </p:nvSpPr>
            <p:spPr bwMode="auto">
              <a:xfrm>
                <a:off x="2713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3" name="Rectangle 292"/>
              <p:cNvSpPr>
                <a:spLocks noChangeArrowheads="1"/>
              </p:cNvSpPr>
              <p:nvPr/>
            </p:nvSpPr>
            <p:spPr bwMode="auto">
              <a:xfrm>
                <a:off x="2782" y="160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4" name="Rectangle 293"/>
              <p:cNvSpPr>
                <a:spLocks noChangeArrowheads="1"/>
              </p:cNvSpPr>
              <p:nvPr/>
            </p:nvSpPr>
            <p:spPr bwMode="auto">
              <a:xfrm>
                <a:off x="2844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p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5" name="Rectangle 294"/>
              <p:cNvSpPr>
                <a:spLocks noChangeArrowheads="1"/>
              </p:cNvSpPr>
              <p:nvPr/>
            </p:nvSpPr>
            <p:spPr bwMode="auto">
              <a:xfrm>
                <a:off x="2913" y="160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6" name="Rectangle 295"/>
              <p:cNvSpPr>
                <a:spLocks noChangeArrowheads="1"/>
              </p:cNvSpPr>
              <p:nvPr/>
            </p:nvSpPr>
            <p:spPr bwMode="auto">
              <a:xfrm>
                <a:off x="2975" y="160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7" name="Rectangle 296"/>
              <p:cNvSpPr>
                <a:spLocks noChangeArrowheads="1"/>
              </p:cNvSpPr>
              <p:nvPr/>
            </p:nvSpPr>
            <p:spPr bwMode="auto">
              <a:xfrm>
                <a:off x="3039" y="1605"/>
                <a:ext cx="100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m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8" name="Rectangle 297"/>
              <p:cNvSpPr>
                <a:spLocks noChangeArrowheads="1"/>
              </p:cNvSpPr>
              <p:nvPr/>
            </p:nvSpPr>
            <p:spPr bwMode="auto">
              <a:xfrm>
                <a:off x="3134" y="1605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9" name="Rectangle 298"/>
              <p:cNvSpPr>
                <a:spLocks noChangeArrowheads="1"/>
              </p:cNvSpPr>
              <p:nvPr/>
            </p:nvSpPr>
            <p:spPr bwMode="auto">
              <a:xfrm>
                <a:off x="3169" y="160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0" name="Rectangle 299"/>
              <p:cNvSpPr>
                <a:spLocks noChangeArrowheads="1"/>
              </p:cNvSpPr>
              <p:nvPr/>
            </p:nvSpPr>
            <p:spPr bwMode="auto">
              <a:xfrm>
                <a:off x="3231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1" name="Rectangle 300"/>
              <p:cNvSpPr>
                <a:spLocks noChangeArrowheads="1"/>
              </p:cNvSpPr>
              <p:nvPr/>
            </p:nvSpPr>
            <p:spPr bwMode="auto">
              <a:xfrm>
                <a:off x="3300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d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2" name="Rectangle 301"/>
              <p:cNvSpPr>
                <a:spLocks noChangeArrowheads="1"/>
              </p:cNvSpPr>
              <p:nvPr/>
            </p:nvSpPr>
            <p:spPr bwMode="auto">
              <a:xfrm>
                <a:off x="3369" y="1605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3" name="Rectangle 302"/>
              <p:cNvSpPr>
                <a:spLocks noChangeArrowheads="1"/>
              </p:cNvSpPr>
              <p:nvPr/>
            </p:nvSpPr>
            <p:spPr bwMode="auto">
              <a:xfrm>
                <a:off x="3404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b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4" name="Rectangle 303"/>
              <p:cNvSpPr>
                <a:spLocks noChangeArrowheads="1"/>
              </p:cNvSpPr>
              <p:nvPr/>
            </p:nvSpPr>
            <p:spPr bwMode="auto">
              <a:xfrm>
                <a:off x="3472" y="1605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5" name="Rectangle 304"/>
              <p:cNvSpPr>
                <a:spLocks noChangeArrowheads="1"/>
              </p:cNvSpPr>
              <p:nvPr/>
            </p:nvSpPr>
            <p:spPr bwMode="auto">
              <a:xfrm>
                <a:off x="3522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6" name="Rectangle 305"/>
              <p:cNvSpPr>
                <a:spLocks noChangeArrowheads="1"/>
              </p:cNvSpPr>
              <p:nvPr/>
            </p:nvSpPr>
            <p:spPr bwMode="auto">
              <a:xfrm>
                <a:off x="3591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7" name="Rectangle 306"/>
              <p:cNvSpPr>
                <a:spLocks noChangeArrowheads="1"/>
              </p:cNvSpPr>
              <p:nvPr/>
            </p:nvSpPr>
            <p:spPr bwMode="auto">
              <a:xfrm>
                <a:off x="3660" y="160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c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8" name="Rectangle 307"/>
              <p:cNvSpPr>
                <a:spLocks noChangeArrowheads="1"/>
              </p:cNvSpPr>
              <p:nvPr/>
            </p:nvSpPr>
            <p:spPr bwMode="auto">
              <a:xfrm>
                <a:off x="3722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h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9" name="Rectangle 308"/>
              <p:cNvSpPr>
                <a:spLocks noChangeArrowheads="1"/>
              </p:cNvSpPr>
              <p:nvPr/>
            </p:nvSpPr>
            <p:spPr bwMode="auto">
              <a:xfrm>
                <a:off x="3792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0" name="Rectangle 309"/>
              <p:cNvSpPr>
                <a:spLocks noChangeArrowheads="1"/>
              </p:cNvSpPr>
              <p:nvPr/>
            </p:nvSpPr>
            <p:spPr bwMode="auto">
              <a:xfrm>
                <a:off x="3859" y="1605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1" name="Rectangle 310"/>
              <p:cNvSpPr>
                <a:spLocks noChangeArrowheads="1"/>
              </p:cNvSpPr>
              <p:nvPr/>
            </p:nvSpPr>
            <p:spPr bwMode="auto">
              <a:xfrm>
                <a:off x="3908" y="1605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2" name="Rectangle 311"/>
              <p:cNvSpPr>
                <a:spLocks noChangeArrowheads="1"/>
              </p:cNvSpPr>
              <p:nvPr/>
            </p:nvSpPr>
            <p:spPr bwMode="auto">
              <a:xfrm>
                <a:off x="3957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h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3" name="Rectangle 312"/>
              <p:cNvSpPr>
                <a:spLocks noChangeArrowheads="1"/>
              </p:cNvSpPr>
              <p:nvPr/>
            </p:nvSpPr>
            <p:spPr bwMode="auto">
              <a:xfrm>
                <a:off x="4026" y="160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4" name="Rectangle 313"/>
              <p:cNvSpPr>
                <a:spLocks noChangeArrowheads="1"/>
              </p:cNvSpPr>
              <p:nvPr/>
            </p:nvSpPr>
            <p:spPr bwMode="auto">
              <a:xfrm>
                <a:off x="4096" y="160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5" name="Rectangle 314"/>
              <p:cNvSpPr>
                <a:spLocks noChangeArrowheads="1"/>
              </p:cNvSpPr>
              <p:nvPr/>
            </p:nvSpPr>
            <p:spPr bwMode="auto">
              <a:xfrm>
                <a:off x="4158" y="160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6" name="Rectangle 315"/>
              <p:cNvSpPr>
                <a:spLocks noChangeArrowheads="1"/>
              </p:cNvSpPr>
              <p:nvPr/>
            </p:nvSpPr>
            <p:spPr bwMode="auto">
              <a:xfrm>
                <a:off x="2326" y="1881"/>
                <a:ext cx="75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7" name="Rectangle 316"/>
              <p:cNvSpPr>
                <a:spLocks noChangeArrowheads="1"/>
              </p:cNvSpPr>
              <p:nvPr/>
            </p:nvSpPr>
            <p:spPr bwMode="auto">
              <a:xfrm>
                <a:off x="2402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x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8" name="Rectangle 317"/>
              <p:cNvSpPr>
                <a:spLocks noChangeArrowheads="1"/>
              </p:cNvSpPr>
              <p:nvPr/>
            </p:nvSpPr>
            <p:spPr bwMode="auto">
              <a:xfrm>
                <a:off x="2464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c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9" name="Rectangle 318"/>
              <p:cNvSpPr>
                <a:spLocks noChangeArrowheads="1"/>
              </p:cNvSpPr>
              <p:nvPr/>
            </p:nvSpPr>
            <p:spPr bwMode="auto">
              <a:xfrm>
                <a:off x="2527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0" name="Rectangle 319"/>
              <p:cNvSpPr>
                <a:spLocks noChangeArrowheads="1"/>
              </p:cNvSpPr>
              <p:nvPr/>
            </p:nvSpPr>
            <p:spPr bwMode="auto">
              <a:xfrm>
                <a:off x="2588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1" name="Rectangle 320"/>
              <p:cNvSpPr>
                <a:spLocks noChangeArrowheads="1"/>
              </p:cNvSpPr>
              <p:nvPr/>
            </p:nvSpPr>
            <p:spPr bwMode="auto">
              <a:xfrm>
                <a:off x="2651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2" name="Rectangle 321"/>
              <p:cNvSpPr>
                <a:spLocks noChangeArrowheads="1"/>
              </p:cNvSpPr>
              <p:nvPr/>
            </p:nvSpPr>
            <p:spPr bwMode="auto">
              <a:xfrm>
                <a:off x="2712" y="1881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3" name="Rectangle 322"/>
              <p:cNvSpPr>
                <a:spLocks noChangeArrowheads="1"/>
              </p:cNvSpPr>
              <p:nvPr/>
            </p:nvSpPr>
            <p:spPr bwMode="auto">
              <a:xfrm>
                <a:off x="2739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v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4" name="Rectangle 323"/>
              <p:cNvSpPr>
                <a:spLocks noChangeArrowheads="1"/>
              </p:cNvSpPr>
              <p:nvPr/>
            </p:nvSpPr>
            <p:spPr bwMode="auto">
              <a:xfrm>
                <a:off x="2803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5" name="Rectangle 324"/>
              <p:cNvSpPr>
                <a:spLocks noChangeArrowheads="1"/>
              </p:cNvSpPr>
              <p:nvPr/>
            </p:nvSpPr>
            <p:spPr bwMode="auto">
              <a:xfrm>
                <a:off x="2864" y="1881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6" name="Rectangle 325"/>
              <p:cNvSpPr>
                <a:spLocks noChangeArrowheads="1"/>
              </p:cNvSpPr>
              <p:nvPr/>
            </p:nvSpPr>
            <p:spPr bwMode="auto">
              <a:xfrm>
                <a:off x="2899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7" name="Rectangle 326"/>
              <p:cNvSpPr>
                <a:spLocks noChangeArrowheads="1"/>
              </p:cNvSpPr>
              <p:nvPr/>
            </p:nvSpPr>
            <p:spPr bwMode="auto">
              <a:xfrm>
                <a:off x="2964" y="1881"/>
                <a:ext cx="8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w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8" name="Rectangle 327"/>
              <p:cNvSpPr>
                <a:spLocks noChangeArrowheads="1"/>
              </p:cNvSpPr>
              <p:nvPr/>
            </p:nvSpPr>
            <p:spPr bwMode="auto">
              <a:xfrm>
                <a:off x="3051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9" name="Rectangle 328"/>
              <p:cNvSpPr>
                <a:spLocks noChangeArrowheads="1"/>
              </p:cNvSpPr>
              <p:nvPr/>
            </p:nvSpPr>
            <p:spPr bwMode="auto">
              <a:xfrm>
                <a:off x="3114" y="188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0" name="Rectangle 329"/>
              <p:cNvSpPr>
                <a:spLocks noChangeArrowheads="1"/>
              </p:cNvSpPr>
              <p:nvPr/>
            </p:nvSpPr>
            <p:spPr bwMode="auto">
              <a:xfrm>
                <a:off x="3175" y="1881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1" name="Rectangle 330"/>
              <p:cNvSpPr>
                <a:spLocks noChangeArrowheads="1"/>
              </p:cNvSpPr>
              <p:nvPr/>
            </p:nvSpPr>
            <p:spPr bwMode="auto">
              <a:xfrm>
                <a:off x="3217" y="1881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2" name="Rectangle 331"/>
              <p:cNvSpPr>
                <a:spLocks noChangeArrowheads="1"/>
              </p:cNvSpPr>
              <p:nvPr/>
            </p:nvSpPr>
            <p:spPr bwMode="auto">
              <a:xfrm>
                <a:off x="3245" y="1881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3" name="Rectangle 332"/>
              <p:cNvSpPr>
                <a:spLocks noChangeArrowheads="1"/>
              </p:cNvSpPr>
              <p:nvPr/>
            </p:nvSpPr>
            <p:spPr bwMode="auto">
              <a:xfrm>
                <a:off x="3315" y="1881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g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4" name="Rectangle 333"/>
              <p:cNvSpPr>
                <a:spLocks noChangeArrowheads="1"/>
              </p:cNvSpPr>
              <p:nvPr/>
            </p:nvSpPr>
            <p:spPr bwMode="auto">
              <a:xfrm>
                <a:off x="2325" y="2158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(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5" name="Rectangle 334"/>
              <p:cNvSpPr>
                <a:spLocks noChangeArrowheads="1"/>
              </p:cNvSpPr>
              <p:nvPr/>
            </p:nvSpPr>
            <p:spPr bwMode="auto">
              <a:xfrm>
                <a:off x="2367" y="2158"/>
                <a:ext cx="8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H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6" name="Rectangle 335"/>
              <p:cNvSpPr>
                <a:spLocks noChangeArrowheads="1"/>
              </p:cNvSpPr>
              <p:nvPr/>
            </p:nvSpPr>
            <p:spPr bwMode="auto">
              <a:xfrm>
                <a:off x="2450" y="2158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7" name="Rectangle 336"/>
              <p:cNvSpPr>
                <a:spLocks noChangeArrowheads="1"/>
              </p:cNvSpPr>
              <p:nvPr/>
            </p:nvSpPr>
            <p:spPr bwMode="auto">
              <a:xfrm>
                <a:off x="2512" y="2158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p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8" name="Rectangle 337"/>
              <p:cNvSpPr>
                <a:spLocks noChangeArrowheads="1"/>
              </p:cNvSpPr>
              <p:nvPr/>
            </p:nvSpPr>
            <p:spPr bwMode="auto">
              <a:xfrm>
                <a:off x="2582" y="2158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9" name="Rectangle 338"/>
              <p:cNvSpPr>
                <a:spLocks noChangeArrowheads="1"/>
              </p:cNvSpPr>
              <p:nvPr/>
            </p:nvSpPr>
            <p:spPr bwMode="auto">
              <a:xfrm>
                <a:off x="2650" y="2158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0" name="Rectangle 339"/>
              <p:cNvSpPr>
                <a:spLocks noChangeArrowheads="1"/>
              </p:cNvSpPr>
              <p:nvPr/>
            </p:nvSpPr>
            <p:spPr bwMode="auto">
              <a:xfrm>
                <a:off x="2692" y="2158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1" name="Rectangle 340"/>
              <p:cNvSpPr>
                <a:spLocks noChangeArrowheads="1"/>
              </p:cNvSpPr>
              <p:nvPr/>
            </p:nvSpPr>
            <p:spPr bwMode="auto">
              <a:xfrm>
                <a:off x="2755" y="2158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2" name="Rectangle 341"/>
              <p:cNvSpPr>
                <a:spLocks noChangeArrowheads="1"/>
              </p:cNvSpPr>
              <p:nvPr/>
            </p:nvSpPr>
            <p:spPr bwMode="auto">
              <a:xfrm>
                <a:off x="2823" y="2158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3" name="Rectangle 342"/>
              <p:cNvSpPr>
                <a:spLocks noChangeArrowheads="1"/>
              </p:cNvSpPr>
              <p:nvPr/>
            </p:nvSpPr>
            <p:spPr bwMode="auto">
              <a:xfrm>
                <a:off x="2885" y="2158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4" name="Rectangle 343"/>
              <p:cNvSpPr>
                <a:spLocks noChangeArrowheads="1"/>
              </p:cNvSpPr>
              <p:nvPr/>
            </p:nvSpPr>
            <p:spPr bwMode="auto">
              <a:xfrm>
                <a:off x="2913" y="2158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5" name="Rectangle 344"/>
              <p:cNvSpPr>
                <a:spLocks noChangeArrowheads="1"/>
              </p:cNvSpPr>
              <p:nvPr/>
            </p:nvSpPr>
            <p:spPr bwMode="auto">
              <a:xfrm>
                <a:off x="2983" y="2158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6" name="Rectangle 345"/>
              <p:cNvSpPr>
                <a:spLocks noChangeArrowheads="1"/>
              </p:cNvSpPr>
              <p:nvPr/>
            </p:nvSpPr>
            <p:spPr bwMode="auto">
              <a:xfrm>
                <a:off x="3050" y="2158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)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7" name="Rectangle 346"/>
              <p:cNvSpPr>
                <a:spLocks noChangeArrowheads="1"/>
              </p:cNvSpPr>
              <p:nvPr/>
            </p:nvSpPr>
            <p:spPr bwMode="auto">
              <a:xfrm>
                <a:off x="2325" y="2435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(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8" name="Rectangle 347"/>
              <p:cNvSpPr>
                <a:spLocks noChangeArrowheads="1"/>
              </p:cNvSpPr>
              <p:nvPr/>
            </p:nvSpPr>
            <p:spPr bwMode="auto">
              <a:xfrm>
                <a:off x="2367" y="2435"/>
                <a:ext cx="8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B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9" name="Rectangle 348"/>
              <p:cNvSpPr>
                <a:spLocks noChangeArrowheads="1"/>
              </p:cNvSpPr>
              <p:nvPr/>
            </p:nvSpPr>
            <p:spPr bwMode="auto">
              <a:xfrm>
                <a:off x="2450" y="2435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0" name="Rectangle 349"/>
              <p:cNvSpPr>
                <a:spLocks noChangeArrowheads="1"/>
              </p:cNvSpPr>
              <p:nvPr/>
            </p:nvSpPr>
            <p:spPr bwMode="auto">
              <a:xfrm>
                <a:off x="2499" y="243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1" name="Rectangle 350"/>
              <p:cNvSpPr>
                <a:spLocks noChangeArrowheads="1"/>
              </p:cNvSpPr>
              <p:nvPr/>
            </p:nvSpPr>
            <p:spPr bwMode="auto">
              <a:xfrm>
                <a:off x="2561" y="243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d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2" name="Rectangle 351"/>
              <p:cNvSpPr>
                <a:spLocks noChangeArrowheads="1"/>
              </p:cNvSpPr>
              <p:nvPr/>
            </p:nvSpPr>
            <p:spPr bwMode="auto">
              <a:xfrm>
                <a:off x="2629" y="243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3" name="Rectangle 352"/>
              <p:cNvSpPr>
                <a:spLocks noChangeArrowheads="1"/>
              </p:cNvSpPr>
              <p:nvPr/>
            </p:nvSpPr>
            <p:spPr bwMode="auto">
              <a:xfrm>
                <a:off x="2692" y="243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c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4" name="Rectangle 353"/>
              <p:cNvSpPr>
                <a:spLocks noChangeArrowheads="1"/>
              </p:cNvSpPr>
              <p:nvPr/>
            </p:nvSpPr>
            <p:spPr bwMode="auto">
              <a:xfrm>
                <a:off x="2755" y="243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5" name="Rectangle 354"/>
              <p:cNvSpPr>
                <a:spLocks noChangeArrowheads="1"/>
              </p:cNvSpPr>
              <p:nvPr/>
            </p:nvSpPr>
            <p:spPr bwMode="auto">
              <a:xfrm>
                <a:off x="2815" y="2435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6" name="Rectangle 355"/>
              <p:cNvSpPr>
                <a:spLocks noChangeArrowheads="1"/>
              </p:cNvSpPr>
              <p:nvPr/>
            </p:nvSpPr>
            <p:spPr bwMode="auto">
              <a:xfrm>
                <a:off x="2865" y="2435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d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7" name="Rectangle 356"/>
              <p:cNvSpPr>
                <a:spLocks noChangeArrowheads="1"/>
              </p:cNvSpPr>
              <p:nvPr/>
            </p:nvSpPr>
            <p:spPr bwMode="auto">
              <a:xfrm>
                <a:off x="2933" y="2435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8" name="Rectangle 357"/>
              <p:cNvSpPr>
                <a:spLocks noChangeArrowheads="1"/>
              </p:cNvSpPr>
              <p:nvPr/>
            </p:nvSpPr>
            <p:spPr bwMode="auto">
              <a:xfrm>
                <a:off x="2962" y="2435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9" name="Rectangle 358"/>
              <p:cNvSpPr>
                <a:spLocks noChangeArrowheads="1"/>
              </p:cNvSpPr>
              <p:nvPr/>
            </p:nvSpPr>
            <p:spPr bwMode="auto">
              <a:xfrm>
                <a:off x="3023" y="2435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)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0" name="Rectangle 359"/>
              <p:cNvSpPr>
                <a:spLocks noChangeArrowheads="1"/>
              </p:cNvSpPr>
              <p:nvPr/>
            </p:nvSpPr>
            <p:spPr bwMode="auto">
              <a:xfrm>
                <a:off x="2325" y="2711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(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1" name="Rectangle 360"/>
              <p:cNvSpPr>
                <a:spLocks noChangeArrowheads="1"/>
              </p:cNvSpPr>
              <p:nvPr/>
            </p:nvSpPr>
            <p:spPr bwMode="auto">
              <a:xfrm>
                <a:off x="2368" y="2711"/>
                <a:ext cx="93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M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2" name="Rectangle 361"/>
              <p:cNvSpPr>
                <a:spLocks noChangeArrowheads="1"/>
              </p:cNvSpPr>
              <p:nvPr/>
            </p:nvSpPr>
            <p:spPr bwMode="auto">
              <a:xfrm>
                <a:off x="2456" y="2711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3" name="Rectangle 362"/>
              <p:cNvSpPr>
                <a:spLocks noChangeArrowheads="1"/>
              </p:cNvSpPr>
              <p:nvPr/>
            </p:nvSpPr>
            <p:spPr bwMode="auto">
              <a:xfrm>
                <a:off x="2485" y="2711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4" name="Rectangle 363"/>
              <p:cNvSpPr>
                <a:spLocks noChangeArrowheads="1"/>
              </p:cNvSpPr>
              <p:nvPr/>
            </p:nvSpPr>
            <p:spPr bwMode="auto">
              <a:xfrm>
                <a:off x="2554" y="271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5" name="Rectangle 364"/>
              <p:cNvSpPr>
                <a:spLocks noChangeArrowheads="1"/>
              </p:cNvSpPr>
              <p:nvPr/>
            </p:nvSpPr>
            <p:spPr bwMode="auto">
              <a:xfrm>
                <a:off x="2615" y="2711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6" name="Rectangle 365"/>
              <p:cNvSpPr>
                <a:spLocks noChangeArrowheads="1"/>
              </p:cNvSpPr>
              <p:nvPr/>
            </p:nvSpPr>
            <p:spPr bwMode="auto">
              <a:xfrm>
                <a:off x="2643" y="2711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7" name="Rectangle 366"/>
              <p:cNvSpPr>
                <a:spLocks noChangeArrowheads="1"/>
              </p:cNvSpPr>
              <p:nvPr/>
            </p:nvSpPr>
            <p:spPr bwMode="auto">
              <a:xfrm>
                <a:off x="2705" y="2711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)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8" name="Line 367"/>
              <p:cNvSpPr>
                <a:spLocks noChangeShapeType="1"/>
              </p:cNvSpPr>
              <p:nvPr/>
            </p:nvSpPr>
            <p:spPr bwMode="auto">
              <a:xfrm>
                <a:off x="4652" y="1284"/>
                <a:ext cx="760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o-RO" sz="1800" b="0" i="1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9" name="Rectangle 368"/>
              <p:cNvSpPr>
                <a:spLocks noChangeArrowheads="1"/>
              </p:cNvSpPr>
              <p:nvPr/>
            </p:nvSpPr>
            <p:spPr bwMode="auto">
              <a:xfrm>
                <a:off x="4682" y="1176"/>
                <a:ext cx="8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0" name="Rectangle 369"/>
              <p:cNvSpPr>
                <a:spLocks noChangeArrowheads="1"/>
              </p:cNvSpPr>
              <p:nvPr/>
            </p:nvSpPr>
            <p:spPr bwMode="auto">
              <a:xfrm>
                <a:off x="4758" y="1176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1" name="Rectangle 370"/>
              <p:cNvSpPr>
                <a:spLocks noChangeArrowheads="1"/>
              </p:cNvSpPr>
              <p:nvPr/>
            </p:nvSpPr>
            <p:spPr bwMode="auto">
              <a:xfrm>
                <a:off x="4799" y="1176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2" name="Rectangle 371"/>
              <p:cNvSpPr>
                <a:spLocks noChangeArrowheads="1"/>
              </p:cNvSpPr>
              <p:nvPr/>
            </p:nvSpPr>
            <p:spPr bwMode="auto">
              <a:xfrm>
                <a:off x="4849" y="1176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3" name="Rectangle 372"/>
              <p:cNvSpPr>
                <a:spLocks noChangeArrowheads="1"/>
              </p:cNvSpPr>
              <p:nvPr/>
            </p:nvSpPr>
            <p:spPr bwMode="auto">
              <a:xfrm>
                <a:off x="4918" y="1176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p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4" name="Rectangle 373"/>
              <p:cNvSpPr>
                <a:spLocks noChangeArrowheads="1"/>
              </p:cNvSpPr>
              <p:nvPr/>
            </p:nvSpPr>
            <p:spPr bwMode="auto">
              <a:xfrm>
                <a:off x="4986" y="1176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5" name="Rectangle 374"/>
              <p:cNvSpPr>
                <a:spLocks noChangeArrowheads="1"/>
              </p:cNvSpPr>
              <p:nvPr/>
            </p:nvSpPr>
            <p:spPr bwMode="auto">
              <a:xfrm>
                <a:off x="5015" y="1176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6" name="Rectangle 375"/>
              <p:cNvSpPr>
                <a:spLocks noChangeArrowheads="1"/>
              </p:cNvSpPr>
              <p:nvPr/>
            </p:nvSpPr>
            <p:spPr bwMode="auto">
              <a:xfrm>
                <a:off x="5083" y="1176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7" name="Rectangle 376"/>
              <p:cNvSpPr>
                <a:spLocks noChangeArrowheads="1"/>
              </p:cNvSpPr>
              <p:nvPr/>
            </p:nvSpPr>
            <p:spPr bwMode="auto">
              <a:xfrm>
                <a:off x="5112" y="1176"/>
                <a:ext cx="56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z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8" name="Rectangle 377"/>
              <p:cNvSpPr>
                <a:spLocks noChangeArrowheads="1"/>
              </p:cNvSpPr>
              <p:nvPr/>
            </p:nvSpPr>
            <p:spPr bwMode="auto">
              <a:xfrm>
                <a:off x="5174" y="1176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9" name="Rectangle 378"/>
              <p:cNvSpPr>
                <a:spLocks noChangeArrowheads="1"/>
              </p:cNvSpPr>
              <p:nvPr/>
            </p:nvSpPr>
            <p:spPr bwMode="auto">
              <a:xfrm>
                <a:off x="5235" y="1176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0" name="Rectangle 379"/>
              <p:cNvSpPr>
                <a:spLocks noChangeArrowheads="1"/>
              </p:cNvSpPr>
              <p:nvPr/>
            </p:nvSpPr>
            <p:spPr bwMode="auto">
              <a:xfrm>
                <a:off x="5276" y="1176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1" name="Rectangle 380"/>
              <p:cNvSpPr>
                <a:spLocks noChangeArrowheads="1"/>
              </p:cNvSpPr>
              <p:nvPr/>
            </p:nvSpPr>
            <p:spPr bwMode="auto">
              <a:xfrm>
                <a:off x="5305" y="1176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o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2" name="Rectangle 381"/>
              <p:cNvSpPr>
                <a:spLocks noChangeArrowheads="1"/>
              </p:cNvSpPr>
              <p:nvPr/>
            </p:nvSpPr>
            <p:spPr bwMode="auto">
              <a:xfrm>
                <a:off x="5374" y="1176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3" name="Rectangle 382"/>
              <p:cNvSpPr>
                <a:spLocks noChangeArrowheads="1"/>
              </p:cNvSpPr>
              <p:nvPr/>
            </p:nvSpPr>
            <p:spPr bwMode="auto">
              <a:xfrm>
                <a:off x="4683" y="1453"/>
                <a:ext cx="8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C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4" name="Rectangle 383"/>
              <p:cNvSpPr>
                <a:spLocks noChangeArrowheads="1"/>
              </p:cNvSpPr>
              <p:nvPr/>
            </p:nvSpPr>
            <p:spPr bwMode="auto">
              <a:xfrm>
                <a:off x="4765" y="1453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l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5" name="Rectangle 384"/>
              <p:cNvSpPr>
                <a:spLocks noChangeArrowheads="1"/>
              </p:cNvSpPr>
              <p:nvPr/>
            </p:nvSpPr>
            <p:spPr bwMode="auto">
              <a:xfrm>
                <a:off x="4793" y="1453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6" name="Rectangle 385"/>
              <p:cNvSpPr>
                <a:spLocks noChangeArrowheads="1"/>
              </p:cNvSpPr>
              <p:nvPr/>
            </p:nvSpPr>
            <p:spPr bwMode="auto">
              <a:xfrm>
                <a:off x="4856" y="1453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7" name="Rectangle 386"/>
              <p:cNvSpPr>
                <a:spLocks noChangeArrowheads="1"/>
              </p:cNvSpPr>
              <p:nvPr/>
            </p:nvSpPr>
            <p:spPr bwMode="auto">
              <a:xfrm>
                <a:off x="4917" y="1453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8" name="Rectangle 387"/>
              <p:cNvSpPr>
                <a:spLocks noChangeArrowheads="1"/>
              </p:cNvSpPr>
              <p:nvPr/>
            </p:nvSpPr>
            <p:spPr bwMode="auto">
              <a:xfrm>
                <a:off x="4965" y="1453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9" name="Rectangle 388"/>
              <p:cNvSpPr>
                <a:spLocks noChangeArrowheads="1"/>
              </p:cNvSpPr>
              <p:nvPr/>
            </p:nvSpPr>
            <p:spPr bwMode="auto">
              <a:xfrm>
                <a:off x="5000" y="1453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l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0" name="Rectangle 389"/>
              <p:cNvSpPr>
                <a:spLocks noChangeArrowheads="1"/>
              </p:cNvSpPr>
              <p:nvPr/>
            </p:nvSpPr>
            <p:spPr bwMode="auto">
              <a:xfrm>
                <a:off x="5029" y="1453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u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1" name="Rectangle 390"/>
              <p:cNvSpPr>
                <a:spLocks noChangeArrowheads="1"/>
              </p:cNvSpPr>
              <p:nvPr/>
            </p:nvSpPr>
            <p:spPr bwMode="auto">
              <a:xfrm>
                <a:off x="5098" y="1453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n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2" name="Rectangle 391"/>
              <p:cNvSpPr>
                <a:spLocks noChangeArrowheads="1"/>
              </p:cNvSpPr>
              <p:nvPr/>
            </p:nvSpPr>
            <p:spPr bwMode="auto">
              <a:xfrm>
                <a:off x="5167" y="1453"/>
                <a:ext cx="68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g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3" name="Rectangle 392"/>
              <p:cNvSpPr>
                <a:spLocks noChangeArrowheads="1"/>
              </p:cNvSpPr>
              <p:nvPr/>
            </p:nvSpPr>
            <p:spPr bwMode="auto">
              <a:xfrm>
                <a:off x="5236" y="1453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4" name="Rectangle 393"/>
              <p:cNvSpPr>
                <a:spLocks noChangeArrowheads="1"/>
              </p:cNvSpPr>
              <p:nvPr/>
            </p:nvSpPr>
            <p:spPr bwMode="auto">
              <a:xfrm>
                <a:off x="4683" y="1867"/>
                <a:ext cx="8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D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5" name="Rectangle 394"/>
              <p:cNvSpPr>
                <a:spLocks noChangeArrowheads="1"/>
              </p:cNvSpPr>
              <p:nvPr/>
            </p:nvSpPr>
            <p:spPr bwMode="auto">
              <a:xfrm>
                <a:off x="4765" y="1867"/>
                <a:ext cx="44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r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6" name="Rectangle 395"/>
              <p:cNvSpPr>
                <a:spLocks noChangeArrowheads="1"/>
              </p:cNvSpPr>
              <p:nvPr/>
            </p:nvSpPr>
            <p:spPr bwMode="auto">
              <a:xfrm>
                <a:off x="4813" y="18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7" name="Rectangle 396"/>
              <p:cNvSpPr>
                <a:spLocks noChangeArrowheads="1"/>
              </p:cNvSpPr>
              <p:nvPr/>
            </p:nvSpPr>
            <p:spPr bwMode="auto">
              <a:xfrm>
                <a:off x="4876" y="18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 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8" name="Rectangle 397"/>
              <p:cNvSpPr>
                <a:spLocks noChangeArrowheads="1"/>
              </p:cNvSpPr>
              <p:nvPr/>
            </p:nvSpPr>
            <p:spPr bwMode="auto">
              <a:xfrm>
                <a:off x="4911" y="18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9" name="Rectangle 398"/>
              <p:cNvSpPr>
                <a:spLocks noChangeArrowheads="1"/>
              </p:cNvSpPr>
              <p:nvPr/>
            </p:nvSpPr>
            <p:spPr bwMode="auto">
              <a:xfrm>
                <a:off x="4973" y="18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x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0" name="Rectangle 399"/>
              <p:cNvSpPr>
                <a:spLocks noChangeArrowheads="1"/>
              </p:cNvSpPr>
              <p:nvPr/>
            </p:nvSpPr>
            <p:spPr bwMode="auto">
              <a:xfrm>
                <a:off x="5035" y="18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i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1" name="Rectangle 400"/>
              <p:cNvSpPr>
                <a:spLocks noChangeArrowheads="1"/>
              </p:cNvSpPr>
              <p:nvPr/>
            </p:nvSpPr>
            <p:spPr bwMode="auto">
              <a:xfrm>
                <a:off x="5062" y="18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l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2" name="Rectangle 401"/>
              <p:cNvSpPr>
                <a:spLocks noChangeArrowheads="1"/>
              </p:cNvSpPr>
              <p:nvPr/>
            </p:nvSpPr>
            <p:spPr bwMode="auto">
              <a:xfrm>
                <a:off x="5090" y="1867"/>
                <a:ext cx="31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l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3" name="Rectangle 402"/>
              <p:cNvSpPr>
                <a:spLocks noChangeArrowheads="1"/>
              </p:cNvSpPr>
              <p:nvPr/>
            </p:nvSpPr>
            <p:spPr bwMode="auto">
              <a:xfrm>
                <a:off x="5119" y="18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a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4" name="Rectangle 403"/>
              <p:cNvSpPr>
                <a:spLocks noChangeArrowheads="1"/>
              </p:cNvSpPr>
              <p:nvPr/>
            </p:nvSpPr>
            <p:spPr bwMode="auto">
              <a:xfrm>
                <a:off x="5181" y="1867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e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5" name="Rectangle 404"/>
              <p:cNvSpPr>
                <a:spLocks noChangeArrowheads="1"/>
              </p:cNvSpPr>
              <p:nvPr/>
            </p:nvSpPr>
            <p:spPr bwMode="auto">
              <a:xfrm>
                <a:off x="4683" y="2144"/>
                <a:ext cx="75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6" name="Rectangle 405"/>
              <p:cNvSpPr>
                <a:spLocks noChangeArrowheads="1"/>
              </p:cNvSpPr>
              <p:nvPr/>
            </p:nvSpPr>
            <p:spPr bwMode="auto">
              <a:xfrm>
                <a:off x="4758" y="2144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y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7" name="Rectangle 406"/>
              <p:cNvSpPr>
                <a:spLocks noChangeArrowheads="1"/>
              </p:cNvSpPr>
              <p:nvPr/>
            </p:nvSpPr>
            <p:spPr bwMode="auto">
              <a:xfrm>
                <a:off x="4821" y="2144"/>
                <a:ext cx="62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s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8" name="Rectangle 407"/>
              <p:cNvSpPr>
                <a:spLocks noChangeArrowheads="1"/>
              </p:cNvSpPr>
              <p:nvPr/>
            </p:nvSpPr>
            <p:spPr bwMode="auto">
              <a:xfrm>
                <a:off x="4883" y="2144"/>
                <a:ext cx="37" cy="13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ea typeface="+mn-ea"/>
                    <a:cs typeface="+mn-cs"/>
                  </a:rPr>
                  <a:t>t</a:t>
                </a: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906" name="Rectangle 408"/>
            <p:cNvSpPr>
              <a:spLocks noChangeArrowheads="1"/>
            </p:cNvSpPr>
            <p:nvPr/>
          </p:nvSpPr>
          <p:spPr bwMode="auto">
            <a:xfrm>
              <a:off x="4925" y="2144"/>
              <a:ext cx="68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o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07" name="Rectangle 409"/>
            <p:cNvSpPr>
              <a:spLocks noChangeArrowheads="1"/>
            </p:cNvSpPr>
            <p:nvPr/>
          </p:nvSpPr>
          <p:spPr bwMode="auto">
            <a:xfrm>
              <a:off x="4993" y="2144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l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08" name="Rectangle 410"/>
            <p:cNvSpPr>
              <a:spLocks noChangeArrowheads="1"/>
            </p:cNvSpPr>
            <p:nvPr/>
          </p:nvSpPr>
          <p:spPr bwMode="auto">
            <a:xfrm>
              <a:off x="5021" y="2144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.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09" name="Rectangle 411"/>
            <p:cNvSpPr>
              <a:spLocks noChangeArrowheads="1"/>
            </p:cNvSpPr>
            <p:nvPr/>
          </p:nvSpPr>
          <p:spPr bwMode="auto">
            <a:xfrm>
              <a:off x="5056" y="2144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0" name="Rectangle 412"/>
            <p:cNvSpPr>
              <a:spLocks noChangeArrowheads="1"/>
            </p:cNvSpPr>
            <p:nvPr/>
          </p:nvSpPr>
          <p:spPr bwMode="auto">
            <a:xfrm>
              <a:off x="5091" y="2144"/>
              <a:ext cx="8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B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1" name="Rectangle 413"/>
            <p:cNvSpPr>
              <a:spLocks noChangeArrowheads="1"/>
            </p:cNvSpPr>
            <p:nvPr/>
          </p:nvSpPr>
          <p:spPr bwMode="auto">
            <a:xfrm>
              <a:off x="5174" y="2144"/>
              <a:ext cx="75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P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2" name="Rectangle 414"/>
            <p:cNvSpPr>
              <a:spLocks noChangeArrowheads="1"/>
            </p:cNvSpPr>
            <p:nvPr/>
          </p:nvSpPr>
          <p:spPr bwMode="auto">
            <a:xfrm>
              <a:off x="5249" y="2144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3" name="Rectangle 415"/>
            <p:cNvSpPr>
              <a:spLocks noChangeArrowheads="1"/>
            </p:cNvSpPr>
            <p:nvPr/>
          </p:nvSpPr>
          <p:spPr bwMode="auto">
            <a:xfrm>
              <a:off x="5285" y="2144"/>
              <a:ext cx="65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&gt;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4" name="Rectangle 416"/>
            <p:cNvSpPr>
              <a:spLocks noChangeArrowheads="1"/>
            </p:cNvSpPr>
            <p:nvPr/>
          </p:nvSpPr>
          <p:spPr bwMode="auto">
            <a:xfrm>
              <a:off x="4683" y="2283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8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5" name="Rectangle 417"/>
            <p:cNvSpPr>
              <a:spLocks noChangeArrowheads="1"/>
            </p:cNvSpPr>
            <p:nvPr/>
          </p:nvSpPr>
          <p:spPr bwMode="auto">
            <a:xfrm>
              <a:off x="4745" y="2283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0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6" name="Rectangle 418"/>
            <p:cNvSpPr>
              <a:spLocks noChangeArrowheads="1"/>
            </p:cNvSpPr>
            <p:nvPr/>
          </p:nvSpPr>
          <p:spPr bwMode="auto">
            <a:xfrm>
              <a:off x="4807" y="2283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7" name="Rectangle 419"/>
            <p:cNvSpPr>
              <a:spLocks noChangeArrowheads="1"/>
            </p:cNvSpPr>
            <p:nvPr/>
          </p:nvSpPr>
          <p:spPr bwMode="auto">
            <a:xfrm>
              <a:off x="4843" y="2283"/>
              <a:ext cx="100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m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8" name="Rectangle 420"/>
            <p:cNvSpPr>
              <a:spLocks noChangeArrowheads="1"/>
            </p:cNvSpPr>
            <p:nvPr/>
          </p:nvSpPr>
          <p:spPr bwMode="auto">
            <a:xfrm>
              <a:off x="4940" y="2283"/>
              <a:ext cx="100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m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19" name="Rectangle 421"/>
            <p:cNvSpPr>
              <a:spLocks noChangeArrowheads="1"/>
            </p:cNvSpPr>
            <p:nvPr/>
          </p:nvSpPr>
          <p:spPr bwMode="auto">
            <a:xfrm>
              <a:off x="5035" y="2283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0" name="Rectangle 422"/>
            <p:cNvSpPr>
              <a:spLocks noChangeArrowheads="1"/>
            </p:cNvSpPr>
            <p:nvPr/>
          </p:nvSpPr>
          <p:spPr bwMode="auto">
            <a:xfrm>
              <a:off x="5070" y="2283"/>
              <a:ext cx="8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H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1" name="Rectangle 423"/>
            <p:cNvSpPr>
              <a:spLocks noChangeArrowheads="1"/>
            </p:cNvSpPr>
            <p:nvPr/>
          </p:nvSpPr>
          <p:spPr bwMode="auto">
            <a:xfrm>
              <a:off x="5153" y="2283"/>
              <a:ext cx="68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g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2" name="Rectangle 424"/>
            <p:cNvSpPr>
              <a:spLocks noChangeArrowheads="1"/>
            </p:cNvSpPr>
            <p:nvPr/>
          </p:nvSpPr>
          <p:spPr bwMode="auto">
            <a:xfrm>
              <a:off x="4683" y="2420"/>
              <a:ext cx="8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H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3" name="Rectangle 425"/>
            <p:cNvSpPr>
              <a:spLocks noChangeArrowheads="1"/>
            </p:cNvSpPr>
            <p:nvPr/>
          </p:nvSpPr>
          <p:spPr bwMode="auto">
            <a:xfrm>
              <a:off x="4766" y="2420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e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4" name="Rectangle 426"/>
            <p:cNvSpPr>
              <a:spLocks noChangeArrowheads="1"/>
            </p:cNvSpPr>
            <p:nvPr/>
          </p:nvSpPr>
          <p:spPr bwMode="auto">
            <a:xfrm>
              <a:off x="4829" y="2420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a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5" name="Rectangle 427"/>
            <p:cNvSpPr>
              <a:spLocks noChangeArrowheads="1"/>
            </p:cNvSpPr>
            <p:nvPr/>
          </p:nvSpPr>
          <p:spPr bwMode="auto">
            <a:xfrm>
              <a:off x="4889" y="2420"/>
              <a:ext cx="44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r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6" name="Rectangle 428"/>
            <p:cNvSpPr>
              <a:spLocks noChangeArrowheads="1"/>
            </p:cNvSpPr>
            <p:nvPr/>
          </p:nvSpPr>
          <p:spPr bwMode="auto">
            <a:xfrm>
              <a:off x="4938" y="2420"/>
              <a:ext cx="37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t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7" name="Rectangle 429"/>
            <p:cNvSpPr>
              <a:spLocks noChangeArrowheads="1"/>
            </p:cNvSpPr>
            <p:nvPr/>
          </p:nvSpPr>
          <p:spPr bwMode="auto">
            <a:xfrm>
              <a:off x="4980" y="2420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8" name="Rectangle 430"/>
            <p:cNvSpPr>
              <a:spLocks noChangeArrowheads="1"/>
            </p:cNvSpPr>
            <p:nvPr/>
          </p:nvSpPr>
          <p:spPr bwMode="auto">
            <a:xfrm>
              <a:off x="5014" y="2420"/>
              <a:ext cx="44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r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29" name="Rectangle 431"/>
            <p:cNvSpPr>
              <a:spLocks noChangeArrowheads="1"/>
            </p:cNvSpPr>
            <p:nvPr/>
          </p:nvSpPr>
          <p:spPr bwMode="auto">
            <a:xfrm>
              <a:off x="5063" y="2420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a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0" name="Rectangle 432"/>
            <p:cNvSpPr>
              <a:spLocks noChangeArrowheads="1"/>
            </p:cNvSpPr>
            <p:nvPr/>
          </p:nvSpPr>
          <p:spPr bwMode="auto">
            <a:xfrm>
              <a:off x="5124" y="2420"/>
              <a:ext cx="37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t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1" name="Rectangle 433"/>
            <p:cNvSpPr>
              <a:spLocks noChangeArrowheads="1"/>
            </p:cNvSpPr>
            <p:nvPr/>
          </p:nvSpPr>
          <p:spPr bwMode="auto">
            <a:xfrm>
              <a:off x="5167" y="2420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e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2" name="Rectangle 434"/>
            <p:cNvSpPr>
              <a:spLocks noChangeArrowheads="1"/>
            </p:cNvSpPr>
            <p:nvPr/>
          </p:nvSpPr>
          <p:spPr bwMode="auto">
            <a:xfrm>
              <a:off x="5228" y="2420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3" name="Rectangle 435"/>
            <p:cNvSpPr>
              <a:spLocks noChangeArrowheads="1"/>
            </p:cNvSpPr>
            <p:nvPr/>
          </p:nvSpPr>
          <p:spPr bwMode="auto">
            <a:xfrm>
              <a:off x="5264" y="2420"/>
              <a:ext cx="65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&gt;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4" name="Rectangle 436"/>
            <p:cNvSpPr>
              <a:spLocks noChangeArrowheads="1"/>
            </p:cNvSpPr>
            <p:nvPr/>
          </p:nvSpPr>
          <p:spPr bwMode="auto">
            <a:xfrm>
              <a:off x="4683" y="2559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8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5" name="Rectangle 437"/>
            <p:cNvSpPr>
              <a:spLocks noChangeArrowheads="1"/>
            </p:cNvSpPr>
            <p:nvPr/>
          </p:nvSpPr>
          <p:spPr bwMode="auto">
            <a:xfrm>
              <a:off x="4745" y="2559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0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6" name="Rectangle 438"/>
            <p:cNvSpPr>
              <a:spLocks noChangeArrowheads="1"/>
            </p:cNvSpPr>
            <p:nvPr/>
          </p:nvSpPr>
          <p:spPr bwMode="auto">
            <a:xfrm>
              <a:off x="4807" y="2559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/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7" name="Rectangle 439"/>
            <p:cNvSpPr>
              <a:spLocks noChangeArrowheads="1"/>
            </p:cNvSpPr>
            <p:nvPr/>
          </p:nvSpPr>
          <p:spPr bwMode="auto">
            <a:xfrm>
              <a:off x="4843" y="2559"/>
              <a:ext cx="100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m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8" name="Rectangle 440"/>
            <p:cNvSpPr>
              <a:spLocks noChangeArrowheads="1"/>
            </p:cNvSpPr>
            <p:nvPr/>
          </p:nvSpPr>
          <p:spPr bwMode="auto">
            <a:xfrm>
              <a:off x="4938" y="2559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i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39" name="Rectangle 441"/>
            <p:cNvSpPr>
              <a:spLocks noChangeArrowheads="1"/>
            </p:cNvSpPr>
            <p:nvPr/>
          </p:nvSpPr>
          <p:spPr bwMode="auto">
            <a:xfrm>
              <a:off x="4966" y="2559"/>
              <a:ext cx="68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n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40" name="Rectangle 442"/>
            <p:cNvSpPr>
              <a:spLocks noChangeArrowheads="1"/>
            </p:cNvSpPr>
            <p:nvPr/>
          </p:nvSpPr>
          <p:spPr bwMode="auto">
            <a:xfrm>
              <a:off x="4683" y="2697"/>
              <a:ext cx="8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N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41" name="Rectangle 443"/>
            <p:cNvSpPr>
              <a:spLocks noChangeArrowheads="1"/>
            </p:cNvSpPr>
            <p:nvPr/>
          </p:nvSpPr>
          <p:spPr bwMode="auto">
            <a:xfrm>
              <a:off x="4766" y="2697"/>
              <a:ext cx="68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o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42" name="Rectangle 444"/>
            <p:cNvSpPr>
              <a:spLocks noChangeArrowheads="1"/>
            </p:cNvSpPr>
            <p:nvPr/>
          </p:nvSpPr>
          <p:spPr bwMode="auto">
            <a:xfrm>
              <a:off x="4834" y="2697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 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43" name="Rectangle 445"/>
            <p:cNvSpPr>
              <a:spLocks noChangeArrowheads="1"/>
            </p:cNvSpPr>
            <p:nvPr/>
          </p:nvSpPr>
          <p:spPr bwMode="auto">
            <a:xfrm>
              <a:off x="4871" y="2697"/>
              <a:ext cx="100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m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44" name="Rectangle 446"/>
            <p:cNvSpPr>
              <a:spLocks noChangeArrowheads="1"/>
            </p:cNvSpPr>
            <p:nvPr/>
          </p:nvSpPr>
          <p:spPr bwMode="auto">
            <a:xfrm>
              <a:off x="4965" y="2697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i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45" name="Rectangle 447"/>
            <p:cNvSpPr>
              <a:spLocks noChangeArrowheads="1"/>
            </p:cNvSpPr>
            <p:nvPr/>
          </p:nvSpPr>
          <p:spPr bwMode="auto">
            <a:xfrm>
              <a:off x="4994" y="2697"/>
              <a:ext cx="68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o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46" name="Rectangle 448"/>
            <p:cNvSpPr>
              <a:spLocks noChangeArrowheads="1"/>
            </p:cNvSpPr>
            <p:nvPr/>
          </p:nvSpPr>
          <p:spPr bwMode="auto">
            <a:xfrm>
              <a:off x="5063" y="2697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s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47" name="Rectangle 449"/>
            <p:cNvSpPr>
              <a:spLocks noChangeArrowheads="1"/>
            </p:cNvSpPr>
            <p:nvPr/>
          </p:nvSpPr>
          <p:spPr bwMode="auto">
            <a:xfrm>
              <a:off x="5124" y="2697"/>
              <a:ext cx="31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i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48" name="Rectangle 450"/>
            <p:cNvSpPr>
              <a:spLocks noChangeArrowheads="1"/>
            </p:cNvSpPr>
            <p:nvPr/>
          </p:nvSpPr>
          <p:spPr bwMode="auto">
            <a:xfrm>
              <a:off x="5153" y="2697"/>
              <a:ext cx="62" cy="13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s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Atropinizare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Incarcarea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Regim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dublare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dozelor</a:t>
            </a:r>
            <a:r>
              <a:rPr lang="en-US" dirty="0">
                <a:solidFill>
                  <a:schemeClr val="bg1"/>
                </a:solidFill>
              </a:rPr>
              <a:t>  2  4  8  16 mg la </a:t>
            </a:r>
            <a:r>
              <a:rPr lang="en-US" dirty="0" err="1">
                <a:solidFill>
                  <a:schemeClr val="bg1"/>
                </a:solidFill>
              </a:rPr>
              <a:t>fiecare</a:t>
            </a:r>
            <a:r>
              <a:rPr lang="en-US" dirty="0">
                <a:solidFill>
                  <a:schemeClr val="bg1"/>
                </a:solidFill>
              </a:rPr>
              <a:t> 5 min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Intretinere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Infuzie</a:t>
            </a:r>
            <a:r>
              <a:rPr lang="en-US" dirty="0">
                <a:solidFill>
                  <a:schemeClr val="bg1"/>
                </a:solidFill>
              </a:rPr>
              <a:t> continua &lt; 3mg/hr</a:t>
            </a:r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10-20%  din </a:t>
            </a:r>
            <a:r>
              <a:rPr lang="en-US" dirty="0" err="1">
                <a:solidFill>
                  <a:schemeClr val="bg1"/>
                </a:solidFill>
              </a:rPr>
              <a:t>doza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incarcare</a:t>
            </a:r>
            <a:r>
              <a:rPr lang="en-US" dirty="0">
                <a:solidFill>
                  <a:schemeClr val="bg1"/>
                </a:solidFill>
              </a:rPr>
              <a:t> /h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Tinta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MV </a:t>
            </a:r>
            <a:r>
              <a:rPr lang="en-US" dirty="0" err="1">
                <a:solidFill>
                  <a:schemeClr val="bg1"/>
                </a:solidFill>
              </a:rPr>
              <a:t>fara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raluri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fara</a:t>
            </a:r>
            <a:r>
              <a:rPr lang="en-US" dirty="0">
                <a:solidFill>
                  <a:schemeClr val="bg1"/>
                </a:solidFill>
              </a:rPr>
              <a:t> wheezing, </a:t>
            </a:r>
            <a:r>
              <a:rPr lang="en-US" dirty="0" err="1">
                <a:solidFill>
                  <a:schemeClr val="bg1"/>
                </a:solidFill>
              </a:rPr>
              <a:t>curat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AV&gt;80 b/min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Renuntare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Toxicitate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atropinica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Imbunatatire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clinica</a:t>
            </a:r>
            <a:endParaRPr lang="en-US" dirty="0">
              <a:solidFill>
                <a:schemeClr val="bg1"/>
              </a:solidFill>
            </a:endParaRPr>
          </a:p>
          <a:p>
            <a:pPr lvl="2">
              <a:lnSpc>
                <a:spcPct val="90000"/>
              </a:lnSpc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lvl="2">
              <a:lnSpc>
                <a:spcPct val="90000"/>
              </a:lnSpc>
              <a:buNone/>
            </a:pPr>
            <a:r>
              <a:rPr lang="en-US" sz="1500" dirty="0">
                <a:solidFill>
                  <a:schemeClr val="bg1"/>
                </a:solidFill>
              </a:rPr>
              <a:t>				                          South Asian Clinical Toxicology Research Association</a:t>
            </a:r>
          </a:p>
          <a:p>
            <a:pPr>
              <a:buBlip>
                <a:blip r:embed="rId2"/>
              </a:buBlip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</a:rPr>
              <a:t>Daca</a:t>
            </a:r>
            <a:r>
              <a:rPr lang="en-US" sz="4000" dirty="0">
                <a:solidFill>
                  <a:schemeClr val="bg1"/>
                </a:solidFill>
              </a:rPr>
              <a:t> dam </a:t>
            </a:r>
            <a:r>
              <a:rPr lang="en-US" sz="4000" dirty="0" err="1">
                <a:solidFill>
                  <a:schemeClr val="bg1"/>
                </a:solidFill>
              </a:rPr>
              <a:t>prea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multa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atropina</a:t>
            </a:r>
            <a:r>
              <a:rPr lang="en-US" sz="4000" dirty="0">
                <a:solidFill>
                  <a:schemeClr val="bg1"/>
                </a:solidFill>
              </a:rPr>
              <a:t>?</a:t>
            </a:r>
            <a:endParaRPr lang="ro-RO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207170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714612" y="1571612"/>
            <a:ext cx="457200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Sindrom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anticolinergic</a:t>
            </a:r>
            <a:r>
              <a:rPr lang="en-US" sz="2600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Hot as hell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Blind as a bat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Red as a beet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Dry as a bone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Mad as a hatter</a:t>
            </a:r>
          </a:p>
          <a:p>
            <a:pPr lvl="1"/>
            <a:endParaRPr lang="en-US" sz="2400" dirty="0">
              <a:solidFill>
                <a:schemeClr val="bg1"/>
              </a:solidFill>
            </a:endParaRPr>
          </a:p>
          <a:p>
            <a:pPr lvl="1"/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5" descr="BELLADONN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357950" y="1643050"/>
            <a:ext cx="2293937" cy="2663825"/>
          </a:xfrm>
          <a:prstGeom prst="rect">
            <a:avLst/>
          </a:prstGeom>
          <a:noFill/>
          <a:ln/>
        </p:spPr>
      </p:pic>
      <p:pic>
        <p:nvPicPr>
          <p:cNvPr id="9" name="Picture 4" descr="Da Vinci: Mona Lis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357158" y="1500174"/>
            <a:ext cx="1809750" cy="2808287"/>
          </a:xfrm>
          <a:prstGeom prst="rect">
            <a:avLst/>
          </a:prstGeom>
          <a:noFill/>
          <a:ln/>
        </p:spPr>
      </p:pic>
      <p:sp>
        <p:nvSpPr>
          <p:cNvPr id="10" name="Rectangle 9"/>
          <p:cNvSpPr/>
          <p:nvPr/>
        </p:nvSpPr>
        <p:spPr>
          <a:xfrm>
            <a:off x="642910" y="4714884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solidFill>
                  <a:schemeClr val="bg1"/>
                </a:solidFill>
              </a:rPr>
              <a:t>		</a:t>
            </a:r>
            <a:r>
              <a:rPr lang="en-US" sz="2400" dirty="0" err="1">
                <a:solidFill>
                  <a:schemeClr val="bg1"/>
                </a:solidFill>
              </a:rPr>
              <a:t>Rar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avem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sindrom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complet</a:t>
            </a:r>
            <a:endParaRPr lang="en-US" sz="2400" dirty="0">
              <a:solidFill>
                <a:schemeClr val="bg1"/>
              </a:solidFill>
            </a:endParaRP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Este un indicator ale </a:t>
            </a:r>
            <a:r>
              <a:rPr lang="en-US" sz="2400" dirty="0" err="1">
                <a:solidFill>
                  <a:schemeClr val="bg1"/>
                </a:solidFill>
              </a:rPr>
              <a:t>prezentei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dar</a:t>
            </a:r>
            <a:r>
              <a:rPr lang="en-US" sz="2400" dirty="0">
                <a:solidFill>
                  <a:schemeClr val="bg1"/>
                </a:solidFill>
              </a:rPr>
              <a:t> nu </a:t>
            </a:r>
            <a:r>
              <a:rPr lang="en-US" sz="2400" dirty="0" err="1">
                <a:solidFill>
                  <a:schemeClr val="bg1"/>
                </a:solidFill>
              </a:rPr>
              <a:t>si</a:t>
            </a:r>
            <a:r>
              <a:rPr lang="en-US" sz="2400" dirty="0">
                <a:solidFill>
                  <a:schemeClr val="bg1"/>
                </a:solidFill>
              </a:rPr>
              <a:t> al </a:t>
            </a:r>
            <a:r>
              <a:rPr lang="en-US" sz="2400" dirty="0" err="1">
                <a:solidFill>
                  <a:schemeClr val="bg1"/>
                </a:solidFill>
              </a:rPr>
              <a:t>toxicitatii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14744" y="6000768"/>
            <a:ext cx="5286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South Asian Clinical Toxicology Research Association 2002</a:t>
            </a:r>
            <a:endParaRPr lang="ro-RO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Intoxicatia</a:t>
            </a:r>
            <a:r>
              <a:rPr lang="en-US" sz="3200" dirty="0">
                <a:solidFill>
                  <a:schemeClr val="bg1"/>
                </a:solidFill>
              </a:rPr>
              <a:t> cu </a:t>
            </a:r>
            <a:r>
              <a:rPr lang="en-US" sz="3200" dirty="0" err="1">
                <a:solidFill>
                  <a:schemeClr val="bg1"/>
                </a:solidFill>
              </a:rPr>
              <a:t>Organofosforice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 err="1">
                <a:solidFill>
                  <a:schemeClr val="bg1"/>
                </a:solidFill>
              </a:rPr>
              <a:t>prezentare</a:t>
            </a:r>
            <a:r>
              <a:rPr lang="en-US" sz="3200" dirty="0">
                <a:solidFill>
                  <a:schemeClr val="bg1"/>
                </a:solidFill>
              </a:rPr>
              <a:t> de </a:t>
            </a:r>
            <a:r>
              <a:rPr lang="en-US" sz="3200" dirty="0" err="1">
                <a:solidFill>
                  <a:schemeClr val="bg1"/>
                </a:solidFill>
              </a:rPr>
              <a:t>caz</a:t>
            </a:r>
            <a:endParaRPr lang="ro-RO" sz="3200" dirty="0">
              <a:solidFill>
                <a:schemeClr val="bg1"/>
              </a:solidFill>
            </a:endParaRPr>
          </a:p>
        </p:txBody>
      </p:sp>
      <p:pic>
        <p:nvPicPr>
          <p:cNvPr id="4" name="Picture 2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en-US" sz="2400" dirty="0">
                <a:solidFill>
                  <a:schemeClr val="bg1"/>
                </a:solidFill>
              </a:rPr>
              <a:t>Data </a:t>
            </a:r>
            <a:r>
              <a:rPr lang="en-US" sz="2400" dirty="0" err="1">
                <a:solidFill>
                  <a:schemeClr val="bg1"/>
                </a:solidFill>
              </a:rPr>
              <a:t>internarii</a:t>
            </a:r>
            <a:r>
              <a:rPr lang="en-US" sz="2400" dirty="0">
                <a:solidFill>
                  <a:schemeClr val="bg1"/>
                </a:solidFill>
              </a:rPr>
              <a:t> 17.12 </a:t>
            </a:r>
            <a:r>
              <a:rPr lang="en-US" sz="2400" dirty="0" err="1">
                <a:solidFill>
                  <a:schemeClr val="bg1"/>
                </a:solidFill>
              </a:rPr>
              <a:t>ora</a:t>
            </a:r>
            <a:r>
              <a:rPr lang="en-US" sz="2400" dirty="0">
                <a:solidFill>
                  <a:schemeClr val="bg1"/>
                </a:solidFill>
              </a:rPr>
              <a:t> 00.30</a:t>
            </a:r>
          </a:p>
          <a:p>
            <a:pPr>
              <a:buBlip>
                <a:blip r:embed="rId4"/>
              </a:buBlip>
            </a:pPr>
            <a:r>
              <a:rPr lang="en-US" sz="2400" dirty="0" err="1">
                <a:solidFill>
                  <a:schemeClr val="bg1"/>
                </a:solidFill>
              </a:rPr>
              <a:t>Pacientul</a:t>
            </a:r>
            <a:r>
              <a:rPr lang="en-US" sz="2400" dirty="0">
                <a:solidFill>
                  <a:schemeClr val="bg1"/>
                </a:solidFill>
              </a:rPr>
              <a:t>  S.I. </a:t>
            </a:r>
          </a:p>
          <a:p>
            <a:pPr>
              <a:buBlip>
                <a:blip r:embed="rId4"/>
              </a:buBlip>
            </a:pPr>
            <a:r>
              <a:rPr lang="en-US" sz="2400" dirty="0">
                <a:solidFill>
                  <a:schemeClr val="bg1"/>
                </a:solidFill>
              </a:rPr>
              <a:t> sex </a:t>
            </a:r>
            <a:r>
              <a:rPr lang="en-US" sz="2400" dirty="0" err="1">
                <a:solidFill>
                  <a:schemeClr val="bg1"/>
                </a:solidFill>
              </a:rPr>
              <a:t>masculin</a:t>
            </a:r>
            <a:r>
              <a:rPr lang="en-US" sz="2400" dirty="0">
                <a:solidFill>
                  <a:schemeClr val="bg1"/>
                </a:solidFill>
              </a:rPr>
              <a:t>,</a:t>
            </a:r>
          </a:p>
          <a:p>
            <a:pPr>
              <a:buBlip>
                <a:blip r:embed="rId4"/>
              </a:buBlip>
            </a:pPr>
            <a:r>
              <a:rPr lang="en-US" sz="2400" dirty="0">
                <a:solidFill>
                  <a:schemeClr val="bg1"/>
                </a:solidFill>
              </a:rPr>
              <a:t>35 </a:t>
            </a:r>
            <a:r>
              <a:rPr lang="en-US" sz="2400" dirty="0" err="1">
                <a:solidFill>
                  <a:schemeClr val="bg1"/>
                </a:solidFill>
              </a:rPr>
              <a:t>ani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mediu</a:t>
            </a:r>
            <a:r>
              <a:rPr lang="en-US" sz="2400" dirty="0">
                <a:solidFill>
                  <a:schemeClr val="bg1"/>
                </a:solidFill>
              </a:rPr>
              <a:t> rural</a:t>
            </a:r>
          </a:p>
          <a:p>
            <a:pPr>
              <a:buBlip>
                <a:blip r:embed="rId4"/>
              </a:buBlip>
            </a:pPr>
            <a:r>
              <a:rPr lang="en-US" sz="2400" dirty="0">
                <a:solidFill>
                  <a:schemeClr val="bg1"/>
                </a:solidFill>
              </a:rPr>
              <a:t>H=1.80m</a:t>
            </a:r>
          </a:p>
          <a:p>
            <a:pPr>
              <a:buBlip>
                <a:blip r:embed="rId4"/>
              </a:buBlip>
            </a:pPr>
            <a:r>
              <a:rPr lang="en-US" sz="2400" dirty="0">
                <a:solidFill>
                  <a:schemeClr val="bg1"/>
                </a:solidFill>
              </a:rPr>
              <a:t> G=80 Kg</a:t>
            </a:r>
          </a:p>
          <a:p>
            <a:pPr>
              <a:buBlip>
                <a:blip r:embed="rId4"/>
              </a:buBlip>
            </a:pPr>
            <a:r>
              <a:rPr lang="en-US" sz="2400" dirty="0">
                <a:solidFill>
                  <a:schemeClr val="bg1"/>
                </a:solidFill>
              </a:rPr>
              <a:t>  BIII +</a:t>
            </a:r>
            <a:endParaRPr lang="ro-RO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Decontaminarea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Spalaturi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gastrice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Carbune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activ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Varsaturi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Irigarea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intestinala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Exista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risc</a:t>
            </a:r>
            <a:r>
              <a:rPr lang="en-US" sz="2800" dirty="0">
                <a:solidFill>
                  <a:schemeClr val="bg1"/>
                </a:solidFill>
              </a:rPr>
              <a:t> de </a:t>
            </a:r>
            <a:r>
              <a:rPr lang="en-US" sz="2800" dirty="0" err="1">
                <a:solidFill>
                  <a:schemeClr val="bg1"/>
                </a:solidFill>
              </a:rPr>
              <a:t>aspiratie</a:t>
            </a:r>
            <a:r>
              <a:rPr lang="en-US" sz="2800" dirty="0">
                <a:solidFill>
                  <a:schemeClr val="bg1"/>
                </a:solidFill>
              </a:rPr>
              <a:t>, de </a:t>
            </a:r>
            <a:r>
              <a:rPr lang="en-US" sz="2800" dirty="0" err="1">
                <a:solidFill>
                  <a:schemeClr val="bg1"/>
                </a:solidFill>
              </a:rPr>
              <a:t>tulb</a:t>
            </a:r>
            <a:r>
              <a:rPr lang="en-US" sz="2800" dirty="0">
                <a:solidFill>
                  <a:schemeClr val="bg1"/>
                </a:solidFill>
              </a:rPr>
              <a:t> HE, </a:t>
            </a:r>
            <a:r>
              <a:rPr lang="en-US" sz="2800" dirty="0" err="1">
                <a:solidFill>
                  <a:schemeClr val="bg1"/>
                </a:solidFill>
              </a:rPr>
              <a:t>traumatisme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viscerale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esofag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stomac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intestin</a:t>
            </a:r>
            <a:r>
              <a:rPr lang="en-US" sz="2800" dirty="0">
                <a:solidFill>
                  <a:schemeClr val="bg1"/>
                </a:solidFill>
              </a:rPr>
              <a:t>), stop cardiac (</a:t>
            </a:r>
            <a:r>
              <a:rPr lang="en-US" sz="2800" dirty="0" err="1">
                <a:solidFill>
                  <a:schemeClr val="bg1"/>
                </a:solidFill>
              </a:rPr>
              <a:t>manevre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vagale</a:t>
            </a:r>
            <a:r>
              <a:rPr lang="en-US" sz="2800" dirty="0">
                <a:solidFill>
                  <a:schemeClr val="bg1"/>
                </a:solidFill>
              </a:rPr>
              <a:t> potentate de toxic)</a:t>
            </a:r>
          </a:p>
          <a:p>
            <a:pPr lvl="2" algn="r">
              <a:lnSpc>
                <a:spcPct val="80000"/>
              </a:lnSpc>
              <a:buNone/>
            </a:pPr>
            <a:endParaRPr lang="en-US" sz="1700" dirty="0">
              <a:solidFill>
                <a:schemeClr val="bg1"/>
              </a:solidFill>
            </a:endParaRPr>
          </a:p>
          <a:p>
            <a:pPr lvl="2" algn="r">
              <a:lnSpc>
                <a:spcPct val="80000"/>
              </a:lnSpc>
              <a:buNone/>
            </a:pPr>
            <a:r>
              <a:rPr lang="en-US" sz="1700" dirty="0">
                <a:solidFill>
                  <a:schemeClr val="bg1"/>
                </a:solidFill>
              </a:rPr>
              <a:t>.</a:t>
            </a:r>
          </a:p>
          <a:p>
            <a:pPr lvl="2" algn="r">
              <a:lnSpc>
                <a:spcPct val="80000"/>
              </a:lnSpc>
            </a:pPr>
            <a:r>
              <a:rPr lang="en-US" sz="1700" dirty="0">
                <a:solidFill>
                  <a:schemeClr val="bg1"/>
                </a:solidFill>
              </a:rPr>
              <a:t>Position statement and practice guidelines on the use of multi-dose activated charcoal in the treatment of acute poisoning. </a:t>
            </a:r>
            <a:r>
              <a:rPr lang="en-US" sz="1700" i="1" dirty="0">
                <a:solidFill>
                  <a:schemeClr val="bg1"/>
                </a:solidFill>
              </a:rPr>
              <a:t>J </a:t>
            </a:r>
            <a:r>
              <a:rPr lang="en-US" sz="1700" i="1" dirty="0" err="1">
                <a:solidFill>
                  <a:schemeClr val="bg1"/>
                </a:solidFill>
              </a:rPr>
              <a:t>Toxicol</a:t>
            </a:r>
            <a:r>
              <a:rPr lang="en-US" sz="1700" i="1" dirty="0">
                <a:solidFill>
                  <a:schemeClr val="bg1"/>
                </a:solidFill>
              </a:rPr>
              <a:t> </a:t>
            </a:r>
            <a:r>
              <a:rPr lang="en-US" sz="1700" i="1" dirty="0" err="1">
                <a:solidFill>
                  <a:schemeClr val="bg1"/>
                </a:solidFill>
              </a:rPr>
              <a:t>Clin</a:t>
            </a:r>
            <a:r>
              <a:rPr lang="en-US" sz="1700" i="1" dirty="0">
                <a:solidFill>
                  <a:schemeClr val="bg1"/>
                </a:solidFill>
              </a:rPr>
              <a:t> </a:t>
            </a:r>
            <a:r>
              <a:rPr lang="en-US" sz="1700" i="1" dirty="0" err="1">
                <a:solidFill>
                  <a:schemeClr val="bg1"/>
                </a:solidFill>
              </a:rPr>
              <a:t>Toxicol</a:t>
            </a:r>
            <a:r>
              <a:rPr lang="en-US" sz="1700" dirty="0">
                <a:solidFill>
                  <a:schemeClr val="bg1"/>
                </a:solidFill>
              </a:rPr>
              <a:t> 1999;</a:t>
            </a:r>
            <a:r>
              <a:rPr lang="en-US" sz="1700" b="1" dirty="0">
                <a:solidFill>
                  <a:schemeClr val="bg1"/>
                </a:solidFill>
              </a:rPr>
              <a:t>37:</a:t>
            </a:r>
            <a:r>
              <a:rPr lang="en-US" sz="1700" dirty="0">
                <a:solidFill>
                  <a:schemeClr val="bg1"/>
                </a:solidFill>
              </a:rPr>
              <a:t>731-51.</a:t>
            </a: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Oximele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/>
              <a:t>ineficiente</a:t>
            </a:r>
            <a:r>
              <a:rPr lang="en-US" dirty="0"/>
              <a:t> in </a:t>
            </a:r>
            <a:r>
              <a:rPr lang="en-US" dirty="0" err="1"/>
              <a:t>anumite</a:t>
            </a:r>
            <a:r>
              <a:rPr lang="en-US" dirty="0"/>
              <a:t> </a:t>
            </a:r>
            <a:r>
              <a:rPr lang="en-US" dirty="0" err="1"/>
              <a:t>situatii</a:t>
            </a:r>
            <a:r>
              <a:rPr lang="en-US" dirty="0"/>
              <a:t> &lt; 48 h</a:t>
            </a:r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/>
              <a:t> </a:t>
            </a:r>
            <a:r>
              <a:rPr lang="en-US" dirty="0" err="1"/>
              <a:t>varsta</a:t>
            </a:r>
            <a:endParaRPr lang="en-US" dirty="0"/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/>
              <a:t> </a:t>
            </a:r>
            <a:r>
              <a:rPr lang="en-US" dirty="0" err="1"/>
              <a:t>difera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</a:t>
            </a:r>
            <a:r>
              <a:rPr lang="en-US" dirty="0" err="1"/>
              <a:t>diferiti</a:t>
            </a:r>
            <a:r>
              <a:rPr lang="en-US" dirty="0"/>
              <a:t> </a:t>
            </a:r>
            <a:r>
              <a:rPr lang="en-US" dirty="0" err="1"/>
              <a:t>produsi</a:t>
            </a:r>
            <a:r>
              <a:rPr lang="en-US" dirty="0"/>
              <a:t> OP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dirty="0"/>
              <a:t>Nu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protocoale</a:t>
            </a:r>
            <a:endParaRPr lang="en-US" dirty="0"/>
          </a:p>
          <a:p>
            <a:pPr lvl="1">
              <a:lnSpc>
                <a:spcPct val="90000"/>
              </a:lnSpc>
              <a:buBlip>
                <a:blip r:embed="rId2"/>
              </a:buBlip>
            </a:pPr>
            <a:r>
              <a:rPr lang="en-US" dirty="0" err="1"/>
              <a:t>doza</a:t>
            </a:r>
            <a:endParaRPr lang="en-US" dirty="0"/>
          </a:p>
          <a:p>
            <a:pPr lvl="2">
              <a:lnSpc>
                <a:spcPct val="90000"/>
              </a:lnSpc>
              <a:buBlip>
                <a:blip r:embed="rId2"/>
              </a:buBlip>
            </a:pPr>
            <a:r>
              <a:rPr lang="en-US" dirty="0"/>
              <a:t>0 – 24 </a:t>
            </a:r>
            <a:r>
              <a:rPr lang="en-US" dirty="0" err="1"/>
              <a:t>grame</a:t>
            </a:r>
            <a:r>
              <a:rPr lang="en-US" dirty="0"/>
              <a:t> / </a:t>
            </a:r>
            <a:r>
              <a:rPr lang="en-US" dirty="0" err="1"/>
              <a:t>zi</a:t>
            </a:r>
            <a:endParaRPr lang="en-US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en-US" dirty="0" err="1"/>
              <a:t>Scumpe</a:t>
            </a:r>
            <a:endParaRPr lang="en-US" dirty="0"/>
          </a:p>
          <a:p>
            <a:pPr lvl="2">
              <a:lnSpc>
                <a:spcPct val="90000"/>
              </a:lnSpc>
              <a:buBlip>
                <a:blip r:embed="rId2"/>
              </a:buBlip>
            </a:pPr>
            <a:r>
              <a:rPr lang="en-US" dirty="0"/>
              <a:t>USA 		$30-600 / gram</a:t>
            </a:r>
          </a:p>
          <a:p>
            <a:pPr lvl="2">
              <a:lnSpc>
                <a:spcPct val="90000"/>
              </a:lnSpc>
              <a:buBlip>
                <a:blip r:embed="rId2"/>
              </a:buBlip>
            </a:pPr>
            <a:r>
              <a:rPr lang="en-US" dirty="0"/>
              <a:t>India 		    $6- 9 / gram</a:t>
            </a:r>
          </a:p>
          <a:p>
            <a:pPr lvl="2">
              <a:lnSpc>
                <a:spcPct val="90000"/>
              </a:lnSpc>
              <a:buBlip>
                <a:blip r:embed="rId2"/>
              </a:buBlip>
            </a:pPr>
            <a:r>
              <a:rPr lang="en-US" dirty="0"/>
              <a:t>Sri Lanka 	55 cents / gram</a:t>
            </a:r>
          </a:p>
          <a:p>
            <a:pPr>
              <a:buBlip>
                <a:blip r:embed="rId2"/>
              </a:buBlip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Alte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tratamete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Magneziul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lvl="2"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Reduce </a:t>
            </a:r>
            <a:r>
              <a:rPr lang="en-US" dirty="0" err="1">
                <a:solidFill>
                  <a:schemeClr val="bg1"/>
                </a:solidFill>
              </a:rPr>
              <a:t>eliberarea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ACh</a:t>
            </a:r>
            <a:endParaRPr lang="en-US" dirty="0">
              <a:solidFill>
                <a:schemeClr val="bg1"/>
              </a:solidFill>
            </a:endParaRPr>
          </a:p>
          <a:p>
            <a:pPr lvl="2"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Blocheaza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canalele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calciu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presinaptice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Clonidina</a:t>
            </a:r>
            <a:endParaRPr lang="en-US" sz="2800" dirty="0">
              <a:solidFill>
                <a:schemeClr val="bg1"/>
              </a:solidFill>
            </a:endParaRPr>
          </a:p>
          <a:p>
            <a:pPr lvl="2">
              <a:buBlip>
                <a:blip r:embed="rId2"/>
              </a:buBlip>
            </a:pPr>
            <a:r>
              <a:rPr lang="en-AU" dirty="0" err="1">
                <a:solidFill>
                  <a:schemeClr val="bg1"/>
                </a:solidFill>
              </a:rPr>
              <a:t>Scade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sinteza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presinaptica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si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eliberarea</a:t>
            </a:r>
            <a:r>
              <a:rPr lang="en-AU" dirty="0">
                <a:solidFill>
                  <a:schemeClr val="bg1"/>
                </a:solidFill>
              </a:rPr>
              <a:t> de ACH la </a:t>
            </a:r>
            <a:r>
              <a:rPr lang="en-AU" dirty="0" err="1">
                <a:solidFill>
                  <a:schemeClr val="bg1"/>
                </a:solidFill>
              </a:rPr>
              <a:t>nivelul</a:t>
            </a:r>
            <a:r>
              <a:rPr lang="en-AU" dirty="0">
                <a:solidFill>
                  <a:schemeClr val="bg1"/>
                </a:solidFill>
              </a:rPr>
              <a:t> SNC </a:t>
            </a:r>
            <a:r>
              <a:rPr lang="en-AU" dirty="0" err="1">
                <a:solidFill>
                  <a:schemeClr val="bg1"/>
                </a:solidFill>
              </a:rPr>
              <a:t>mai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mult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decat</a:t>
            </a:r>
            <a:r>
              <a:rPr lang="en-AU" dirty="0">
                <a:solidFill>
                  <a:schemeClr val="bg1"/>
                </a:solidFill>
              </a:rPr>
              <a:t> in </a:t>
            </a:r>
            <a:r>
              <a:rPr lang="en-AU" dirty="0" err="1">
                <a:solidFill>
                  <a:schemeClr val="bg1"/>
                </a:solidFill>
              </a:rPr>
              <a:t>sinapsele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periferice</a:t>
            </a:r>
            <a:endParaRPr lang="en-AU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Diazepamul</a:t>
            </a:r>
            <a:endParaRPr lang="en-US" sz="2800" dirty="0">
              <a:solidFill>
                <a:schemeClr val="bg1"/>
              </a:solidFill>
            </a:endParaRPr>
          </a:p>
          <a:p>
            <a:pPr lvl="2"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Diazepam reduce </a:t>
            </a:r>
            <a:r>
              <a:rPr lang="en-US" dirty="0" err="1">
                <a:solidFill>
                  <a:schemeClr val="bg1"/>
                </a:solidFill>
              </a:rPr>
              <a:t>stopul</a:t>
            </a:r>
            <a:r>
              <a:rPr lang="en-US" dirty="0">
                <a:solidFill>
                  <a:schemeClr val="bg1"/>
                </a:solidFill>
              </a:rPr>
              <a:t> respirator la </a:t>
            </a:r>
            <a:r>
              <a:rPr lang="en-US" dirty="0" err="1">
                <a:solidFill>
                  <a:schemeClr val="bg1"/>
                </a:solidFill>
              </a:rPr>
              <a:t>sobolani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deficitul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cognitiv</a:t>
            </a:r>
            <a:r>
              <a:rPr lang="en-US" dirty="0">
                <a:solidFill>
                  <a:schemeClr val="bg1"/>
                </a:solidFill>
              </a:rPr>
              <a:t> la primate</a:t>
            </a:r>
          </a:p>
          <a:p>
            <a:pPr lvl="2">
              <a:buBlip>
                <a:blip r:embed="rId2"/>
              </a:buBlip>
            </a:pPr>
            <a:r>
              <a:rPr lang="en-AU" dirty="0">
                <a:solidFill>
                  <a:schemeClr val="bg1"/>
                </a:solidFill>
              </a:rPr>
              <a:t>Postulate “</a:t>
            </a:r>
            <a:r>
              <a:rPr lang="en-AU" dirty="0" err="1">
                <a:solidFill>
                  <a:schemeClr val="bg1"/>
                </a:solidFill>
              </a:rPr>
              <a:t>necoordonarea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centrilor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respiratori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scade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randamentul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si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puterea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nervului</a:t>
            </a:r>
            <a:r>
              <a:rPr lang="en-AU" dirty="0">
                <a:solidFill>
                  <a:schemeClr val="bg1"/>
                </a:solidFill>
              </a:rPr>
              <a:t> </a:t>
            </a:r>
            <a:r>
              <a:rPr lang="en-AU" dirty="0" err="1">
                <a:solidFill>
                  <a:schemeClr val="bg1"/>
                </a:solidFill>
              </a:rPr>
              <a:t>frenic</a:t>
            </a:r>
            <a:r>
              <a:rPr lang="en-AU" dirty="0">
                <a:solidFill>
                  <a:schemeClr val="bg1"/>
                </a:solidFill>
              </a:rPr>
              <a:t>”</a:t>
            </a:r>
          </a:p>
          <a:p>
            <a:pPr>
              <a:buBlip>
                <a:blip r:embed="rId2"/>
              </a:buBlip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Evolutia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bioclinica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</a:t>
            </a:r>
            <a:r>
              <a:rPr lang="en-US" dirty="0">
                <a:solidFill>
                  <a:schemeClr val="bg1"/>
                </a:solidFill>
              </a:rPr>
              <a:t> TI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928662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1142984"/>
          <a:ext cx="9143999" cy="563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87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43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17088">
                <a:tc>
                  <a:txBody>
                    <a:bodyPr/>
                    <a:lstStyle/>
                    <a:p>
                      <a:r>
                        <a:rPr lang="en-US" dirty="0" err="1"/>
                        <a:t>ziua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16</a:t>
                      </a:r>
                      <a:endParaRPr lang="ro-RO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526">
                <a:tc>
                  <a:txBody>
                    <a:bodyPr/>
                    <a:lstStyle/>
                    <a:p>
                      <a:r>
                        <a:rPr lang="en-US" sz="2400" b="1" dirty="0" err="1"/>
                        <a:t>ACHe</a:t>
                      </a:r>
                      <a:endParaRPr lang="ro-RO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443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510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446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502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231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344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275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493</a:t>
                      </a:r>
                      <a:endParaRPr lang="ro-RO" sz="18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494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1740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3351</a:t>
                      </a:r>
                      <a:endParaRPr lang="ro-RO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/>
                        <a:t>ph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7.08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7,42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7,34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7,34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7,43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7,39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7,41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7,39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7,35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7,36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/>
                        <a:t>CO2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76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39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37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37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39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39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/>
                        <a:t>HCO3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25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25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25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24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766">
                <a:tc>
                  <a:txBody>
                    <a:bodyPr/>
                    <a:lstStyle/>
                    <a:p>
                      <a:r>
                        <a:rPr lang="en-US" b="1" dirty="0"/>
                        <a:t>Na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158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135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148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127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139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141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137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131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145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/>
                        <a:t>K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2.6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3,1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2,9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4,1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4,4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4,1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3,3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3,0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3,6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4,4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/>
                        <a:t>L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10</a:t>
                      </a:r>
                      <a:endParaRPr lang="ro-RO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 err="1"/>
                        <a:t>Hb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15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13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</a:t>
                      </a:r>
                      <a:endParaRPr lang="ro-RO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/>
                        <a:t>T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418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234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134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235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167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590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148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464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/>
                        <a:t>G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256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138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141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154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201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137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106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102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98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 err="1"/>
                        <a:t>Blb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0.8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0,9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1,1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7088">
                <a:tc>
                  <a:txBody>
                    <a:bodyPr/>
                    <a:lstStyle/>
                    <a:p>
                      <a:r>
                        <a:rPr lang="en-US" b="1" dirty="0"/>
                        <a:t>Lac</a:t>
                      </a:r>
                      <a:endParaRPr lang="ro-R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o-RO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6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o-RO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</a:t>
                      </a:r>
                      <a:endParaRPr lang="ro-RO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>
            <a:off x="3714756" y="4000492"/>
            <a:ext cx="571501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287054" y="3999698"/>
            <a:ext cx="571501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Managementulpe</a:t>
            </a:r>
            <a:r>
              <a:rPr lang="en-US" dirty="0">
                <a:solidFill>
                  <a:schemeClr val="bg1"/>
                </a:solidFill>
              </a:rPr>
              <a:t> TI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</a:rPr>
              <a:t>Pacientul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este</a:t>
            </a:r>
            <a:r>
              <a:rPr lang="en-US" sz="2800" dirty="0">
                <a:solidFill>
                  <a:schemeClr val="bg1"/>
                </a:solidFill>
              </a:rPr>
              <a:t> IOT, VM SIMV  </a:t>
            </a:r>
            <a:r>
              <a:rPr lang="en-US" sz="2800" dirty="0" err="1">
                <a:solidFill>
                  <a:schemeClr val="bg1"/>
                </a:solidFill>
              </a:rPr>
              <a:t>timp</a:t>
            </a:r>
            <a:r>
              <a:rPr lang="en-US" sz="2800" dirty="0">
                <a:solidFill>
                  <a:schemeClr val="bg1"/>
                </a:solidFill>
              </a:rPr>
              <a:t> de 14 </a:t>
            </a:r>
            <a:r>
              <a:rPr lang="en-US" sz="2800" dirty="0" err="1">
                <a:solidFill>
                  <a:schemeClr val="bg1"/>
                </a:solidFill>
              </a:rPr>
              <a:t>zile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timp</a:t>
            </a:r>
            <a:r>
              <a:rPr lang="en-US" sz="2800" dirty="0">
                <a:solidFill>
                  <a:schemeClr val="bg1"/>
                </a:solidFill>
              </a:rPr>
              <a:t> in care se </a:t>
            </a:r>
            <a:r>
              <a:rPr lang="en-US" sz="2800" dirty="0" err="1">
                <a:solidFill>
                  <a:schemeClr val="bg1"/>
                </a:solidFill>
              </a:rPr>
              <a:t>dezvolta</a:t>
            </a:r>
            <a:r>
              <a:rPr lang="en-US" sz="2800" dirty="0">
                <a:solidFill>
                  <a:schemeClr val="bg1"/>
                </a:solidFill>
              </a:rPr>
              <a:t> VAP cu </a:t>
            </a:r>
            <a:r>
              <a:rPr lang="en-US" sz="2800" dirty="0" err="1">
                <a:solidFill>
                  <a:schemeClr val="bg1"/>
                </a:solidFill>
              </a:rPr>
              <a:t>proteus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Klebsiella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tratat</a:t>
            </a:r>
            <a:r>
              <a:rPr lang="en-US" sz="2800" dirty="0">
                <a:solidFill>
                  <a:schemeClr val="bg1"/>
                </a:solidFill>
              </a:rPr>
              <a:t> cu Ciprofloxacin 400mg/12h  12 </a:t>
            </a:r>
            <a:r>
              <a:rPr lang="en-US" sz="2800" dirty="0" err="1">
                <a:solidFill>
                  <a:schemeClr val="bg1"/>
                </a:solidFill>
              </a:rPr>
              <a:t>zile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Cefepim</a:t>
            </a:r>
            <a:r>
              <a:rPr lang="en-US" sz="2800" dirty="0">
                <a:solidFill>
                  <a:schemeClr val="bg1"/>
                </a:solidFill>
              </a:rPr>
              <a:t> 2g/12h </a:t>
            </a:r>
            <a:r>
              <a:rPr lang="en-US" sz="2800" dirty="0" err="1">
                <a:solidFill>
                  <a:schemeClr val="bg1"/>
                </a:solidFill>
              </a:rPr>
              <a:t>timp</a:t>
            </a:r>
            <a:r>
              <a:rPr lang="en-US" sz="2800" dirty="0">
                <a:solidFill>
                  <a:schemeClr val="bg1"/>
                </a:solidFill>
              </a:rPr>
              <a:t> de 8 </a:t>
            </a:r>
            <a:r>
              <a:rPr lang="en-US" sz="2800" dirty="0" err="1">
                <a:solidFill>
                  <a:schemeClr val="bg1"/>
                </a:solidFill>
              </a:rPr>
              <a:t>zile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en-US" sz="2800" dirty="0">
                <a:solidFill>
                  <a:schemeClr val="bg1"/>
                </a:solidFill>
              </a:rPr>
              <a:t>Se </a:t>
            </a:r>
            <a:r>
              <a:rPr lang="en-US" sz="2800" dirty="0" err="1">
                <a:solidFill>
                  <a:schemeClr val="bg1"/>
                </a:solidFill>
              </a:rPr>
              <a:t>instituie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tratament</a:t>
            </a:r>
            <a:r>
              <a:rPr lang="en-US" sz="2800" dirty="0">
                <a:solidFill>
                  <a:schemeClr val="bg1"/>
                </a:solidFill>
              </a:rPr>
              <a:t> cu </a:t>
            </a:r>
            <a:r>
              <a:rPr lang="en-US" sz="2800" dirty="0" err="1">
                <a:solidFill>
                  <a:schemeClr val="bg1"/>
                </a:solidFill>
              </a:rPr>
              <a:t>atropina</a:t>
            </a:r>
            <a:r>
              <a:rPr lang="en-US" sz="2800" dirty="0">
                <a:solidFill>
                  <a:schemeClr val="bg1"/>
                </a:solidFill>
              </a:rPr>
              <a:t> 1mg/h SA 11 </a:t>
            </a:r>
            <a:r>
              <a:rPr lang="en-US" sz="2800" dirty="0" err="1">
                <a:solidFill>
                  <a:schemeClr val="bg1"/>
                </a:solidFill>
              </a:rPr>
              <a:t>zile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apoi</a:t>
            </a:r>
            <a:r>
              <a:rPr lang="en-US" sz="2800" dirty="0">
                <a:solidFill>
                  <a:schemeClr val="bg1"/>
                </a:solidFill>
              </a:rPr>
              <a:t> 5 mg/h 5 </a:t>
            </a:r>
            <a:r>
              <a:rPr lang="en-US" sz="2800" dirty="0" err="1">
                <a:solidFill>
                  <a:schemeClr val="bg1"/>
                </a:solidFill>
              </a:rPr>
              <a:t>zile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apoi</a:t>
            </a:r>
            <a:r>
              <a:rPr lang="en-US" sz="2800" dirty="0">
                <a:solidFill>
                  <a:schemeClr val="bg1"/>
                </a:solidFill>
              </a:rPr>
              <a:t> 3 mg /h 7 </a:t>
            </a:r>
            <a:r>
              <a:rPr lang="en-US" sz="2800" dirty="0" err="1">
                <a:solidFill>
                  <a:schemeClr val="bg1"/>
                </a:solidFill>
              </a:rPr>
              <a:t>zile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ultimele</a:t>
            </a:r>
            <a:r>
              <a:rPr lang="en-US" sz="2800" dirty="0">
                <a:solidFill>
                  <a:schemeClr val="bg1"/>
                </a:solidFill>
              </a:rPr>
              <a:t> 3 </a:t>
            </a:r>
            <a:r>
              <a:rPr lang="en-US" sz="2800" dirty="0" err="1">
                <a:solidFill>
                  <a:schemeClr val="bg1"/>
                </a:solidFill>
              </a:rPr>
              <a:t>zile</a:t>
            </a:r>
            <a:r>
              <a:rPr lang="en-US" sz="2800" dirty="0">
                <a:solidFill>
                  <a:schemeClr val="bg1"/>
                </a:solidFill>
              </a:rPr>
              <a:t> 1mg/h. </a:t>
            </a:r>
            <a:r>
              <a:rPr lang="en-US" sz="2800" dirty="0" err="1">
                <a:solidFill>
                  <a:schemeClr val="bg1"/>
                </a:solidFill>
              </a:rPr>
              <a:t>Colinesteraza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creste</a:t>
            </a:r>
            <a:r>
              <a:rPr lang="en-US" sz="2800" dirty="0">
                <a:solidFill>
                  <a:schemeClr val="bg1"/>
                </a:solidFill>
              </a:rPr>
              <a:t> la </a:t>
            </a:r>
            <a:r>
              <a:rPr lang="en-US" sz="2800" dirty="0" err="1">
                <a:solidFill>
                  <a:schemeClr val="bg1"/>
                </a:solidFill>
              </a:rPr>
              <a:t>aprox</a:t>
            </a:r>
            <a:r>
              <a:rPr lang="en-US" sz="2800" dirty="0">
                <a:solidFill>
                  <a:schemeClr val="bg1"/>
                </a:solidFill>
              </a:rPr>
              <a:t> 500 U/L in </a:t>
            </a:r>
            <a:r>
              <a:rPr lang="en-US" sz="2800" dirty="0" err="1">
                <a:solidFill>
                  <a:schemeClr val="bg1"/>
                </a:solidFill>
              </a:rPr>
              <a:t>ziua</a:t>
            </a:r>
            <a:r>
              <a:rPr lang="en-US" sz="2800" dirty="0">
                <a:solidFill>
                  <a:schemeClr val="bg1"/>
                </a:solidFill>
              </a:rPr>
              <a:t> 16, moment </a:t>
            </a:r>
            <a:r>
              <a:rPr lang="en-US" sz="2800" dirty="0" err="1">
                <a:solidFill>
                  <a:schemeClr val="bg1"/>
                </a:solidFill>
              </a:rPr>
              <a:t>ce</a:t>
            </a:r>
            <a:r>
              <a:rPr lang="en-US" sz="2800" dirty="0">
                <a:solidFill>
                  <a:schemeClr val="bg1"/>
                </a:solidFill>
              </a:rPr>
              <a:t> coincide cu </a:t>
            </a:r>
            <a:r>
              <a:rPr lang="en-US" sz="2800" dirty="0" err="1">
                <a:solidFill>
                  <a:schemeClr val="bg1"/>
                </a:solidFill>
              </a:rPr>
              <a:t>reducerea</a:t>
            </a:r>
            <a:r>
              <a:rPr lang="en-US" sz="2800" dirty="0">
                <a:solidFill>
                  <a:schemeClr val="bg1"/>
                </a:solidFill>
              </a:rPr>
              <a:t> de la 10 la 5mg/h a </a:t>
            </a:r>
            <a:r>
              <a:rPr lang="en-US" sz="2800" dirty="0" err="1">
                <a:solidFill>
                  <a:schemeClr val="bg1"/>
                </a:solidFill>
              </a:rPr>
              <a:t>atropinei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si</a:t>
            </a:r>
            <a:r>
              <a:rPr lang="en-US" sz="2800" dirty="0">
                <a:solidFill>
                  <a:schemeClr val="bg1"/>
                </a:solidFill>
              </a:rPr>
              <a:t> cu </a:t>
            </a:r>
            <a:r>
              <a:rPr lang="en-US" sz="2800" dirty="0" err="1">
                <a:solidFill>
                  <a:schemeClr val="bg1"/>
                </a:solidFill>
              </a:rPr>
              <a:t>momentul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extubarii</a:t>
            </a:r>
            <a:r>
              <a:rPr lang="en-US" sz="2800">
                <a:solidFill>
                  <a:schemeClr val="bg1"/>
                </a:solidFill>
              </a:rPr>
              <a:t>.</a:t>
            </a:r>
            <a:endParaRPr lang="ro-RO" sz="2800" dirty="0">
              <a:solidFill>
                <a:schemeClr val="bg1"/>
              </a:solidFill>
            </a:endParaRPr>
          </a:p>
        </p:txBody>
      </p:sp>
      <p:pic>
        <p:nvPicPr>
          <p:cNvPr id="4" name="Picture 2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Evolutia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bioclinica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</a:t>
            </a:r>
            <a:r>
              <a:rPr lang="en-US" dirty="0">
                <a:solidFill>
                  <a:schemeClr val="bg1"/>
                </a:solidFill>
              </a:rPr>
              <a:t> TI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Efecte</a:t>
            </a:r>
            <a:r>
              <a:rPr lang="en-US" dirty="0">
                <a:solidFill>
                  <a:schemeClr val="bg1"/>
                </a:solidFill>
              </a:rPr>
              <a:t> SNC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Cefalee</a:t>
            </a: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Efecte</a:t>
            </a:r>
            <a:r>
              <a:rPr lang="en-US" dirty="0">
                <a:solidFill>
                  <a:schemeClr val="bg1"/>
                </a:solidFill>
              </a:rPr>
              <a:t> SNC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Cefalee</a:t>
            </a: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Efecte</a:t>
            </a:r>
            <a:r>
              <a:rPr lang="en-US" dirty="0">
                <a:solidFill>
                  <a:schemeClr val="bg1"/>
                </a:solidFill>
              </a:rPr>
              <a:t> SNC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Cefalee</a:t>
            </a: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Efecte</a:t>
            </a:r>
            <a:r>
              <a:rPr lang="en-US" dirty="0">
                <a:solidFill>
                  <a:schemeClr val="bg1"/>
                </a:solidFill>
              </a:rPr>
              <a:t> SNC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Cefalee</a:t>
            </a: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Scurt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istoric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Pacient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gasit</a:t>
            </a:r>
            <a:r>
              <a:rPr lang="en-US" sz="2800" dirty="0">
                <a:solidFill>
                  <a:schemeClr val="bg1"/>
                </a:solidFill>
              </a:rPr>
              <a:t> in </a:t>
            </a:r>
            <a:r>
              <a:rPr lang="en-US" sz="2800" dirty="0" err="1">
                <a:solidFill>
                  <a:schemeClr val="bg1"/>
                </a:solidFill>
              </a:rPr>
              <a:t>strada</a:t>
            </a:r>
            <a:r>
              <a:rPr lang="en-US" sz="2800" dirty="0">
                <a:solidFill>
                  <a:schemeClr val="bg1"/>
                </a:solidFill>
              </a:rPr>
              <a:t>,  </a:t>
            </a:r>
            <a:r>
              <a:rPr lang="en-US" sz="2800" dirty="0" err="1">
                <a:solidFill>
                  <a:schemeClr val="bg1"/>
                </a:solidFill>
              </a:rPr>
              <a:t>comatos</a:t>
            </a:r>
            <a:r>
              <a:rPr lang="en-US" sz="2800" dirty="0">
                <a:solidFill>
                  <a:schemeClr val="bg1"/>
                </a:solidFill>
              </a:rPr>
              <a:t>, cu </a:t>
            </a:r>
            <a:r>
              <a:rPr lang="en-US" sz="2800" dirty="0" err="1">
                <a:solidFill>
                  <a:schemeClr val="bg1"/>
                </a:solidFill>
              </a:rPr>
              <a:t>halena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etanolica</a:t>
            </a:r>
            <a:r>
              <a:rPr lang="en-US" sz="2800" dirty="0">
                <a:solidFill>
                  <a:schemeClr val="bg1"/>
                </a:solidFill>
              </a:rPr>
              <a:t> cu spume la </a:t>
            </a:r>
            <a:r>
              <a:rPr lang="en-US" sz="2800" dirty="0" err="1">
                <a:solidFill>
                  <a:schemeClr val="bg1"/>
                </a:solidFill>
              </a:rPr>
              <a:t>gura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criza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epileptica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Se </a:t>
            </a:r>
            <a:r>
              <a:rPr lang="en-US" sz="2800" dirty="0" err="1">
                <a:solidFill>
                  <a:schemeClr val="bg1"/>
                </a:solidFill>
              </a:rPr>
              <a:t>prezinta</a:t>
            </a:r>
            <a:r>
              <a:rPr lang="en-US" sz="2800" dirty="0">
                <a:solidFill>
                  <a:schemeClr val="bg1"/>
                </a:solidFill>
              </a:rPr>
              <a:t> in UPU cu : GSC=3, </a:t>
            </a:r>
            <a:r>
              <a:rPr lang="en-US" sz="2800" dirty="0" err="1">
                <a:solidFill>
                  <a:schemeClr val="bg1"/>
                </a:solidFill>
              </a:rPr>
              <a:t>midriaza</a:t>
            </a:r>
            <a:r>
              <a:rPr lang="en-US" sz="2800" dirty="0">
                <a:solidFill>
                  <a:schemeClr val="bg1"/>
                </a:solidFill>
              </a:rPr>
              <a:t>, IOT </a:t>
            </a:r>
            <a:r>
              <a:rPr lang="en-US" sz="2800" dirty="0" err="1">
                <a:solidFill>
                  <a:schemeClr val="bg1"/>
                </a:solidFill>
              </a:rPr>
              <a:t>pe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salvare</a:t>
            </a:r>
            <a:r>
              <a:rPr lang="en-US" sz="2800" dirty="0">
                <a:solidFill>
                  <a:schemeClr val="bg1"/>
                </a:solidFill>
              </a:rPr>
              <a:t>, SpO2=80%, </a:t>
            </a:r>
            <a:r>
              <a:rPr lang="en-US" sz="2800" dirty="0" err="1">
                <a:solidFill>
                  <a:schemeClr val="bg1"/>
                </a:solidFill>
              </a:rPr>
              <a:t>fara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raluri</a:t>
            </a:r>
            <a:r>
              <a:rPr lang="en-US" sz="2800" dirty="0">
                <a:solidFill>
                  <a:schemeClr val="bg1"/>
                </a:solidFill>
              </a:rPr>
              <a:t>, TA=150/90mmHg, AV=81b/min </a:t>
            </a:r>
            <a:r>
              <a:rPr lang="en-US" sz="2800" dirty="0" err="1">
                <a:solidFill>
                  <a:schemeClr val="bg1"/>
                </a:solidFill>
              </a:rPr>
              <a:t>ritmice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hipotermic</a:t>
            </a:r>
            <a:r>
              <a:rPr lang="en-US" sz="2800" dirty="0">
                <a:solidFill>
                  <a:schemeClr val="bg1"/>
                </a:solidFill>
              </a:rPr>
              <a:t> t=32,7 : se </a:t>
            </a:r>
            <a:r>
              <a:rPr lang="en-US" sz="2800" dirty="0" err="1">
                <a:solidFill>
                  <a:schemeClr val="bg1"/>
                </a:solidFill>
              </a:rPr>
              <a:t>efectueaza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spalaturi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gastrice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si</a:t>
            </a:r>
            <a:r>
              <a:rPr lang="en-US" sz="2800" dirty="0">
                <a:solidFill>
                  <a:schemeClr val="bg1"/>
                </a:solidFill>
              </a:rPr>
              <a:t> se </a:t>
            </a:r>
            <a:r>
              <a:rPr lang="en-US" sz="2800" dirty="0" err="1">
                <a:solidFill>
                  <a:schemeClr val="bg1"/>
                </a:solidFill>
              </a:rPr>
              <a:t>adimistreaza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carbune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</a:t>
            </a:r>
            <a:r>
              <a:rPr lang="en-US" sz="2800" dirty="0">
                <a:solidFill>
                  <a:schemeClr val="bg1"/>
                </a:solidFill>
              </a:rPr>
              <a:t> SNG</a:t>
            </a: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Se </a:t>
            </a:r>
            <a:r>
              <a:rPr lang="en-US" sz="2800" dirty="0" err="1">
                <a:solidFill>
                  <a:schemeClr val="bg1"/>
                </a:solidFill>
              </a:rPr>
              <a:t>supicioneaza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intoxicatia</a:t>
            </a:r>
            <a:r>
              <a:rPr lang="en-US" sz="2800" dirty="0">
                <a:solidFill>
                  <a:schemeClr val="bg1"/>
                </a:solidFill>
              </a:rPr>
              <a:t>  </a:t>
            </a:r>
            <a:r>
              <a:rPr lang="en-US" sz="2800" dirty="0" err="1">
                <a:solidFill>
                  <a:schemeClr val="bg1"/>
                </a:solidFill>
              </a:rPr>
              <a:t>voluntara</a:t>
            </a:r>
            <a:r>
              <a:rPr lang="en-US" sz="2800" dirty="0">
                <a:solidFill>
                  <a:schemeClr val="bg1"/>
                </a:solidFill>
              </a:rPr>
              <a:t> cu </a:t>
            </a:r>
            <a:r>
              <a:rPr lang="en-US" sz="2800" dirty="0" err="1">
                <a:solidFill>
                  <a:schemeClr val="bg1"/>
                </a:solidFill>
              </a:rPr>
              <a:t>organoclorurate</a:t>
            </a:r>
            <a:endParaRPr lang="en-US" sz="2800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Concluzii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OP </a:t>
            </a:r>
            <a:r>
              <a:rPr lang="en-US" sz="2800" dirty="0" err="1">
                <a:solidFill>
                  <a:schemeClr val="bg1"/>
                </a:solidFill>
              </a:rPr>
              <a:t>sunt</a:t>
            </a:r>
            <a:r>
              <a:rPr lang="en-US" sz="2800" dirty="0">
                <a:solidFill>
                  <a:schemeClr val="bg1"/>
                </a:solidFill>
              </a:rPr>
              <a:t> indirect </a:t>
            </a:r>
            <a:r>
              <a:rPr lang="en-US" sz="2800" dirty="0" err="1">
                <a:solidFill>
                  <a:schemeClr val="bg1"/>
                </a:solidFill>
              </a:rPr>
              <a:t>colinomimetice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Blocheaza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AChE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prelungeste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prezenta</a:t>
            </a:r>
            <a:r>
              <a:rPr lang="en-US" dirty="0">
                <a:solidFill>
                  <a:schemeClr val="bg1"/>
                </a:solidFill>
              </a:rPr>
              <a:t> Ach in </a:t>
            </a:r>
            <a:r>
              <a:rPr lang="en-US" dirty="0" err="1">
                <a:solidFill>
                  <a:schemeClr val="bg1"/>
                </a:solidFill>
              </a:rPr>
              <a:t>fanta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sinaptica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Efecte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Muscarinic</a:t>
            </a:r>
            <a:r>
              <a:rPr lang="en-US" dirty="0">
                <a:solidFill>
                  <a:schemeClr val="bg1"/>
                </a:solidFill>
              </a:rPr>
              <a:t>, Nicotinic, SNC</a:t>
            </a:r>
          </a:p>
          <a:p>
            <a:pPr lvl="1">
              <a:buBlip>
                <a:blip r:embed="rId2"/>
              </a:buBlip>
            </a:pPr>
            <a:r>
              <a:rPr lang="en-US" dirty="0" err="1">
                <a:solidFill>
                  <a:schemeClr val="bg1"/>
                </a:solidFill>
              </a:rPr>
              <a:t>Stopul</a:t>
            </a:r>
            <a:r>
              <a:rPr lang="en-US" dirty="0">
                <a:solidFill>
                  <a:schemeClr val="bg1"/>
                </a:solidFill>
              </a:rPr>
              <a:t> respirator </a:t>
            </a:r>
            <a:r>
              <a:rPr lang="en-US" dirty="0" err="1">
                <a:solidFill>
                  <a:schemeClr val="bg1"/>
                </a:solidFill>
              </a:rPr>
              <a:t>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decesul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sunt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consecintele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lor</a:t>
            </a: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Tratament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ABC, </a:t>
            </a:r>
            <a:r>
              <a:rPr lang="en-US" dirty="0" err="1">
                <a:solidFill>
                  <a:schemeClr val="bg1"/>
                </a:solidFill>
              </a:rPr>
              <a:t>Atropina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Decontaminare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Oxime</a:t>
            </a: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Sindrom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intermediar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Insuficienta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respiratorie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intarziata</a:t>
            </a:r>
            <a:endParaRPr lang="en-US" sz="2800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Slabiciunea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musculara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proximala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leziuni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nervi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cranieni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La 1-4 </a:t>
            </a:r>
            <a:r>
              <a:rPr lang="en-US" dirty="0" err="1">
                <a:solidFill>
                  <a:schemeClr val="bg1"/>
                </a:solidFill>
              </a:rPr>
              <a:t>zile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dupa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criza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acuta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colinergica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2800" dirty="0" err="1">
                <a:solidFill>
                  <a:schemeClr val="bg1"/>
                </a:solidFill>
              </a:rPr>
              <a:t>Efectul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prelungit</a:t>
            </a:r>
            <a:r>
              <a:rPr lang="en-US" sz="2800" dirty="0">
                <a:solidFill>
                  <a:schemeClr val="bg1"/>
                </a:solidFill>
              </a:rPr>
              <a:t> al </a:t>
            </a:r>
            <a:r>
              <a:rPr lang="en-US" sz="2800" dirty="0" err="1">
                <a:solidFill>
                  <a:schemeClr val="bg1"/>
                </a:solidFill>
              </a:rPr>
              <a:t>receptorilor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nicotinici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err="1">
                <a:solidFill>
                  <a:schemeClr val="bg1"/>
                </a:solidFill>
              </a:rPr>
              <a:t>Degenerarea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placii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motorii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err="1">
                <a:solidFill>
                  <a:schemeClr val="bg1"/>
                </a:solidFill>
              </a:rPr>
              <a:t>Importanta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clinica</a:t>
            </a:r>
            <a:endParaRPr lang="en-US" sz="2800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Duce la stop respirator </a:t>
            </a:r>
            <a:r>
              <a:rPr lang="en-US" dirty="0" err="1">
                <a:solidFill>
                  <a:schemeClr val="bg1"/>
                </a:solidFill>
              </a:rPr>
              <a:t>daca</a:t>
            </a:r>
            <a:r>
              <a:rPr lang="en-US" dirty="0">
                <a:solidFill>
                  <a:schemeClr val="bg1"/>
                </a:solidFill>
              </a:rPr>
              <a:t> nu </a:t>
            </a:r>
            <a:r>
              <a:rPr lang="en-US" dirty="0" err="1">
                <a:solidFill>
                  <a:schemeClr val="bg1"/>
                </a:solidFill>
              </a:rPr>
              <a:t>este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supravegheata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200" dirty="0" err="1">
                <a:solidFill>
                  <a:schemeClr val="bg1"/>
                </a:solidFill>
              </a:rPr>
              <a:t>Wadia</a:t>
            </a:r>
            <a:r>
              <a:rPr lang="en-US" sz="2200" dirty="0">
                <a:solidFill>
                  <a:schemeClr val="bg1"/>
                </a:solidFill>
              </a:rPr>
              <a:t> et. al 1974 :Type II Paralysis, </a:t>
            </a:r>
            <a:r>
              <a:rPr lang="en-US" sz="2200" dirty="0" err="1">
                <a:solidFill>
                  <a:schemeClr val="bg1"/>
                </a:solidFill>
              </a:rPr>
              <a:t>Senanayake</a:t>
            </a:r>
            <a:r>
              <a:rPr lang="en-US" sz="2200" dirty="0">
                <a:solidFill>
                  <a:schemeClr val="bg1"/>
                </a:solidFill>
              </a:rPr>
              <a:t> and </a:t>
            </a:r>
            <a:r>
              <a:rPr lang="en-US" sz="2200" dirty="0" err="1">
                <a:solidFill>
                  <a:schemeClr val="bg1"/>
                </a:solidFill>
              </a:rPr>
              <a:t>Karalliedde</a:t>
            </a:r>
            <a:r>
              <a:rPr lang="en-US" sz="2200" dirty="0">
                <a:solidFill>
                  <a:schemeClr val="bg1"/>
                </a:solidFill>
              </a:rPr>
              <a:t> 1987</a:t>
            </a:r>
          </a:p>
          <a:p>
            <a:pPr>
              <a:buNone/>
            </a:pPr>
            <a:endParaRPr lang="ro-RO" dirty="0"/>
          </a:p>
        </p:txBody>
      </p:sp>
      <p:pic>
        <p:nvPicPr>
          <p:cNvPr id="4" name="Picture 2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Efecte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cronice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sz="2800" b="1" dirty="0" err="1">
                <a:solidFill>
                  <a:schemeClr val="bg1"/>
                </a:solidFill>
              </a:rPr>
              <a:t>Neuropatia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intarziata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datorata</a:t>
            </a:r>
            <a:r>
              <a:rPr lang="en-US" sz="2800" b="1" dirty="0">
                <a:solidFill>
                  <a:schemeClr val="bg1"/>
                </a:solidFill>
              </a:rPr>
              <a:t> OP (OPIND)</a:t>
            </a:r>
          </a:p>
          <a:p>
            <a:pPr lvl="2"/>
            <a:r>
              <a:rPr lang="en-US" sz="2800" dirty="0">
                <a:solidFill>
                  <a:schemeClr val="bg1"/>
                </a:solidFill>
              </a:rPr>
              <a:t>1-3 </a:t>
            </a:r>
            <a:r>
              <a:rPr lang="en-US" sz="2800" dirty="0" err="1">
                <a:solidFill>
                  <a:schemeClr val="bg1"/>
                </a:solidFill>
              </a:rPr>
              <a:t>saptamani</a:t>
            </a:r>
            <a:endParaRPr lang="en-US" sz="2800" dirty="0">
              <a:solidFill>
                <a:schemeClr val="bg1"/>
              </a:solidFill>
            </a:endParaRPr>
          </a:p>
          <a:p>
            <a:pPr lvl="2"/>
            <a:r>
              <a:rPr lang="en-US" sz="2800" dirty="0" err="1">
                <a:solidFill>
                  <a:schemeClr val="bg1"/>
                </a:solidFill>
              </a:rPr>
              <a:t>Neuropatie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periferica</a:t>
            </a:r>
            <a:endParaRPr lang="en-US" sz="2800" dirty="0">
              <a:solidFill>
                <a:schemeClr val="bg1"/>
              </a:solidFill>
            </a:endParaRPr>
          </a:p>
          <a:p>
            <a:pPr lvl="2"/>
            <a:r>
              <a:rPr lang="en-US" sz="2800" dirty="0" err="1">
                <a:solidFill>
                  <a:schemeClr val="bg1"/>
                </a:solidFill>
              </a:rPr>
              <a:t>Boala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axonala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datorta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tintei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neuronale</a:t>
            </a:r>
            <a:r>
              <a:rPr lang="en-US" sz="2800" dirty="0">
                <a:solidFill>
                  <a:schemeClr val="bg1"/>
                </a:solidFill>
              </a:rPr>
              <a:t> a </a:t>
            </a:r>
            <a:r>
              <a:rPr lang="en-US" sz="2800" dirty="0" err="1">
                <a:solidFill>
                  <a:schemeClr val="bg1"/>
                </a:solidFill>
              </a:rPr>
              <a:t>esterazei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b="1" dirty="0" err="1">
                <a:solidFill>
                  <a:schemeClr val="bg1"/>
                </a:solidFill>
              </a:rPr>
              <a:t>Tulburare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cronica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psihiatrica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indusa</a:t>
            </a:r>
            <a:r>
              <a:rPr lang="en-US" sz="2800" b="1" dirty="0">
                <a:solidFill>
                  <a:schemeClr val="bg1"/>
                </a:solidFill>
              </a:rPr>
              <a:t> de OP (COPIND)</a:t>
            </a: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ew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57166"/>
            <a:ext cx="6429420" cy="63135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La </a:t>
            </a:r>
            <a:r>
              <a:rPr lang="en-US" dirty="0" err="1">
                <a:solidFill>
                  <a:schemeClr val="bg1"/>
                </a:solidFill>
              </a:rPr>
              <a:t>internare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</a:t>
            </a:r>
            <a:r>
              <a:rPr lang="en-US" dirty="0">
                <a:solidFill>
                  <a:schemeClr val="bg1"/>
                </a:solidFill>
              </a:rPr>
              <a:t> TI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Motivele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internarii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pe</a:t>
            </a:r>
            <a:r>
              <a:rPr lang="en-US" sz="2800" b="1" dirty="0">
                <a:solidFill>
                  <a:srgbClr val="00B0F0"/>
                </a:solidFill>
              </a:rPr>
              <a:t> TI</a:t>
            </a: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GSC= 3, </a:t>
            </a:r>
            <a:r>
              <a:rPr lang="en-US" sz="2800" dirty="0" err="1">
                <a:solidFill>
                  <a:schemeClr val="bg1"/>
                </a:solidFill>
              </a:rPr>
              <a:t>pupile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miotice</a:t>
            </a:r>
            <a:r>
              <a:rPr lang="en-US" sz="2800" dirty="0">
                <a:solidFill>
                  <a:schemeClr val="bg1"/>
                </a:solidFill>
              </a:rPr>
              <a:t> cu </a:t>
            </a:r>
            <a:r>
              <a:rPr lang="en-US" sz="2800" dirty="0" err="1">
                <a:solidFill>
                  <a:schemeClr val="bg1"/>
                </a:solidFill>
              </a:rPr>
              <a:t>nistagmus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orizontal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IOT, SIMV </a:t>
            </a:r>
            <a:r>
              <a:rPr lang="en-US" sz="2800" dirty="0" err="1">
                <a:solidFill>
                  <a:schemeClr val="bg1"/>
                </a:solidFill>
              </a:rPr>
              <a:t>Vella</a:t>
            </a:r>
            <a:r>
              <a:rPr lang="en-US" sz="2800" dirty="0">
                <a:solidFill>
                  <a:schemeClr val="bg1"/>
                </a:solidFill>
              </a:rPr>
              <a:t>, FiO2=50%, SpO2=91%m MV </a:t>
            </a:r>
            <a:r>
              <a:rPr lang="en-US" sz="2800" dirty="0" err="1">
                <a:solidFill>
                  <a:schemeClr val="bg1"/>
                </a:solidFill>
              </a:rPr>
              <a:t>prezent</a:t>
            </a:r>
            <a:r>
              <a:rPr lang="en-US" sz="2800" dirty="0">
                <a:solidFill>
                  <a:schemeClr val="bg1"/>
                </a:solidFill>
              </a:rPr>
              <a:t> bilateral </a:t>
            </a:r>
            <a:r>
              <a:rPr lang="en-US" sz="2800" dirty="0" err="1">
                <a:solidFill>
                  <a:schemeClr val="bg1"/>
                </a:solidFill>
              </a:rPr>
              <a:t>fara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raluri</a:t>
            </a:r>
            <a:r>
              <a:rPr lang="en-US" sz="2800" dirty="0">
                <a:solidFill>
                  <a:schemeClr val="bg1"/>
                </a:solidFill>
              </a:rPr>
              <a:t> BA </a:t>
            </a:r>
            <a:r>
              <a:rPr lang="en-US" sz="2800" dirty="0" err="1">
                <a:solidFill>
                  <a:schemeClr val="bg1"/>
                </a:solidFill>
              </a:rPr>
              <a:t>suprad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TA= 140/90mmHG, AV=108b/min, </a:t>
            </a:r>
            <a:r>
              <a:rPr lang="en-US" sz="2800" dirty="0" err="1">
                <a:solidFill>
                  <a:schemeClr val="bg1"/>
                </a:solidFill>
              </a:rPr>
              <a:t>ritmice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Hipotermic</a:t>
            </a:r>
            <a:r>
              <a:rPr lang="en-US" sz="2800" dirty="0">
                <a:solidFill>
                  <a:schemeClr val="bg1"/>
                </a:solidFill>
              </a:rPr>
              <a:t> T=33,7</a:t>
            </a: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Diureza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prezenta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rozacee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APACHE= 26 </a:t>
            </a:r>
            <a:r>
              <a:rPr lang="en-US" sz="2800" dirty="0" err="1">
                <a:solidFill>
                  <a:schemeClr val="bg1"/>
                </a:solidFill>
              </a:rPr>
              <a:t>mortalitate</a:t>
            </a:r>
            <a:r>
              <a:rPr lang="en-US" sz="2800" dirty="0">
                <a:solidFill>
                  <a:schemeClr val="bg1"/>
                </a:solidFill>
              </a:rPr>
              <a:t> 51%</a:t>
            </a: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SOFA  = 6 mortalit.22%</a:t>
            </a:r>
          </a:p>
          <a:p>
            <a:pPr>
              <a:buBlip>
                <a:blip r:embed="rId2"/>
              </a:buBlip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Istoricul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stabilirii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diagnosticului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Anamneza</a:t>
            </a:r>
            <a:r>
              <a:rPr lang="en-US" sz="2800" dirty="0">
                <a:solidFill>
                  <a:schemeClr val="bg1"/>
                </a:solidFill>
              </a:rPr>
              <a:t>  -  </a:t>
            </a:r>
            <a:r>
              <a:rPr lang="en-US" sz="2800" dirty="0" err="1">
                <a:solidFill>
                  <a:schemeClr val="bg1"/>
                </a:solidFill>
              </a:rPr>
              <a:t>intoxicatie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voluntara</a:t>
            </a:r>
            <a:r>
              <a:rPr lang="en-US" sz="2800" dirty="0">
                <a:solidFill>
                  <a:schemeClr val="bg1"/>
                </a:solidFill>
              </a:rPr>
              <a:t> cu </a:t>
            </a:r>
            <a:r>
              <a:rPr lang="en-US" sz="2800" dirty="0" err="1">
                <a:solidFill>
                  <a:schemeClr val="bg1"/>
                </a:solidFill>
              </a:rPr>
              <a:t>insecticid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Lindamet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organo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clorurat</a:t>
            </a:r>
            <a:r>
              <a:rPr lang="en-US" sz="2800" dirty="0">
                <a:solidFill>
                  <a:schemeClr val="bg1"/>
                </a:solidFill>
              </a:rPr>
              <a:t>), </a:t>
            </a:r>
            <a:r>
              <a:rPr lang="en-US" sz="2800" dirty="0" err="1">
                <a:solidFill>
                  <a:schemeClr val="bg1"/>
                </a:solidFill>
              </a:rPr>
              <a:t>apoi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Neocidol</a:t>
            </a:r>
            <a:r>
              <a:rPr lang="en-US" sz="2800" dirty="0">
                <a:solidFill>
                  <a:schemeClr val="bg1"/>
                </a:solidFill>
              </a:rPr>
              <a:t> &gt;250 ml (</a:t>
            </a:r>
            <a:r>
              <a:rPr lang="en-US" sz="2800" dirty="0" err="1">
                <a:solidFill>
                  <a:schemeClr val="bg1"/>
                </a:solidFill>
              </a:rPr>
              <a:t>organofosforic</a:t>
            </a:r>
            <a:r>
              <a:rPr lang="en-US" sz="2800" dirty="0">
                <a:solidFill>
                  <a:schemeClr val="bg1"/>
                </a:solidFill>
              </a:rPr>
              <a:t>) </a:t>
            </a:r>
          </a:p>
          <a:p>
            <a:pPr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Fara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antecedente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patologice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Diagnostic: </a:t>
            </a:r>
            <a:r>
              <a:rPr lang="en-US" sz="2800" dirty="0" err="1">
                <a:solidFill>
                  <a:schemeClr val="bg1"/>
                </a:solidFill>
              </a:rPr>
              <a:t>Intoxicatie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voluntara</a:t>
            </a:r>
            <a:r>
              <a:rPr lang="en-US" sz="2800" dirty="0">
                <a:solidFill>
                  <a:schemeClr val="bg1"/>
                </a:solidFill>
              </a:rPr>
              <a:t> cu </a:t>
            </a:r>
            <a:r>
              <a:rPr lang="en-US" sz="2800" dirty="0" err="1">
                <a:solidFill>
                  <a:schemeClr val="bg1"/>
                </a:solidFill>
              </a:rPr>
              <a:t>organofosforice</a:t>
            </a:r>
            <a:r>
              <a:rPr lang="en-US" sz="2800" dirty="0">
                <a:solidFill>
                  <a:schemeClr val="bg1"/>
                </a:solidFill>
              </a:rPr>
              <a:t>, Coma gr.III, </a:t>
            </a:r>
            <a:r>
              <a:rPr lang="en-US" sz="2800" dirty="0" err="1">
                <a:solidFill>
                  <a:schemeClr val="bg1"/>
                </a:solidFill>
              </a:rPr>
              <a:t>Insuficienta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respiratorie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acuta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protezata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mecanic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Hipopotasemie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Hipernatremie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Hipotermie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Acidoza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mixta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severa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Sd</a:t>
            </a:r>
            <a:r>
              <a:rPr lang="en-US" sz="2800" dirty="0">
                <a:solidFill>
                  <a:schemeClr val="bg1"/>
                </a:solidFill>
              </a:rPr>
              <a:t> de </a:t>
            </a:r>
            <a:r>
              <a:rPr lang="en-US" sz="2800" dirty="0" err="1">
                <a:solidFill>
                  <a:schemeClr val="bg1"/>
                </a:solidFill>
              </a:rPr>
              <a:t>aspiratie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traheobronsica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Sustinerea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diagnosticului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Coma gr.III GSC=3, </a:t>
            </a:r>
            <a:r>
              <a:rPr lang="en-US" sz="2800" dirty="0" err="1">
                <a:solidFill>
                  <a:schemeClr val="bg1"/>
                </a:solidFill>
              </a:rPr>
              <a:t>pupile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miotice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Insuficienta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respiratorie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acuta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protezata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mecanic</a:t>
            </a:r>
            <a:r>
              <a:rPr lang="en-US" sz="2800" dirty="0">
                <a:solidFill>
                  <a:schemeClr val="bg1"/>
                </a:solidFill>
              </a:rPr>
              <a:t> – </a:t>
            </a:r>
            <a:r>
              <a:rPr lang="en-US" sz="2800" dirty="0" err="1">
                <a:solidFill>
                  <a:schemeClr val="bg1"/>
                </a:solidFill>
              </a:rPr>
              <a:t>absenta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respiratiilor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voluntare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Hipopotasemie</a:t>
            </a:r>
            <a:r>
              <a:rPr lang="en-US" sz="2800" dirty="0">
                <a:solidFill>
                  <a:schemeClr val="bg1"/>
                </a:solidFill>
              </a:rPr>
              <a:t> : K=2,6mmol/l</a:t>
            </a:r>
          </a:p>
          <a:p>
            <a:pPr>
              <a:buBlip>
                <a:blip r:embed="rId2"/>
              </a:buBlip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Hipernatremie</a:t>
            </a:r>
            <a:r>
              <a:rPr lang="en-US" sz="2800" dirty="0">
                <a:solidFill>
                  <a:schemeClr val="bg1"/>
                </a:solidFill>
              </a:rPr>
              <a:t> : Na=154mmol/l</a:t>
            </a: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Hipotermie</a:t>
            </a:r>
            <a:r>
              <a:rPr lang="en-US" sz="2800" dirty="0">
                <a:solidFill>
                  <a:schemeClr val="bg1"/>
                </a:solidFill>
              </a:rPr>
              <a:t> T=33,7</a:t>
            </a: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Acidoza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mixta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severa</a:t>
            </a:r>
            <a:r>
              <a:rPr lang="en-US" sz="2800" dirty="0">
                <a:solidFill>
                  <a:schemeClr val="bg1"/>
                </a:solidFill>
              </a:rPr>
              <a:t> PH=7,08 pCO2=64, HCO3=13,8 </a:t>
            </a:r>
            <a:r>
              <a:rPr lang="en-US" sz="2800" dirty="0" err="1">
                <a:solidFill>
                  <a:schemeClr val="bg1"/>
                </a:solidFill>
              </a:rPr>
              <a:t>lactat</a:t>
            </a:r>
            <a:r>
              <a:rPr lang="en-US" sz="2800" dirty="0">
                <a:solidFill>
                  <a:schemeClr val="bg1"/>
                </a:solidFill>
              </a:rPr>
              <a:t>=75</a:t>
            </a:r>
          </a:p>
          <a:p>
            <a:pPr>
              <a:buBlip>
                <a:blip r:embed="rId2"/>
              </a:buBlip>
            </a:pPr>
            <a:r>
              <a:rPr lang="en-US" sz="2800" dirty="0" err="1">
                <a:solidFill>
                  <a:schemeClr val="bg1"/>
                </a:solidFill>
              </a:rPr>
              <a:t>Sd</a:t>
            </a:r>
            <a:r>
              <a:rPr lang="en-US" sz="2800" dirty="0">
                <a:solidFill>
                  <a:schemeClr val="bg1"/>
                </a:solidFill>
              </a:rPr>
              <a:t> de </a:t>
            </a:r>
            <a:r>
              <a:rPr lang="en-US" sz="2800" dirty="0" err="1">
                <a:solidFill>
                  <a:schemeClr val="bg1"/>
                </a:solidFill>
              </a:rPr>
              <a:t>aspiratie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traheobronsica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Sustinerea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diagnosticului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sz="2800" b="1" dirty="0" err="1">
                <a:solidFill>
                  <a:schemeClr val="bg1"/>
                </a:solidFill>
              </a:rPr>
              <a:t>Intoxicatie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voluntara</a:t>
            </a:r>
            <a:r>
              <a:rPr lang="en-US" sz="2800" b="1" dirty="0">
                <a:solidFill>
                  <a:schemeClr val="bg1"/>
                </a:solidFill>
              </a:rPr>
              <a:t> cu </a:t>
            </a:r>
            <a:r>
              <a:rPr lang="en-US" sz="2800" b="1" dirty="0" err="1">
                <a:solidFill>
                  <a:schemeClr val="bg1"/>
                </a:solidFill>
              </a:rPr>
              <a:t>organofosforice</a:t>
            </a:r>
            <a:endParaRPr lang="en-US" sz="2800" b="1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sz="2600" dirty="0" err="1">
                <a:solidFill>
                  <a:schemeClr val="bg1"/>
                </a:solidFill>
              </a:rPr>
              <a:t>Anamneza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  <a:r>
              <a:rPr lang="en-US" sz="2600" dirty="0" err="1">
                <a:solidFill>
                  <a:schemeClr val="bg1"/>
                </a:solidFill>
              </a:rPr>
              <a:t>mostra</a:t>
            </a:r>
            <a:r>
              <a:rPr lang="en-US" sz="2600" dirty="0">
                <a:solidFill>
                  <a:schemeClr val="bg1"/>
                </a:solidFill>
              </a:rPr>
              <a:t> din toxic NEOCIDOL (</a:t>
            </a:r>
            <a:r>
              <a:rPr lang="en-US" sz="2600" dirty="0" err="1">
                <a:solidFill>
                  <a:schemeClr val="bg1"/>
                </a:solidFill>
              </a:rPr>
              <a:t>diazinon</a:t>
            </a:r>
            <a:r>
              <a:rPr lang="en-US" sz="2600" dirty="0">
                <a:solidFill>
                  <a:schemeClr val="bg1"/>
                </a:solidFill>
              </a:rPr>
              <a:t>) </a:t>
            </a:r>
            <a:r>
              <a:rPr lang="en-US" sz="2600" dirty="0" err="1">
                <a:solidFill>
                  <a:schemeClr val="bg1"/>
                </a:solidFill>
              </a:rPr>
              <a:t>produs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organofosforic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folosit</a:t>
            </a:r>
            <a:r>
              <a:rPr lang="en-US" sz="2600" dirty="0">
                <a:solidFill>
                  <a:schemeClr val="bg1"/>
                </a:solidFill>
              </a:rPr>
              <a:t> ca </a:t>
            </a:r>
            <a:r>
              <a:rPr lang="en-US" sz="2600" dirty="0" err="1">
                <a:solidFill>
                  <a:schemeClr val="bg1"/>
                </a:solidFill>
              </a:rPr>
              <a:t>antiparazitar</a:t>
            </a:r>
            <a:r>
              <a:rPr lang="en-US" sz="2600" dirty="0">
                <a:solidFill>
                  <a:schemeClr val="bg1"/>
                </a:solidFill>
              </a:rPr>
              <a:t> in </a:t>
            </a:r>
            <a:r>
              <a:rPr lang="en-US" sz="2600" dirty="0" err="1">
                <a:solidFill>
                  <a:schemeClr val="bg1"/>
                </a:solidFill>
              </a:rPr>
              <a:t>zootehnie</a:t>
            </a:r>
            <a:endParaRPr lang="en-US" sz="2600" dirty="0">
              <a:solidFill>
                <a:schemeClr val="bg1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sz="2600" dirty="0" err="1">
                <a:solidFill>
                  <a:schemeClr val="bg1"/>
                </a:solidFill>
              </a:rPr>
              <a:t>Bioclinic</a:t>
            </a:r>
            <a:r>
              <a:rPr lang="en-US" sz="2600" dirty="0">
                <a:solidFill>
                  <a:schemeClr val="bg1"/>
                </a:solidFill>
              </a:rPr>
              <a:t> : </a:t>
            </a:r>
            <a:r>
              <a:rPr lang="en-US" sz="2600" dirty="0" err="1">
                <a:solidFill>
                  <a:schemeClr val="bg1"/>
                </a:solidFill>
              </a:rPr>
              <a:t>Colinesteraza</a:t>
            </a:r>
            <a:r>
              <a:rPr lang="en-US" sz="2600" dirty="0">
                <a:solidFill>
                  <a:schemeClr val="bg1"/>
                </a:solidFill>
              </a:rPr>
              <a:t>   231 U/l</a:t>
            </a:r>
          </a:p>
          <a:p>
            <a:pPr lvl="1">
              <a:buBlip>
                <a:blip r:embed="rId2"/>
              </a:buBlip>
            </a:pPr>
            <a:r>
              <a:rPr lang="en-US" sz="2600" dirty="0" err="1">
                <a:solidFill>
                  <a:schemeClr val="bg1"/>
                </a:solidFill>
              </a:rPr>
              <a:t>Tablou</a:t>
            </a:r>
            <a:r>
              <a:rPr lang="en-US" sz="2600" dirty="0">
                <a:solidFill>
                  <a:schemeClr val="bg1"/>
                </a:solidFill>
              </a:rPr>
              <a:t> clinic </a:t>
            </a:r>
          </a:p>
          <a:p>
            <a:pPr lvl="2">
              <a:buBlip>
                <a:blip r:embed="rId2"/>
              </a:buBlip>
            </a:pPr>
            <a:r>
              <a:rPr lang="en-US" sz="2600" dirty="0" err="1">
                <a:solidFill>
                  <a:schemeClr val="bg1"/>
                </a:solidFill>
              </a:rPr>
              <a:t>Acut</a:t>
            </a:r>
            <a:endParaRPr lang="en-US" sz="2600" dirty="0">
              <a:solidFill>
                <a:schemeClr val="bg1"/>
              </a:solidFill>
            </a:endParaRPr>
          </a:p>
          <a:p>
            <a:pPr lvl="4">
              <a:buBlip>
                <a:blip r:embed="rId2"/>
              </a:buBlip>
            </a:pPr>
            <a:r>
              <a:rPr lang="en-US" sz="2600" dirty="0" err="1">
                <a:solidFill>
                  <a:schemeClr val="bg1"/>
                </a:solidFill>
              </a:rPr>
              <a:t>Efectie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colinergice</a:t>
            </a:r>
            <a:endParaRPr lang="en-US" sz="2600" dirty="0">
              <a:solidFill>
                <a:schemeClr val="bg1"/>
              </a:solidFill>
            </a:endParaRPr>
          </a:p>
          <a:p>
            <a:pPr lvl="4">
              <a:buBlip>
                <a:blip r:embed="rId2"/>
              </a:buBlip>
            </a:pPr>
            <a:r>
              <a:rPr lang="en-US" sz="2600" dirty="0" err="1">
                <a:solidFill>
                  <a:schemeClr val="bg1"/>
                </a:solidFill>
              </a:rPr>
              <a:t>Efecte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nicotinice</a:t>
            </a:r>
            <a:endParaRPr lang="en-US" sz="2600" dirty="0">
              <a:solidFill>
                <a:schemeClr val="bg1"/>
              </a:solidFill>
            </a:endParaRPr>
          </a:p>
          <a:p>
            <a:pPr lvl="4">
              <a:buBlip>
                <a:blip r:embed="rId2"/>
              </a:buBlip>
            </a:pPr>
            <a:r>
              <a:rPr lang="en-US" sz="2600" dirty="0" err="1">
                <a:solidFill>
                  <a:schemeClr val="bg1"/>
                </a:solidFill>
              </a:rPr>
              <a:t>Efecte</a:t>
            </a:r>
            <a:r>
              <a:rPr lang="en-US" sz="2600" dirty="0">
                <a:solidFill>
                  <a:schemeClr val="bg1"/>
                </a:solidFill>
              </a:rPr>
              <a:t> SNC</a:t>
            </a:r>
          </a:p>
          <a:p>
            <a:pPr lvl="2">
              <a:buBlip>
                <a:blip r:embed="rId2"/>
              </a:buBlip>
            </a:pPr>
            <a:r>
              <a:rPr lang="en-US" sz="2600" dirty="0" err="1">
                <a:solidFill>
                  <a:schemeClr val="bg1"/>
                </a:solidFill>
              </a:rPr>
              <a:t>Intermediar</a:t>
            </a:r>
            <a:endParaRPr lang="en-US" sz="2600" dirty="0">
              <a:solidFill>
                <a:schemeClr val="bg1"/>
              </a:solidFill>
            </a:endParaRPr>
          </a:p>
          <a:p>
            <a:pPr lvl="2">
              <a:buBlip>
                <a:blip r:embed="rId2"/>
              </a:buBlip>
            </a:pPr>
            <a:r>
              <a:rPr lang="en-US" sz="2600" dirty="0" err="1">
                <a:solidFill>
                  <a:schemeClr val="bg1"/>
                </a:solidFill>
              </a:rPr>
              <a:t>Cronic</a:t>
            </a:r>
            <a:endParaRPr lang="en-US" sz="2600" dirty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sz="2600" dirty="0">
                <a:solidFill>
                  <a:schemeClr val="bg1"/>
                </a:solidFill>
              </a:rPr>
              <a:t>		</a:t>
            </a:r>
          </a:p>
          <a:p>
            <a:pPr lvl="1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ro-RO" dirty="0"/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0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/>
              <a:t>Organosfosforicele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85860"/>
            <a:ext cx="8543956" cy="55721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Sunt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esteri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acidului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fosforic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Extrem</a:t>
            </a:r>
            <a:r>
              <a:rPr lang="en-US" sz="2400" dirty="0">
                <a:solidFill>
                  <a:schemeClr val="bg1"/>
                </a:solidFill>
              </a:rPr>
              <a:t> de </a:t>
            </a:r>
            <a:r>
              <a:rPr lang="en-US" sz="2400" dirty="0" err="1">
                <a:solidFill>
                  <a:schemeClr val="bg1"/>
                </a:solidFill>
              </a:rPr>
              <a:t>liposolubili</a:t>
            </a:r>
            <a:r>
              <a:rPr lang="en-US" sz="2400" dirty="0">
                <a:solidFill>
                  <a:schemeClr val="bg1"/>
                </a:solidFill>
              </a:rPr>
              <a:t>, cu </a:t>
            </a:r>
            <a:r>
              <a:rPr lang="en-US" sz="2400" dirty="0" err="1">
                <a:solidFill>
                  <a:schemeClr val="bg1"/>
                </a:solidFill>
              </a:rPr>
              <a:t>neurotropism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accentuat</a:t>
            </a:r>
            <a:r>
              <a:rPr lang="en-US" sz="2400" dirty="0">
                <a:solidFill>
                  <a:schemeClr val="bg1"/>
                </a:solidFill>
              </a:rPr>
              <a:t> ( </a:t>
            </a:r>
            <a:r>
              <a:rPr lang="en-US" sz="2400" dirty="0" err="1">
                <a:solidFill>
                  <a:schemeClr val="bg1"/>
                </a:solidFill>
              </a:rPr>
              <a:t>inhiba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activitatea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acetilcolinesterazei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ACHe</a:t>
            </a:r>
            <a:r>
              <a:rPr lang="en-US" sz="2400" dirty="0">
                <a:solidFill>
                  <a:schemeClr val="bg1"/>
                </a:solidFill>
              </a:rPr>
              <a:t> din </a:t>
            </a:r>
            <a:r>
              <a:rPr lang="en-US" sz="2400" dirty="0" err="1">
                <a:solidFill>
                  <a:schemeClr val="bg1"/>
                </a:solidFill>
              </a:rPr>
              <a:t>tesuturile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nervoase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</a:p>
          <a:p>
            <a:pPr>
              <a:buBlip>
                <a:blip r:embed="rId2"/>
              </a:buBlip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folositi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mai</a:t>
            </a:r>
            <a:r>
              <a:rPr lang="en-US" sz="2400" dirty="0">
                <a:solidFill>
                  <a:schemeClr val="bg1"/>
                </a:solidFill>
              </a:rPr>
              <a:t> ales in </a:t>
            </a:r>
            <a:r>
              <a:rPr lang="en-US" sz="2400" dirty="0" err="1">
                <a:solidFill>
                  <a:schemeClr val="bg1"/>
                </a:solidFill>
              </a:rPr>
              <a:t>agricultura</a:t>
            </a:r>
            <a:r>
              <a:rPr lang="en-US" sz="2400" dirty="0">
                <a:solidFill>
                  <a:schemeClr val="bg1"/>
                </a:solidFill>
              </a:rPr>
              <a:t> ca </a:t>
            </a:r>
            <a:r>
              <a:rPr lang="en-US" sz="2400" dirty="0" err="1">
                <a:solidFill>
                  <a:schemeClr val="bg1"/>
                </a:solidFill>
              </a:rPr>
              <a:t>erbicide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si</a:t>
            </a:r>
            <a:r>
              <a:rPr lang="en-US" sz="2400" dirty="0">
                <a:solidFill>
                  <a:schemeClr val="bg1"/>
                </a:solidFill>
              </a:rPr>
              <a:t> insecticide, </a:t>
            </a:r>
            <a:r>
              <a:rPr lang="en-US" sz="2400" dirty="0" err="1">
                <a:solidFill>
                  <a:schemeClr val="bg1"/>
                </a:solidFill>
              </a:rPr>
              <a:t>folosite</a:t>
            </a:r>
            <a:r>
              <a:rPr lang="en-US" sz="2400" dirty="0">
                <a:solidFill>
                  <a:schemeClr val="bg1"/>
                </a:solidFill>
              </a:rPr>
              <a:t> ca </a:t>
            </a:r>
            <a:r>
              <a:rPr lang="en-US" sz="2400" dirty="0" err="1">
                <a:solidFill>
                  <a:schemeClr val="bg1"/>
                </a:solidFill>
              </a:rPr>
              <a:t>si</a:t>
            </a:r>
            <a:r>
              <a:rPr lang="en-US" sz="2400" dirty="0">
                <a:solidFill>
                  <a:schemeClr val="bg1"/>
                </a:solidFill>
              </a:rPr>
              <a:t> gaze </a:t>
            </a:r>
            <a:r>
              <a:rPr lang="en-US" sz="2400" dirty="0" err="1">
                <a:solidFill>
                  <a:schemeClr val="bg1"/>
                </a:solidFill>
              </a:rPr>
              <a:t>paralizante</a:t>
            </a:r>
            <a:r>
              <a:rPr lang="en-US" sz="2400" dirty="0">
                <a:solidFill>
                  <a:schemeClr val="bg1"/>
                </a:solidFill>
              </a:rPr>
              <a:t>; in </a:t>
            </a:r>
            <a:r>
              <a:rPr lang="en-US" sz="2400" dirty="0" err="1">
                <a:solidFill>
                  <a:schemeClr val="bg1"/>
                </a:solidFill>
              </a:rPr>
              <a:t>industria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maselor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plastice</a:t>
            </a:r>
            <a:r>
              <a:rPr lang="en-US" sz="2400" dirty="0">
                <a:solidFill>
                  <a:schemeClr val="bg1"/>
                </a:solidFill>
              </a:rPr>
              <a:t>, ca </a:t>
            </a:r>
            <a:r>
              <a:rPr lang="en-US" sz="2400" dirty="0" err="1">
                <a:solidFill>
                  <a:schemeClr val="bg1"/>
                </a:solidFill>
              </a:rPr>
              <a:t>solventi</a:t>
            </a:r>
            <a:r>
              <a:rPr lang="en-US" sz="2400" dirty="0">
                <a:solidFill>
                  <a:schemeClr val="bg1"/>
                </a:solidFill>
              </a:rPr>
              <a:t>, ca </a:t>
            </a:r>
            <a:r>
              <a:rPr lang="en-US" sz="2400" dirty="0" err="1">
                <a:solidFill>
                  <a:schemeClr val="bg1"/>
                </a:solidFill>
              </a:rPr>
              <a:t>aditivi</a:t>
            </a:r>
            <a:r>
              <a:rPr lang="en-US" sz="2400" dirty="0">
                <a:solidFill>
                  <a:schemeClr val="bg1"/>
                </a:solidFill>
              </a:rPr>
              <a:t> (</a:t>
            </a:r>
            <a:r>
              <a:rPr lang="en-US" sz="2400" dirty="0" err="1">
                <a:solidFill>
                  <a:schemeClr val="bg1"/>
                </a:solidFill>
              </a:rPr>
              <a:t>peste</a:t>
            </a:r>
            <a:r>
              <a:rPr lang="en-US" sz="2400" dirty="0">
                <a:solidFill>
                  <a:schemeClr val="bg1"/>
                </a:solidFill>
              </a:rPr>
              <a:t> 50.000 de </a:t>
            </a:r>
            <a:r>
              <a:rPr lang="en-US" sz="2400" dirty="0" err="1">
                <a:solidFill>
                  <a:schemeClr val="bg1"/>
                </a:solidFill>
              </a:rPr>
              <a:t>tipuri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Cauza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cea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comuna</a:t>
            </a:r>
            <a:r>
              <a:rPr lang="en-US" sz="2400" dirty="0">
                <a:solidFill>
                  <a:schemeClr val="bg1"/>
                </a:solidFill>
              </a:rPr>
              <a:t> de </a:t>
            </a:r>
            <a:r>
              <a:rPr lang="en-US" sz="2400" dirty="0" err="1">
                <a:solidFill>
                  <a:schemeClr val="bg1"/>
                </a:solidFill>
              </a:rPr>
              <a:t>intoxicatie</a:t>
            </a:r>
            <a:r>
              <a:rPr lang="en-US" sz="2400" dirty="0">
                <a:solidFill>
                  <a:schemeClr val="bg1"/>
                </a:solidFill>
              </a:rPr>
              <a:t> in </a:t>
            </a:r>
            <a:r>
              <a:rPr lang="en-US" sz="2400" dirty="0" err="1">
                <a:solidFill>
                  <a:schemeClr val="bg1"/>
                </a:solidFill>
              </a:rPr>
              <a:t>tarile</a:t>
            </a:r>
            <a:r>
              <a:rPr lang="en-US" sz="2400" dirty="0">
                <a:solidFill>
                  <a:schemeClr val="bg1"/>
                </a:solidFill>
              </a:rPr>
              <a:t> in curs de </a:t>
            </a:r>
            <a:r>
              <a:rPr lang="en-US" sz="2400" dirty="0" err="1">
                <a:solidFill>
                  <a:schemeClr val="bg1"/>
                </a:solidFill>
              </a:rPr>
              <a:t>dezvoltare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mai</a:t>
            </a:r>
            <a:r>
              <a:rPr lang="en-US" sz="2400" dirty="0">
                <a:solidFill>
                  <a:schemeClr val="bg1"/>
                </a:solidFill>
              </a:rPr>
              <a:t> ales </a:t>
            </a:r>
            <a:r>
              <a:rPr lang="en-US" sz="2400" dirty="0" err="1">
                <a:solidFill>
                  <a:schemeClr val="bg1"/>
                </a:solidFill>
              </a:rPr>
              <a:t>prin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suicid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>
                <a:solidFill>
                  <a:schemeClr val="bg1"/>
                </a:solidFill>
              </a:rPr>
              <a:t>Insecticide: </a:t>
            </a:r>
            <a:r>
              <a:rPr lang="ro-RO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malathion</a:t>
            </a:r>
            <a:r>
              <a:rPr lang="en-US" sz="2400" dirty="0">
                <a:solidFill>
                  <a:schemeClr val="bg1"/>
                </a:solidFill>
              </a:rPr>
              <a:t>, parathion, </a:t>
            </a:r>
            <a:r>
              <a:rPr lang="en-US" sz="2400" b="1" dirty="0" err="1">
                <a:solidFill>
                  <a:srgbClr val="00B0F0"/>
                </a:solidFill>
              </a:rPr>
              <a:t>diazinon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fenthion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dichlorvos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chlorpyrifos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ethion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>
                <a:solidFill>
                  <a:schemeClr val="bg1"/>
                </a:solidFill>
              </a:rPr>
              <a:t>Gaze </a:t>
            </a:r>
            <a:r>
              <a:rPr lang="en-US" sz="2400" dirty="0" err="1">
                <a:solidFill>
                  <a:schemeClr val="bg1"/>
                </a:solidFill>
              </a:rPr>
              <a:t>paralizante</a:t>
            </a:r>
            <a:r>
              <a:rPr lang="en-US" sz="2400" dirty="0">
                <a:solidFill>
                  <a:schemeClr val="bg1"/>
                </a:solidFill>
              </a:rPr>
              <a:t>:   </a:t>
            </a:r>
            <a:r>
              <a:rPr lang="en-US" sz="2400" dirty="0" err="1">
                <a:solidFill>
                  <a:schemeClr val="bg1"/>
                </a:solidFill>
              </a:rPr>
              <a:t>soman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sarin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tabun</a:t>
            </a:r>
            <a:r>
              <a:rPr lang="en-US" sz="2400" dirty="0">
                <a:solidFill>
                  <a:schemeClr val="bg1"/>
                </a:solidFill>
              </a:rPr>
              <a:t>, VX</a:t>
            </a: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Agenti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oftalmici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echothiopate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isofluorophate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Antihelmintice</a:t>
            </a:r>
            <a:r>
              <a:rPr lang="en-US" sz="2400" dirty="0">
                <a:solidFill>
                  <a:schemeClr val="bg1"/>
                </a:solidFill>
              </a:rPr>
              <a:t> : </a:t>
            </a:r>
            <a:r>
              <a:rPr lang="en-US" sz="2400" dirty="0" err="1">
                <a:solidFill>
                  <a:schemeClr val="bg1"/>
                </a:solidFill>
              </a:rPr>
              <a:t>trichlorfon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Erbicide</a:t>
            </a:r>
            <a:r>
              <a:rPr lang="en-US" sz="2400" dirty="0">
                <a:solidFill>
                  <a:schemeClr val="bg1"/>
                </a:solidFill>
              </a:rPr>
              <a:t>: EDF</a:t>
            </a:r>
          </a:p>
          <a:p>
            <a:pPr>
              <a:buBlip>
                <a:blip r:embed="rId2"/>
              </a:buBlip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ro-RO" sz="2400" dirty="0">
              <a:solidFill>
                <a:schemeClr val="bg1"/>
              </a:solidFill>
            </a:endParaRPr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1142984"/>
            <a:ext cx="1381124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785818"/>
          </a:xfrm>
        </p:spPr>
        <p:txBody>
          <a:bodyPr/>
          <a:lstStyle/>
          <a:p>
            <a:r>
              <a:rPr lang="en-US" dirty="0" err="1"/>
              <a:t>Organosfosforicele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85860"/>
            <a:ext cx="8543956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sz="2400" dirty="0" err="1">
                <a:solidFill>
                  <a:schemeClr val="bg1"/>
                </a:solidFill>
              </a:rPr>
              <a:t>Patogenitatea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Liposolubile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>
                <a:solidFill>
                  <a:schemeClr val="bg1"/>
                </a:solidFill>
              </a:rPr>
              <a:t>Se </a:t>
            </a:r>
            <a:r>
              <a:rPr lang="en-US" sz="2400" dirty="0" err="1">
                <a:solidFill>
                  <a:schemeClr val="bg1"/>
                </a:solidFill>
              </a:rPr>
              <a:t>absoarbe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prin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piele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plamani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</a:rPr>
              <a:t>si</a:t>
            </a:r>
            <a:r>
              <a:rPr lang="en-US" sz="2400" dirty="0">
                <a:solidFill>
                  <a:schemeClr val="bg1"/>
                </a:solidFill>
              </a:rPr>
              <a:t> tract GI</a:t>
            </a: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Inhiba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ACHe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>
                <a:solidFill>
                  <a:schemeClr val="bg1"/>
                </a:solidFill>
              </a:rPr>
              <a:t>Se </a:t>
            </a:r>
            <a:r>
              <a:rPr lang="en-US" sz="2400" dirty="0" err="1">
                <a:solidFill>
                  <a:schemeClr val="bg1"/>
                </a:solidFill>
              </a:rPr>
              <a:t>metabolizeaza</a:t>
            </a:r>
            <a:r>
              <a:rPr lang="en-US" sz="2400" dirty="0">
                <a:solidFill>
                  <a:schemeClr val="bg1"/>
                </a:solidFill>
              </a:rPr>
              <a:t> hepatic lent,</a:t>
            </a: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sute</a:t>
            </a:r>
            <a:r>
              <a:rPr lang="en-US" sz="2400" dirty="0">
                <a:solidFill>
                  <a:schemeClr val="bg1"/>
                </a:solidFill>
              </a:rPr>
              <a:t> de ore </a:t>
            </a: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Efecte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muscarinice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Efecte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nicotinice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dirty="0" err="1">
                <a:solidFill>
                  <a:schemeClr val="bg1"/>
                </a:solidFill>
              </a:rPr>
              <a:t>Efecte</a:t>
            </a:r>
            <a:r>
              <a:rPr lang="en-US" sz="2400" dirty="0">
                <a:solidFill>
                  <a:schemeClr val="bg1"/>
                </a:solidFill>
              </a:rPr>
              <a:t> SCN</a:t>
            </a:r>
          </a:p>
          <a:p>
            <a:pPr>
              <a:buBlip>
                <a:blip r:embed="rId2"/>
              </a:buBlip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Blip>
                <a:blip r:embed="rId2"/>
              </a:buBlip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ro-RO" sz="2400" dirty="0">
              <a:solidFill>
                <a:schemeClr val="bg1"/>
              </a:solidFill>
            </a:endParaRPr>
          </a:p>
        </p:txBody>
      </p:sp>
      <p:pic>
        <p:nvPicPr>
          <p:cNvPr id="4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42976" cy="1108341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142976" y="1071546"/>
            <a:ext cx="800102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rcpt_sys_ACH_esteras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500562" y="1500174"/>
            <a:ext cx="4246562" cy="48006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1671</Words>
  <Application>Microsoft Macintosh PowerPoint</Application>
  <PresentationFormat>On-screen Show (4:3)</PresentationFormat>
  <Paragraphs>674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Times New Roman</vt:lpstr>
      <vt:lpstr>Wingdings</vt:lpstr>
      <vt:lpstr>Office Theme</vt:lpstr>
      <vt:lpstr>Dezechilibrul acido-bazic Dezechilibrul hidroelectrolitic Intoxicatia cu organofosforice</vt:lpstr>
      <vt:lpstr>Intoxicatia cu Organofosforice prezentare de caz</vt:lpstr>
      <vt:lpstr>Scurt istoric</vt:lpstr>
      <vt:lpstr>La internare pe TI</vt:lpstr>
      <vt:lpstr>Istoricul stabilirii diagnosticului</vt:lpstr>
      <vt:lpstr>Sustinerea diagnosticului</vt:lpstr>
      <vt:lpstr>Sustinerea diagnosticului</vt:lpstr>
      <vt:lpstr>Organosfosforicele</vt:lpstr>
      <vt:lpstr>Organosfosforicele</vt:lpstr>
      <vt:lpstr>Organosfosforicele</vt:lpstr>
      <vt:lpstr>Tablou clinic acut</vt:lpstr>
      <vt:lpstr>Tablou clinic acut</vt:lpstr>
      <vt:lpstr>Tablou clinic acut</vt:lpstr>
      <vt:lpstr>Diagnosticul diferential</vt:lpstr>
      <vt:lpstr>Managementul terapeutic</vt:lpstr>
      <vt:lpstr>Antidoturi</vt:lpstr>
      <vt:lpstr>Schema de atropinizare</vt:lpstr>
      <vt:lpstr>Atropinizare</vt:lpstr>
      <vt:lpstr>Daca dam prea multa atropina?</vt:lpstr>
      <vt:lpstr>Decontaminarea</vt:lpstr>
      <vt:lpstr>Oximele</vt:lpstr>
      <vt:lpstr>Alte tratamete</vt:lpstr>
      <vt:lpstr>Evolutia bioclinica pe TI</vt:lpstr>
      <vt:lpstr>Managementulpe TI</vt:lpstr>
      <vt:lpstr>Evolutia bioclinica pe TI</vt:lpstr>
      <vt:lpstr>Efecte SNC</vt:lpstr>
      <vt:lpstr>Efecte SNC</vt:lpstr>
      <vt:lpstr>Efecte SNC</vt:lpstr>
      <vt:lpstr>Efecte SNC</vt:lpstr>
      <vt:lpstr>Concluzii</vt:lpstr>
      <vt:lpstr>Sindrom intermediar</vt:lpstr>
      <vt:lpstr>Efecte cronice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Intoxicatia cu organofosforice</dc:title>
  <dc:creator>GandacC</dc:creator>
  <cp:lastModifiedBy>Octavian Dragoescu</cp:lastModifiedBy>
  <cp:revision>91</cp:revision>
  <dcterms:created xsi:type="dcterms:W3CDTF">2011-01-11T19:42:46Z</dcterms:created>
  <dcterms:modified xsi:type="dcterms:W3CDTF">2020-04-08T10:48:40Z</dcterms:modified>
</cp:coreProperties>
</file>