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99" r:id="rId4"/>
    <p:sldId id="300" r:id="rId5"/>
    <p:sldId id="264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96" r:id="rId17"/>
    <p:sldId id="297" r:id="rId18"/>
    <p:sldId id="312" r:id="rId19"/>
    <p:sldId id="314" r:id="rId20"/>
    <p:sldId id="306" r:id="rId21"/>
    <p:sldId id="317" r:id="rId22"/>
    <p:sldId id="315" r:id="rId23"/>
    <p:sldId id="313" r:id="rId24"/>
    <p:sldId id="269" r:id="rId25"/>
    <p:sldId id="311" r:id="rId26"/>
    <p:sldId id="301" r:id="rId27"/>
    <p:sldId id="267" r:id="rId28"/>
    <p:sldId id="270" r:id="rId29"/>
    <p:sldId id="271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302" r:id="rId38"/>
    <p:sldId id="280" r:id="rId39"/>
    <p:sldId id="281" r:id="rId40"/>
    <p:sldId id="282" r:id="rId41"/>
    <p:sldId id="283" r:id="rId42"/>
    <p:sldId id="307" r:id="rId43"/>
    <p:sldId id="305" r:id="rId44"/>
    <p:sldId id="284" r:id="rId45"/>
    <p:sldId id="285" r:id="rId46"/>
    <p:sldId id="304" r:id="rId47"/>
    <p:sldId id="310" r:id="rId48"/>
    <p:sldId id="298" r:id="rId49"/>
    <p:sldId id="316" r:id="rId50"/>
    <p:sldId id="318" r:id="rId51"/>
    <p:sldId id="286" r:id="rId52"/>
    <p:sldId id="287" r:id="rId53"/>
    <p:sldId id="309" r:id="rId54"/>
    <p:sldId id="288" r:id="rId55"/>
    <p:sldId id="289" r:id="rId56"/>
    <p:sldId id="308" r:id="rId57"/>
    <p:sldId id="290" r:id="rId58"/>
    <p:sldId id="291" r:id="rId59"/>
    <p:sldId id="292" r:id="rId60"/>
    <p:sldId id="293" r:id="rId61"/>
    <p:sldId id="294" r:id="rId62"/>
    <p:sldId id="295" r:id="rId63"/>
    <p:sldId id="319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9099-B62B-4998-8BA9-5DB81994C75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F63C-F446-4782-A977-7A8000525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9099-B62B-4998-8BA9-5DB81994C75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F63C-F446-4782-A977-7A8000525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9099-B62B-4998-8BA9-5DB81994C75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F63C-F446-4782-A977-7A8000525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9099-B62B-4998-8BA9-5DB81994C75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F63C-F446-4782-A977-7A8000525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9099-B62B-4998-8BA9-5DB81994C75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F63C-F446-4782-A977-7A8000525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9099-B62B-4998-8BA9-5DB81994C75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F63C-F446-4782-A977-7A8000525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9099-B62B-4998-8BA9-5DB81994C75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F63C-F446-4782-A977-7A8000525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9099-B62B-4998-8BA9-5DB81994C75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F63C-F446-4782-A977-7A8000525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9099-B62B-4998-8BA9-5DB81994C75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F63C-F446-4782-A977-7A8000525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9099-B62B-4998-8BA9-5DB81994C75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F63C-F446-4782-A977-7A8000525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9099-B62B-4998-8BA9-5DB81994C75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FF63C-F446-4782-A977-7A8000525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9099-B62B-4998-8BA9-5DB81994C753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F63C-F446-4782-A977-7A8000525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BOLILE PERICARDULUI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Conf. univ. dr. CRISTINA FLORESCU</a:t>
            </a:r>
          </a:p>
          <a:p>
            <a:r>
              <a:rPr lang="en-US" dirty="0"/>
              <a:t>U.M.F. CRAIOVA</a:t>
            </a:r>
            <a:endParaRPr lang="ro-RO" dirty="0"/>
          </a:p>
          <a:p>
            <a:r>
              <a:rPr lang="ro-RO" dirty="0"/>
              <a:t>Spitalul Clinic Municipal </a:t>
            </a:r>
            <a:r>
              <a:rPr lang="en-US" dirty="0"/>
              <a:t>“</a:t>
            </a:r>
            <a:r>
              <a:rPr lang="ro-RO" dirty="0"/>
              <a:t>Filantropia</a:t>
            </a:r>
            <a:r>
              <a:rPr lang="en-US" dirty="0"/>
              <a:t>”</a:t>
            </a:r>
            <a:endParaRPr lang="ro-RO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Etiologie</a:t>
            </a:r>
            <a:r>
              <a:rPr lang="en-US" dirty="0"/>
              <a:t>, </a:t>
            </a:r>
            <a:r>
              <a:rPr lang="en-US" dirty="0" err="1"/>
              <a:t>inciden</a:t>
            </a:r>
            <a:r>
              <a:rPr lang="ro-RO" dirty="0"/>
              <a:t>ță</a:t>
            </a:r>
            <a:r>
              <a:rPr lang="en-US" dirty="0"/>
              <a:t>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/>
              <a:t>   </a:t>
            </a:r>
            <a:r>
              <a:rPr lang="it-IT" sz="3600" b="1" dirty="0"/>
              <a:t>Pericarditele şi revărsatele pleurale în boli ale</a:t>
            </a:r>
          </a:p>
          <a:p>
            <a:pPr>
              <a:buNone/>
            </a:pPr>
            <a:r>
              <a:rPr lang="en-US" sz="3600" b="1" dirty="0"/>
              <a:t>   </a:t>
            </a:r>
            <a:r>
              <a:rPr lang="en-US" sz="3600" b="1" dirty="0" err="1"/>
              <a:t>organelor</a:t>
            </a:r>
            <a:r>
              <a:rPr lang="en-US" sz="3600" b="1" dirty="0"/>
              <a:t> </a:t>
            </a:r>
            <a:r>
              <a:rPr lang="en-US" sz="3600" b="1" dirty="0" err="1"/>
              <a:t>învecinate</a:t>
            </a:r>
            <a:endParaRPr lang="en-US" sz="3600" b="1" dirty="0"/>
          </a:p>
          <a:p>
            <a:r>
              <a:rPr lang="vi-VN" dirty="0"/>
              <a:t>Infarct miocardic acut (P.</a:t>
            </a:r>
            <a:r>
              <a:rPr lang="en-US" dirty="0"/>
              <a:t> </a:t>
            </a:r>
            <a:r>
              <a:rPr lang="vi-VN" dirty="0"/>
              <a:t>epistenocardică)</a:t>
            </a:r>
            <a:r>
              <a:rPr lang="en-US" dirty="0"/>
              <a:t>       5-20 %</a:t>
            </a:r>
            <a:endParaRPr lang="vi-VN" dirty="0"/>
          </a:p>
          <a:p>
            <a:r>
              <a:rPr lang="en-US" dirty="0" err="1"/>
              <a:t>Miocardita</a:t>
            </a:r>
            <a:r>
              <a:rPr lang="en-US" dirty="0"/>
              <a:t>                                                                       30 %</a:t>
            </a:r>
          </a:p>
          <a:p>
            <a:r>
              <a:rPr lang="en-US" dirty="0" err="1"/>
              <a:t>Anevrism</a:t>
            </a:r>
            <a:r>
              <a:rPr lang="en-US" dirty="0"/>
              <a:t> de </a:t>
            </a:r>
            <a:r>
              <a:rPr lang="en-US" dirty="0" err="1"/>
              <a:t>aort</a:t>
            </a:r>
            <a:r>
              <a:rPr lang="ro-RO" dirty="0"/>
              <a:t>ă</a:t>
            </a:r>
            <a:r>
              <a:rPr lang="en-US" dirty="0"/>
              <a:t>                                                         </a:t>
            </a:r>
            <a:r>
              <a:rPr lang="en-US" dirty="0" err="1"/>
              <a:t>Rar</a:t>
            </a:r>
            <a:r>
              <a:rPr lang="ro-RO" dirty="0"/>
              <a:t>ă</a:t>
            </a:r>
            <a:endParaRPr lang="en-US" dirty="0"/>
          </a:p>
          <a:p>
            <a:r>
              <a:rPr lang="en-US" dirty="0"/>
              <a:t>Infarct </a:t>
            </a:r>
            <a:r>
              <a:rPr lang="en-US" dirty="0" err="1"/>
              <a:t>pulmonar</a:t>
            </a:r>
            <a:r>
              <a:rPr lang="en-US" dirty="0"/>
              <a:t>                                                            </a:t>
            </a:r>
            <a:r>
              <a:rPr lang="en-US" dirty="0" err="1"/>
              <a:t>Rar</a:t>
            </a:r>
            <a:r>
              <a:rPr lang="ro-RO" dirty="0"/>
              <a:t>ă</a:t>
            </a:r>
            <a:endParaRPr lang="en-US" dirty="0"/>
          </a:p>
          <a:p>
            <a:r>
              <a:rPr lang="en-US" dirty="0"/>
              <a:t>Pneumonia                                                                      </a:t>
            </a:r>
            <a:r>
              <a:rPr lang="en-US" dirty="0" err="1"/>
              <a:t>Rar</a:t>
            </a:r>
            <a:r>
              <a:rPr lang="ro-RO" dirty="0"/>
              <a:t>ă</a:t>
            </a:r>
            <a:endParaRPr lang="en-US" dirty="0"/>
          </a:p>
          <a:p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esofagiene</a:t>
            </a:r>
            <a:r>
              <a:rPr lang="en-US" dirty="0"/>
              <a:t>                                                               </a:t>
            </a:r>
            <a:r>
              <a:rPr lang="en-US" dirty="0" err="1"/>
              <a:t>Rar</a:t>
            </a:r>
            <a:r>
              <a:rPr lang="ro-RO" dirty="0"/>
              <a:t>ă</a:t>
            </a:r>
            <a:endParaRPr lang="en-US" dirty="0"/>
          </a:p>
          <a:p>
            <a:r>
              <a:rPr lang="vi-VN" dirty="0"/>
              <a:t>Hidropericardul din insuficienţa cardiacă</a:t>
            </a:r>
            <a:r>
              <a:rPr lang="en-US" dirty="0"/>
              <a:t>            </a:t>
            </a:r>
            <a:r>
              <a:rPr lang="en-US" dirty="0" err="1"/>
              <a:t>Rar</a:t>
            </a:r>
            <a:r>
              <a:rPr lang="ro-RO" dirty="0"/>
              <a:t>ă</a:t>
            </a:r>
            <a:endParaRPr lang="vi-VN" dirty="0"/>
          </a:p>
          <a:p>
            <a:pPr>
              <a:buNone/>
            </a:pPr>
            <a:r>
              <a:rPr lang="en-US" dirty="0"/>
              <a:t>  </a:t>
            </a:r>
            <a:r>
              <a:rPr lang="vi-VN" dirty="0"/>
              <a:t>congestivă</a:t>
            </a:r>
          </a:p>
          <a:p>
            <a:r>
              <a:rPr lang="vi-VN" dirty="0"/>
              <a:t>Pericardita paraneoplazică</a:t>
            </a:r>
            <a:r>
              <a:rPr lang="en-US" dirty="0"/>
              <a:t>                                   </a:t>
            </a:r>
            <a:r>
              <a:rPr lang="en-US" dirty="0" err="1"/>
              <a:t>Frecvent</a:t>
            </a:r>
            <a:r>
              <a:rPr lang="ro-RO" dirty="0"/>
              <a:t>ă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Etiologie</a:t>
            </a:r>
            <a:r>
              <a:rPr lang="en-US" dirty="0"/>
              <a:t>, </a:t>
            </a:r>
            <a:r>
              <a:rPr lang="en-US" dirty="0" err="1"/>
              <a:t>inciden</a:t>
            </a:r>
            <a:r>
              <a:rPr lang="ro-RO" dirty="0"/>
              <a:t>ță</a:t>
            </a:r>
            <a:r>
              <a:rPr lang="en-US" dirty="0"/>
              <a:t>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 </a:t>
            </a:r>
            <a:r>
              <a:rPr lang="vi-VN" b="1" dirty="0"/>
              <a:t>Pericardite în tulburări de metabolism</a:t>
            </a:r>
          </a:p>
          <a:p>
            <a:endParaRPr lang="en-US" dirty="0"/>
          </a:p>
          <a:p>
            <a:r>
              <a:rPr lang="vi-VN" dirty="0"/>
              <a:t>Insuficienţa renală (uremia)</a:t>
            </a:r>
            <a:r>
              <a:rPr lang="en-US" dirty="0"/>
              <a:t>        </a:t>
            </a:r>
            <a:r>
              <a:rPr lang="en-US" dirty="0" err="1"/>
              <a:t>Frecvent</a:t>
            </a:r>
            <a:r>
              <a:rPr lang="ro-RO" dirty="0"/>
              <a:t>ă</a:t>
            </a:r>
            <a:endParaRPr lang="vi-VN" dirty="0"/>
          </a:p>
          <a:p>
            <a:r>
              <a:rPr lang="en-US" dirty="0" err="1"/>
              <a:t>Mixedem</a:t>
            </a:r>
            <a:r>
              <a:rPr lang="en-US" dirty="0"/>
              <a:t>                                                  30 %</a:t>
            </a:r>
          </a:p>
          <a:p>
            <a:r>
              <a:rPr lang="en-US" dirty="0" err="1"/>
              <a:t>Boala</a:t>
            </a:r>
            <a:r>
              <a:rPr lang="en-US" dirty="0"/>
              <a:t> Addison                                         </a:t>
            </a:r>
            <a:r>
              <a:rPr lang="en-US" dirty="0" err="1"/>
              <a:t>Rar</a:t>
            </a:r>
            <a:r>
              <a:rPr lang="ro-RO" dirty="0"/>
              <a:t>ă</a:t>
            </a:r>
            <a:endParaRPr lang="en-US" dirty="0"/>
          </a:p>
          <a:p>
            <a:r>
              <a:rPr lang="vi-VN" dirty="0"/>
              <a:t>Cetoacidoza diabetică</a:t>
            </a:r>
            <a:r>
              <a:rPr lang="en-US" dirty="0"/>
              <a:t>                       </a:t>
            </a:r>
            <a:r>
              <a:rPr lang="en-US" dirty="0" err="1"/>
              <a:t>Rar</a:t>
            </a:r>
            <a:r>
              <a:rPr lang="ro-RO" dirty="0"/>
              <a:t>ă</a:t>
            </a:r>
            <a:endParaRPr lang="vi-VN" dirty="0"/>
          </a:p>
          <a:p>
            <a:r>
              <a:rPr lang="en-US" dirty="0" err="1"/>
              <a:t>Pericardita</a:t>
            </a:r>
            <a:r>
              <a:rPr lang="en-US" dirty="0"/>
              <a:t> cu </a:t>
            </a:r>
            <a:r>
              <a:rPr lang="en-US" dirty="0" err="1"/>
              <a:t>colesterol</a:t>
            </a:r>
            <a:r>
              <a:rPr lang="en-US" dirty="0"/>
              <a:t>                      F. </a:t>
            </a:r>
            <a:r>
              <a:rPr lang="en-US" dirty="0" err="1"/>
              <a:t>rar</a:t>
            </a:r>
            <a:r>
              <a:rPr lang="ro-RO" dirty="0"/>
              <a:t>ă</a:t>
            </a:r>
            <a:endParaRPr lang="en-US" dirty="0"/>
          </a:p>
          <a:p>
            <a:r>
              <a:rPr lang="en-US" dirty="0" err="1"/>
              <a:t>Sarcina</a:t>
            </a:r>
            <a:r>
              <a:rPr lang="en-US" dirty="0"/>
              <a:t>                                                      </a:t>
            </a:r>
            <a:r>
              <a:rPr lang="en-US" dirty="0" err="1"/>
              <a:t>Rar</a:t>
            </a:r>
            <a:r>
              <a:rPr lang="ro-RO" dirty="0"/>
              <a:t>ă</a:t>
            </a:r>
            <a:r>
              <a:rPr lang="en-US" dirty="0"/>
              <a:t>         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Etiologie</a:t>
            </a:r>
            <a:r>
              <a:rPr lang="en-US" dirty="0"/>
              <a:t>, </a:t>
            </a:r>
            <a:r>
              <a:rPr lang="en-US" dirty="0" err="1"/>
              <a:t>inciden</a:t>
            </a:r>
            <a:r>
              <a:rPr lang="ro-RO" dirty="0"/>
              <a:t>ță</a:t>
            </a:r>
            <a:r>
              <a:rPr lang="en-US" dirty="0"/>
              <a:t> (6)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b="1" dirty="0" err="1"/>
              <a:t>Pericardite</a:t>
            </a:r>
            <a:r>
              <a:rPr lang="en-US" b="1" dirty="0"/>
              <a:t> </a:t>
            </a:r>
            <a:r>
              <a:rPr lang="en-US" b="1" dirty="0" err="1"/>
              <a:t>traumatice</a:t>
            </a:r>
            <a:r>
              <a:rPr lang="en-US" b="1" dirty="0"/>
              <a:t>                               </a:t>
            </a:r>
            <a:r>
              <a:rPr lang="en-US" dirty="0"/>
              <a:t>Rare</a:t>
            </a:r>
          </a:p>
          <a:p>
            <a:endParaRPr lang="fr-FR" sz="2800" dirty="0"/>
          </a:p>
          <a:p>
            <a:r>
              <a:rPr lang="fr-FR" sz="2800" dirty="0"/>
              <a:t>Injurie </a:t>
            </a:r>
            <a:r>
              <a:rPr lang="fr-FR" sz="2800" dirty="0" err="1"/>
              <a:t>directă</a:t>
            </a:r>
            <a:r>
              <a:rPr lang="fr-FR" sz="2800" dirty="0"/>
              <a:t> (</a:t>
            </a:r>
            <a:r>
              <a:rPr lang="fr-FR" sz="2800" dirty="0" err="1"/>
              <a:t>cu</a:t>
            </a:r>
            <a:r>
              <a:rPr lang="fr-FR" sz="2800" dirty="0"/>
              <a:t> </a:t>
            </a:r>
            <a:r>
              <a:rPr lang="fr-FR" sz="2800" dirty="0" err="1"/>
              <a:t>penetrarea</a:t>
            </a:r>
            <a:r>
              <a:rPr lang="fr-FR" sz="2800" dirty="0"/>
              <a:t> </a:t>
            </a:r>
            <a:r>
              <a:rPr lang="fr-FR" sz="2800" dirty="0" err="1"/>
              <a:t>toracelui</a:t>
            </a:r>
            <a:r>
              <a:rPr lang="fr-FR" sz="2800" dirty="0"/>
              <a:t>)</a:t>
            </a:r>
            <a:r>
              <a:rPr lang="ro-RO" sz="2800" dirty="0"/>
              <a:t> -</a:t>
            </a:r>
            <a:r>
              <a:rPr lang="fr-FR" sz="2800" dirty="0"/>
              <a:t>               </a:t>
            </a:r>
          </a:p>
          <a:p>
            <a:pPr>
              <a:buNone/>
            </a:pPr>
            <a:r>
              <a:rPr lang="en-US" sz="2800" dirty="0"/>
              <a:t>    </a:t>
            </a:r>
            <a:r>
              <a:rPr lang="vi-VN" sz="2800" dirty="0"/>
              <a:t>perforaţie esofagiană, corpi străini</a:t>
            </a:r>
          </a:p>
          <a:p>
            <a:r>
              <a:rPr lang="vi-VN" sz="2800" dirty="0"/>
              <a:t>Injurie indirectă (fără penetrarea toracelui</a:t>
            </a:r>
            <a:r>
              <a:rPr lang="en-US" sz="2800" dirty="0"/>
              <a:t>)</a:t>
            </a:r>
            <a:r>
              <a:rPr lang="ro-RO" sz="2800" dirty="0"/>
              <a:t> -</a:t>
            </a:r>
            <a:r>
              <a:rPr lang="en-US" sz="2800" dirty="0"/>
              <a:t> </a:t>
            </a:r>
            <a:r>
              <a:rPr lang="en-US" sz="2800" dirty="0" err="1"/>
              <a:t>iradiere</a:t>
            </a:r>
            <a:r>
              <a:rPr lang="en-US" sz="2800" dirty="0"/>
              <a:t> mediastinal</a:t>
            </a:r>
            <a:r>
              <a:rPr lang="ro-RO" sz="2800" dirty="0"/>
              <a:t>ă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Etiologie</a:t>
            </a:r>
            <a:r>
              <a:rPr lang="en-US" dirty="0"/>
              <a:t>, </a:t>
            </a:r>
            <a:r>
              <a:rPr lang="en-US" dirty="0" err="1"/>
              <a:t>inciden</a:t>
            </a:r>
            <a:r>
              <a:rPr lang="ro-RO" dirty="0"/>
              <a:t>ță</a:t>
            </a:r>
            <a:r>
              <a:rPr lang="en-US" dirty="0"/>
              <a:t> (7)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  </a:t>
            </a:r>
            <a:r>
              <a:rPr lang="vi-VN" b="1" dirty="0"/>
              <a:t>Boala neoplazică pericardică</a:t>
            </a:r>
            <a:r>
              <a:rPr lang="en-US" b="1" dirty="0"/>
              <a:t>                             35 %</a:t>
            </a:r>
            <a:endParaRPr lang="vi-VN" b="1" dirty="0"/>
          </a:p>
          <a:p>
            <a:pPr>
              <a:buNone/>
            </a:pPr>
            <a:r>
              <a:rPr lang="en-US" dirty="0"/>
              <a:t>  </a:t>
            </a:r>
            <a:r>
              <a:rPr lang="en-US" dirty="0" err="1"/>
              <a:t>Tumori</a:t>
            </a:r>
            <a:r>
              <a:rPr lang="en-US" dirty="0"/>
              <a:t> </a:t>
            </a:r>
            <a:r>
              <a:rPr lang="en-US" dirty="0" err="1"/>
              <a:t>primare</a:t>
            </a:r>
            <a:r>
              <a:rPr lang="en-US" dirty="0"/>
              <a:t>                                                              </a:t>
            </a:r>
            <a:r>
              <a:rPr lang="en-US" dirty="0" err="1"/>
              <a:t>Rar</a:t>
            </a:r>
            <a:r>
              <a:rPr lang="ro-RO" dirty="0"/>
              <a:t>ă</a:t>
            </a:r>
            <a:endParaRPr lang="en-US" dirty="0"/>
          </a:p>
          <a:p>
            <a:pPr>
              <a:buNone/>
            </a:pPr>
            <a:r>
              <a:rPr lang="en-US" dirty="0"/>
              <a:t>  </a:t>
            </a:r>
            <a:r>
              <a:rPr lang="en-US" dirty="0" err="1"/>
              <a:t>Tumori</a:t>
            </a:r>
            <a:r>
              <a:rPr lang="en-US" dirty="0"/>
              <a:t> </a:t>
            </a:r>
            <a:r>
              <a:rPr lang="en-US" dirty="0" err="1"/>
              <a:t>metastatice</a:t>
            </a:r>
            <a:r>
              <a:rPr lang="en-US" dirty="0"/>
              <a:t> </a:t>
            </a:r>
            <a:r>
              <a:rPr lang="en-US" dirty="0" err="1"/>
              <a:t>secundare</a:t>
            </a:r>
            <a:r>
              <a:rPr lang="en-US" dirty="0"/>
              <a:t>                                   </a:t>
            </a:r>
            <a:r>
              <a:rPr lang="en-US" dirty="0" err="1"/>
              <a:t>Frecvent</a:t>
            </a:r>
            <a:r>
              <a:rPr lang="ro-RO" dirty="0"/>
              <a:t>ă</a:t>
            </a:r>
            <a:endParaRPr lang="en-US" dirty="0"/>
          </a:p>
          <a:p>
            <a:r>
              <a:rPr lang="en-US" dirty="0" err="1"/>
              <a:t>Carcinom</a:t>
            </a:r>
            <a:r>
              <a:rPr lang="en-US" dirty="0"/>
              <a:t> </a:t>
            </a:r>
            <a:r>
              <a:rPr lang="en-US" dirty="0" err="1"/>
              <a:t>pulmonar</a:t>
            </a:r>
            <a:r>
              <a:rPr lang="en-US" dirty="0"/>
              <a:t>                                                    40 %</a:t>
            </a:r>
          </a:p>
          <a:p>
            <a:r>
              <a:rPr lang="en-US" dirty="0" err="1"/>
              <a:t>Carcinom</a:t>
            </a:r>
            <a:r>
              <a:rPr lang="en-US" dirty="0"/>
              <a:t> </a:t>
            </a:r>
            <a:r>
              <a:rPr lang="en-US" dirty="0" err="1"/>
              <a:t>mamar</a:t>
            </a:r>
            <a:r>
              <a:rPr lang="en-US" dirty="0"/>
              <a:t>                                                         22 %</a:t>
            </a:r>
          </a:p>
          <a:p>
            <a:r>
              <a:rPr lang="en-US" dirty="0" err="1"/>
              <a:t>Carcinom</a:t>
            </a:r>
            <a:r>
              <a:rPr lang="en-US" dirty="0"/>
              <a:t> gastric </a:t>
            </a:r>
            <a:r>
              <a:rPr lang="en-US" dirty="0" err="1"/>
              <a:t>şi</a:t>
            </a:r>
            <a:r>
              <a:rPr lang="en-US" dirty="0"/>
              <a:t> de colon                                       3 %</a:t>
            </a:r>
          </a:p>
          <a:p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carcinoame</a:t>
            </a:r>
            <a:r>
              <a:rPr lang="en-US" dirty="0"/>
              <a:t>                                                           6 %</a:t>
            </a:r>
          </a:p>
          <a:p>
            <a:r>
              <a:rPr lang="en-US" dirty="0" err="1"/>
              <a:t>Leucemii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limfoame</a:t>
            </a:r>
            <a:r>
              <a:rPr lang="en-US" dirty="0"/>
              <a:t>                                                  15 %</a:t>
            </a:r>
          </a:p>
          <a:p>
            <a:r>
              <a:rPr lang="en-US" dirty="0" err="1"/>
              <a:t>Melanom</a:t>
            </a:r>
            <a:r>
              <a:rPr lang="en-US" dirty="0"/>
              <a:t>                                                                       3 %</a:t>
            </a:r>
          </a:p>
          <a:p>
            <a:r>
              <a:rPr lang="en-US" dirty="0" err="1"/>
              <a:t>Sarcom</a:t>
            </a:r>
            <a:r>
              <a:rPr lang="en-US" dirty="0"/>
              <a:t>                                                                           4 %</a:t>
            </a:r>
          </a:p>
          <a:p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tumori</a:t>
            </a:r>
            <a:r>
              <a:rPr lang="en-US" dirty="0"/>
              <a:t>                                                                    7 %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</a:t>
            </a:r>
            <a:r>
              <a:rPr lang="en-US" sz="4000" b="1" dirty="0" err="1"/>
              <a:t>Pericardita</a:t>
            </a:r>
            <a:r>
              <a:rPr lang="en-US" sz="4000" b="1" dirty="0"/>
              <a:t> </a:t>
            </a:r>
            <a:r>
              <a:rPr lang="en-US" sz="4000" b="1" dirty="0" err="1"/>
              <a:t>idiopatic</a:t>
            </a:r>
            <a:r>
              <a:rPr lang="ro-RO" sz="4000" b="1" dirty="0"/>
              <a:t>ă</a:t>
            </a:r>
            <a:endParaRPr lang="en-US" sz="4000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vi-VN" sz="4000" b="1" dirty="0"/>
              <a:t>Pericardita acută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vi-VN" sz="2400" dirty="0"/>
              <a:t>Pericardita acută poate fi uscată, fibrinoasă sau</a:t>
            </a:r>
            <a:r>
              <a:rPr lang="en-US" sz="2400" dirty="0"/>
              <a:t> </a:t>
            </a:r>
            <a:r>
              <a:rPr lang="vi-VN" sz="2400" dirty="0"/>
              <a:t>lichidiană </a:t>
            </a:r>
            <a:r>
              <a:rPr lang="ro-RO" sz="2400" dirty="0"/>
              <a:t>(</a:t>
            </a:r>
            <a:r>
              <a:rPr lang="vi-VN" sz="2400" dirty="0"/>
              <a:t>indiferent de etiologi</a:t>
            </a:r>
            <a:r>
              <a:rPr lang="ro-RO" sz="2400" dirty="0"/>
              <a:t>e)</a:t>
            </a:r>
            <a:r>
              <a:rPr lang="en-US" sz="2400" dirty="0"/>
              <a:t>.</a:t>
            </a:r>
          </a:p>
          <a:p>
            <a:r>
              <a:rPr lang="vi-VN" sz="2400" dirty="0"/>
              <a:t>Un prodrom cu</a:t>
            </a:r>
            <a:r>
              <a:rPr lang="en-US" sz="2400" dirty="0"/>
              <a:t> </a:t>
            </a:r>
            <a:r>
              <a:rPr lang="vi-VN" sz="2400" dirty="0"/>
              <a:t>febră (frecvent &lt;39°C), curbatură sau mialgii este obişnuit,</a:t>
            </a:r>
            <a:r>
              <a:rPr lang="en-US" sz="2400" dirty="0"/>
              <a:t> </a:t>
            </a:r>
            <a:r>
              <a:rPr lang="en-US" sz="2400" dirty="0" err="1"/>
              <a:t>dar</a:t>
            </a:r>
            <a:r>
              <a:rPr lang="en-US" sz="2400" dirty="0"/>
              <a:t> </a:t>
            </a:r>
            <a:r>
              <a:rPr lang="en-US" sz="2400" dirty="0" err="1"/>
              <a:t>pacienţii</a:t>
            </a:r>
            <a:r>
              <a:rPr lang="en-US" sz="2400" dirty="0"/>
              <a:t> </a:t>
            </a:r>
            <a:r>
              <a:rPr lang="en-US" sz="2400" dirty="0" err="1"/>
              <a:t>vârstnici</a:t>
            </a:r>
            <a:r>
              <a:rPr lang="en-US" sz="2400" dirty="0"/>
              <a:t> pot </a:t>
            </a:r>
            <a:r>
              <a:rPr lang="en-US" sz="2400" dirty="0" err="1"/>
              <a:t>fi</a:t>
            </a:r>
            <a:r>
              <a:rPr lang="en-US" sz="2400" dirty="0"/>
              <a:t> </a:t>
            </a:r>
            <a:r>
              <a:rPr lang="en-US" sz="2400" dirty="0" err="1"/>
              <a:t>afebrili</a:t>
            </a:r>
            <a:r>
              <a:rPr lang="en-US" sz="2400" dirty="0"/>
              <a:t>.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Simptomatologia</a:t>
            </a:r>
            <a:r>
              <a:rPr lang="en-US" sz="2400" dirty="0"/>
              <a:t> </a:t>
            </a:r>
            <a:r>
              <a:rPr lang="vi-VN" sz="2400" dirty="0"/>
              <a:t>majoră constă în dureri retrosternale sau precordiale stângi</a:t>
            </a:r>
            <a:r>
              <a:rPr lang="en-US" sz="2400" dirty="0"/>
              <a:t> </a:t>
            </a:r>
            <a:r>
              <a:rPr lang="vi-VN" sz="2400" dirty="0"/>
              <a:t>(iradiază la marginea trapezului, poate fi pleurală sau să</a:t>
            </a:r>
            <a:r>
              <a:rPr lang="en-US" sz="2400" dirty="0"/>
              <a:t> </a:t>
            </a:r>
            <a:r>
              <a:rPr lang="vi-VN" sz="2400" dirty="0"/>
              <a:t>simuleze ischemia şi variază cu postura) şi dispnee.</a:t>
            </a:r>
          </a:p>
          <a:p>
            <a:r>
              <a:rPr lang="it-IT" sz="2400" i="1" dirty="0"/>
              <a:t>Frecătura pericardică poate fi tranzitorie, mono-, bi-, sau </a:t>
            </a:r>
            <a:r>
              <a:rPr lang="vi-VN" sz="2400" dirty="0"/>
              <a:t>trifazică. </a:t>
            </a:r>
            <a:r>
              <a:rPr lang="vi-VN" sz="2400" i="1" dirty="0"/>
              <a:t>Revărsatul poate fi prezent. </a:t>
            </a:r>
            <a:endParaRPr lang="en-US" sz="2400" i="1" dirty="0"/>
          </a:p>
          <a:p>
            <a:r>
              <a:rPr lang="vi-VN" sz="2400" i="1" dirty="0"/>
              <a:t>Pericardita</a:t>
            </a:r>
            <a:r>
              <a:rPr lang="en-US" sz="2400" i="1" dirty="0"/>
              <a:t> </a:t>
            </a:r>
            <a:r>
              <a:rPr lang="vi-VN" sz="2400" dirty="0"/>
              <a:t>poate fi acompaniată de </a:t>
            </a:r>
            <a:r>
              <a:rPr lang="vi-VN" sz="2400" b="1" dirty="0"/>
              <a:t>miocardită</a:t>
            </a:r>
            <a:r>
              <a:rPr lang="vi-VN" sz="2400" dirty="0"/>
              <a:t> (evidenţiată prin</a:t>
            </a:r>
            <a:r>
              <a:rPr lang="en-US" sz="2400" dirty="0"/>
              <a:t> </a:t>
            </a:r>
            <a:r>
              <a:rPr lang="vi-VN" sz="2400" dirty="0"/>
              <a:t>disfuncţie miocardică globală sau regională, mialgii sau</a:t>
            </a:r>
            <a:r>
              <a:rPr lang="en-US" sz="2400" dirty="0"/>
              <a:t> </a:t>
            </a:r>
            <a:r>
              <a:rPr lang="vi-VN" sz="2400" dirty="0"/>
              <a:t>rabdomioliză, creşterea nivelurilor de troponină I şi T, CKMB,</a:t>
            </a:r>
            <a:r>
              <a:rPr lang="en-US" sz="2400" dirty="0"/>
              <a:t> </a:t>
            </a:r>
            <a:r>
              <a:rPr lang="vi-VN" sz="2400" dirty="0"/>
              <a:t>mioglobină serică sau factor de necroză tumorală).</a:t>
            </a:r>
          </a:p>
          <a:p>
            <a:r>
              <a:rPr lang="vi-VN" sz="2400" dirty="0"/>
              <a:t>Auscultaţia zgomotului S3 nou apărut, supradenivelarea</a:t>
            </a:r>
            <a:r>
              <a:rPr lang="en-US" sz="2400" dirty="0"/>
              <a:t> </a:t>
            </a:r>
            <a:r>
              <a:rPr lang="vi-VN" sz="2400" dirty="0"/>
              <a:t>convexă a segmentului J-ST pe EKG, fixarea anticorpilor</a:t>
            </a:r>
            <a:r>
              <a:rPr lang="en-US" sz="2400" dirty="0"/>
              <a:t> </a:t>
            </a:r>
            <a:r>
              <a:rPr lang="vi-VN" sz="2400" dirty="0"/>
              <a:t>antimiozină marcaţi cu Indium-111 şi modificări structurale</a:t>
            </a:r>
            <a:r>
              <a:rPr lang="en-US" sz="2400" dirty="0"/>
              <a:t> la RMN </a:t>
            </a:r>
            <a:r>
              <a:rPr lang="en-US" sz="2400" dirty="0" err="1"/>
              <a:t>sunt</a:t>
            </a:r>
            <a:r>
              <a:rPr lang="en-US" sz="2400" dirty="0"/>
              <a:t> utile, </a:t>
            </a:r>
            <a:r>
              <a:rPr lang="en-US" sz="2400" dirty="0" err="1"/>
              <a:t>dar</a:t>
            </a:r>
            <a:r>
              <a:rPr lang="en-US" sz="2400" dirty="0"/>
              <a:t> </a:t>
            </a:r>
            <a:r>
              <a:rPr lang="en-US" sz="2400" dirty="0" err="1"/>
              <a:t>numai</a:t>
            </a:r>
            <a:r>
              <a:rPr lang="en-US" sz="2400" dirty="0"/>
              <a:t> </a:t>
            </a:r>
            <a:r>
              <a:rPr lang="en-US" sz="2400" dirty="0" err="1"/>
              <a:t>biopsia</a:t>
            </a:r>
            <a:r>
              <a:rPr lang="en-US" sz="2400" dirty="0"/>
              <a:t> </a:t>
            </a:r>
            <a:r>
              <a:rPr lang="vi-VN" sz="2400" dirty="0"/>
              <a:t>endomiocardică/epimiocardică este diagnostică.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vi-VN" sz="3600" dirty="0"/>
              <a:t>Algoritm de diagnostic în pericardita acută</a:t>
            </a:r>
            <a:r>
              <a:rPr lang="ro-RO" sz="3600" dirty="0"/>
              <a:t> (1)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i="1" dirty="0"/>
              <a:t>        </a:t>
            </a:r>
          </a:p>
          <a:p>
            <a:pPr>
              <a:buNone/>
            </a:pPr>
            <a:r>
              <a:rPr lang="en-US" b="1" i="1" dirty="0"/>
              <a:t>         </a:t>
            </a:r>
            <a:r>
              <a:rPr lang="en-US" b="1" i="1" dirty="0" err="1"/>
              <a:t>Obligatorii</a:t>
            </a:r>
            <a:r>
              <a:rPr lang="en-US" b="1" i="1" dirty="0"/>
              <a:t> (</a:t>
            </a:r>
            <a:r>
              <a:rPr lang="en-US" b="1" i="1" dirty="0" err="1"/>
              <a:t>clasa</a:t>
            </a:r>
            <a:r>
              <a:rPr lang="en-US" b="1" i="1" dirty="0"/>
              <a:t> I)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 err="1"/>
              <a:t>Auscultaţia</a:t>
            </a:r>
            <a:r>
              <a:rPr lang="en-US" dirty="0"/>
              <a:t>: </a:t>
            </a:r>
            <a:r>
              <a:rPr lang="vi-VN" dirty="0"/>
              <a:t>Frecatura pericardică (mono-, bi- sau trifazică)</a:t>
            </a:r>
            <a:endParaRPr lang="en-US" dirty="0"/>
          </a:p>
          <a:p>
            <a:pPr>
              <a:buNone/>
            </a:pPr>
            <a:r>
              <a:rPr lang="en-US" dirty="0"/>
              <a:t>        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sz="3800" dirty="0"/>
              <a:t>EKG: </a:t>
            </a:r>
          </a:p>
          <a:p>
            <a:r>
              <a:rPr lang="it-IT" dirty="0"/>
              <a:t>Stadiul I: supradenivelare concavă a segmentului ST în anterior şi </a:t>
            </a:r>
            <a:r>
              <a:rPr lang="en-US" dirty="0"/>
              <a:t>inferior; </a:t>
            </a:r>
            <a:r>
              <a:rPr lang="en-US" dirty="0" err="1"/>
              <a:t>deviaţii</a:t>
            </a:r>
            <a:r>
              <a:rPr lang="en-US" dirty="0"/>
              <a:t> ale </a:t>
            </a:r>
            <a:r>
              <a:rPr lang="en-US" dirty="0" err="1"/>
              <a:t>segmentului</a:t>
            </a:r>
            <a:r>
              <a:rPr lang="en-US" dirty="0"/>
              <a:t> PR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opoziţie</a:t>
            </a:r>
            <a:r>
              <a:rPr lang="en-US" dirty="0"/>
              <a:t> cu </a:t>
            </a:r>
            <a:r>
              <a:rPr lang="en-US" dirty="0" err="1"/>
              <a:t>polaritatea</a:t>
            </a:r>
            <a:r>
              <a:rPr lang="en-US" dirty="0"/>
              <a:t> </a:t>
            </a:r>
            <a:r>
              <a:rPr lang="en-US" dirty="0" err="1"/>
              <a:t>undei</a:t>
            </a:r>
            <a:r>
              <a:rPr lang="en-US" dirty="0"/>
              <a:t> P</a:t>
            </a:r>
          </a:p>
          <a:p>
            <a:r>
              <a:rPr lang="vi-VN" dirty="0"/>
              <a:t>Stadiul II timpuriu: revenirea supradenivelării ST la linia izoelectrică,</a:t>
            </a:r>
            <a:r>
              <a:rPr lang="en-US" dirty="0"/>
              <a:t> PR </a:t>
            </a:r>
            <a:r>
              <a:rPr lang="en-US" dirty="0" err="1"/>
              <a:t>deviat</a:t>
            </a:r>
            <a:endParaRPr lang="en-US" dirty="0"/>
          </a:p>
          <a:p>
            <a:r>
              <a:rPr lang="vi-VN" dirty="0"/>
              <a:t>Stadiul II tardiv: undele T se aplatizează şi se inversează progresiv</a:t>
            </a:r>
          </a:p>
          <a:p>
            <a:r>
              <a:rPr lang="en-US" dirty="0" err="1"/>
              <a:t>Stadiul</a:t>
            </a:r>
            <a:r>
              <a:rPr lang="en-US" dirty="0"/>
              <a:t> III:  </a:t>
            </a:r>
            <a:r>
              <a:rPr lang="en-US" dirty="0" err="1"/>
              <a:t>unde</a:t>
            </a:r>
            <a:r>
              <a:rPr lang="en-US" dirty="0"/>
              <a:t> T </a:t>
            </a:r>
            <a:r>
              <a:rPr lang="en-US" dirty="0" err="1"/>
              <a:t>inversate</a:t>
            </a:r>
            <a:r>
              <a:rPr lang="en-US" dirty="0"/>
              <a:t> </a:t>
            </a:r>
            <a:r>
              <a:rPr lang="en-US" dirty="0" err="1"/>
              <a:t>generalizate</a:t>
            </a:r>
            <a:endParaRPr lang="en-US" dirty="0"/>
          </a:p>
          <a:p>
            <a:r>
              <a:rPr lang="it-IT" dirty="0"/>
              <a:t>Stadiul IV:  revenirea la starea prepericardită</a:t>
            </a:r>
          </a:p>
          <a:p>
            <a:pPr>
              <a:buNone/>
            </a:pPr>
            <a:r>
              <a:rPr lang="en-US" dirty="0"/>
              <a:t>         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sz="3800" dirty="0" err="1"/>
              <a:t>Ecocardiografie</a:t>
            </a:r>
            <a:r>
              <a:rPr lang="en-US" sz="3800" dirty="0"/>
              <a:t>: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  </a:t>
            </a:r>
            <a:r>
              <a:rPr lang="vi-VN" dirty="0"/>
              <a:t>Revărsate tip B-D ( Horowitz) </a:t>
            </a:r>
            <a:endParaRPr lang="en-US" dirty="0"/>
          </a:p>
          <a:p>
            <a:pPr>
              <a:buNone/>
            </a:pPr>
            <a:r>
              <a:rPr lang="en-US" dirty="0"/>
              <a:t>      </a:t>
            </a:r>
            <a:r>
              <a:rPr lang="vi-VN" dirty="0"/>
              <a:t>Semne de tamponadă</a:t>
            </a:r>
          </a:p>
          <a:p>
            <a:pPr>
              <a:buNone/>
            </a:pPr>
            <a:r>
              <a:rPr lang="en-US" dirty="0"/>
              <a:t>        </a:t>
            </a:r>
          </a:p>
          <a:p>
            <a:pPr>
              <a:buNone/>
            </a:pPr>
            <a:r>
              <a:rPr lang="en-US" sz="3800" dirty="0"/>
              <a:t>         </a:t>
            </a:r>
            <a:r>
              <a:rPr lang="en-US" sz="3800" dirty="0" err="1"/>
              <a:t>Sânge</a:t>
            </a:r>
            <a:r>
              <a:rPr lang="en-US" sz="3800" dirty="0"/>
              <a:t>: 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it-IT" dirty="0"/>
              <a:t>(a) VSH, CRP, LDH, leucocite (markerii inflamatori)</a:t>
            </a:r>
          </a:p>
          <a:p>
            <a:pPr>
              <a:buNone/>
            </a:pPr>
            <a:r>
              <a:rPr lang="it-IT" dirty="0"/>
              <a:t>         (b) troponina I, CK-MB (markeri ai leziunii miocardice)</a:t>
            </a:r>
            <a:endParaRPr lang="en-US" dirty="0"/>
          </a:p>
          <a:p>
            <a:pPr>
              <a:buNone/>
            </a:pPr>
            <a:r>
              <a:rPr lang="en-US" dirty="0"/>
              <a:t>      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vi-VN" dirty="0"/>
              <a:t>Radiografia cardio-pulmonară:</a:t>
            </a:r>
          </a:p>
          <a:p>
            <a:r>
              <a:rPr lang="vi-VN" dirty="0"/>
              <a:t>Forma inimii variază de la normal la forma de cord “în carafă”.</a:t>
            </a:r>
          </a:p>
          <a:p>
            <a:r>
              <a:rPr lang="vi-VN" dirty="0"/>
              <a:t>Evidenţiază eventuala patologie pulmonară sau mediastinală asociată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lt;b&gt;Pericardial Disease&lt;/b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5105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&lt;b&gt;Pericardial&lt;/b&gt; Effu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477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ardiac MRI &amp;gt; Pathology &amp;gt; &lt;b&gt;Pericardial Disease&lt;/b&gt; &amp;gt; &lt;b&gt;Pericardial&lt;/b&gt; Effu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553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&lt;b&gt;pericardial&lt;/b&gt; effu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4770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efinition of « &lt;b&gt;Pericardial&lt;/b&gt; 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162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... of Echocardiographic Images Highlights Effects of &lt;b&gt;Pericardial Disease&lt;/b&gt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5715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sp.yimg.com/ib/th?id=HN.608012114969364953&amp;pid=15.1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477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... With Rapid Progression to Constrictive &lt;b&gt;Pericardial Disease&lt;/b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28800"/>
            <a:ext cx="9143999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... the Diagnosis and Management of &lt;b&gt;Pericardial&lt;/b&gt; &lt;b&gt;Diseases&lt;/b&gt; Executive Summ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10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/>
              <a:t>Modific</a:t>
            </a:r>
            <a:r>
              <a:rPr lang="ro-RO" dirty="0"/>
              <a:t>ă</a:t>
            </a:r>
            <a:r>
              <a:rPr lang="en-US" dirty="0" err="1"/>
              <a:t>ri</a:t>
            </a:r>
            <a:r>
              <a:rPr lang="en-US" dirty="0"/>
              <a:t> ECG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Derivaţiile</a:t>
            </a:r>
            <a:r>
              <a:rPr lang="en-US" dirty="0"/>
              <a:t> </a:t>
            </a:r>
            <a:r>
              <a:rPr lang="en-US" dirty="0" err="1"/>
              <a:t>tipic</a:t>
            </a:r>
            <a:r>
              <a:rPr lang="en-US" dirty="0"/>
              <a:t> </a:t>
            </a:r>
            <a:r>
              <a:rPr lang="en-US" dirty="0" err="1"/>
              <a:t>interesate</a:t>
            </a:r>
            <a:r>
              <a:rPr lang="en-US" dirty="0"/>
              <a:t>: DI, DII, </a:t>
            </a:r>
            <a:r>
              <a:rPr lang="en-US" dirty="0" err="1"/>
              <a:t>aVL</a:t>
            </a:r>
            <a:r>
              <a:rPr lang="en-US" dirty="0"/>
              <a:t>, </a:t>
            </a:r>
            <a:r>
              <a:rPr lang="en-US" dirty="0" err="1"/>
              <a:t>aVF</a:t>
            </a:r>
            <a:r>
              <a:rPr lang="en-US" dirty="0"/>
              <a:t>, V3-V6. </a:t>
            </a:r>
          </a:p>
          <a:p>
            <a:r>
              <a:rPr lang="en-US" dirty="0" err="1"/>
              <a:t>Segmentul</a:t>
            </a:r>
            <a:r>
              <a:rPr lang="en-US" dirty="0"/>
              <a:t> ST e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aplatizat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aVR</a:t>
            </a:r>
            <a:r>
              <a:rPr lang="en-US" dirty="0"/>
              <a:t>, </a:t>
            </a:r>
            <a:r>
              <a:rPr lang="en-US" dirty="0" err="1"/>
              <a:t>frecvent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V1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vi-VN" dirty="0"/>
              <a:t>ocazional în V2. </a:t>
            </a:r>
            <a:endParaRPr lang="en-US" dirty="0"/>
          </a:p>
          <a:p>
            <a:endParaRPr lang="en-US" dirty="0"/>
          </a:p>
          <a:p>
            <a:r>
              <a:rPr lang="ro-RO" dirty="0"/>
              <a:t>Uneori</a:t>
            </a:r>
            <a:r>
              <a:rPr lang="vi-VN" dirty="0"/>
              <a:t> stadiul IV nu mai apare şi rămân permanent unde T inversate şi aplatizate. </a:t>
            </a:r>
            <a:endParaRPr lang="en-US" dirty="0"/>
          </a:p>
          <a:p>
            <a:endParaRPr lang="en-US" dirty="0"/>
          </a:p>
          <a:p>
            <a:r>
              <a:rPr lang="vi-VN" dirty="0"/>
              <a:t>Dacă</a:t>
            </a:r>
            <a:r>
              <a:rPr lang="en-US" dirty="0"/>
              <a:t> </a:t>
            </a:r>
            <a:r>
              <a:rPr lang="ro-RO" dirty="0"/>
              <a:t>ECG</a:t>
            </a:r>
            <a:r>
              <a:rPr lang="vi-VN" dirty="0"/>
              <a:t> se face prima dată în stadiul III, pericardita nu poate fi diferenţiată de injuria miocardică difuză,</a:t>
            </a:r>
            <a:r>
              <a:rPr lang="en-US" dirty="0"/>
              <a:t> </a:t>
            </a:r>
            <a:r>
              <a:rPr lang="vi-VN" dirty="0"/>
              <a:t>restricţie biventriculară sau miocardită. </a:t>
            </a:r>
            <a:endParaRPr lang="en-US" dirty="0"/>
          </a:p>
          <a:p>
            <a:endParaRPr lang="en-US" dirty="0"/>
          </a:p>
          <a:p>
            <a:r>
              <a:rPr lang="vi-VN" dirty="0"/>
              <a:t>E</a:t>
            </a:r>
            <a:r>
              <a:rPr lang="ro-RO" dirty="0"/>
              <a:t>CG</a:t>
            </a:r>
            <a:r>
              <a:rPr lang="vi-VN" dirty="0"/>
              <a:t> în repolarizarea precoce este foarte asemănătoare cu stadiul</a:t>
            </a:r>
            <a:r>
              <a:rPr lang="en-US" dirty="0"/>
              <a:t> </a:t>
            </a:r>
            <a:r>
              <a:rPr lang="vi-VN" dirty="0"/>
              <a:t>I. </a:t>
            </a:r>
            <a:endParaRPr lang="ro-RO" dirty="0"/>
          </a:p>
          <a:p>
            <a:r>
              <a:rPr lang="vi-VN" dirty="0"/>
              <a:t>Spre deosebire de stadiul I, </a:t>
            </a:r>
            <a:r>
              <a:rPr lang="ro-RO" dirty="0"/>
              <a:t>ECG</a:t>
            </a:r>
            <a:r>
              <a:rPr lang="vi-VN" dirty="0"/>
              <a:t> nu evoluează acut şi ascensionările de punct J sunt de obicei</a:t>
            </a:r>
            <a:r>
              <a:rPr lang="en-US" dirty="0"/>
              <a:t> </a:t>
            </a:r>
            <a:r>
              <a:rPr lang="vi-VN" dirty="0"/>
              <a:t>acompaniate de o oscilaţie sau incizură la sfârşitul QRS chiar înainte şi incluzând şi punctul J (cel mai bine se vede cu</a:t>
            </a:r>
            <a:r>
              <a:rPr lang="en-US" dirty="0"/>
              <a:t> </a:t>
            </a:r>
            <a:r>
              <a:rPr lang="vi-VN" dirty="0"/>
              <a:t>unde înalte R sau T - mari în modelul din repolarizarea precoce)</a:t>
            </a:r>
            <a:r>
              <a:rPr lang="en-US" dirty="0"/>
              <a:t>.</a:t>
            </a:r>
            <a:r>
              <a:rPr lang="vi-VN" dirty="0"/>
              <a:t> </a:t>
            </a:r>
            <a:endParaRPr lang="ro-RO" dirty="0"/>
          </a:p>
          <a:p>
            <a:r>
              <a:rPr lang="vi-VN" dirty="0"/>
              <a:t>Pericardita este probabilă dacă în V6 punctul J este</a:t>
            </a:r>
            <a:r>
              <a:rPr lang="en-US" dirty="0"/>
              <a:t> </a:t>
            </a:r>
            <a:r>
              <a:rPr lang="vi-VN" dirty="0"/>
              <a:t>&gt;25% din înălţimea T (considerând segmentul PR ca linie izoelectrică)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yLGe47CuMVJuJ.lIgt3Hf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" y="838200"/>
            <a:ext cx="778764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&lt;b&gt;pericardial disease&lt;/b&gt; E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6824"/>
            <a:ext cx="9144000" cy="467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vi-VN" sz="3600" dirty="0"/>
              <a:t>Algoritm de diagnostic în pericardita acută</a:t>
            </a:r>
            <a:r>
              <a:rPr lang="ro-RO" sz="3600" dirty="0"/>
              <a:t> (2)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62000" y="1676400"/>
            <a:ext cx="7696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/>
              <a:t>Obligatoriu în tamponada cardiacă (clasa I), opţional în revărsate masive/recurente sau dacă testele anterioare nu au fost</a:t>
            </a:r>
          </a:p>
          <a:p>
            <a:r>
              <a:rPr lang="it-IT" b="1" i="1" dirty="0"/>
              <a:t>elocvente (clasa IIa), în revărsate mici (clasa IIb).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vi-VN" dirty="0"/>
              <a:t>Pericardiocentez</a:t>
            </a:r>
            <a:r>
              <a:rPr lang="ro-RO" dirty="0"/>
              <a:t>ă</a:t>
            </a:r>
            <a:r>
              <a:rPr lang="vi-VN" dirty="0"/>
              <a:t> şi drenaj </a:t>
            </a:r>
            <a:endParaRPr lang="en-US" dirty="0"/>
          </a:p>
          <a:p>
            <a:r>
              <a:rPr lang="en-US" dirty="0"/>
              <a:t>-</a:t>
            </a:r>
            <a:r>
              <a:rPr lang="vi-VN" dirty="0"/>
              <a:t>PCR şi histochimie pentru clasificarea etiopatogenică a infecţiilor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neoplasme</a:t>
            </a:r>
            <a:r>
              <a:rPr lang="en-US" dirty="0"/>
              <a:t>.</a:t>
            </a:r>
          </a:p>
          <a:p>
            <a:endParaRPr lang="en-US" b="1" i="1" dirty="0"/>
          </a:p>
          <a:p>
            <a:r>
              <a:rPr lang="vi-VN" b="1" i="1" dirty="0"/>
              <a:t>Opţional sau dacă testele anterioare au fost neconcludente (IIa)</a:t>
            </a:r>
          </a:p>
          <a:p>
            <a:endParaRPr lang="it-IT" dirty="0"/>
          </a:p>
          <a:p>
            <a:r>
              <a:rPr lang="it-IT" dirty="0"/>
              <a:t>CT - Revărsate, peri- şi epicardice </a:t>
            </a:r>
          </a:p>
          <a:p>
            <a:r>
              <a:rPr lang="it-IT" dirty="0"/>
              <a:t>RMN - Revărsate, peri- şi epicardice </a:t>
            </a:r>
          </a:p>
          <a:p>
            <a:r>
              <a:rPr lang="it-IT" dirty="0"/>
              <a:t>Pericardioscopie, biopsie pericardică - </a:t>
            </a:r>
            <a:r>
              <a:rPr lang="ro-RO" dirty="0"/>
              <a:t>s</a:t>
            </a:r>
            <a:r>
              <a:rPr lang="it-IT" dirty="0"/>
              <a:t>tabilirea etiologiei specifice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Tratament</a:t>
            </a:r>
            <a:r>
              <a:rPr lang="ro-RO" b="1" dirty="0"/>
              <a:t> (1)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Spitalizarea este necesară pentru a determina</a:t>
            </a:r>
            <a:r>
              <a:rPr lang="en-US" dirty="0"/>
              <a:t> </a:t>
            </a:r>
            <a:r>
              <a:rPr lang="it-IT" dirty="0"/>
              <a:t>etiologia şi prezenţa unei eventuale tamponade precum şi </a:t>
            </a:r>
            <a:r>
              <a:rPr lang="pt-BR" dirty="0"/>
              <a:t>pentru a urmări efectul tratamentului. </a:t>
            </a:r>
          </a:p>
          <a:p>
            <a:endParaRPr lang="pt-BR" dirty="0"/>
          </a:p>
          <a:p>
            <a:r>
              <a:rPr lang="pt-BR" b="1" dirty="0"/>
              <a:t>AINS</a:t>
            </a:r>
            <a:r>
              <a:rPr lang="pt-BR" dirty="0"/>
              <a:t> sunt de primă </a:t>
            </a:r>
            <a:r>
              <a:rPr lang="vi-VN" dirty="0"/>
              <a:t>alegere (nivel de </a:t>
            </a:r>
            <a:r>
              <a:rPr lang="en-US" dirty="0" err="1"/>
              <a:t>dovezi</a:t>
            </a:r>
            <a:r>
              <a:rPr lang="vi-VN" dirty="0"/>
              <a:t> B, clasa I). </a:t>
            </a:r>
            <a:endParaRPr lang="en-US" dirty="0"/>
          </a:p>
          <a:p>
            <a:r>
              <a:rPr lang="en-US" dirty="0"/>
              <a:t>-</a:t>
            </a:r>
            <a:r>
              <a:rPr lang="vi-VN" dirty="0"/>
              <a:t>Indometacinul ar</a:t>
            </a:r>
            <a:r>
              <a:rPr lang="en-US" dirty="0"/>
              <a:t> </a:t>
            </a:r>
            <a:r>
              <a:rPr lang="vi-VN" dirty="0"/>
              <a:t>trebui evitat la pacienţii in vârstă dato</a:t>
            </a:r>
            <a:r>
              <a:rPr lang="en-US" dirty="0"/>
              <a:t>r</a:t>
            </a:r>
            <a:r>
              <a:rPr lang="vi-VN" dirty="0"/>
              <a:t>ită reducerii fluxului</a:t>
            </a:r>
          </a:p>
          <a:p>
            <a:r>
              <a:rPr lang="vi-VN" dirty="0"/>
              <a:t>coronarian.</a:t>
            </a:r>
            <a:endParaRPr lang="en-US" dirty="0"/>
          </a:p>
          <a:p>
            <a:r>
              <a:rPr lang="en-US" dirty="0"/>
              <a:t>-</a:t>
            </a:r>
            <a:r>
              <a:rPr lang="vi-VN" b="1" dirty="0"/>
              <a:t>Ibuprofenul</a:t>
            </a:r>
            <a:r>
              <a:rPr lang="vi-VN" dirty="0"/>
              <a:t> este preferat datorită efectelor</a:t>
            </a:r>
            <a:r>
              <a:rPr lang="en-US" dirty="0"/>
              <a:t> </a:t>
            </a:r>
            <a:r>
              <a:rPr lang="en-US" dirty="0" err="1"/>
              <a:t>secundare</a:t>
            </a:r>
            <a:r>
              <a:rPr lang="en-US" dirty="0"/>
              <a:t> </a:t>
            </a:r>
            <a:r>
              <a:rPr lang="en-US" dirty="0" err="1"/>
              <a:t>reduse</a:t>
            </a:r>
            <a:r>
              <a:rPr lang="en-US" dirty="0"/>
              <a:t>, </a:t>
            </a:r>
            <a:r>
              <a:rPr lang="en-US" dirty="0" err="1"/>
              <a:t>efectului</a:t>
            </a:r>
            <a:r>
              <a:rPr lang="en-US" dirty="0"/>
              <a:t> </a:t>
            </a:r>
            <a:r>
              <a:rPr lang="en-US" dirty="0" err="1"/>
              <a:t>favorabil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</a:t>
            </a:r>
            <a:r>
              <a:rPr lang="en-US" dirty="0" err="1"/>
              <a:t>coronarian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vi-VN" dirty="0"/>
              <a:t>uşurinţei dozării. În funcţie de severitatea bolii şi de</a:t>
            </a:r>
            <a:r>
              <a:rPr lang="en-US" dirty="0"/>
              <a:t> </a:t>
            </a:r>
            <a:r>
              <a:rPr lang="it-IT" dirty="0"/>
              <a:t>răspunsul la tratament se administrează </a:t>
            </a:r>
            <a:r>
              <a:rPr lang="it-IT" b="1" dirty="0"/>
              <a:t>300-800 mg la 6-8 ore </a:t>
            </a:r>
            <a:r>
              <a:rPr lang="it-IT" dirty="0"/>
              <a:t>şi se poate continua zile sau săptămâni, de preferat până </a:t>
            </a:r>
            <a:r>
              <a:rPr lang="vi-VN" dirty="0"/>
              <a:t>la dispariţia revărsatului, sub protecţie gastrică. </a:t>
            </a:r>
            <a:endParaRPr lang="en-US" dirty="0"/>
          </a:p>
          <a:p>
            <a:endParaRPr lang="en-US" dirty="0"/>
          </a:p>
          <a:p>
            <a:r>
              <a:rPr lang="vi-VN" b="1" dirty="0"/>
              <a:t>Colchicina</a:t>
            </a:r>
            <a:r>
              <a:rPr lang="en-US" dirty="0"/>
              <a:t> </a:t>
            </a:r>
            <a:r>
              <a:rPr lang="fr-FR" dirty="0"/>
              <a:t>(0,5 mg</a:t>
            </a:r>
            <a:r>
              <a:rPr lang="ro-RO" dirty="0"/>
              <a:t> x </a:t>
            </a:r>
            <a:r>
              <a:rPr lang="fr-FR" dirty="0"/>
              <a:t>2/</a:t>
            </a:r>
            <a:r>
              <a:rPr lang="fr-FR" dirty="0" err="1"/>
              <a:t>zi</a:t>
            </a:r>
            <a:r>
              <a:rPr lang="fr-FR" dirty="0"/>
              <a:t>) </a:t>
            </a:r>
            <a:r>
              <a:rPr lang="fr-FR" dirty="0" err="1"/>
              <a:t>asociată</a:t>
            </a:r>
            <a:r>
              <a:rPr lang="fr-FR" dirty="0"/>
              <a:t> </a:t>
            </a:r>
            <a:r>
              <a:rPr lang="fr-FR" dirty="0" err="1"/>
              <a:t>cu</a:t>
            </a:r>
            <a:r>
              <a:rPr lang="fr-FR" dirty="0"/>
              <a:t> un AINS </a:t>
            </a:r>
            <a:r>
              <a:rPr lang="fr-FR" dirty="0" err="1"/>
              <a:t>sau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monoterapie</a:t>
            </a:r>
            <a:r>
              <a:rPr lang="fr-FR" dirty="0"/>
              <a:t> este </a:t>
            </a:r>
            <a:r>
              <a:rPr lang="vi-VN" dirty="0"/>
              <a:t>de asemenea eficientă pentru puseul iniţial şi prevenirea</a:t>
            </a:r>
            <a:r>
              <a:rPr lang="en-US" dirty="0"/>
              <a:t> </a:t>
            </a:r>
            <a:r>
              <a:rPr lang="es-ES" dirty="0" err="1"/>
              <a:t>recăderilor</a:t>
            </a:r>
            <a:r>
              <a:rPr lang="es-ES" dirty="0"/>
              <a:t> (nivel de </a:t>
            </a:r>
            <a:r>
              <a:rPr lang="es-ES" dirty="0" err="1"/>
              <a:t>dovezi</a:t>
            </a:r>
            <a:r>
              <a:rPr lang="es-ES" dirty="0"/>
              <a:t> B, </a:t>
            </a:r>
            <a:r>
              <a:rPr lang="es-ES" dirty="0" err="1"/>
              <a:t>clasa</a:t>
            </a:r>
            <a:r>
              <a:rPr lang="es-ES" dirty="0"/>
              <a:t> </a:t>
            </a:r>
            <a:r>
              <a:rPr lang="es-ES" dirty="0" err="1"/>
              <a:t>IIa</a:t>
            </a:r>
            <a:r>
              <a:rPr lang="es-ES" dirty="0"/>
              <a:t>). Este </a:t>
            </a:r>
            <a:r>
              <a:rPr lang="es-ES" dirty="0" err="1"/>
              <a:t>bine</a:t>
            </a:r>
            <a:r>
              <a:rPr lang="es-ES" dirty="0"/>
              <a:t> </a:t>
            </a:r>
            <a:r>
              <a:rPr lang="vi-VN" dirty="0"/>
              <a:t>tolerată şi cu mai puţine efecte adverse decât AINS.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Tratament</a:t>
            </a:r>
            <a:r>
              <a:rPr lang="ro-RO" b="1" dirty="0"/>
              <a:t> (2)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85800" y="1295399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Corticoterapia</a:t>
            </a:r>
            <a:r>
              <a:rPr lang="it-IT" dirty="0"/>
              <a:t> sistemică nu se indică decât în boli de ţesut </a:t>
            </a:r>
            <a:r>
              <a:rPr lang="pt-BR" dirty="0"/>
              <a:t>conjunctiv, pericardita autoreactivă sau uremică.</a:t>
            </a:r>
          </a:p>
          <a:p>
            <a:r>
              <a:rPr lang="vi-VN" dirty="0"/>
              <a:t>Administrarea intrapericardică evită efectele adverse</a:t>
            </a:r>
            <a:r>
              <a:rPr lang="en-US" dirty="0"/>
              <a:t> </a:t>
            </a:r>
            <a:r>
              <a:rPr lang="es-ES" dirty="0" err="1"/>
              <a:t>sistemice</a:t>
            </a:r>
            <a:r>
              <a:rPr lang="es-ES" dirty="0"/>
              <a:t> </a:t>
            </a:r>
            <a:r>
              <a:rPr lang="es-ES" dirty="0" err="1"/>
              <a:t>şi</a:t>
            </a:r>
            <a:r>
              <a:rPr lang="es-ES" dirty="0"/>
              <a:t> este </a:t>
            </a:r>
            <a:r>
              <a:rPr lang="es-ES" dirty="0" err="1"/>
              <a:t>foarte</a:t>
            </a:r>
            <a:r>
              <a:rPr lang="es-ES" dirty="0"/>
              <a:t> </a:t>
            </a:r>
            <a:r>
              <a:rPr lang="es-ES" dirty="0" err="1"/>
              <a:t>eficientă</a:t>
            </a:r>
            <a:r>
              <a:rPr lang="es-ES" dirty="0"/>
              <a:t> (nivel de </a:t>
            </a:r>
            <a:r>
              <a:rPr lang="es-ES" dirty="0" err="1"/>
              <a:t>dovezi</a:t>
            </a:r>
            <a:r>
              <a:rPr lang="es-ES" dirty="0"/>
              <a:t> B,  </a:t>
            </a:r>
            <a:r>
              <a:rPr lang="es-ES" dirty="0" err="1"/>
              <a:t>clasa</a:t>
            </a:r>
            <a:r>
              <a:rPr lang="es-ES" dirty="0"/>
              <a:t> </a:t>
            </a:r>
            <a:r>
              <a:rPr lang="vi-VN" dirty="0"/>
              <a:t>IIa).</a:t>
            </a:r>
            <a:endParaRPr lang="en-US" dirty="0"/>
          </a:p>
          <a:p>
            <a:endParaRPr lang="en-US" dirty="0"/>
          </a:p>
          <a:p>
            <a:r>
              <a:rPr lang="vi-VN" dirty="0"/>
              <a:t>Pentru a se scădea dozele de prednison, ibuprofenul</a:t>
            </a:r>
            <a:r>
              <a:rPr lang="en-US" dirty="0"/>
              <a:t> </a:t>
            </a:r>
            <a:r>
              <a:rPr lang="pt-BR" dirty="0"/>
              <a:t>sau colchicina ar trebui introduse </a:t>
            </a:r>
            <a:r>
              <a:rPr lang="ro-RO" dirty="0"/>
              <a:t>precoce</a:t>
            </a:r>
            <a:r>
              <a:rPr lang="pt-BR" dirty="0"/>
              <a:t> (nivelul de </a:t>
            </a:r>
            <a:r>
              <a:rPr lang="en-US" dirty="0" err="1"/>
              <a:t>dovezi</a:t>
            </a:r>
            <a:r>
              <a:rPr lang="vi-VN" dirty="0"/>
              <a:t> B, clasa IIa). </a:t>
            </a:r>
            <a:endParaRPr lang="en-US" dirty="0"/>
          </a:p>
          <a:p>
            <a:endParaRPr lang="en-US" dirty="0"/>
          </a:p>
          <a:p>
            <a:r>
              <a:rPr lang="vi-VN" dirty="0"/>
              <a:t>Pacienţii în convalescenţă trebuie</a:t>
            </a:r>
            <a:r>
              <a:rPr lang="en-US" dirty="0"/>
              <a:t> </a:t>
            </a:r>
            <a:r>
              <a:rPr lang="vi-VN" dirty="0"/>
              <a:t>urmăriţi în vederea recăderilor sau a constricţiei.</a:t>
            </a:r>
          </a:p>
          <a:p>
            <a:endParaRPr lang="en-US" dirty="0"/>
          </a:p>
          <a:p>
            <a:r>
              <a:rPr lang="vi-VN" dirty="0"/>
              <a:t>Dacă este nevoie de anticoagulare, se recomandă</a:t>
            </a:r>
            <a:r>
              <a:rPr lang="en-US" dirty="0"/>
              <a:t> </a:t>
            </a:r>
            <a:r>
              <a:rPr lang="vi-VN" dirty="0"/>
              <a:t>heparina</a:t>
            </a:r>
            <a:r>
              <a:rPr lang="ro-RO" dirty="0"/>
              <a:t>,</a:t>
            </a:r>
            <a:r>
              <a:rPr lang="vi-VN" dirty="0"/>
              <a:t> sub observaţie strictă. </a:t>
            </a:r>
            <a:endParaRPr lang="en-US" dirty="0"/>
          </a:p>
          <a:p>
            <a:endParaRPr lang="en-US" dirty="0"/>
          </a:p>
          <a:p>
            <a:r>
              <a:rPr lang="vi-VN" b="1" dirty="0"/>
              <a:t>Pericardiocenteza</a:t>
            </a:r>
            <a:r>
              <a:rPr lang="vi-VN" dirty="0"/>
              <a:t> este</a:t>
            </a:r>
            <a:r>
              <a:rPr lang="en-US" dirty="0"/>
              <a:t> </a:t>
            </a:r>
            <a:r>
              <a:rPr lang="vi-VN" dirty="0"/>
              <a:t>indicată în tamponada cardiacă, suspiciunea de pericardită</a:t>
            </a:r>
            <a:r>
              <a:rPr lang="en-US" dirty="0"/>
              <a:t> </a:t>
            </a:r>
            <a:r>
              <a:rPr lang="vi-VN" dirty="0"/>
              <a:t>purulentă sau neoplazică (nivel de </a:t>
            </a:r>
            <a:r>
              <a:rPr lang="ro-RO" dirty="0"/>
              <a:t>dovezi</a:t>
            </a:r>
            <a:r>
              <a:rPr lang="vi-VN" dirty="0"/>
              <a:t> B, clasa I) sau</a:t>
            </a:r>
          </a:p>
          <a:p>
            <a:r>
              <a:rPr lang="fr-FR" dirty="0" err="1"/>
              <a:t>pentru</a:t>
            </a:r>
            <a:r>
              <a:rPr lang="fr-FR" dirty="0"/>
              <a:t> </a:t>
            </a:r>
            <a:r>
              <a:rPr lang="fr-FR" dirty="0" err="1"/>
              <a:t>revărsate</a:t>
            </a:r>
            <a:r>
              <a:rPr lang="fr-FR" dirty="0"/>
              <a:t> mari </a:t>
            </a:r>
            <a:r>
              <a:rPr lang="fr-FR" dirty="0" err="1"/>
              <a:t>sau</a:t>
            </a:r>
            <a:r>
              <a:rPr lang="fr-FR" dirty="0"/>
              <a:t> </a:t>
            </a:r>
            <a:r>
              <a:rPr lang="fr-FR" dirty="0" err="1"/>
              <a:t>simptomatice</a:t>
            </a:r>
            <a:r>
              <a:rPr lang="fr-FR" dirty="0"/>
              <a:t>,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ro-RO" dirty="0"/>
              <a:t>pofida</a:t>
            </a:r>
            <a:r>
              <a:rPr lang="fr-FR" dirty="0"/>
              <a:t> </a:t>
            </a:r>
            <a:r>
              <a:rPr lang="pt-BR" dirty="0"/>
              <a:t>tratamentului medical efectuat cel puţin o săptămână.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Normal Pericardium External Ana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609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Pericardita</a:t>
            </a:r>
            <a:r>
              <a:rPr lang="en-US" sz="4000" b="1" dirty="0"/>
              <a:t> </a:t>
            </a:r>
            <a:r>
              <a:rPr lang="en-US" sz="4000" b="1" dirty="0" err="1"/>
              <a:t>cronic</a:t>
            </a:r>
            <a:r>
              <a:rPr lang="ro-RO" sz="4000" b="1" dirty="0"/>
              <a:t>ă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/>
          </a:bodyPr>
          <a:lstStyle/>
          <a:p>
            <a:endParaRPr lang="it-IT" sz="2800" dirty="0"/>
          </a:p>
          <a:p>
            <a:r>
              <a:rPr lang="it-IT" sz="2800" dirty="0"/>
              <a:t>Pericardita cronică (&gt; 3 luni) include </a:t>
            </a:r>
            <a:r>
              <a:rPr lang="it-IT" sz="2800" b="1" dirty="0"/>
              <a:t>forme lichidiene </a:t>
            </a:r>
            <a:r>
              <a:rPr lang="it-IT" sz="2800" dirty="0"/>
              <a:t>(inflamatorii sau hidropericardul din </a:t>
            </a:r>
            <a:r>
              <a:rPr lang="vi-VN" sz="2800" dirty="0"/>
              <a:t>insuficienţa cardiacă), </a:t>
            </a:r>
            <a:r>
              <a:rPr lang="vi-VN" sz="2800" b="1" dirty="0"/>
              <a:t>adezive </a:t>
            </a:r>
            <a:r>
              <a:rPr lang="vi-VN" sz="2800" dirty="0"/>
              <a:t>şi</a:t>
            </a:r>
            <a:r>
              <a:rPr lang="vi-VN" sz="2800" b="1" dirty="0"/>
              <a:t> constrictive</a:t>
            </a:r>
            <a:r>
              <a:rPr lang="vi-VN" sz="2800" dirty="0"/>
              <a:t>.</a:t>
            </a:r>
          </a:p>
          <a:p>
            <a:r>
              <a:rPr lang="pt-BR" sz="2800" dirty="0"/>
              <a:t>Simptomatologia este de obicei uşoară (dureri </a:t>
            </a:r>
            <a:r>
              <a:rPr lang="en-US" sz="2800" dirty="0" err="1"/>
              <a:t>precordiale</a:t>
            </a:r>
            <a:r>
              <a:rPr lang="en-US" sz="2800" dirty="0"/>
              <a:t>, </a:t>
            </a:r>
            <a:r>
              <a:rPr lang="en-US" sz="2800" dirty="0" err="1"/>
              <a:t>palpitaţii</a:t>
            </a:r>
            <a:r>
              <a:rPr lang="en-US" sz="2800" dirty="0"/>
              <a:t>, </a:t>
            </a:r>
            <a:r>
              <a:rPr lang="en-US" sz="2800" dirty="0" err="1"/>
              <a:t>astenie</a:t>
            </a:r>
            <a:r>
              <a:rPr lang="en-US" sz="2800" dirty="0"/>
              <a:t>)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funcţie</a:t>
            </a:r>
            <a:r>
              <a:rPr lang="en-US" sz="2800" dirty="0"/>
              <a:t> de </a:t>
            </a:r>
            <a:r>
              <a:rPr lang="en-US" sz="2800" dirty="0" err="1"/>
              <a:t>gradul</a:t>
            </a:r>
            <a:r>
              <a:rPr lang="en-US" sz="2800" dirty="0"/>
              <a:t> de </a:t>
            </a:r>
            <a:r>
              <a:rPr lang="it-IT" sz="2800" dirty="0"/>
              <a:t>compresie cardiacă şi inflamaţie pericardică. Algoritmul </a:t>
            </a:r>
            <a:r>
              <a:rPr lang="vi-VN" sz="2800" dirty="0"/>
              <a:t>diagnostic este similar cu cel din pericardita acută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Descoperirea</a:t>
            </a:r>
            <a:r>
              <a:rPr lang="en-US" sz="2800" dirty="0"/>
              <a:t> </a:t>
            </a:r>
            <a:r>
              <a:rPr lang="en-US" sz="2800" dirty="0" err="1"/>
              <a:t>unor</a:t>
            </a:r>
            <a:r>
              <a:rPr lang="en-US" sz="2800" dirty="0"/>
              <a:t> </a:t>
            </a:r>
            <a:r>
              <a:rPr lang="en-US" sz="2800" dirty="0" err="1"/>
              <a:t>cauze</a:t>
            </a:r>
            <a:r>
              <a:rPr lang="en-US" sz="2800" dirty="0"/>
              <a:t> </a:t>
            </a:r>
            <a:r>
              <a:rPr lang="en-US" sz="2800" dirty="0" err="1"/>
              <a:t>curabile</a:t>
            </a:r>
            <a:r>
              <a:rPr lang="en-US" sz="2800" dirty="0"/>
              <a:t> (de ex. </a:t>
            </a:r>
            <a:r>
              <a:rPr lang="en-US" sz="2800" dirty="0" err="1"/>
              <a:t>tuberculoza</a:t>
            </a:r>
            <a:r>
              <a:rPr lang="en-US" sz="2800" dirty="0"/>
              <a:t>,</a:t>
            </a:r>
          </a:p>
          <a:p>
            <a:pPr>
              <a:buNone/>
            </a:pPr>
            <a:r>
              <a:rPr lang="en-US" sz="2800" dirty="0"/>
              <a:t>     </a:t>
            </a:r>
            <a:r>
              <a:rPr lang="en-US" sz="2800" dirty="0" err="1"/>
              <a:t>toxoplasmoza</a:t>
            </a:r>
            <a:r>
              <a:rPr lang="en-US" sz="2800" dirty="0"/>
              <a:t>, </a:t>
            </a:r>
            <a:r>
              <a:rPr lang="en-US" sz="2800" dirty="0" err="1"/>
              <a:t>mixedemul</a:t>
            </a:r>
            <a:r>
              <a:rPr lang="en-US" sz="2800" dirty="0"/>
              <a:t>, </a:t>
            </a:r>
            <a:r>
              <a:rPr lang="en-US" sz="2800" dirty="0" err="1"/>
              <a:t>boli</a:t>
            </a:r>
            <a:r>
              <a:rPr lang="en-US" sz="2800" dirty="0"/>
              <a:t> </a:t>
            </a:r>
            <a:r>
              <a:rPr lang="en-US" sz="2800" dirty="0" err="1"/>
              <a:t>autoimune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sistemice</a:t>
            </a:r>
            <a:r>
              <a:rPr lang="en-US" sz="2800" dirty="0"/>
              <a:t>) </a:t>
            </a:r>
            <a:r>
              <a:rPr lang="vi-VN" sz="2800" dirty="0"/>
              <a:t>asigură terapi</a:t>
            </a:r>
            <a:r>
              <a:rPr lang="ro-RO" sz="2800" dirty="0"/>
              <a:t>a</a:t>
            </a:r>
            <a:r>
              <a:rPr lang="vi-VN" sz="2800" dirty="0"/>
              <a:t> specifică aplicată cu succes.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err="1"/>
              <a:t>Pericardita</a:t>
            </a:r>
            <a:r>
              <a:rPr lang="en-US" b="1" dirty="0"/>
              <a:t> </a:t>
            </a:r>
            <a:r>
              <a:rPr lang="en-US" b="1" dirty="0" err="1"/>
              <a:t>cronic</a:t>
            </a:r>
            <a:r>
              <a:rPr lang="ro-RO" b="1" dirty="0"/>
              <a:t>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vi-VN" dirty="0"/>
              <a:t>simptomatic şi indicaţiile de pericardiocenteză sunt</a:t>
            </a:r>
            <a:r>
              <a:rPr lang="en-US" dirty="0"/>
              <a:t> </a:t>
            </a:r>
            <a:r>
              <a:rPr lang="vi-VN" dirty="0"/>
              <a:t>aceleaşi ca şi în pericardita acută.</a:t>
            </a:r>
            <a:endParaRPr lang="en-US" dirty="0"/>
          </a:p>
          <a:p>
            <a:r>
              <a:rPr lang="vi-VN" dirty="0"/>
              <a:t>Instilaţia</a:t>
            </a:r>
            <a:r>
              <a:rPr lang="en-US" dirty="0"/>
              <a:t> </a:t>
            </a:r>
            <a:r>
              <a:rPr lang="vi-VN" dirty="0"/>
              <a:t>intrapericardică de </a:t>
            </a:r>
            <a:r>
              <a:rPr lang="vi-VN" b="1" dirty="0"/>
              <a:t>corticosteroizi</a:t>
            </a:r>
            <a:r>
              <a:rPr lang="vi-VN" dirty="0"/>
              <a:t> sub formă de cristaloide</a:t>
            </a:r>
            <a:r>
              <a:rPr lang="en-US" dirty="0"/>
              <a:t> </a:t>
            </a:r>
            <a:r>
              <a:rPr lang="vi-VN" dirty="0"/>
              <a:t>non-absorbabile este foarte eficientă în formele autoreactive.</a:t>
            </a:r>
          </a:p>
          <a:p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b="1" dirty="0" err="1"/>
              <a:t>recurenţele</a:t>
            </a:r>
            <a:r>
              <a:rPr lang="en-US" dirty="0"/>
              <a:t> </a:t>
            </a:r>
            <a:r>
              <a:rPr lang="en-US" dirty="0" err="1"/>
              <a:t>simptomatice</a:t>
            </a:r>
            <a:r>
              <a:rPr lang="en-US" dirty="0"/>
              <a:t> </a:t>
            </a:r>
            <a:r>
              <a:rPr lang="en-US" dirty="0" err="1"/>
              <a:t>frecvente</a:t>
            </a:r>
            <a:r>
              <a:rPr lang="en-US" dirty="0"/>
              <a:t> se pot </a:t>
            </a:r>
            <a:r>
              <a:rPr lang="it-IT" dirty="0"/>
              <a:t>lua în considerare pericardiotomia cu balon sau </a:t>
            </a:r>
            <a:r>
              <a:rPr lang="es-ES" dirty="0" err="1"/>
              <a:t>fenestrarea</a:t>
            </a:r>
            <a:r>
              <a:rPr lang="es-ES" dirty="0"/>
              <a:t> </a:t>
            </a:r>
            <a:r>
              <a:rPr lang="es-ES" dirty="0" err="1"/>
              <a:t>pleuro-pericardică</a:t>
            </a:r>
            <a:r>
              <a:rPr lang="es-ES" dirty="0"/>
              <a:t> (nivel de </a:t>
            </a:r>
            <a:r>
              <a:rPr lang="es-ES" dirty="0" err="1"/>
              <a:t>dovezi</a:t>
            </a:r>
            <a:r>
              <a:rPr lang="es-ES" dirty="0"/>
              <a:t> B, </a:t>
            </a:r>
            <a:r>
              <a:rPr lang="es-ES" dirty="0" err="1"/>
              <a:t>clasa</a:t>
            </a:r>
            <a:r>
              <a:rPr lang="es-ES" dirty="0"/>
              <a:t> </a:t>
            </a:r>
            <a:r>
              <a:rPr lang="it-IT" dirty="0"/>
              <a:t>IIb). </a:t>
            </a:r>
          </a:p>
          <a:p>
            <a:r>
              <a:rPr lang="it-IT" dirty="0"/>
              <a:t>Pentru revărsatele persistente/recurente cronice, în ciuda terapiei intrapericardice /pericardiotomiei cu balon, </a:t>
            </a:r>
            <a:r>
              <a:rPr lang="en-US" dirty="0"/>
              <a:t>se </a:t>
            </a:r>
            <a:r>
              <a:rPr lang="en-US" dirty="0" err="1"/>
              <a:t>poate</a:t>
            </a:r>
            <a:r>
              <a:rPr lang="en-US" dirty="0"/>
              <a:t> face </a:t>
            </a:r>
            <a:r>
              <a:rPr lang="en-US" dirty="0" err="1"/>
              <a:t>pericardiectomie</a:t>
            </a:r>
            <a:r>
              <a:rPr lang="ro-RO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Pericardita</a:t>
            </a:r>
            <a:r>
              <a:rPr lang="en-US" sz="3600" b="1" dirty="0"/>
              <a:t> </a:t>
            </a:r>
            <a:r>
              <a:rPr lang="en-US" sz="3600" b="1" dirty="0" err="1"/>
              <a:t>recurent</a:t>
            </a:r>
            <a:r>
              <a:rPr lang="ro-RO" sz="3600" b="1" dirty="0"/>
              <a:t>ă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      Termenul de pericardită recurentă include</a:t>
            </a:r>
            <a:r>
              <a:rPr lang="en-US" dirty="0"/>
              <a:t>:</a:t>
            </a:r>
            <a:r>
              <a:rPr lang="pt-BR" dirty="0"/>
              <a:t> </a:t>
            </a:r>
            <a:endParaRPr lang="ro-RO" dirty="0"/>
          </a:p>
          <a:p>
            <a:pPr marL="514350" indent="-514350">
              <a:buAutoNum type="arabicParenBoth"/>
            </a:pPr>
            <a:r>
              <a:rPr lang="vi-VN" dirty="0"/>
              <a:t>tipul intermitent (intervale asimptomatice fără tratament)</a:t>
            </a:r>
            <a:r>
              <a:rPr lang="en-US" dirty="0"/>
              <a:t>    </a:t>
            </a:r>
          </a:p>
          <a:p>
            <a:pPr marL="514350" indent="-514350">
              <a:buAutoNum type="arabicParenBoth"/>
            </a:pPr>
            <a:r>
              <a:rPr lang="en-US" dirty="0" err="1"/>
              <a:t>tipul</a:t>
            </a:r>
            <a:r>
              <a:rPr lang="en-US" dirty="0"/>
              <a:t> </a:t>
            </a:r>
            <a:r>
              <a:rPr lang="en-US" dirty="0" err="1"/>
              <a:t>continuu</a:t>
            </a:r>
            <a:r>
              <a:rPr lang="en-US" dirty="0"/>
              <a:t> (</a:t>
            </a:r>
            <a:r>
              <a:rPr lang="en-US" dirty="0" err="1"/>
              <a:t>întreruperea</a:t>
            </a:r>
            <a:r>
              <a:rPr lang="en-US" dirty="0"/>
              <a:t> </a:t>
            </a:r>
            <a:r>
              <a:rPr lang="en-US" dirty="0" err="1"/>
              <a:t>tratamentului</a:t>
            </a:r>
            <a:r>
              <a:rPr lang="en-US" dirty="0"/>
              <a:t> cu AINS </a:t>
            </a:r>
            <a:r>
              <a:rPr lang="it-IT" dirty="0"/>
              <a:t>determină recădere). </a:t>
            </a:r>
          </a:p>
          <a:p>
            <a:endParaRPr lang="it-IT" dirty="0"/>
          </a:p>
          <a:p>
            <a:r>
              <a:rPr lang="it-IT" dirty="0"/>
              <a:t>Mecanismele posibile ale recurenţei: </a:t>
            </a:r>
          </a:p>
          <a:p>
            <a:pPr>
              <a:buNone/>
            </a:pPr>
            <a:r>
              <a:rPr lang="it-IT" dirty="0"/>
              <a:t>     </a:t>
            </a:r>
            <a:r>
              <a:rPr lang="pt-BR" dirty="0"/>
              <a:t>(1) doza insuficientă şi/sau durata insuficientă a </a:t>
            </a:r>
            <a:r>
              <a:rPr lang="vi-VN" dirty="0"/>
              <a:t>tratamentului cu AINS sau corticosteroizi într-o boală</a:t>
            </a:r>
            <a:r>
              <a:rPr lang="en-US" dirty="0"/>
              <a:t> </a:t>
            </a:r>
            <a:r>
              <a:rPr lang="it-IT" dirty="0"/>
              <a:t>pericardică autoimună </a:t>
            </a:r>
          </a:p>
          <a:p>
            <a:pPr>
              <a:buNone/>
            </a:pPr>
            <a:r>
              <a:rPr lang="it-IT" dirty="0"/>
              <a:t>     (2) tratamentul cu corticosteroizi început prea devreme poate creşte replicarea virală </a:t>
            </a:r>
            <a:r>
              <a:rPr lang="en-US" dirty="0"/>
              <a:t>ADN/ARN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ţesutul</a:t>
            </a:r>
            <a:r>
              <a:rPr lang="en-US" dirty="0"/>
              <a:t> </a:t>
            </a:r>
            <a:r>
              <a:rPr lang="en-US" dirty="0" err="1"/>
              <a:t>pericardic</a:t>
            </a:r>
            <a:r>
              <a:rPr lang="en-US" dirty="0"/>
              <a:t> </a:t>
            </a:r>
            <a:r>
              <a:rPr lang="en-US" dirty="0" err="1"/>
              <a:t>rezultând</a:t>
            </a:r>
            <a:r>
              <a:rPr lang="en-US" dirty="0"/>
              <a:t> o </a:t>
            </a:r>
            <a:r>
              <a:rPr lang="en-US" dirty="0" err="1"/>
              <a:t>expunere</a:t>
            </a:r>
            <a:r>
              <a:rPr lang="en-US" dirty="0"/>
              <a:t> </a:t>
            </a:r>
            <a:r>
              <a:rPr lang="vi-VN" dirty="0"/>
              <a:t>prelungită la antigenele virale </a:t>
            </a:r>
            <a:endParaRPr lang="en-US" dirty="0"/>
          </a:p>
          <a:p>
            <a:pPr>
              <a:buNone/>
            </a:pPr>
            <a:r>
              <a:rPr lang="en-US" dirty="0"/>
              <a:t>     </a:t>
            </a:r>
            <a:r>
              <a:rPr lang="vi-VN" dirty="0"/>
              <a:t>(3) reinfecţia </a:t>
            </a:r>
            <a:endParaRPr lang="en-US" dirty="0"/>
          </a:p>
          <a:p>
            <a:pPr>
              <a:buNone/>
            </a:pPr>
            <a:r>
              <a:rPr lang="en-US" dirty="0"/>
              <a:t>     </a:t>
            </a:r>
            <a:r>
              <a:rPr lang="vi-VN" dirty="0"/>
              <a:t>(4)</a:t>
            </a:r>
            <a:r>
              <a:rPr lang="en-US" dirty="0"/>
              <a:t> </a:t>
            </a:r>
            <a:r>
              <a:rPr lang="vi-VN" dirty="0"/>
              <a:t>exacerbarea bolii de ţesut conjunctiv.</a:t>
            </a:r>
            <a:endParaRPr lang="en-US" dirty="0"/>
          </a:p>
          <a:p>
            <a:pPr>
              <a:buNone/>
            </a:pPr>
            <a:r>
              <a:rPr lang="en-US" dirty="0"/>
              <a:t>      </a:t>
            </a:r>
          </a:p>
          <a:p>
            <a:pPr>
              <a:buNone/>
            </a:pPr>
            <a:r>
              <a:rPr lang="en-US" dirty="0"/>
              <a:t>      </a:t>
            </a:r>
            <a:r>
              <a:rPr lang="vi-VN" dirty="0"/>
              <a:t>Revărsatul</a:t>
            </a:r>
            <a:r>
              <a:rPr lang="en-US" dirty="0"/>
              <a:t> </a:t>
            </a:r>
            <a:r>
              <a:rPr lang="en-US" dirty="0" err="1"/>
              <a:t>pericardic</a:t>
            </a:r>
            <a:r>
              <a:rPr lang="en-US" dirty="0"/>
              <a:t> </a:t>
            </a:r>
            <a:r>
              <a:rPr lang="en-US" dirty="0" err="1"/>
              <a:t>masiv</a:t>
            </a:r>
            <a:r>
              <a:rPr lang="en-US" dirty="0"/>
              <a:t>, </a:t>
            </a:r>
            <a:r>
              <a:rPr lang="en-US" dirty="0" err="1"/>
              <a:t>tamponada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constricţia</a:t>
            </a:r>
            <a:r>
              <a:rPr lang="en-US" dirty="0"/>
              <a:t> sunt rare.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Pericardita</a:t>
            </a:r>
            <a:r>
              <a:rPr lang="en-US" b="1" dirty="0"/>
              <a:t> </a:t>
            </a:r>
            <a:r>
              <a:rPr lang="en-US" b="1" dirty="0" err="1"/>
              <a:t>recurent</a:t>
            </a:r>
            <a:r>
              <a:rPr lang="ro-RO" b="1" dirty="0"/>
              <a:t>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vi-VN" dirty="0"/>
              <a:t>Durerea precordială, de obicei cu o</a:t>
            </a:r>
            <a:r>
              <a:rPr lang="en-US" dirty="0"/>
              <a:t> </a:t>
            </a:r>
            <a:r>
              <a:rPr lang="vi-VN" dirty="0"/>
              <a:t>componentă pleuritică</a:t>
            </a:r>
            <a:r>
              <a:rPr lang="en-US" dirty="0"/>
              <a:t>,</a:t>
            </a:r>
            <a:r>
              <a:rPr lang="vi-VN" dirty="0"/>
              <a:t> este caracteristică. </a:t>
            </a:r>
            <a:endParaRPr lang="en-US" dirty="0"/>
          </a:p>
          <a:p>
            <a:r>
              <a:rPr lang="vi-VN" dirty="0"/>
              <a:t>Mai pot apare</a:t>
            </a:r>
            <a:r>
              <a:rPr lang="en-US" dirty="0"/>
              <a:t> </a:t>
            </a:r>
            <a:r>
              <a:rPr lang="vi-VN" dirty="0"/>
              <a:t>febra, frecatura pericardică, dispneea, creşterea VSH şi</a:t>
            </a:r>
            <a:r>
              <a:rPr lang="en-US" dirty="0"/>
              <a:t> </a:t>
            </a:r>
            <a:r>
              <a:rPr lang="vi-VN" dirty="0"/>
              <a:t>modificări </a:t>
            </a:r>
            <a:r>
              <a:rPr lang="en-US" dirty="0"/>
              <a:t>ECG</a:t>
            </a:r>
            <a:r>
              <a:rPr lang="vi-VN" dirty="0"/>
              <a:t>.</a:t>
            </a:r>
          </a:p>
          <a:p>
            <a:r>
              <a:rPr lang="vi-VN" dirty="0"/>
              <a:t>Tratamentul simptomatic constă în repaus şi</a:t>
            </a:r>
            <a:r>
              <a:rPr lang="en-US" dirty="0"/>
              <a:t> </a:t>
            </a:r>
            <a:r>
              <a:rPr lang="vi-VN" dirty="0"/>
              <a:t>acelaşi regim ca şi în pericardita acută. </a:t>
            </a:r>
            <a:endParaRPr lang="en-US" dirty="0"/>
          </a:p>
          <a:p>
            <a:r>
              <a:rPr lang="vi-VN" i="1" dirty="0"/>
              <a:t>Colchicina inhibă</a:t>
            </a:r>
            <a:r>
              <a:rPr lang="en-US" i="1" dirty="0"/>
              <a:t> </a:t>
            </a:r>
            <a:r>
              <a:rPr lang="vi-VN" dirty="0"/>
              <a:t>mitozele nucleare, se leagă de tubulină, inhibă diverse</a:t>
            </a:r>
            <a:r>
              <a:rPr lang="en-US" dirty="0"/>
              <a:t> </a:t>
            </a:r>
            <a:r>
              <a:rPr lang="vi-VN" dirty="0"/>
              <a:t>acţiuni ale </a:t>
            </a:r>
            <a:r>
              <a:rPr lang="en-US" dirty="0"/>
              <a:t>PMN</a:t>
            </a:r>
            <a:r>
              <a:rPr lang="vi-VN" dirty="0"/>
              <a:t>, interferează cu mişcarea</a:t>
            </a:r>
            <a:r>
              <a:rPr lang="en-US" dirty="0"/>
              <a:t> </a:t>
            </a:r>
            <a:r>
              <a:rPr lang="it-IT" dirty="0"/>
              <a:t>transcelulară a colagenului. </a:t>
            </a:r>
          </a:p>
          <a:p>
            <a:r>
              <a:rPr lang="it-IT" dirty="0"/>
              <a:t>Colchicina poate fi eficientă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AINS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corticoterapia</a:t>
            </a:r>
            <a:r>
              <a:rPr lang="en-US" dirty="0"/>
              <a:t> nu pot </a:t>
            </a:r>
            <a:r>
              <a:rPr lang="en-US" dirty="0" err="1"/>
              <a:t>controla</a:t>
            </a:r>
            <a:r>
              <a:rPr lang="en-US" dirty="0"/>
              <a:t> </a:t>
            </a:r>
            <a:r>
              <a:rPr lang="vi-VN" dirty="0"/>
              <a:t>recăderile. </a:t>
            </a:r>
            <a:endParaRPr lang="en-US" dirty="0"/>
          </a:p>
          <a:p>
            <a:r>
              <a:rPr lang="vi-VN" dirty="0"/>
              <a:t>Doza recomandată </a:t>
            </a:r>
            <a:r>
              <a:rPr lang="en-US" dirty="0"/>
              <a:t>-</a:t>
            </a:r>
            <a:r>
              <a:rPr lang="vi-VN" dirty="0"/>
              <a:t> 2 mg/zi pentru 1-2</a:t>
            </a:r>
            <a:r>
              <a:rPr lang="en-US" dirty="0"/>
              <a:t> </a:t>
            </a:r>
            <a:r>
              <a:rPr lang="pt-BR" dirty="0"/>
              <a:t>zile, apoi 1 mg/zi (nivel de dovezi B, clasa I).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Pericardita</a:t>
            </a:r>
            <a:r>
              <a:rPr lang="en-US" b="1" dirty="0"/>
              <a:t> </a:t>
            </a:r>
            <a:r>
              <a:rPr lang="en-US" b="1" dirty="0" err="1"/>
              <a:t>recurent</a:t>
            </a:r>
            <a:r>
              <a:rPr lang="ro-RO" b="1" dirty="0"/>
              <a:t>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it-IT" i="1" dirty="0"/>
              <a:t>Corticosteroizii trebuie folosiţi numai la pacienţii cu stare </a:t>
            </a:r>
            <a:r>
              <a:rPr lang="es-ES" dirty="0" err="1"/>
              <a:t>generală</a:t>
            </a:r>
            <a:r>
              <a:rPr lang="es-ES" dirty="0"/>
              <a:t> </a:t>
            </a:r>
            <a:r>
              <a:rPr lang="es-ES" dirty="0" err="1"/>
              <a:t>precară</a:t>
            </a:r>
            <a:r>
              <a:rPr lang="es-ES" dirty="0"/>
              <a:t> </a:t>
            </a:r>
            <a:r>
              <a:rPr lang="es-ES" dirty="0" err="1"/>
              <a:t>sau</a:t>
            </a:r>
            <a:r>
              <a:rPr lang="es-ES" dirty="0"/>
              <a:t> </a:t>
            </a:r>
            <a:r>
              <a:rPr lang="es-ES" dirty="0" err="1"/>
              <a:t>recăderi</a:t>
            </a:r>
            <a:r>
              <a:rPr lang="es-ES" dirty="0"/>
              <a:t> </a:t>
            </a:r>
            <a:r>
              <a:rPr lang="es-ES" dirty="0" err="1"/>
              <a:t>frecvente</a:t>
            </a:r>
            <a:r>
              <a:rPr lang="es-ES" dirty="0"/>
              <a:t> (nivel de </a:t>
            </a:r>
            <a:r>
              <a:rPr lang="es-ES" dirty="0" err="1"/>
              <a:t>dovezi</a:t>
            </a:r>
            <a:r>
              <a:rPr lang="es-ES" dirty="0"/>
              <a:t> </a:t>
            </a:r>
            <a:r>
              <a:rPr lang="vi-VN" dirty="0"/>
              <a:t>B, clasa IIa).</a:t>
            </a:r>
            <a:endParaRPr lang="en-US" dirty="0"/>
          </a:p>
          <a:p>
            <a:r>
              <a:rPr lang="vi-VN" dirty="0"/>
              <a:t>Regimul recomandat constă în</a:t>
            </a:r>
            <a:r>
              <a:rPr lang="en-US" dirty="0"/>
              <a:t> </a:t>
            </a:r>
            <a:r>
              <a:rPr lang="vi-VN" b="1" dirty="0"/>
              <a:t>Prednison</a:t>
            </a:r>
            <a:r>
              <a:rPr lang="vi-VN" dirty="0"/>
              <a:t> 1 – 1,5 mg/kgc pentru cel puţin o lună. Dacă</a:t>
            </a:r>
            <a:r>
              <a:rPr lang="en-US" dirty="0"/>
              <a:t> </a:t>
            </a:r>
            <a:r>
              <a:rPr lang="vi-VN" dirty="0"/>
              <a:t>răspunsul nu este adecvat se pot adăuga </a:t>
            </a:r>
            <a:r>
              <a:rPr lang="vi-VN" b="1" dirty="0"/>
              <a:t>Azathioprina</a:t>
            </a:r>
            <a:r>
              <a:rPr lang="vi-VN" dirty="0"/>
              <a:t> 75 –</a:t>
            </a:r>
            <a:r>
              <a:rPr lang="en-US" dirty="0"/>
              <a:t>100 mg/</a:t>
            </a:r>
            <a:r>
              <a:rPr lang="en-US" dirty="0" err="1"/>
              <a:t>zi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b="1" dirty="0" err="1"/>
              <a:t>Ciclofosfamida</a:t>
            </a:r>
            <a:r>
              <a:rPr lang="en-US" dirty="0"/>
              <a:t>. </a:t>
            </a:r>
          </a:p>
          <a:p>
            <a:r>
              <a:rPr lang="en-US" dirty="0" err="1"/>
              <a:t>Doza</a:t>
            </a:r>
            <a:r>
              <a:rPr lang="en-US" dirty="0"/>
              <a:t> de </a:t>
            </a:r>
            <a:r>
              <a:rPr lang="en-US" dirty="0" err="1"/>
              <a:t>corticosteroizi</a:t>
            </a:r>
            <a:r>
              <a:rPr lang="en-US" dirty="0"/>
              <a:t> </a:t>
            </a:r>
            <a:r>
              <a:rPr lang="vi-VN" dirty="0"/>
              <a:t>trebuie redusă într-un interval de 3 luni. </a:t>
            </a:r>
            <a:endParaRPr lang="en-US" dirty="0"/>
          </a:p>
          <a:p>
            <a:r>
              <a:rPr lang="vi-VN" dirty="0"/>
              <a:t>Dacă simptomele</a:t>
            </a:r>
            <a:r>
              <a:rPr lang="en-US" dirty="0"/>
              <a:t> </a:t>
            </a:r>
            <a:r>
              <a:rPr lang="vi-VN" dirty="0"/>
              <a:t>recidivează se revine la doza care a controlat simptomele</a:t>
            </a:r>
            <a:r>
              <a:rPr lang="en-US" dirty="0"/>
              <a:t> </a:t>
            </a:r>
            <a:r>
              <a:rPr lang="vi-VN" dirty="0"/>
              <a:t>iniţial şi se menţine 2 – 3 săptămâni, apoi se reîncepe</a:t>
            </a:r>
            <a:r>
              <a:rPr lang="en-US" dirty="0"/>
              <a:t> </a:t>
            </a:r>
            <a:r>
              <a:rPr lang="it-IT" dirty="0"/>
              <a:t>scăderea dozei.  Spre sfârşitul tratamentului se introduc şi </a:t>
            </a:r>
            <a:r>
              <a:rPr lang="pt-BR" dirty="0"/>
              <a:t>AINS sau colchicina. Tratamentul o dată reînceput trebuie </a:t>
            </a:r>
            <a:r>
              <a:rPr lang="it-IT" dirty="0"/>
              <a:t>să dureze cel puţin 3 luni.</a:t>
            </a:r>
          </a:p>
          <a:p>
            <a:r>
              <a:rPr lang="it-IT" dirty="0"/>
              <a:t> </a:t>
            </a:r>
            <a:r>
              <a:rPr lang="it-IT" i="1" dirty="0"/>
              <a:t>Pericardiectomia se indică în </a:t>
            </a:r>
            <a:r>
              <a:rPr lang="vi-VN" dirty="0"/>
              <a:t>recurenţe frecvente şi cu simptomatologie severă</a:t>
            </a:r>
            <a:r>
              <a:rPr lang="en-US" dirty="0"/>
              <a:t> </a:t>
            </a:r>
            <a:r>
              <a:rPr lang="es-ES" dirty="0" err="1"/>
              <a:t>rezistente</a:t>
            </a:r>
            <a:r>
              <a:rPr lang="es-ES" dirty="0"/>
              <a:t> la </a:t>
            </a:r>
            <a:r>
              <a:rPr lang="es-ES" dirty="0" err="1"/>
              <a:t>tratament</a:t>
            </a:r>
            <a:r>
              <a:rPr lang="es-ES" dirty="0"/>
              <a:t> </a:t>
            </a:r>
            <a:r>
              <a:rPr lang="es-ES" dirty="0" err="1"/>
              <a:t>medical</a:t>
            </a:r>
            <a:r>
              <a:rPr lang="es-ES" dirty="0"/>
              <a:t> (nivel de </a:t>
            </a:r>
            <a:r>
              <a:rPr lang="es-ES" dirty="0" err="1"/>
              <a:t>dovezi</a:t>
            </a:r>
            <a:r>
              <a:rPr lang="es-ES" dirty="0"/>
              <a:t> B, </a:t>
            </a:r>
            <a:r>
              <a:rPr lang="es-ES" dirty="0" err="1"/>
              <a:t>clasa</a:t>
            </a:r>
            <a:r>
              <a:rPr lang="es-ES" dirty="0"/>
              <a:t> </a:t>
            </a:r>
            <a:r>
              <a:rPr lang="vi-VN" dirty="0"/>
              <a:t>IIa)</a:t>
            </a:r>
            <a:r>
              <a:rPr lang="en-US" dirty="0"/>
              <a:t>.</a:t>
            </a:r>
            <a:r>
              <a:rPr lang="vi-VN" dirty="0"/>
              <a:t> </a:t>
            </a:r>
            <a:endParaRPr lang="en-US" dirty="0"/>
          </a:p>
          <a:p>
            <a:r>
              <a:rPr lang="vi-VN" dirty="0"/>
              <a:t>Înaintea pericardiectomiei pacientul trebuie să</a:t>
            </a:r>
            <a:r>
              <a:rPr lang="en-US" dirty="0"/>
              <a:t> </a:t>
            </a:r>
            <a:r>
              <a:rPr lang="it-IT" dirty="0"/>
              <a:t>întrerupă tratamentul cu corticosteroizi câteva </a:t>
            </a:r>
            <a:r>
              <a:rPr lang="vi-VN" dirty="0"/>
              <a:t>săptămâni</a:t>
            </a:r>
            <a:r>
              <a:rPr lang="en-US" dirty="0"/>
              <a:t>.</a:t>
            </a:r>
            <a:r>
              <a:rPr lang="vi-VN" dirty="0"/>
              <a:t> </a:t>
            </a:r>
            <a:endParaRPr lang="en-US" dirty="0"/>
          </a:p>
          <a:p>
            <a:r>
              <a:rPr lang="vi-VN" dirty="0"/>
              <a:t>Pot exista şi recurenţe post pericardiectomie</a:t>
            </a:r>
            <a:r>
              <a:rPr lang="en-US" dirty="0"/>
              <a:t> </a:t>
            </a:r>
            <a:r>
              <a:rPr lang="it-IT" dirty="0"/>
              <a:t>probabil datorate rezecţiei incomplete a pericardului.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Pericardiocenteza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vi-VN" dirty="0"/>
              <a:t>Pericardiocenteza este salvatoare în tamponada cardiacă (nivel de </a:t>
            </a:r>
            <a:r>
              <a:rPr lang="en-US" dirty="0" err="1"/>
              <a:t>dovezi</a:t>
            </a:r>
            <a:r>
              <a:rPr lang="vi-VN" dirty="0"/>
              <a:t> B,clasa I)</a:t>
            </a:r>
            <a:r>
              <a:rPr lang="en-US" dirty="0"/>
              <a:t> </a:t>
            </a:r>
            <a:r>
              <a:rPr lang="vi-VN" dirty="0"/>
              <a:t>şi indicată în revărsate</a:t>
            </a:r>
            <a:r>
              <a:rPr lang="en-US" dirty="0"/>
              <a:t> </a:t>
            </a:r>
            <a:r>
              <a:rPr lang="vi-VN" dirty="0"/>
              <a:t>&gt;20mm în diastolă la ecocardiografie, dar şi în revărsate mai mici în scop diagnostic ( analiza lichidului şi ţesutului</a:t>
            </a:r>
            <a:r>
              <a:rPr lang="en-US" dirty="0"/>
              <a:t> </a:t>
            </a:r>
            <a:r>
              <a:rPr lang="vi-VN" dirty="0"/>
              <a:t>pericardic, pericardioscopie şi biopsie epicardică/pericardică</a:t>
            </a:r>
            <a:r>
              <a:rPr lang="en-US" dirty="0"/>
              <a:t> </a:t>
            </a:r>
            <a:r>
              <a:rPr lang="vi-VN" dirty="0"/>
              <a:t>)(nivel de </a:t>
            </a:r>
            <a:r>
              <a:rPr lang="en-US" dirty="0" err="1"/>
              <a:t>dovezi</a:t>
            </a:r>
            <a:r>
              <a:rPr lang="vi-VN" dirty="0"/>
              <a:t> B, clasă IIa)</a:t>
            </a:r>
            <a:r>
              <a:rPr lang="en-US" dirty="0"/>
              <a:t>.</a:t>
            </a:r>
            <a:r>
              <a:rPr lang="vi-VN" dirty="0"/>
              <a:t> </a:t>
            </a:r>
            <a:endParaRPr lang="en-US" dirty="0"/>
          </a:p>
          <a:p>
            <a:r>
              <a:rPr lang="vi-VN" dirty="0"/>
              <a:t>Disecţia de aortă</a:t>
            </a:r>
            <a:r>
              <a:rPr lang="en-US" dirty="0"/>
              <a:t> </a:t>
            </a:r>
            <a:r>
              <a:rPr lang="vi-VN" dirty="0"/>
              <a:t>reprezintă o contraindicaţie majoră. Contraindicaţii relative: coagulopatii necorectate, terapie anticoagulantă,</a:t>
            </a:r>
            <a:r>
              <a:rPr lang="en-US" dirty="0"/>
              <a:t> </a:t>
            </a:r>
            <a:r>
              <a:rPr lang="vi-VN" dirty="0"/>
              <a:t>trombocitopenie &lt;50</a:t>
            </a:r>
            <a:r>
              <a:rPr lang="en-US" dirty="0"/>
              <a:t>.</a:t>
            </a:r>
            <a:r>
              <a:rPr lang="vi-VN" dirty="0"/>
              <a:t>000/mm3, revărsate mici, posterioare sau localizate. </a:t>
            </a:r>
            <a:endParaRPr lang="en-US" dirty="0"/>
          </a:p>
          <a:p>
            <a:r>
              <a:rPr lang="vi-VN" dirty="0"/>
              <a:t>Drenajul chirurgical este preferat în hemopericardul</a:t>
            </a:r>
            <a:r>
              <a:rPr lang="en-US" dirty="0"/>
              <a:t> </a:t>
            </a:r>
            <a:r>
              <a:rPr lang="vi-VN" dirty="0"/>
              <a:t>traumatic şi pericardita purulentă.</a:t>
            </a:r>
          </a:p>
          <a:p>
            <a:r>
              <a:rPr lang="vi-VN" dirty="0"/>
              <a:t>Pericardiocenteza ghidată prin fluoroscopie se realizează în laboratorul de cateterism cardiac cu monitorizare E</a:t>
            </a:r>
            <a:r>
              <a:rPr lang="en-US" dirty="0"/>
              <a:t>C</a:t>
            </a:r>
            <a:r>
              <a:rPr lang="vi-VN" dirty="0"/>
              <a:t>G.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Pericardiocenteza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vi-VN" dirty="0"/>
              <a:t>Este prudent să drenăm fluidul în etape</a:t>
            </a:r>
            <a:r>
              <a:rPr lang="en-US" dirty="0"/>
              <a:t>,</a:t>
            </a:r>
            <a:r>
              <a:rPr lang="vi-VN" dirty="0"/>
              <a:t> mai puţin de 1 l</a:t>
            </a:r>
            <a:r>
              <a:rPr lang="en-US" dirty="0"/>
              <a:t>,</a:t>
            </a:r>
            <a:r>
              <a:rPr lang="vi-VN" dirty="0"/>
              <a:t> pentru a evita dilatarea</a:t>
            </a:r>
            <a:r>
              <a:rPr lang="en-US" dirty="0"/>
              <a:t> </a:t>
            </a:r>
            <a:r>
              <a:rPr lang="fr-FR" dirty="0" err="1"/>
              <a:t>acută</a:t>
            </a:r>
            <a:r>
              <a:rPr lang="fr-FR" dirty="0"/>
              <a:t> a </a:t>
            </a:r>
            <a:r>
              <a:rPr lang="fr-FR" dirty="0" err="1"/>
              <a:t>ventriculului</a:t>
            </a:r>
            <a:r>
              <a:rPr lang="fr-FR" dirty="0"/>
              <a:t> </a:t>
            </a:r>
            <a:r>
              <a:rPr lang="fr-FR" dirty="0" err="1"/>
              <a:t>drept</a:t>
            </a:r>
            <a:r>
              <a:rPr lang="fr-FR" dirty="0"/>
              <a:t>. </a:t>
            </a:r>
          </a:p>
          <a:p>
            <a:r>
              <a:rPr lang="fr-FR" dirty="0" err="1"/>
              <a:t>Abordul</a:t>
            </a:r>
            <a:r>
              <a:rPr lang="fr-FR" dirty="0"/>
              <a:t> </a:t>
            </a:r>
            <a:r>
              <a:rPr lang="fr-FR" dirty="0" err="1"/>
              <a:t>subxifoidian</a:t>
            </a:r>
            <a:r>
              <a:rPr lang="fr-FR" dirty="0"/>
              <a:t> este </a:t>
            </a:r>
            <a:r>
              <a:rPr lang="fr-FR" dirty="0" err="1"/>
              <a:t>cel</a:t>
            </a:r>
            <a:r>
              <a:rPr lang="fr-FR" dirty="0"/>
              <a:t> mai </a:t>
            </a:r>
            <a:r>
              <a:rPr lang="fr-FR" dirty="0" err="1"/>
              <a:t>frecvent</a:t>
            </a:r>
            <a:r>
              <a:rPr lang="fr-FR" dirty="0"/>
              <a:t> </a:t>
            </a:r>
            <a:r>
              <a:rPr lang="fr-FR" dirty="0" err="1"/>
              <a:t>folosit</a:t>
            </a:r>
            <a:r>
              <a:rPr lang="fr-FR" dirty="0"/>
              <a:t>, </a:t>
            </a:r>
            <a:r>
              <a:rPr lang="fr-FR" dirty="0" err="1"/>
              <a:t>cu</a:t>
            </a:r>
            <a:r>
              <a:rPr lang="fr-FR" dirty="0"/>
              <a:t> </a:t>
            </a:r>
            <a:r>
              <a:rPr lang="fr-FR" dirty="0" err="1"/>
              <a:t>ajutorul</a:t>
            </a:r>
            <a:r>
              <a:rPr lang="fr-FR" dirty="0"/>
              <a:t> </a:t>
            </a:r>
            <a:r>
              <a:rPr lang="fr-FR" dirty="0" err="1"/>
              <a:t>unui</a:t>
            </a:r>
            <a:r>
              <a:rPr lang="fr-FR" dirty="0"/>
              <a:t> </a:t>
            </a:r>
            <a:r>
              <a:rPr lang="fr-FR" dirty="0" err="1"/>
              <a:t>ac</a:t>
            </a:r>
            <a:r>
              <a:rPr lang="fr-FR" dirty="0"/>
              <a:t> </a:t>
            </a:r>
            <a:r>
              <a:rPr lang="fr-FR" dirty="0" err="1"/>
              <a:t>lung</a:t>
            </a:r>
            <a:r>
              <a:rPr lang="fr-FR" dirty="0"/>
              <a:t> </a:t>
            </a:r>
            <a:r>
              <a:rPr lang="fr-FR" dirty="0" err="1"/>
              <a:t>cu</a:t>
            </a:r>
            <a:r>
              <a:rPr lang="fr-FR" dirty="0"/>
              <a:t> </a:t>
            </a:r>
            <a:r>
              <a:rPr lang="fr-FR" dirty="0" err="1"/>
              <a:t>mandren</a:t>
            </a:r>
            <a:r>
              <a:rPr lang="fr-FR" dirty="0"/>
              <a:t> (</a:t>
            </a:r>
            <a:r>
              <a:rPr lang="fr-FR" dirty="0" err="1"/>
              <a:t>ac</a:t>
            </a:r>
            <a:r>
              <a:rPr lang="fr-FR" dirty="0"/>
              <a:t> de </a:t>
            </a:r>
            <a:r>
              <a:rPr lang="fr-FR" dirty="0" err="1"/>
              <a:t>puncţie</a:t>
            </a:r>
            <a:r>
              <a:rPr lang="fr-FR" dirty="0"/>
              <a:t> 18 G), </a:t>
            </a:r>
            <a:r>
              <a:rPr lang="fr-FR" dirty="0" err="1"/>
              <a:t>direcţionat</a:t>
            </a:r>
            <a:r>
              <a:rPr lang="fr-FR" dirty="0"/>
              <a:t> </a:t>
            </a:r>
            <a:r>
              <a:rPr lang="fr-FR" dirty="0" err="1"/>
              <a:t>spre</a:t>
            </a:r>
            <a:r>
              <a:rPr lang="fr-FR" dirty="0"/>
              <a:t> </a:t>
            </a:r>
            <a:r>
              <a:rPr lang="fr-FR" dirty="0" err="1"/>
              <a:t>umărul</a:t>
            </a:r>
            <a:r>
              <a:rPr lang="fr-FR" dirty="0"/>
              <a:t> </a:t>
            </a:r>
            <a:r>
              <a:rPr lang="fr-FR" dirty="0" err="1"/>
              <a:t>stâng</a:t>
            </a:r>
            <a:r>
              <a:rPr lang="fr-FR" dirty="0"/>
              <a:t> la un </a:t>
            </a:r>
            <a:r>
              <a:rPr lang="fr-FR" dirty="0" err="1"/>
              <a:t>unghi</a:t>
            </a:r>
            <a:r>
              <a:rPr lang="fr-FR" dirty="0"/>
              <a:t> de 30 grade </a:t>
            </a:r>
            <a:r>
              <a:rPr lang="fr-FR" dirty="0" err="1"/>
              <a:t>cu</a:t>
            </a:r>
            <a:r>
              <a:rPr lang="fr-FR" dirty="0"/>
              <a:t> </a:t>
            </a:r>
            <a:r>
              <a:rPr lang="fr-FR" dirty="0" err="1"/>
              <a:t>pielea</a:t>
            </a:r>
            <a:r>
              <a:rPr lang="fr-FR" dirty="0"/>
              <a:t>.  </a:t>
            </a:r>
            <a:r>
              <a:rPr lang="fr-FR" dirty="0" err="1"/>
              <a:t>Acest</a:t>
            </a:r>
            <a:r>
              <a:rPr lang="fr-FR" dirty="0"/>
              <a:t> </a:t>
            </a:r>
            <a:r>
              <a:rPr lang="fr-FR" dirty="0" err="1"/>
              <a:t>traseu</a:t>
            </a:r>
            <a:r>
              <a:rPr lang="fr-FR" dirty="0"/>
              <a:t> este extrapleural </a:t>
            </a:r>
            <a:r>
              <a:rPr lang="fr-FR" dirty="0" err="1"/>
              <a:t>şi</a:t>
            </a:r>
            <a:r>
              <a:rPr lang="fr-FR" dirty="0"/>
              <a:t> </a:t>
            </a:r>
            <a:r>
              <a:rPr lang="vi-VN" dirty="0"/>
              <a:t>evită arterele coronare, pericardi</a:t>
            </a:r>
            <a:r>
              <a:rPr lang="en-US" dirty="0"/>
              <a:t>c</a:t>
            </a:r>
            <a:r>
              <a:rPr lang="vi-VN" dirty="0"/>
              <a:t>e şi mamare interne. </a:t>
            </a:r>
            <a:endParaRPr lang="en-US" dirty="0"/>
          </a:p>
          <a:p>
            <a:r>
              <a:rPr lang="vi-VN" dirty="0"/>
              <a:t>Operatorul încearcă intermitent să aspire fluid şi injectează mici</a:t>
            </a:r>
            <a:r>
              <a:rPr lang="en-US" dirty="0"/>
              <a:t> </a:t>
            </a:r>
            <a:r>
              <a:rPr lang="vi-VN" dirty="0"/>
              <a:t>cantităţi de substanţă de contrast. Dacă fluidul hemoragic se aspiră cu uşurinţă, câţiva mililitri de substanţă de contrast pot fi</a:t>
            </a:r>
            <a:r>
              <a:rPr lang="en-US" dirty="0"/>
              <a:t> </a:t>
            </a:r>
            <a:r>
              <a:rPr lang="vi-VN" dirty="0"/>
              <a:t>injectaţi sub control fluoroscopic (un mic strat inferior indică faptul că acul este corect poziţionat). </a:t>
            </a:r>
            <a:endParaRPr lang="en-US" dirty="0"/>
          </a:p>
          <a:p>
            <a:r>
              <a:rPr lang="vi-VN" dirty="0"/>
              <a:t>Un ghid moale tip J va fi</a:t>
            </a:r>
            <a:r>
              <a:rPr lang="en-US" dirty="0"/>
              <a:t> </a:t>
            </a:r>
            <a:r>
              <a:rPr lang="vi-VN" dirty="0"/>
              <a:t>introdus, iar după dilataţie se schimbă cu un cateter pigtail. </a:t>
            </a:r>
            <a:endParaRPr lang="en-US" dirty="0"/>
          </a:p>
          <a:p>
            <a:r>
              <a:rPr lang="vi-VN" dirty="0"/>
              <a:t>Este esenţial să se verifice poziţia sondei în cel puţin 2 incidenţe</a:t>
            </a:r>
            <a:r>
              <a:rPr lang="en-US" dirty="0"/>
              <a:t> </a:t>
            </a:r>
            <a:r>
              <a:rPr lang="en-US" dirty="0" err="1"/>
              <a:t>angiografice</a:t>
            </a:r>
            <a:r>
              <a:rPr lang="en-US" dirty="0"/>
              <a:t> </a:t>
            </a:r>
            <a:r>
              <a:rPr lang="en-US" dirty="0" err="1"/>
              <a:t>înaintea</a:t>
            </a:r>
            <a:r>
              <a:rPr lang="en-US" dirty="0"/>
              <a:t> </a:t>
            </a:r>
            <a:r>
              <a:rPr lang="en-US" dirty="0" err="1"/>
              <a:t>inserţiei</a:t>
            </a:r>
            <a:r>
              <a:rPr lang="en-US" dirty="0"/>
              <a:t> </a:t>
            </a:r>
            <a:r>
              <a:rPr lang="en-US" dirty="0" err="1"/>
              <a:t>cateterului</a:t>
            </a:r>
            <a:r>
              <a:rPr lang="en-US" dirty="0"/>
              <a:t> de </a:t>
            </a:r>
            <a:r>
              <a:rPr lang="en-US" dirty="0" err="1"/>
              <a:t>dilatare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drenaj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hapter 77 – &lt;b&gt;PERICARDIAL DISEASE&lt;/b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6629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vi-VN" sz="3600" b="1" dirty="0"/>
              <a:t>Revărsatul pericardic şi tamponada cardiacă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vi-VN" dirty="0"/>
              <a:t>Revărsatul pericardic poate fi transsudat</a:t>
            </a:r>
            <a:r>
              <a:rPr lang="en-US" dirty="0"/>
              <a:t> (</a:t>
            </a:r>
            <a:r>
              <a:rPr lang="en-US" dirty="0" err="1"/>
              <a:t>hidropericard</a:t>
            </a:r>
            <a:r>
              <a:rPr lang="en-US" dirty="0"/>
              <a:t>), </a:t>
            </a:r>
            <a:r>
              <a:rPr lang="en-US" dirty="0" err="1"/>
              <a:t>exsudat</a:t>
            </a:r>
            <a:r>
              <a:rPr lang="en-US" dirty="0"/>
              <a:t>, </a:t>
            </a:r>
            <a:r>
              <a:rPr lang="en-US" dirty="0" err="1"/>
              <a:t>piopericard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hemopericard</a:t>
            </a:r>
            <a:r>
              <a:rPr lang="en-US" dirty="0"/>
              <a:t>.</a:t>
            </a:r>
          </a:p>
          <a:p>
            <a:r>
              <a:rPr lang="vi-VN" i="1" dirty="0"/>
              <a:t>Revărsatele masive se asociază de obicei cu neoplasme,</a:t>
            </a:r>
            <a:r>
              <a:rPr lang="en-US" i="1" dirty="0"/>
              <a:t> </a:t>
            </a:r>
            <a:r>
              <a:rPr lang="vi-VN" dirty="0"/>
              <a:t>tuberculoză, pericardite cu colesterol, pericardite uremice,</a:t>
            </a:r>
            <a:r>
              <a:rPr lang="en-US" dirty="0"/>
              <a:t> </a:t>
            </a:r>
            <a:r>
              <a:rPr lang="vi-VN" dirty="0"/>
              <a:t>mixedem şi parazitoze.</a:t>
            </a:r>
            <a:endParaRPr lang="en-US" dirty="0"/>
          </a:p>
          <a:p>
            <a:r>
              <a:rPr lang="vi-VN" dirty="0"/>
              <a:t>Revărsatele ce se instalează</a:t>
            </a:r>
            <a:r>
              <a:rPr lang="en-US" dirty="0"/>
              <a:t> </a:t>
            </a:r>
            <a:r>
              <a:rPr lang="en-US" dirty="0" err="1"/>
              <a:t>insidios</a:t>
            </a:r>
            <a:r>
              <a:rPr lang="en-US" dirty="0"/>
              <a:t> pot </a:t>
            </a:r>
            <a:r>
              <a:rPr lang="en-US" dirty="0" err="1"/>
              <a:t>fi</a:t>
            </a:r>
            <a:r>
              <a:rPr lang="en-US" dirty="0"/>
              <a:t> </a:t>
            </a:r>
            <a:r>
              <a:rPr lang="en-US" dirty="0" err="1"/>
              <a:t>asimptomatice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altele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vi-VN" dirty="0"/>
              <a:t>dar care se instalează mai rapid pot prezenta tamponadă.</a:t>
            </a:r>
          </a:p>
          <a:p>
            <a:r>
              <a:rPr lang="it-IT" i="1" dirty="0"/>
              <a:t>Revărsatele localizate sunt frecvente pe cicatrici (de ex. </a:t>
            </a:r>
            <a:r>
              <a:rPr lang="en-US" dirty="0" err="1"/>
              <a:t>postchirurgicale</a:t>
            </a:r>
            <a:r>
              <a:rPr lang="en-US" dirty="0"/>
              <a:t>, </a:t>
            </a:r>
            <a:r>
              <a:rPr lang="en-US" dirty="0" err="1"/>
              <a:t>posttraumatice</a:t>
            </a:r>
            <a:r>
              <a:rPr lang="en-US" dirty="0"/>
              <a:t>, </a:t>
            </a:r>
            <a:r>
              <a:rPr lang="en-US" dirty="0" err="1"/>
              <a:t>pericardite</a:t>
            </a:r>
            <a:r>
              <a:rPr lang="en-US" dirty="0"/>
              <a:t> </a:t>
            </a:r>
            <a:r>
              <a:rPr lang="en-US" dirty="0" err="1"/>
              <a:t>purulente</a:t>
            </a:r>
            <a:r>
              <a:rPr lang="en-US" dirty="0"/>
              <a:t>).</a:t>
            </a:r>
          </a:p>
          <a:p>
            <a:r>
              <a:rPr lang="vi-VN" i="1" dirty="0"/>
              <a:t>Revărsatele </a:t>
            </a:r>
            <a:r>
              <a:rPr lang="en-US" i="1" dirty="0" err="1"/>
              <a:t>pericardice</a:t>
            </a:r>
            <a:r>
              <a:rPr lang="vi-VN" i="1" dirty="0"/>
              <a:t> masive cronice sunt rare (2 – 3,5%</a:t>
            </a:r>
            <a:r>
              <a:rPr lang="en-US" i="1" dirty="0"/>
              <a:t> </a:t>
            </a:r>
            <a:r>
              <a:rPr lang="sv-SE" dirty="0"/>
              <a:t>din totalul revărsatelor mari).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vi-VN" b="1" i="1" dirty="0"/>
              <a:t>Tamponada cardiacă</a:t>
            </a:r>
            <a:br>
              <a:rPr lang="vi-VN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/>
              <a:t>    -Reprezintă faza decompensată a compresiei cardiace </a:t>
            </a:r>
            <a:r>
              <a:rPr lang="vi-VN" dirty="0"/>
              <a:t>datorată acumulării lichidului şi creşterii presiunii</a:t>
            </a:r>
            <a:r>
              <a:rPr lang="en-US" dirty="0"/>
              <a:t> </a:t>
            </a:r>
            <a:r>
              <a:rPr lang="vi-VN" dirty="0"/>
              <a:t>intrapericardice</a:t>
            </a:r>
            <a:r>
              <a:rPr lang="en-US" dirty="0"/>
              <a:t>.</a:t>
            </a:r>
            <a:r>
              <a:rPr lang="vi-VN" dirty="0"/>
              <a:t> </a:t>
            </a:r>
            <a:endParaRPr lang="en-US" dirty="0"/>
          </a:p>
          <a:p>
            <a:pPr>
              <a:buNone/>
            </a:pPr>
            <a:r>
              <a:rPr lang="en-US" dirty="0"/>
              <a:t>     -</a:t>
            </a:r>
            <a:r>
              <a:rPr lang="vi-VN" dirty="0"/>
              <a:t>În tamponada cardiacă “chirurgicală”</a:t>
            </a:r>
            <a:r>
              <a:rPr lang="en-US" dirty="0"/>
              <a:t> </a:t>
            </a:r>
            <a:r>
              <a:rPr lang="vi-VN" dirty="0"/>
              <a:t>presiunea intrapericardică creşte rapid în timp de minute</a:t>
            </a:r>
            <a:r>
              <a:rPr lang="en-US" dirty="0"/>
              <a:t> </a:t>
            </a:r>
            <a:r>
              <a:rPr lang="it-IT" dirty="0"/>
              <a:t>sau ore (ex. hemoragia) în timp ce în cele inflamatorii trec zile sau săptămâni până se produce compresia (tamponadele cardiace “medicale”). </a:t>
            </a:r>
          </a:p>
          <a:p>
            <a:pPr>
              <a:buNone/>
            </a:pPr>
            <a:r>
              <a:rPr lang="it-IT" dirty="0"/>
              <a:t>     -Volumul lichidului </a:t>
            </a:r>
            <a:r>
              <a:rPr lang="vi-VN" dirty="0"/>
              <a:t>care cauzează tamponada este invers proporţional cu</a:t>
            </a:r>
            <a:r>
              <a:rPr lang="en-US" dirty="0"/>
              <a:t> </a:t>
            </a:r>
            <a:r>
              <a:rPr lang="it-IT" dirty="0"/>
              <a:t>rigiditatea şi grosimea pericardului parietal (150 – 2000 </a:t>
            </a:r>
            <a:r>
              <a:rPr lang="en-US" dirty="0"/>
              <a:t>ml).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ibrous (parietal) and visceral pericardium (epicardium) gr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4876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vi-VN" b="1" i="1" dirty="0"/>
              <a:t>Tamponada cardiacă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85000" lnSpcReduction="20000"/>
          </a:bodyPr>
          <a:lstStyle/>
          <a:p>
            <a:endParaRPr lang="it-IT" dirty="0"/>
          </a:p>
          <a:p>
            <a:r>
              <a:rPr lang="it-IT" dirty="0"/>
              <a:t>Prin compresiunea locală pot apare dispnee, disfagie, </a:t>
            </a:r>
            <a:r>
              <a:rPr lang="vi-VN" dirty="0"/>
              <a:t>răguşeală (nervul laringeu recurent), sughiţ (nervul frenic)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greaţ</a:t>
            </a:r>
            <a:r>
              <a:rPr lang="ro-RO" dirty="0"/>
              <a:t>ă</a:t>
            </a:r>
            <a:r>
              <a:rPr lang="en-US" dirty="0"/>
              <a:t> (</a:t>
            </a:r>
            <a:r>
              <a:rPr lang="en-US" dirty="0" err="1"/>
              <a:t>diafragm</a:t>
            </a:r>
            <a:r>
              <a:rPr lang="en-US" dirty="0"/>
              <a:t>). </a:t>
            </a:r>
            <a:r>
              <a:rPr lang="en-US" dirty="0" err="1"/>
              <a:t>Zgomotele</a:t>
            </a:r>
            <a:r>
              <a:rPr lang="en-US" dirty="0"/>
              <a:t> </a:t>
            </a:r>
            <a:r>
              <a:rPr lang="en-US" dirty="0" err="1"/>
              <a:t>cardiace</a:t>
            </a:r>
            <a:r>
              <a:rPr lang="en-US" dirty="0"/>
              <a:t> sunt </a:t>
            </a:r>
            <a:r>
              <a:rPr lang="en-US" dirty="0" err="1"/>
              <a:t>asurzite</a:t>
            </a:r>
            <a:r>
              <a:rPr lang="en-US" dirty="0"/>
              <a:t>.</a:t>
            </a:r>
          </a:p>
          <a:p>
            <a:r>
              <a:rPr lang="it-IT" dirty="0"/>
              <a:t>Compresiunea bazei plămânului determină matitate sub </a:t>
            </a:r>
            <a:r>
              <a:rPr lang="en-US" dirty="0"/>
              <a:t>scapula </a:t>
            </a:r>
            <a:r>
              <a:rPr lang="en-US" dirty="0" err="1"/>
              <a:t>stângă</a:t>
            </a:r>
            <a:r>
              <a:rPr lang="en-US" dirty="0"/>
              <a:t> (</a:t>
            </a:r>
            <a:r>
              <a:rPr lang="en-US" dirty="0" err="1"/>
              <a:t>semnul</a:t>
            </a:r>
            <a:r>
              <a:rPr lang="en-US" dirty="0"/>
              <a:t> Bamberger – Pins – </a:t>
            </a:r>
            <a:r>
              <a:rPr lang="en-US" dirty="0" err="1"/>
              <a:t>Ewart</a:t>
            </a:r>
            <a:r>
              <a:rPr lang="en-US" dirty="0"/>
              <a:t>). </a:t>
            </a:r>
          </a:p>
          <a:p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prezente</a:t>
            </a:r>
            <a:r>
              <a:rPr lang="en-US" dirty="0"/>
              <a:t> </a:t>
            </a:r>
            <a:r>
              <a:rPr lang="en-US" dirty="0" err="1"/>
              <a:t>ortopneea</a:t>
            </a:r>
            <a:r>
              <a:rPr lang="en-US" dirty="0"/>
              <a:t>, </a:t>
            </a:r>
            <a:r>
              <a:rPr lang="en-US" dirty="0" err="1"/>
              <a:t>tusea</a:t>
            </a:r>
            <a:r>
              <a:rPr lang="en-US" dirty="0"/>
              <a:t>, </a:t>
            </a:r>
            <a:r>
              <a:rPr lang="en-US" dirty="0" err="1"/>
              <a:t>disfagia</a:t>
            </a:r>
            <a:r>
              <a:rPr lang="en-US" dirty="0"/>
              <a:t>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lipotimii</a:t>
            </a:r>
            <a:r>
              <a:rPr lang="en-US" dirty="0"/>
              <a:t> </a:t>
            </a:r>
            <a:r>
              <a:rPr lang="vi-VN" dirty="0"/>
              <a:t>ocazionale. </a:t>
            </a:r>
            <a:endParaRPr lang="en-US" dirty="0"/>
          </a:p>
          <a:p>
            <a:r>
              <a:rPr lang="vi-VN" dirty="0"/>
              <a:t>Tamponada cardiacă dezvoltată insidios poate</a:t>
            </a:r>
            <a:r>
              <a:rPr lang="en-US" dirty="0"/>
              <a:t> </a:t>
            </a:r>
            <a:r>
              <a:rPr lang="en-US" dirty="0" err="1"/>
              <a:t>debuta</a:t>
            </a:r>
            <a:r>
              <a:rPr lang="en-US" dirty="0"/>
              <a:t> direct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simptomatologia</a:t>
            </a:r>
            <a:r>
              <a:rPr lang="en-US" dirty="0"/>
              <a:t> </a:t>
            </a:r>
            <a:r>
              <a:rPr lang="en-US" dirty="0" err="1"/>
              <a:t>complicaţiilor</a:t>
            </a:r>
            <a:r>
              <a:rPr lang="en-US" dirty="0"/>
              <a:t> sale </a:t>
            </a:r>
            <a:r>
              <a:rPr lang="pt-BR" dirty="0"/>
              <a:t>(insuficienţa renală acută, pletor abdominal, insuficienţa </a:t>
            </a:r>
            <a:r>
              <a:rPr lang="it-IT" dirty="0"/>
              <a:t>hepatică şi ischemia mezenterică). </a:t>
            </a:r>
          </a:p>
          <a:p>
            <a:r>
              <a:rPr lang="it-IT" dirty="0"/>
              <a:t>La 60% din bolnavi cauza revărsatului pericardic poate fi o condiţie medicală </a:t>
            </a:r>
            <a:r>
              <a:rPr lang="vi-VN" dirty="0"/>
              <a:t>deja cunoscută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vi-VN" b="1" i="1" dirty="0"/>
              <a:t>Tamponada cardiacă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vi-VN" dirty="0"/>
              <a:t>Tamponada cardiacă fără două sau mai</a:t>
            </a:r>
            <a:r>
              <a:rPr lang="en-US" dirty="0"/>
              <a:t> </a:t>
            </a:r>
            <a:r>
              <a:rPr lang="it-IT" dirty="0"/>
              <a:t>multe simptome de inflamaţie (durere specifică, frecătur</a:t>
            </a:r>
            <a:r>
              <a:rPr lang="ro-RO" dirty="0"/>
              <a:t>a</a:t>
            </a:r>
            <a:r>
              <a:rPr lang="it-IT" dirty="0"/>
              <a:t> </a:t>
            </a:r>
            <a:r>
              <a:rPr lang="es-ES" dirty="0" err="1"/>
              <a:t>pericardică</a:t>
            </a:r>
            <a:r>
              <a:rPr lang="es-ES" dirty="0"/>
              <a:t>, </a:t>
            </a:r>
            <a:r>
              <a:rPr lang="es-ES" dirty="0" err="1"/>
              <a:t>febra</a:t>
            </a:r>
            <a:r>
              <a:rPr lang="es-ES" dirty="0"/>
              <a:t>, </a:t>
            </a:r>
            <a:r>
              <a:rPr lang="es-ES" dirty="0" err="1"/>
              <a:t>supradenivelarea</a:t>
            </a:r>
            <a:r>
              <a:rPr lang="es-ES" dirty="0"/>
              <a:t> </a:t>
            </a:r>
            <a:r>
              <a:rPr lang="es-ES" dirty="0" err="1"/>
              <a:t>difuză</a:t>
            </a:r>
            <a:r>
              <a:rPr lang="es-ES" dirty="0"/>
              <a:t> ST) este de </a:t>
            </a:r>
            <a:r>
              <a:rPr lang="vi-VN" dirty="0"/>
              <a:t>obicei asociată cu un revărsat malign. </a:t>
            </a:r>
            <a:endParaRPr lang="en-US" dirty="0"/>
          </a:p>
          <a:p>
            <a:r>
              <a:rPr lang="vi-VN" dirty="0"/>
              <a:t>EKG-ul poate arăta</a:t>
            </a:r>
            <a:r>
              <a:rPr lang="en-US" dirty="0"/>
              <a:t> QRS </a:t>
            </a:r>
            <a:r>
              <a:rPr lang="en-US" dirty="0" err="1"/>
              <a:t>microvoltat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T </a:t>
            </a:r>
            <a:r>
              <a:rPr lang="en-US" dirty="0" err="1"/>
              <a:t>aplatizate</a:t>
            </a:r>
            <a:r>
              <a:rPr lang="en-US" dirty="0"/>
              <a:t>, </a:t>
            </a:r>
            <a:r>
              <a:rPr lang="en-US" dirty="0" err="1"/>
              <a:t>subdenivelare</a:t>
            </a:r>
            <a:r>
              <a:rPr lang="en-US" dirty="0"/>
              <a:t> PR, </a:t>
            </a:r>
            <a:r>
              <a:rPr lang="fr-FR" dirty="0" err="1"/>
              <a:t>modificări</a:t>
            </a:r>
            <a:r>
              <a:rPr lang="fr-FR" dirty="0"/>
              <a:t> ST-T, bloc de </a:t>
            </a:r>
            <a:r>
              <a:rPr lang="fr-FR" dirty="0" err="1"/>
              <a:t>ramură</a:t>
            </a:r>
            <a:r>
              <a:rPr lang="fr-FR" dirty="0"/>
              <a:t> </a:t>
            </a:r>
            <a:r>
              <a:rPr lang="fr-FR" dirty="0" err="1"/>
              <a:t>sau</a:t>
            </a:r>
            <a:r>
              <a:rPr lang="fr-FR" dirty="0"/>
              <a:t> </a:t>
            </a:r>
            <a:r>
              <a:rPr lang="fr-FR" dirty="0" err="1"/>
              <a:t>alternanţ</a:t>
            </a:r>
            <a:r>
              <a:rPr lang="ro-RO" dirty="0"/>
              <a:t>ă</a:t>
            </a:r>
            <a:r>
              <a:rPr lang="fr-FR" dirty="0"/>
              <a:t> </a:t>
            </a:r>
            <a:r>
              <a:rPr lang="fr-FR" dirty="0" err="1"/>
              <a:t>electric</a:t>
            </a:r>
            <a:r>
              <a:rPr lang="ro-RO" dirty="0"/>
              <a:t>ă</a:t>
            </a:r>
            <a:r>
              <a:rPr lang="fr-FR" dirty="0"/>
              <a:t> </a:t>
            </a:r>
            <a:r>
              <a:rPr lang="it-IT" dirty="0"/>
              <a:t>(rareori apărută în absenţa tamponadei cardiace). </a:t>
            </a:r>
          </a:p>
          <a:p>
            <a:r>
              <a:rPr lang="it-IT" dirty="0"/>
              <a:t>La </a:t>
            </a:r>
            <a:r>
              <a:rPr lang="vi-VN" dirty="0"/>
              <a:t>radiografia </a:t>
            </a:r>
            <a:r>
              <a:rPr lang="ro-RO" dirty="0"/>
              <a:t>CP</a:t>
            </a:r>
            <a:r>
              <a:rPr lang="vi-VN" dirty="0"/>
              <a:t> revărsatele masive</a:t>
            </a:r>
            <a:r>
              <a:rPr lang="en-US" dirty="0"/>
              <a:t> </a:t>
            </a:r>
            <a:r>
              <a:rPr lang="vi-VN" dirty="0"/>
              <a:t>determină cardiomegalie globală cu marginile ascuţite</a:t>
            </a:r>
            <a:r>
              <a:rPr lang="en-US" dirty="0"/>
              <a:t> </a:t>
            </a:r>
            <a:r>
              <a:rPr lang="vi-VN" dirty="0"/>
              <a:t>(imaginea de carafă).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&lt;b&gt;Pericardial Disease&lt;/b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6962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... &lt;b&gt;Pericardial disease&lt;/b&gt; is a common manifestation of cardiovascu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762000"/>
            <a:ext cx="5029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vi-VN" b="1" i="1" dirty="0"/>
              <a:t>Tamponada cardiacă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vi-VN" dirty="0"/>
              <a:t>Revărsatele se clasifică din punct de vedere</a:t>
            </a:r>
            <a:r>
              <a:rPr lang="en-US" dirty="0"/>
              <a:t> </a:t>
            </a:r>
            <a:r>
              <a:rPr lang="it-IT" dirty="0"/>
              <a:t>cantitativ în: (1) mici (spaţiu ec</a:t>
            </a:r>
            <a:r>
              <a:rPr lang="ro-RO" dirty="0"/>
              <a:t>h</a:t>
            </a:r>
            <a:r>
              <a:rPr lang="it-IT" dirty="0"/>
              <a:t>o-free în diastolă &lt; 10mm); </a:t>
            </a:r>
            <a:r>
              <a:rPr lang="en-US" dirty="0"/>
              <a:t>(2) moderate (10 – 20 mm); (3) </a:t>
            </a:r>
            <a:r>
              <a:rPr lang="en-US" dirty="0" err="1"/>
              <a:t>mari</a:t>
            </a:r>
            <a:r>
              <a:rPr lang="en-US" dirty="0"/>
              <a:t> (&gt; 20 mm) </a:t>
            </a:r>
            <a:r>
              <a:rPr lang="en-US" dirty="0" err="1"/>
              <a:t>sau</a:t>
            </a:r>
            <a:r>
              <a:rPr lang="en-US" dirty="0"/>
              <a:t> (4) </a:t>
            </a:r>
            <a:r>
              <a:rPr lang="vi-VN" dirty="0"/>
              <a:t>foarte mari (&gt;20 mm şi semne de compresie cardiacă). </a:t>
            </a:r>
            <a:endParaRPr lang="en-US" dirty="0"/>
          </a:p>
          <a:p>
            <a:r>
              <a:rPr lang="vi-VN" dirty="0"/>
              <a:t>În</a:t>
            </a:r>
            <a:r>
              <a:rPr lang="en-US" dirty="0"/>
              <a:t> </a:t>
            </a:r>
            <a:r>
              <a:rPr lang="it-IT" dirty="0"/>
              <a:t>incidenţa parasternală ax lung lichidul e prezent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şanţului</a:t>
            </a:r>
            <a:r>
              <a:rPr lang="en-US" dirty="0"/>
              <a:t> </a:t>
            </a:r>
            <a:r>
              <a:rPr lang="en-US" dirty="0" err="1"/>
              <a:t>atrio</a:t>
            </a:r>
            <a:r>
              <a:rPr lang="en-US" dirty="0"/>
              <a:t>-ventricular posterior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pt-BR" dirty="0"/>
              <a:t>lichidul pleural se continuă sub atriul stâng posterior de </a:t>
            </a:r>
            <a:r>
              <a:rPr lang="it-IT" dirty="0"/>
              <a:t>aorta descendentă. </a:t>
            </a:r>
          </a:p>
          <a:p>
            <a:r>
              <a:rPr lang="it-IT" dirty="0"/>
              <a:t>În revărsatele pericardice mari inima </a:t>
            </a:r>
            <a:r>
              <a:rPr lang="vi-VN" dirty="0"/>
              <a:t>poate pluti în cavitatea per</a:t>
            </a:r>
            <a:r>
              <a:rPr lang="en-US" dirty="0" err="1"/>
              <a:t>i</a:t>
            </a:r>
            <a:r>
              <a:rPr lang="vi-VN" dirty="0"/>
              <a:t>cardică (</a:t>
            </a:r>
            <a:r>
              <a:rPr lang="he-IL" dirty="0"/>
              <a:t>״</a:t>
            </a:r>
            <a:r>
              <a:rPr lang="vi-VN" dirty="0"/>
              <a:t>swinging heart </a:t>
            </a:r>
            <a:r>
              <a:rPr lang="he-IL" dirty="0"/>
              <a:t>״</a:t>
            </a:r>
            <a:r>
              <a:rPr lang="en-US" dirty="0"/>
              <a:t>) </a:t>
            </a:r>
            <a:r>
              <a:rPr lang="en-US" dirty="0" err="1"/>
              <a:t>inducând</a:t>
            </a:r>
            <a:r>
              <a:rPr lang="en-US" dirty="0"/>
              <a:t> </a:t>
            </a:r>
            <a:r>
              <a:rPr lang="en-US" dirty="0" err="1"/>
              <a:t>pseudoprolapsul</a:t>
            </a:r>
            <a:r>
              <a:rPr lang="en-US" dirty="0"/>
              <a:t> </a:t>
            </a:r>
            <a:r>
              <a:rPr lang="en-US" dirty="0" err="1"/>
              <a:t>valvei</a:t>
            </a:r>
            <a:r>
              <a:rPr lang="en-US" dirty="0"/>
              <a:t> </a:t>
            </a:r>
            <a:r>
              <a:rPr lang="en-US" dirty="0" err="1"/>
              <a:t>mitrale</a:t>
            </a:r>
            <a:r>
              <a:rPr lang="en-US" dirty="0"/>
              <a:t>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falsa</a:t>
            </a:r>
            <a:r>
              <a:rPr lang="en-US" dirty="0"/>
              <a:t> </a:t>
            </a:r>
            <a:r>
              <a:rPr lang="vi-VN" dirty="0"/>
              <a:t>mişcare sistolică anterioară a acesteia, mişcarea</a:t>
            </a:r>
            <a:r>
              <a:rPr lang="en-US" dirty="0"/>
              <a:t> </a:t>
            </a:r>
            <a:r>
              <a:rPr lang="pt-BR" dirty="0"/>
              <a:t>paradoxală a septului interventricular şi închiderea</a:t>
            </a:r>
          </a:p>
          <a:p>
            <a:pPr>
              <a:buNone/>
            </a:pPr>
            <a:r>
              <a:rPr lang="en-US" dirty="0"/>
              <a:t>      </a:t>
            </a:r>
            <a:r>
              <a:rPr lang="vi-VN" dirty="0"/>
              <a:t>mezosistolică a valvei aortice. </a:t>
            </a:r>
            <a:endParaRPr lang="en-US" dirty="0"/>
          </a:p>
          <a:p>
            <a:r>
              <a:rPr lang="vi-VN" dirty="0"/>
              <a:t>Mărimea revărsatelor</a:t>
            </a:r>
            <a:r>
              <a:rPr lang="en-US" dirty="0"/>
              <a:t> </a:t>
            </a:r>
            <a:r>
              <a:rPr lang="it-IT" dirty="0"/>
              <a:t>pericardice reprezintă un indicator al prognosticului: revărsatele masive indică de obicei boli grave.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Pericardita constrictivă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Pericardita constrictivă este o complicaţie rară, dar </a:t>
            </a:r>
            <a:r>
              <a:rPr lang="vi-VN" dirty="0"/>
              <a:t>severă a inflamaţiei cronice a pericardului</a:t>
            </a:r>
            <a:r>
              <a:rPr lang="ro-RO" dirty="0"/>
              <a:t>,</a:t>
            </a:r>
            <a:r>
              <a:rPr lang="vi-VN" dirty="0"/>
              <a:t> ducând la o</a:t>
            </a:r>
            <a:r>
              <a:rPr lang="en-US" dirty="0"/>
              <a:t> </a:t>
            </a:r>
            <a:r>
              <a:rPr lang="vi-VN" dirty="0"/>
              <a:t>umplere deficitară a ventriculilor şi la insuficienţă</a:t>
            </a:r>
            <a:r>
              <a:rPr lang="en-US" dirty="0"/>
              <a:t> </a:t>
            </a:r>
            <a:r>
              <a:rPr lang="pt-BR" dirty="0"/>
              <a:t>ventriculară. Tuberculoza, iritaţia mediastinală şi </a:t>
            </a:r>
            <a:r>
              <a:rPr lang="it-IT" dirty="0"/>
              <a:t>procedurile chirurgicale anterioare sunt cauzele cele mai frecvente ale bolii, care poate prezenta mai multe forme </a:t>
            </a:r>
            <a:r>
              <a:rPr lang="en-US" dirty="0" err="1"/>
              <a:t>anatomopatologice</a:t>
            </a:r>
            <a:r>
              <a:rPr lang="en-US" dirty="0"/>
              <a:t>.</a:t>
            </a:r>
          </a:p>
          <a:p>
            <a:r>
              <a:rPr lang="en-US" dirty="0" err="1"/>
              <a:t>Pacienţii</a:t>
            </a:r>
            <a:r>
              <a:rPr lang="en-US" dirty="0"/>
              <a:t> </a:t>
            </a:r>
            <a:r>
              <a:rPr lang="it-IT" dirty="0"/>
              <a:t>acuză oboseală, prezintă edeme periferice, dispnee, </a:t>
            </a:r>
            <a:r>
              <a:rPr lang="en-US" dirty="0" err="1"/>
              <a:t>meteorism</a:t>
            </a:r>
            <a:r>
              <a:rPr lang="en-US" dirty="0"/>
              <a:t> abdominal, </a:t>
            </a:r>
            <a:r>
              <a:rPr lang="en-US" dirty="0" err="1"/>
              <a:t>simptome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pot </a:t>
            </a:r>
            <a:r>
              <a:rPr lang="en-US" dirty="0" err="1"/>
              <a:t>fi</a:t>
            </a:r>
            <a:r>
              <a:rPr lang="en-US" dirty="0"/>
              <a:t> </a:t>
            </a:r>
            <a:r>
              <a:rPr lang="en-US" dirty="0" err="1"/>
              <a:t>agravate</a:t>
            </a:r>
            <a:r>
              <a:rPr lang="en-US" dirty="0"/>
              <a:t> de o </a:t>
            </a:r>
            <a:r>
              <a:rPr lang="vi-VN" dirty="0"/>
              <a:t>enteropatie cu pierdere de proteine. </a:t>
            </a:r>
            <a:endParaRPr lang="en-US" dirty="0"/>
          </a:p>
          <a:p>
            <a:r>
              <a:rPr lang="vi-VN" dirty="0"/>
              <a:t>De obicei există un</a:t>
            </a:r>
            <a:r>
              <a:rPr lang="en-US" dirty="0"/>
              <a:t> </a:t>
            </a:r>
            <a:r>
              <a:rPr lang="vi-VN" dirty="0"/>
              <a:t>interval mare între inflamaţia iniţială a pericardului şi</a:t>
            </a:r>
            <a:r>
              <a:rPr lang="en-US" dirty="0"/>
              <a:t> </a:t>
            </a:r>
            <a:r>
              <a:rPr lang="vi-VN" dirty="0"/>
              <a:t>instalarea constricţiei. Congestia venoasă, hepatomegalia,</a:t>
            </a:r>
            <a:r>
              <a:rPr lang="en-US" dirty="0"/>
              <a:t> </a:t>
            </a:r>
            <a:r>
              <a:rPr lang="it-IT" dirty="0"/>
              <a:t>revarsatele pleurale şi ascita pot apărea la pacienţii decompensaţi.</a:t>
            </a:r>
          </a:p>
          <a:p>
            <a:r>
              <a:rPr lang="it-IT" dirty="0"/>
              <a:t> Decompensarea hemodinamică poate fi </a:t>
            </a:r>
            <a:r>
              <a:rPr lang="vi-VN" dirty="0"/>
              <a:t>agravată suplimentar de disfuncţia sistolică datorată</a:t>
            </a:r>
            <a:r>
              <a:rPr lang="en-US" dirty="0"/>
              <a:t> </a:t>
            </a:r>
            <a:r>
              <a:rPr lang="en-US" dirty="0" err="1"/>
              <a:t>fibrozei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atrofiei</a:t>
            </a:r>
            <a:r>
              <a:rPr lang="en-US" dirty="0"/>
              <a:t> </a:t>
            </a:r>
            <a:r>
              <a:rPr lang="en-US" dirty="0" err="1"/>
              <a:t>miocardice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onstrictive fibrous pericarditis gr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&lt;b&gt;Pericardial&lt;/b&gt; Constri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5867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&lt;b&gt;pericardial disease&lt;/b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berculous pericard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096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Defectele</a:t>
            </a:r>
            <a:r>
              <a:rPr lang="en-US" sz="3600" b="1" dirty="0"/>
              <a:t> </a:t>
            </a:r>
            <a:r>
              <a:rPr lang="en-US" sz="3600" b="1" dirty="0" err="1"/>
              <a:t>congenitale</a:t>
            </a:r>
            <a:r>
              <a:rPr lang="en-US" sz="3600" b="1" dirty="0"/>
              <a:t> ale </a:t>
            </a:r>
            <a:r>
              <a:rPr lang="en-US" sz="3600" b="1" dirty="0" err="1"/>
              <a:t>pericardului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  - </a:t>
            </a:r>
            <a:r>
              <a:rPr lang="en-US" sz="4400" dirty="0" err="1"/>
              <a:t>Defectele</a:t>
            </a:r>
            <a:r>
              <a:rPr lang="en-US" sz="4400" dirty="0"/>
              <a:t> </a:t>
            </a:r>
            <a:r>
              <a:rPr lang="en-US" sz="4400" dirty="0" err="1"/>
              <a:t>congenitale</a:t>
            </a:r>
            <a:r>
              <a:rPr lang="en-US" sz="4400" dirty="0"/>
              <a:t> ale </a:t>
            </a:r>
            <a:r>
              <a:rPr lang="en-US" sz="4400" dirty="0" err="1"/>
              <a:t>pericardului</a:t>
            </a:r>
            <a:r>
              <a:rPr lang="en-US" sz="4400" dirty="0"/>
              <a:t> (1/10.000</a:t>
            </a:r>
          </a:p>
          <a:p>
            <a:pPr>
              <a:buNone/>
            </a:pPr>
            <a:r>
              <a:rPr lang="en-US" sz="4400" dirty="0"/>
              <a:t>  </a:t>
            </a:r>
            <a:r>
              <a:rPr lang="vi-VN" sz="4400" dirty="0"/>
              <a:t>autopsii) constau în absenţa pericardului parţială stângă</a:t>
            </a:r>
          </a:p>
          <a:p>
            <a:pPr>
              <a:buNone/>
            </a:pPr>
            <a:r>
              <a:rPr lang="en-US" sz="4400" dirty="0"/>
              <a:t>  </a:t>
            </a:r>
            <a:r>
              <a:rPr lang="vi-VN" sz="4400" dirty="0"/>
              <a:t>(70%), dreaptă (17%) sau totală</a:t>
            </a:r>
            <a:r>
              <a:rPr lang="en-US" sz="4400" dirty="0"/>
              <a:t>,</a:t>
            </a:r>
            <a:r>
              <a:rPr lang="vi-VN" sz="4400" dirty="0"/>
              <a:t> bilaterală (rare). </a:t>
            </a:r>
            <a:endParaRPr lang="en-US" sz="4400" dirty="0"/>
          </a:p>
          <a:p>
            <a:pPr>
              <a:buNone/>
            </a:pPr>
            <a:r>
              <a:rPr lang="en-US" sz="4400" dirty="0"/>
              <a:t>  - </a:t>
            </a:r>
            <a:r>
              <a:rPr lang="vi-VN" sz="4400" dirty="0"/>
              <a:t>Marea majoritate a pacienţilor cu absenţa totală a</a:t>
            </a:r>
          </a:p>
          <a:p>
            <a:pPr>
              <a:buNone/>
            </a:pPr>
            <a:r>
              <a:rPr lang="it-IT" sz="4400" dirty="0"/>
              <a:t>  pericardului sunt asimptomatici. </a:t>
            </a:r>
          </a:p>
          <a:p>
            <a:pPr>
              <a:buNone/>
            </a:pPr>
            <a:r>
              <a:rPr lang="it-IT" sz="4400" dirty="0"/>
              <a:t>  - Deplasarea cardiacă homolaterală şi creşterea mobilităţii inimii implică un risc </a:t>
            </a:r>
            <a:r>
              <a:rPr lang="vi-VN" sz="4400" dirty="0"/>
              <a:t>crescut de disecţie traumatică de aorta.</a:t>
            </a:r>
            <a:endParaRPr lang="en-US" sz="4400" dirty="0"/>
          </a:p>
          <a:p>
            <a:pPr>
              <a:buNone/>
            </a:pPr>
            <a:r>
              <a:rPr lang="en-US" sz="4400" dirty="0"/>
              <a:t>   -</a:t>
            </a:r>
            <a:r>
              <a:rPr lang="vi-VN" sz="4400" dirty="0"/>
              <a:t>Defectele parţiale</a:t>
            </a:r>
            <a:r>
              <a:rPr lang="en-US" sz="4400" dirty="0"/>
              <a:t> </a:t>
            </a:r>
            <a:r>
              <a:rPr lang="it-IT" sz="4400" dirty="0"/>
              <a:t>stângi se pot complica cu hernierea şi strangularea inimii </a:t>
            </a:r>
            <a:r>
              <a:rPr lang="vi-VN" sz="4400" dirty="0"/>
              <a:t>prin defect (dureri precordiale, dispnee, sincopă sau moarte</a:t>
            </a:r>
            <a:r>
              <a:rPr lang="en-US" sz="4400" dirty="0"/>
              <a:t> </a:t>
            </a:r>
            <a:r>
              <a:rPr lang="vi-VN" sz="4400" dirty="0"/>
              <a:t>subită). </a:t>
            </a:r>
            <a:endParaRPr lang="en-US" sz="4400" dirty="0"/>
          </a:p>
          <a:p>
            <a:pPr>
              <a:buNone/>
            </a:pPr>
            <a:r>
              <a:rPr lang="en-US" sz="4400" dirty="0"/>
              <a:t>    -</a:t>
            </a:r>
            <a:r>
              <a:rPr lang="vi-VN" sz="4400" dirty="0"/>
              <a:t>Pericardioplastia chirurgicală (Dacron, Gore-tex sau</a:t>
            </a:r>
            <a:r>
              <a:rPr lang="en-US" sz="4400" dirty="0"/>
              <a:t> </a:t>
            </a:r>
            <a:r>
              <a:rPr lang="vi-VN" sz="4400" dirty="0"/>
              <a:t>pericard bovin) este indicată în cazul strangulării iminente</a:t>
            </a:r>
            <a:r>
              <a:rPr lang="en-US" sz="4400" dirty="0"/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media-cache-ec0.pinimg.com/736x/cf/06/21/cf0621712bebf5f51753dce3993856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001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Tratament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 err="1"/>
              <a:t>Pericardiectomia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singurul</a:t>
            </a:r>
            <a:r>
              <a:rPr lang="en-US" dirty="0"/>
              <a:t> </a:t>
            </a:r>
            <a:r>
              <a:rPr lang="en-US" dirty="0" err="1"/>
              <a:t>tratament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vi-VN" dirty="0"/>
              <a:t>constric</a:t>
            </a:r>
            <a:r>
              <a:rPr lang="ro-RO" dirty="0"/>
              <a:t>ț</a:t>
            </a:r>
            <a:r>
              <a:rPr lang="vi-VN" dirty="0"/>
              <a:t>ia permanentă. Indicaţiile se bazează pe</a:t>
            </a:r>
            <a:r>
              <a:rPr lang="en-US" dirty="0"/>
              <a:t> </a:t>
            </a:r>
            <a:r>
              <a:rPr lang="en-US" dirty="0" err="1"/>
              <a:t>simptome</a:t>
            </a:r>
            <a:r>
              <a:rPr lang="en-US" dirty="0"/>
              <a:t> </a:t>
            </a:r>
            <a:r>
              <a:rPr lang="en-US" dirty="0" err="1"/>
              <a:t>clinice</a:t>
            </a:r>
            <a:r>
              <a:rPr lang="en-US" dirty="0"/>
              <a:t>, </a:t>
            </a:r>
            <a:r>
              <a:rPr lang="en-US" dirty="0" err="1"/>
              <a:t>ecocardiografie</a:t>
            </a:r>
            <a:r>
              <a:rPr lang="en-US" dirty="0"/>
              <a:t>, CT/RMN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vi-VN" dirty="0"/>
              <a:t>cateterism cardiac. </a:t>
            </a:r>
            <a:endParaRPr lang="en-US" dirty="0"/>
          </a:p>
          <a:p>
            <a:r>
              <a:rPr lang="vi-VN" dirty="0"/>
              <a:t>Exista 2 abordări standard, amândouă</a:t>
            </a:r>
            <a:r>
              <a:rPr lang="en-US" dirty="0"/>
              <a:t> </a:t>
            </a:r>
            <a:r>
              <a:rPr lang="pt-BR" dirty="0"/>
              <a:t>cu scopul de a rezeca pericardul afectat de cât mai de </a:t>
            </a:r>
            <a:r>
              <a:rPr lang="vi-VN" dirty="0"/>
              <a:t>departe posibil: (1)</a:t>
            </a:r>
            <a:r>
              <a:rPr lang="vi-VN" i="1" dirty="0"/>
              <a:t>Toracotomia anterolaterală (sp.</a:t>
            </a:r>
            <a:r>
              <a:rPr lang="en-US" i="1" dirty="0"/>
              <a:t> </a:t>
            </a:r>
            <a:r>
              <a:rPr lang="it-IT" dirty="0"/>
              <a:t>V </a:t>
            </a:r>
            <a:r>
              <a:rPr lang="ro-RO" dirty="0"/>
              <a:t>ic</a:t>
            </a:r>
            <a:r>
              <a:rPr lang="it-IT" dirty="0"/>
              <a:t>) şi </a:t>
            </a:r>
            <a:endParaRPr lang="ro-RO" dirty="0"/>
          </a:p>
          <a:p>
            <a:r>
              <a:rPr lang="it-IT" dirty="0"/>
              <a:t>(2) </a:t>
            </a:r>
            <a:r>
              <a:rPr lang="it-IT" i="1" dirty="0"/>
              <a:t>Sternotomia mediană (acces mai rapid la </a:t>
            </a:r>
            <a:r>
              <a:rPr lang="vi-VN" dirty="0"/>
              <a:t>aortă şi atriul drept pentru circulaţie extracorporeală). By</a:t>
            </a:r>
            <a:r>
              <a:rPr lang="en-US" dirty="0"/>
              <a:t>-</a:t>
            </a:r>
            <a:r>
              <a:rPr lang="vi-VN" dirty="0"/>
              <a:t>pass-ul cardiopulmonar făcut direct nu este recomandat (sângerari difuze în urma hepariniz</a:t>
            </a:r>
            <a:r>
              <a:rPr lang="ro-RO" dirty="0"/>
              <a:t>ă</a:t>
            </a:r>
            <a:r>
              <a:rPr lang="vi-VN" dirty="0"/>
              <a:t>rii sistemice). </a:t>
            </a:r>
            <a:endParaRPr lang="en-US" dirty="0"/>
          </a:p>
          <a:p>
            <a:r>
              <a:rPr lang="vi-VN" dirty="0"/>
              <a:t>Dacă</a:t>
            </a:r>
            <a:r>
              <a:rPr lang="en-US" dirty="0"/>
              <a:t> </a:t>
            </a:r>
            <a:r>
              <a:rPr lang="it-IT" dirty="0"/>
              <a:t>sunt prezente aderenţe calcificate între peri- şi epicard sau </a:t>
            </a:r>
            <a:r>
              <a:rPr lang="pt-BR" dirty="0"/>
              <a:t>o afectare generalizată a epicardului (inima de porţelan), </a:t>
            </a:r>
            <a:r>
              <a:rPr lang="vi-VN" dirty="0"/>
              <a:t>atunci acestea sugerează risc înalt chirurgical sau lezare</a:t>
            </a:r>
            <a:r>
              <a:rPr lang="en-US" dirty="0"/>
              <a:t> </a:t>
            </a:r>
            <a:r>
              <a:rPr lang="vi-VN" dirty="0"/>
              <a:t>severă miocardică.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Chistele</a:t>
            </a:r>
            <a:r>
              <a:rPr lang="en-US" b="1" dirty="0"/>
              <a:t> </a:t>
            </a:r>
            <a:r>
              <a:rPr lang="en-US" b="1" dirty="0" err="1"/>
              <a:t>pericardice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Chistele pericardice </a:t>
            </a:r>
            <a:r>
              <a:rPr lang="it-IT" i="1" dirty="0"/>
              <a:t>congenitale sunt rare, pot fi </a:t>
            </a:r>
            <a:r>
              <a:rPr lang="en-US" dirty="0" err="1"/>
              <a:t>unice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multiple, cu </a:t>
            </a:r>
            <a:r>
              <a:rPr lang="en-US" dirty="0" err="1"/>
              <a:t>diametrul</a:t>
            </a:r>
            <a:r>
              <a:rPr lang="en-US" dirty="0"/>
              <a:t> de 1-5 cm. </a:t>
            </a:r>
          </a:p>
          <a:p>
            <a:r>
              <a:rPr lang="en-US" dirty="0" err="1"/>
              <a:t>Chistele</a:t>
            </a:r>
            <a:r>
              <a:rPr lang="en-US" dirty="0"/>
              <a:t> </a:t>
            </a:r>
            <a:r>
              <a:rPr lang="it-IT" dirty="0"/>
              <a:t>pericardice </a:t>
            </a:r>
            <a:r>
              <a:rPr lang="it-IT" i="1" dirty="0"/>
              <a:t>inflamatorii cuprind şi pseudochiste şi </a:t>
            </a:r>
            <a:r>
              <a:rPr lang="it-IT" dirty="0"/>
              <a:t>revărsate pericardice încapsulate sau localizate, cauzate </a:t>
            </a:r>
            <a:r>
              <a:rPr lang="pt-BR" dirty="0"/>
              <a:t>de pericardita reumatică, infecţii bacteriene, tuberculoză</a:t>
            </a:r>
            <a:r>
              <a:rPr lang="fr-FR" dirty="0"/>
              <a:t>, traumatisme </a:t>
            </a:r>
            <a:r>
              <a:rPr lang="fr-FR" dirty="0" err="1"/>
              <a:t>sau</a:t>
            </a:r>
            <a:r>
              <a:rPr lang="fr-FR" dirty="0"/>
              <a:t> chirurgie </a:t>
            </a:r>
            <a:r>
              <a:rPr lang="fr-FR" dirty="0" err="1"/>
              <a:t>cardiacă</a:t>
            </a:r>
            <a:r>
              <a:rPr lang="fr-FR" dirty="0"/>
              <a:t>. </a:t>
            </a:r>
          </a:p>
          <a:p>
            <a:r>
              <a:rPr lang="fr-FR" i="1" dirty="0" err="1"/>
              <a:t>Chistele</a:t>
            </a:r>
            <a:r>
              <a:rPr lang="fr-FR" i="1" dirty="0"/>
              <a:t> </a:t>
            </a:r>
            <a:r>
              <a:rPr lang="vi-VN" i="1" dirty="0"/>
              <a:t>de Echinococcus </a:t>
            </a:r>
            <a:r>
              <a:rPr lang="vi-VN" dirty="0"/>
              <a:t>rezultă de obicei din ruptura chistelor</a:t>
            </a:r>
            <a:r>
              <a:rPr lang="en-US" i="1" dirty="0"/>
              <a:t> </a:t>
            </a:r>
            <a:r>
              <a:rPr lang="en-US" dirty="0" err="1"/>
              <a:t>hidatice</a:t>
            </a:r>
            <a:r>
              <a:rPr lang="en-US" dirty="0"/>
              <a:t> din </a:t>
            </a:r>
            <a:r>
              <a:rPr lang="en-US" dirty="0" err="1"/>
              <a:t>ficat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plamân</a:t>
            </a:r>
            <a:r>
              <a:rPr lang="en-US" dirty="0"/>
              <a:t>.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pacienţilor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asimptomatici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chistele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detectate</a:t>
            </a:r>
            <a:r>
              <a:rPr lang="en-US" dirty="0"/>
              <a:t> accidental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vi-VN" dirty="0"/>
              <a:t>radiografia cardio-pulmonară ca nişte opacitaţi ovale,</a:t>
            </a:r>
            <a:r>
              <a:rPr lang="en-US" dirty="0"/>
              <a:t> </a:t>
            </a:r>
            <a:r>
              <a:rPr lang="en-US" dirty="0" err="1"/>
              <a:t>omogene</a:t>
            </a:r>
            <a:r>
              <a:rPr lang="en-US" dirty="0"/>
              <a:t>, de </a:t>
            </a:r>
            <a:r>
              <a:rPr lang="en-US" dirty="0" err="1"/>
              <a:t>obicei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unghiul</a:t>
            </a:r>
            <a:r>
              <a:rPr lang="en-US" dirty="0"/>
              <a:t> </a:t>
            </a:r>
            <a:r>
              <a:rPr lang="en-US" dirty="0" err="1"/>
              <a:t>cardiofrenic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.</a:t>
            </a:r>
          </a:p>
          <a:p>
            <a:r>
              <a:rPr lang="en-US" dirty="0" err="1"/>
              <a:t>Totuşi</a:t>
            </a:r>
            <a:r>
              <a:rPr lang="en-US" dirty="0"/>
              <a:t> </a:t>
            </a:r>
            <a:r>
              <a:rPr lang="en-US" dirty="0" err="1"/>
              <a:t>pacienţii</a:t>
            </a:r>
            <a:r>
              <a:rPr lang="en-US" dirty="0"/>
              <a:t> pot </a:t>
            </a:r>
            <a:r>
              <a:rPr lang="en-US" dirty="0" err="1"/>
              <a:t>prezenta</a:t>
            </a:r>
            <a:r>
              <a:rPr lang="en-US" dirty="0"/>
              <a:t> </a:t>
            </a:r>
            <a:r>
              <a:rPr lang="en-US" dirty="0" err="1"/>
              <a:t>disconfort</a:t>
            </a:r>
            <a:r>
              <a:rPr lang="en-US" dirty="0"/>
              <a:t> </a:t>
            </a:r>
            <a:r>
              <a:rPr lang="en-US" dirty="0" err="1"/>
              <a:t>toracic</a:t>
            </a:r>
            <a:r>
              <a:rPr lang="en-US" dirty="0"/>
              <a:t>, </a:t>
            </a:r>
            <a:r>
              <a:rPr lang="en-US" dirty="0" err="1"/>
              <a:t>dispnee</a:t>
            </a:r>
            <a:r>
              <a:rPr lang="en-US" dirty="0"/>
              <a:t>, </a:t>
            </a:r>
            <a:r>
              <a:rPr lang="it-IT" dirty="0"/>
              <a:t>tuse, palpitaţii datorită compresiei inimii. </a:t>
            </a:r>
          </a:p>
          <a:p>
            <a:r>
              <a:rPr lang="it-IT" dirty="0"/>
              <a:t>Ecocardiografia </a:t>
            </a:r>
            <a:r>
              <a:rPr lang="en-US" dirty="0"/>
              <a:t>e </a:t>
            </a:r>
            <a:r>
              <a:rPr lang="en-US" dirty="0" err="1"/>
              <a:t>folositoare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CT </a:t>
            </a:r>
            <a:r>
              <a:rPr lang="en-US" dirty="0" err="1"/>
              <a:t>sau</a:t>
            </a:r>
            <a:r>
              <a:rPr lang="en-US" dirty="0"/>
              <a:t> RMN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deseori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ig. 13: &lt;b&gt;Pericardial&lt;/b&gt; hydatid &lt;b&gt;disease&lt;/b&gt;.A 34-year-old man with clinic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76401"/>
            <a:ext cx="9144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Determinarea</a:t>
            </a:r>
            <a:r>
              <a:rPr lang="en-US" dirty="0"/>
              <a:t> </a:t>
            </a:r>
            <a:r>
              <a:rPr lang="en-US" dirty="0" err="1"/>
              <a:t>pulsului</a:t>
            </a:r>
            <a:r>
              <a:rPr lang="en-US" dirty="0"/>
              <a:t> </a:t>
            </a:r>
            <a:r>
              <a:rPr lang="en-US" dirty="0" err="1"/>
              <a:t>paradoxal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vi-VN" dirty="0"/>
              <a:t>Pulsul paradoxal este definit ca fiind o scădere a tensiunii arteriale sistolice cu &gt;10 mmHg în timpul inspirului,</a:t>
            </a:r>
            <a:r>
              <a:rPr lang="en-US" dirty="0"/>
              <a:t> </a:t>
            </a:r>
            <a:r>
              <a:rPr lang="vi-VN" dirty="0"/>
              <a:t>în vreme ce tensiunea arterială diastolică rămâne constantă. Este uşor detectabil palpând pulsul. </a:t>
            </a:r>
            <a:endParaRPr lang="en-US" dirty="0"/>
          </a:p>
          <a:p>
            <a:r>
              <a:rPr lang="vi-VN" dirty="0"/>
              <a:t>În timpul inspirului</a:t>
            </a:r>
            <a:r>
              <a:rPr lang="en-US" dirty="0"/>
              <a:t> </a:t>
            </a:r>
            <a:r>
              <a:rPr lang="pt-BR" dirty="0"/>
              <a:t>pulsul poate dispare sau diminua semnificativ. Pulsul paradoxal este clinic semnificativ când pacientul respiră normal. </a:t>
            </a:r>
            <a:r>
              <a:rPr lang="vi-VN" dirty="0"/>
              <a:t>Când apare doar în inspir profund trebuie interpretat cu prudenţă. Amplitudinea pulsului paradoxal se măsoară cu</a:t>
            </a:r>
            <a:r>
              <a:rPr lang="en-US" dirty="0"/>
              <a:t> </a:t>
            </a:r>
            <a:r>
              <a:rPr lang="vi-VN" dirty="0"/>
              <a:t>sfigmomanometrul. Dacă pulsul paradoxal e prezent, primul zgomot Korotkoff se aude numai în expir. Manşeta</a:t>
            </a:r>
            <a:r>
              <a:rPr lang="en-US" dirty="0"/>
              <a:t> </a:t>
            </a:r>
            <a:r>
              <a:rPr lang="vi-VN" dirty="0"/>
              <a:t>tensiometrului se umflă peste tensiunea arterială sistolică a pacientului. În timpul desumflarii</a:t>
            </a:r>
            <a:r>
              <a:rPr lang="en-US" dirty="0"/>
              <a:t>,</a:t>
            </a:r>
            <a:r>
              <a:rPr lang="vi-VN" dirty="0"/>
              <a:t> primul zgomot Korotkoff e</a:t>
            </a:r>
          </a:p>
          <a:p>
            <a:pPr>
              <a:buNone/>
            </a:pPr>
            <a:r>
              <a:rPr lang="en-US" dirty="0"/>
              <a:t>      </a:t>
            </a:r>
            <a:r>
              <a:rPr lang="vi-VN" dirty="0"/>
              <a:t>intermitent. Corelând cu ciclul respirator al pacientului se identifică un punct în care sunetul e audibil în timpul expirului</a:t>
            </a:r>
            <a:r>
              <a:rPr lang="en-US" dirty="0"/>
              <a:t> </a:t>
            </a:r>
            <a:r>
              <a:rPr lang="vi-VN" dirty="0"/>
              <a:t>şi dispare în inspir. Pe măsură ce se desumflă se atinge alt punct în care primul zgomot devine audibil pe toata durata</a:t>
            </a:r>
          </a:p>
          <a:p>
            <a:pPr>
              <a:buNone/>
            </a:pPr>
            <a:r>
              <a:rPr lang="en-US" dirty="0"/>
              <a:t>      </a:t>
            </a:r>
            <a:r>
              <a:rPr lang="vi-VN" dirty="0"/>
              <a:t>ciclului respirator. Diferenţa reprezintă mărimea pulsului paradoxal.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Diagnosticul</a:t>
            </a:r>
            <a:r>
              <a:rPr lang="en-US" dirty="0"/>
              <a:t> </a:t>
            </a:r>
            <a:r>
              <a:rPr lang="en-US" dirty="0" err="1"/>
              <a:t>tamponadei</a:t>
            </a:r>
            <a:r>
              <a:rPr lang="en-US" dirty="0"/>
              <a:t> </a:t>
            </a:r>
            <a:r>
              <a:rPr lang="en-US" dirty="0" err="1"/>
              <a:t>cardiace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Clinic- </a:t>
            </a:r>
            <a:r>
              <a:rPr lang="en-US" dirty="0" err="1"/>
              <a:t>Creşterea</a:t>
            </a:r>
            <a:r>
              <a:rPr lang="en-US" dirty="0"/>
              <a:t> </a:t>
            </a:r>
            <a:r>
              <a:rPr lang="en-US" dirty="0" err="1"/>
              <a:t>presiunii</a:t>
            </a:r>
            <a:r>
              <a:rPr lang="en-US" dirty="0"/>
              <a:t> </a:t>
            </a:r>
            <a:r>
              <a:rPr lang="en-US" dirty="0" err="1"/>
              <a:t>venoase</a:t>
            </a:r>
            <a:r>
              <a:rPr lang="en-US" dirty="0"/>
              <a:t> </a:t>
            </a:r>
            <a:r>
              <a:rPr lang="en-US" dirty="0" err="1"/>
              <a:t>sistemice</a:t>
            </a:r>
            <a:r>
              <a:rPr lang="en-US" dirty="0"/>
              <a:t>,  </a:t>
            </a:r>
            <a:r>
              <a:rPr lang="en-US" dirty="0" err="1"/>
              <a:t>hipotensiune</a:t>
            </a:r>
            <a:r>
              <a:rPr lang="en-US" dirty="0"/>
              <a:t> , </a:t>
            </a:r>
            <a:r>
              <a:rPr lang="en-US" dirty="0" err="1"/>
              <a:t>puls</a:t>
            </a:r>
            <a:r>
              <a:rPr lang="en-US" dirty="0"/>
              <a:t> </a:t>
            </a:r>
            <a:r>
              <a:rPr lang="en-US" dirty="0" err="1"/>
              <a:t>paradoxal</a:t>
            </a:r>
            <a:r>
              <a:rPr lang="en-US" dirty="0"/>
              <a:t>, </a:t>
            </a:r>
            <a:r>
              <a:rPr lang="en-US" dirty="0" err="1"/>
              <a:t>tahicardie</a:t>
            </a:r>
            <a:r>
              <a:rPr lang="en-US" dirty="0"/>
              <a:t>, </a:t>
            </a:r>
            <a:r>
              <a:rPr lang="en-US" dirty="0" err="1"/>
              <a:t>dispnee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tahipnee</a:t>
            </a:r>
            <a:r>
              <a:rPr lang="en-US" dirty="0"/>
              <a:t> </a:t>
            </a:r>
            <a:r>
              <a:rPr lang="vi-VN" dirty="0"/>
              <a:t>cu plămâni curaţi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 err="1"/>
              <a:t>Factori</a:t>
            </a:r>
            <a:r>
              <a:rPr lang="en-US" dirty="0"/>
              <a:t> </a:t>
            </a:r>
            <a:r>
              <a:rPr lang="en-US" dirty="0" err="1"/>
              <a:t>precipitanţi</a:t>
            </a:r>
            <a:r>
              <a:rPr lang="en-US" dirty="0"/>
              <a:t> - </a:t>
            </a:r>
            <a:r>
              <a:rPr lang="vi-VN" dirty="0"/>
              <a:t>Medicamente (ciclosporina, anticoagulante, trombolitice</a:t>
            </a:r>
            <a:r>
              <a:rPr lang="en-US" dirty="0"/>
              <a:t> </a:t>
            </a:r>
            <a:r>
              <a:rPr lang="vi-VN" dirty="0"/>
              <a:t>etc), intervenţie chirurgicală cardiacă recentă,</a:t>
            </a:r>
            <a:r>
              <a:rPr lang="en-US" dirty="0"/>
              <a:t> </a:t>
            </a:r>
            <a:r>
              <a:rPr lang="vi-VN" dirty="0"/>
              <a:t>proceduri invazive, traumatism toracic, neoplazii, boli de ţesut conjunctiv, insuficienţă renală,</a:t>
            </a:r>
            <a:r>
              <a:rPr lang="en-US" dirty="0"/>
              <a:t> </a:t>
            </a:r>
            <a:r>
              <a:rPr lang="en-US" dirty="0" err="1"/>
              <a:t>septicemie</a:t>
            </a:r>
            <a:r>
              <a:rPr lang="en-US" dirty="0"/>
              <a:t>.</a:t>
            </a:r>
          </a:p>
          <a:p>
            <a:r>
              <a:rPr lang="vi-VN" dirty="0"/>
              <a:t>EKG</a:t>
            </a:r>
            <a:r>
              <a:rPr lang="en-US" dirty="0"/>
              <a:t> - </a:t>
            </a:r>
            <a:r>
              <a:rPr lang="vi-VN" dirty="0"/>
              <a:t> Poate fi normal sau poate arăta modificări nespecifice (ST-T), alternanţă electrică</a:t>
            </a:r>
            <a:r>
              <a:rPr lang="en-US" dirty="0"/>
              <a:t> </a:t>
            </a:r>
            <a:r>
              <a:rPr lang="vi-VN" dirty="0"/>
              <a:t>(QRS, rar T),</a:t>
            </a:r>
            <a:r>
              <a:rPr lang="en-US" dirty="0"/>
              <a:t> </a:t>
            </a:r>
            <a:r>
              <a:rPr lang="vi-VN" dirty="0"/>
              <a:t>bradicardie</a:t>
            </a:r>
            <a:r>
              <a:rPr lang="en-US" dirty="0"/>
              <a:t> </a:t>
            </a:r>
            <a:r>
              <a:rPr lang="vi-VN" dirty="0"/>
              <a:t>(în stadiile finale), disociaţie electromecanică (faza agonică)</a:t>
            </a:r>
          </a:p>
          <a:p>
            <a:r>
              <a:rPr lang="en-US" dirty="0" err="1"/>
              <a:t>Radiografie</a:t>
            </a:r>
            <a:r>
              <a:rPr lang="en-US" dirty="0"/>
              <a:t> </a:t>
            </a:r>
            <a:r>
              <a:rPr lang="vi-VN" dirty="0"/>
              <a:t>cardiopulmonară</a:t>
            </a:r>
            <a:r>
              <a:rPr lang="en-US" dirty="0"/>
              <a:t> - </a:t>
            </a:r>
            <a:r>
              <a:rPr lang="vi-VN" dirty="0"/>
              <a:t>Silueta cardiacă mărită cu plămâni curaţi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 err="1"/>
              <a:t>Ecografia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M </a:t>
            </a:r>
            <a:r>
              <a:rPr lang="en-US" dirty="0" err="1"/>
              <a:t>sau</a:t>
            </a:r>
            <a:r>
              <a:rPr lang="en-US" dirty="0"/>
              <a:t> 2D - </a:t>
            </a:r>
            <a:r>
              <a:rPr lang="en-US" dirty="0" err="1"/>
              <a:t>Colaps</a:t>
            </a:r>
            <a:r>
              <a:rPr lang="en-US" dirty="0"/>
              <a:t> diastolic al </a:t>
            </a:r>
            <a:r>
              <a:rPr lang="en-US" dirty="0" err="1"/>
              <a:t>peretelui</a:t>
            </a:r>
            <a:r>
              <a:rPr lang="en-US" dirty="0"/>
              <a:t> </a:t>
            </a:r>
            <a:r>
              <a:rPr lang="en-US" dirty="0" err="1"/>
              <a:t>liber</a:t>
            </a:r>
            <a:r>
              <a:rPr lang="en-US" dirty="0"/>
              <a:t> anterior VD, </a:t>
            </a:r>
            <a:r>
              <a:rPr lang="en-US" dirty="0" err="1"/>
              <a:t>colaps</a:t>
            </a:r>
            <a:r>
              <a:rPr lang="en-US" dirty="0"/>
              <a:t> AD, AS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rar</a:t>
            </a:r>
            <a:r>
              <a:rPr lang="en-US" dirty="0"/>
              <a:t> VS,  </a:t>
            </a:r>
            <a:r>
              <a:rPr lang="en-US" dirty="0" err="1"/>
              <a:t>creşterea</a:t>
            </a:r>
            <a:r>
              <a:rPr lang="en-US" dirty="0"/>
              <a:t> </a:t>
            </a:r>
            <a:r>
              <a:rPr lang="en-US" dirty="0" err="1"/>
              <a:t>grosimii</a:t>
            </a:r>
            <a:r>
              <a:rPr lang="en-US" dirty="0"/>
              <a:t> </a:t>
            </a:r>
            <a:r>
              <a:rPr lang="vi-VN" dirty="0"/>
              <a:t>diastolice a peretelui VS “pseudohipertrofie”, dilatarea venei cave inferioare, (fără colaps în inspir),</a:t>
            </a:r>
            <a:r>
              <a:rPr lang="en-US" dirty="0"/>
              <a:t>“swinging heart”.</a:t>
            </a:r>
          </a:p>
          <a:p>
            <a:r>
              <a:rPr lang="en-US" dirty="0"/>
              <a:t>Eco Doppler - </a:t>
            </a:r>
            <a:r>
              <a:rPr lang="en-US" dirty="0" err="1"/>
              <a:t>Creşte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</a:t>
            </a:r>
            <a:r>
              <a:rPr lang="en-US" dirty="0" err="1"/>
              <a:t>tricuspidian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scade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mitral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timpul</a:t>
            </a:r>
            <a:r>
              <a:rPr lang="en-US" dirty="0"/>
              <a:t> </a:t>
            </a:r>
            <a:r>
              <a:rPr lang="en-US" dirty="0" err="1"/>
              <a:t>inspirului</a:t>
            </a:r>
            <a:r>
              <a:rPr lang="en-US" dirty="0"/>
              <a:t> (</a:t>
            </a:r>
            <a:r>
              <a:rPr lang="en-US" dirty="0" err="1"/>
              <a:t>invers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expir</a:t>
            </a:r>
            <a:r>
              <a:rPr lang="en-US" dirty="0"/>
              <a:t>). </a:t>
            </a:r>
            <a:r>
              <a:rPr lang="en-US" dirty="0" err="1"/>
              <a:t>Debitele</a:t>
            </a:r>
            <a:r>
              <a:rPr lang="en-US" dirty="0"/>
              <a:t> </a:t>
            </a:r>
            <a:r>
              <a:rPr lang="en-US" dirty="0" err="1"/>
              <a:t>sistolice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diastolice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reduse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venele</a:t>
            </a:r>
            <a:r>
              <a:rPr lang="en-US" dirty="0"/>
              <a:t> </a:t>
            </a:r>
            <a:r>
              <a:rPr lang="en-US" dirty="0" err="1"/>
              <a:t>sistemice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expir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debitul</a:t>
            </a:r>
            <a:r>
              <a:rPr lang="en-US" dirty="0"/>
              <a:t> diastolic e </a:t>
            </a:r>
            <a:r>
              <a:rPr lang="en-US" dirty="0" err="1"/>
              <a:t>crescut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&lt;b&gt;Pericardial Disease&lt;/b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54102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Diagnosticul</a:t>
            </a:r>
            <a:r>
              <a:rPr lang="en-US" dirty="0"/>
              <a:t> </a:t>
            </a:r>
            <a:r>
              <a:rPr lang="en-US" dirty="0" err="1"/>
              <a:t>tamponadei</a:t>
            </a:r>
            <a:r>
              <a:rPr lang="en-US" dirty="0"/>
              <a:t> </a:t>
            </a:r>
            <a:r>
              <a:rPr lang="en-US" dirty="0" err="1"/>
              <a:t>cardiace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 err="1"/>
              <a:t>Modul</a:t>
            </a:r>
            <a:r>
              <a:rPr lang="en-US" dirty="0"/>
              <a:t> M Doppler color - </a:t>
            </a:r>
            <a:r>
              <a:rPr lang="en-US" dirty="0" err="1"/>
              <a:t>Fluctuaţii</a:t>
            </a:r>
            <a:r>
              <a:rPr lang="en-US" dirty="0"/>
              <a:t> </a:t>
            </a:r>
            <a:r>
              <a:rPr lang="en-US" dirty="0" err="1"/>
              <a:t>respiratorii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fluxurile</a:t>
            </a:r>
            <a:r>
              <a:rPr lang="en-US" dirty="0"/>
              <a:t> mitral/</a:t>
            </a:r>
            <a:r>
              <a:rPr lang="en-US" dirty="0" err="1"/>
              <a:t>tricuspidian</a:t>
            </a:r>
            <a:endParaRPr lang="en-US" dirty="0"/>
          </a:p>
          <a:p>
            <a:r>
              <a:rPr lang="en-US" b="1" dirty="0" err="1"/>
              <a:t>Cateterism</a:t>
            </a:r>
            <a:r>
              <a:rPr lang="en-US" b="1" dirty="0"/>
              <a:t> cardiac</a:t>
            </a:r>
          </a:p>
          <a:p>
            <a:pPr>
              <a:buNone/>
            </a:pPr>
            <a:r>
              <a:rPr lang="en-US" dirty="0"/>
              <a:t>        (1) </a:t>
            </a:r>
            <a:r>
              <a:rPr lang="en-US" dirty="0" err="1"/>
              <a:t>Confirmarea</a:t>
            </a:r>
            <a:r>
              <a:rPr lang="en-US" dirty="0"/>
              <a:t> </a:t>
            </a:r>
            <a:r>
              <a:rPr lang="en-US" dirty="0" err="1"/>
              <a:t>diagnosticului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cuantificarea</a:t>
            </a:r>
            <a:r>
              <a:rPr lang="en-US" dirty="0"/>
              <a:t> </a:t>
            </a:r>
            <a:r>
              <a:rPr lang="en-US" dirty="0" err="1"/>
              <a:t>deficitului</a:t>
            </a:r>
            <a:r>
              <a:rPr lang="en-US" dirty="0"/>
              <a:t> </a:t>
            </a:r>
            <a:r>
              <a:rPr lang="en-US" dirty="0" err="1"/>
              <a:t>hemodinamic</a:t>
            </a:r>
            <a:r>
              <a:rPr lang="en-US" dirty="0"/>
              <a:t>. </a:t>
            </a:r>
            <a:r>
              <a:rPr lang="vi-VN" dirty="0"/>
              <a:t>Presiunea în atriul drept este crescută (x sistolic descendent prezent şi y diastolic descendent absent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diminuat</a:t>
            </a:r>
            <a:r>
              <a:rPr lang="en-US" dirty="0"/>
              <a:t>).  </a:t>
            </a:r>
            <a:r>
              <a:rPr lang="vi-VN" dirty="0"/>
              <a:t>Presiunea intrapericardică e crescută şi identică cu cea din AD (amândouă scad în inspir)</a:t>
            </a:r>
            <a:r>
              <a:rPr lang="en-US" dirty="0"/>
              <a:t>. </a:t>
            </a:r>
            <a:r>
              <a:rPr lang="vi-VN" dirty="0"/>
              <a:t>Presiunea mezodiastolică a VD crescută şi egală cu cu cea din AD şi pericard</a:t>
            </a:r>
            <a:r>
              <a:rPr lang="en-US" dirty="0"/>
              <a:t>. </a:t>
            </a:r>
            <a:r>
              <a:rPr lang="vi-VN" dirty="0"/>
              <a:t>Presiunea diastolică din artera pulmonară e uşor cre</a:t>
            </a:r>
            <a:r>
              <a:rPr lang="en-US" dirty="0"/>
              <a:t>s</a:t>
            </a:r>
            <a:r>
              <a:rPr lang="vi-VN" dirty="0"/>
              <a:t>cută şi poate corespunde cu cea din VD</a:t>
            </a:r>
            <a:r>
              <a:rPr lang="en-US" dirty="0"/>
              <a:t>. </a:t>
            </a:r>
            <a:r>
              <a:rPr lang="vi-VN" dirty="0"/>
              <a:t>PCP cre</a:t>
            </a:r>
            <a:r>
              <a:rPr lang="en-US" dirty="0"/>
              <a:t>s</a:t>
            </a:r>
            <a:r>
              <a:rPr lang="vi-VN" dirty="0"/>
              <a:t>cută şi aproape egală cu cu cea intrapericardică şi AD</a:t>
            </a:r>
            <a:r>
              <a:rPr lang="en-US" dirty="0"/>
              <a:t>. </a:t>
            </a:r>
            <a:r>
              <a:rPr lang="vi-VN" dirty="0"/>
              <a:t>Presiunea sistolică VS şi Ao</a:t>
            </a:r>
            <a:r>
              <a:rPr lang="en-US" dirty="0"/>
              <a:t> </a:t>
            </a:r>
            <a:r>
              <a:rPr lang="vi-VN" dirty="0"/>
              <a:t>pot fi normale sau reduse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vi-VN" dirty="0"/>
              <a:t>(2)Verifică dacă aspiraţia pericardică e urmată de o îmbunătăţire hemodinamică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vi-VN" dirty="0"/>
              <a:t>(3)Detectează tulburările hemodinamice coexistente (insuficienţa ventriculară stângă, constricţie,</a:t>
            </a:r>
            <a:r>
              <a:rPr lang="en-US" dirty="0"/>
              <a:t> </a:t>
            </a:r>
            <a:r>
              <a:rPr lang="vi-VN" dirty="0"/>
              <a:t>hipertensiune pulmonară)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vi-VN" dirty="0"/>
              <a:t>(4) Detectează boli cardiovasculare asociate ( cardiomiopatii, boli ale arterelor coronare)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b="1" dirty="0"/>
              <a:t>         </a:t>
            </a:r>
            <a:r>
              <a:rPr lang="en-US" b="1" dirty="0" err="1"/>
              <a:t>Angiografia</a:t>
            </a:r>
            <a:r>
              <a:rPr lang="en-US" b="1" dirty="0"/>
              <a:t> VD/VS </a:t>
            </a:r>
            <a:r>
              <a:rPr lang="en-US" dirty="0"/>
              <a:t>- </a:t>
            </a:r>
            <a:r>
              <a:rPr lang="vi-VN" dirty="0"/>
              <a:t>Colaps atrial şi cavităţi ventriculare mici, hiperactive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b="1" dirty="0" err="1"/>
              <a:t>Angiografie</a:t>
            </a:r>
            <a:r>
              <a:rPr lang="en-US" b="1" dirty="0"/>
              <a:t> </a:t>
            </a:r>
            <a:r>
              <a:rPr lang="en-US" b="1" dirty="0" err="1"/>
              <a:t>coronara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vi-VN" dirty="0"/>
              <a:t>Compresie coronară în diastolă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vi-VN" b="1" dirty="0"/>
              <a:t>CT</a:t>
            </a:r>
            <a:r>
              <a:rPr lang="en-US" dirty="0"/>
              <a:t>- </a:t>
            </a:r>
            <a:r>
              <a:rPr lang="vi-VN" dirty="0"/>
              <a:t> Nu se vizualizează grăsimea subepicardică de-a lungul ambilor ventriculi, ceea ce arată aspectul tubular</a:t>
            </a:r>
            <a:r>
              <a:rPr lang="en-US" dirty="0"/>
              <a:t> </a:t>
            </a:r>
            <a:r>
              <a:rPr lang="vi-VN" dirty="0"/>
              <a:t>şi împingerea anterioară a atriilor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it-IT" sz="3600" b="1" dirty="0"/>
              <a:t>Abordarea diagnostică în pericarditele constrictive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vi-VN" dirty="0"/>
              <a:t>Clinic</a:t>
            </a:r>
            <a:r>
              <a:rPr lang="en-US" dirty="0"/>
              <a:t> -</a:t>
            </a:r>
            <a:r>
              <a:rPr lang="vi-VN" dirty="0"/>
              <a:t> Congestie venoasă sistemică cronică severă asociată cu debit cardiac scăzut, incluzând</a:t>
            </a:r>
            <a:r>
              <a:rPr lang="en-US" dirty="0"/>
              <a:t> </a:t>
            </a:r>
            <a:r>
              <a:rPr lang="vi-VN" dirty="0"/>
              <a:t>distensie jugulară, hipotensiune arterială cu puls slab, distensie abdominală, edeme, astenie</a:t>
            </a:r>
          </a:p>
          <a:p>
            <a:r>
              <a:rPr lang="vi-VN" dirty="0"/>
              <a:t>EKG</a:t>
            </a:r>
            <a:r>
              <a:rPr lang="en-US" dirty="0"/>
              <a:t> -</a:t>
            </a:r>
            <a:r>
              <a:rPr lang="vi-VN" dirty="0"/>
              <a:t> Normal sau voltaj QRS scăzut , unde T inversate/aplatizate generalizate, anomalii AS,</a:t>
            </a:r>
            <a:r>
              <a:rPr lang="en-US" dirty="0"/>
              <a:t> </a:t>
            </a:r>
            <a:r>
              <a:rPr lang="vi-VN" dirty="0"/>
              <a:t>fibrilaţie atrială, blocuri atrio-ventriculare, defecte de conducere intraventriculare</a:t>
            </a:r>
            <a:r>
              <a:rPr lang="en-US" dirty="0"/>
              <a:t> </a:t>
            </a:r>
            <a:r>
              <a:rPr lang="vi-VN" dirty="0"/>
              <a:t>sau rar,</a:t>
            </a:r>
            <a:r>
              <a:rPr lang="en-US" dirty="0"/>
              <a:t> </a:t>
            </a:r>
            <a:r>
              <a:rPr lang="vi-VN" dirty="0"/>
              <a:t>modificări tip pseudoinfarct</a:t>
            </a:r>
          </a:p>
          <a:p>
            <a:r>
              <a:rPr lang="vi-VN" dirty="0"/>
              <a:t>Radiografia cardiopulmonară</a:t>
            </a:r>
            <a:r>
              <a:rPr lang="en-US" dirty="0"/>
              <a:t> - </a:t>
            </a:r>
            <a:r>
              <a:rPr lang="vi-VN" dirty="0"/>
              <a:t>Calcificări pericardice, revărsat pleural</a:t>
            </a:r>
          </a:p>
          <a:p>
            <a:r>
              <a:rPr lang="vi-VN" dirty="0"/>
              <a:t>Modul M/2D</a:t>
            </a:r>
            <a:r>
              <a:rPr lang="en-US" dirty="0"/>
              <a:t> -</a:t>
            </a:r>
            <a:r>
              <a:rPr lang="vi-VN" dirty="0"/>
              <a:t> Ingroşare pericardică sau calcificar</a:t>
            </a:r>
            <a:r>
              <a:rPr lang="en-US" dirty="0" err="1"/>
              <a:t>i</a:t>
            </a:r>
            <a:r>
              <a:rPr lang="vi-VN" dirty="0"/>
              <a:t> ca şi semne indirecte de constricţie</a:t>
            </a:r>
            <a:r>
              <a:rPr lang="en-US" dirty="0"/>
              <a:t>, </a:t>
            </a:r>
            <a:r>
              <a:rPr lang="vi-VN" dirty="0"/>
              <a:t>Mărire AD/AS cu ventriculi normali aparent şi functie sistolică normală</a:t>
            </a:r>
            <a:r>
              <a:rPr lang="en-US" dirty="0"/>
              <a:t>, </a:t>
            </a:r>
            <a:r>
              <a:rPr lang="vi-VN" dirty="0"/>
              <a:t>Mişcări premature anterioare şi posterioare a</a:t>
            </a:r>
            <a:r>
              <a:rPr lang="en-US" dirty="0"/>
              <a:t>le</a:t>
            </a:r>
            <a:r>
              <a:rPr lang="vi-VN" dirty="0"/>
              <a:t> septului interventricular (fenomenul dip</a:t>
            </a:r>
            <a:r>
              <a:rPr lang="en-US" dirty="0"/>
              <a:t>-</a:t>
            </a:r>
            <a:r>
              <a:rPr lang="vi-VN" dirty="0"/>
              <a:t>plateau)</a:t>
            </a:r>
            <a:r>
              <a:rPr lang="en-US" dirty="0"/>
              <a:t>, </a:t>
            </a:r>
            <a:r>
              <a:rPr lang="it-IT" dirty="0"/>
              <a:t>Mişcări ale peretului posterior VS, </a:t>
            </a:r>
            <a:r>
              <a:rPr lang="vi-VN" dirty="0"/>
              <a:t>Diametrul VS nu creşte după faza de umplere rapidă</a:t>
            </a:r>
            <a:r>
              <a:rPr lang="en-US" dirty="0"/>
              <a:t>, </a:t>
            </a:r>
            <a:r>
              <a:rPr lang="vi-VN" dirty="0"/>
              <a:t>VCI şi venele hepatice sunt dilatate cu modificări respiratorii restrictive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Abordarea diagnostică în pericarditele constrictive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vi-VN" dirty="0"/>
              <a:t>Doppler</a:t>
            </a:r>
            <a:r>
              <a:rPr lang="en-US" dirty="0"/>
              <a:t> -</a:t>
            </a:r>
            <a:r>
              <a:rPr lang="vi-VN" dirty="0"/>
              <a:t> Scăderea umplerii ambilor ventriculi, cu variaţii respiratorii&gt;25% la nivelul valvele atrioventriculare</a:t>
            </a:r>
            <a:endParaRPr lang="en-US" dirty="0"/>
          </a:p>
          <a:p>
            <a:r>
              <a:rPr lang="vi-VN" dirty="0"/>
              <a:t>TEE</a:t>
            </a:r>
            <a:r>
              <a:rPr lang="en-US" dirty="0"/>
              <a:t> -</a:t>
            </a:r>
            <a:r>
              <a:rPr lang="vi-VN" dirty="0"/>
              <a:t> Măsurarea grosimii pericardului</a:t>
            </a:r>
          </a:p>
          <a:p>
            <a:r>
              <a:rPr lang="vi-VN" dirty="0"/>
              <a:t>CT/RMN </a:t>
            </a:r>
            <a:r>
              <a:rPr lang="en-US" dirty="0"/>
              <a:t>- </a:t>
            </a:r>
            <a:r>
              <a:rPr lang="vi-VN" dirty="0"/>
              <a:t>Pericard îngroşat/calcificat.</a:t>
            </a:r>
            <a:r>
              <a:rPr lang="en-US" dirty="0"/>
              <a:t> </a:t>
            </a:r>
            <a:r>
              <a:rPr lang="vi-VN" dirty="0"/>
              <a:t>Configuraţie tubulară a unuia sau ambilor ventriculi.</a:t>
            </a:r>
            <a:r>
              <a:rPr lang="en-US" dirty="0"/>
              <a:t> </a:t>
            </a:r>
            <a:r>
              <a:rPr lang="vi-VN" dirty="0"/>
              <a:t>Ingustarea</a:t>
            </a:r>
            <a:r>
              <a:rPr lang="en-US" dirty="0"/>
              <a:t> </a:t>
            </a:r>
            <a:r>
              <a:rPr lang="vi-VN" dirty="0"/>
              <a:t>unuia sau ambelor şanţuri atrio-ventricular</a:t>
            </a:r>
            <a:r>
              <a:rPr lang="en-US" dirty="0"/>
              <a:t>e. </a:t>
            </a:r>
            <a:r>
              <a:rPr lang="vi-VN" dirty="0"/>
              <a:t>Congestia venelor cave.</a:t>
            </a:r>
            <a:r>
              <a:rPr lang="en-US" dirty="0"/>
              <a:t> </a:t>
            </a:r>
            <a:r>
              <a:rPr lang="vi-VN" dirty="0"/>
              <a:t>Mărirea unuia sau</a:t>
            </a:r>
            <a:r>
              <a:rPr lang="en-US" dirty="0"/>
              <a:t> </a:t>
            </a:r>
            <a:r>
              <a:rPr lang="en-US" dirty="0" err="1"/>
              <a:t>ambelor</a:t>
            </a:r>
            <a:r>
              <a:rPr lang="en-US" dirty="0"/>
              <a:t> </a:t>
            </a:r>
            <a:r>
              <a:rPr lang="en-US" dirty="0" err="1"/>
              <a:t>atrii</a:t>
            </a:r>
            <a:r>
              <a:rPr lang="en-US" dirty="0"/>
              <a:t>.</a:t>
            </a:r>
          </a:p>
          <a:p>
            <a:r>
              <a:rPr lang="en-US" dirty="0" err="1"/>
              <a:t>Cateterism</a:t>
            </a:r>
            <a:r>
              <a:rPr lang="en-US" dirty="0"/>
              <a:t> cardiac - </a:t>
            </a:r>
            <a:r>
              <a:rPr lang="en-US" dirty="0" err="1"/>
              <a:t>Curba</a:t>
            </a:r>
            <a:r>
              <a:rPr lang="en-US" dirty="0"/>
              <a:t> </a:t>
            </a:r>
            <a:r>
              <a:rPr lang="en-US" dirty="0" err="1"/>
              <a:t>presiunii</a:t>
            </a:r>
            <a:r>
              <a:rPr lang="en-US" dirty="0"/>
              <a:t> din VS/VD </a:t>
            </a:r>
            <a:r>
              <a:rPr lang="en-US" dirty="0" err="1"/>
              <a:t>în</a:t>
            </a:r>
            <a:r>
              <a:rPr lang="en-US" dirty="0"/>
              <a:t> “dip and plateau” </a:t>
            </a:r>
            <a:r>
              <a:rPr lang="en-US" dirty="0" err="1"/>
              <a:t>sau</a:t>
            </a:r>
            <a:r>
              <a:rPr lang="en-US" dirty="0"/>
              <a:t> “square route”. </a:t>
            </a:r>
            <a:r>
              <a:rPr lang="vi-VN" dirty="0"/>
              <a:t>Egalizarea presiunii telediastolice a VS/VD cu o marjă de 5 mmHg sau mai puţin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Angiografie VS/VD</a:t>
            </a:r>
            <a:r>
              <a:rPr lang="en-US" dirty="0"/>
              <a:t> -</a:t>
            </a:r>
            <a:r>
              <a:rPr lang="vi-VN" dirty="0"/>
              <a:t> Micşorarea mărimii VD/VS şi creşterea dimensiunilor AD/AS</a:t>
            </a:r>
            <a:r>
              <a:rPr lang="en-US" dirty="0"/>
              <a:t>, </a:t>
            </a:r>
            <a:r>
              <a:rPr lang="vi-VN" dirty="0"/>
              <a:t>Umplere prematură rapidă în timpul diastolei fără creştere ulterioară (dip-plateau)</a:t>
            </a:r>
          </a:p>
          <a:p>
            <a:r>
              <a:rPr lang="vi-VN" dirty="0"/>
              <a:t>Angiografie coronariană</a:t>
            </a:r>
            <a:r>
              <a:rPr lang="en-US" dirty="0"/>
              <a:t> -</a:t>
            </a:r>
            <a:r>
              <a:rPr lang="vi-VN" dirty="0"/>
              <a:t> La toţi pacienţii peste 35 ani sau cu istoric de iradiere mediastinală, indiferent de vârstă.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Sindroamele</a:t>
            </a:r>
            <a:r>
              <a:rPr lang="en-US" dirty="0"/>
              <a:t> </a:t>
            </a:r>
            <a:r>
              <a:rPr lang="en-US" dirty="0" err="1"/>
              <a:t>pericardice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None/>
            </a:pPr>
            <a:r>
              <a:rPr lang="en-US" dirty="0"/>
              <a:t>                           </a:t>
            </a:r>
            <a:r>
              <a:rPr lang="en-US" sz="4000" b="1" dirty="0" err="1"/>
              <a:t>Pericardita</a:t>
            </a:r>
            <a:r>
              <a:rPr lang="en-US" sz="4000" b="1" dirty="0"/>
              <a:t> </a:t>
            </a:r>
            <a:r>
              <a:rPr lang="en-US" sz="4000" b="1" dirty="0" err="1"/>
              <a:t>acu</a:t>
            </a:r>
            <a:r>
              <a:rPr lang="ro-RO" sz="4000" b="1" dirty="0"/>
              <a:t>tă</a:t>
            </a:r>
            <a:endParaRPr lang="en-US" sz="4000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Autofit/>
          </a:bodyPr>
          <a:lstStyle/>
          <a:p>
            <a:r>
              <a:rPr lang="vi-VN" sz="3200" b="1" dirty="0"/>
              <a:t>Diagnosticul diferenţial între pericardita constrictivă şi cardiomiopatia restrictivă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t-BR" b="1" dirty="0"/>
          </a:p>
          <a:p>
            <a:r>
              <a:rPr lang="pt-BR" dirty="0"/>
              <a:t>Examen fizic CMR:  Semnul Kusmaul +/-, impuls apical +++, S 3 (stadiu </a:t>
            </a:r>
            <a:r>
              <a:rPr lang="vi-VN" dirty="0"/>
              <a:t>avansat), S 4 ( boală timpurie), sufluri de</a:t>
            </a:r>
            <a:r>
              <a:rPr lang="en-US" dirty="0"/>
              <a:t> </a:t>
            </a:r>
            <a:r>
              <a:rPr lang="en-US" dirty="0" err="1"/>
              <a:t>regurgitare</a:t>
            </a:r>
            <a:r>
              <a:rPr lang="en-US" dirty="0"/>
              <a:t> ++</a:t>
            </a:r>
          </a:p>
          <a:p>
            <a:r>
              <a:rPr lang="en-US" dirty="0"/>
              <a:t>PC: </a:t>
            </a:r>
            <a:r>
              <a:rPr lang="en-US" dirty="0" err="1"/>
              <a:t>Semnul</a:t>
            </a:r>
            <a:r>
              <a:rPr lang="en-US" dirty="0"/>
              <a:t> </a:t>
            </a:r>
            <a:r>
              <a:rPr lang="en-US" dirty="0" err="1"/>
              <a:t>Kusmaul</a:t>
            </a:r>
            <a:r>
              <a:rPr lang="en-US" dirty="0"/>
              <a:t> +, </a:t>
            </a:r>
            <a:r>
              <a:rPr lang="en-US" dirty="0" err="1"/>
              <a:t>impuls</a:t>
            </a:r>
            <a:r>
              <a:rPr lang="en-US" dirty="0"/>
              <a:t> apical -, </a:t>
            </a:r>
            <a:r>
              <a:rPr lang="en-US" dirty="0" err="1"/>
              <a:t>şoc</a:t>
            </a:r>
            <a:r>
              <a:rPr lang="en-US" dirty="0"/>
              <a:t> </a:t>
            </a:r>
            <a:r>
              <a:rPr lang="en-US" dirty="0" err="1"/>
              <a:t>pericardic</a:t>
            </a:r>
            <a:r>
              <a:rPr lang="en-US" dirty="0"/>
              <a:t> +, </a:t>
            </a:r>
            <a:r>
              <a:rPr lang="en-US" dirty="0" err="1"/>
              <a:t>sufluri</a:t>
            </a:r>
            <a:r>
              <a:rPr lang="en-US" dirty="0"/>
              <a:t> de </a:t>
            </a:r>
            <a:r>
              <a:rPr lang="en-US" dirty="0" err="1"/>
              <a:t>regurgitare</a:t>
            </a:r>
            <a:r>
              <a:rPr lang="en-US" dirty="0"/>
              <a:t> -</a:t>
            </a:r>
          </a:p>
          <a:p>
            <a:r>
              <a:rPr lang="vi-VN" dirty="0"/>
              <a:t>EKG</a:t>
            </a:r>
            <a:r>
              <a:rPr lang="en-US" dirty="0"/>
              <a:t> CMR: </a:t>
            </a:r>
            <a:r>
              <a:rPr lang="vi-VN" dirty="0"/>
              <a:t>Voltaj scăzut, pseudoinfarct, deviaţia axei spre</a:t>
            </a:r>
            <a:r>
              <a:rPr lang="en-US" dirty="0"/>
              <a:t> </a:t>
            </a:r>
            <a:r>
              <a:rPr lang="vi-VN" dirty="0"/>
              <a:t>stânga, AF, tulburări de conducere</a:t>
            </a:r>
          </a:p>
          <a:p>
            <a:r>
              <a:rPr lang="en-US" dirty="0"/>
              <a:t>PC: </a:t>
            </a:r>
            <a:r>
              <a:rPr lang="vi-VN" dirty="0"/>
              <a:t>Voltaj scăzut (&lt; 50%)</a:t>
            </a:r>
          </a:p>
          <a:p>
            <a:r>
              <a:rPr lang="en-US" dirty="0" err="1"/>
              <a:t>Radiografie</a:t>
            </a:r>
            <a:r>
              <a:rPr lang="en-US" dirty="0"/>
              <a:t> </a:t>
            </a:r>
            <a:r>
              <a:rPr lang="vi-VN" dirty="0"/>
              <a:t>cardiopulmonară</a:t>
            </a:r>
          </a:p>
          <a:p>
            <a:r>
              <a:rPr lang="it-IT" dirty="0"/>
              <a:t>CMR: Fără calcificări. </a:t>
            </a:r>
          </a:p>
          <a:p>
            <a:r>
              <a:rPr lang="it-IT" dirty="0"/>
              <a:t>PC: Pot fi prezente calcificări (valoare diagnostică </a:t>
            </a:r>
            <a:r>
              <a:rPr lang="vi-VN" dirty="0"/>
              <a:t>scăzută)</a:t>
            </a:r>
          </a:p>
          <a:p>
            <a:r>
              <a:rPr lang="pt-BR" dirty="0"/>
              <a:t>Eco 2D CMR:  Cavitate mică a ventriculului stâng cu atriu mărit, </a:t>
            </a:r>
            <a:r>
              <a:rPr lang="vi-VN" dirty="0"/>
              <a:t>câteodată grosimea crescută a pereţilor (în special</a:t>
            </a:r>
            <a:r>
              <a:rPr lang="en-US" dirty="0"/>
              <a:t> </a:t>
            </a:r>
            <a:r>
              <a:rPr lang="vi-VN" dirty="0"/>
              <a:t>îngroşarea septului interatrial în amiloidoză), valve</a:t>
            </a:r>
            <a:r>
              <a:rPr lang="en-US" dirty="0"/>
              <a:t> </a:t>
            </a:r>
            <a:r>
              <a:rPr lang="en-US" dirty="0" err="1"/>
              <a:t>îngroşate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precipitat</a:t>
            </a:r>
            <a:r>
              <a:rPr lang="en-US" dirty="0"/>
              <a:t> granular (</a:t>
            </a:r>
            <a:r>
              <a:rPr lang="en-US" dirty="0" err="1"/>
              <a:t>amiloidoza</a:t>
            </a:r>
            <a:r>
              <a:rPr lang="en-US" dirty="0"/>
              <a:t>)</a:t>
            </a:r>
          </a:p>
          <a:p>
            <a:r>
              <a:rPr lang="en-US" dirty="0"/>
              <a:t>PC: </a:t>
            </a:r>
            <a:r>
              <a:rPr lang="vi-VN" dirty="0"/>
              <a:t>Grosime normală a peretelui</a:t>
            </a:r>
            <a:r>
              <a:rPr lang="en-US" dirty="0"/>
              <a:t>, i</a:t>
            </a:r>
            <a:r>
              <a:rPr lang="vi-VN" dirty="0"/>
              <a:t>ngroşare pericardică, umplere diastolică</a:t>
            </a:r>
            <a:r>
              <a:rPr lang="en-US" dirty="0"/>
              <a:t> </a:t>
            </a:r>
            <a:r>
              <a:rPr lang="vi-VN" dirty="0"/>
              <a:t>precoce importantă cu poziţionare defectuoasă a</a:t>
            </a:r>
            <a:r>
              <a:rPr lang="en-US" dirty="0"/>
              <a:t> </a:t>
            </a:r>
            <a:r>
              <a:rPr lang="en-US" dirty="0" err="1"/>
              <a:t>septului</a:t>
            </a:r>
            <a:r>
              <a:rPr lang="en-US" dirty="0"/>
              <a:t> </a:t>
            </a:r>
            <a:r>
              <a:rPr lang="en-US" dirty="0" err="1"/>
              <a:t>interventricular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vi-VN" sz="3200" b="1" dirty="0"/>
              <a:t>Diagnosticul diferenţial între pericardita constrictivă şi cardiomiopatia restrictivă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62500" lnSpcReduction="20000"/>
          </a:bodyPr>
          <a:lstStyle/>
          <a:p>
            <a:endParaRPr lang="en-US" b="1" dirty="0"/>
          </a:p>
          <a:p>
            <a:r>
              <a:rPr lang="en-US" b="1" dirty="0" err="1"/>
              <a:t>Studii</a:t>
            </a:r>
            <a:r>
              <a:rPr lang="en-US" b="1" dirty="0"/>
              <a:t> Doppler ale </a:t>
            </a:r>
            <a:r>
              <a:rPr lang="en-US" b="1" dirty="0" err="1"/>
              <a:t>fluxului</a:t>
            </a:r>
            <a:r>
              <a:rPr lang="en-US" b="1" dirty="0"/>
              <a:t> mitral</a:t>
            </a:r>
          </a:p>
          <a:p>
            <a:r>
              <a:rPr lang="it-IT" dirty="0"/>
              <a:t>CMR: Fără variaţii respiratorii ale undei E de velocitate a </a:t>
            </a:r>
            <a:r>
              <a:rPr lang="en-US" dirty="0" err="1"/>
              <a:t>fluxului</a:t>
            </a:r>
            <a:r>
              <a:rPr lang="en-US" dirty="0"/>
              <a:t> mitral </a:t>
            </a:r>
            <a:r>
              <a:rPr lang="en-US" dirty="0" err="1"/>
              <a:t>sau</a:t>
            </a:r>
            <a:r>
              <a:rPr lang="en-US" dirty="0"/>
              <a:t> a IVRT, E/A &gt;= 2, DT </a:t>
            </a:r>
            <a:r>
              <a:rPr lang="en-US" dirty="0" err="1"/>
              <a:t>scurt</a:t>
            </a:r>
            <a:r>
              <a:rPr lang="en-US" dirty="0"/>
              <a:t>, </a:t>
            </a:r>
            <a:r>
              <a:rPr lang="vi-VN" dirty="0"/>
              <a:t>regurgitare diastolică</a:t>
            </a:r>
          </a:p>
          <a:p>
            <a:r>
              <a:rPr lang="pt-BR" dirty="0"/>
              <a:t>PC: Inspir : unda E de velocitate scăzută, IVRT </a:t>
            </a:r>
            <a:r>
              <a:rPr lang="it-IT" dirty="0"/>
              <a:t>prelungit; expir : modificari inverse, DT scurt, </a:t>
            </a:r>
            <a:r>
              <a:rPr lang="vi-VN" dirty="0"/>
              <a:t>regurgitare diastolică</a:t>
            </a:r>
          </a:p>
          <a:p>
            <a:r>
              <a:rPr lang="en-US" b="1" dirty="0"/>
              <a:t>Vena </a:t>
            </a:r>
            <a:r>
              <a:rPr lang="vi-VN" b="1" dirty="0"/>
              <a:t>pulmonară</a:t>
            </a:r>
          </a:p>
          <a:p>
            <a:r>
              <a:rPr lang="en-US" dirty="0"/>
              <a:t>CMR: </a:t>
            </a:r>
            <a:r>
              <a:rPr lang="vi-VN" dirty="0"/>
              <a:t>Raport S/D scăzut (0,5), AR prelungit şi</a:t>
            </a:r>
            <a:r>
              <a:rPr lang="en-US" dirty="0"/>
              <a:t> </a:t>
            </a:r>
            <a:r>
              <a:rPr lang="vi-VN" dirty="0"/>
              <a:t>proeminent, fără variaţii respiratorii, unda D</a:t>
            </a:r>
          </a:p>
          <a:p>
            <a:r>
              <a:rPr lang="en-US" dirty="0"/>
              <a:t>PC: </a:t>
            </a:r>
            <a:r>
              <a:rPr lang="en-US" dirty="0" err="1"/>
              <a:t>Raport</a:t>
            </a:r>
            <a:r>
              <a:rPr lang="en-US" dirty="0"/>
              <a:t> S/D=1, </a:t>
            </a:r>
            <a:r>
              <a:rPr lang="en-US" dirty="0" err="1"/>
              <a:t>inspir</a:t>
            </a:r>
            <a:r>
              <a:rPr lang="en-US" dirty="0"/>
              <a:t> : </a:t>
            </a:r>
            <a:r>
              <a:rPr lang="en-US" dirty="0" err="1"/>
              <a:t>undele</a:t>
            </a:r>
            <a:r>
              <a:rPr lang="en-US" dirty="0"/>
              <a:t> PV S </a:t>
            </a:r>
            <a:r>
              <a:rPr lang="en-US" dirty="0" err="1"/>
              <a:t>şi</a:t>
            </a:r>
            <a:r>
              <a:rPr lang="en-US" dirty="0"/>
              <a:t> D </a:t>
            </a:r>
            <a:r>
              <a:rPr lang="en-US" dirty="0" err="1"/>
              <a:t>micşorate</a:t>
            </a:r>
            <a:r>
              <a:rPr lang="en-US" dirty="0"/>
              <a:t> ; </a:t>
            </a:r>
            <a:r>
              <a:rPr lang="en-US" dirty="0" err="1"/>
              <a:t>expir</a:t>
            </a:r>
            <a:r>
              <a:rPr lang="en-US" dirty="0"/>
              <a:t> : </a:t>
            </a:r>
            <a:r>
              <a:rPr lang="en-US" dirty="0" err="1"/>
              <a:t>modificari</a:t>
            </a:r>
            <a:r>
              <a:rPr lang="en-US" dirty="0"/>
              <a:t> </a:t>
            </a:r>
            <a:r>
              <a:rPr lang="en-US" dirty="0" err="1"/>
              <a:t>opuse</a:t>
            </a:r>
            <a:endParaRPr lang="en-US" dirty="0"/>
          </a:p>
          <a:p>
            <a:r>
              <a:rPr lang="en-US" b="1" dirty="0" err="1"/>
              <a:t>Fluxul</a:t>
            </a:r>
            <a:r>
              <a:rPr lang="en-US" b="1" dirty="0"/>
              <a:t> </a:t>
            </a:r>
            <a:r>
              <a:rPr lang="en-US" b="1" dirty="0" err="1"/>
              <a:t>tricuspidian</a:t>
            </a:r>
            <a:endParaRPr lang="en-US" b="1" dirty="0"/>
          </a:p>
          <a:p>
            <a:r>
              <a:rPr lang="it-IT" dirty="0"/>
              <a:t>CMR: Uşoare variaţii respiratorii ale undei E de velocitate </a:t>
            </a:r>
            <a:r>
              <a:rPr lang="vi-VN" dirty="0"/>
              <a:t>tricuspidiană, raportul E/A &gt;=2, velocitate maximă</a:t>
            </a:r>
            <a:r>
              <a:rPr lang="en-US" dirty="0"/>
              <a:t> </a:t>
            </a:r>
            <a:r>
              <a:rPr lang="it-IT" dirty="0"/>
              <a:t>TR, fără modificări respiratorii semnificative, DT </a:t>
            </a:r>
            <a:r>
              <a:rPr lang="pt-BR" dirty="0"/>
              <a:t>scurt în inspir, regurgitare diastolică</a:t>
            </a:r>
          </a:p>
          <a:p>
            <a:r>
              <a:rPr lang="en-US" dirty="0"/>
              <a:t>PC: </a:t>
            </a:r>
            <a:r>
              <a:rPr lang="vi-VN" dirty="0"/>
              <a:t>Inspir : unda E de velocitate tricuspidiană</a:t>
            </a:r>
            <a:r>
              <a:rPr lang="en-US" dirty="0"/>
              <a:t> </a:t>
            </a:r>
            <a:r>
              <a:rPr lang="vi-VN" dirty="0"/>
              <a:t>crescută, velocitatea maximă TR crescuta</a:t>
            </a:r>
            <a:r>
              <a:rPr lang="en-US" dirty="0"/>
              <a:t>. </a:t>
            </a:r>
            <a:r>
              <a:rPr lang="vi-VN" dirty="0"/>
              <a:t>Expir : manifestări opuse, DT scurt, regurgitare</a:t>
            </a:r>
            <a:r>
              <a:rPr lang="en-US" dirty="0"/>
              <a:t> </a:t>
            </a:r>
            <a:r>
              <a:rPr lang="en-US" dirty="0" err="1"/>
              <a:t>diastolica</a:t>
            </a:r>
            <a:endParaRPr lang="en-US" dirty="0"/>
          </a:p>
          <a:p>
            <a:r>
              <a:rPr lang="vi-VN" b="1" dirty="0"/>
              <a:t>Venele hepatice</a:t>
            </a:r>
            <a:r>
              <a:rPr lang="en-US" b="1" dirty="0"/>
              <a:t> </a:t>
            </a:r>
            <a:r>
              <a:rPr lang="en-US" dirty="0"/>
              <a:t>- CMR: </a:t>
            </a:r>
            <a:r>
              <a:rPr lang="vi-VN" dirty="0"/>
              <a:t> Raport S/D scăzut, revers respirator crescut </a:t>
            </a:r>
            <a:r>
              <a:rPr lang="en-US" dirty="0"/>
              <a:t>PC: </a:t>
            </a:r>
            <a:r>
              <a:rPr lang="vi-VN" dirty="0"/>
              <a:t>Inspir : creşterea minimă a S şi D din venele</a:t>
            </a:r>
            <a:r>
              <a:rPr lang="en-US" dirty="0"/>
              <a:t> </a:t>
            </a:r>
            <a:r>
              <a:rPr lang="en-US" dirty="0" err="1"/>
              <a:t>hepatice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vi-VN" sz="3200" b="1" dirty="0"/>
              <a:t>Diagnosticul diferenţial între pericardita constrictivă şi cardiomiopatia restrictivă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sz="3400" b="1" dirty="0"/>
          </a:p>
          <a:p>
            <a:r>
              <a:rPr lang="en-US" sz="3400" b="1" dirty="0"/>
              <a:t>Vena cava </a:t>
            </a:r>
            <a:r>
              <a:rPr lang="vi-VN" sz="3400" b="1" dirty="0"/>
              <a:t>inferioară</a:t>
            </a:r>
            <a:r>
              <a:rPr lang="en-US" sz="3400" b="1" dirty="0"/>
              <a:t> </a:t>
            </a:r>
            <a:r>
              <a:rPr lang="en-US" sz="3400" dirty="0"/>
              <a:t>- CMR: </a:t>
            </a:r>
            <a:r>
              <a:rPr lang="en-US" sz="3400" dirty="0" err="1"/>
              <a:t>Pletoric</a:t>
            </a:r>
            <a:r>
              <a:rPr lang="en-US" sz="3400" dirty="0"/>
              <a:t> PC:  </a:t>
            </a:r>
            <a:r>
              <a:rPr lang="en-US" sz="3400" dirty="0" err="1"/>
              <a:t>Pletoric</a:t>
            </a:r>
            <a:endParaRPr lang="en-US" sz="3400" dirty="0"/>
          </a:p>
          <a:p>
            <a:r>
              <a:rPr lang="vi-VN" sz="3400" b="1" dirty="0"/>
              <a:t>Modul M color</a:t>
            </a:r>
            <a:r>
              <a:rPr lang="en-US" sz="3400" b="1" dirty="0"/>
              <a:t> </a:t>
            </a:r>
            <a:r>
              <a:rPr lang="en-US" sz="3400" dirty="0"/>
              <a:t>– CMR: </a:t>
            </a:r>
            <a:r>
              <a:rPr lang="vi-VN" sz="3400" dirty="0"/>
              <a:t> Propagare diminuată a fluxului</a:t>
            </a:r>
            <a:r>
              <a:rPr lang="en-US" sz="3400" dirty="0"/>
              <a:t>.  PC: </a:t>
            </a:r>
            <a:r>
              <a:rPr lang="vi-VN" sz="3400" dirty="0"/>
              <a:t> Propagare accelerată a fluxului (&gt;=100cm/s)</a:t>
            </a:r>
          </a:p>
          <a:p>
            <a:r>
              <a:rPr lang="en-US" sz="3400" b="1" dirty="0" err="1"/>
              <a:t>Mişcarea</a:t>
            </a:r>
            <a:r>
              <a:rPr lang="en-US" sz="3400" b="1" dirty="0"/>
              <a:t> </a:t>
            </a:r>
            <a:r>
              <a:rPr lang="en-US" sz="3400" b="1" dirty="0" err="1"/>
              <a:t>inelului</a:t>
            </a:r>
            <a:r>
              <a:rPr lang="en-US" sz="3400" b="1" dirty="0"/>
              <a:t> mitral</a:t>
            </a:r>
          </a:p>
          <a:p>
            <a:r>
              <a:rPr lang="en-US" sz="3400" dirty="0"/>
              <a:t>CMR: </a:t>
            </a:r>
            <a:r>
              <a:rPr lang="vi-VN" sz="3400" dirty="0"/>
              <a:t>Umplere precoce cu velocitate scazută (&lt;8 cm/s) </a:t>
            </a:r>
            <a:r>
              <a:rPr lang="en-US" sz="3400" dirty="0"/>
              <a:t>PC: </a:t>
            </a:r>
            <a:r>
              <a:rPr lang="vi-VN" sz="3400" dirty="0"/>
              <a:t>Umplere precoce cu velocitate crescută</a:t>
            </a:r>
            <a:r>
              <a:rPr lang="en-US" sz="3400" dirty="0"/>
              <a:t> (&gt;=8cm/s)</a:t>
            </a:r>
          </a:p>
          <a:p>
            <a:r>
              <a:rPr lang="en-US" sz="3400" b="1" dirty="0"/>
              <a:t>Eco Doppler </a:t>
            </a:r>
            <a:r>
              <a:rPr lang="en-US" sz="3400" b="1" dirty="0" err="1"/>
              <a:t>tisular</a:t>
            </a:r>
            <a:endParaRPr lang="en-US" sz="3400" b="1" dirty="0"/>
          </a:p>
          <a:p>
            <a:r>
              <a:rPr lang="en-US" sz="3400" dirty="0"/>
              <a:t>CMR: </a:t>
            </a:r>
            <a:r>
              <a:rPr lang="en-US" sz="3400" dirty="0" err="1"/>
              <a:t>Vârf</a:t>
            </a:r>
            <a:r>
              <a:rPr lang="en-US" sz="3400" dirty="0"/>
              <a:t> </a:t>
            </a:r>
            <a:r>
              <a:rPr lang="en-US" sz="3400" dirty="0" err="1"/>
              <a:t>precoce</a:t>
            </a:r>
            <a:r>
              <a:rPr lang="en-US" sz="3400" dirty="0"/>
              <a:t> de </a:t>
            </a:r>
            <a:r>
              <a:rPr lang="en-US" sz="3400" dirty="0" err="1"/>
              <a:t>velocitate</a:t>
            </a:r>
            <a:r>
              <a:rPr lang="en-US" sz="3400" dirty="0"/>
              <a:t> a </a:t>
            </a:r>
            <a:r>
              <a:rPr lang="en-US" sz="3400" dirty="0" err="1"/>
              <a:t>expansiunii</a:t>
            </a:r>
            <a:r>
              <a:rPr lang="en-US" sz="3400" dirty="0"/>
              <a:t> </a:t>
            </a:r>
            <a:r>
              <a:rPr lang="en-US" sz="3400" dirty="0" err="1"/>
              <a:t>longitudinale</a:t>
            </a:r>
            <a:r>
              <a:rPr lang="en-US" sz="3400" dirty="0"/>
              <a:t> (</a:t>
            </a:r>
            <a:r>
              <a:rPr lang="en-US" sz="3400" dirty="0" err="1"/>
              <a:t>vârf</a:t>
            </a:r>
            <a:r>
              <a:rPr lang="en-US" sz="3400" dirty="0"/>
              <a:t> Ea) de &gt;=8cm/s (</a:t>
            </a:r>
            <a:r>
              <a:rPr lang="en-US" sz="3400" dirty="0" err="1"/>
              <a:t>sensibilitate</a:t>
            </a:r>
            <a:r>
              <a:rPr lang="en-US" sz="3400" dirty="0"/>
              <a:t> 89% </a:t>
            </a:r>
            <a:r>
              <a:rPr lang="en-US" sz="3400" dirty="0" err="1"/>
              <a:t>şi</a:t>
            </a:r>
            <a:r>
              <a:rPr lang="en-US" sz="3400" dirty="0"/>
              <a:t> </a:t>
            </a:r>
            <a:r>
              <a:rPr lang="en-US" sz="3400" dirty="0" err="1"/>
              <a:t>specificitate</a:t>
            </a:r>
            <a:r>
              <a:rPr lang="en-US" sz="3400" dirty="0"/>
              <a:t> 100%)</a:t>
            </a:r>
          </a:p>
          <a:p>
            <a:r>
              <a:rPr lang="en-US" sz="3400" dirty="0"/>
              <a:t>PC: </a:t>
            </a:r>
            <a:r>
              <a:rPr lang="en-US" sz="3400" dirty="0" err="1"/>
              <a:t>Negativ</a:t>
            </a:r>
            <a:endParaRPr lang="en-US" sz="3400" dirty="0"/>
          </a:p>
          <a:p>
            <a:r>
              <a:rPr lang="en-US" sz="3400" b="1" dirty="0" err="1"/>
              <a:t>Cateterism</a:t>
            </a:r>
            <a:r>
              <a:rPr lang="en-US" sz="3400" b="1" dirty="0"/>
              <a:t> cardiac</a:t>
            </a:r>
          </a:p>
          <a:p>
            <a:r>
              <a:rPr lang="en-US" sz="3400" dirty="0"/>
              <a:t>CMR: Dip and plateau, PTDVS de </a:t>
            </a:r>
            <a:r>
              <a:rPr lang="en-US" sz="3400" dirty="0" err="1"/>
              <a:t>obicei</a:t>
            </a:r>
            <a:r>
              <a:rPr lang="en-US" sz="3400" dirty="0"/>
              <a:t> cu 5 mmHg &gt; </a:t>
            </a:r>
            <a:r>
              <a:rPr lang="vi-VN" sz="3400" dirty="0"/>
              <a:t>PTDVD, dar poate fi identică, PSVD&gt;50mmHg ,</a:t>
            </a:r>
            <a:r>
              <a:rPr lang="en-US" sz="3400" dirty="0"/>
              <a:t> PTDVD&lt;1/3 PSVD</a:t>
            </a:r>
          </a:p>
          <a:p>
            <a:r>
              <a:rPr lang="en-US" sz="3400" dirty="0"/>
              <a:t>PC: </a:t>
            </a:r>
            <a:r>
              <a:rPr lang="vi-VN" sz="3400" dirty="0"/>
              <a:t>Dip and plateau PTDVS de obicei egală cu</a:t>
            </a:r>
            <a:r>
              <a:rPr lang="en-US" sz="3400" dirty="0"/>
              <a:t> PTDVD, </a:t>
            </a:r>
            <a:r>
              <a:rPr lang="en-US" sz="3400" dirty="0" err="1"/>
              <a:t>inspir</a:t>
            </a:r>
            <a:r>
              <a:rPr lang="en-US" sz="3400" dirty="0"/>
              <a:t> : </a:t>
            </a:r>
            <a:r>
              <a:rPr lang="en-US" sz="3400" dirty="0" err="1"/>
              <a:t>creşte</a:t>
            </a:r>
            <a:r>
              <a:rPr lang="en-US" sz="3400" dirty="0"/>
              <a:t> PSVD, </a:t>
            </a:r>
            <a:r>
              <a:rPr lang="en-US" sz="3400" dirty="0" err="1"/>
              <a:t>scade</a:t>
            </a:r>
            <a:r>
              <a:rPr lang="en-US" sz="3400" dirty="0"/>
              <a:t> PSVS, </a:t>
            </a:r>
            <a:r>
              <a:rPr lang="en-US" sz="3400" dirty="0" err="1"/>
              <a:t>expir</a:t>
            </a:r>
            <a:r>
              <a:rPr lang="en-US" sz="3400" dirty="0"/>
              <a:t> : </a:t>
            </a:r>
            <a:r>
              <a:rPr lang="en-US" sz="3400" dirty="0" err="1"/>
              <a:t>invers</a:t>
            </a:r>
            <a:endParaRPr lang="en-US" sz="3400" dirty="0"/>
          </a:p>
          <a:p>
            <a:r>
              <a:rPr lang="en-US" sz="3400" b="1" dirty="0" err="1"/>
              <a:t>Biopsia</a:t>
            </a:r>
            <a:r>
              <a:rPr lang="en-US" sz="3400" b="1" dirty="0"/>
              <a:t> </a:t>
            </a:r>
            <a:r>
              <a:rPr lang="vi-VN" sz="3400" b="1" dirty="0"/>
              <a:t>endomiocardică</a:t>
            </a:r>
          </a:p>
          <a:p>
            <a:r>
              <a:rPr lang="en-US" sz="3400" dirty="0"/>
              <a:t>CMR: </a:t>
            </a:r>
            <a:r>
              <a:rPr lang="en-US" sz="3400" dirty="0" err="1"/>
              <a:t>Poate</a:t>
            </a:r>
            <a:r>
              <a:rPr lang="en-US" sz="3400" dirty="0"/>
              <a:t> </a:t>
            </a:r>
            <a:r>
              <a:rPr lang="en-US" sz="3400" dirty="0" err="1"/>
              <a:t>decela</a:t>
            </a:r>
            <a:r>
              <a:rPr lang="en-US" sz="3400" dirty="0"/>
              <a:t> </a:t>
            </a:r>
            <a:r>
              <a:rPr lang="en-US" sz="3400" dirty="0" err="1"/>
              <a:t>cauze</a:t>
            </a:r>
            <a:r>
              <a:rPr lang="en-US" sz="3400" dirty="0"/>
              <a:t> </a:t>
            </a:r>
            <a:r>
              <a:rPr lang="en-US" sz="3400" dirty="0" err="1"/>
              <a:t>specifice</a:t>
            </a:r>
            <a:r>
              <a:rPr lang="en-US" sz="3400" dirty="0"/>
              <a:t> de </a:t>
            </a:r>
            <a:r>
              <a:rPr lang="en-US" sz="3400" dirty="0" err="1"/>
              <a:t>cardiomiopatie</a:t>
            </a:r>
            <a:r>
              <a:rPr lang="en-US" sz="3400" dirty="0"/>
              <a:t> </a:t>
            </a:r>
            <a:r>
              <a:rPr lang="vi-VN" sz="3400" dirty="0"/>
              <a:t>restrictivă</a:t>
            </a:r>
          </a:p>
          <a:p>
            <a:r>
              <a:rPr lang="en-US" sz="3400" dirty="0"/>
              <a:t>PC: </a:t>
            </a:r>
            <a:r>
              <a:rPr lang="vi-VN" sz="3400" dirty="0"/>
              <a:t>Poate fi normală sau să arate hipertrofie sau</a:t>
            </a:r>
            <a:r>
              <a:rPr lang="en-US" sz="3400" dirty="0"/>
              <a:t> </a:t>
            </a:r>
            <a:r>
              <a:rPr lang="en-US" sz="3400" dirty="0" err="1"/>
              <a:t>fibroza</a:t>
            </a:r>
            <a:r>
              <a:rPr lang="en-US" sz="3400" dirty="0"/>
              <a:t> </a:t>
            </a:r>
            <a:r>
              <a:rPr lang="en-US" sz="3400" dirty="0" err="1"/>
              <a:t>nespecifice</a:t>
            </a:r>
            <a:endParaRPr lang="en-US" sz="3400" dirty="0"/>
          </a:p>
          <a:p>
            <a:r>
              <a:rPr lang="vi-VN" sz="3400" b="1" dirty="0"/>
              <a:t>CT/MRI</a:t>
            </a:r>
            <a:r>
              <a:rPr lang="en-US" sz="3400" dirty="0"/>
              <a:t> CMR: </a:t>
            </a:r>
            <a:r>
              <a:rPr lang="vi-VN" sz="3400" dirty="0"/>
              <a:t> Pericard de obicei normal </a:t>
            </a:r>
            <a:r>
              <a:rPr lang="en-US" sz="3400" dirty="0"/>
              <a:t>PC: </a:t>
            </a:r>
            <a:r>
              <a:rPr lang="vi-VN" sz="3400" dirty="0"/>
              <a:t>Pericardul trebuie să fie îngroşat sau calcificat</a:t>
            </a:r>
            <a:endParaRPr lang="en-US" sz="3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myvmc.com/wp-content/uploads/2013/11/doctor-heart-stethoscope-595x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69342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Etiologie</a:t>
            </a:r>
            <a:r>
              <a:rPr lang="en-US" dirty="0"/>
              <a:t>, </a:t>
            </a:r>
            <a:r>
              <a:rPr lang="en-US" dirty="0" err="1"/>
              <a:t>inciden</a:t>
            </a:r>
            <a:r>
              <a:rPr lang="ro-RO" dirty="0"/>
              <a:t>ță</a:t>
            </a:r>
            <a:r>
              <a:rPr lang="en-US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  </a:t>
            </a:r>
            <a:r>
              <a:rPr lang="en-US" b="1" dirty="0" err="1"/>
              <a:t>Pericarditele</a:t>
            </a:r>
            <a:r>
              <a:rPr lang="en-US" b="1" dirty="0"/>
              <a:t> </a:t>
            </a:r>
            <a:r>
              <a:rPr lang="en-US" b="1" dirty="0" err="1"/>
              <a:t>infecţioase</a:t>
            </a:r>
            <a:endParaRPr lang="en-US" b="1" dirty="0"/>
          </a:p>
          <a:p>
            <a:r>
              <a:rPr lang="en-US" dirty="0" err="1"/>
              <a:t>Virale</a:t>
            </a:r>
            <a:r>
              <a:rPr lang="en-US" dirty="0"/>
              <a:t> (Coxsackie A9, B1-4, Echo 8,                 30-50 %</a:t>
            </a:r>
          </a:p>
          <a:p>
            <a:pPr>
              <a:buNone/>
            </a:pPr>
            <a:r>
              <a:rPr lang="sv-SE" dirty="0"/>
              <a:t>  Urlian, EBV, CMV, Varicela, Rubeola,</a:t>
            </a:r>
          </a:p>
          <a:p>
            <a:pPr>
              <a:buNone/>
            </a:pPr>
            <a:r>
              <a:rPr lang="en-US" dirty="0"/>
              <a:t>  HIV, Parvovirus B19, etc.)</a:t>
            </a:r>
          </a:p>
          <a:p>
            <a:r>
              <a:rPr lang="en-US" dirty="0" err="1"/>
              <a:t>Bacteriene</a:t>
            </a:r>
            <a:r>
              <a:rPr lang="en-US" dirty="0"/>
              <a:t> (</a:t>
            </a:r>
            <a:r>
              <a:rPr lang="en-US" dirty="0" err="1"/>
              <a:t>Pneumococ</a:t>
            </a:r>
            <a:r>
              <a:rPr lang="en-US" dirty="0"/>
              <a:t>, </a:t>
            </a:r>
            <a:r>
              <a:rPr lang="en-US" dirty="0" err="1"/>
              <a:t>Meningococ</a:t>
            </a:r>
            <a:r>
              <a:rPr lang="en-US" dirty="0"/>
              <a:t>,           5-10 %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dirty="0" err="1"/>
              <a:t>Gonococ</a:t>
            </a:r>
            <a:r>
              <a:rPr lang="en-US" dirty="0"/>
              <a:t>, </a:t>
            </a:r>
            <a:r>
              <a:rPr lang="en-US" dirty="0" err="1"/>
              <a:t>Haemophilus</a:t>
            </a:r>
            <a:r>
              <a:rPr lang="en-US" dirty="0"/>
              <a:t>, </a:t>
            </a:r>
            <a:r>
              <a:rPr lang="en-US" dirty="0" err="1"/>
              <a:t>Treponema</a:t>
            </a:r>
            <a:endParaRPr lang="en-US" dirty="0"/>
          </a:p>
          <a:p>
            <a:pPr>
              <a:buNone/>
            </a:pPr>
            <a:r>
              <a:rPr lang="en-US" dirty="0"/>
              <a:t>  </a:t>
            </a:r>
            <a:r>
              <a:rPr lang="en-US" dirty="0" err="1"/>
              <a:t>pallidum</a:t>
            </a:r>
            <a:r>
              <a:rPr lang="en-US" dirty="0"/>
              <a:t>, </a:t>
            </a:r>
            <a:r>
              <a:rPr lang="en-US" dirty="0" err="1"/>
              <a:t>Borelioza</a:t>
            </a:r>
            <a:r>
              <a:rPr lang="en-US" dirty="0"/>
              <a:t>, </a:t>
            </a:r>
            <a:r>
              <a:rPr lang="en-US" dirty="0" err="1"/>
              <a:t>Chlamidia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dirty="0" err="1"/>
              <a:t>Tuberculoza</a:t>
            </a:r>
            <a:r>
              <a:rPr lang="en-US" dirty="0"/>
              <a:t> )</a:t>
            </a:r>
          </a:p>
          <a:p>
            <a:r>
              <a:rPr lang="en-US" dirty="0" err="1"/>
              <a:t>Fungice</a:t>
            </a:r>
            <a:r>
              <a:rPr lang="en-US" dirty="0"/>
              <a:t> (Candida, Histoplasma)                       </a:t>
            </a:r>
            <a:r>
              <a:rPr lang="en-US" dirty="0" err="1"/>
              <a:t>Rar</a:t>
            </a:r>
            <a:r>
              <a:rPr lang="ro-RO" dirty="0"/>
              <a:t>ă</a:t>
            </a:r>
            <a:endParaRPr lang="en-US" dirty="0"/>
          </a:p>
          <a:p>
            <a:r>
              <a:rPr lang="en-US" dirty="0" err="1"/>
              <a:t>Parazitare</a:t>
            </a:r>
            <a:r>
              <a:rPr lang="en-US" dirty="0"/>
              <a:t> (Entamoeba histolytica,                  </a:t>
            </a:r>
            <a:r>
              <a:rPr lang="en-US" dirty="0" err="1"/>
              <a:t>Rar</a:t>
            </a:r>
            <a:r>
              <a:rPr lang="ro-RO" dirty="0"/>
              <a:t>ă</a:t>
            </a:r>
            <a:endParaRPr lang="en-US" dirty="0"/>
          </a:p>
          <a:p>
            <a:pPr>
              <a:buNone/>
            </a:pPr>
            <a:r>
              <a:rPr lang="en-US" dirty="0"/>
              <a:t>  Echinococcus, Toxoplasma…)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Etiologie</a:t>
            </a:r>
            <a:r>
              <a:rPr lang="en-US" dirty="0"/>
              <a:t>, </a:t>
            </a:r>
            <a:r>
              <a:rPr lang="en-US" dirty="0" err="1"/>
              <a:t>inciden</a:t>
            </a:r>
            <a:r>
              <a:rPr lang="ro-RO" dirty="0"/>
              <a:t>ță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/>
              <a:t>  </a:t>
            </a:r>
            <a:r>
              <a:rPr lang="it-IT" b="1" dirty="0"/>
              <a:t>Pericarditele din bolile sistemice autoimune</a:t>
            </a:r>
          </a:p>
          <a:p>
            <a:r>
              <a:rPr lang="en-US" sz="3000" dirty="0"/>
              <a:t>Lupus </a:t>
            </a:r>
            <a:r>
              <a:rPr lang="en-US" sz="3000" dirty="0" err="1"/>
              <a:t>eritematos</a:t>
            </a:r>
            <a:r>
              <a:rPr lang="en-US" sz="3000" dirty="0"/>
              <a:t> </a:t>
            </a:r>
            <a:r>
              <a:rPr lang="en-US" sz="3000" dirty="0" err="1"/>
              <a:t>sistemic</a:t>
            </a:r>
            <a:r>
              <a:rPr lang="en-US" sz="3000" dirty="0"/>
              <a:t>                           30 %</a:t>
            </a:r>
          </a:p>
          <a:p>
            <a:r>
              <a:rPr lang="vi-VN" sz="3000" dirty="0"/>
              <a:t>Poliartrita reumatoidă</a:t>
            </a:r>
            <a:r>
              <a:rPr lang="en-US" sz="3000" dirty="0"/>
              <a:t>                               30 %</a:t>
            </a:r>
            <a:endParaRPr lang="vi-VN" sz="3000" dirty="0"/>
          </a:p>
          <a:p>
            <a:r>
              <a:rPr lang="vi-VN" sz="3000" dirty="0"/>
              <a:t>Spondilita ankilozantă</a:t>
            </a:r>
            <a:r>
              <a:rPr lang="en-US" sz="3000" dirty="0"/>
              <a:t>                               1 %</a:t>
            </a:r>
          </a:p>
          <a:p>
            <a:r>
              <a:rPr lang="vi-VN" sz="3000" dirty="0"/>
              <a:t>Scleroza sistemică</a:t>
            </a:r>
            <a:r>
              <a:rPr lang="en-US" sz="3000" dirty="0"/>
              <a:t>                                    &gt;50 %</a:t>
            </a:r>
            <a:endParaRPr lang="vi-VN" sz="3000" dirty="0"/>
          </a:p>
          <a:p>
            <a:r>
              <a:rPr lang="en-US" sz="3000" dirty="0" err="1"/>
              <a:t>Dermatomiozita</a:t>
            </a:r>
            <a:r>
              <a:rPr lang="en-US" sz="3000" dirty="0"/>
              <a:t>                                            </a:t>
            </a:r>
            <a:r>
              <a:rPr lang="en-US" sz="3000" dirty="0" err="1"/>
              <a:t>Rar</a:t>
            </a:r>
            <a:r>
              <a:rPr lang="ro-RO" sz="3000" dirty="0"/>
              <a:t>ă</a:t>
            </a:r>
            <a:endParaRPr lang="en-US" sz="3000" dirty="0"/>
          </a:p>
          <a:p>
            <a:r>
              <a:rPr lang="vi-VN" sz="3000" dirty="0"/>
              <a:t>Periarterita nodoasă</a:t>
            </a:r>
            <a:r>
              <a:rPr lang="en-US" sz="3000" dirty="0"/>
              <a:t>                                 </a:t>
            </a:r>
            <a:r>
              <a:rPr lang="en-US" sz="3000" dirty="0" err="1"/>
              <a:t>Rar</a:t>
            </a:r>
            <a:r>
              <a:rPr lang="ro-RO" sz="3000" dirty="0"/>
              <a:t>ă</a:t>
            </a:r>
            <a:endParaRPr lang="vi-VN" sz="3000" dirty="0"/>
          </a:p>
          <a:p>
            <a:r>
              <a:rPr lang="en-US" sz="3000" dirty="0" err="1"/>
              <a:t>Sindrom</a:t>
            </a:r>
            <a:r>
              <a:rPr lang="en-US" sz="3000" dirty="0"/>
              <a:t> Reiter                                                2 %</a:t>
            </a:r>
          </a:p>
          <a:p>
            <a:r>
              <a:rPr lang="vi-VN" sz="3000" dirty="0"/>
              <a:t>Febra mediteraneeană familială</a:t>
            </a:r>
            <a:r>
              <a:rPr lang="en-US" sz="3000" dirty="0"/>
              <a:t>            0,7 %</a:t>
            </a:r>
          </a:p>
          <a:p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Etiologie</a:t>
            </a:r>
            <a:r>
              <a:rPr lang="en-US" dirty="0"/>
              <a:t>, </a:t>
            </a:r>
            <a:r>
              <a:rPr lang="en-US" dirty="0" err="1"/>
              <a:t>inciden</a:t>
            </a:r>
            <a:r>
              <a:rPr lang="ro-RO" dirty="0"/>
              <a:t>ță</a:t>
            </a:r>
            <a:r>
              <a:rPr lang="en-US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</a:t>
            </a:r>
          </a:p>
          <a:p>
            <a:pPr>
              <a:buNone/>
            </a:pPr>
            <a:r>
              <a:rPr lang="en-US" b="1" dirty="0"/>
              <a:t>   </a:t>
            </a:r>
            <a:r>
              <a:rPr lang="en-US" b="1" dirty="0" err="1"/>
              <a:t>Procese</a:t>
            </a:r>
            <a:r>
              <a:rPr lang="en-US" b="1" dirty="0"/>
              <a:t> (auto)</a:t>
            </a:r>
            <a:r>
              <a:rPr lang="en-US" b="1" dirty="0" err="1"/>
              <a:t>imune</a:t>
            </a:r>
            <a:r>
              <a:rPr lang="en-US" b="1" dirty="0"/>
              <a:t> tip 2                       </a:t>
            </a:r>
          </a:p>
          <a:p>
            <a:endParaRPr lang="en-US" sz="2800" dirty="0"/>
          </a:p>
          <a:p>
            <a:r>
              <a:rPr lang="vi-VN" sz="2800" dirty="0"/>
              <a:t>Febra reumatică</a:t>
            </a:r>
            <a:r>
              <a:rPr lang="en-US" sz="2800" dirty="0"/>
              <a:t> (RAA)                                20-50 %</a:t>
            </a:r>
            <a:endParaRPr lang="vi-VN" sz="2800" dirty="0"/>
          </a:p>
          <a:p>
            <a:r>
              <a:rPr lang="en-US" sz="2800" dirty="0" err="1"/>
              <a:t>Sdr</a:t>
            </a:r>
            <a:r>
              <a:rPr lang="en-US" sz="2800" dirty="0"/>
              <a:t>. </a:t>
            </a:r>
            <a:r>
              <a:rPr lang="en-US" sz="2800" dirty="0" err="1"/>
              <a:t>postcardiotomie</a:t>
            </a:r>
            <a:r>
              <a:rPr lang="en-US" sz="2800" dirty="0"/>
              <a:t>                                       20 %</a:t>
            </a:r>
          </a:p>
          <a:p>
            <a:r>
              <a:rPr lang="en-US" sz="2800" dirty="0" err="1"/>
              <a:t>Sdr</a:t>
            </a:r>
            <a:r>
              <a:rPr lang="en-US" sz="2800" dirty="0"/>
              <a:t>. post infarct </a:t>
            </a:r>
            <a:r>
              <a:rPr lang="en-US" sz="2800" dirty="0" err="1"/>
              <a:t>miocardic</a:t>
            </a:r>
            <a:r>
              <a:rPr lang="en-US" sz="2800" dirty="0"/>
              <a:t>                              1-5 %</a:t>
            </a:r>
          </a:p>
          <a:p>
            <a:r>
              <a:rPr lang="vi-VN" sz="2800" dirty="0"/>
              <a:t>Pericardita (cronică)</a:t>
            </a:r>
            <a:r>
              <a:rPr lang="en-US" sz="2800" dirty="0"/>
              <a:t> </a:t>
            </a:r>
            <a:r>
              <a:rPr lang="vi-VN" sz="2800" dirty="0"/>
              <a:t>autoreactivă</a:t>
            </a:r>
            <a:r>
              <a:rPr lang="en-US" sz="2800" dirty="0"/>
              <a:t>            23,1 %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4514</Words>
  <Application>Microsoft Office PowerPoint</Application>
  <PresentationFormat>On-screen Show (4:3)</PresentationFormat>
  <Paragraphs>338</Paragraphs>
  <Slides>63</Slides>
  <Notes>0</Notes>
  <HiddenSlides>11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Times New Roman</vt:lpstr>
      <vt:lpstr>Office Theme</vt:lpstr>
      <vt:lpstr>BOLILE PERICARDULUI</vt:lpstr>
      <vt:lpstr>PowerPoint Presentation</vt:lpstr>
      <vt:lpstr>PowerPoint Presentation</vt:lpstr>
      <vt:lpstr>PowerPoint Presentation</vt:lpstr>
      <vt:lpstr>Defectele congenitale ale pericardului</vt:lpstr>
      <vt:lpstr>Sindroamele pericardice</vt:lpstr>
      <vt:lpstr>Etiologie, incidență (1)</vt:lpstr>
      <vt:lpstr>Etiologie, incidență (2)</vt:lpstr>
      <vt:lpstr>Etiologie, incidență (3)</vt:lpstr>
      <vt:lpstr>Etiologie, incidență (4)</vt:lpstr>
      <vt:lpstr>Etiologie, incidență (5)</vt:lpstr>
      <vt:lpstr>Etiologie, incidență (6)</vt:lpstr>
      <vt:lpstr>Etiologie, incidență (7)</vt:lpstr>
      <vt:lpstr>Pericardita acută</vt:lpstr>
      <vt:lpstr>Algoritm de diagnostic în pericardita acută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Modificări ECG</vt:lpstr>
      <vt:lpstr>PowerPoint Presentation</vt:lpstr>
      <vt:lpstr>PowerPoint Presentation</vt:lpstr>
      <vt:lpstr>Algoritm de diagnostic în pericardita acută (2)</vt:lpstr>
      <vt:lpstr>Tratament (1)</vt:lpstr>
      <vt:lpstr>Tratament (2)</vt:lpstr>
      <vt:lpstr>Pericardita cronică</vt:lpstr>
      <vt:lpstr>Pericardita cronică</vt:lpstr>
      <vt:lpstr>Pericardita recurentă</vt:lpstr>
      <vt:lpstr>Pericardita recurentă</vt:lpstr>
      <vt:lpstr>Pericardita recurentă</vt:lpstr>
      <vt:lpstr>Pericardiocenteza</vt:lpstr>
      <vt:lpstr>Pericardiocenteza</vt:lpstr>
      <vt:lpstr>PowerPoint Presentation</vt:lpstr>
      <vt:lpstr>Revărsatul pericardic şi tamponada cardiacă</vt:lpstr>
      <vt:lpstr>Tamponada cardiacă </vt:lpstr>
      <vt:lpstr>Tamponada cardiacă</vt:lpstr>
      <vt:lpstr>Tamponada cardiacă</vt:lpstr>
      <vt:lpstr>PowerPoint Presentation</vt:lpstr>
      <vt:lpstr>PowerPoint Presentation</vt:lpstr>
      <vt:lpstr>Tamponada cardiacă</vt:lpstr>
      <vt:lpstr>Pericardita constrictivă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Tratament</vt:lpstr>
      <vt:lpstr>Chistele pericardice</vt:lpstr>
      <vt:lpstr>PowerPoint Presentation</vt:lpstr>
      <vt:lpstr>Determinarea pulsului paradoxal</vt:lpstr>
      <vt:lpstr>Diagnosticul tamponadei cardiace</vt:lpstr>
      <vt:lpstr>PowerPoint Presentation</vt:lpstr>
      <vt:lpstr>Diagnosticul tamponadei cardiace</vt:lpstr>
      <vt:lpstr>Abordarea diagnostică în pericarditele constrictive</vt:lpstr>
      <vt:lpstr>Abordarea diagnostică în pericarditele constrictive</vt:lpstr>
      <vt:lpstr>Diagnosticul diferenţial între pericardita constrictivă şi cardiomiopatia restrictivă</vt:lpstr>
      <vt:lpstr>Diagnosticul diferenţial între pericardita constrictivă şi cardiomiopatia restrictivă</vt:lpstr>
      <vt:lpstr>Diagnosticul diferenţial între pericardita constrictivă şi cardiomiopatia restrictivă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BOLILE PERICARDULUI</dc:title>
  <dc:creator>Florescu</dc:creator>
  <cp:lastModifiedBy>Cristina</cp:lastModifiedBy>
  <cp:revision>104</cp:revision>
  <dcterms:created xsi:type="dcterms:W3CDTF">2014-04-20T14:02:58Z</dcterms:created>
  <dcterms:modified xsi:type="dcterms:W3CDTF">2021-01-12T09:54:31Z</dcterms:modified>
</cp:coreProperties>
</file>