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1"/>
  </p:notesMasterIdLst>
  <p:sldIdLst>
    <p:sldId id="256" r:id="rId4"/>
    <p:sldId id="343" r:id="rId5"/>
    <p:sldId id="321" r:id="rId6"/>
    <p:sldId id="349" r:id="rId7"/>
    <p:sldId id="322" r:id="rId8"/>
    <p:sldId id="323" r:id="rId9"/>
    <p:sldId id="324" r:id="rId10"/>
    <p:sldId id="325" r:id="rId11"/>
    <p:sldId id="326" r:id="rId12"/>
    <p:sldId id="328" r:id="rId13"/>
    <p:sldId id="329" r:id="rId14"/>
    <p:sldId id="330" r:id="rId15"/>
    <p:sldId id="331" r:id="rId16"/>
    <p:sldId id="332" r:id="rId17"/>
    <p:sldId id="352" r:id="rId18"/>
    <p:sldId id="334" r:id="rId19"/>
    <p:sldId id="335" r:id="rId20"/>
    <p:sldId id="336" r:id="rId21"/>
    <p:sldId id="337" r:id="rId22"/>
    <p:sldId id="338" r:id="rId23"/>
    <p:sldId id="351" r:id="rId24"/>
    <p:sldId id="339" r:id="rId25"/>
    <p:sldId id="340" r:id="rId26"/>
    <p:sldId id="341" r:id="rId27"/>
    <p:sldId id="257" r:id="rId28"/>
    <p:sldId id="258" r:id="rId29"/>
    <p:sldId id="259" r:id="rId30"/>
    <p:sldId id="260" r:id="rId31"/>
    <p:sldId id="261" r:id="rId32"/>
    <p:sldId id="262" r:id="rId33"/>
    <p:sldId id="355" r:id="rId34"/>
    <p:sldId id="353" r:id="rId35"/>
    <p:sldId id="367" r:id="rId36"/>
    <p:sldId id="265" r:id="rId37"/>
    <p:sldId id="266" r:id="rId38"/>
    <p:sldId id="267" r:id="rId39"/>
    <p:sldId id="354" r:id="rId40"/>
    <p:sldId id="274" r:id="rId41"/>
    <p:sldId id="269" r:id="rId42"/>
    <p:sldId id="270" r:id="rId43"/>
    <p:sldId id="271" r:id="rId44"/>
    <p:sldId id="369" r:id="rId45"/>
    <p:sldId id="370" r:id="rId46"/>
    <p:sldId id="368" r:id="rId47"/>
    <p:sldId id="356" r:id="rId48"/>
    <p:sldId id="357" r:id="rId49"/>
    <p:sldId id="371" r:id="rId50"/>
    <p:sldId id="372" r:id="rId51"/>
    <p:sldId id="360" r:id="rId52"/>
    <p:sldId id="358" r:id="rId53"/>
    <p:sldId id="361" r:id="rId54"/>
    <p:sldId id="362" r:id="rId55"/>
    <p:sldId id="363" r:id="rId56"/>
    <p:sldId id="364" r:id="rId57"/>
    <p:sldId id="365" r:id="rId58"/>
    <p:sldId id="366" r:id="rId59"/>
    <p:sldId id="37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EB50-8E06-4295-AF06-7C6BC6A86FC7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2B97-52FD-4E46-955F-00FF64DD7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8F501-C876-4DCA-ACCC-0B438A04D4B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CCB3D-29F2-4AD3-BA4F-F0FD040D45D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EDB4E-C4E8-45F8-947B-E89ECD7290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B16DC-0B08-4BDF-BC6E-873C299F28F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9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7B164-166A-45CF-9020-B362C8CB65E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971C2-F2FA-47E8-B8EE-B6EABE2AB8F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08FBE-FC79-404B-A8AC-2EA0EA3D024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53099-F913-499F-BC81-54BCB20E213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50125-56C1-4F29-9756-1655A2A3ED5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C80AE-F3D4-484A-BA2B-AA8F27AFBA7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5D80C-C608-4066-A407-7A9259A8876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DB742-0767-4EFA-B8B1-0445465FD21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A423A-C7F1-4F87-A82C-13E143009F2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B185-DE39-4A9D-95A9-D0CD7743733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6048E-E632-4516-AB31-38548D9D8E8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0F9A-DF9E-4B09-A42C-C57CC4D63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5DF7E-F35D-4EEC-AEFA-547F235F3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9C20-2FE0-4335-88CC-46487AE4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769AC-3DF5-40D7-AA7D-065C5488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D8C7-7EEE-40D0-882E-8BA0F419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4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F368-6942-4CB0-8033-892A965C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2BF0B-52FC-4610-8965-884E574A3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84D3C-BF37-430A-9792-98AB049D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27A1-08A8-45CA-BBD6-98779A26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43A7-2662-4FBA-AA8B-FDE29F15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4864A-B40D-4D5D-A1FE-50D9C5E9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1071F-AB14-4483-9E78-0875E91CB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5D84-4645-4599-873C-45A2AAB6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A5B69-44FD-433C-8D1B-5602A82E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A2B6C-6421-4D36-B68F-9BB3CEA2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EB1F9D2-BE75-4596-9DB7-59690855329D}" type="datetime1">
              <a:rPr lang="ro-R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7578C3B-3570-4288-ADA3-1DB0B7916067}" type="datetime1">
              <a:rPr lang="ro-R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7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89C8D3E-70C6-4CF8-9910-9A1BD1CB7C0E}" type="datetime1">
              <a:rPr lang="ro-R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A01C7CC-0149-4D91-B37D-E6BBCB65B435}" type="datetime1">
              <a:rPr lang="ro-RO" smtClean="0"/>
              <a:t>08.12.2020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78EF8B8-D63E-4E32-A3A2-37850979A0CF}" type="datetime1">
              <a:rPr lang="ro-RO" smtClean="0"/>
              <a:t>08.12.2020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4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59DA7EC-3479-492C-ABE6-FFDF78C821AA}" type="datetime1">
              <a:rPr lang="ro-RO" smtClean="0"/>
              <a:t>08.12.2020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6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B5A23C9-382A-467C-8DB8-443293E32EC0}" type="datetime1">
              <a:rPr lang="ro-RO" smtClean="0"/>
              <a:t>08.12.2020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42CD72A-34DC-43D2-A814-3E2E3025BFA4}" type="datetime1">
              <a:rPr lang="ro-RO" smtClean="0"/>
              <a:t>08.12.2020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AF78-E0DA-4C6A-8010-D2C23E3F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DBB6-313A-43F9-B25A-46D49899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B769-FF48-47B4-80F4-5970A43C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5A81-5CB3-462E-BA22-C8203089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17147-1A2D-4640-BB54-90E02EA3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1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A491249-EC0A-4756-B8C2-6AAD40FF429C}" type="datetime1">
              <a:rPr lang="ro-RO" smtClean="0"/>
              <a:t>08.12.2020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3D54D2-B0FA-4189-9044-2D8126FBCEFB}" type="datetime1">
              <a:rPr lang="ro-R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4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C87C781-4D9B-4621-9CCE-837213E7F3F4}" type="datetime1">
              <a:rPr lang="ro-R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0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5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1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1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69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6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C004-4D6A-4AF0-B7BD-AB2E72E1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78CCC-6AE6-4615-AB1D-F0AD56A96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260A3-7524-46F8-814F-7ADA144C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2FC6C-FC6C-47A6-BE66-8B97BE1E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FE18-340D-43C5-BA7C-17B03F8F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2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5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8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4BF6-EF32-4020-B39B-782F3EA5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1D484-FFEE-4A30-84EB-3BD38406E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7B86C-A8B1-4CDB-887A-978296BF2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D6C76-74A0-4F45-87A2-C691C596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33126-D46F-4C3B-87D2-5BAF4FE6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48B4F-2FD8-4B88-ABFC-379ABF59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FF59-F7BD-4AA6-8785-61B46351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FBB7E-CBE4-4C91-A559-99A0F3A3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0178-90C8-462B-86B7-E0A19FC4E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90EE5-5305-41EE-ABEF-23B7DA83C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2D988-5D03-458D-A25B-22969EB09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D9124-A606-41AD-9002-78F1BFC7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945B2-092A-4D2B-B9C7-ABBB7518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5B994-3188-407F-915D-5111B359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072E-A16B-4894-A5BD-69847926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F716C-B7B6-4FFD-856F-189A9EFF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181F7-1108-43AA-B0CB-80131A44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CB61F-9F3D-4C83-897D-B677DAB2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ABD86-A1B8-46B0-AD53-3957708D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CE1BB-96C6-4871-8E87-BD286177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5DA96-AAF6-46E3-913F-B15C285F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E699-47F8-430F-85B4-C5E4BD16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130F-BDDD-4792-A3EB-209A7BED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34AFB-FB93-48D2-B1D4-3AECD42CF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C17B5-6197-4A97-961E-70B3CA6F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98512-3BF2-4EF8-B4F5-5BB50310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D0377-B11D-4ED0-A4AA-DBC01A4F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08B0-C2E2-480C-8DDD-D23F126A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367E6-56A9-406B-BAD0-703F6DBD4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8018-0757-4CC5-8008-A717B4369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F6C60-2D97-49C6-A6FE-D2C5DAC0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BE0E8-177A-488B-A0BD-E2744523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3B520-405F-4382-8490-4E029765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C99F5-14E2-4883-B86E-6FE64A41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49903-FCBB-4365-BF4E-EA2E9CCF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D27E8-3BD0-43C4-8CB3-F64ADD65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9964-7688-4739-9EFB-FABC223591C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4EFF7-AB91-43A6-970B-4C06289EB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A67E3-9AC6-436A-B25A-973E38561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5307-246F-4FD6-853E-B7654AE6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101" cy="828000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30" y="364"/>
            <a:ext cx="1022223" cy="82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stituent dată 8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F336-C174-4535-A52A-DF6170739DA4}" type="datetime1">
              <a:rPr lang="ro-RO" smtClean="0"/>
              <a:t>08.12.2020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6858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101" cy="828000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30" y="364"/>
            <a:ext cx="1022223" cy="82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B688-540A-4036-9852-3AE73EFCD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6858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BDD1-C167-44D4-8323-656B4AFEC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TVP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Sincopa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332DF-9A29-46ED-A53C-D1AB2A8A7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Conf. univ. dr. Cristina Florescu,</a:t>
            </a:r>
          </a:p>
          <a:p>
            <a:r>
              <a:rPr lang="en-US" dirty="0"/>
              <a:t>U.M.F. Craiova</a:t>
            </a:r>
          </a:p>
        </p:txBody>
      </p:sp>
    </p:spTree>
    <p:extLst>
      <p:ext uri="{BB962C8B-B14F-4D97-AF65-F5344CB8AC3E}">
        <p14:creationId xmlns:p14="http://schemas.microsoft.com/office/powerpoint/2010/main" val="370153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Tabloul</a:t>
            </a:r>
            <a:r>
              <a:rPr lang="en-US" dirty="0"/>
              <a:t>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Durere</a:t>
            </a:r>
            <a:r>
              <a:rPr lang="vi-VN" dirty="0"/>
              <a:t> - corelată cu gradul edemului, accentuată de poziţia declivă, tuse, strănut, manevre de provocare</a:t>
            </a:r>
          </a:p>
          <a:p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Edem</a:t>
            </a:r>
            <a:r>
              <a:rPr lang="vi-VN" dirty="0"/>
              <a:t> - elastic, indolor, se accentuează în poziţie declivă</a:t>
            </a:r>
          </a:p>
          <a:p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Cordon venos </a:t>
            </a:r>
            <a:r>
              <a:rPr lang="vi-VN" dirty="0"/>
              <a:t>trombozat - palpa</a:t>
            </a:r>
            <a:r>
              <a:rPr lang="en-US" dirty="0" err="1"/>
              <a:t>bil</a:t>
            </a:r>
            <a:r>
              <a:rPr lang="vi-VN" dirty="0"/>
              <a:t>, uşor sensibil </a:t>
            </a:r>
          </a:p>
          <a:p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Dilatarea</a:t>
            </a:r>
            <a:r>
              <a:rPr lang="vi-VN" dirty="0"/>
              <a:t> reţelei venoase superficiale</a:t>
            </a:r>
          </a:p>
          <a:p>
            <a:r>
              <a:rPr lang="vi-VN" dirty="0"/>
              <a:t>Modificările </a:t>
            </a: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tegumentelor</a:t>
            </a:r>
            <a:r>
              <a:rPr lang="vi-VN" dirty="0"/>
              <a:t> </a:t>
            </a:r>
            <a:endParaRPr lang="ro-RO" dirty="0"/>
          </a:p>
          <a:p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Manifestări generale </a:t>
            </a:r>
            <a:r>
              <a:rPr lang="vi-VN" dirty="0"/>
              <a:t>- febră moderată, tahicardie (pulsul căţărător al lui Mahler), stare de rău nedefinit (</a:t>
            </a:r>
            <a:r>
              <a:rPr lang="en-US" dirty="0"/>
              <a:t>“</a:t>
            </a:r>
            <a:r>
              <a:rPr lang="vi-VN" dirty="0"/>
              <a:t>malaise</a:t>
            </a:r>
            <a:r>
              <a:rPr lang="en-US" dirty="0"/>
              <a:t>”</a:t>
            </a:r>
            <a:r>
              <a:rPr lang="vi-VN" dirty="0"/>
              <a:t>), nelinişte, anxietate</a:t>
            </a:r>
          </a:p>
          <a:p>
            <a:r>
              <a:rPr lang="vi-VN" dirty="0"/>
              <a:t>Manifestări de </a:t>
            </a: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vecinătate</a:t>
            </a:r>
            <a:r>
              <a:rPr lang="vi-VN" dirty="0"/>
              <a:t> şi la distanţă - hid</a:t>
            </a:r>
            <a:r>
              <a:rPr lang="ro-RO" dirty="0"/>
              <a:t>r</a:t>
            </a:r>
            <a:r>
              <a:rPr lang="vi-VN" dirty="0"/>
              <a:t>artroză, adenopatii regionale, embolia pulmonară, rar embolie sistemică (paradoxală) </a:t>
            </a:r>
          </a:p>
          <a:p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EAD-ADB2-47D0-88CF-95871FF4ACA7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13672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148" y="996750"/>
            <a:ext cx="7257704" cy="535960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36-1EE6-4870-B84C-7A707908EE72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80287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Aspecte particulare</a:t>
            </a:r>
            <a:r>
              <a:rPr lang="ro-RO" dirty="0"/>
              <a:t> </a:t>
            </a:r>
            <a:r>
              <a:rPr lang="vi-VN" dirty="0"/>
              <a:t>în funcţie de localizare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4857"/>
            <a:ext cx="8229600" cy="5138671"/>
          </a:xfrm>
        </p:spPr>
        <p:txBody>
          <a:bodyPr>
            <a:normAutofit fontScale="92500" lnSpcReduction="20000"/>
          </a:bodyPr>
          <a:lstStyle/>
          <a:p>
            <a:endParaRPr lang="ro-RO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TVP ale membrelor inferioare - 90% din totalul TVP</a:t>
            </a:r>
          </a:p>
          <a:p>
            <a:pPr lvl="1"/>
            <a:r>
              <a:rPr lang="vi-VN" dirty="0"/>
              <a:t>Puncte dureroase şi manevre de provocare:</a:t>
            </a:r>
            <a:r>
              <a:rPr lang="ro-RO" dirty="0"/>
              <a:t> </a:t>
            </a:r>
            <a:r>
              <a:rPr lang="vi-VN" dirty="0"/>
              <a:t>tuse, strănut</a:t>
            </a:r>
            <a:r>
              <a:rPr lang="ro-RO" dirty="0"/>
              <a:t>, </a:t>
            </a:r>
            <a:r>
              <a:rPr lang="vi-VN" dirty="0"/>
              <a:t>compresia manuală a gambei (s. Mozes)</a:t>
            </a:r>
            <a:r>
              <a:rPr lang="ro-RO" dirty="0"/>
              <a:t>, </a:t>
            </a:r>
            <a:r>
              <a:rPr lang="vi-VN" dirty="0"/>
              <a:t>compresia gambei cu manşeta aparatului de măsurat presiunea arterială gonflată la 150 mmHg (s. Lowenberg)</a:t>
            </a:r>
            <a:r>
              <a:rPr lang="ro-RO" dirty="0"/>
              <a:t>, </a:t>
            </a:r>
            <a:r>
              <a:rPr lang="vi-VN" dirty="0"/>
              <a:t>presiunea pct. tibiale posterioare, solear, popliteu, inghinal</a:t>
            </a:r>
            <a:r>
              <a:rPr lang="ro-RO" dirty="0"/>
              <a:t>, </a:t>
            </a:r>
            <a:r>
              <a:rPr lang="vi-VN" dirty="0"/>
              <a:t>flexia dorsală a piciorului (s. Homans)</a:t>
            </a:r>
          </a:p>
          <a:p>
            <a:endParaRPr lang="vi-VN" dirty="0"/>
          </a:p>
          <a:p>
            <a:r>
              <a:rPr lang="vi-VN" dirty="0"/>
              <a:t>TVP ale membrelor superioare – vv. axilară şi subclavie</a:t>
            </a:r>
            <a:endParaRPr lang="ro-RO" dirty="0"/>
          </a:p>
          <a:p>
            <a:pPr lvl="1"/>
            <a:r>
              <a:rPr lang="vi-VN" dirty="0"/>
              <a:t>primitivă (idiopatică)</a:t>
            </a:r>
            <a:r>
              <a:rPr lang="ro-RO" dirty="0"/>
              <a:t>: </a:t>
            </a:r>
            <a:r>
              <a:rPr lang="vi-VN" dirty="0"/>
              <a:t>în legătură cu un efort violent</a:t>
            </a:r>
            <a:r>
              <a:rPr lang="en-US" dirty="0"/>
              <a:t> -</a:t>
            </a:r>
            <a:r>
              <a:rPr lang="ro-RO" dirty="0"/>
              <a:t> </a:t>
            </a:r>
            <a:r>
              <a:rPr lang="vi-VN" dirty="0"/>
              <a:t>vena subclavie este comprimată de structurile osteo-ligamentare ale aperturii toracice superioare (inserţia m. pectoral mic, clavicula, ligamentul costo-coracoid)</a:t>
            </a:r>
            <a:endParaRPr lang="ro-RO" dirty="0"/>
          </a:p>
          <a:p>
            <a:pPr lvl="1"/>
            <a:r>
              <a:rPr lang="vi-VN" dirty="0"/>
              <a:t>secundară: tumorală</a:t>
            </a:r>
            <a:r>
              <a:rPr lang="ro-RO" dirty="0"/>
              <a:t>, t</a:t>
            </a:r>
            <a:r>
              <a:rPr lang="vi-VN" dirty="0"/>
              <a:t>raumatică (intervenţii chirurgicale în vecinătate, cateter în subclavie)</a:t>
            </a:r>
            <a:endParaRPr lang="ro-RO" dirty="0"/>
          </a:p>
          <a:p>
            <a:pPr lvl="1"/>
            <a:endParaRPr lang="ro-RO" dirty="0"/>
          </a:p>
          <a:p>
            <a:r>
              <a:rPr lang="vi-VN" dirty="0"/>
              <a:t>Tromboza secundară se poate extinde retrograd din VCS şi embolizează rar</a:t>
            </a:r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E2EC-9B44-4F6E-8B12-67026B589347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12628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183" y="1004553"/>
            <a:ext cx="8783392" cy="5267459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dirty="0"/>
              <a:t> </a:t>
            </a:r>
            <a:r>
              <a:rPr lang="vi-VN" dirty="0"/>
              <a:t>Tromboza VCI</a:t>
            </a:r>
            <a:endParaRPr lang="ro-RO" dirty="0"/>
          </a:p>
          <a:p>
            <a:pPr marL="300038" lvl="1" indent="0"/>
            <a:r>
              <a:rPr lang="vi-VN" dirty="0"/>
              <a:t>se datorează de obicei extensiei unei tromboze venoase ileofemurale, vv. ovariene drepte, vv. renale, vv. </a:t>
            </a:r>
            <a:r>
              <a:rPr lang="en-US" dirty="0"/>
              <a:t>s</a:t>
            </a:r>
            <a:r>
              <a:rPr lang="vi-VN" dirty="0"/>
              <a:t>uprahepatice</a:t>
            </a:r>
            <a:endParaRPr lang="ro-RO" dirty="0"/>
          </a:p>
          <a:p>
            <a:pPr marL="300038" lvl="1" indent="0"/>
            <a:r>
              <a:rPr lang="vi-VN" dirty="0"/>
              <a:t>edem marcat al membrelor inferioare, partea inferioară a trunchiului, cianoză, circulaţie venoasă subcutanată foarte exprimată la rădăcina coapsei, la nivelul peretelui abdominal inferior şi regiunii lombare</a:t>
            </a:r>
            <a:endParaRPr lang="en-US" dirty="0"/>
          </a:p>
          <a:p>
            <a:pPr marL="300038" lvl="1" indent="0"/>
            <a:r>
              <a:rPr lang="vi-VN" dirty="0"/>
              <a:t>sensul curentului sanguin în venele subcutanate abdominale şi lombare se inversează</a:t>
            </a:r>
            <a:r>
              <a:rPr lang="en-US" dirty="0"/>
              <a:t>,</a:t>
            </a:r>
            <a:r>
              <a:rPr lang="vi-VN" dirty="0"/>
              <a:t> venele devenind tributare VCS</a:t>
            </a:r>
            <a:endParaRPr lang="ro-RO" dirty="0"/>
          </a:p>
          <a:p>
            <a:pPr marL="300038" lvl="1" indent="0"/>
            <a:endParaRPr lang="en-US" dirty="0"/>
          </a:p>
          <a:p>
            <a:pPr marL="0" indent="0"/>
            <a:r>
              <a:rPr lang="en-US" dirty="0"/>
              <a:t> </a:t>
            </a:r>
            <a:r>
              <a:rPr lang="vi-VN" dirty="0"/>
              <a:t>Tromboza VCS</a:t>
            </a:r>
            <a:endParaRPr lang="ro-RO" dirty="0"/>
          </a:p>
          <a:p>
            <a:pPr marL="300038" lvl="1" indent="0"/>
            <a:r>
              <a:rPr lang="vi-VN" dirty="0"/>
              <a:t>secundară unui sindrom mediastinal cu localizare în mediastinul anterior sau superior sau unei tromboze după cateter </a:t>
            </a:r>
            <a:r>
              <a:rPr lang="en-US" dirty="0" err="1"/>
              <a:t>venos</a:t>
            </a:r>
            <a:r>
              <a:rPr lang="en-US" dirty="0"/>
              <a:t> </a:t>
            </a:r>
            <a:r>
              <a:rPr lang="vi-VN" dirty="0"/>
              <a:t>central</a:t>
            </a:r>
            <a:endParaRPr lang="ro-RO" dirty="0"/>
          </a:p>
          <a:p>
            <a:pPr marL="300038" lvl="1" indent="0"/>
            <a:r>
              <a:rPr lang="vi-VN" dirty="0"/>
              <a:t>edem în pelerină,</a:t>
            </a:r>
            <a:endParaRPr lang="ro-RO" dirty="0"/>
          </a:p>
          <a:p>
            <a:pPr marL="300038" lvl="1" indent="0"/>
            <a:r>
              <a:rPr lang="ro-RO" dirty="0"/>
              <a:t>s</a:t>
            </a:r>
            <a:r>
              <a:rPr lang="vi-VN" dirty="0"/>
              <a:t>imptome de hipertensiune intracraniană (cefalee intensă, vedere înceţoşată, vărsături, convulsii)</a:t>
            </a:r>
            <a:endParaRPr lang="en-US" dirty="0"/>
          </a:p>
          <a:p>
            <a:pPr marL="300038" lvl="1" indent="0"/>
            <a:r>
              <a:rPr lang="vi-VN" dirty="0"/>
              <a:t>vv.</a:t>
            </a:r>
            <a:r>
              <a:rPr lang="ro-RO" dirty="0"/>
              <a:t> </a:t>
            </a:r>
            <a:r>
              <a:rPr lang="vi-VN" dirty="0"/>
              <a:t>superficiale din teritoriul brahiocefalic, toracice superioare – turgescente</a:t>
            </a:r>
            <a:endParaRPr lang="en-US" dirty="0"/>
          </a:p>
          <a:p>
            <a:pPr marL="300038" lvl="1" indent="0"/>
            <a:r>
              <a:rPr lang="vi-VN" dirty="0"/>
              <a:t>în general nu se produc embolii pulmonare</a:t>
            </a:r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780C-595E-491E-99FC-E7D37CDC184C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05574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049073" y="6491288"/>
            <a:ext cx="586740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b="1" dirty="0">
                <a:solidFill>
                  <a:srgbClr val="1F497D"/>
                </a:solidFill>
                <a:latin typeface="Adobe Caslon Pro"/>
              </a:rPr>
              <a:t>Înalt</a:t>
            </a:r>
            <a:r>
              <a:rPr lang="en-US" b="1" dirty="0">
                <a:solidFill>
                  <a:srgbClr val="1F497D"/>
                </a:solidFill>
                <a:latin typeface="Adobe Caslon Pro"/>
              </a:rPr>
              <a:t> ≥ 3; </a:t>
            </a:r>
            <a:r>
              <a:rPr lang="ro-RO" b="1" dirty="0">
                <a:solidFill>
                  <a:srgbClr val="1F497D"/>
                </a:solidFill>
                <a:latin typeface="Adobe Caslon Pro"/>
              </a:rPr>
              <a:t>Moderat</a:t>
            </a:r>
            <a:r>
              <a:rPr lang="en-US" b="1" dirty="0">
                <a:solidFill>
                  <a:srgbClr val="1F497D"/>
                </a:solidFill>
                <a:latin typeface="Adobe Caslon Pro"/>
              </a:rPr>
              <a:t> 1 or 2; </a:t>
            </a:r>
            <a:r>
              <a:rPr lang="ro-RO" b="1" dirty="0">
                <a:solidFill>
                  <a:srgbClr val="1F497D"/>
                </a:solidFill>
                <a:latin typeface="Adobe Caslon Pro"/>
              </a:rPr>
              <a:t>Scăzut</a:t>
            </a:r>
            <a:r>
              <a:rPr lang="en-US" b="1" dirty="0">
                <a:solidFill>
                  <a:srgbClr val="1F497D"/>
                </a:solidFill>
                <a:latin typeface="Adobe Caslon Pro"/>
              </a:rPr>
              <a:t> ≤ 0</a:t>
            </a:r>
          </a:p>
        </p:txBody>
      </p:sp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1963340" y="236002"/>
            <a:ext cx="8229600" cy="884461"/>
          </a:xfrm>
        </p:spPr>
        <p:txBody>
          <a:bodyPr/>
          <a:lstStyle/>
          <a:p>
            <a:r>
              <a:rPr lang="ro-RO" dirty="0"/>
              <a:t>Diagnostic – SCORUL WELLS</a:t>
            </a:r>
            <a:endParaRPr lang="en-US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3D36-E5BC-4272-848F-87979C266CA0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3319" y="1223494"/>
            <a:ext cx="6851561" cy="3863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Cancer activ (tratament în curs sau paleativ în ultimele 6 luni)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1738646"/>
            <a:ext cx="6439437" cy="3992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Paralizie, pareză, imobilizare recentă în aparat gipsat a </a:t>
            </a:r>
            <a:r>
              <a:rPr lang="ro-RO" b="1" dirty="0">
                <a:solidFill>
                  <a:prstClr val="black"/>
                </a:solidFill>
                <a:latin typeface="Adobe Caslon Pro"/>
              </a:rPr>
              <a:t>MI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79562"/>
            <a:ext cx="7031864" cy="6053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Repaus la pat recent &gt; 3 zile sau chirurgie majoră în ultim</a:t>
            </a:r>
            <a:r>
              <a:rPr lang="ro-RO" b="1" dirty="0">
                <a:solidFill>
                  <a:prstClr val="black"/>
                </a:solidFill>
                <a:latin typeface="Adobe Caslon Pro"/>
              </a:rPr>
              <a:t>e</a:t>
            </a:r>
            <a:r>
              <a:rPr lang="vi-VN" b="1" dirty="0">
                <a:solidFill>
                  <a:prstClr val="black"/>
                </a:solidFill>
                <a:latin typeface="Adobe Caslon Pro"/>
              </a:rPr>
              <a:t>le 12 săptămâni care a necesitat anestezie generală sau regională 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3090929"/>
            <a:ext cx="6787166" cy="476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Tensiune localizată de-a lungul distribuţiei sistemului venos profund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3747764"/>
            <a:ext cx="4224270" cy="2833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Edem al întregului membru inferior 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1" y="4172758"/>
            <a:ext cx="6684135" cy="528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Edem al gambei cu &gt; 3 cm </a:t>
            </a:r>
            <a:r>
              <a:rPr lang="en-US" b="1" dirty="0">
                <a:solidFill>
                  <a:prstClr val="black"/>
                </a:solidFill>
                <a:latin typeface="Adobe Caslon Pro"/>
              </a:rPr>
              <a:t>fa</a:t>
            </a:r>
            <a:r>
              <a:rPr lang="ro-RO" b="1" dirty="0">
                <a:solidFill>
                  <a:prstClr val="black"/>
                </a:solidFill>
                <a:latin typeface="Adobe Caslon Pro"/>
              </a:rPr>
              <a:t>ță</a:t>
            </a:r>
            <a:r>
              <a:rPr lang="en-US" b="1" dirty="0">
                <a:solidFill>
                  <a:prstClr val="black"/>
                </a:solidFill>
                <a:latin typeface="Adobe Caslon Pro"/>
              </a:rPr>
              <a:t> de</a:t>
            </a:r>
            <a:r>
              <a:rPr lang="vi-VN" b="1" dirty="0">
                <a:solidFill>
                  <a:prstClr val="black"/>
                </a:solidFill>
                <a:latin typeface="Adobe Caslon Pro"/>
              </a:rPr>
              <a:t> partea asimptomatică (măsurată la 10 cm sub tuberozitatea tibială)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3318" y="4855337"/>
            <a:ext cx="5513230" cy="3477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Edem care lasă godeu în membrul simptomatic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1" y="5436750"/>
            <a:ext cx="4868215" cy="3716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Vene superficiale colaterale (nevaricoase) 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2" y="5937159"/>
            <a:ext cx="6574470" cy="386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Adobe Caslon Pro"/>
              </a:rPr>
              <a:t>Diagnostic alternativ cel puţin la fel de probabil ca şi </a:t>
            </a:r>
            <a:r>
              <a:rPr lang="ro-RO" b="1" dirty="0">
                <a:solidFill>
                  <a:prstClr val="black"/>
                </a:solidFill>
                <a:latin typeface="Adobe Caslon Pro"/>
              </a:rPr>
              <a:t>TVP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555864" y="1295518"/>
            <a:ext cx="978408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156619" y="1817109"/>
            <a:ext cx="1377653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723290" y="2384974"/>
            <a:ext cx="810982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555864" y="3208031"/>
            <a:ext cx="978408" cy="242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078140" y="3747764"/>
            <a:ext cx="3456132" cy="28333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555863" y="4298328"/>
            <a:ext cx="978408" cy="2768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416471" y="4881689"/>
            <a:ext cx="2117801" cy="295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662672" y="5483203"/>
            <a:ext cx="2871601" cy="27871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8555863" y="5975626"/>
            <a:ext cx="978408" cy="2579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05115" y="1259505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05114" y="1781096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05116" y="2348961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05113" y="3172018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05112" y="3732260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05111" y="4279603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05116" y="4888724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805110" y="5483202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1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05109" y="5973171"/>
            <a:ext cx="502277" cy="3143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- 2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8919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FE7-43F1-45E3-9BE3-7F188E4F37A6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4930" y="206063"/>
            <a:ext cx="2871989" cy="296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TVP - Semne si simptome 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167" y="837126"/>
            <a:ext cx="2062234" cy="325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prstClr val="black"/>
                </a:solidFill>
                <a:latin typeface="Adobe Caslon Pro"/>
              </a:rPr>
              <a:t>Suspiciune clinică</a:t>
            </a:r>
            <a:endParaRPr lang="en-US" sz="1600" b="1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424" y="850007"/>
            <a:ext cx="2756078" cy="283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Probabilitate clinică scazută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01" y="837128"/>
            <a:ext cx="2826913" cy="309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Probabilitate clinică ridicată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4004" y="1542245"/>
            <a:ext cx="1390919" cy="3219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D - dimeri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4975" y="1529366"/>
            <a:ext cx="2687289" cy="3219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prstClr val="black"/>
                </a:solidFill>
                <a:latin typeface="Adobe Caslon Pro"/>
              </a:rPr>
              <a:t>Ultrasonografia</a:t>
            </a:r>
            <a:r>
              <a:rPr lang="ro-RO" sz="1600" b="1" dirty="0">
                <a:solidFill>
                  <a:prstClr val="black"/>
                </a:solidFill>
                <a:latin typeface="Adobe Caslon Pro"/>
              </a:rPr>
              <a:t> venoasă</a:t>
            </a:r>
            <a:endParaRPr lang="en-US" sz="1600" b="1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929765" y="502278"/>
            <a:ext cx="242316" cy="33484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34234" y="1162319"/>
            <a:ext cx="270458" cy="37992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031191" y="1162319"/>
            <a:ext cx="220133" cy="37992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076402" y="924655"/>
            <a:ext cx="548963" cy="12115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524771" y="930500"/>
            <a:ext cx="489397" cy="1223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5969" y="2034866"/>
            <a:ext cx="914399" cy="360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Negativ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3936" y="2021985"/>
            <a:ext cx="843567" cy="360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Pozitiv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05574" y="3219731"/>
            <a:ext cx="914399" cy="360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Negativ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44118" y="2021985"/>
            <a:ext cx="914399" cy="360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Negativ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59076" y="3358176"/>
            <a:ext cx="914399" cy="360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Negativ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79547" y="2021985"/>
            <a:ext cx="843567" cy="360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Pozitiv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14150" y="2678809"/>
            <a:ext cx="1378039" cy="321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Exclude TVP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3773" y="2678808"/>
            <a:ext cx="798490" cy="3219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TVP +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0002710" y="2382597"/>
            <a:ext cx="242316" cy="24469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2138960" y="2395475"/>
            <a:ext cx="328416" cy="23181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20596" y="2678808"/>
            <a:ext cx="2609169" cy="3219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prstClr val="black"/>
                </a:solidFill>
                <a:latin typeface="Adobe Caslon Pro"/>
              </a:rPr>
              <a:t>Ultrasonografia</a:t>
            </a:r>
            <a:r>
              <a:rPr lang="ro-RO" sz="1600" b="1" dirty="0">
                <a:solidFill>
                  <a:prstClr val="black"/>
                </a:solidFill>
                <a:latin typeface="Adobe Caslon Pro"/>
              </a:rPr>
              <a:t> venoasă</a:t>
            </a:r>
            <a:endParaRPr lang="en-US" sz="1600" b="1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5378" y="3206846"/>
            <a:ext cx="843567" cy="360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Pozitiv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357" y="2678809"/>
            <a:ext cx="1390919" cy="3219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prstClr val="black"/>
                </a:solidFill>
                <a:latin typeface="Adobe Caslon Pro"/>
              </a:rPr>
              <a:t>D - dimeri</a:t>
            </a:r>
            <a:endParaRPr lang="en-US" sz="1600" b="1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3581" y="3358176"/>
            <a:ext cx="843567" cy="360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Pozitiv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27256" y="4104077"/>
            <a:ext cx="1378039" cy="321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Exclude TVP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8876751" y="3747755"/>
            <a:ext cx="279047" cy="35202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75903" y="3923768"/>
            <a:ext cx="1378039" cy="321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Exclude TVP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8237108" y="2395475"/>
            <a:ext cx="328416" cy="23181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3891556" y="2382594"/>
            <a:ext cx="328416" cy="2318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3598564" y="3631848"/>
            <a:ext cx="328416" cy="23181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5142952" y="3631848"/>
            <a:ext cx="328416" cy="2318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07915" y="3938795"/>
            <a:ext cx="798490" cy="3219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TVP +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7469992" y="3757423"/>
            <a:ext cx="354982" cy="9594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42437" y="4755840"/>
            <a:ext cx="2473836" cy="3090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b="1">
                <a:solidFill>
                  <a:prstClr val="black"/>
                </a:solidFill>
                <a:latin typeface="Adobe Caslon Pro"/>
              </a:rPr>
              <a:t>Ultrasonografie seriată</a:t>
            </a:r>
            <a:endParaRPr lang="pt-BR" sz="1600" b="1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76171" y="5327586"/>
            <a:ext cx="914399" cy="360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Negativ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29908" y="5327578"/>
            <a:ext cx="843567" cy="360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Pozitiv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687870" y="6235527"/>
            <a:ext cx="798490" cy="3219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TVP 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108880" y="6235527"/>
            <a:ext cx="1378039" cy="321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prstClr val="black"/>
                </a:solidFill>
                <a:latin typeface="Adobe Caslon Pro"/>
              </a:rPr>
              <a:t>Exclude TVP</a:t>
            </a:r>
            <a:endParaRPr lang="en-US" sz="16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6633690" y="5804094"/>
            <a:ext cx="328416" cy="23181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8922907" y="5804094"/>
            <a:ext cx="328416" cy="2318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20407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Explor</a:t>
            </a:r>
            <a:r>
              <a:rPr lang="ro-RO" dirty="0"/>
              <a:t>ări paraclinice</a:t>
            </a:r>
            <a:endParaRPr lang="en-US" dirty="0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>
                <a:sym typeface="Wingdings 3" pitchFamily="18" charset="2"/>
              </a:rPr>
              <a:t>Venografie (flebografie) ascendentă convenţională cu substanţă de contrast</a:t>
            </a:r>
          </a:p>
          <a:p>
            <a:r>
              <a:rPr lang="ro-RO" dirty="0">
                <a:sym typeface="Wingdings 3" pitchFamily="18" charset="2"/>
              </a:rPr>
              <a:t>Venografia prin prelucrare electronică (digitală) a imaginii</a:t>
            </a:r>
          </a:p>
          <a:p>
            <a:r>
              <a:rPr lang="ro-RO" dirty="0">
                <a:sym typeface="Wingdings 3" pitchFamily="18" charset="2"/>
              </a:rPr>
              <a:t>Venografie radioizotopică</a:t>
            </a:r>
          </a:p>
          <a:p>
            <a:r>
              <a:rPr lang="ro-RO" dirty="0">
                <a:sym typeface="Wingdings 3" pitchFamily="18" charset="2"/>
              </a:rPr>
              <a:t>RMN</a:t>
            </a:r>
          </a:p>
          <a:p>
            <a:r>
              <a:rPr lang="ro-RO" dirty="0">
                <a:sym typeface="Wingdings 3" pitchFamily="18" charset="2"/>
              </a:rPr>
              <a:t>CT</a:t>
            </a:r>
          </a:p>
          <a:p>
            <a:r>
              <a:rPr lang="ro-RO" dirty="0">
                <a:sym typeface="Wingdings 3" pitchFamily="18" charset="2"/>
              </a:rPr>
              <a:t>Pletismografie prin impedanţă</a:t>
            </a:r>
          </a:p>
          <a:p>
            <a:r>
              <a:rPr lang="ro-RO" dirty="0">
                <a:sym typeface="Wingdings 3" pitchFamily="18" charset="2"/>
              </a:rPr>
              <a:t>Examenul ecografic bidimensional cu compresie</a:t>
            </a:r>
          </a:p>
          <a:p>
            <a:r>
              <a:rPr lang="ro-RO" dirty="0">
                <a:sym typeface="Wingdings 3" pitchFamily="18" charset="2"/>
              </a:rPr>
              <a:t>Examenul ecografic Doppler color</a:t>
            </a:r>
          </a:p>
          <a:p>
            <a:r>
              <a:rPr lang="ro-RO" dirty="0">
                <a:sym typeface="Wingdings 3" pitchFamily="18" charset="2"/>
              </a:rPr>
              <a:t>Examenul bidimensional dublu (Duplex B mode imaging)</a:t>
            </a:r>
          </a:p>
          <a:p>
            <a:r>
              <a:rPr lang="ro-RO" dirty="0">
                <a:sym typeface="Wingdings 3" pitchFamily="18" charset="2"/>
              </a:rPr>
              <a:t>Scintigrama</a:t>
            </a:r>
          </a:p>
          <a:p>
            <a:r>
              <a:rPr lang="ro-RO" dirty="0">
                <a:sym typeface="Wingdings 3" pitchFamily="18" charset="2"/>
              </a:rPr>
              <a:t>Explorări pentru stabilirea etiologiei</a:t>
            </a:r>
            <a:br>
              <a:rPr lang="ro-RO" dirty="0">
                <a:sym typeface="Wingdings 3" pitchFamily="18" charset="2"/>
              </a:rPr>
            </a:br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C0-E4A1-4847-94E9-20F5F4FD17BC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73463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000" y="649294"/>
            <a:ext cx="7668000" cy="5707059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F10-E74A-4F5E-BC74-D52F5226EC48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33088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953" y="593352"/>
            <a:ext cx="7432097" cy="576300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0F9-A77C-48A9-8543-FDB5137C0BD6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64880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531" y="290514"/>
            <a:ext cx="4452938" cy="62484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952A-DDFE-4AD0-904C-5AFFD0451284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30839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TROMBO</a:t>
            </a:r>
            <a:r>
              <a:rPr lang="ro-RO"/>
              <a:t>ZA VENOASĂ PROFUNDĂ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AE-CA6C-4491-97C9-48A9F871BBF1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20563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Tratament</a:t>
            </a:r>
            <a:endParaRPr lang="en-US" dirty="0"/>
          </a:p>
        </p:txBody>
      </p:sp>
      <p:sp>
        <p:nvSpPr>
          <p:cNvPr id="5" name="Substituent conținut 4"/>
          <p:cNvSpPr>
            <a:spLocks noGrp="1"/>
          </p:cNvSpPr>
          <p:nvPr>
            <p:ph idx="1"/>
          </p:nvPr>
        </p:nvSpPr>
        <p:spPr>
          <a:xfrm>
            <a:off x="1891048" y="1316867"/>
            <a:ext cx="8229600" cy="4839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PROFILAXIE</a:t>
            </a:r>
          </a:p>
          <a:p>
            <a:r>
              <a:rPr lang="ro-RO" sz="1800" dirty="0" err="1"/>
              <a:t>C</a:t>
            </a:r>
            <a:r>
              <a:rPr lang="en-US" sz="1800" dirty="0" err="1"/>
              <a:t>ombaterea</a:t>
            </a:r>
            <a:r>
              <a:rPr lang="en-US" sz="1800" dirty="0"/>
              <a:t> </a:t>
            </a:r>
            <a:r>
              <a:rPr lang="en-US" sz="1800" dirty="0" err="1"/>
              <a:t>stazei</a:t>
            </a:r>
            <a:r>
              <a:rPr lang="en-US" sz="1800" dirty="0"/>
              <a:t> </a:t>
            </a:r>
            <a:r>
              <a:rPr lang="en-US" sz="1800" dirty="0" err="1"/>
              <a:t>venoase</a:t>
            </a:r>
            <a:r>
              <a:rPr lang="en-US" sz="1800" dirty="0"/>
              <a:t> – </a:t>
            </a:r>
            <a:r>
              <a:rPr lang="en-US" sz="1800" dirty="0" err="1"/>
              <a:t>mobilizare</a:t>
            </a:r>
            <a:r>
              <a:rPr lang="en-US" sz="1800" dirty="0"/>
              <a:t> </a:t>
            </a:r>
            <a:r>
              <a:rPr lang="en-US" sz="1800" dirty="0" err="1"/>
              <a:t>precoce</a:t>
            </a:r>
            <a:r>
              <a:rPr lang="ro-RO" sz="1800" dirty="0"/>
              <a:t>.</a:t>
            </a:r>
          </a:p>
          <a:p>
            <a:endParaRPr lang="en-US" sz="1800" dirty="0"/>
          </a:p>
          <a:p>
            <a:r>
              <a:rPr lang="ro-RO" sz="1800" dirty="0"/>
              <a:t>În prezența factorilor de risc.</a:t>
            </a:r>
          </a:p>
          <a:p>
            <a:endParaRPr lang="ro-RO" sz="1800" dirty="0"/>
          </a:p>
          <a:p>
            <a:r>
              <a:rPr lang="ro-RO" sz="1800" dirty="0"/>
              <a:t>Interv</a:t>
            </a:r>
            <a:r>
              <a:rPr lang="en-US" sz="1800" dirty="0"/>
              <a:t>e</a:t>
            </a:r>
            <a:r>
              <a:rPr lang="ro-RO" sz="1800" dirty="0"/>
              <a:t>nție chirurgicală – risc intermediar</a:t>
            </a:r>
            <a:r>
              <a:rPr lang="en-US" sz="1800" dirty="0"/>
              <a:t>: heparin</a:t>
            </a:r>
            <a:r>
              <a:rPr lang="ro-RO" sz="1800" dirty="0"/>
              <a:t>ă</a:t>
            </a:r>
            <a:r>
              <a:rPr lang="en-US" sz="1800" dirty="0"/>
              <a:t> </a:t>
            </a:r>
            <a:r>
              <a:rPr lang="en-US" sz="1800" dirty="0" err="1"/>
              <a:t>nefrac</a:t>
            </a:r>
            <a:r>
              <a:rPr lang="ro-RO" sz="1800" dirty="0"/>
              <a:t>ționată – 5000 UI la 12h sau heparină fracționată </a:t>
            </a:r>
            <a:r>
              <a:rPr lang="en-US" sz="1800" dirty="0"/>
              <a:t>&gt; 3400 U/24h.</a:t>
            </a:r>
            <a:endParaRPr lang="ro-RO" sz="1800" dirty="0"/>
          </a:p>
          <a:p>
            <a:endParaRPr lang="en-US" sz="1800" dirty="0"/>
          </a:p>
          <a:p>
            <a:r>
              <a:rPr lang="en-US" sz="1800" dirty="0" err="1"/>
              <a:t>Interv</a:t>
            </a:r>
            <a:r>
              <a:rPr lang="ro-RO" sz="1800" dirty="0"/>
              <a:t>enție chirurgicală – risc înalt</a:t>
            </a:r>
            <a:r>
              <a:rPr lang="en-US" sz="1800" dirty="0"/>
              <a:t>:</a:t>
            </a:r>
            <a:r>
              <a:rPr lang="ro-RO" sz="1800" dirty="0"/>
              <a:t> heparină nefracționată – 5000 UI la 8 h sau heparină fracționată </a:t>
            </a:r>
            <a:r>
              <a:rPr lang="en-US" sz="1800" dirty="0"/>
              <a:t>&gt; 3400 U/24h</a:t>
            </a:r>
            <a:r>
              <a:rPr lang="ro-RO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To</a:t>
            </a:r>
            <a:r>
              <a:rPr lang="ro-RO" sz="1800" dirty="0"/>
              <a:t>ți pacienții internați în secții de Terapie Intensivă ar trebui evaluați pentru riscul apariției TEP și să primească profilaxia TVP/TEP .</a:t>
            </a:r>
          </a:p>
          <a:p>
            <a:endParaRPr lang="ro-RO" sz="1800" dirty="0"/>
          </a:p>
          <a:p>
            <a:r>
              <a:rPr lang="ro-RO" sz="1800" dirty="0"/>
              <a:t>Pacienții cu insuficiență cardiacă decompensată sau insuficiență respiratorie acută care au cel puțin un factor de risc</a:t>
            </a:r>
            <a:r>
              <a:rPr lang="en-US" sz="1800" dirty="0"/>
              <a:t>: H</a:t>
            </a:r>
            <a:r>
              <a:rPr lang="ro-RO" sz="1800" dirty="0"/>
              <a:t>eparină nefracționată/heparină fracționată.</a:t>
            </a:r>
          </a:p>
          <a:p>
            <a:endParaRPr lang="en-US" sz="1800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C5D3-14BB-4FCA-B221-D827E5CF7742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24694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773-81DC-4816-B28D-88F78FF6E677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5064" y="1534406"/>
            <a:ext cx="77273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rgbClr val="1F497D"/>
                </a:solidFill>
                <a:latin typeface="Adobe Caslon Pro"/>
              </a:rPr>
              <a:t>OBIECTIVE</a:t>
            </a:r>
            <a:r>
              <a:rPr lang="en-US" sz="2400" dirty="0">
                <a:solidFill>
                  <a:srgbClr val="1F497D"/>
                </a:solidFill>
                <a:latin typeface="Adobe Caslon Pro"/>
              </a:rPr>
              <a:t>:</a:t>
            </a:r>
            <a:endParaRPr lang="ro-RO" sz="2400" dirty="0">
              <a:solidFill>
                <a:srgbClr val="1F497D"/>
              </a:solidFill>
              <a:latin typeface="Adobe Caslon Pro"/>
            </a:endParaRPr>
          </a:p>
          <a:p>
            <a:endParaRPr lang="en-US" sz="2400" dirty="0">
              <a:solidFill>
                <a:srgbClr val="1F497D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prevenirea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emboliei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pulmonare</a:t>
            </a: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prevenirea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sindromului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posttrombotic</a:t>
            </a: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reducerea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volumului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trombusului</a:t>
            </a: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menţinerea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structurii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şi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funcţiei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sistemului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venos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al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membrului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afectat</a:t>
            </a:r>
            <a:endParaRPr lang="en-US" sz="24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1886" y="291544"/>
            <a:ext cx="2213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dirty="0">
                <a:solidFill>
                  <a:prstClr val="black"/>
                </a:solidFill>
                <a:latin typeface="Candara"/>
              </a:rPr>
              <a:t>Tratament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8432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275"/>
          </a:xfrm>
        </p:spPr>
        <p:txBody>
          <a:bodyPr/>
          <a:lstStyle/>
          <a:p>
            <a:r>
              <a:rPr lang="ro-RO" dirty="0"/>
              <a:t>Tratament</a:t>
            </a:r>
            <a:endParaRPr lang="en-US" dirty="0"/>
          </a:p>
        </p:txBody>
      </p:sp>
      <p:sp>
        <p:nvSpPr>
          <p:cNvPr id="7" name="Substituent conținut 6"/>
          <p:cNvSpPr>
            <a:spLocks noGrp="1"/>
          </p:cNvSpPr>
          <p:nvPr>
            <p:ph idx="1"/>
          </p:nvPr>
        </p:nvSpPr>
        <p:spPr>
          <a:xfrm>
            <a:off x="1981200" y="1159100"/>
            <a:ext cx="8229600" cy="49670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-</a:t>
            </a:r>
            <a:r>
              <a:rPr lang="en-US" dirty="0" err="1">
                <a:solidFill>
                  <a:schemeClr val="tx2"/>
                </a:solidFill>
              </a:rPr>
              <a:t>Imobilizarea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membrului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afectat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-</a:t>
            </a:r>
            <a:r>
              <a:rPr lang="en-US" dirty="0" err="1">
                <a:solidFill>
                  <a:schemeClr val="tx2"/>
                </a:solidFill>
              </a:rPr>
              <a:t>Anticoagularea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/>
              <a:t>Heparina</a:t>
            </a:r>
            <a:r>
              <a:rPr lang="en-US" dirty="0"/>
              <a:t> </a:t>
            </a:r>
            <a:r>
              <a:rPr lang="en-US" dirty="0" err="1"/>
              <a:t>nefracţionată</a:t>
            </a:r>
            <a:endParaRPr lang="en-US" dirty="0"/>
          </a:p>
          <a:p>
            <a:pPr lvl="1"/>
            <a:r>
              <a:rPr lang="vi-VN" dirty="0"/>
              <a:t>administrat</a:t>
            </a:r>
            <a:r>
              <a:rPr lang="ro-RO" dirty="0"/>
              <a:t>ă</a:t>
            </a:r>
            <a:r>
              <a:rPr lang="vi-VN" dirty="0"/>
              <a:t> în perfuzie iv, ca tratament iniţial</a:t>
            </a:r>
            <a:r>
              <a:rPr lang="en-US" dirty="0"/>
              <a:t> - </a:t>
            </a:r>
            <a:r>
              <a:rPr lang="vi-VN" dirty="0"/>
              <a:t>un bolus de 5000 UI sau 80 UI/kg, urmat de perfuzie iv de 18 UI/kg/oră sau 1300 UI/oră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/>
              <a:t>sub control </a:t>
            </a:r>
            <a:r>
              <a:rPr lang="en-US" dirty="0" err="1"/>
              <a:t>aPTT</a:t>
            </a:r>
            <a:r>
              <a:rPr lang="en-US" dirty="0"/>
              <a:t> &gt; 1,5-2 X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valoarea</a:t>
            </a:r>
            <a:r>
              <a:rPr lang="en-US" dirty="0"/>
              <a:t> de control, 5-10 </a:t>
            </a:r>
            <a:r>
              <a:rPr lang="en-US" dirty="0" err="1"/>
              <a:t>zile</a:t>
            </a:r>
            <a:r>
              <a:rPr lang="en-US" dirty="0"/>
              <a:t>,</a:t>
            </a:r>
            <a:r>
              <a:rPr lang="ro-RO" dirty="0"/>
              <a:t> concomitent cu</a:t>
            </a:r>
            <a:r>
              <a:rPr lang="en-US" dirty="0"/>
              <a:t> </a:t>
            </a:r>
            <a:r>
              <a:rPr lang="en-US" dirty="0" err="1"/>
              <a:t>anticoagulare</a:t>
            </a:r>
            <a:r>
              <a:rPr lang="en-US" dirty="0"/>
              <a:t> </a:t>
            </a:r>
            <a:r>
              <a:rPr lang="en-US" dirty="0" err="1"/>
              <a:t>orală</a:t>
            </a:r>
            <a:r>
              <a:rPr lang="en-US" dirty="0"/>
              <a:t> </a:t>
            </a:r>
          </a:p>
          <a:p>
            <a:r>
              <a:rPr lang="en-US" dirty="0" err="1"/>
              <a:t>Heparine</a:t>
            </a:r>
            <a:r>
              <a:rPr lang="en-US" dirty="0"/>
              <a:t> </a:t>
            </a:r>
            <a:r>
              <a:rPr lang="en-US" dirty="0" err="1"/>
              <a:t>fracţionate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ro-RO" dirty="0"/>
              <a:t>.</a:t>
            </a:r>
            <a:r>
              <a:rPr lang="en-US" dirty="0"/>
              <a:t>c</a:t>
            </a:r>
            <a:r>
              <a:rPr lang="ro-RO" dirty="0"/>
              <a:t>. concomitent cu</a:t>
            </a:r>
            <a:r>
              <a:rPr lang="en-US" dirty="0"/>
              <a:t> anticoagulant oral (doze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)</a:t>
            </a:r>
          </a:p>
          <a:p>
            <a:r>
              <a:rPr lang="en-US" dirty="0" err="1"/>
              <a:t>Anticoagularea</a:t>
            </a:r>
            <a:r>
              <a:rPr lang="en-US" dirty="0"/>
              <a:t> </a:t>
            </a:r>
            <a:r>
              <a:rPr lang="en-US" dirty="0" err="1"/>
              <a:t>orală</a:t>
            </a:r>
            <a:r>
              <a:rPr lang="en-US" dirty="0"/>
              <a:t>: </a:t>
            </a:r>
            <a:r>
              <a:rPr lang="en-US" dirty="0" err="1"/>
              <a:t>Acenocumarol</a:t>
            </a:r>
            <a:r>
              <a:rPr lang="en-US" dirty="0"/>
              <a:t>/Warfarin</a:t>
            </a:r>
            <a:r>
              <a:rPr lang="ro-RO" dirty="0"/>
              <a:t>ă</a:t>
            </a:r>
            <a:r>
              <a:rPr lang="en-US" dirty="0"/>
              <a:t>/NOAC</a:t>
            </a:r>
            <a:r>
              <a:rPr lang="ro-RO" dirty="0"/>
              <a:t> (rivaroxaban, apixaban, dabigatran) </a:t>
            </a:r>
            <a:endParaRPr lang="en-US" dirty="0"/>
          </a:p>
          <a:p>
            <a:pPr lvl="1"/>
            <a:r>
              <a:rPr lang="en-US" dirty="0"/>
              <a:t>Minim 3 </a:t>
            </a:r>
            <a:r>
              <a:rPr lang="en-US" dirty="0" err="1"/>
              <a:t>luni</a:t>
            </a:r>
            <a:endParaRPr lang="en-US" dirty="0"/>
          </a:p>
          <a:p>
            <a:pPr lvl="1"/>
            <a:r>
              <a:rPr lang="en-US" dirty="0"/>
              <a:t>3-6 </a:t>
            </a:r>
            <a:r>
              <a:rPr lang="en-US" dirty="0" err="1"/>
              <a:t>luni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TVP (</a:t>
            </a:r>
            <a:r>
              <a:rPr lang="en-US" dirty="0" err="1"/>
              <a:t>cauze</a:t>
            </a:r>
            <a:r>
              <a:rPr lang="en-US" dirty="0"/>
              <a:t> </a:t>
            </a:r>
            <a:r>
              <a:rPr lang="en-US" dirty="0" err="1"/>
              <a:t>reversibile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ro-RO" dirty="0"/>
              <a:t>ți</a:t>
            </a:r>
            <a:r>
              <a:rPr lang="en-US" dirty="0"/>
              <a:t>n 6 </a:t>
            </a:r>
            <a:r>
              <a:rPr lang="en-US" dirty="0" err="1"/>
              <a:t>luni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TVP </a:t>
            </a:r>
            <a:r>
              <a:rPr lang="en-US" dirty="0" err="1"/>
              <a:t>idiopatic</a:t>
            </a:r>
            <a:r>
              <a:rPr lang="ro-RO" dirty="0"/>
              <a:t>ă</a:t>
            </a:r>
          </a:p>
          <a:p>
            <a:pPr lvl="1"/>
            <a:r>
              <a:rPr lang="ro-RO" dirty="0"/>
              <a:t>12 luni sau pe termen nedefinit la pacienții cu tulburări de coagulare sau cancer/pacienții cu TVP recurentă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B25-25E9-495F-B889-055424ACE11B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721990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Tratament</a:t>
            </a:r>
            <a:endParaRPr lang="en-US" dirty="0"/>
          </a:p>
        </p:txBody>
      </p:sp>
      <p:sp>
        <p:nvSpPr>
          <p:cNvPr id="5" name="Substituent conținut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Tratament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trombolitic</a:t>
            </a:r>
            <a:r>
              <a:rPr lang="ro-RO" dirty="0">
                <a:solidFill>
                  <a:schemeClr val="tx2"/>
                </a:solidFill>
              </a:rPr>
              <a:t> – cateter ghidat.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/>
              <a:t>Avantaje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liza</a:t>
            </a:r>
            <a:r>
              <a:rPr lang="en-US" dirty="0"/>
              <a:t> </a:t>
            </a:r>
            <a:r>
              <a:rPr lang="en-US" dirty="0" err="1"/>
              <a:t>trombusului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restabilirea</a:t>
            </a:r>
            <a:r>
              <a:rPr lang="en-US" dirty="0"/>
              <a:t> </a:t>
            </a:r>
            <a:r>
              <a:rPr lang="en-US" dirty="0" err="1"/>
              <a:t>circulaţiei</a:t>
            </a:r>
            <a:r>
              <a:rPr lang="en-US" dirty="0"/>
              <a:t> </a:t>
            </a:r>
            <a:r>
              <a:rPr lang="en-US" dirty="0" err="1"/>
              <a:t>venoase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reducerea</a:t>
            </a:r>
            <a:r>
              <a:rPr lang="en-US" dirty="0"/>
              <a:t> </a:t>
            </a:r>
            <a:r>
              <a:rPr lang="en-US" dirty="0" err="1"/>
              <a:t>afectării</a:t>
            </a:r>
            <a:r>
              <a:rPr lang="en-US" dirty="0"/>
              <a:t> </a:t>
            </a:r>
            <a:r>
              <a:rPr lang="en-US" dirty="0" err="1"/>
              <a:t>valvulelor</a:t>
            </a:r>
            <a:r>
              <a:rPr lang="en-US" dirty="0"/>
              <a:t> </a:t>
            </a:r>
            <a:r>
              <a:rPr lang="en-US" dirty="0" err="1"/>
              <a:t>venoase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sindromului</a:t>
            </a:r>
            <a:r>
              <a:rPr lang="en-US" dirty="0"/>
              <a:t> </a:t>
            </a:r>
            <a:r>
              <a:rPr lang="en-US" dirty="0" err="1"/>
              <a:t>posttrombotic</a:t>
            </a:r>
            <a:r>
              <a:rPr lang="en-US" dirty="0"/>
              <a:t> </a:t>
            </a:r>
          </a:p>
          <a:p>
            <a:r>
              <a:rPr lang="en-US" dirty="0"/>
              <a:t>Post </a:t>
            </a:r>
            <a:r>
              <a:rPr lang="en-US" dirty="0" err="1"/>
              <a:t>terapie</a:t>
            </a:r>
            <a:r>
              <a:rPr lang="en-US" dirty="0"/>
              <a:t> </a:t>
            </a:r>
            <a:r>
              <a:rPr lang="en-US" dirty="0" err="1"/>
              <a:t>trombolitică</a:t>
            </a:r>
            <a:r>
              <a:rPr lang="en-US" dirty="0"/>
              <a:t> – se </a:t>
            </a:r>
            <a:r>
              <a:rPr lang="en-US" dirty="0" err="1"/>
              <a:t>administrează</a:t>
            </a:r>
            <a:r>
              <a:rPr lang="en-US" dirty="0"/>
              <a:t> la 6-8 ore </a:t>
            </a:r>
            <a:r>
              <a:rPr lang="en-US" dirty="0" err="1"/>
              <a:t>heparină</a:t>
            </a:r>
            <a:r>
              <a:rPr lang="en-US" dirty="0"/>
              <a:t>,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anticoagulante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3-6 </a:t>
            </a:r>
            <a:r>
              <a:rPr lang="en-US" dirty="0" err="1"/>
              <a:t>luni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Tratamentul</a:t>
            </a:r>
            <a:r>
              <a:rPr lang="en-US" dirty="0">
                <a:solidFill>
                  <a:schemeClr val="tx2"/>
                </a:solidFill>
              </a:rPr>
              <a:t> chirurgical</a:t>
            </a:r>
          </a:p>
          <a:p>
            <a:r>
              <a:rPr lang="en-US" dirty="0" err="1"/>
              <a:t>trombectomia</a:t>
            </a:r>
            <a:r>
              <a:rPr lang="en-US" dirty="0"/>
              <a:t> </a:t>
            </a:r>
          </a:p>
          <a:p>
            <a:r>
              <a:rPr lang="en-US" dirty="0" err="1"/>
              <a:t>filtre</a:t>
            </a:r>
            <a:endParaRPr lang="en-US" dirty="0"/>
          </a:p>
          <a:p>
            <a:r>
              <a:rPr lang="en-US" dirty="0" err="1"/>
              <a:t>fasciotomie</a:t>
            </a:r>
            <a:endParaRPr lang="en-US" dirty="0"/>
          </a:p>
          <a:p>
            <a:r>
              <a:rPr lang="en-US" dirty="0" err="1"/>
              <a:t>amputaţii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364-A91A-419F-850B-0F003C318A7D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39783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332" y="1130540"/>
            <a:ext cx="3587737" cy="46800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1062" y="1130540"/>
            <a:ext cx="3477064" cy="46800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F52-6EC4-4149-BD3D-B27C20041041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569090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9629" y="2651907"/>
            <a:ext cx="276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Candara"/>
              </a:rPr>
              <a:t>SINCOPA</a:t>
            </a:r>
          </a:p>
        </p:txBody>
      </p:sp>
    </p:spTree>
    <p:extLst>
      <p:ext uri="{BB962C8B-B14F-4D97-AF65-F5344CB8AC3E}">
        <p14:creationId xmlns:p14="http://schemas.microsoft.com/office/powerpoint/2010/main" val="2869481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934" y="386367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solidFill>
                  <a:prstClr val="black"/>
                </a:solidFill>
                <a:latin typeface="Candara"/>
              </a:rPr>
              <a:t>DEFINIȚIE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898" y="1687134"/>
            <a:ext cx="8055410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o-RO" sz="2400" dirty="0">
                <a:solidFill>
                  <a:prstClr val="black"/>
                </a:solidFill>
                <a:latin typeface="Adobe Caslon Pro"/>
              </a:rPr>
              <a:t>Pierderea </a:t>
            </a:r>
            <a:r>
              <a:rPr lang="ro-RO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tra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n</a:t>
            </a:r>
            <a:r>
              <a:rPr lang="ro-RO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zitorie</a:t>
            </a:r>
            <a:r>
              <a:rPr lang="ro-RO" sz="2400" dirty="0">
                <a:solidFill>
                  <a:prstClr val="black"/>
                </a:solidFill>
                <a:latin typeface="Adobe Caslon Pro"/>
              </a:rPr>
              <a:t> a stării de conștiență în context de </a:t>
            </a:r>
          </a:p>
          <a:p>
            <a:pPr algn="just"/>
            <a:r>
              <a:rPr lang="ro-RO" sz="240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hipoperfuzie cerebrală</a:t>
            </a:r>
            <a:endParaRPr lang="ro-RO" sz="2400" dirty="0">
              <a:solidFill>
                <a:srgbClr val="F79646">
                  <a:lumMod val="75000"/>
                </a:srgbClr>
              </a:solidFill>
              <a:latin typeface="Adobe Caslon Pro"/>
            </a:endParaRPr>
          </a:p>
          <a:p>
            <a:pPr marL="285750" indent="-285750" algn="just">
              <a:buFontTx/>
              <a:buChar char="-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 algn="just">
              <a:buFontTx/>
              <a:buChar char="-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 algn="just">
              <a:buFontTx/>
              <a:buChar char="-"/>
            </a:pPr>
            <a:r>
              <a:rPr lang="ro-RO" sz="2400" dirty="0">
                <a:solidFill>
                  <a:prstClr val="black"/>
                </a:solidFill>
                <a:latin typeface="Adobe Caslon Pro"/>
              </a:rPr>
              <a:t>Caracterizată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prin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:</a:t>
            </a: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 algn="just">
              <a:buFontTx/>
              <a:buChar char="-"/>
            </a:pPr>
            <a:endParaRPr lang="en-US" sz="2400" dirty="0">
              <a:solidFill>
                <a:prstClr val="black"/>
              </a:solidFill>
              <a:latin typeface="Adobe Caslon Pro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dobe Caslon Pro"/>
              </a:rPr>
              <a:t>debut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brusc</a:t>
            </a: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dobe Caslon Pro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durat</a:t>
            </a:r>
            <a:r>
              <a:rPr lang="ro-RO" sz="2400" dirty="0">
                <a:solidFill>
                  <a:prstClr val="black"/>
                </a:solidFill>
                <a:latin typeface="Adobe Caslon Pro"/>
              </a:rPr>
              <a:t>ă scurtă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ro-RO" sz="2400" dirty="0">
                <a:solidFill>
                  <a:prstClr val="black"/>
                </a:solidFill>
                <a:latin typeface="Adobe Caslon Pro"/>
              </a:rPr>
              <a:t>recuperare completă, spontană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</a:p>
          <a:p>
            <a:pPr marL="742950" lvl="1" indent="-285750" algn="just">
              <a:buFontTx/>
              <a:buChar char="-"/>
            </a:pP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52674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4435" y="246726"/>
            <a:ext cx="274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dirty="0">
                <a:solidFill>
                  <a:prstClr val="black"/>
                </a:solidFill>
                <a:latin typeface="Candara"/>
              </a:rPr>
              <a:t>Clasificare (1)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742" y="4795096"/>
            <a:ext cx="177484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reflexă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760" y="4919730"/>
            <a:ext cx="21467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ortostatică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698" y="1176133"/>
            <a:ext cx="486543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de origine cardiacă (cardiovasculară)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47044" y="2446986"/>
            <a:ext cx="2472743" cy="23738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prstClr val="black"/>
                </a:solidFill>
                <a:latin typeface="Adobe Caslon Pro"/>
              </a:rPr>
              <a:t>SINCOPA</a:t>
            </a:r>
            <a:endParaRPr lang="en-US" sz="24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5641098" y="1648498"/>
            <a:ext cx="484632" cy="656822"/>
          </a:xfrm>
          <a:prstGeom prst="down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>
                  <a:lumMod val="75000"/>
                </a:srgbClr>
              </a:solidFill>
              <a:latin typeface="Adobe Caslon Pro"/>
            </a:endParaRPr>
          </a:p>
        </p:txBody>
      </p:sp>
      <p:sp>
        <p:nvSpPr>
          <p:cNvPr id="11" name="Down Arrow 10"/>
          <p:cNvSpPr/>
          <p:nvPr/>
        </p:nvSpPr>
        <p:spPr>
          <a:xfrm rot="3740256">
            <a:off x="3858941" y="3903092"/>
            <a:ext cx="484632" cy="978408"/>
          </a:xfrm>
          <a:prstGeom prst="down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2" name="Down Arrow 11"/>
          <p:cNvSpPr/>
          <p:nvPr/>
        </p:nvSpPr>
        <p:spPr>
          <a:xfrm rot="18332200">
            <a:off x="7452651" y="3942874"/>
            <a:ext cx="484632" cy="978408"/>
          </a:xfrm>
          <a:prstGeom prst="down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689374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3617" y="256436"/>
            <a:ext cx="2797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dirty="0">
                <a:solidFill>
                  <a:prstClr val="black"/>
                </a:solidFill>
                <a:latin typeface="Candara"/>
              </a:rPr>
              <a:t>Clasificare (2)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487" y="915644"/>
            <a:ext cx="36728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dirty="0">
                <a:solidFill>
                  <a:prstClr val="white"/>
                </a:solidFill>
                <a:latin typeface="Adobe Caslon Pro"/>
              </a:rPr>
              <a:t>Sincopa reflexă – mediată nervos</a:t>
            </a:r>
            <a:endParaRPr lang="en-US" dirty="0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36701" y="1585519"/>
            <a:ext cx="684279" cy="35584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0953" y="1590283"/>
            <a:ext cx="22493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vasovagală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4867" y="1585518"/>
            <a:ext cx="3857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 - Factori emoționali </a:t>
            </a:r>
          </a:p>
          <a:p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	- frică</a:t>
            </a:r>
          </a:p>
          <a:p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	- durere</a:t>
            </a:r>
          </a:p>
          <a:p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	- teama de 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a </a:t>
            </a:r>
            <a:r>
              <a:rPr lang="en-US" dirty="0" err="1">
                <a:solidFill>
                  <a:srgbClr val="9BBB59">
                    <a:lumMod val="75000"/>
                  </a:srgbClr>
                </a:solidFill>
                <a:latin typeface="Adobe Caslon Pro"/>
              </a:rPr>
              <a:t>vedea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 </a:t>
            </a:r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sânge</a:t>
            </a:r>
          </a:p>
          <a:p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	- proceduri intervenționale</a:t>
            </a:r>
          </a:p>
          <a:p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 - Stres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s</a:t>
            </a:r>
            <a:r>
              <a:rPr lang="ro-RO" dirty="0">
                <a:solidFill>
                  <a:srgbClr val="9BBB59">
                    <a:lumMod val="75000"/>
                  </a:srgbClr>
                </a:solidFill>
                <a:latin typeface="Adobe Caslon Pro"/>
              </a:rPr>
              <a:t>-ul ortostatic</a:t>
            </a:r>
            <a:endParaRPr lang="en-US" dirty="0">
              <a:solidFill>
                <a:srgbClr val="9BBB59">
                  <a:lumMod val="75000"/>
                </a:srgbClr>
              </a:solidFill>
              <a:latin typeface="Adobe Caslon Pro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36700" y="3547099"/>
            <a:ext cx="684279" cy="35584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0953" y="3565651"/>
            <a:ext cx="22493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situațională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4866" y="3520185"/>
            <a:ext cx="36535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Tuse</a:t>
            </a:r>
          </a:p>
          <a:p>
            <a:pPr marL="742950" lvl="1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Strănut</a:t>
            </a:r>
          </a:p>
          <a:p>
            <a:pPr marL="742950" lvl="1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Stimulare gastrointestinală</a:t>
            </a:r>
          </a:p>
          <a:p>
            <a:pPr marL="742950" lvl="1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Micțiune</a:t>
            </a:r>
          </a:p>
          <a:p>
            <a:pPr marL="742950" lvl="1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Post efort fizic 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36699" y="5156527"/>
            <a:ext cx="684279" cy="35584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0954" y="5156526"/>
            <a:ext cx="55338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prin hipersensibilita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t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ea sinusului carotidian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36701" y="6026292"/>
            <a:ext cx="684279" cy="35584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0954" y="6009398"/>
            <a:ext cx="27622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Forme atipice de sincopă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0964" y="6025618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Fără factori declanșatori sau </a:t>
            </a:r>
          </a:p>
          <a:p>
            <a:pPr algn="ctr"/>
            <a:r>
              <a:rPr lang="ro-RO" dirty="0">
                <a:solidFill>
                  <a:prstClr val="black"/>
                </a:solidFill>
                <a:latin typeface="Adobe Caslon Pro"/>
              </a:rPr>
              <a:t>prezentare atipică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69373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9290" y="246726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dirty="0">
                <a:solidFill>
                  <a:prstClr val="black"/>
                </a:solidFill>
                <a:latin typeface="Candara"/>
              </a:rPr>
              <a:t>Clasificare (3)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791" y="893056"/>
            <a:ext cx="21467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white"/>
                </a:solidFill>
                <a:latin typeface="Adobe Caslon Pro"/>
              </a:rPr>
              <a:t>Sincopa ortostatică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466883" y="3014106"/>
            <a:ext cx="684279" cy="35584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8417" y="1509305"/>
            <a:ext cx="366478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Prin disfuncție autonomă primară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0592" y="1509306"/>
            <a:ext cx="3161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dobe Caslon Pro"/>
              </a:rPr>
              <a:t>D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isfuncție autonomă pură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Atrofie multisistemică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Boală Parkinson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Demență cu corpi Lewy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66884" y="1495011"/>
            <a:ext cx="684279" cy="35584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66883" y="4616749"/>
            <a:ext cx="684279" cy="35584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66884" y="5774388"/>
            <a:ext cx="684279" cy="35584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8418" y="3000454"/>
            <a:ext cx="386516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Prin disfuncție autonomă secundară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8418" y="4590380"/>
            <a:ext cx="496802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Hipotensiune ortostatică indusă medicamentos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8417" y="5767642"/>
            <a:ext cx="24745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>
                <a:solidFill>
                  <a:prstClr val="black"/>
                </a:solidFill>
                <a:latin typeface="Adobe Caslon Pro"/>
              </a:rPr>
              <a:t>Prin depleție 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volemică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0591" y="2910301"/>
            <a:ext cx="3399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Diabet zaharat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Amiloidoză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Uremie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Leziuni </a:t>
            </a:r>
            <a:r>
              <a:rPr lang="ro-RO">
                <a:solidFill>
                  <a:prstClr val="black"/>
                </a:solidFill>
                <a:latin typeface="Adobe Caslon Pro"/>
              </a:rPr>
              <a:t>ale măduvei 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spinării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4791" y="4584306"/>
            <a:ext cx="2101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alcool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vasodilatatoare 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diuretice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fenotiazine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antidepresive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3567" y="5774387"/>
            <a:ext cx="1619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hemoragie </a:t>
            </a:r>
          </a:p>
          <a:p>
            <a:pPr marL="285750" indent="-285750">
              <a:buFontTx/>
              <a:buChar char="-"/>
            </a:pPr>
            <a:r>
              <a:rPr lang="ro-RO" dirty="0">
                <a:solidFill>
                  <a:prstClr val="black"/>
                </a:solidFill>
                <a:latin typeface="Adobe Caslon Pro"/>
              </a:rPr>
              <a:t>diaree </a:t>
            </a:r>
          </a:p>
          <a:p>
            <a:pPr marL="285750" indent="-285750">
              <a:buFontTx/>
              <a:buChar char="-"/>
            </a:pPr>
            <a:r>
              <a:rPr lang="ro-RO">
                <a:solidFill>
                  <a:prstClr val="black"/>
                </a:solidFill>
                <a:latin typeface="Adobe Caslon Pro"/>
              </a:rPr>
              <a:t>vărsături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95734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TVP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TV</a:t>
            </a:r>
            <a:r>
              <a:rPr lang="en-US" dirty="0"/>
              <a:t>P</a:t>
            </a:r>
            <a:r>
              <a:rPr lang="ro-RO" dirty="0"/>
              <a:t> (tromboflebita profundă) = tromb de obicei puţin aderent într-o venă profundă.</a:t>
            </a:r>
          </a:p>
          <a:p>
            <a:r>
              <a:rPr lang="ro-RO" dirty="0">
                <a:sym typeface="Wingdings 3" pitchFamily="18" charset="2"/>
              </a:rPr>
              <a:t>Vene afectate:   </a:t>
            </a:r>
          </a:p>
          <a:p>
            <a:pPr lvl="1"/>
            <a:r>
              <a:rPr lang="ro-RO" dirty="0">
                <a:sym typeface="Wingdings 3" pitchFamily="18" charset="2"/>
              </a:rPr>
              <a:t> ven</a:t>
            </a:r>
            <a:r>
              <a:rPr lang="en-US" dirty="0" err="1">
                <a:sym typeface="Wingdings 3" pitchFamily="18" charset="2"/>
              </a:rPr>
              <a:t>ele</a:t>
            </a:r>
            <a:r>
              <a:rPr lang="ro-RO" dirty="0">
                <a:sym typeface="Wingdings 3" pitchFamily="18" charset="2"/>
              </a:rPr>
              <a:t> proximal</a:t>
            </a:r>
            <a:r>
              <a:rPr lang="en-US" dirty="0">
                <a:sym typeface="Wingdings 3" pitchFamily="18" charset="2"/>
              </a:rPr>
              <a:t>e</a:t>
            </a:r>
            <a:r>
              <a:rPr lang="ro-RO" dirty="0">
                <a:sym typeface="Wingdings 3" pitchFamily="18" charset="2"/>
              </a:rPr>
              <a:t>/distal</a:t>
            </a:r>
            <a:r>
              <a:rPr lang="en-US" dirty="0">
                <a:sym typeface="Wingdings 3" pitchFamily="18" charset="2"/>
              </a:rPr>
              <a:t>e</a:t>
            </a:r>
            <a:r>
              <a:rPr lang="ro-RO" dirty="0">
                <a:sym typeface="Wingdings 3" pitchFamily="18" charset="2"/>
              </a:rPr>
              <a:t> a</a:t>
            </a:r>
            <a:r>
              <a:rPr lang="en-US" dirty="0">
                <a:sym typeface="Wingdings 3" pitchFamily="18" charset="2"/>
              </a:rPr>
              <a:t>le</a:t>
            </a:r>
            <a:r>
              <a:rPr lang="ro-RO" dirty="0">
                <a:sym typeface="Wingdings 3" pitchFamily="18" charset="2"/>
              </a:rPr>
              <a:t> extremităţilor</a:t>
            </a:r>
          </a:p>
          <a:p>
            <a:pPr lvl="1"/>
            <a:r>
              <a:rPr lang="ro-RO" dirty="0">
                <a:sym typeface="Wingdings 3" pitchFamily="18" charset="2"/>
              </a:rPr>
              <a:t> venele bazinului, </a:t>
            </a:r>
            <a:r>
              <a:rPr lang="en-US" dirty="0" err="1">
                <a:sym typeface="Wingdings 3" pitchFamily="18" charset="2"/>
              </a:rPr>
              <a:t>venele</a:t>
            </a:r>
            <a:r>
              <a:rPr lang="en-US" dirty="0">
                <a:sym typeface="Wingdings 3" pitchFamily="18" charset="2"/>
              </a:rPr>
              <a:t> cave</a:t>
            </a:r>
            <a:endParaRPr lang="ro-RO" dirty="0">
              <a:sym typeface="Wingdings 3" pitchFamily="18" charset="2"/>
            </a:endParaRPr>
          </a:p>
          <a:p>
            <a:pPr lvl="1"/>
            <a:r>
              <a:rPr lang="ro-RO" dirty="0">
                <a:sym typeface="Wingdings 3" pitchFamily="18" charset="2"/>
              </a:rPr>
              <a:t> vena jugulară internă, vena portă, sinusuri venoase</a:t>
            </a:r>
          </a:p>
          <a:p>
            <a:r>
              <a:rPr lang="ro-RO" dirty="0">
                <a:sym typeface="Wingdings 3" pitchFamily="18" charset="2"/>
              </a:rPr>
              <a:t>Incidenţa: 1:1000</a:t>
            </a:r>
          </a:p>
          <a:p>
            <a:pPr lvl="1"/>
            <a:r>
              <a:rPr lang="ro-RO" dirty="0">
                <a:sym typeface="Wingdings 3" pitchFamily="18" charset="2"/>
              </a:rPr>
              <a:t> mai frecventă decât se diagnostichează	         </a:t>
            </a:r>
          </a:p>
          <a:p>
            <a:pPr lvl="1"/>
            <a:r>
              <a:rPr lang="ro-RO" dirty="0">
                <a:sym typeface="Wingdings 3" pitchFamily="18" charset="2"/>
              </a:rPr>
              <a:t> incidenţă crescută în toate situaţiile în care</a:t>
            </a:r>
            <a:r>
              <a:rPr lang="en-US" dirty="0">
                <a:sym typeface="Wingdings 3" pitchFamily="18" charset="2"/>
              </a:rPr>
              <a:t> s</a:t>
            </a:r>
            <a:r>
              <a:rPr lang="ro-RO" dirty="0">
                <a:sym typeface="Wingdings 3" pitchFamily="18" charset="2"/>
              </a:rPr>
              <a:t>unt prezenţi factorii de risc</a:t>
            </a:r>
          </a:p>
          <a:p>
            <a:pPr lvl="1"/>
            <a:r>
              <a:rPr lang="ro-RO" dirty="0">
                <a:sym typeface="Wingdings 3" pitchFamily="18" charset="2"/>
              </a:rPr>
              <a:t> creşte cu vârsta (</a:t>
            </a:r>
            <a:r>
              <a:rPr lang="en-US" dirty="0">
                <a:sym typeface="Wingdings 3" pitchFamily="18" charset="2"/>
              </a:rPr>
              <a:t>&gt;</a:t>
            </a:r>
            <a:r>
              <a:rPr lang="ro-RO" dirty="0">
                <a:sym typeface="Wingdings 3" pitchFamily="18" charset="2"/>
              </a:rPr>
              <a:t>40 ani şi mai des întâlnită la femei)</a:t>
            </a:r>
            <a:endParaRPr lang="en-GB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924-EEE8-4ED7-A424-1AA2ACB753AA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959010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9290" y="246726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dirty="0">
                <a:solidFill>
                  <a:prstClr val="black"/>
                </a:solidFill>
                <a:latin typeface="Candara"/>
              </a:rPr>
              <a:t>Clasificare (4)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791" y="893056"/>
            <a:ext cx="486543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white"/>
                </a:solidFill>
                <a:latin typeface="Adobe Caslon Pro"/>
              </a:rPr>
              <a:t>Sincopa de origine cardiacă (cardiovasculară)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04296" y="1509306"/>
            <a:ext cx="684279" cy="35584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77791" y="3944108"/>
            <a:ext cx="684279" cy="35584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dobe Caslon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6212" y="1509305"/>
            <a:ext cx="38010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de cauză primară cardiacă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6211" y="3944107"/>
            <a:ext cx="57118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Sincopa datorată unor/cauzată de afecțiuni structurale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7791" y="2010735"/>
            <a:ext cx="7835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solidFill>
                  <a:srgbClr val="C0504D">
                    <a:lumMod val="75000"/>
                  </a:srgbClr>
                </a:solidFill>
                <a:latin typeface="Adobe Caslon Pro"/>
              </a:rPr>
              <a:t>Bradicardii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 – boală de nod sinusal, tulburări de conducere atrioventriculară, disfuncția unui dispozitiv cardiac implantat.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solidFill>
                  <a:srgbClr val="C0504D">
                    <a:lumMod val="75000"/>
                  </a:srgbClr>
                </a:solidFill>
                <a:latin typeface="Adobe Caslon Pro"/>
              </a:rPr>
              <a:t>Tahica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Adobe Caslon Pro"/>
              </a:rPr>
              <a:t>r</a:t>
            </a:r>
            <a:r>
              <a:rPr lang="ro-RO" dirty="0">
                <a:solidFill>
                  <a:srgbClr val="C0504D">
                    <a:lumMod val="75000"/>
                  </a:srgbClr>
                </a:solidFill>
                <a:latin typeface="Adobe Caslon Pro"/>
              </a:rPr>
              <a:t>dii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 – supraventriculare, ventriculare (idiopatice, secundare unor boli cardiace structurale, asociate canalopatiilor congenitale).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solidFill>
                  <a:srgbClr val="C0504D">
                    <a:lumMod val="75000"/>
                  </a:srgbClr>
                </a:solidFill>
                <a:latin typeface="Adobe Caslon Pro"/>
              </a:rPr>
              <a:t>Bradi- sau tahiaritmii induse medicamentos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7791" y="4593402"/>
            <a:ext cx="8332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solidFill>
                  <a:srgbClr val="C0504D">
                    <a:lumMod val="75000"/>
                  </a:srgbClr>
                </a:solidFill>
                <a:latin typeface="Adobe Caslon Pro"/>
              </a:rPr>
              <a:t>Cardiace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 – boală valvulară, infarct miocardic acut sau ischemie miocardică, cardiomiopatie hipertrofică, prezența de mase intracardiace, boală pericardică/tamponadă cardiacă, anomalii congenitale ale arterelor coronare, disfuncția unor proteze valvulare implantate.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solidFill>
                  <a:srgbClr val="C0504D">
                    <a:lumMod val="75000"/>
                  </a:srgbClr>
                </a:solidFill>
                <a:latin typeface="Adobe Caslon Pro"/>
              </a:rPr>
              <a:t>Alte afecțiuni structurale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: 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embolie pulmonară, disecția de aortă, hipertensiune pulmonară.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90075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162C-1D6F-4FAC-A0E7-205CC7EA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9519"/>
          </a:xfrm>
        </p:spPr>
        <p:txBody>
          <a:bodyPr/>
          <a:lstStyle/>
          <a:p>
            <a:r>
              <a:rPr lang="ro-RO" dirty="0"/>
              <a:t>Clasificarea sincopei (rezumat)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DF6AC-ECB9-4A62-A9D9-766405E2C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97" y="932763"/>
            <a:ext cx="7766159" cy="56505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52A1-1CF7-411B-A759-2BC6E049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8E4AC-35E3-445B-BC3D-96593C3E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C6A2-7476-4351-9820-10AEF923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Sincopa în contextul PTSC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BB2406-3D21-47E3-8620-6DE982A7D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1475583"/>
            <a:ext cx="9844618" cy="48807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D3CB-4BEA-46A1-8B77-3F74CD5F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651A4-AABD-4729-8519-761CB763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1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B32A-9367-4BF3-A60C-704E1192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2"/>
            <a:ext cx="10972800" cy="618853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</a:t>
            </a:r>
            <a:r>
              <a:rPr lang="en-US" dirty="0" err="1"/>
              <a:t>diferen</a:t>
            </a:r>
            <a:r>
              <a:rPr lang="ro-RO" dirty="0"/>
              <a:t>țial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4C2902-29E5-4B8F-8ECA-40415119B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24" y="829941"/>
            <a:ext cx="3840479" cy="59026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021C1-EF6D-4E2D-8234-E17C1712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9A9E6-3D19-48E9-85D2-9726BD1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5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959" y="333658"/>
            <a:ext cx="352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ndara"/>
              </a:rPr>
              <a:t>Fiziopatologie</a:t>
            </a:r>
            <a:r>
              <a:rPr lang="en-US" sz="3600" dirty="0">
                <a:solidFill>
                  <a:prstClr val="black"/>
                </a:solidFill>
                <a:latin typeface="Candara"/>
              </a:rPr>
              <a:t> </a:t>
            </a:r>
            <a:r>
              <a:rPr lang="ro-RO" sz="3600" dirty="0">
                <a:solidFill>
                  <a:prstClr val="black"/>
                </a:solidFill>
                <a:latin typeface="Candara"/>
              </a:rPr>
              <a:t>(1)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3397" y="1177017"/>
            <a:ext cx="8023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Esenţial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pentru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fiziopatologia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sincopei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este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distincţia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dintre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mecanismul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hipoperfuziei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cerebrale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globale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şi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scăderea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tensiunii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arteriale</a:t>
            </a:r>
            <a:r>
              <a:rPr lang="ro-RO" sz="2400" dirty="0">
                <a:solidFill>
                  <a:prstClr val="black"/>
                </a:solidFill>
                <a:latin typeface="Adobe Caslon Pro"/>
              </a:rPr>
              <a:t>.</a:t>
            </a:r>
          </a:p>
          <a:p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r>
              <a:rPr lang="en-US" sz="2400" dirty="0">
                <a:solidFill>
                  <a:prstClr val="black"/>
                </a:solidFill>
                <a:latin typeface="Adobe Caslon Pro"/>
              </a:rPr>
              <a:t>O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oprire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bruscă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circulaţiei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cerebrale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pentru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6-8 sec </a:t>
            </a:r>
            <a:r>
              <a:rPr lang="ro-RO" sz="2400" dirty="0">
                <a:solidFill>
                  <a:prstClr val="black"/>
                </a:solidFill>
                <a:latin typeface="Adobe Caslon Pro"/>
              </a:rPr>
              <a:t>- 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suficientă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pentru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pierderea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completă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stării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conştienţă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4913" y="4052844"/>
            <a:ext cx="79205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Tensiunea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arterială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sistemică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este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determinată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de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Adobe Caslon Pro"/>
              </a:rPr>
              <a:t>debitul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 cardiac (DC)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şi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de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rezistenţa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vasculară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periferică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totală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Adobe Caslon Pro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Scăderea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oricăreia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dintre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cele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două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poate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cauza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sincopă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Adobe Caslon Pro"/>
            </a:endParaRPr>
          </a:p>
          <a:p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50250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5867" y="1120308"/>
            <a:ext cx="5835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 </a:t>
            </a:r>
            <a:r>
              <a:rPr lang="ro-RO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Scăderea r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ezisten</a:t>
            </a:r>
            <a:r>
              <a:rPr lang="ro-RO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ței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vascular</a:t>
            </a:r>
            <a:r>
              <a:rPr lang="ro-RO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e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periferic</a:t>
            </a:r>
            <a:r>
              <a:rPr lang="ro-RO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e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8707" y="246727"/>
            <a:ext cx="3676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ndara"/>
              </a:rPr>
              <a:t>Fiziopatologie</a:t>
            </a:r>
            <a:r>
              <a:rPr lang="ro-RO" sz="3600" dirty="0">
                <a:solidFill>
                  <a:prstClr val="black"/>
                </a:solidFill>
                <a:latin typeface="Candara"/>
              </a:rPr>
              <a:t> (2)</a:t>
            </a:r>
            <a:r>
              <a:rPr lang="en-US" sz="3600" dirty="0">
                <a:solidFill>
                  <a:prstClr val="black"/>
                </a:solidFill>
                <a:latin typeface="Candara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2338" y="1859340"/>
            <a:ext cx="35932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daptarea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reflexă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anormală</a:t>
            </a:r>
            <a:endParaRPr lang="en-US" dirty="0">
              <a:solidFill>
                <a:srgbClr val="F79646">
                  <a:lumMod val="50000"/>
                </a:srgbClr>
              </a:solidFill>
              <a:latin typeface="Adobe Caslo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5458" y="1859340"/>
            <a:ext cx="30200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dobe Caslon Pro"/>
              </a:rPr>
              <a:t>vasodilataţie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+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bradicardie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3220" y="1801690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786158" y="2513449"/>
            <a:ext cx="484632" cy="71914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2359" y="3549065"/>
            <a:ext cx="12257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SINCOPA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9070" y="5413500"/>
            <a:ext cx="35597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S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istemul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nervos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autonom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(SNA</a:t>
            </a:r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)</a:t>
            </a:r>
            <a:endParaRPr lang="en-US" dirty="0">
              <a:solidFill>
                <a:srgbClr val="F79646">
                  <a:lumMod val="50000"/>
                </a:srgbClr>
              </a:solidFill>
              <a:latin typeface="Adobe Caslon Pro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93220" y="5355850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0857" y="5136501"/>
            <a:ext cx="321805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Adobe Caslon Pro"/>
              </a:rPr>
              <a:t>căile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vasomotorii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sunt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incapabile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de a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creşte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RVP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ortostatism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8786158" y="4198513"/>
            <a:ext cx="484632" cy="73370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511220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5339" y="1042048"/>
            <a:ext cx="4637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 Scăderea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Adobe Caslon Pro"/>
              </a:rPr>
              <a:t>debitul</a:t>
            </a:r>
            <a:r>
              <a:rPr lang="ro-RO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ui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 cardiac (DC</a:t>
            </a:r>
            <a:r>
              <a:rPr lang="ro-RO" sz="2400" dirty="0">
                <a:solidFill>
                  <a:srgbClr val="F79646">
                    <a:lumMod val="75000"/>
                  </a:srgbClr>
                </a:solidFill>
                <a:latin typeface="Adobe Caslon Pro"/>
              </a:rPr>
              <a:t>)</a:t>
            </a:r>
            <a:endParaRPr lang="en-US" sz="2400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7795" y="259605"/>
            <a:ext cx="3687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ndara"/>
              </a:rPr>
              <a:t>Fiziopatologie</a:t>
            </a:r>
            <a:r>
              <a:rPr lang="ro-RO" sz="3600" dirty="0">
                <a:solidFill>
                  <a:prstClr val="black"/>
                </a:solidFill>
                <a:latin typeface="Candara"/>
              </a:rPr>
              <a:t> (3)</a:t>
            </a:r>
            <a:r>
              <a:rPr lang="en-US" sz="3600" dirty="0">
                <a:solidFill>
                  <a:prstClr val="black"/>
                </a:solidFill>
                <a:latin typeface="Candara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2562" y="1801488"/>
            <a:ext cx="8306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2400" dirty="0" err="1">
                <a:solidFill>
                  <a:prstClr val="black"/>
                </a:solidFill>
                <a:latin typeface="Adobe Caslon Pro"/>
              </a:rPr>
              <a:t>R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eflexul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cauzează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bradicardia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determinând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sincopa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reflexă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>
                <a:solidFill>
                  <a:prstClr val="black"/>
                </a:solidFill>
                <a:latin typeface="Adobe Caslon Pro"/>
              </a:rPr>
              <a:t>cu r</a:t>
            </a:r>
            <a:r>
              <a:rPr lang="ro-RO" sz="2400">
                <a:solidFill>
                  <a:prstClr val="black"/>
                </a:solidFill>
                <a:latin typeface="Adobe Caslon Pro"/>
              </a:rPr>
              <a:t>ă</a:t>
            </a:r>
            <a:r>
              <a:rPr lang="en-US" sz="2400">
                <a:solidFill>
                  <a:prstClr val="black"/>
                </a:solidFill>
                <a:latin typeface="Adobe Caslon Pro"/>
              </a:rPr>
              <a:t>spuns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cardioinhibitor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.</a:t>
            </a: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457200" indent="-457200">
              <a:buFont typeface="+mj-lt"/>
              <a:buAutoNum type="arabicPeriod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457200" indent="-457200">
              <a:buFont typeface="+mj-lt"/>
              <a:buAutoNum type="arabicPeriod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400" dirty="0">
                <a:solidFill>
                  <a:prstClr val="black"/>
                </a:solidFill>
                <a:latin typeface="Adobe Caslon Pro"/>
              </a:rPr>
              <a:t>C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auză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cardio-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vasculară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aceasta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fiind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>
                <a:solidFill>
                  <a:prstClr val="black"/>
                </a:solidFill>
                <a:latin typeface="Adobe Caslon Pro"/>
              </a:rPr>
              <a:t>fie prezenţa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unei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aritmii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, fie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tromboembolism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pulmonar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/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hipertensiune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pulmonară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. </a:t>
            </a: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457200" indent="-457200">
              <a:buFont typeface="+mj-lt"/>
              <a:buAutoNum type="arabicPeriod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457200" indent="-457200">
              <a:buFont typeface="+mj-lt"/>
              <a:buAutoNum type="arabicPeriod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400" dirty="0" err="1">
                <a:solidFill>
                  <a:prstClr val="black"/>
                </a:solidFill>
                <a:latin typeface="Adobe Caslon Pro"/>
              </a:rPr>
              <a:t>R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eflexul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secundar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hipotensiunii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dobe Caslon Pro"/>
              </a:rPr>
              <a:t>ortostatice</a:t>
            </a:r>
            <a:r>
              <a:rPr lang="en-US" sz="2400" dirty="0">
                <a:solidFill>
                  <a:prstClr val="black"/>
                </a:solidFill>
                <a:latin typeface="Adobe Caslon Pro"/>
              </a:rPr>
              <a:t> (HO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231293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5A8-70D0-4DB6-A2B9-A8FAD70C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Bazele fiziopatologice ale clasificării sincopei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003F89-6D2F-4E59-95C1-B9AED4D62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609" y="1550504"/>
            <a:ext cx="4947198" cy="48058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156F0-4045-4EE7-8464-40DDCE57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6B14F-E521-4464-8D8F-66FBDAA3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80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7738" y="233848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ndara"/>
              </a:rPr>
              <a:t>Evaluarea</a:t>
            </a:r>
            <a:r>
              <a:rPr lang="en-US" sz="36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ndara"/>
              </a:rPr>
              <a:t>iniţială</a:t>
            </a:r>
            <a:r>
              <a:rPr lang="ro-RO" sz="3600" dirty="0">
                <a:solidFill>
                  <a:prstClr val="black"/>
                </a:solidFill>
                <a:latin typeface="Candara"/>
              </a:rPr>
              <a:t> (1)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4912" y="1289914"/>
            <a:ext cx="81909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4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Anamneza.</a:t>
            </a:r>
          </a:p>
          <a:p>
            <a:pPr marL="285750" indent="-285750">
              <a:buFont typeface="Arial" pitchFamily="34" charset="0"/>
              <a:buChar char="•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400" dirty="0">
                <a:solidFill>
                  <a:prstClr val="black"/>
                </a:solidFill>
                <a:latin typeface="Adobe Caslon Pro"/>
              </a:rPr>
              <a:t>Examen obiectiv.</a:t>
            </a:r>
          </a:p>
          <a:p>
            <a:pPr marL="285750" indent="-285750">
              <a:buFont typeface="Arial" pitchFamily="34" charset="0"/>
              <a:buChar char="•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400" dirty="0">
                <a:solidFill>
                  <a:prstClr val="black"/>
                </a:solidFill>
                <a:latin typeface="Adobe Caslon Pro"/>
              </a:rPr>
              <a:t>Măsurarea TA în clinostatism și ortostatism.</a:t>
            </a:r>
          </a:p>
          <a:p>
            <a:pPr marL="285750" indent="-285750">
              <a:buFont typeface="Arial" pitchFamily="34" charset="0"/>
              <a:buChar char="•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400" dirty="0">
                <a:solidFill>
                  <a:prstClr val="black"/>
                </a:solidFill>
                <a:latin typeface="Adobe Caslon Pro"/>
              </a:rPr>
              <a:t>ECG.</a:t>
            </a:r>
          </a:p>
          <a:p>
            <a:endParaRPr lang="ro-RO" sz="2400" dirty="0">
              <a:solidFill>
                <a:prstClr val="black"/>
              </a:solidFill>
              <a:latin typeface="Adobe Caslon Pro"/>
            </a:endParaRPr>
          </a:p>
          <a:p>
            <a:endParaRPr lang="ro-RO" dirty="0">
              <a:solidFill>
                <a:prstClr val="black"/>
              </a:solidFill>
              <a:latin typeface="Adobe Caslon Pro"/>
            </a:endParaRPr>
          </a:p>
          <a:p>
            <a:r>
              <a:rPr lang="ro-RO" dirty="0">
                <a:solidFill>
                  <a:prstClr val="black"/>
                </a:solidFill>
                <a:latin typeface="Adobe Caslon Pro"/>
              </a:rPr>
              <a:t>Ulterior – MSC (masaj de sinus carotidian), ecocardiografie</a:t>
            </a:r>
            <a:r>
              <a:rPr lang="ro-RO">
                <a:solidFill>
                  <a:prstClr val="black"/>
                </a:solidFill>
                <a:latin typeface="Adobe Caslon Pro"/>
              </a:rPr>
              <a:t>, Holter, 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Tilt test, test de efort, studiu electrofiziologic.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168946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1697" y="233846"/>
            <a:ext cx="440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ndara"/>
              </a:rPr>
              <a:t>Evaluarea</a:t>
            </a:r>
            <a:r>
              <a:rPr lang="en-US" sz="36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ndara"/>
              </a:rPr>
              <a:t>iniţială</a:t>
            </a:r>
            <a:r>
              <a:rPr lang="ro-RO" sz="3600" dirty="0">
                <a:solidFill>
                  <a:prstClr val="black"/>
                </a:solidFill>
                <a:latin typeface="Candara"/>
              </a:rPr>
              <a:t> (2)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914" y="1141858"/>
            <a:ext cx="7225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Anamneza</a:t>
            </a:r>
            <a:r>
              <a:rPr lang="ro-RO" sz="2000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dobe Caslon Pro"/>
              </a:rPr>
              <a:t>are</a:t>
            </a:r>
            <a:r>
              <a:rPr lang="ro-RO" sz="2000" dirty="0">
                <a:solidFill>
                  <a:prstClr val="black"/>
                </a:solidFill>
                <a:latin typeface="Adobe Caslon Pro"/>
              </a:rPr>
              <a:t> la pacientul cu sincopă un rol foarte important</a:t>
            </a:r>
            <a:r>
              <a:rPr lang="en-US" sz="2000" dirty="0">
                <a:solidFill>
                  <a:prstClr val="black"/>
                </a:solidFill>
                <a:latin typeface="Adobe Caslon Pro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4913" y="1611266"/>
            <a:ext cx="7830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1.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Întrebări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referitoare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la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circumstanţele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premergătoare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sincopei</a:t>
            </a:r>
            <a:endParaRPr lang="en-US" dirty="0">
              <a:solidFill>
                <a:srgbClr val="F79646">
                  <a:lumMod val="50000"/>
                </a:srgbClr>
              </a:solidFill>
              <a:latin typeface="Adobe Caslon Pro"/>
            </a:endParaRP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Poziţia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clinostatism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aşezat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picioare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  <a:p>
            <a:endParaRPr lang="en-US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Activitatea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odihnă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schimbarea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poziţiei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timpul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după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efort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timpul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imediat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după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urinare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defecaţie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tuse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înghiţire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Factori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predispozanţi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(de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exemplu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locuri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aglomerate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încălzite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ortostatism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prelungit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perioade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postprandiale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şi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evenimente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precipitante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frică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durere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intensă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mişcări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ale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capului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4913" y="4593035"/>
            <a:ext cx="7830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2.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Întrebări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despre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debutul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atacului</a:t>
            </a:r>
            <a:endParaRPr lang="en-US" dirty="0">
              <a:solidFill>
                <a:srgbClr val="F79646">
                  <a:lumMod val="50000"/>
                </a:srgbClr>
              </a:solidFill>
              <a:latin typeface="Adobe Caslon Pro"/>
            </a:endParaRP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Greaţă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vomă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disconfort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abdominal,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senzaţie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de frig,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transpiraţie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aură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durere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ceafă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umeri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vedere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tulbure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ameţeală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Palpitaţii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08934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8683-3036-4760-AF17-E8AEBD7A78F5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0531" y="462499"/>
            <a:ext cx="410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dirty="0">
                <a:solidFill>
                  <a:prstClr val="black"/>
                </a:solidFill>
                <a:latin typeface="Candara"/>
              </a:rPr>
              <a:t>Etiopatogenie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708856" y="2369713"/>
            <a:ext cx="3154489" cy="21625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dobe Caslon Pro"/>
              </a:rPr>
              <a:t>Tromboza</a:t>
            </a:r>
          </a:p>
        </p:txBody>
      </p:sp>
      <p:pic>
        <p:nvPicPr>
          <p:cNvPr id="6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10" y="1278231"/>
            <a:ext cx="2844063" cy="45062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ectangle 6"/>
          <p:cNvSpPr/>
          <p:nvPr/>
        </p:nvSpPr>
        <p:spPr>
          <a:xfrm>
            <a:off x="3451159" y="2000381"/>
            <a:ext cx="166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rgbClr val="1F497D">
                    <a:lumMod val="60000"/>
                    <a:lumOff val="40000"/>
                  </a:srgbClr>
                </a:solidFill>
                <a:latin typeface="Adobe Caslon Pro"/>
                <a:sym typeface="Wingdings" pitchFamily="2" charset="2"/>
              </a:rPr>
              <a:t>Staza venoasă 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9558" y="4532243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rgbClr val="1F497D">
                    <a:lumMod val="60000"/>
                    <a:lumOff val="40000"/>
                  </a:srgbClr>
                </a:solidFill>
                <a:latin typeface="Adobe Caslon Pro"/>
                <a:sym typeface="Wingdings" pitchFamily="2" charset="2"/>
              </a:rPr>
              <a:t>Leziunea peretelui venos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2418" y="4532243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rgbClr val="1F497D">
                    <a:lumMod val="60000"/>
                    <a:lumOff val="40000"/>
                  </a:srgbClr>
                </a:solidFill>
                <a:latin typeface="Adobe Caslon Pro"/>
                <a:sym typeface="Wingdings" pitchFamily="2" charset="2"/>
              </a:rPr>
              <a:t>Hipercoagulabilitate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290747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6375" y="246726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ndara"/>
              </a:rPr>
              <a:t>Evaluarea</a:t>
            </a:r>
            <a:r>
              <a:rPr lang="en-US" sz="36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ndara"/>
              </a:rPr>
              <a:t>iniţială</a:t>
            </a:r>
            <a:r>
              <a:rPr lang="ro-RO" sz="3600" dirty="0">
                <a:solidFill>
                  <a:prstClr val="black"/>
                </a:solidFill>
                <a:latin typeface="Candara"/>
              </a:rPr>
              <a:t> (3)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9002" y="1157133"/>
            <a:ext cx="8087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3.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Întrebări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despre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atac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martori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oculari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)</a:t>
            </a: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err="1">
                <a:solidFill>
                  <a:prstClr val="black"/>
                </a:solidFill>
                <a:latin typeface="Adobe Caslon Pro"/>
              </a:rPr>
              <a:t>m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odul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cădere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îngenunchere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prăbuşire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), 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culoarea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tegumentară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paloare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cianoză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flushing), 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durata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pierderii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conştienţei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modul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respiraţiei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sforăit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), 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mişcări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tonice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clonice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tonico-clonice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mioclonii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minimale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automatisme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),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durata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mişcărilor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debutul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mişcărilor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în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relaţie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cu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căderea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muşcarea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limbii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4.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Întrebări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despre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finalul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atacului</a:t>
            </a:r>
            <a:endParaRPr lang="en-US" dirty="0">
              <a:solidFill>
                <a:srgbClr val="F79646">
                  <a:lumMod val="50000"/>
                </a:srgbClr>
              </a:solidFill>
              <a:latin typeface="Adobe Caslon Pro"/>
            </a:endParaRP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r>
              <a:rPr lang="en-US" dirty="0" err="1">
                <a:solidFill>
                  <a:prstClr val="black"/>
                </a:solidFill>
                <a:latin typeface="Adobe Caslon Pro"/>
              </a:rPr>
              <a:t>Greaţă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vomă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,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transpiraţie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senzaţie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de frig,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confuzie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dureri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musculare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culoarea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tegumentară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leziuni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durere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toracică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palpitaţii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incontinenţă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urinară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fecală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431835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t>06.12.2015</a:t>
            </a:r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7738" y="259605"/>
            <a:ext cx="4126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andara"/>
              </a:rPr>
              <a:t>Evaluarea</a:t>
            </a:r>
            <a:r>
              <a:rPr lang="en-US" sz="36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ndara"/>
              </a:rPr>
              <a:t>iniţială</a:t>
            </a:r>
            <a:r>
              <a:rPr lang="ro-RO" sz="3600" dirty="0">
                <a:solidFill>
                  <a:prstClr val="black"/>
                </a:solidFill>
                <a:latin typeface="Candara"/>
              </a:rPr>
              <a:t> (4)</a:t>
            </a:r>
            <a:endParaRPr lang="en-US" sz="36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7639" y="1065014"/>
            <a:ext cx="78432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5.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Întrebări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despre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  <a:latin typeface="Adobe Caslon Pro"/>
              </a:rPr>
              <a:t>antecedente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Adobe Caslon Pro"/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Istoric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familial de M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S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C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boală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cardiacă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aritmogenică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congenitală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lipotimie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,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ro-RO" dirty="0" err="1">
                <a:solidFill>
                  <a:prstClr val="black"/>
                </a:solidFill>
                <a:latin typeface="Adobe Caslon Pro"/>
              </a:rPr>
              <a:t>b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oli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cardiace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anterioare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r>
              <a:rPr lang="en-US" dirty="0">
                <a:solidFill>
                  <a:prstClr val="black"/>
                </a:solidFill>
                <a:latin typeface="Adobe Caslon Pro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Istoric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neurologic (Parkinsonism,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epilepsie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narcolepsie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)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;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Tulburări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metabolice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diabet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etc.)</a:t>
            </a:r>
            <a:endParaRPr lang="ro-RO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Medicaţie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antihipertensive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antianginoase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agenţi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antidepresivi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antiaritmice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diuretice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agenţi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prelungesc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intervalul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QT)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sau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alte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droguri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inclusiv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alcoolul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dobe Caslon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dobe Caslon Pro"/>
              </a:rPr>
              <a:t>În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cazul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sincopei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recurente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informaţii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despre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recurenţe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precum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intervalul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timp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de la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primul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episod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sincopal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şi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numărul</a:t>
            </a:r>
            <a:r>
              <a:rPr lang="en-US" dirty="0">
                <a:solidFill>
                  <a:prstClr val="black"/>
                </a:solidFill>
                <a:latin typeface="Adobe Caslon Pro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dobe Caslon Pro"/>
              </a:rPr>
              <a:t>evenimentelor</a:t>
            </a:r>
            <a:r>
              <a:rPr lang="ro-RO" dirty="0">
                <a:solidFill>
                  <a:prstClr val="black"/>
                </a:solidFill>
                <a:latin typeface="Adobe Caslon Pro"/>
              </a:rPr>
              <a:t>.</a:t>
            </a:r>
            <a:endParaRPr lang="en-US" dirty="0">
              <a:solidFill>
                <a:prstClr val="black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57770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6397-5E1C-4FA2-8FA1-F4F131D7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3616"/>
          </a:xfrm>
        </p:spPr>
        <p:txBody>
          <a:bodyPr/>
          <a:lstStyle/>
          <a:p>
            <a:r>
              <a:rPr lang="ro-RO" dirty="0"/>
              <a:t>Criteriile diagnostice la evaluarea inițială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37FC2C-9E66-4B78-97BC-48583C595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87" y="1073426"/>
            <a:ext cx="7994097" cy="54036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B6AB-F7F5-438D-ABEF-D87D9DA1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1BDA-29DA-4CCF-B2EA-55C0C0BD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9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5CD7-0E62-4311-A8C9-7379C5F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0249"/>
          </a:xfrm>
        </p:spPr>
        <p:txBody>
          <a:bodyPr>
            <a:normAutofit fontScale="90000"/>
          </a:bodyPr>
          <a:lstStyle/>
          <a:p>
            <a:r>
              <a:rPr lang="ro-RO" dirty="0"/>
              <a:t>Caracteristici clinice ce pot sugera diagnosticul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FD95F6-4126-41FF-9871-25ACAEB8C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78" y="974152"/>
            <a:ext cx="2699608" cy="574732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A0309-CE1D-42E8-92A8-5C9DEDF2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129EC-9177-4463-9D06-671E8E61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0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B4DE-A557-4494-80B7-E4FC6EAD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5421"/>
          </a:xfrm>
        </p:spPr>
        <p:txBody>
          <a:bodyPr>
            <a:normAutofit fontScale="90000"/>
          </a:bodyPr>
          <a:lstStyle/>
          <a:p>
            <a:r>
              <a:rPr lang="ro-RO" dirty="0"/>
              <a:t>Diagrama pentru evaluarea inițială și stratificarea riscului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E65052-048D-482C-BD46-C2FBDB725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37" y="1288111"/>
            <a:ext cx="8412386" cy="506824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3B121-B6A6-45A1-9991-358AF6FA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DBCF0-B136-4D85-B3A7-12419E2C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0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484E-682C-4A52-BB88-7D81ADE5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Managementul pacienților adresați DU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C8F3B4-7B9E-4100-80F3-E8E7A689E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126" y="1963972"/>
            <a:ext cx="9492158" cy="395179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B4B92-68FF-4A58-BC57-EC6F12C4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9F3EF-8FC8-4A2E-BDF2-89740CDA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7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B156-F25A-445E-B68F-C5810A48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Diagrama stratificării riscului din DU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339659-4FE3-411C-B65E-2AFAB7F77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555" y="1641576"/>
            <a:ext cx="6284890" cy="44432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2665-A606-4221-A71B-56756D2A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058CE-EBFD-493B-9A06-139C3AA8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3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1BE2-243F-4128-9C17-1BBF9D07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2"/>
            <a:ext cx="10972800" cy="503241"/>
          </a:xfrm>
        </p:spPr>
        <p:txBody>
          <a:bodyPr>
            <a:normAutofit fontScale="90000"/>
          </a:bodyPr>
          <a:lstStyle/>
          <a:p>
            <a:r>
              <a:rPr lang="ro-RO" dirty="0"/>
              <a:t>Caracteristici cu risc înalt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A69E33-1D18-452D-9082-3B01855C5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00" y="716697"/>
            <a:ext cx="5708500" cy="61366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40DD-AED5-4715-BAAB-B3033421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04B21-1C15-40CE-B24E-DA7A81B0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6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6E1F-56B7-4616-A37C-5C369A1B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5178"/>
          </a:xfrm>
        </p:spPr>
        <p:txBody>
          <a:bodyPr/>
          <a:lstStyle/>
          <a:p>
            <a:r>
              <a:rPr lang="ro-RO" dirty="0"/>
              <a:t>Pacienții cu sincopă cu risc înalt - criterii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3BA5ED-B3E3-4114-A09A-2978C8E5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6009"/>
            <a:ext cx="10972800" cy="447434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01471-9168-4096-B852-8BB73545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6B308-454A-4092-8E80-BB8FD5FE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62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7A9C-EB76-434E-9BC8-75D1B8F8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Principii generale de tratament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02766B-E7DF-4A63-94DC-CB0027131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924" y="1852654"/>
            <a:ext cx="9388785" cy="430960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2D255-F251-4746-8F06-0A0987EE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30CD1-8B1F-473B-BA91-2DA7C99A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Etiopatogenie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o-RO" dirty="0">
                <a:solidFill>
                  <a:schemeClr val="tx2"/>
                </a:solidFill>
              </a:rPr>
              <a:t>Triada VIRCHOW</a:t>
            </a:r>
          </a:p>
          <a:p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Staza venoasă: </a:t>
            </a:r>
            <a:r>
              <a:rPr lang="ro-RO" dirty="0">
                <a:sym typeface="Wingdings" pitchFamily="2" charset="2"/>
              </a:rPr>
              <a:t>cea mai frecventă cauză, poate constitui factor domina</a:t>
            </a:r>
            <a:r>
              <a:rPr lang="en-US" dirty="0">
                <a:sym typeface="Wingdings" pitchFamily="2" charset="2"/>
              </a:rPr>
              <a:t>n</a:t>
            </a:r>
            <a:r>
              <a:rPr lang="ro-RO" dirty="0">
                <a:sym typeface="Wingdings" pitchFamily="2" charset="2"/>
              </a:rPr>
              <a:t>t sau unic</a:t>
            </a:r>
          </a:p>
          <a:p>
            <a:pPr lvl="1"/>
            <a:r>
              <a:rPr lang="ro-RO" sz="2400" dirty="0">
                <a:sym typeface="Wingdings" pitchFamily="2" charset="2"/>
              </a:rPr>
              <a:t>IC, hipervâscozitatea sângelui, hipovolemie importantă</a:t>
            </a:r>
          </a:p>
          <a:p>
            <a:pPr lvl="1"/>
            <a:r>
              <a:rPr lang="ro-RO" sz="2400" dirty="0">
                <a:sym typeface="Wingdings" pitchFamily="2" charset="2"/>
              </a:rPr>
              <a:t>Venodilataţie, stenoze sau obstrucţii venoase, valvule venoase absente/deteriorate</a:t>
            </a:r>
          </a:p>
          <a:p>
            <a:pPr lvl="1"/>
            <a:r>
              <a:rPr lang="ro-RO" sz="2400" dirty="0">
                <a:sym typeface="Wingdings" pitchFamily="2" charset="2"/>
              </a:rPr>
              <a:t>suprimarea/diminuarea pompei musculare (imobilizaţi)</a:t>
            </a:r>
          </a:p>
          <a:p>
            <a:pPr lvl="1"/>
            <a:r>
              <a:rPr lang="ro-RO" sz="2400" dirty="0">
                <a:sym typeface="Wingdings" pitchFamily="2" charset="2"/>
              </a:rPr>
              <a:t>diminuarea presei abdominale (eventraţii, hernii voluminoase)</a:t>
            </a:r>
          </a:p>
          <a:p>
            <a:pPr lvl="1"/>
            <a:r>
              <a:rPr lang="ro-RO" sz="2400" dirty="0">
                <a:sym typeface="Wingdings" pitchFamily="2" charset="2"/>
              </a:rPr>
              <a:t>diminuarea/inversarea presiunii negative intratoracice</a:t>
            </a:r>
          </a:p>
          <a:p>
            <a:pPr lvl="1"/>
            <a:r>
              <a:rPr lang="ro-RO" sz="2400" dirty="0">
                <a:sym typeface="Wingdings" pitchFamily="2" charset="2"/>
              </a:rPr>
              <a:t>ortostatism prelungit (membre infer</a:t>
            </a:r>
            <a:r>
              <a:rPr lang="en-US" sz="2400" dirty="0" err="1">
                <a:sym typeface="Wingdings" pitchFamily="2" charset="2"/>
              </a:rPr>
              <a:t>ioare</a:t>
            </a:r>
            <a:r>
              <a:rPr lang="ro-RO" sz="2400" dirty="0">
                <a:sym typeface="Wingdings" pitchFamily="2" charset="2"/>
              </a:rPr>
              <a:t>)</a:t>
            </a:r>
            <a:r>
              <a:rPr lang="ro-RO" sz="2400" dirty="0"/>
              <a:t>		</a:t>
            </a:r>
            <a:endParaRPr lang="en-GB" sz="2400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2DA-9D40-4E05-A196-EFB4B0FAF8BB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50752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A658-AA60-4273-A3CB-6420FEB5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Algoritm pentru managementul inițial al sincopei reflexe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83DC77-0DA3-4C61-B5CE-E563FE55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748" y="1205380"/>
            <a:ext cx="8174551" cy="515097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43233-0F4F-4285-BA11-8D5B9C5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6E461-E80B-4185-B555-79A7B76E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1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532B-E0E2-4239-9F0D-28BCF6C2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Indicații de cardiostimulare la pacienții cu sincopă reflexă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A2DA23-098F-4A29-ADBC-C3A70FBA5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579" y="1812897"/>
            <a:ext cx="9987597" cy="43334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E5E9D-52E3-4506-A8B0-977FF73B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85155-DB8E-4698-926E-35EC6193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7799-425F-4244-B8EC-513A3E46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Cardiostimularea în sincopa reflexă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9D3C78-2B75-4CD8-B0EF-42445ACD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919" y="1200453"/>
            <a:ext cx="6595766" cy="538290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D8F3F-A89E-4342-AD52-D339151B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AC1D7-5843-43AE-AD5F-F197FDAB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2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15F8-F927-4565-AB26-7D5C392D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Ghid pentru tratamentul hipotensiunii ortostatice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FB73A8-6C27-4202-BA2A-AD61C4FE0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446" y="1518699"/>
            <a:ext cx="9567282" cy="459585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378-0899-4A02-AFD7-C579965D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8C5D9-D88D-494A-A39E-28381B8F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8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C37D-D2A4-462A-A6F6-FA822347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Indicații de cardiostimulare în sincopa datorată bradicardiei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15AA4F-D893-4070-9CA7-2ED1D9E63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595" y="1741336"/>
            <a:ext cx="9665227" cy="462379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41DA-E47B-477F-A648-AB7F04EF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D0501-6BD1-4E0B-A3BE-FA9616BA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9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7A97-9E26-4662-AEA8-D76F6C18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Algoritm de terapie pentru sincopa de cauză necunoscută și BR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F4E96D-84E2-4A1B-91B1-2594BEAD2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862" y="1566407"/>
            <a:ext cx="8928970" cy="46674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4DAD0-4072-4AE2-A6F8-912ECEC4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EB7C4-2B5D-467E-B33E-F6494AFA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8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9515-0DE0-44EA-B5B5-A96C94F0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Terapia în sincopa prin tahiaritmii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8702B9-836C-447F-9050-40268DA48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38" y="2027583"/>
            <a:ext cx="11397274" cy="367350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F50E9-E92C-4137-ABB0-39F5ABE9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57A20-FEB5-4343-91DF-40A6EFDD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6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D84B-647D-4D7D-AE90-8C95BDE8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ro-RO" dirty="0"/>
              <a:t>Tratamentul sincopei datorat </a:t>
            </a:r>
            <a:r>
              <a:rPr lang="ro-RO"/>
              <a:t>aritmiilor cardiace (rezumat)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4A627A-8CC7-4B68-BB1A-E7DB96BE4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3" y="1399430"/>
            <a:ext cx="9044314" cy="49569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F8198-3938-432D-AB32-30024187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06.12.2015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FD06B-01C1-48DD-B58C-E0FD13DC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Etiopatogenie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3"/>
            <a:ext cx="8229600" cy="4525963"/>
          </a:xfrm>
        </p:spPr>
        <p:txBody>
          <a:bodyPr/>
          <a:lstStyle/>
          <a:p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Leziunea peretelui venos</a:t>
            </a:r>
            <a:r>
              <a:rPr lang="ro-RO" dirty="0">
                <a:sym typeface="Wingdings" pitchFamily="2" charset="2"/>
              </a:rPr>
              <a:t>: adesea secundară trombozei</a:t>
            </a:r>
          </a:p>
          <a:p>
            <a:pPr lvl="1"/>
            <a:r>
              <a:rPr lang="ro-RO" dirty="0">
                <a:sym typeface="Wingdings" pitchFamily="2" charset="2"/>
              </a:rPr>
              <a:t>agresiune mecanică (catetere) şi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sau</a:t>
            </a:r>
            <a:r>
              <a:rPr lang="en-US" dirty="0">
                <a:sym typeface="Wingdings" pitchFamily="2" charset="2"/>
              </a:rPr>
              <a:t> </a:t>
            </a:r>
            <a:r>
              <a:rPr lang="ro-RO" dirty="0">
                <a:sym typeface="Wingdings" pitchFamily="2" charset="2"/>
              </a:rPr>
              <a:t>chimică</a:t>
            </a:r>
          </a:p>
          <a:p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Hipercoagulabilitate</a:t>
            </a:r>
            <a:r>
              <a:rPr lang="ro-RO" dirty="0">
                <a:sym typeface="Wingdings" pitchFamily="2" charset="2"/>
              </a:rPr>
              <a:t>:</a:t>
            </a:r>
          </a:p>
          <a:p>
            <a:pPr lvl="1"/>
            <a:r>
              <a:rPr lang="ro-RO" dirty="0">
                <a:sym typeface="Wingdings 2" pitchFamily="18" charset="2"/>
              </a:rPr>
              <a:t> Hiperreactivitatea plachetară: creşterea Tr (postsplenectomie, sindroame mielodisplazice, anticoncepţionale orale), hiperadezivitate plachetară (intervenţii chirurgicale, infarct miocardic, DZ), hiperagregabilit</a:t>
            </a:r>
            <a:r>
              <a:rPr lang="en-US" dirty="0">
                <a:sym typeface="Wingdings 2" pitchFamily="18" charset="2"/>
              </a:rPr>
              <a:t>at</a:t>
            </a:r>
            <a:r>
              <a:rPr lang="ro-RO" dirty="0">
                <a:sym typeface="Wingdings 2" pitchFamily="18" charset="2"/>
              </a:rPr>
              <a:t>ea (trombocit</a:t>
            </a:r>
            <a:r>
              <a:rPr lang="en-US">
                <a:sym typeface="Wingdings 2" pitchFamily="18" charset="2"/>
              </a:rPr>
              <a:t>em</a:t>
            </a:r>
            <a:r>
              <a:rPr lang="ro-RO">
                <a:sym typeface="Wingdings 2" pitchFamily="18" charset="2"/>
              </a:rPr>
              <a:t>ii </a:t>
            </a:r>
            <a:r>
              <a:rPr lang="ro-RO" dirty="0">
                <a:sym typeface="Wingdings 2" pitchFamily="18" charset="2"/>
              </a:rPr>
              <a:t>esenţiale, HLP, anticoncepţionale orale)</a:t>
            </a:r>
          </a:p>
          <a:p>
            <a:pPr lvl="1"/>
            <a:r>
              <a:rPr lang="ro-RO" dirty="0">
                <a:sym typeface="Wingdings 2" pitchFamily="18" charset="2"/>
              </a:rPr>
              <a:t> Scăderea tranzitorie a activităţii fibrinolitice a sângelui: Postoperator, infarct miocardic acut, sarcină şi puerperal, obezitate marcată, anticoncepţionale orale, tumori maligne, diabet zaharat</a:t>
            </a:r>
            <a:endParaRPr lang="en-GB" dirty="0">
              <a:sym typeface="Symbol" pitchFamily="18" charset="2"/>
            </a:endParaRPr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641-45CA-4ADE-8CF2-3FC87783603F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13421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Factori de risc 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 sz="1800" dirty="0">
                <a:sym typeface="Wingdings" pitchFamily="2" charset="2"/>
              </a:rPr>
              <a:t>Traumatisme chirurgicale</a:t>
            </a:r>
            <a:r>
              <a:rPr lang="en-US" sz="1800" dirty="0">
                <a:sym typeface="Wingdings" pitchFamily="2" charset="2"/>
              </a:rPr>
              <a:t>, t</a:t>
            </a:r>
            <a:r>
              <a:rPr lang="ro-RO" sz="1800" dirty="0">
                <a:sym typeface="Wingdings" pitchFamily="2" charset="2"/>
              </a:rPr>
              <a:t>raumatisme nechirurgicale şi arsuri întinse</a:t>
            </a:r>
          </a:p>
          <a:p>
            <a:r>
              <a:rPr lang="ro-RO" sz="18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Imobilizare prelungită: postoperator, fracturi, hemiplegici, paraplegici</a:t>
            </a:r>
          </a:p>
          <a:p>
            <a:r>
              <a:rPr lang="ro-RO" sz="1800" dirty="0">
                <a:sym typeface="Wingdings" pitchFamily="2" charset="2"/>
              </a:rPr>
              <a:t>Vârsta mai mare de 60 ani</a:t>
            </a:r>
          </a:p>
          <a:p>
            <a:r>
              <a:rPr lang="ro-RO" sz="1800" dirty="0">
                <a:sym typeface="Wingdings" pitchFamily="2" charset="2"/>
              </a:rPr>
              <a:t>Tumori maligne: pancreatice, prostatice, gastrice, pulmonare</a:t>
            </a:r>
          </a:p>
          <a:p>
            <a:r>
              <a:rPr lang="ro-RO" sz="1800" dirty="0">
                <a:sym typeface="Wingdings" pitchFamily="2" charset="2"/>
              </a:rPr>
              <a:t>Insuficienţa cardiacă</a:t>
            </a:r>
          </a:p>
          <a:p>
            <a:r>
              <a:rPr lang="ro-RO" sz="1800" dirty="0">
                <a:sym typeface="Wingdings" pitchFamily="2" charset="2"/>
              </a:rPr>
              <a:t>Varice</a:t>
            </a:r>
          </a:p>
          <a:p>
            <a:r>
              <a:rPr lang="ro-RO" sz="1800" dirty="0">
                <a:sym typeface="Wingdings" pitchFamily="2" charset="2"/>
              </a:rPr>
              <a:t>TVP în antecedente</a:t>
            </a:r>
          </a:p>
          <a:p>
            <a:r>
              <a:rPr lang="ro-RO" sz="1800" dirty="0">
                <a:sym typeface="Wingdings" pitchFamily="2" charset="2"/>
              </a:rPr>
              <a:t>Obezitate</a:t>
            </a:r>
          </a:p>
          <a:p>
            <a:r>
              <a:rPr lang="ro-RO" sz="1800" dirty="0">
                <a:sym typeface="Wingdings" pitchFamily="2" charset="2"/>
              </a:rPr>
              <a:t>Infecţii generale (septicemii)</a:t>
            </a:r>
          </a:p>
          <a:p>
            <a:r>
              <a:rPr lang="ro-RO" sz="1800" dirty="0">
                <a:sym typeface="Wingdings" pitchFamily="2" charset="2"/>
              </a:rPr>
              <a:t>Sindromul nefrotic</a:t>
            </a:r>
          </a:p>
          <a:p>
            <a:r>
              <a:rPr lang="ro-RO" sz="1800" dirty="0">
                <a:sym typeface="Wingdings" pitchFamily="2" charset="2"/>
              </a:rPr>
              <a:t>Anticoncepţionale orale şi tratamente cu estrogeni</a:t>
            </a:r>
          </a:p>
          <a:p>
            <a:r>
              <a:rPr lang="ro-RO" sz="1800" dirty="0">
                <a:sym typeface="Wingdings" pitchFamily="2" charset="2"/>
              </a:rPr>
              <a:t>Sarcină</a:t>
            </a:r>
          </a:p>
          <a:p>
            <a:r>
              <a:rPr lang="ro-RO" sz="1800" dirty="0">
                <a:sym typeface="Wingdings" pitchFamily="2" charset="2"/>
              </a:rPr>
              <a:t>Anticorpi antifosfolipidici (LES, alte boli autoimune)</a:t>
            </a:r>
          </a:p>
          <a:p>
            <a:r>
              <a:rPr lang="ro-RO" sz="1800" dirty="0">
                <a:sym typeface="Wingdings" pitchFamily="2" charset="2"/>
              </a:rPr>
              <a:t>Hipercoagulabilitatea sângelui</a:t>
            </a:r>
            <a:endParaRPr lang="en-GB" sz="1800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AC21-BA3B-4C02-A64A-E9184EBC6DB0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9445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Morfopatologie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Tromb </a:t>
            </a:r>
          </a:p>
          <a:p>
            <a:pPr lvl="1"/>
            <a:r>
              <a:rPr lang="ro-RO" sz="2400" dirty="0">
                <a:solidFill>
                  <a:srgbClr val="FF0000"/>
                </a:solidFill>
              </a:rPr>
              <a:t>neaderent (roşu) </a:t>
            </a:r>
            <a:r>
              <a:rPr lang="ro-RO" sz="2400" dirty="0"/>
              <a:t>- tromboza de depunere în locurile unde circulaţia sângelui este încetinită</a:t>
            </a:r>
          </a:p>
          <a:p>
            <a:pPr lvl="1"/>
            <a:r>
              <a:rPr lang="ro-RO" sz="2400" dirty="0">
                <a:solidFill>
                  <a:schemeClr val="bg1">
                    <a:lumMod val="65000"/>
                  </a:schemeClr>
                </a:solidFill>
              </a:rPr>
              <a:t>aderent (alb) </a:t>
            </a:r>
            <a:r>
              <a:rPr lang="ro-RO" sz="2400" dirty="0"/>
              <a:t>- tromboza de coagulare la nivelul unui endoteliu lezat </a:t>
            </a:r>
          </a:p>
          <a:p>
            <a:endParaRPr lang="en-US" dirty="0"/>
          </a:p>
          <a:p>
            <a:r>
              <a:rPr lang="ro-RO" dirty="0"/>
              <a:t>Extremităţile trombusului sunt neaderente şi detaşabile, cele proximale pot emboliza generând un potenţial letal prin embolie pulmonară</a:t>
            </a:r>
          </a:p>
          <a:p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14AC-D5BF-4889-AD7B-3355B8DE424C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63534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Fiziopatologie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2942" y="1313646"/>
            <a:ext cx="4649273" cy="4902672"/>
          </a:xfrm>
        </p:spPr>
        <p:txBody>
          <a:bodyPr>
            <a:normAutofit/>
          </a:bodyPr>
          <a:lstStyle/>
          <a:p>
            <a:r>
              <a:rPr lang="ro-RO" dirty="0"/>
              <a:t>obstrucţia mecanică a lumenului venei</a:t>
            </a:r>
          </a:p>
          <a:p>
            <a:endParaRPr lang="ro-RO" dirty="0"/>
          </a:p>
          <a:p>
            <a:r>
              <a:rPr lang="ro-RO" dirty="0"/>
              <a:t>obstrucţia dinamică prin spasm</a:t>
            </a:r>
          </a:p>
          <a:p>
            <a:endParaRPr lang="ro-RO" dirty="0"/>
          </a:p>
          <a:p>
            <a:r>
              <a:rPr lang="ro-RO" dirty="0"/>
              <a:t>creşterea presiunii venoase în sens antidromic </a:t>
            </a:r>
          </a:p>
          <a:p>
            <a:endParaRPr lang="ro-RO" dirty="0"/>
          </a:p>
          <a:p>
            <a:r>
              <a:rPr lang="ro-RO" dirty="0"/>
              <a:t>incompetenţa valvulelor comunicantelor şi perforantelor</a:t>
            </a:r>
          </a:p>
          <a:p>
            <a:endParaRPr lang="ro-RO" dirty="0"/>
          </a:p>
          <a:p>
            <a:r>
              <a:rPr lang="ro-RO" dirty="0"/>
              <a:t>inversarea sensului curentului sanguin</a:t>
            </a:r>
          </a:p>
          <a:p>
            <a:endParaRPr lang="en-US" dirty="0"/>
          </a:p>
        </p:txBody>
      </p:sp>
      <p:pic>
        <p:nvPicPr>
          <p:cNvPr id="7" name="Substituent conținut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4284" y="1600201"/>
            <a:ext cx="3434433" cy="4525963"/>
          </a:xfrm>
          <a:prstGeom prst="rect">
            <a:avLst/>
          </a:prstGeom>
        </p:spPr>
      </p:pic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0CC2-B3BA-40E6-B26A-E87E79151F4C}" type="datetime1">
              <a:rPr lang="ro-RO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08.12.2020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B688-540A-4036-9852-3AE73EFCD28D}" type="slidenum">
              <a:rPr lang="en-US">
                <a:solidFill>
                  <a:prstClr val="black">
                    <a:tint val="75000"/>
                  </a:prstClr>
                </a:solidFill>
                <a:latin typeface="Adobe Caslon Pro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08889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_M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ndara"/>
        <a:ea typeface=""/>
        <a:cs typeface=""/>
      </a:majorFont>
      <a:minorFont>
        <a:latin typeface="Adobe Caslon Pro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MEA" id="{39523041-4FEA-442F-BB55-EC1E49C68FEF}" vid="{6E5B98F2-C80F-482A-8A1A-BC1B99A1310A}"/>
    </a:ext>
  </a:extLst>
</a:theme>
</file>

<file path=ppt/theme/theme3.xml><?xml version="1.0" encoding="utf-8"?>
<a:theme xmlns:a="http://schemas.openxmlformats.org/drawingml/2006/main" name="1_TEMA_M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ndara"/>
        <a:ea typeface=""/>
        <a:cs typeface=""/>
      </a:majorFont>
      <a:minorFont>
        <a:latin typeface="Adobe Caslon Pro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MEA" id="{39523041-4FEA-442F-BB55-EC1E49C68FEF}" vid="{6E5B98F2-C80F-482A-8A1A-BC1B99A131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2392</Words>
  <Application>Microsoft Office PowerPoint</Application>
  <PresentationFormat>Widescreen</PresentationFormat>
  <Paragraphs>492</Paragraphs>
  <Slides>57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Adobe Caslon Pro</vt:lpstr>
      <vt:lpstr>Arial</vt:lpstr>
      <vt:lpstr>Calibri</vt:lpstr>
      <vt:lpstr>Calibri Light</vt:lpstr>
      <vt:lpstr>Candara</vt:lpstr>
      <vt:lpstr>Office Theme</vt:lpstr>
      <vt:lpstr>TEMA_MEA</vt:lpstr>
      <vt:lpstr>1_TEMA_MEA</vt:lpstr>
      <vt:lpstr>TVP și Sincopa</vt:lpstr>
      <vt:lpstr>TROMBOZA VENOASĂ PROFUNDĂ</vt:lpstr>
      <vt:lpstr>TVP</vt:lpstr>
      <vt:lpstr>PowerPoint Presentation</vt:lpstr>
      <vt:lpstr>Etiopatogenie</vt:lpstr>
      <vt:lpstr>Etiopatogenie</vt:lpstr>
      <vt:lpstr>Factori de risc </vt:lpstr>
      <vt:lpstr>Morfopatologie</vt:lpstr>
      <vt:lpstr>Fiziopatologie</vt:lpstr>
      <vt:lpstr>Tabloul clinic</vt:lpstr>
      <vt:lpstr>PowerPoint Presentation</vt:lpstr>
      <vt:lpstr>Aspecte particulare în funcţie de localizare</vt:lpstr>
      <vt:lpstr>PowerPoint Presentation</vt:lpstr>
      <vt:lpstr>Diagnostic – SCORUL WELLS</vt:lpstr>
      <vt:lpstr>PowerPoint Presentation</vt:lpstr>
      <vt:lpstr>Explorări paraclinice</vt:lpstr>
      <vt:lpstr>PowerPoint Presentation</vt:lpstr>
      <vt:lpstr>PowerPoint Presentation</vt:lpstr>
      <vt:lpstr>PowerPoint Presentation</vt:lpstr>
      <vt:lpstr>Tratament</vt:lpstr>
      <vt:lpstr>PowerPoint Presentation</vt:lpstr>
      <vt:lpstr>Tratament</vt:lpstr>
      <vt:lpstr>Tratament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Clasificarea sincopei (rezumat)</vt:lpstr>
      <vt:lpstr>Sincopa în contextul PTSC</vt:lpstr>
      <vt:lpstr>Diagnostic diferențial </vt:lpstr>
      <vt:lpstr>PowerPoint Presentation</vt:lpstr>
      <vt:lpstr>PowerPoint Presentation</vt:lpstr>
      <vt:lpstr>PowerPoint Presentation</vt:lpstr>
      <vt:lpstr>Bazele fiziopatologice ale clasificării sincopei</vt:lpstr>
      <vt:lpstr>PowerPoint Presentation</vt:lpstr>
      <vt:lpstr>PowerPoint Presentation</vt:lpstr>
      <vt:lpstr>PowerPoint Presentation</vt:lpstr>
      <vt:lpstr>PowerPoint Presentation</vt:lpstr>
      <vt:lpstr>Criteriile diagnostice la evaluarea inițială </vt:lpstr>
      <vt:lpstr>Caracteristici clinice ce pot sugera diagnosticul </vt:lpstr>
      <vt:lpstr>Diagrama pentru evaluarea inițială și stratificarea riscului</vt:lpstr>
      <vt:lpstr>Managementul pacienților adresați DU</vt:lpstr>
      <vt:lpstr>Diagrama stratificării riscului din DU</vt:lpstr>
      <vt:lpstr>Caracteristici cu risc înalt</vt:lpstr>
      <vt:lpstr>Pacienții cu sincopă cu risc înalt - criterii</vt:lpstr>
      <vt:lpstr>Principii generale de tratament</vt:lpstr>
      <vt:lpstr>Algoritm pentru managementul inițial al sincopei reflexe</vt:lpstr>
      <vt:lpstr>Indicații de cardiostimulare la pacienții cu sincopă reflexă</vt:lpstr>
      <vt:lpstr>Cardiostimularea în sincopa reflexă</vt:lpstr>
      <vt:lpstr>Ghid pentru tratamentul hipotensiunii ortostatice</vt:lpstr>
      <vt:lpstr>Indicații de cardiostimulare în sincopa datorată bradicardiei </vt:lpstr>
      <vt:lpstr>Algoritm de terapie pentru sincopa de cauză necunoscută și BR</vt:lpstr>
      <vt:lpstr>Terapia în sincopa prin tahiaritmii</vt:lpstr>
      <vt:lpstr>Tratamentul sincopei datorat aritmiilor cardiace (rezumat)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TVP si Sincopa</dc:title>
  <dc:creator>Cristina Florescu</dc:creator>
  <cp:lastModifiedBy>Cristina</cp:lastModifiedBy>
  <cp:revision>63</cp:revision>
  <dcterms:created xsi:type="dcterms:W3CDTF">2018-10-28T08:49:37Z</dcterms:created>
  <dcterms:modified xsi:type="dcterms:W3CDTF">2020-12-08T08:26:53Z</dcterms:modified>
</cp:coreProperties>
</file>