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7" r:id="rId11"/>
    <p:sldId id="271" r:id="rId12"/>
    <p:sldId id="258" r:id="rId13"/>
    <p:sldId id="268" r:id="rId14"/>
    <p:sldId id="267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6" y="-2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02CC1-A789-4BD7-9A66-D92EF2B806D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885195A-7561-43E6-BE7B-A90D3100E00A}">
      <dgm:prSet custT="1"/>
      <dgm:spPr>
        <a:xfrm rot="10800000">
          <a:off x="812730" y="0"/>
          <a:ext cx="2494303" cy="634399"/>
        </a:xfrm>
        <a:prstGeom prst="homePlate">
          <a:avLst/>
        </a:prstGeom>
        <a:solidFill>
          <a:srgbClr val="00B0F0"/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127000"/>
        </a:effectLst>
      </dgm:spPr>
      <dgm:t>
        <a:bodyPr/>
        <a:lstStyle/>
        <a:p>
          <a:r>
            <a:rPr lang="en-US" sz="2000" b="1" i="1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GenoType</a:t>
          </a:r>
          <a:r>
            <a:rPr lang="en-US" sz="2000" b="1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MTBDR plus</a:t>
          </a:r>
          <a:endParaRPr lang="en-US" sz="2000" b="1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B2E572-133C-4AEF-A931-7244D51BA458}" type="parTrans" cxnId="{3B0B2AC8-0EC8-4B99-9175-0EE9ED04BE1D}">
      <dgm:prSet/>
      <dgm:spPr/>
      <dgm:t>
        <a:bodyPr/>
        <a:lstStyle/>
        <a:p>
          <a:endParaRPr lang="en-US"/>
        </a:p>
      </dgm:t>
    </dgm:pt>
    <dgm:pt modelId="{B74874B5-F578-4E62-AD4B-2EF9D9F4DC8C}" type="sibTrans" cxnId="{3B0B2AC8-0EC8-4B99-9175-0EE9ED04BE1D}">
      <dgm:prSet/>
      <dgm:spPr/>
      <dgm:t>
        <a:bodyPr/>
        <a:lstStyle/>
        <a:p>
          <a:endParaRPr lang="en-US"/>
        </a:p>
      </dgm:t>
    </dgm:pt>
    <dgm:pt modelId="{D3102215-8BB8-4D29-A515-82EEE89233BC}">
      <dgm:prSet custT="1"/>
      <dgm:spPr>
        <a:xfrm rot="10800000">
          <a:off x="786864" y="825800"/>
          <a:ext cx="2494303" cy="634399"/>
        </a:xfrm>
        <a:prstGeom prst="homePlate">
          <a:avLst/>
        </a:prstGeom>
        <a:solidFill>
          <a:srgbClr val="0070C0"/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127000"/>
        </a:effectLst>
      </dgm:spPr>
      <dgm:t>
        <a:bodyPr/>
        <a:lstStyle/>
        <a:p>
          <a:r>
            <a:rPr lang="en-US" sz="2000" b="1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BACTEC MGIT 960 </a:t>
          </a:r>
          <a:endParaRPr lang="en-US" sz="2000" b="1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98C796C-B138-4BD0-A0C1-F8AED4734EC3}" type="parTrans" cxnId="{190F0D76-A177-46D7-A360-8361136303C3}">
      <dgm:prSet/>
      <dgm:spPr/>
      <dgm:t>
        <a:bodyPr/>
        <a:lstStyle/>
        <a:p>
          <a:endParaRPr lang="en-US"/>
        </a:p>
      </dgm:t>
    </dgm:pt>
    <dgm:pt modelId="{895F373E-6099-471F-B261-2B927DFF0893}" type="sibTrans" cxnId="{190F0D76-A177-46D7-A360-8361136303C3}">
      <dgm:prSet/>
      <dgm:spPr/>
      <dgm:t>
        <a:bodyPr/>
        <a:lstStyle/>
        <a:p>
          <a:endParaRPr lang="en-US"/>
        </a:p>
      </dgm:t>
    </dgm:pt>
    <dgm:pt modelId="{250172E4-0781-46B8-9247-3C4D1A407C54}">
      <dgm:prSet custT="1"/>
      <dgm:spPr>
        <a:xfrm rot="10800000">
          <a:off x="786864" y="1649573"/>
          <a:ext cx="2494303" cy="634399"/>
        </a:xfrm>
        <a:prstGeom prst="homePlate">
          <a:avLst/>
        </a:prstGeom>
        <a:solidFill>
          <a:srgbClr val="002060"/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127000"/>
        </a:effectLst>
      </dgm:spPr>
      <dgm:t>
        <a:bodyPr/>
        <a:lstStyle/>
        <a:p>
          <a:r>
            <a:rPr lang="en-US" sz="2000" b="1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Versa TREK</a:t>
          </a:r>
          <a:endParaRPr lang="en-US" sz="2000" b="1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C7BCB90-9942-45CF-8D75-F6F731EF7E6E}" type="parTrans" cxnId="{FAD5337E-23F1-4178-B466-6589B887B0E1}">
      <dgm:prSet/>
      <dgm:spPr/>
      <dgm:t>
        <a:bodyPr/>
        <a:lstStyle/>
        <a:p>
          <a:endParaRPr lang="en-US"/>
        </a:p>
      </dgm:t>
    </dgm:pt>
    <dgm:pt modelId="{6DDD135D-5820-4E4E-B98B-48B7668210C5}" type="sibTrans" cxnId="{FAD5337E-23F1-4178-B466-6589B887B0E1}">
      <dgm:prSet/>
      <dgm:spPr/>
      <dgm:t>
        <a:bodyPr/>
        <a:lstStyle/>
        <a:p>
          <a:endParaRPr lang="en-US"/>
        </a:p>
      </dgm:t>
    </dgm:pt>
    <dgm:pt modelId="{5E11A283-6FCC-48D2-85D9-56CB0A53C212}" type="pres">
      <dgm:prSet presAssocID="{5DC02CC1-A789-4BD7-9A66-D92EF2B806D9}" presName="linearFlow" presStyleCnt="0">
        <dgm:presLayoutVars>
          <dgm:dir/>
          <dgm:resizeHandles val="exact"/>
        </dgm:presLayoutVars>
      </dgm:prSet>
      <dgm:spPr/>
    </dgm:pt>
    <dgm:pt modelId="{96091261-A27E-472D-B6EB-406C8FD42874}" type="pres">
      <dgm:prSet presAssocID="{C885195A-7561-43E6-BE7B-A90D3100E00A}" presName="composite" presStyleCnt="0"/>
      <dgm:spPr/>
    </dgm:pt>
    <dgm:pt modelId="{737D1E40-DAEE-4F5A-ACFF-7935FB254430}" type="pres">
      <dgm:prSet presAssocID="{C885195A-7561-43E6-BE7B-A90D3100E00A}" presName="imgShp" presStyleLbl="fgImgPlace1" presStyleIdx="0" presStyleCnt="3"/>
      <dgm:spPr>
        <a:xfrm>
          <a:off x="469664" y="2027"/>
          <a:ext cx="634399" cy="6343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63500"/>
        </a:effectLst>
      </dgm:spPr>
    </dgm:pt>
    <dgm:pt modelId="{8433D687-504C-447B-95F0-B03D3A8CCC2B}" type="pres">
      <dgm:prSet presAssocID="{C885195A-7561-43E6-BE7B-A90D3100E00A}" presName="txShp" presStyleLbl="node1" presStyleIdx="0" presStyleCnt="3" custLinFactNeighborX="1037" custLinFactNeighborY="-7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FC16D-14C9-4F47-880C-4EFC9D0D6AEF}" type="pres">
      <dgm:prSet presAssocID="{B74874B5-F578-4E62-AD4B-2EF9D9F4DC8C}" presName="spacing" presStyleCnt="0"/>
      <dgm:spPr/>
    </dgm:pt>
    <dgm:pt modelId="{FD5A481E-9F8B-4F02-B0A0-D34A8E5AC7F3}" type="pres">
      <dgm:prSet presAssocID="{D3102215-8BB8-4D29-A515-82EEE89233BC}" presName="composite" presStyleCnt="0"/>
      <dgm:spPr/>
    </dgm:pt>
    <dgm:pt modelId="{E99B4A56-6B51-4EA1-A03C-AA3DD4BECF38}" type="pres">
      <dgm:prSet presAssocID="{D3102215-8BB8-4D29-A515-82EEE89233BC}" presName="imgShp" presStyleLbl="fgImgPlace1" presStyleIdx="1" presStyleCnt="3"/>
      <dgm:spPr>
        <a:xfrm>
          <a:off x="469664" y="825800"/>
          <a:ext cx="634399" cy="6343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63500"/>
        </a:effectLst>
      </dgm:spPr>
    </dgm:pt>
    <dgm:pt modelId="{3715AD57-FA06-467E-8AE7-A199A8C4709B}" type="pres">
      <dgm:prSet presAssocID="{D3102215-8BB8-4D29-A515-82EEE89233B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FCCCD-C062-412A-B517-0C74C41D5F82}" type="pres">
      <dgm:prSet presAssocID="{895F373E-6099-471F-B261-2B927DFF0893}" presName="spacing" presStyleCnt="0"/>
      <dgm:spPr/>
    </dgm:pt>
    <dgm:pt modelId="{6D9A16D5-D173-4331-A307-9B6CB86F427F}" type="pres">
      <dgm:prSet presAssocID="{250172E4-0781-46B8-9247-3C4D1A407C54}" presName="composite" presStyleCnt="0"/>
      <dgm:spPr/>
    </dgm:pt>
    <dgm:pt modelId="{E4FF4140-6571-470B-B744-62C04F6B969A}" type="pres">
      <dgm:prSet presAssocID="{250172E4-0781-46B8-9247-3C4D1A407C54}" presName="imgShp" presStyleLbl="fgImgPlace1" presStyleIdx="2" presStyleCnt="3"/>
      <dgm:spPr>
        <a:xfrm>
          <a:off x="469664" y="1649573"/>
          <a:ext cx="634399" cy="6343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63500"/>
        </a:effectLst>
      </dgm:spPr>
    </dgm:pt>
    <dgm:pt modelId="{42346134-4DB6-40D2-99DF-2EEE0353DB32}" type="pres">
      <dgm:prSet presAssocID="{250172E4-0781-46B8-9247-3C4D1A407C5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F0D76-A177-46D7-A360-8361136303C3}" srcId="{5DC02CC1-A789-4BD7-9A66-D92EF2B806D9}" destId="{D3102215-8BB8-4D29-A515-82EEE89233BC}" srcOrd="1" destOrd="0" parTransId="{598C796C-B138-4BD0-A0C1-F8AED4734EC3}" sibTransId="{895F373E-6099-471F-B261-2B927DFF0893}"/>
    <dgm:cxn modelId="{93AFF3DF-6021-45ED-AAA9-5F318974AA57}" type="presOf" srcId="{C885195A-7561-43E6-BE7B-A90D3100E00A}" destId="{8433D687-504C-447B-95F0-B03D3A8CCC2B}" srcOrd="0" destOrd="0" presId="urn:microsoft.com/office/officeart/2005/8/layout/vList3"/>
    <dgm:cxn modelId="{CF63C36D-E692-4BE7-8A0A-0DE57915005C}" type="presOf" srcId="{250172E4-0781-46B8-9247-3C4D1A407C54}" destId="{42346134-4DB6-40D2-99DF-2EEE0353DB32}" srcOrd="0" destOrd="0" presId="urn:microsoft.com/office/officeart/2005/8/layout/vList3"/>
    <dgm:cxn modelId="{E365B413-BB1D-4C64-A3EF-72848BF03D2C}" type="presOf" srcId="{5DC02CC1-A789-4BD7-9A66-D92EF2B806D9}" destId="{5E11A283-6FCC-48D2-85D9-56CB0A53C212}" srcOrd="0" destOrd="0" presId="urn:microsoft.com/office/officeart/2005/8/layout/vList3"/>
    <dgm:cxn modelId="{EE385379-0818-4835-B7F2-77F78657FB3E}" type="presOf" srcId="{D3102215-8BB8-4D29-A515-82EEE89233BC}" destId="{3715AD57-FA06-467E-8AE7-A199A8C4709B}" srcOrd="0" destOrd="0" presId="urn:microsoft.com/office/officeart/2005/8/layout/vList3"/>
    <dgm:cxn modelId="{FAD5337E-23F1-4178-B466-6589B887B0E1}" srcId="{5DC02CC1-A789-4BD7-9A66-D92EF2B806D9}" destId="{250172E4-0781-46B8-9247-3C4D1A407C54}" srcOrd="2" destOrd="0" parTransId="{7C7BCB90-9942-45CF-8D75-F6F731EF7E6E}" sibTransId="{6DDD135D-5820-4E4E-B98B-48B7668210C5}"/>
    <dgm:cxn modelId="{3B0B2AC8-0EC8-4B99-9175-0EE9ED04BE1D}" srcId="{5DC02CC1-A789-4BD7-9A66-D92EF2B806D9}" destId="{C885195A-7561-43E6-BE7B-A90D3100E00A}" srcOrd="0" destOrd="0" parTransId="{C9B2E572-133C-4AEF-A931-7244D51BA458}" sibTransId="{B74874B5-F578-4E62-AD4B-2EF9D9F4DC8C}"/>
    <dgm:cxn modelId="{514AEBAF-EEC7-4117-B69E-8C7CEBE3D82E}" type="presParOf" srcId="{5E11A283-6FCC-48D2-85D9-56CB0A53C212}" destId="{96091261-A27E-472D-B6EB-406C8FD42874}" srcOrd="0" destOrd="0" presId="urn:microsoft.com/office/officeart/2005/8/layout/vList3"/>
    <dgm:cxn modelId="{37E4D2A2-B0A5-4149-B2DA-C028BC6C3DF6}" type="presParOf" srcId="{96091261-A27E-472D-B6EB-406C8FD42874}" destId="{737D1E40-DAEE-4F5A-ACFF-7935FB254430}" srcOrd="0" destOrd="0" presId="urn:microsoft.com/office/officeart/2005/8/layout/vList3"/>
    <dgm:cxn modelId="{2FDAF917-1055-4BEC-9E2A-6E4B60A3944B}" type="presParOf" srcId="{96091261-A27E-472D-B6EB-406C8FD42874}" destId="{8433D687-504C-447B-95F0-B03D3A8CCC2B}" srcOrd="1" destOrd="0" presId="urn:microsoft.com/office/officeart/2005/8/layout/vList3"/>
    <dgm:cxn modelId="{D1246FA6-34F3-4CF4-AC6D-74DE4AD3B313}" type="presParOf" srcId="{5E11A283-6FCC-48D2-85D9-56CB0A53C212}" destId="{983FC16D-14C9-4F47-880C-4EFC9D0D6AEF}" srcOrd="1" destOrd="0" presId="urn:microsoft.com/office/officeart/2005/8/layout/vList3"/>
    <dgm:cxn modelId="{8A337D56-AAD7-4E19-A876-0B8DA9B2ACC3}" type="presParOf" srcId="{5E11A283-6FCC-48D2-85D9-56CB0A53C212}" destId="{FD5A481E-9F8B-4F02-B0A0-D34A8E5AC7F3}" srcOrd="2" destOrd="0" presId="urn:microsoft.com/office/officeart/2005/8/layout/vList3"/>
    <dgm:cxn modelId="{DDDB2997-F06D-4BF2-B128-F6BA8FA7AE83}" type="presParOf" srcId="{FD5A481E-9F8B-4F02-B0A0-D34A8E5AC7F3}" destId="{E99B4A56-6B51-4EA1-A03C-AA3DD4BECF38}" srcOrd="0" destOrd="0" presId="urn:microsoft.com/office/officeart/2005/8/layout/vList3"/>
    <dgm:cxn modelId="{E73A1CE5-CE50-4857-8CB6-0C4F3E0DA55B}" type="presParOf" srcId="{FD5A481E-9F8B-4F02-B0A0-D34A8E5AC7F3}" destId="{3715AD57-FA06-467E-8AE7-A199A8C4709B}" srcOrd="1" destOrd="0" presId="urn:microsoft.com/office/officeart/2005/8/layout/vList3"/>
    <dgm:cxn modelId="{749CAF6E-C8D8-4EA6-9C36-2511693479BF}" type="presParOf" srcId="{5E11A283-6FCC-48D2-85D9-56CB0A53C212}" destId="{376FCCCD-C062-412A-B517-0C74C41D5F82}" srcOrd="3" destOrd="0" presId="urn:microsoft.com/office/officeart/2005/8/layout/vList3"/>
    <dgm:cxn modelId="{921229BD-728D-433A-BA48-1ADFA021FD22}" type="presParOf" srcId="{5E11A283-6FCC-48D2-85D9-56CB0A53C212}" destId="{6D9A16D5-D173-4331-A307-9B6CB86F427F}" srcOrd="4" destOrd="0" presId="urn:microsoft.com/office/officeart/2005/8/layout/vList3"/>
    <dgm:cxn modelId="{604B8B46-C2C0-4C9C-B50C-AA070B23540A}" type="presParOf" srcId="{6D9A16D5-D173-4331-A307-9B6CB86F427F}" destId="{E4FF4140-6571-470B-B744-62C04F6B969A}" srcOrd="0" destOrd="0" presId="urn:microsoft.com/office/officeart/2005/8/layout/vList3"/>
    <dgm:cxn modelId="{850E9326-4BC3-448B-9E00-43A145B4909E}" type="presParOf" srcId="{6D9A16D5-D173-4331-A307-9B6CB86F427F}" destId="{42346134-4DB6-40D2-99DF-2EEE0353DB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D687-504C-447B-95F0-B03D3A8CCC2B}">
      <dsp:nvSpPr>
        <dsp:cNvPr id="0" name=""/>
        <dsp:cNvSpPr/>
      </dsp:nvSpPr>
      <dsp:spPr>
        <a:xfrm rot="10800000">
          <a:off x="919176" y="0"/>
          <a:ext cx="2816737" cy="721950"/>
        </a:xfrm>
        <a:prstGeom prst="homePlate">
          <a:avLst/>
        </a:prstGeom>
        <a:solidFill>
          <a:srgbClr val="00B0F0"/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6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GenoType</a:t>
          </a:r>
          <a:r>
            <a:rPr lang="en-US" sz="2000" b="1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MTBDR plus</a:t>
          </a:r>
          <a:endParaRPr lang="en-US" sz="2000" b="1" kern="1200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099663" y="0"/>
        <a:ext cx="2636250" cy="721950"/>
      </dsp:txXfrm>
    </dsp:sp>
    <dsp:sp modelId="{737D1E40-DAEE-4F5A-ACFF-7935FB254430}">
      <dsp:nvSpPr>
        <dsp:cNvPr id="0" name=""/>
        <dsp:cNvSpPr/>
      </dsp:nvSpPr>
      <dsp:spPr>
        <a:xfrm>
          <a:off x="528991" y="549"/>
          <a:ext cx="721950" cy="7219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5AD57-FA06-467E-8AE7-A199A8C4709B}">
      <dsp:nvSpPr>
        <dsp:cNvPr id="0" name=""/>
        <dsp:cNvSpPr/>
      </dsp:nvSpPr>
      <dsp:spPr>
        <a:xfrm rot="10800000">
          <a:off x="889966" y="938007"/>
          <a:ext cx="2816737" cy="721950"/>
        </a:xfrm>
        <a:prstGeom prst="homePlate">
          <a:avLst/>
        </a:prstGeom>
        <a:solidFill>
          <a:srgbClr val="0070C0"/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6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BACTEC MGIT 960 </a:t>
          </a:r>
          <a:endParaRPr lang="en-US" sz="2000" b="1" kern="1200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070453" y="938007"/>
        <a:ext cx="2636250" cy="721950"/>
      </dsp:txXfrm>
    </dsp:sp>
    <dsp:sp modelId="{E99B4A56-6B51-4EA1-A03C-AA3DD4BECF38}">
      <dsp:nvSpPr>
        <dsp:cNvPr id="0" name=""/>
        <dsp:cNvSpPr/>
      </dsp:nvSpPr>
      <dsp:spPr>
        <a:xfrm>
          <a:off x="528991" y="938007"/>
          <a:ext cx="721950" cy="7219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46134-4DB6-40D2-99DF-2EEE0353DB32}">
      <dsp:nvSpPr>
        <dsp:cNvPr id="0" name=""/>
        <dsp:cNvSpPr/>
      </dsp:nvSpPr>
      <dsp:spPr>
        <a:xfrm rot="10800000">
          <a:off x="889966" y="1875465"/>
          <a:ext cx="2816737" cy="721950"/>
        </a:xfrm>
        <a:prstGeom prst="homePlate">
          <a:avLst/>
        </a:prstGeom>
        <a:solidFill>
          <a:srgbClr val="002060"/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6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Versa TREK</a:t>
          </a:r>
          <a:endParaRPr lang="en-US" sz="2000" b="1" kern="1200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070453" y="1875465"/>
        <a:ext cx="2636250" cy="721950"/>
      </dsp:txXfrm>
    </dsp:sp>
    <dsp:sp modelId="{E4FF4140-6571-470B-B744-62C04F6B969A}">
      <dsp:nvSpPr>
        <dsp:cNvPr id="0" name=""/>
        <dsp:cNvSpPr/>
      </dsp:nvSpPr>
      <dsp:spPr>
        <a:xfrm>
          <a:off x="528991" y="1875465"/>
          <a:ext cx="721950" cy="7219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2CDCFA-9794-458A-93C3-BE6E005F4610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1AFBF0-F20F-42D1-9B1C-4DD4FF9E6A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o/url?sa=i&amp;rct=j&amp;q=&amp;esrc=s&amp;source=images&amp;cd=&amp;cad=rja&amp;uact=8&amp;ved=0ahUKEwim0e6D4LDUAhUBIJoKHZ87BpQQjRwIBw&amp;url=http://www.asbmb.org/asbmbtoday/asbmbtoday_article_print.aspx?id%3D14933&amp;psig=AFQjCNFNhHkEColl4HesNIqPWiNK_bOmTA&amp;ust=149709721271182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ro/url?sa=i&amp;rct=j&amp;q=&amp;esrc=s&amp;source=images&amp;cd=&amp;cad=rja&amp;uact=8&amp;ved=0ahUKEwirpJKk2LDUAhVGWhQKHSTCBXUQjRwIBw&amp;url=https://www.slideshare.net/drsomeshwaranamsana/molecular-diagnosis-of-mycobacterium-tuberculosis-tb-second-mbbs&amp;psig=AFQjCNHeuApfUVN23jSOiVcUKA3kfGqHbw&amp;ust=1497095160480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11288"/>
            <a:ext cx="48466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0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Cultura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mediul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b="1" i="1" dirty="0" err="1" smtClean="0">
                <a:effectLst/>
                <a:latin typeface="Times New Roman"/>
                <a:ea typeface="Calibri"/>
                <a:cs typeface="Times New Roman"/>
              </a:rPr>
              <a:t>Löwenstein</a:t>
            </a:r>
            <a:r>
              <a:rPr lang="fr-FR" b="1" i="1" dirty="0" smtClean="0">
                <a:effectLst/>
                <a:latin typeface="Times New Roman"/>
                <a:ea typeface="Calibri"/>
                <a:cs typeface="Times New Roman"/>
              </a:rPr>
              <a:t>-Jensen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reprezintă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standardul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referinţă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izolarea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MTB.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667000"/>
            <a:ext cx="3162858" cy="316285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mycobacterium tuberculosis culture characteristic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29025"/>
            <a:ext cx="3758338" cy="2771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8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391400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Metode</a:t>
            </a:r>
            <a:r>
              <a:rPr lang="fr-FR" b="1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efectuare</a:t>
            </a:r>
            <a:r>
              <a:rPr lang="fr-FR" b="1" dirty="0" smtClean="0">
                <a:effectLst/>
                <a:latin typeface="Times New Roman"/>
                <a:ea typeface="Calibri"/>
                <a:cs typeface="Times New Roman"/>
              </a:rPr>
              <a:t> a 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antibiogramei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i="1" dirty="0" err="1" smtClean="0">
                <a:effectLst/>
                <a:latin typeface="Times New Roman"/>
                <a:ea typeface="Calibri"/>
                <a:cs typeface="Times New Roman"/>
              </a:rPr>
              <a:t>Antibiograma</a:t>
            </a:r>
            <a:r>
              <a:rPr lang="fr-FR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b="1" i="1" dirty="0" err="1" smtClean="0">
                <a:effectLst/>
                <a:latin typeface="Times New Roman"/>
                <a:ea typeface="Calibri"/>
                <a:cs typeface="Times New Roman"/>
              </a:rPr>
              <a:t>directă</a:t>
            </a:r>
            <a:endParaRPr lang="fr-FR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fr-FR" dirty="0" err="1" smtClean="0">
                <a:effectLst/>
                <a:latin typeface="Times New Roman"/>
                <a:ea typeface="Calibri"/>
              </a:rPr>
              <a:t>Foloseşte</a:t>
            </a:r>
            <a:r>
              <a:rPr lang="fr-FR" dirty="0" smtClean="0">
                <a:effectLst/>
                <a:latin typeface="Times New Roman"/>
                <a:ea typeface="Calibri"/>
              </a:rPr>
              <a:t> ca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inocul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produsul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patologic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cu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conţinut</a:t>
            </a:r>
            <a:r>
              <a:rPr lang="fr-FR" dirty="0" smtClean="0">
                <a:effectLst/>
                <a:latin typeface="Times New Roman"/>
                <a:ea typeface="Calibri"/>
              </a:rPr>
              <a:t> mare de BAAR,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după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decontaminarea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acestuia</a:t>
            </a:r>
            <a:r>
              <a:rPr lang="fr-FR" dirty="0" smtClean="0">
                <a:effectLst/>
                <a:latin typeface="Times New Roman"/>
                <a:ea typeface="Calibri"/>
              </a:rPr>
              <a:t>.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Metoda</a:t>
            </a:r>
            <a:r>
              <a:rPr lang="fr-FR" dirty="0" smtClean="0">
                <a:effectLst/>
                <a:latin typeface="Times New Roman"/>
                <a:ea typeface="Calibri"/>
              </a:rPr>
              <a:t> este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folosită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în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situaţii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excepţionale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aflarea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cât</a:t>
            </a:r>
            <a:r>
              <a:rPr lang="fr-FR" dirty="0" smtClean="0">
                <a:effectLst/>
                <a:latin typeface="Times New Roman"/>
                <a:ea typeface="Calibri"/>
              </a:rPr>
              <a:t> mai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rapidă</a:t>
            </a:r>
            <a:r>
              <a:rPr lang="fr-FR" dirty="0" smtClean="0">
                <a:effectLst/>
                <a:latin typeface="Times New Roman"/>
                <a:ea typeface="Calibri"/>
              </a:rPr>
              <a:t> a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spectrului</a:t>
            </a:r>
            <a:r>
              <a:rPr lang="fr-FR" dirty="0" smtClean="0">
                <a:effectLst/>
                <a:latin typeface="Times New Roman"/>
                <a:ea typeface="Calibri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activitate</a:t>
            </a:r>
            <a:r>
              <a:rPr lang="fr-FR" dirty="0" smtClean="0">
                <a:effectLst/>
                <a:latin typeface="Times New Roman"/>
                <a:ea typeface="Calibri"/>
              </a:rPr>
              <a:t>.</a:t>
            </a:r>
          </a:p>
          <a:p>
            <a:pPr algn="just"/>
            <a:endParaRPr lang="fr-FR" dirty="0">
              <a:latin typeface="Times New Roman"/>
            </a:endParaRPr>
          </a:p>
          <a:p>
            <a:pPr algn="just"/>
            <a:endParaRPr lang="fr-FR" dirty="0" smtClean="0">
              <a:latin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i="1" dirty="0" err="1" smtClean="0">
                <a:effectLst/>
                <a:latin typeface="Times New Roman"/>
                <a:ea typeface="Calibri"/>
                <a:cs typeface="Times New Roman"/>
              </a:rPr>
              <a:t>Antibiograma</a:t>
            </a:r>
            <a:r>
              <a:rPr lang="fr-FR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b="1" i="1" dirty="0" err="1" smtClean="0">
                <a:effectLst/>
                <a:latin typeface="Times New Roman"/>
                <a:ea typeface="Calibri"/>
                <a:cs typeface="Times New Roman"/>
              </a:rPr>
              <a:t>indirectă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Inoculul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se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prepară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din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cultura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mycobacteriană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Există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mai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multe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metode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standardizate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5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762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 RAPIDE DE IDENTIFICARE A MTB</a:t>
            </a:r>
          </a:p>
          <a:p>
            <a:pPr lvl="0" algn="just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599" y="1852852"/>
            <a:ext cx="66562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GeneXpert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MTB/RIF</a:t>
            </a:r>
          </a:p>
          <a:p>
            <a:pPr lvl="0" algn="just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automat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cartuse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MTB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rezistenta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rifampicina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functioneaza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Concentreaza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nucleic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MTB</a:t>
            </a:r>
          </a:p>
          <a:p>
            <a:pPr lvl="0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Detecteaza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rezistenta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rifampicina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PCR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90 de minute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524000" cy="1021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DDDFA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7800"/>
            <a:ext cx="265166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2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33400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lichide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6643173"/>
              </p:ext>
            </p:extLst>
          </p:nvPr>
        </p:nvGraphicFramePr>
        <p:xfrm>
          <a:off x="1250704" y="1447800"/>
          <a:ext cx="4235696" cy="259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4495799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10-14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(3-6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saptamani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defRPr/>
            </a:pP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20%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clasic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301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MTBDR</a:t>
            </a:r>
            <a:r>
              <a:rPr 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GenoType MTBDRpl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6064"/>
            <a:ext cx="2819400" cy="21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09" y="4800600"/>
            <a:ext cx="4547225" cy="152400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7508" y="2782669"/>
            <a:ext cx="6320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Identifica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MTB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rezistenta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Rifampicinna</a:t>
            </a:r>
            <a:r>
              <a:rPr kumimoji="0" lang="en-US" sz="1800" i="1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800" i="1" u="none" strike="noStrike" kern="0" cap="none" spc="0" normalizeH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sz="1800" i="1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Isoniazida</a:t>
            </a:r>
            <a:endParaRPr kumimoji="0" lang="en-US" sz="1800" i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disponibil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5 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2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1846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VersaTREK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93" y="4343400"/>
            <a:ext cx="2802722" cy="20021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DDDFA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5240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MTB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oxigenului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micobacterie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crestere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;(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automata la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de minute)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MTB din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prelevat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sange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</a:t>
            </a:r>
            <a:endParaRPr lang="en-US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2" y="3886200"/>
            <a:ext cx="202406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17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33400"/>
            <a:ext cx="2928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BACTEC MGIT 960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74674"/>
            <a:ext cx="7315200" cy="142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Este un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sistem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rapid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cultivare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mycobacteriilor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care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poate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fi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util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antibiogramă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Rezultatul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parvine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rapid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  <a:sym typeface="Symbol"/>
              </a:rPr>
              <a:t>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mai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puţin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10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zile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fr-FR" dirty="0"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Metoda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este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rapidă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dar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scumpă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86150"/>
            <a:ext cx="22558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76750"/>
            <a:ext cx="33893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23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04474"/>
              </p:ext>
            </p:extLst>
          </p:nvPr>
        </p:nvGraphicFramePr>
        <p:xfrm>
          <a:off x="1600200" y="1981200"/>
          <a:ext cx="6014408" cy="3475547"/>
        </p:xfrm>
        <a:graphic>
          <a:graphicData uri="http://schemas.openxmlformats.org/drawingml/2006/table">
            <a:tbl>
              <a:tblPr firstRow="1" bandRow="1"/>
              <a:tblGrid>
                <a:gridCol w="3007204"/>
                <a:gridCol w="3007204"/>
              </a:tblGrid>
              <a:tr h="61108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</a:rPr>
                        <a:t>Microscopie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</a:rPr>
                        <a:t>Cultura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6046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+ 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positiv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+ 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positiv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6046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+  </a:t>
                      </a:r>
                      <a:r>
                        <a:rPr lang="en-US" sz="2800" b="1" dirty="0" err="1" smtClean="0">
                          <a:latin typeface="Calibri" pitchFamily="34" charset="0"/>
                        </a:rPr>
                        <a:t>positiv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-  </a:t>
                      </a:r>
                      <a:r>
                        <a:rPr lang="en-US" sz="2800" b="1" dirty="0" err="1" smtClean="0">
                          <a:latin typeface="Calibri" pitchFamily="34" charset="0"/>
                        </a:rPr>
                        <a:t>negativ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7102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-   </a:t>
                      </a:r>
                      <a:r>
                        <a:rPr lang="en-US" sz="2800" b="1" dirty="0" err="1" smtClean="0">
                          <a:latin typeface="Calibri" pitchFamily="34" charset="0"/>
                        </a:rPr>
                        <a:t>negativ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+ </a:t>
                      </a:r>
                      <a:r>
                        <a:rPr lang="en-US" sz="2800" b="1" dirty="0" err="1" smtClean="0">
                          <a:latin typeface="Calibri" pitchFamily="34" charset="0"/>
                        </a:rPr>
                        <a:t>positiv</a:t>
                      </a:r>
                      <a:endParaRPr lang="en-US" sz="2800" b="1" dirty="0" smtClean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637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-</a:t>
                      </a:r>
                      <a:r>
                        <a:rPr lang="en-US" sz="2800" b="1" baseline="0" dirty="0" smtClean="0">
                          <a:latin typeface="Calibri" pitchFamily="34" charset="0"/>
                        </a:rPr>
                        <a:t>   </a:t>
                      </a:r>
                      <a:r>
                        <a:rPr lang="en-US" sz="2800" b="1" dirty="0" err="1" smtClean="0">
                          <a:latin typeface="Calibri" pitchFamily="34" charset="0"/>
                        </a:rPr>
                        <a:t>negativ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-   </a:t>
                      </a:r>
                      <a:r>
                        <a:rPr lang="en-US" sz="2800" b="1" dirty="0" err="1" smtClean="0">
                          <a:latin typeface="Calibri" pitchFamily="34" charset="0"/>
                        </a:rPr>
                        <a:t>negativ</a:t>
                      </a:r>
                      <a:endParaRPr lang="en-US" sz="2800" b="1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19200" y="457200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7772400" cy="3350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Tuberculoza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(TB)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este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o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afecţiune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care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poate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afecta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orice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organ al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corpului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uman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Times New Roman"/>
                <a:ea typeface="Calibri"/>
              </a:rPr>
              <a:t>L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ocalizarea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cea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mai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frecventă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să</a:t>
            </a:r>
            <a:r>
              <a:rPr lang="en-GB" dirty="0" smtClean="0">
                <a:effectLst/>
                <a:latin typeface="Times New Roman"/>
                <a:ea typeface="Calibri"/>
              </a:rPr>
              <a:t> fie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respiratorie</a:t>
            </a:r>
            <a:r>
              <a:rPr lang="en-GB" dirty="0" smtClean="0">
                <a:effectLst/>
                <a:latin typeface="Times New Roman"/>
                <a:ea typeface="Calibri"/>
              </a:rPr>
              <a:t>. </a:t>
            </a:r>
            <a:endParaRPr lang="en-GB" dirty="0"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en-GB" dirty="0" err="1" smtClean="0">
                <a:latin typeface="Times New Roman"/>
                <a:ea typeface="Calibri"/>
              </a:rPr>
              <a:t>P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entru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diagnosticul</a:t>
            </a:r>
            <a:r>
              <a:rPr lang="en-GB" dirty="0" smtClean="0">
                <a:effectLst/>
                <a:latin typeface="Times New Roman"/>
                <a:ea typeface="Calibri"/>
              </a:rPr>
              <a:t> bacteriologic al TB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vom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folosi</a:t>
            </a:r>
            <a:r>
              <a:rPr lang="en-GB" dirty="0" smtClean="0">
                <a:effectLst/>
                <a:latin typeface="Times New Roman"/>
                <a:ea typeface="Calibri"/>
              </a:rPr>
              <a:t> ca 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  <a:sym typeface="Symbol"/>
              </a:rPr>
              <a:t></a:t>
            </a:r>
            <a:r>
              <a:rPr lang="en-GB" i="1" dirty="0" err="1" smtClean="0">
                <a:effectLst/>
                <a:latin typeface="Times New Roman"/>
                <a:ea typeface="Calibri"/>
              </a:rPr>
              <a:t>schelet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  <a:sym typeface="Symbol"/>
              </a:rPr>
              <a:t>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modul</a:t>
            </a:r>
            <a:r>
              <a:rPr lang="en-GB" dirty="0" smtClean="0">
                <a:effectLst/>
                <a:latin typeface="Times New Roman"/>
                <a:ea typeface="Calibri"/>
              </a:rPr>
              <a:t> de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efectuare</a:t>
            </a:r>
            <a:r>
              <a:rPr lang="en-GB" dirty="0" smtClean="0">
                <a:effectLst/>
                <a:latin typeface="Times New Roman"/>
                <a:ea typeface="Calibri"/>
              </a:rPr>
              <a:t> al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examenului</a:t>
            </a:r>
            <a:r>
              <a:rPr lang="en-GB" dirty="0" smtClean="0">
                <a:effectLst/>
                <a:latin typeface="Times New Roman"/>
                <a:ea typeface="Calibri"/>
              </a:rPr>
              <a:t> bacteriologic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în</a:t>
            </a:r>
            <a:r>
              <a:rPr lang="en-GB" dirty="0" smtClean="0">
                <a:effectLst/>
                <a:latin typeface="Times New Roman"/>
                <a:ea typeface="Calibri"/>
              </a:rPr>
              <a:t> TB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pulmonară</a:t>
            </a:r>
            <a:r>
              <a:rPr lang="en-GB" dirty="0" smtClean="0">
                <a:effectLst/>
                <a:latin typeface="Times New Roman"/>
                <a:ea typeface="Calibri"/>
              </a:rPr>
              <a:t>.</a:t>
            </a:r>
            <a:endParaRPr lang="en-GB" dirty="0"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en-GB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localizările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extrarespiratorii</a:t>
            </a:r>
            <a:r>
              <a:rPr lang="en-GB" dirty="0" smtClean="0">
                <a:effectLst/>
                <a:latin typeface="Times New Roman"/>
                <a:ea typeface="Calibri"/>
              </a:rPr>
              <a:t> care se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pretează</a:t>
            </a:r>
            <a:r>
              <a:rPr lang="en-GB" dirty="0" smtClean="0">
                <a:effectLst/>
                <a:latin typeface="Times New Roman"/>
                <a:ea typeface="Calibri"/>
              </a:rPr>
              <a:t> la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examen</a:t>
            </a:r>
            <a:r>
              <a:rPr lang="en-GB" dirty="0" smtClean="0">
                <a:effectLst/>
                <a:latin typeface="Times New Roman"/>
                <a:ea typeface="Calibri"/>
              </a:rPr>
              <a:t> bacteriologic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bK</a:t>
            </a:r>
            <a:r>
              <a:rPr lang="en-GB" dirty="0" smtClean="0">
                <a:effectLst/>
                <a:latin typeface="Times New Roman"/>
                <a:ea typeface="Calibri"/>
              </a:rPr>
              <a:t>,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diferă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doar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produsele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patologice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ce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trebuiesc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recoltate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5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772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Situaţiile</a:t>
            </a:r>
            <a:r>
              <a:rPr lang="en-GB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în</a:t>
            </a:r>
            <a:r>
              <a:rPr lang="en-GB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care se </a:t>
            </a:r>
            <a:r>
              <a:rPr lang="en-GB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practică</a:t>
            </a:r>
            <a:r>
              <a:rPr lang="en-GB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examenul</a:t>
            </a:r>
            <a:r>
              <a:rPr lang="en-GB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bacteriologic din sputa </a:t>
            </a:r>
            <a:r>
              <a:rPr lang="en-GB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pentru</a:t>
            </a:r>
            <a:r>
              <a:rPr lang="en-GB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bK</a:t>
            </a:r>
            <a:endParaRPr lang="en-US" sz="2000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477" y="1676400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la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toate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persoanele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suspecte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de TB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pulmonară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în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scop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diagnostic,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înainte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aplicarea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tratamentului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antibacilar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De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asemenea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se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recomandă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ca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persoana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suspectă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a fi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bolnavă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TB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pulmonară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nu fie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tratată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anterior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fluorochinolone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la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bolnavii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TB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pulmonară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diagnosticată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supuşi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tratamentului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antibacilar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monitorizarea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evoluţiei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sub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tratament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;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la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foştii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bolnavi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TB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pulmonară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tratată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vindecată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a se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verifica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stabilitatea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vindecării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31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900" y="609600"/>
            <a:ext cx="6121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fr-FR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Etapele</a:t>
            </a:r>
            <a:r>
              <a:rPr lang="fr-FR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examenului</a:t>
            </a:r>
            <a:r>
              <a:rPr lang="fr-FR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bacteriologic</a:t>
            </a:r>
            <a:r>
              <a:rPr lang="fr-FR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al </a:t>
            </a:r>
            <a:r>
              <a:rPr lang="fr-FR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spuitei</a:t>
            </a:r>
            <a:r>
              <a:rPr lang="fr-FR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pentru</a:t>
            </a:r>
            <a:r>
              <a:rPr lang="fr-FR" sz="20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bK</a:t>
            </a:r>
            <a:endParaRPr lang="en-US" sz="2000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981200"/>
            <a:ext cx="4572000" cy="2072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Recoltarea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;</a:t>
            </a:r>
            <a:endParaRPr lang="en-US" b="1" i="1" dirty="0" smtClean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Transportul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;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Prelucrarea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produsului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patologic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;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84225" algn="l"/>
              </a:tabLst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Examinarea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frotiurilor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culturilor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;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784225" algn="l"/>
              </a:tabLst>
            </a:pP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Notarea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interpretarea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  <a:cs typeface="Times New Roman"/>
              </a:rPr>
              <a:t>rezultatelor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696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18925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b="1" dirty="0" err="1" smtClean="0">
                <a:effectLst/>
                <a:latin typeface="Times New Roman"/>
                <a:ea typeface="Calibri"/>
                <a:cs typeface="Times New Roman"/>
              </a:rPr>
              <a:t>Recoltarea</a:t>
            </a:r>
            <a:r>
              <a:rPr lang="en-GB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GB" b="1" dirty="0" err="1" smtClean="0">
                <a:effectLst/>
                <a:latin typeface="Times New Roman"/>
                <a:ea typeface="Calibri"/>
                <a:cs typeface="Times New Roman"/>
              </a:rPr>
              <a:t>sputei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00" y="1670566"/>
            <a:ext cx="734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dirty="0" smtClean="0">
                <a:effectLst/>
                <a:latin typeface="Times New Roman"/>
                <a:ea typeface="Calibri"/>
              </a:rPr>
              <a:t>o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cameră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specială</a:t>
            </a:r>
            <a:r>
              <a:rPr lang="en-GB" dirty="0" smtClean="0">
                <a:effectLst/>
                <a:latin typeface="Times New Roman"/>
                <a:ea typeface="Calibri"/>
              </a:rPr>
              <a:t> (camera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sau</a:t>
            </a:r>
            <a:r>
              <a:rPr lang="en-GB" dirty="0" smtClean="0">
                <a:effectLst/>
                <a:latin typeface="Times New Roman"/>
                <a:ea typeface="Calibri"/>
              </a:rPr>
              <a:t>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boxa</a:t>
            </a:r>
            <a:r>
              <a:rPr lang="en-GB" dirty="0" smtClean="0">
                <a:effectLst/>
                <a:latin typeface="Times New Roman"/>
                <a:ea typeface="Calibri"/>
              </a:rPr>
              <a:t> de </a:t>
            </a:r>
            <a:r>
              <a:rPr lang="en-GB" dirty="0" err="1" smtClean="0">
                <a:effectLst/>
                <a:latin typeface="Times New Roman"/>
                <a:ea typeface="Calibri"/>
              </a:rPr>
              <a:t>recoltare</a:t>
            </a:r>
            <a:r>
              <a:rPr lang="en-GB" dirty="0" smtClean="0">
                <a:effectLst/>
                <a:latin typeface="Times New Roman"/>
                <a:ea typeface="Calibri"/>
              </a:rPr>
              <a:t>).</a:t>
            </a:r>
          </a:p>
          <a:p>
            <a:pPr algn="just"/>
            <a:endParaRPr lang="en-US" dirty="0">
              <a:latin typeface="Times New Roman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 smtClean="0">
                <a:effectLst/>
                <a:latin typeface="Times New Roman"/>
                <a:ea typeface="Calibri"/>
              </a:rPr>
              <a:t>se va face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în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recipiente</a:t>
            </a:r>
            <a:r>
              <a:rPr lang="fr-FR" dirty="0" smtClean="0">
                <a:effectLst/>
                <a:latin typeface="Times New Roman"/>
                <a:ea typeface="Calibri"/>
              </a:rPr>
              <a:t>, de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preferat</a:t>
            </a:r>
            <a:r>
              <a:rPr lang="fr-FR" dirty="0" smtClean="0">
                <a:effectLst/>
                <a:latin typeface="Times New Roman"/>
                <a:ea typeface="Calibri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din</a:t>
            </a:r>
            <a:r>
              <a:rPr lang="fr-FR" dirty="0" smtClean="0">
                <a:effectLst/>
                <a:latin typeface="Times New Roman"/>
                <a:ea typeface="Calibri"/>
              </a:rPr>
              <a:t> plastic transparent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</a:rPr>
              <a:t> a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putea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evalua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calitatea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sputei</a:t>
            </a:r>
            <a:r>
              <a:rPr lang="fr-FR" dirty="0" smtClean="0">
                <a:effectLst/>
                <a:latin typeface="Times New Roman"/>
                <a:ea typeface="Calibri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>
              <a:latin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 smtClean="0">
                <a:effectLst/>
                <a:latin typeface="Times New Roman"/>
                <a:ea typeface="Calibri"/>
              </a:rPr>
              <a:t>se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recolteze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trei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prelevate</a:t>
            </a:r>
            <a:endParaRPr lang="fr-FR" dirty="0" smtClean="0">
              <a:effectLst/>
              <a:latin typeface="Times New Roman"/>
              <a:ea typeface="Calibri"/>
            </a:endParaRPr>
          </a:p>
          <a:p>
            <a:pPr algn="just"/>
            <a:endParaRPr lang="fr-FR" dirty="0">
              <a:latin typeface="Times New Roman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inaintea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recoltării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prelevatului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spută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pacientul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trebuie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corect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instruit.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>
                <a:latin typeface="Times New Roman"/>
                <a:ea typeface="Calibri"/>
                <a:cs typeface="Times New Roman"/>
              </a:rPr>
              <a:t>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persoanele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care nu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tuşesc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nu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expectorează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spontan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care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înghit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expectoraţia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copii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) se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folosesc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tehnici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provocare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sputei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;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>
              <a:latin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20162"/>
            <a:ext cx="1905000" cy="19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8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36060"/>
            <a:ext cx="6313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Examenul</a:t>
            </a:r>
            <a:r>
              <a:rPr lang="fr-FR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bacteriologic</a:t>
            </a:r>
            <a:r>
              <a:rPr lang="fr-FR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TB </a:t>
            </a:r>
            <a:r>
              <a:rPr lang="fr-FR" sz="24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extrapulmonară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344088"/>
            <a:ext cx="7010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În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TB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extrapulmonară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se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pretează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examen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bacteriologic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lichidul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din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seroase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lichidul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cefalorahidian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urina,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sângele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menstrual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secreţii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cervicale,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punctat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ganglionar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articular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fragmente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bioptice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1682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7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591" y="708353"/>
            <a:ext cx="202061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Transportul</a:t>
            </a:r>
            <a:r>
              <a:rPr lang="fr-FR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sputei</a:t>
            </a:r>
            <a:endParaRPr lang="en-US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209800"/>
            <a:ext cx="708660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In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maxim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5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zile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În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această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perioadă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recoltoarele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se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păstrează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la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întuneric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la 4</a:t>
            </a:r>
            <a:r>
              <a:rPr lang="fr-FR" baseline="30000" dirty="0" smtClean="0">
                <a:effectLst/>
                <a:latin typeface="Times New Roman"/>
                <a:ea typeface="Calibri"/>
                <a:cs typeface="Times New Roman"/>
              </a:rPr>
              <a:t>0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C (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frigider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).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dirty="0" err="1" smtClean="0">
                <a:effectLst/>
                <a:latin typeface="Times New Roman"/>
                <a:ea typeface="Calibri"/>
              </a:rPr>
              <a:t>Recoltoarele</a:t>
            </a:r>
            <a:r>
              <a:rPr lang="fr-FR" dirty="0" smtClean="0">
                <a:effectLst/>
                <a:latin typeface="Times New Roman"/>
                <a:ea typeface="Calibri"/>
              </a:rPr>
              <a:t> vor fi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corect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notate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în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datele</a:t>
            </a:r>
            <a:r>
              <a:rPr lang="fr-FR" dirty="0" smtClean="0">
                <a:effectLst/>
                <a:latin typeface="Times New Roman"/>
                <a:ea typeface="Calibri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identitate</a:t>
            </a:r>
            <a:r>
              <a:rPr lang="fr-FR" dirty="0" smtClean="0">
                <a:effectLst/>
                <a:latin typeface="Times New Roman"/>
                <a:ea typeface="Calibri"/>
              </a:rPr>
              <a:t> a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persoanelor</a:t>
            </a:r>
            <a:r>
              <a:rPr lang="fr-FR" dirty="0" smtClean="0">
                <a:effectLst/>
                <a:latin typeface="Times New Roman"/>
                <a:ea typeface="Calibri"/>
              </a:rPr>
              <a:t> de la care s-a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recoltat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sputa</a:t>
            </a:r>
            <a:r>
              <a:rPr lang="fr-FR" dirty="0" smtClean="0">
                <a:effectLst/>
                <a:latin typeface="Times New Roman"/>
                <a:ea typeface="Calibri"/>
              </a:rPr>
              <a:t>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939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651" y="609600"/>
            <a:ext cx="248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Prelucrarea</a:t>
            </a:r>
            <a:r>
              <a:rPr lang="fr-FR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produselor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 err="1" smtClean="0">
                <a:effectLst/>
                <a:latin typeface="Times New Roman"/>
                <a:ea typeface="Calibri"/>
              </a:rPr>
              <a:t>Examenul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microscopic</a:t>
            </a:r>
            <a:r>
              <a:rPr lang="fr-FR" dirty="0" smtClean="0">
                <a:effectLst/>
                <a:latin typeface="Times New Roman"/>
                <a:ea typeface="Calibri"/>
              </a:rPr>
              <a:t> se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practică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pe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frotiu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obţinut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din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spută</a:t>
            </a:r>
            <a:r>
              <a:rPr lang="fr-FR" dirty="0" smtClean="0">
                <a:effectLst/>
                <a:latin typeface="Times New Roman"/>
                <a:ea typeface="Calibri"/>
              </a:rPr>
              <a:t>.</a:t>
            </a:r>
          </a:p>
          <a:p>
            <a:pPr algn="just"/>
            <a:endParaRPr lang="fr-FR" dirty="0" smtClean="0">
              <a:effectLst/>
              <a:latin typeface="Times New Roman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Metodele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identificare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ale MTB se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bazează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proprietatea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acido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-alcoolo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rezistenţă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acesteia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/>
            <a:endParaRPr lang="fr-FR" dirty="0">
              <a:latin typeface="Times New Roman"/>
            </a:endParaRPr>
          </a:p>
          <a:p>
            <a:pPr algn="just"/>
            <a:endParaRPr lang="fr-FR" dirty="0" smtClean="0">
              <a:latin typeface="Times New Roman"/>
            </a:endParaRPr>
          </a:p>
          <a:p>
            <a:pPr algn="just"/>
            <a:r>
              <a:rPr lang="fr-FR" b="1" dirty="0" err="1" smtClean="0">
                <a:effectLst/>
                <a:latin typeface="Times New Roman"/>
                <a:ea typeface="Calibri"/>
              </a:rPr>
              <a:t>Metoda</a:t>
            </a:r>
            <a:r>
              <a:rPr lang="fr-FR" b="1" dirty="0" smtClean="0">
                <a:effectLst/>
                <a:latin typeface="Times New Roman"/>
                <a:ea typeface="Calibri"/>
              </a:rPr>
              <a:t> </a:t>
            </a:r>
            <a:r>
              <a:rPr lang="fr-FR" b="1" dirty="0" err="1" smtClean="0">
                <a:effectLst/>
                <a:latin typeface="Times New Roman"/>
                <a:ea typeface="Calibri"/>
              </a:rPr>
              <a:t>Ziehl</a:t>
            </a:r>
            <a:r>
              <a:rPr lang="fr-FR" b="1" dirty="0" smtClean="0">
                <a:effectLst/>
                <a:latin typeface="Times New Roman"/>
                <a:ea typeface="Calibri"/>
              </a:rPr>
              <a:t> Nielsen</a:t>
            </a:r>
            <a:r>
              <a:rPr lang="fr-FR" dirty="0" smtClean="0">
                <a:effectLst/>
                <a:latin typeface="Times New Roman"/>
                <a:ea typeface="Calibri"/>
              </a:rPr>
              <a:t> este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standardul</a:t>
            </a:r>
            <a:r>
              <a:rPr lang="fr-FR" dirty="0" smtClean="0">
                <a:effectLst/>
                <a:latin typeface="Times New Roman"/>
                <a:ea typeface="Calibri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referinţă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examenul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microscopic</a:t>
            </a:r>
            <a:r>
              <a:rPr lang="fr-FR" dirty="0" smtClean="0">
                <a:latin typeface="Times New Roman"/>
                <a:ea typeface="Calibri"/>
              </a:rPr>
              <a:t>-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fucsină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bazică</a:t>
            </a:r>
            <a:endParaRPr lang="fr-FR" dirty="0">
              <a:latin typeface="Times New Roman"/>
              <a:ea typeface="Calibri"/>
            </a:endParaRPr>
          </a:p>
          <a:p>
            <a:pPr algn="just"/>
            <a:endParaRPr lang="fr-FR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Microscopia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fluorescenţă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presupune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examinarea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în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raze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ultraviolete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frotiurilor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colorate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cu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fluorocromi</a:t>
            </a:r>
            <a:r>
              <a:rPr lang="fr-FR" b="1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auramină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  <a:sym typeface="Symbol"/>
              </a:rPr>
              <a:t>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rhodamină</a:t>
            </a:r>
            <a:r>
              <a:rPr lang="fr-FR" b="1" dirty="0" smtClean="0">
                <a:effectLst/>
                <a:latin typeface="Times New Roman"/>
                <a:ea typeface="Calibri"/>
                <a:cs typeface="Times New Roman"/>
              </a:rPr>
              <a:t>).</a:t>
            </a:r>
            <a:endParaRPr lang="en-US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51" y="4648200"/>
            <a:ext cx="3089450" cy="18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42" y="4660900"/>
            <a:ext cx="3159458" cy="187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37557"/>
            <a:ext cx="1682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0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45" y="609600"/>
            <a:ext cx="25891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effectLst/>
                <a:latin typeface="Times New Roman"/>
                <a:ea typeface="Calibri"/>
                <a:cs typeface="Times New Roman"/>
              </a:rPr>
              <a:t>Cultura 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mycobacteriilor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762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effectLst/>
                <a:latin typeface="Times New Roman"/>
                <a:ea typeface="Calibri"/>
              </a:rPr>
              <a:t>Cultura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mycobacteriilor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reprezintă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metoda</a:t>
            </a:r>
            <a:r>
              <a:rPr lang="fr-FR" dirty="0" smtClean="0">
                <a:effectLst/>
                <a:latin typeface="Times New Roman"/>
                <a:ea typeface="Calibri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referinţă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diagnosticarea</a:t>
            </a:r>
            <a:r>
              <a:rPr lang="fr-FR" dirty="0" smtClean="0">
                <a:effectLst/>
                <a:latin typeface="Times New Roman"/>
                <a:ea typeface="Calibri"/>
              </a:rPr>
              <a:t> TB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având</a:t>
            </a:r>
            <a:r>
              <a:rPr lang="fr-FR" dirty="0" smtClean="0">
                <a:effectLst/>
                <a:latin typeface="Times New Roman"/>
                <a:ea typeface="Calibri"/>
              </a:rPr>
              <a:t> o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sensibilitate</a:t>
            </a:r>
            <a:r>
              <a:rPr lang="fr-FR" dirty="0" smtClean="0">
                <a:effectLst/>
                <a:latin typeface="Times New Roman"/>
                <a:ea typeface="Calibri"/>
              </a:rPr>
              <a:t> net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superioară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microscopiei</a:t>
            </a:r>
            <a:r>
              <a:rPr lang="fr-FR" dirty="0" smtClean="0">
                <a:effectLst/>
                <a:latin typeface="Times New Roman"/>
                <a:ea typeface="Calibri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dând</a:t>
            </a:r>
            <a:r>
              <a:rPr lang="fr-FR" dirty="0" smtClean="0">
                <a:effectLst/>
                <a:latin typeface="Times New Roman"/>
                <a:ea typeface="Calibri"/>
              </a:rPr>
              <a:t> o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proporţie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ridicată</a:t>
            </a:r>
            <a:r>
              <a:rPr lang="fr-FR" dirty="0" smtClean="0">
                <a:effectLst/>
                <a:latin typeface="Times New Roman"/>
                <a:ea typeface="Calibri"/>
              </a:rPr>
              <a:t> de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rezultate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pozitive</a:t>
            </a:r>
            <a:r>
              <a:rPr lang="fr-FR" dirty="0" smtClean="0">
                <a:effectLst/>
                <a:latin typeface="Times New Roman"/>
                <a:ea typeface="Calibri"/>
              </a:rPr>
              <a:t>,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chiar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sputele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paubacilare</a:t>
            </a:r>
            <a:r>
              <a:rPr lang="fr-FR" dirty="0" smtClean="0">
                <a:effectLst/>
                <a:latin typeface="Times New Roman"/>
                <a:ea typeface="Calibri"/>
              </a:rPr>
              <a:t> (10-100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germeni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inoculaţi</a:t>
            </a:r>
            <a:r>
              <a:rPr lang="fr-FR" dirty="0" smtClean="0">
                <a:effectLst/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are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avantajul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de 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demonstra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viabilitatea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germenilor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izolaţi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de 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permite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stabilirea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identităţii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mycobacteriilor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de a testa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sensibilitatea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mycobacteriilor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tuberculoase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(MTB) la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medicamentele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antibacilare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 (</a:t>
            </a:r>
            <a:r>
              <a:rPr lang="fr-FR" dirty="0" err="1" smtClean="0">
                <a:effectLst/>
                <a:latin typeface="Times New Roman"/>
                <a:ea typeface="Calibri"/>
                <a:cs typeface="Times New Roman"/>
              </a:rPr>
              <a:t>antibiograma</a:t>
            </a:r>
            <a:r>
              <a:rPr lang="fr-FR" dirty="0" smtClean="0">
                <a:effectLst/>
                <a:latin typeface="Times New Roman"/>
                <a:ea typeface="Calibri"/>
                <a:cs typeface="Times New Roman"/>
              </a:rPr>
              <a:t>).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13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697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</dc:creator>
  <cp:lastModifiedBy>Ramona</cp:lastModifiedBy>
  <cp:revision>10</cp:revision>
  <dcterms:created xsi:type="dcterms:W3CDTF">2020-10-04T08:32:22Z</dcterms:created>
  <dcterms:modified xsi:type="dcterms:W3CDTF">2020-10-04T10:30:30Z</dcterms:modified>
</cp:coreProperties>
</file>