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70" r:id="rId4"/>
    <p:sldId id="268" r:id="rId5"/>
    <p:sldId id="267" r:id="rId6"/>
    <p:sldId id="269" r:id="rId7"/>
    <p:sldId id="266" r:id="rId8"/>
    <p:sldId id="265" r:id="rId9"/>
    <p:sldId id="264" r:id="rId10"/>
    <p:sldId id="262" r:id="rId11"/>
    <p:sldId id="263" r:id="rId12"/>
    <p:sldId id="257" r:id="rId13"/>
    <p:sldId id="259" r:id="rId14"/>
    <p:sldId id="260" r:id="rId15"/>
    <p:sldId id="271" r:id="rId16"/>
    <p:sldId id="272" r:id="rId17"/>
    <p:sldId id="273" r:id="rId18"/>
    <p:sldId id="274" r:id="rId19"/>
    <p:sldId id="277" r:id="rId20"/>
    <p:sldId id="276" r:id="rId21"/>
    <p:sldId id="278" r:id="rId22"/>
    <p:sldId id="279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72" y="-2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1AE8A5E-8804-4FEF-92DB-52234C4DEB6B}" type="datetimeFigureOut">
              <a:rPr lang="en-US" smtClean="0"/>
              <a:t>12-Oct-20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E420CF4-B30D-4AFD-B54B-AA3FE9233856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8A5E-8804-4FEF-92DB-52234C4DEB6B}" type="datetimeFigureOut">
              <a:rPr lang="en-US" smtClean="0"/>
              <a:t>12-Oct-20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20CF4-B30D-4AFD-B54B-AA3FE9233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8A5E-8804-4FEF-92DB-52234C4DEB6B}" type="datetimeFigureOut">
              <a:rPr lang="en-US" smtClean="0"/>
              <a:t>12-Oct-20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20CF4-B30D-4AFD-B54B-AA3FE9233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8A5E-8804-4FEF-92DB-52234C4DEB6B}" type="datetimeFigureOut">
              <a:rPr lang="en-US" smtClean="0"/>
              <a:t>12-Oct-20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20CF4-B30D-4AFD-B54B-AA3FE9233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8A5E-8804-4FEF-92DB-52234C4DEB6B}" type="datetimeFigureOut">
              <a:rPr lang="en-US" smtClean="0"/>
              <a:t>12-Oct-20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20CF4-B30D-4AFD-B54B-AA3FE9233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8A5E-8804-4FEF-92DB-52234C4DEB6B}" type="datetimeFigureOut">
              <a:rPr lang="en-US" smtClean="0"/>
              <a:t>12-Oct-20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20CF4-B30D-4AFD-B54B-AA3FE923385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8A5E-8804-4FEF-92DB-52234C4DEB6B}" type="datetimeFigureOut">
              <a:rPr lang="en-US" smtClean="0"/>
              <a:t>12-Oct-20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20CF4-B30D-4AFD-B54B-AA3FE9233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8A5E-8804-4FEF-92DB-52234C4DEB6B}" type="datetimeFigureOut">
              <a:rPr lang="en-US" smtClean="0"/>
              <a:t>12-Oct-20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20CF4-B30D-4AFD-B54B-AA3FE9233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8A5E-8804-4FEF-92DB-52234C4DEB6B}" type="datetimeFigureOut">
              <a:rPr lang="en-US" smtClean="0"/>
              <a:t>12-Oct-20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20CF4-B30D-4AFD-B54B-AA3FE9233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8A5E-8804-4FEF-92DB-52234C4DEB6B}" type="datetimeFigureOut">
              <a:rPr lang="en-US" smtClean="0"/>
              <a:t>12-Oct-20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20CF4-B30D-4AFD-B54B-AA3FE9233856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8A5E-8804-4FEF-92DB-52234C4DEB6B}" type="datetimeFigureOut">
              <a:rPr lang="en-US" smtClean="0"/>
              <a:t>12-Oct-20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20CF4-B30D-4AFD-B54B-AA3FE9233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1AE8A5E-8804-4FEF-92DB-52234C4DEB6B}" type="datetimeFigureOut">
              <a:rPr lang="en-US" smtClean="0"/>
              <a:t>12-Oct-20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E420CF4-B30D-4AFD-B54B-AA3FE92338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085" y="1981200"/>
            <a:ext cx="2876212" cy="238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5400" y="1153180"/>
            <a:ext cx="6900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TESTUL CUTANAT LA TUBERCULINIA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400" y="4800600"/>
            <a:ext cx="34415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VACCINAREA BCG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4332" y="5867400"/>
            <a:ext cx="7548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ANCHETA EPIDEMIOLOGIC</a:t>
            </a:r>
            <a:r>
              <a:rPr lang="ro-RO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Ă ÎN TUBERCULOZĂ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104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4144963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19400"/>
            <a:ext cx="4754563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191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143000"/>
            <a:ext cx="7315200" cy="5141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20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Reacţia</a:t>
            </a:r>
            <a:r>
              <a:rPr lang="fr-FR" sz="20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pozitivă</a:t>
            </a:r>
            <a:r>
              <a:rPr lang="fr-FR" sz="20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la PPD este marker </a:t>
            </a:r>
            <a:r>
              <a:rPr lang="fr-FR" sz="20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doar</a:t>
            </a:r>
            <a:r>
              <a:rPr lang="fr-FR" sz="20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al </a:t>
            </a:r>
            <a:r>
              <a:rPr lang="fr-FR" sz="20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infecţiei</a:t>
            </a:r>
            <a:r>
              <a:rPr lang="en-US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TB, </a:t>
            </a:r>
            <a:r>
              <a:rPr lang="fr-FR" sz="20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necertificând</a:t>
            </a:r>
            <a:r>
              <a:rPr lang="fr-FR" sz="20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o TB </a:t>
            </a:r>
            <a:r>
              <a:rPr lang="fr-FR" sz="20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activă</a:t>
            </a:r>
            <a:r>
              <a:rPr lang="fr-FR" sz="20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fr-FR" sz="20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1000"/>
              </a:spcAft>
            </a:pP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Există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situaţii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în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care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reacţia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pozitivă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la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tuberculină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exprimă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risc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crescut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de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îmbolnăvire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</a:t>
            </a:r>
            <a:endParaRPr lang="en-US" sz="16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virajul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tuberculinic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conversie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tuberculinică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).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În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condiţiile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testărilor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repetate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la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intervale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mai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mici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de 12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luni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spunem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că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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realizat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virajul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când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fără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vaccinare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BCG, se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înregistrează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trecerea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de la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negativ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la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pozitiv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  <a:endParaRPr lang="en-US" sz="16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·"/>
            </a:pP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saltul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tuberculinic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care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semnifică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creşterea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intensităţii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alergiei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tuberculinice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între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două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testări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succesive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cu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mai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mult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de 10 mm,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într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-un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interval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de 6-12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luni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Această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situaţie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exprimă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o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evoluţie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a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infecţiei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tuberculoase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cu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risc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crescut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ca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aceste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persoane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să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transforme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infecţia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în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boală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tuberculoasă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  <a:endParaRPr lang="en-US" sz="16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400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533400"/>
            <a:ext cx="34415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VACCINAREA BCG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3600" y="1447800"/>
            <a:ext cx="7086600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fr-FR" sz="2000" dirty="0" err="1">
                <a:latin typeface="Times New Roman"/>
                <a:ea typeface="Calibri"/>
                <a:cs typeface="Times New Roman"/>
              </a:rPr>
              <a:t>v</a:t>
            </a:r>
            <a:r>
              <a:rPr lang="fr-FR" sz="2000" dirty="0" err="1" smtClean="0">
                <a:effectLst/>
                <a:latin typeface="Times New Roman"/>
                <a:ea typeface="Calibri"/>
                <a:cs typeface="Times New Roman"/>
              </a:rPr>
              <a:t>accinarea</a:t>
            </a:r>
            <a:r>
              <a:rPr lang="fr-FR" sz="2000" dirty="0" smtClean="0">
                <a:effectLst/>
                <a:latin typeface="Times New Roman"/>
                <a:ea typeface="Calibri"/>
                <a:cs typeface="Times New Roman"/>
              </a:rPr>
              <a:t> BCG este o </a:t>
            </a:r>
            <a:r>
              <a:rPr lang="fr-FR" sz="2000" dirty="0" err="1" smtClean="0">
                <a:effectLst/>
                <a:latin typeface="Times New Roman"/>
                <a:ea typeface="Calibri"/>
                <a:cs typeface="Times New Roman"/>
              </a:rPr>
              <a:t>metodă</a:t>
            </a:r>
            <a:r>
              <a:rPr lang="fr-FR" sz="2000" dirty="0" smtClean="0">
                <a:effectLst/>
                <a:latin typeface="Times New Roman"/>
                <a:ea typeface="Calibri"/>
                <a:cs typeface="Times New Roman"/>
              </a:rPr>
              <a:t> de </a:t>
            </a:r>
            <a:r>
              <a:rPr lang="fr-FR" sz="2000" dirty="0" err="1" smtClean="0">
                <a:effectLst/>
                <a:latin typeface="Times New Roman"/>
                <a:ea typeface="Calibri"/>
                <a:cs typeface="Times New Roman"/>
              </a:rPr>
              <a:t>imunizare</a:t>
            </a:r>
            <a:r>
              <a:rPr lang="fr-FR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 smtClean="0">
                <a:effectLst/>
                <a:latin typeface="Times New Roman"/>
                <a:ea typeface="Calibri"/>
                <a:cs typeface="Times New Roman"/>
              </a:rPr>
              <a:t>activă</a:t>
            </a:r>
            <a:r>
              <a:rPr lang="fr-FR" sz="2000" dirty="0" smtClean="0">
                <a:effectLst/>
                <a:latin typeface="Times New Roman"/>
                <a:ea typeface="Calibri"/>
                <a:cs typeface="Times New Roman"/>
              </a:rPr>
              <a:t> a </a:t>
            </a:r>
            <a:r>
              <a:rPr lang="fr-FR" sz="2000" dirty="0" err="1" smtClean="0">
                <a:effectLst/>
                <a:latin typeface="Times New Roman"/>
                <a:ea typeface="Calibri"/>
                <a:cs typeface="Times New Roman"/>
              </a:rPr>
              <a:t>populaţiei</a:t>
            </a:r>
            <a:r>
              <a:rPr lang="fr-FR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 smtClean="0">
                <a:effectLst/>
                <a:latin typeface="Times New Roman"/>
                <a:ea typeface="Calibri"/>
                <a:cs typeface="Times New Roman"/>
              </a:rPr>
              <a:t>împotriva</a:t>
            </a:r>
            <a:r>
              <a:rPr lang="fr-FR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 smtClean="0">
                <a:effectLst/>
                <a:latin typeface="Times New Roman"/>
                <a:ea typeface="Calibri"/>
                <a:cs typeface="Times New Roman"/>
              </a:rPr>
              <a:t>îmbolnăvirilor</a:t>
            </a:r>
            <a:r>
              <a:rPr lang="fr-FR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 smtClean="0">
                <a:effectLst/>
                <a:latin typeface="Times New Roman"/>
                <a:ea typeface="Calibri"/>
                <a:cs typeface="Times New Roman"/>
              </a:rPr>
              <a:t>prin</a:t>
            </a:r>
            <a:r>
              <a:rPr lang="fr-FR" sz="2000" dirty="0" smtClean="0">
                <a:effectLst/>
                <a:latin typeface="Times New Roman"/>
                <a:ea typeface="Calibri"/>
                <a:cs typeface="Times New Roman"/>
              </a:rPr>
              <a:t> TB. 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fr-FR" sz="2000" dirty="0" err="1" smtClean="0">
                <a:effectLst/>
                <a:latin typeface="Times New Roman"/>
                <a:ea typeface="Calibri"/>
                <a:cs typeface="Times New Roman"/>
              </a:rPr>
              <a:t>protectie</a:t>
            </a:r>
            <a:r>
              <a:rPr lang="fr-FR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 smtClean="0">
                <a:effectLst/>
                <a:latin typeface="Times New Roman"/>
                <a:ea typeface="Calibri"/>
                <a:cs typeface="Times New Roman"/>
              </a:rPr>
              <a:t>impotriva</a:t>
            </a:r>
            <a:r>
              <a:rPr lang="fr-FR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 smtClean="0">
                <a:effectLst/>
                <a:latin typeface="Times New Roman"/>
                <a:ea typeface="Calibri"/>
                <a:cs typeface="Times New Roman"/>
              </a:rPr>
              <a:t>formele</a:t>
            </a:r>
            <a:r>
              <a:rPr lang="fr-FR" sz="2000" dirty="0" smtClean="0">
                <a:effectLst/>
                <a:latin typeface="Times New Roman"/>
                <a:ea typeface="Calibri"/>
                <a:cs typeface="Times New Roman"/>
              </a:rPr>
              <a:t> de </a:t>
            </a:r>
            <a:r>
              <a:rPr lang="fr-FR" sz="2000" dirty="0" err="1" smtClean="0">
                <a:effectLst/>
                <a:latin typeface="Times New Roman"/>
                <a:ea typeface="Calibri"/>
                <a:cs typeface="Times New Roman"/>
              </a:rPr>
              <a:t>tuberculoza</a:t>
            </a:r>
            <a:r>
              <a:rPr lang="fr-FR" sz="2000" dirty="0" smtClean="0">
                <a:effectLst/>
                <a:latin typeface="Times New Roman"/>
                <a:ea typeface="Calibri"/>
                <a:cs typeface="Times New Roman"/>
              </a:rPr>
              <a:t> grave (</a:t>
            </a:r>
            <a:r>
              <a:rPr lang="fr-FR" sz="2000" dirty="0" err="1" smtClean="0">
                <a:effectLst/>
                <a:latin typeface="Times New Roman"/>
                <a:ea typeface="Calibri"/>
                <a:cs typeface="Times New Roman"/>
              </a:rPr>
              <a:t>formele</a:t>
            </a:r>
            <a:r>
              <a:rPr lang="fr-FR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 smtClean="0">
                <a:effectLst/>
                <a:latin typeface="Times New Roman"/>
                <a:ea typeface="Calibri"/>
                <a:cs typeface="Times New Roman"/>
              </a:rPr>
              <a:t>diseminate</a:t>
            </a:r>
            <a:r>
              <a:rPr lang="fr-FR" sz="2000" dirty="0" smtClean="0">
                <a:effectLst/>
                <a:latin typeface="Times New Roman"/>
                <a:ea typeface="Calibri"/>
                <a:cs typeface="Times New Roman"/>
              </a:rPr>
              <a:t> : </a:t>
            </a:r>
            <a:r>
              <a:rPr lang="fr-FR" sz="2000" dirty="0" err="1" smtClean="0">
                <a:effectLst/>
                <a:latin typeface="Times New Roman"/>
                <a:ea typeface="Calibri"/>
                <a:cs typeface="Times New Roman"/>
              </a:rPr>
              <a:t>meningoencefalita</a:t>
            </a:r>
            <a:r>
              <a:rPr lang="fr-FR" sz="2000" dirty="0" smtClean="0">
                <a:effectLst/>
                <a:latin typeface="Times New Roman"/>
                <a:ea typeface="Calibri"/>
                <a:cs typeface="Times New Roman"/>
              </a:rPr>
              <a:t> TB si TB </a:t>
            </a:r>
            <a:r>
              <a:rPr lang="fr-FR" sz="2000" dirty="0" err="1" smtClean="0">
                <a:effectLst/>
                <a:latin typeface="Times New Roman"/>
                <a:ea typeface="Calibri"/>
                <a:cs typeface="Times New Roman"/>
              </a:rPr>
              <a:t>miliara</a:t>
            </a:r>
            <a:r>
              <a:rPr lang="fr-FR" sz="2000" dirty="0" smtClean="0">
                <a:effectLst/>
                <a:latin typeface="Times New Roman"/>
                <a:ea typeface="Calibri"/>
                <a:cs typeface="Times New Roman"/>
              </a:rPr>
              <a:t>).</a:t>
            </a:r>
            <a:endParaRPr lang="en-US" sz="2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91000"/>
            <a:ext cx="266382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204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10000"/>
            <a:ext cx="2490787" cy="232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1999" y="685800"/>
            <a:ext cx="7519987" cy="3406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ro-RO" sz="2000" dirty="0" smtClean="0">
                <a:effectLst/>
                <a:latin typeface="Times New Roman"/>
                <a:ea typeface="Calibri"/>
                <a:cs typeface="Times New Roman"/>
              </a:rPr>
              <a:t>Locul recomandat pentru injectare (pentru toate vârstele) este regiunea deltoidiană a brațului drept la nivelul treimii inferioare, deasupra inserției muschiului deltoid.</a:t>
            </a:r>
            <a:endParaRPr lang="en-US" sz="2000" dirty="0" smtClean="0">
              <a:effectLst/>
              <a:latin typeface="Times New Roman"/>
              <a:ea typeface="Calibri"/>
              <a:cs typeface="Times New Roman"/>
            </a:endParaRPr>
          </a:p>
          <a:p>
            <a:pPr indent="228600" algn="just">
              <a:lnSpc>
                <a:spcPct val="115000"/>
              </a:lnSpc>
            </a:pPr>
            <a:endParaRPr lang="en-US" sz="2000" dirty="0" smtClean="0">
              <a:effectLst/>
              <a:latin typeface="Times New Roman"/>
              <a:ea typeface="Calibri"/>
              <a:cs typeface="Times New Roman"/>
            </a:endParaRPr>
          </a:p>
          <a:p>
            <a:pPr indent="228600" algn="just">
              <a:lnSpc>
                <a:spcPct val="115000"/>
              </a:lnSpc>
            </a:pPr>
            <a:r>
              <a:rPr lang="en-US" sz="2000" dirty="0" smtClean="0">
                <a:latin typeface="Times New Roman"/>
                <a:ea typeface="Calibri"/>
                <a:cs typeface="Times New Roman"/>
              </a:rPr>
              <a:t>Se </a:t>
            </a:r>
            <a:r>
              <a:rPr lang="en-US" sz="2000" dirty="0" err="1" smtClean="0">
                <a:latin typeface="Times New Roman"/>
                <a:ea typeface="Calibri"/>
                <a:cs typeface="Times New Roman"/>
              </a:rPr>
              <a:t>administreaza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 intradermic.</a:t>
            </a:r>
          </a:p>
          <a:p>
            <a:pPr indent="228600" algn="just">
              <a:lnSpc>
                <a:spcPct val="115000"/>
              </a:lnSpc>
            </a:pPr>
            <a:endParaRPr lang="en-US" sz="2000" dirty="0">
              <a:effectLst/>
              <a:latin typeface="Times New Roman"/>
              <a:ea typeface="Calibri"/>
              <a:cs typeface="Times New Roman"/>
            </a:endParaRPr>
          </a:p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Dozajul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vaccinului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 BCG SSI</a:t>
            </a:r>
            <a:endParaRPr lang="en-US" sz="28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-"/>
              <a:tabLst>
                <a:tab pos="107950" algn="l"/>
              </a:tabLst>
            </a:pPr>
            <a:r>
              <a:rPr lang="pt-BR" sz="2000" dirty="0" smtClean="0">
                <a:effectLst/>
                <a:latin typeface="Times New Roman"/>
                <a:ea typeface="Calibri"/>
                <a:cs typeface="Times New Roman"/>
              </a:rPr>
              <a:t>Pentru copiii &lt; 12 luni, se vor administra 0.05 ml de vaccin reconstituit</a:t>
            </a:r>
            <a:endParaRPr lang="en-US" sz="2800" dirty="0" smtClean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1999" y="4267200"/>
            <a:ext cx="4572000" cy="17779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-"/>
              <a:tabLst>
                <a:tab pos="107950" algn="l"/>
              </a:tabLst>
            </a:pPr>
            <a:r>
              <a:rPr lang="pt-BR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Pentru copiii&gt; 12 luni și adulți, se vor administra 0.10 ml de vaccin </a:t>
            </a:r>
            <a:r>
              <a:rPr lang="pt-BR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reconstituit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107950" algn="l"/>
              </a:tabLst>
            </a:pPr>
            <a:endParaRPr lang="en-US" sz="2800" dirty="0">
              <a:solidFill>
                <a:prstClr val="black"/>
              </a:solidFill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7649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7100" y="1484878"/>
            <a:ext cx="7302500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ro-RO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Acul trebuie introdus la aproximativ 2 mm în stratul superficial al dermului.</a:t>
            </a:r>
            <a:endParaRPr lang="en-US" sz="20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</a:pPr>
            <a:r>
              <a:rPr lang="ro-RO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Injectarea trebuie efectuată încet.</a:t>
            </a:r>
            <a:endParaRPr lang="en-US" sz="20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</a:pPr>
            <a:r>
              <a:rPr lang="ro-RO" sz="2000" dirty="0" smtClean="0">
                <a:effectLst/>
                <a:latin typeface="Times New Roman"/>
                <a:ea typeface="Calibri"/>
                <a:cs typeface="Times New Roman"/>
              </a:rPr>
              <a:t>Va fi percepută o discretă presiune odată cu progresia pistonului, până la apariția unei mici papule (aspect foarte asemănător cu al unei înțepături de țânțar).</a:t>
            </a:r>
            <a:endParaRPr lang="en-US" sz="2800" dirty="0" smtClean="0">
              <a:effectLst/>
              <a:latin typeface="Calibri"/>
              <a:ea typeface="Calibri"/>
              <a:cs typeface="Times New Roman"/>
            </a:endParaRPr>
          </a:p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endParaRPr lang="pt-BR" sz="2000" dirty="0" smtClean="0">
              <a:effectLst/>
              <a:latin typeface="Times New Roman"/>
              <a:ea typeface="Calibri"/>
              <a:cs typeface="Times New Roman"/>
            </a:endParaRPr>
          </a:p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pt-BR" sz="2000" dirty="0" smtClean="0">
                <a:effectLst/>
                <a:latin typeface="Times New Roman"/>
                <a:ea typeface="Calibri"/>
                <a:cs typeface="Times New Roman"/>
              </a:rPr>
              <a:t>După injectare</a:t>
            </a:r>
            <a:endParaRPr lang="en-US" sz="2800" dirty="0" smtClean="0">
              <a:effectLst/>
              <a:latin typeface="Calibri"/>
              <a:ea typeface="Calibri"/>
              <a:cs typeface="Times New Roman"/>
            </a:endParaRPr>
          </a:p>
          <a:p>
            <a:pPr indent="228600" algn="just">
              <a:lnSpc>
                <a:spcPct val="115000"/>
              </a:lnSpc>
            </a:pPr>
            <a:r>
              <a:rPr lang="ro-RO" sz="2000" dirty="0" smtClean="0">
                <a:effectLst/>
                <a:latin typeface="Times New Roman"/>
                <a:ea typeface="Calibri"/>
                <a:cs typeface="Times New Roman"/>
              </a:rPr>
              <a:t>Papula</a:t>
            </a:r>
            <a:r>
              <a:rPr lang="pt-BR" sz="2000" dirty="0" smtClean="0">
                <a:effectLst/>
                <a:latin typeface="Times New Roman"/>
                <a:ea typeface="Calibri"/>
                <a:cs typeface="Times New Roman"/>
              </a:rPr>
              <a:t> va dispărea după 10 - 15 minute.</a:t>
            </a:r>
            <a:endParaRPr lang="en-US" sz="2800" dirty="0" smtClean="0">
              <a:effectLst/>
              <a:latin typeface="Calibri"/>
              <a:ea typeface="Calibri"/>
              <a:cs typeface="Times New Roman"/>
            </a:endParaRPr>
          </a:p>
          <a:p>
            <a:pPr indent="228600" algn="just">
              <a:lnSpc>
                <a:spcPct val="115000"/>
              </a:lnSpc>
            </a:pPr>
            <a:endParaRPr lang="en-US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2482313" cy="290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654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762000"/>
            <a:ext cx="3634328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</a:pPr>
            <a:r>
              <a:rPr lang="fr-FR" sz="2400" b="1" dirty="0" err="1" smtClean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Indicaţiile</a:t>
            </a:r>
            <a:r>
              <a:rPr lang="fr-FR" sz="2400" b="1" dirty="0" smtClean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vaccinării</a:t>
            </a:r>
            <a:r>
              <a:rPr lang="fr-FR" sz="2400" b="1" dirty="0" smtClean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BCG</a:t>
            </a:r>
            <a:endParaRPr lang="en-US" sz="2400" b="1" dirty="0">
              <a:solidFill>
                <a:srgbClr val="4F81BD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9800" y="1600200"/>
            <a:ext cx="7239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o-RO" sz="2000" dirty="0" smtClean="0">
                <a:effectLst/>
                <a:latin typeface="Times New Roman"/>
                <a:ea typeface="Calibri"/>
              </a:rPr>
              <a:t>În România</a:t>
            </a:r>
            <a:r>
              <a:rPr lang="ro-RO" sz="2000" b="1" dirty="0" smtClean="0">
                <a:effectLst/>
                <a:latin typeface="Times New Roman"/>
                <a:ea typeface="Calibri"/>
              </a:rPr>
              <a:t>, </a:t>
            </a:r>
            <a:r>
              <a:rPr lang="ro-RO" sz="2000" dirty="0" smtClean="0">
                <a:effectLst/>
                <a:latin typeface="Times New Roman"/>
                <a:ea typeface="Calibri"/>
              </a:rPr>
              <a:t>BCG vizează </a:t>
            </a:r>
            <a:r>
              <a:rPr lang="ro-RO" sz="2000" i="1" dirty="0" smtClean="0">
                <a:effectLst/>
                <a:latin typeface="Times New Roman"/>
                <a:ea typeface="Calibri"/>
              </a:rPr>
              <a:t>obligatoriu</a:t>
            </a:r>
            <a:r>
              <a:rPr lang="ro-RO" sz="2000" dirty="0" smtClean="0">
                <a:effectLst/>
                <a:latin typeface="Times New Roman"/>
                <a:ea typeface="Calibri"/>
              </a:rPr>
              <a:t> nou-născuţii</a:t>
            </a:r>
            <a:r>
              <a:rPr lang="en-US" sz="2000" dirty="0" smtClean="0">
                <a:effectLst/>
                <a:latin typeface="Times New Roman"/>
                <a:ea typeface="Calibri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000" dirty="0">
              <a:latin typeface="Times New Roman"/>
            </a:endParaRPr>
          </a:p>
          <a:p>
            <a:pPr algn="just">
              <a:lnSpc>
                <a:spcPct val="150000"/>
              </a:lnSpc>
            </a:pPr>
            <a:r>
              <a:rPr lang="ro-RO" sz="2000" dirty="0" smtClean="0">
                <a:effectLst/>
                <a:latin typeface="Times New Roman"/>
                <a:ea typeface="Calibri"/>
              </a:rPr>
              <a:t>Vaccinarea se efectuează nediscriminatoriu la toţi nou-născuţii, la vârsta de 2-7 zile (dacă nu există contraindicaţii), înainte de externarea din maternitate şi fără testare tuberculinică prealabilă</a:t>
            </a:r>
            <a:r>
              <a:rPr lang="en-US" sz="2000" dirty="0" smtClean="0">
                <a:effectLst/>
                <a:latin typeface="Times New Roman"/>
                <a:ea typeface="Calibri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000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ro-RO" sz="2000" dirty="0" smtClean="0">
                <a:effectLst/>
                <a:latin typeface="Times New Roman"/>
                <a:ea typeface="Calibri"/>
                <a:cs typeface="Times New Roman"/>
              </a:rPr>
              <a:t>Copilul HIV pozitiv nu se vaccinează BCG, iar copilul născut din mamă HIV-pozitivă va fi testat HIV după 2 luni de la naștere și se va putea vaccina BCG doar dacă este HIV-negativ. </a:t>
            </a:r>
            <a:endParaRPr lang="en-US" sz="2000" dirty="0" smtClean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5988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914400"/>
            <a:ext cx="38122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Contraindicaţiile</a:t>
            </a:r>
            <a:r>
              <a:rPr lang="fr-FR" sz="20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vaccinării</a:t>
            </a:r>
            <a:r>
              <a:rPr lang="fr-FR" sz="20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BCG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656720"/>
            <a:ext cx="6705600" cy="2990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arenR"/>
              <a:tabLst>
                <a:tab pos="285750" algn="l"/>
              </a:tabLst>
            </a:pPr>
            <a:r>
              <a:rPr lang="ro-RO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temporare: starea febrilă, leziunile tegumentare eruptive, greutate sub 2.500 g;</a:t>
            </a:r>
            <a:endParaRPr lang="en-US" sz="20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arenR"/>
              <a:tabLst>
                <a:tab pos="285750" algn="l"/>
              </a:tabLst>
            </a:pPr>
            <a:r>
              <a:rPr lang="ro-RO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absolute: infecţia HIV simptomatică, imunodeficienţe (congenitale, leucemii, limfoame, neoplazii generalizate), tratamente imunosupresoare cu corticosteroizi, agenţi alkilanţi, antimetaboliţi etc.</a:t>
            </a:r>
            <a:endParaRPr lang="en-US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985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762000"/>
            <a:ext cx="29404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Protecţia vaccinării BCG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2200" y="1905000"/>
            <a:ext cx="6934200" cy="3580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  <a:spcAft>
                <a:spcPts val="1000"/>
              </a:spcAft>
            </a:pP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Vaccinarea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BCG </a:t>
            </a: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conferă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protecţie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contra </a:t>
            </a: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îmbolnăvirilor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într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-un </a:t>
            </a: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procent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ce </a:t>
            </a: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tinde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spre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80 %.</a:t>
            </a:r>
          </a:p>
          <a:p>
            <a:pPr indent="228600" algn="just">
              <a:lnSpc>
                <a:spcPct val="150000"/>
              </a:lnSpc>
              <a:spcAft>
                <a:spcPts val="1000"/>
              </a:spcAft>
            </a:pPr>
            <a:endParaRPr lang="en-US" sz="20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1000"/>
              </a:spcAft>
            </a:pP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Vaccinarea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BCG </a:t>
            </a: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previne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infecţia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cu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M.T. </a:t>
            </a: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sau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infecţia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cu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M.T. </a:t>
            </a: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un </a:t>
            </a: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organism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vaccinat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nu se </a:t>
            </a: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transformă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în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boală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iar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în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caz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de </a:t>
            </a: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boală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apar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forme </a:t>
            </a: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puţin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grave (</a:t>
            </a: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nou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născuţii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vaccinaţi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BCG nu mor </a:t>
            </a: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prin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TB). </a:t>
            </a: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Acesta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este </a:t>
            </a: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efectul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direct al </a:t>
            </a: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vaccinării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BCG.</a:t>
            </a:r>
            <a:endParaRPr lang="en-US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170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990600"/>
            <a:ext cx="7548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ANCHETA EPIDEMIOLOGIC</a:t>
            </a:r>
            <a:r>
              <a:rPr lang="ro-RO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Ă ÎN TUBERCULOZĂ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136339"/>
            <a:ext cx="69342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</a:pPr>
            <a:r>
              <a:rPr lang="ro-RO" sz="2000" dirty="0">
                <a:latin typeface="Times New Roman"/>
                <a:ea typeface="Calibri"/>
                <a:cs typeface="Times New Roman"/>
              </a:rPr>
              <a:t>Ancheta epidemiologică defineşte un complex de acţiuni, de analiză şi de selectare a rezultatelor, care au ca scop descoperirea persoanelor care fac parte din lanţul de transmitere a infecţiei şi a bolii tuberculoase şi de lămurire a relaţiilor de cauzalitate dintre ele.</a:t>
            </a:r>
            <a:endParaRPr lang="en-US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5318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305342"/>
            <a:ext cx="6705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</a:pPr>
            <a:r>
              <a:rPr lang="ro-RO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Situaţiile în care se declanşează AE sunt următoarele</a:t>
            </a:r>
            <a:r>
              <a:rPr lang="ro-RO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  <a:endParaRPr lang="en-US" sz="2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</a:pPr>
            <a:endParaRPr lang="en-US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628650" algn="l"/>
              </a:tabLst>
            </a:pPr>
            <a:r>
              <a:rPr lang="ro-RO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conversie</a:t>
            </a:r>
            <a:r>
              <a:rPr lang="fr-F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sau</a:t>
            </a:r>
            <a:r>
              <a:rPr lang="fr-F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salt</a:t>
            </a:r>
            <a:r>
              <a:rPr lang="fr-F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tuberculinic</a:t>
            </a:r>
            <a:r>
              <a:rPr lang="fr-F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628650" algn="l"/>
              </a:tabLst>
            </a:pPr>
            <a:r>
              <a:rPr lang="fr-F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TB </a:t>
            </a:r>
            <a:r>
              <a:rPr lang="fr-FR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primară</a:t>
            </a:r>
            <a:r>
              <a:rPr lang="fr-F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</a:t>
            </a:r>
            <a:r>
              <a:rPr lang="fr-F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forme manifeste </a:t>
            </a:r>
            <a:r>
              <a:rPr lang="fr-FR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clinic</a:t>
            </a:r>
            <a:r>
              <a:rPr lang="fr-F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628650" algn="l"/>
              </a:tabLst>
            </a:pPr>
            <a:r>
              <a:rPr lang="fr-F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TB </a:t>
            </a:r>
            <a:r>
              <a:rPr lang="fr-FR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pulmonară</a:t>
            </a:r>
            <a:r>
              <a:rPr lang="fr-F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secundară</a:t>
            </a:r>
            <a:r>
              <a:rPr lang="fr-F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Symbol"/>
              </a:rPr>
              <a:t></a:t>
            </a:r>
            <a:r>
              <a:rPr lang="fr-F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cazuri</a:t>
            </a:r>
            <a:r>
              <a:rPr lang="fr-F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noi</a:t>
            </a:r>
            <a:r>
              <a:rPr lang="fr-F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sau</a:t>
            </a:r>
            <a:r>
              <a:rPr lang="fr-F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cazuri</a:t>
            </a:r>
            <a:r>
              <a:rPr lang="fr-F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readmise</a:t>
            </a:r>
            <a:r>
              <a:rPr lang="fr-F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628650" algn="l"/>
              </a:tabLst>
            </a:pPr>
            <a:r>
              <a:rPr lang="fr-F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TB </a:t>
            </a:r>
            <a:r>
              <a:rPr lang="fr-FR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extrapulmonară</a:t>
            </a:r>
            <a:r>
              <a:rPr lang="fr-F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cu</a:t>
            </a:r>
            <a:r>
              <a:rPr lang="fr-F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potenţial</a:t>
            </a:r>
            <a:r>
              <a:rPr lang="fr-F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de </a:t>
            </a:r>
            <a:r>
              <a:rPr lang="fr-FR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transmisibilitate</a:t>
            </a:r>
            <a:r>
              <a:rPr lang="fr-F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628650" algn="l"/>
              </a:tabLst>
            </a:pPr>
            <a:r>
              <a:rPr lang="fr-F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cazuri</a:t>
            </a:r>
            <a:r>
              <a:rPr lang="fr-F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în</a:t>
            </a:r>
            <a:r>
              <a:rPr lang="fr-F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care </a:t>
            </a:r>
            <a:r>
              <a:rPr lang="fr-FR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diagnosticul</a:t>
            </a:r>
            <a:r>
              <a:rPr lang="fr-F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de TB s-a </a:t>
            </a:r>
            <a:r>
              <a:rPr lang="fr-FR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stabilit</a:t>
            </a:r>
            <a:r>
              <a:rPr lang="fr-F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necroptic</a:t>
            </a:r>
            <a:r>
              <a:rPr lang="fr-F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4876800"/>
            <a:ext cx="670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</a:pPr>
            <a:r>
              <a:rPr lang="fr-FR" sz="2000" dirty="0" err="1">
                <a:latin typeface="Times New Roman"/>
                <a:ea typeface="Calibri"/>
                <a:cs typeface="Times New Roman"/>
              </a:rPr>
              <a:t>Cazul</a:t>
            </a:r>
            <a:r>
              <a:rPr lang="fr-FR" sz="2000" dirty="0">
                <a:latin typeface="Times New Roman"/>
                <a:ea typeface="Calibri"/>
                <a:cs typeface="Times New Roman"/>
              </a:rPr>
              <a:t> de la care se </a:t>
            </a:r>
            <a:r>
              <a:rPr lang="fr-FR" sz="2000" dirty="0" err="1">
                <a:latin typeface="Times New Roman"/>
                <a:ea typeface="Calibri"/>
                <a:cs typeface="Times New Roman"/>
              </a:rPr>
              <a:t>porneste</a:t>
            </a:r>
            <a:r>
              <a:rPr lang="fr-FR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>
                <a:latin typeface="Times New Roman"/>
                <a:ea typeface="Calibri"/>
                <a:cs typeface="Times New Roman"/>
              </a:rPr>
              <a:t>efectuarea</a:t>
            </a:r>
            <a:r>
              <a:rPr lang="fr-FR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>
                <a:latin typeface="Times New Roman"/>
                <a:ea typeface="Calibri"/>
                <a:cs typeface="Times New Roman"/>
              </a:rPr>
              <a:t>anchetei</a:t>
            </a:r>
            <a:r>
              <a:rPr lang="fr-FR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>
                <a:latin typeface="Times New Roman"/>
                <a:ea typeface="Calibri"/>
                <a:cs typeface="Times New Roman"/>
              </a:rPr>
              <a:t>epidemiologice</a:t>
            </a:r>
            <a:r>
              <a:rPr lang="fr-FR" sz="2000" dirty="0">
                <a:latin typeface="Times New Roman"/>
                <a:ea typeface="Calibri"/>
                <a:cs typeface="Times New Roman"/>
              </a:rPr>
              <a:t> se </a:t>
            </a:r>
            <a:r>
              <a:rPr lang="fr-FR" sz="2000" dirty="0" err="1">
                <a:latin typeface="Times New Roman"/>
                <a:ea typeface="Calibri"/>
                <a:cs typeface="Times New Roman"/>
              </a:rPr>
              <a:t>numeste</a:t>
            </a:r>
            <a:r>
              <a:rPr lang="fr-FR" sz="2000" dirty="0">
                <a:latin typeface="Times New Roman"/>
                <a:ea typeface="Calibri"/>
                <a:cs typeface="Times New Roman"/>
              </a:rPr>
              <a:t> ‘</a:t>
            </a:r>
            <a:r>
              <a:rPr lang="fr-FR" sz="2000" b="1" dirty="0">
                <a:latin typeface="Times New Roman"/>
                <a:ea typeface="Calibri"/>
                <a:cs typeface="Times New Roman"/>
              </a:rPr>
              <a:t>’</a:t>
            </a:r>
            <a:r>
              <a:rPr lang="fr-FR" sz="2000" b="1" dirty="0" err="1">
                <a:latin typeface="Times New Roman"/>
                <a:ea typeface="Calibri"/>
                <a:cs typeface="Times New Roman"/>
              </a:rPr>
              <a:t>caz</a:t>
            </a:r>
            <a:r>
              <a:rPr lang="fr-FR" sz="2000" b="1" dirty="0">
                <a:latin typeface="Times New Roman"/>
                <a:ea typeface="Calibri"/>
                <a:cs typeface="Times New Roman"/>
              </a:rPr>
              <a:t> index</a:t>
            </a:r>
            <a:r>
              <a:rPr lang="fr-FR" sz="2000" dirty="0">
                <a:latin typeface="Times New Roman"/>
                <a:ea typeface="Calibri"/>
                <a:cs typeface="Times New Roman"/>
              </a:rPr>
              <a:t> ‘’.</a:t>
            </a:r>
            <a:endParaRPr lang="en-US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8550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1574800"/>
            <a:ext cx="7239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err="1" smtClean="0">
                <a:effectLst/>
                <a:latin typeface="Times New Roman"/>
                <a:ea typeface="Calibri"/>
              </a:rPr>
              <a:t>Testul</a:t>
            </a:r>
            <a:r>
              <a:rPr lang="fr-FR" sz="2000" dirty="0" smtClean="0">
                <a:effectLst/>
                <a:latin typeface="Times New Roman"/>
                <a:ea typeface="Calibri"/>
              </a:rPr>
              <a:t> </a:t>
            </a:r>
            <a:r>
              <a:rPr lang="fr-FR" sz="2000" dirty="0" err="1" smtClean="0">
                <a:effectLst/>
                <a:latin typeface="Times New Roman"/>
                <a:ea typeface="Calibri"/>
              </a:rPr>
              <a:t>tuberculinic</a:t>
            </a:r>
            <a:r>
              <a:rPr lang="fr-FR" sz="2000" dirty="0" smtClean="0">
                <a:effectLst/>
                <a:latin typeface="Times New Roman"/>
                <a:ea typeface="Calibri"/>
              </a:rPr>
              <a:t> este un </a:t>
            </a:r>
            <a:r>
              <a:rPr lang="fr-FR" sz="2000" dirty="0" err="1" smtClean="0">
                <a:effectLst/>
                <a:latin typeface="Times New Roman"/>
                <a:ea typeface="Calibri"/>
              </a:rPr>
              <a:t>procedeu</a:t>
            </a:r>
            <a:r>
              <a:rPr lang="fr-FR" sz="2000" dirty="0" smtClean="0">
                <a:effectLst/>
                <a:latin typeface="Times New Roman"/>
                <a:ea typeface="Calibri"/>
              </a:rPr>
              <a:t> de </a:t>
            </a:r>
            <a:r>
              <a:rPr lang="fr-FR" sz="2000" dirty="0" err="1" smtClean="0">
                <a:effectLst/>
                <a:latin typeface="Times New Roman"/>
                <a:ea typeface="Calibri"/>
              </a:rPr>
              <a:t>evidenţiere</a:t>
            </a:r>
            <a:r>
              <a:rPr lang="fr-FR" sz="2000" dirty="0" smtClean="0">
                <a:effectLst/>
                <a:latin typeface="Times New Roman"/>
                <a:ea typeface="Calibri"/>
              </a:rPr>
              <a:t> a </a:t>
            </a:r>
            <a:r>
              <a:rPr lang="fr-FR" sz="2000" dirty="0" err="1" smtClean="0">
                <a:effectLst/>
                <a:latin typeface="Times New Roman"/>
                <a:ea typeface="Calibri"/>
              </a:rPr>
              <a:t>infecţiei</a:t>
            </a:r>
            <a:r>
              <a:rPr lang="fr-FR" sz="2000" dirty="0" smtClean="0">
                <a:effectLst/>
                <a:latin typeface="Times New Roman"/>
                <a:ea typeface="Calibri"/>
              </a:rPr>
              <a:t> </a:t>
            </a:r>
            <a:r>
              <a:rPr lang="fr-FR" sz="2000" dirty="0" err="1" smtClean="0">
                <a:effectLst/>
                <a:latin typeface="Times New Roman"/>
                <a:ea typeface="Calibri"/>
              </a:rPr>
              <a:t>tuberculoase</a:t>
            </a:r>
            <a:r>
              <a:rPr lang="fr-FR" sz="2000" dirty="0" smtClean="0">
                <a:effectLst/>
                <a:latin typeface="Times New Roman"/>
                <a:ea typeface="Calibri"/>
              </a:rPr>
              <a:t> latente (ITBL) </a:t>
            </a:r>
            <a:r>
              <a:rPr lang="fr-FR" sz="2000" dirty="0" err="1" smtClean="0">
                <a:effectLst/>
                <a:latin typeface="Times New Roman"/>
                <a:ea typeface="Calibri"/>
              </a:rPr>
              <a:t>într</a:t>
            </a:r>
            <a:r>
              <a:rPr lang="fr-FR" sz="2000" dirty="0" smtClean="0">
                <a:effectLst/>
                <a:latin typeface="Times New Roman"/>
                <a:ea typeface="Calibri"/>
              </a:rPr>
              <a:t>-un </a:t>
            </a:r>
            <a:r>
              <a:rPr lang="fr-FR" sz="2000" dirty="0" err="1" smtClean="0">
                <a:effectLst/>
                <a:latin typeface="Times New Roman"/>
                <a:ea typeface="Calibri"/>
              </a:rPr>
              <a:t>organism</a:t>
            </a:r>
            <a:r>
              <a:rPr lang="fr-FR" sz="2000" dirty="0" smtClean="0">
                <a:effectLst/>
                <a:latin typeface="Times New Roman"/>
                <a:ea typeface="Calibri"/>
              </a:rPr>
              <a:t>. </a:t>
            </a:r>
          </a:p>
          <a:p>
            <a:pPr algn="just"/>
            <a:endParaRPr lang="fr-FR" sz="2000" dirty="0">
              <a:latin typeface="Times New Roman"/>
            </a:endParaRPr>
          </a:p>
          <a:p>
            <a:pPr algn="just"/>
            <a:r>
              <a:rPr lang="ro-RO" sz="2000" dirty="0" smtClean="0">
                <a:effectLst/>
                <a:latin typeface="Times New Roman"/>
                <a:ea typeface="Calibri"/>
              </a:rPr>
              <a:t>Infecția tuberculoasă latentă (ITBL) este starea asimptomatică la persoanele infectate cu MT </a:t>
            </a:r>
            <a:endParaRPr lang="en-US" sz="2000" dirty="0">
              <a:latin typeface="Times New Roman"/>
              <a:ea typeface="Calibri"/>
            </a:endParaRPr>
          </a:p>
          <a:p>
            <a:pPr algn="just"/>
            <a:endParaRPr lang="en-US" sz="2000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just"/>
            <a:r>
              <a:rPr lang="ro-RO" sz="20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Pacientul cu infecție tuberculoasă latentă nu este contagios.</a:t>
            </a:r>
            <a:endParaRPr lang="en-US" sz="2000" b="1" dirty="0" smtClean="0">
              <a:solidFill>
                <a:srgbClr val="FF000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algn="just"/>
            <a:endParaRPr lang="en-US" sz="2000" b="1" dirty="0" smtClean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just"/>
            <a:r>
              <a:rPr lang="fr-FR" sz="2000" dirty="0" smtClean="0">
                <a:effectLst/>
                <a:latin typeface="Times New Roman"/>
                <a:ea typeface="Calibri"/>
              </a:rPr>
              <a:t>Se </a:t>
            </a:r>
            <a:r>
              <a:rPr lang="fr-FR" sz="2000" dirty="0" err="1" smtClean="0">
                <a:effectLst/>
                <a:latin typeface="Times New Roman"/>
                <a:ea typeface="Calibri"/>
              </a:rPr>
              <a:t>apreciaza</a:t>
            </a:r>
            <a:r>
              <a:rPr lang="fr-FR" sz="2000" dirty="0" smtClean="0">
                <a:effectLst/>
                <a:latin typeface="Times New Roman"/>
                <a:ea typeface="Calibri"/>
              </a:rPr>
              <a:t> ca 10% </a:t>
            </a:r>
            <a:r>
              <a:rPr lang="fr-FR" sz="2000" dirty="0" err="1" smtClean="0">
                <a:effectLst/>
                <a:latin typeface="Times New Roman"/>
                <a:ea typeface="Calibri"/>
              </a:rPr>
              <a:t>din</a:t>
            </a:r>
            <a:r>
              <a:rPr lang="fr-FR" sz="2000" dirty="0" smtClean="0">
                <a:effectLst/>
                <a:latin typeface="Times New Roman"/>
                <a:ea typeface="Calibri"/>
              </a:rPr>
              <a:t> </a:t>
            </a:r>
            <a:r>
              <a:rPr lang="fr-FR" sz="2000" dirty="0" err="1" smtClean="0">
                <a:effectLst/>
                <a:latin typeface="Times New Roman"/>
                <a:ea typeface="Calibri"/>
              </a:rPr>
              <a:t>totalul</a:t>
            </a:r>
            <a:r>
              <a:rPr lang="fr-FR" sz="2000" dirty="0" smtClean="0">
                <a:effectLst/>
                <a:latin typeface="Times New Roman"/>
                <a:ea typeface="Calibri"/>
              </a:rPr>
              <a:t> </a:t>
            </a:r>
            <a:r>
              <a:rPr lang="fr-FR" sz="2000" dirty="0" err="1" smtClean="0">
                <a:effectLst/>
                <a:latin typeface="Times New Roman"/>
                <a:ea typeface="Calibri"/>
              </a:rPr>
              <a:t>persoanelor</a:t>
            </a:r>
            <a:r>
              <a:rPr lang="fr-FR" sz="2000" dirty="0" smtClean="0">
                <a:effectLst/>
                <a:latin typeface="Times New Roman"/>
                <a:ea typeface="Calibri"/>
              </a:rPr>
              <a:t> </a:t>
            </a:r>
            <a:r>
              <a:rPr lang="fr-FR" sz="2000" dirty="0" err="1" smtClean="0">
                <a:effectLst/>
                <a:latin typeface="Times New Roman"/>
                <a:ea typeface="Calibri"/>
              </a:rPr>
              <a:t>infectate</a:t>
            </a:r>
            <a:r>
              <a:rPr lang="fr-FR" sz="2000" dirty="0" smtClean="0">
                <a:effectLst/>
                <a:latin typeface="Times New Roman"/>
                <a:ea typeface="Calibri"/>
              </a:rPr>
              <a:t> transforma </a:t>
            </a:r>
            <a:r>
              <a:rPr lang="fr-FR" sz="2000" dirty="0" err="1" smtClean="0">
                <a:effectLst/>
                <a:latin typeface="Times New Roman"/>
                <a:ea typeface="Calibri"/>
              </a:rPr>
              <a:t>infectia</a:t>
            </a:r>
            <a:r>
              <a:rPr lang="fr-FR" sz="2000" dirty="0" smtClean="0">
                <a:effectLst/>
                <a:latin typeface="Times New Roman"/>
                <a:ea typeface="Calibri"/>
              </a:rPr>
              <a:t> TB in </a:t>
            </a:r>
            <a:r>
              <a:rPr lang="fr-FR" sz="2000" dirty="0" err="1" smtClean="0">
                <a:effectLst/>
                <a:latin typeface="Times New Roman"/>
                <a:ea typeface="Calibri"/>
              </a:rPr>
              <a:t>boala</a:t>
            </a:r>
            <a:r>
              <a:rPr lang="fr-FR" sz="2000" dirty="0" smtClean="0">
                <a:effectLst/>
                <a:latin typeface="Times New Roman"/>
                <a:ea typeface="Calibri"/>
              </a:rPr>
              <a:t> TB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81919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433443"/>
            <a:ext cx="685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err="1">
                <a:latin typeface="Times New Roman"/>
                <a:ea typeface="Calibri"/>
              </a:rPr>
              <a:t>Ancheta</a:t>
            </a:r>
            <a:r>
              <a:rPr lang="fr-FR" sz="2000" dirty="0">
                <a:latin typeface="Times New Roman"/>
                <a:ea typeface="Calibri"/>
              </a:rPr>
              <a:t> </a:t>
            </a:r>
            <a:r>
              <a:rPr lang="fr-FR" sz="2000" dirty="0" err="1">
                <a:latin typeface="Times New Roman"/>
                <a:ea typeface="Calibri"/>
              </a:rPr>
              <a:t>epidemiologica</a:t>
            </a:r>
            <a:r>
              <a:rPr lang="fr-FR" sz="2000" dirty="0">
                <a:latin typeface="Times New Roman"/>
                <a:ea typeface="Calibri"/>
              </a:rPr>
              <a:t> es </a:t>
            </a:r>
            <a:r>
              <a:rPr lang="fr-FR" sz="2000" dirty="0" err="1">
                <a:latin typeface="Times New Roman"/>
                <a:ea typeface="Calibri"/>
              </a:rPr>
              <a:t>declanseaza</a:t>
            </a:r>
            <a:r>
              <a:rPr lang="fr-FR" sz="2000" dirty="0">
                <a:latin typeface="Times New Roman"/>
                <a:ea typeface="Calibri"/>
              </a:rPr>
              <a:t> in </a:t>
            </a:r>
            <a:r>
              <a:rPr lang="fr-FR" sz="2000" dirty="0" err="1">
                <a:latin typeface="Times New Roman"/>
                <a:ea typeface="Calibri"/>
              </a:rPr>
              <a:t>decurs</a:t>
            </a:r>
            <a:r>
              <a:rPr lang="fr-FR" sz="2000" dirty="0">
                <a:latin typeface="Times New Roman"/>
                <a:ea typeface="Calibri"/>
              </a:rPr>
              <a:t> de </a:t>
            </a:r>
            <a:r>
              <a:rPr lang="fr-FR" sz="2000" dirty="0" err="1">
                <a:latin typeface="Times New Roman"/>
                <a:ea typeface="Calibri"/>
              </a:rPr>
              <a:t>maxim</a:t>
            </a:r>
            <a:r>
              <a:rPr lang="fr-FR" sz="2000" dirty="0">
                <a:latin typeface="Times New Roman"/>
                <a:ea typeface="Calibri"/>
              </a:rPr>
              <a:t> 72 de ore de </a:t>
            </a:r>
            <a:r>
              <a:rPr lang="fr-FR" sz="2000" dirty="0" err="1">
                <a:latin typeface="Times New Roman"/>
                <a:ea typeface="Calibri"/>
              </a:rPr>
              <a:t>catre</a:t>
            </a:r>
            <a:r>
              <a:rPr lang="fr-FR" sz="2000" dirty="0">
                <a:latin typeface="Times New Roman"/>
                <a:ea typeface="Calibri"/>
              </a:rPr>
              <a:t> </a:t>
            </a:r>
            <a:r>
              <a:rPr lang="fr-FR" sz="2000" dirty="0" err="1">
                <a:latin typeface="Times New Roman"/>
                <a:ea typeface="Calibri"/>
              </a:rPr>
              <a:t>medicul</a:t>
            </a:r>
            <a:r>
              <a:rPr lang="fr-FR" sz="2000" dirty="0">
                <a:latin typeface="Times New Roman"/>
                <a:ea typeface="Calibri"/>
              </a:rPr>
              <a:t> </a:t>
            </a:r>
            <a:r>
              <a:rPr lang="fr-FR" sz="2000" dirty="0" err="1">
                <a:latin typeface="Times New Roman"/>
                <a:ea typeface="Calibri"/>
              </a:rPr>
              <a:t>pneumolog</a:t>
            </a:r>
            <a:r>
              <a:rPr lang="fr-FR" sz="2000" dirty="0">
                <a:latin typeface="Times New Roman"/>
                <a:ea typeface="Calibri"/>
              </a:rPr>
              <a:t> </a:t>
            </a:r>
            <a:r>
              <a:rPr lang="fr-FR" sz="2000" dirty="0" err="1">
                <a:latin typeface="Times New Roman"/>
                <a:ea typeface="Calibri"/>
              </a:rPr>
              <a:t>din</a:t>
            </a:r>
            <a:r>
              <a:rPr lang="fr-FR" sz="2000" dirty="0">
                <a:latin typeface="Times New Roman"/>
                <a:ea typeface="Calibri"/>
              </a:rPr>
              <a:t> </a:t>
            </a:r>
            <a:r>
              <a:rPr lang="fr-FR" sz="2000" dirty="0" smtClean="0">
                <a:latin typeface="Times New Roman"/>
                <a:ea typeface="Calibri"/>
              </a:rPr>
              <a:t>DPF.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624016" y="533400"/>
            <a:ext cx="4132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Etapele</a:t>
            </a:r>
            <a:r>
              <a:rPr lang="fr-FR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unei</a:t>
            </a:r>
            <a:r>
              <a:rPr lang="fr-FR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anchete</a:t>
            </a:r>
            <a:r>
              <a:rPr lang="fr-FR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epidemiologice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9221" y="2667000"/>
            <a:ext cx="7668318" cy="2600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err="1">
                <a:latin typeface="Times New Roman"/>
                <a:ea typeface="Calibri"/>
              </a:rPr>
              <a:t>Etapa</a:t>
            </a:r>
            <a:r>
              <a:rPr lang="fr-FR" b="1" dirty="0">
                <a:latin typeface="Times New Roman"/>
                <a:ea typeface="Calibri"/>
              </a:rPr>
              <a:t> de </a:t>
            </a:r>
            <a:r>
              <a:rPr lang="fr-FR" b="1" dirty="0" smtClean="0">
                <a:latin typeface="Times New Roman"/>
                <a:ea typeface="Calibri"/>
              </a:rPr>
              <a:t>diagnostic</a:t>
            </a:r>
          </a:p>
          <a:p>
            <a:endParaRPr lang="fr-FR" b="1" dirty="0" smtClean="0">
              <a:latin typeface="Times New Roman"/>
              <a:ea typeface="Calibri"/>
            </a:endParaRPr>
          </a:p>
          <a:p>
            <a:r>
              <a:rPr lang="fr-FR" sz="2000" b="1" dirty="0">
                <a:latin typeface="Times New Roman"/>
                <a:ea typeface="Calibri"/>
                <a:cs typeface="Times New Roman"/>
              </a:rPr>
              <a:t>s</a:t>
            </a:r>
            <a:r>
              <a:rPr lang="fr-FR" sz="2000" dirty="0" smtClean="0">
                <a:latin typeface="Times New Roman"/>
                <a:ea typeface="Calibri"/>
                <a:cs typeface="Times New Roman"/>
              </a:rPr>
              <a:t>e </a:t>
            </a:r>
            <a:r>
              <a:rPr lang="fr-FR" sz="2000" dirty="0" err="1">
                <a:latin typeface="Times New Roman"/>
                <a:ea typeface="Calibri"/>
                <a:cs typeface="Times New Roman"/>
              </a:rPr>
              <a:t>stabileşte</a:t>
            </a:r>
            <a:r>
              <a:rPr lang="fr-FR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>
                <a:latin typeface="Times New Roman"/>
                <a:ea typeface="Calibri"/>
                <a:cs typeface="Times New Roman"/>
              </a:rPr>
              <a:t>diagnosticul</a:t>
            </a:r>
            <a:r>
              <a:rPr lang="fr-FR" sz="2000" dirty="0">
                <a:latin typeface="Times New Roman"/>
                <a:ea typeface="Calibri"/>
                <a:cs typeface="Times New Roman"/>
              </a:rPr>
              <a:t> de </a:t>
            </a:r>
            <a:r>
              <a:rPr lang="fr-FR" sz="2000" dirty="0" err="1">
                <a:latin typeface="Times New Roman"/>
                <a:ea typeface="Calibri"/>
                <a:cs typeface="Times New Roman"/>
              </a:rPr>
              <a:t>infecţie</a:t>
            </a:r>
            <a:r>
              <a:rPr lang="fr-FR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>
                <a:latin typeface="Times New Roman"/>
                <a:ea typeface="Calibri"/>
                <a:cs typeface="Times New Roman"/>
              </a:rPr>
              <a:t>sau</a:t>
            </a:r>
            <a:r>
              <a:rPr lang="fr-FR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>
                <a:latin typeface="Times New Roman"/>
                <a:ea typeface="Calibri"/>
                <a:cs typeface="Times New Roman"/>
              </a:rPr>
              <a:t>boală</a:t>
            </a:r>
            <a:r>
              <a:rPr lang="fr-FR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>
                <a:latin typeface="Times New Roman"/>
                <a:ea typeface="Calibri"/>
                <a:cs typeface="Times New Roman"/>
              </a:rPr>
              <a:t>tuberculoasă</a:t>
            </a:r>
            <a:r>
              <a:rPr lang="fr-FR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indent="228600" algn="just">
              <a:lnSpc>
                <a:spcPct val="150000"/>
              </a:lnSpc>
            </a:pPr>
            <a:endParaRPr lang="fr-FR" dirty="0"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Etapa</a:t>
            </a:r>
            <a:r>
              <a:rPr lang="fr-FR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în</a:t>
            </a:r>
            <a:r>
              <a:rPr lang="fr-FR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care se </a:t>
            </a:r>
            <a:r>
              <a:rPr lang="fr-FR" sz="20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stabilesc</a:t>
            </a:r>
            <a:r>
              <a:rPr lang="fr-FR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date </a:t>
            </a:r>
            <a:r>
              <a:rPr lang="fr-FR" sz="20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despre</a:t>
            </a:r>
            <a:r>
              <a:rPr lang="fr-FR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cazul</a:t>
            </a:r>
            <a:r>
              <a:rPr lang="fr-FR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care face </a:t>
            </a:r>
            <a:r>
              <a:rPr lang="fr-FR" sz="20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obiectul</a:t>
            </a:r>
            <a:r>
              <a:rPr lang="fr-FR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AE:</a:t>
            </a:r>
          </a:p>
          <a:p>
            <a:pPr algn="just">
              <a:lnSpc>
                <a:spcPct val="150000"/>
              </a:lnSpc>
            </a:pPr>
            <a:r>
              <a:rPr lang="fr-FR" sz="2000" dirty="0" err="1">
                <a:latin typeface="Times New Roman"/>
                <a:ea typeface="Calibri"/>
              </a:rPr>
              <a:t>datele</a:t>
            </a:r>
            <a:r>
              <a:rPr lang="fr-FR" sz="2000" dirty="0">
                <a:latin typeface="Times New Roman"/>
                <a:ea typeface="Calibri"/>
              </a:rPr>
              <a:t> de </a:t>
            </a:r>
            <a:r>
              <a:rPr lang="fr-FR" sz="2000" dirty="0" err="1">
                <a:latin typeface="Times New Roman"/>
                <a:ea typeface="Calibri"/>
              </a:rPr>
              <a:t>identitate</a:t>
            </a:r>
            <a:r>
              <a:rPr lang="fr-FR" sz="2000" dirty="0">
                <a:latin typeface="Times New Roman"/>
                <a:ea typeface="Calibri"/>
              </a:rPr>
              <a:t> ale </a:t>
            </a:r>
            <a:r>
              <a:rPr lang="fr-FR" sz="2000" dirty="0" err="1">
                <a:latin typeface="Times New Roman"/>
                <a:ea typeface="Calibri"/>
              </a:rPr>
              <a:t>cazului</a:t>
            </a:r>
            <a:r>
              <a:rPr lang="fr-FR" sz="2000" dirty="0">
                <a:latin typeface="Times New Roman"/>
                <a:ea typeface="Calibri"/>
              </a:rPr>
              <a:t>, </a:t>
            </a:r>
            <a:r>
              <a:rPr lang="fr-FR" sz="2000" dirty="0" err="1">
                <a:latin typeface="Times New Roman"/>
                <a:ea typeface="Calibri"/>
              </a:rPr>
              <a:t>adresa</a:t>
            </a:r>
            <a:r>
              <a:rPr lang="fr-FR" sz="2000" dirty="0">
                <a:latin typeface="Times New Roman"/>
                <a:ea typeface="Calibri"/>
              </a:rPr>
              <a:t> </a:t>
            </a:r>
            <a:r>
              <a:rPr lang="fr-FR" sz="2000" dirty="0" err="1">
                <a:latin typeface="Times New Roman"/>
                <a:ea typeface="Calibri"/>
              </a:rPr>
              <a:t>exactă</a:t>
            </a:r>
            <a:r>
              <a:rPr lang="fr-FR" sz="2000" dirty="0">
                <a:latin typeface="Times New Roman"/>
                <a:ea typeface="Calibri"/>
              </a:rPr>
              <a:t>, </a:t>
            </a:r>
            <a:r>
              <a:rPr lang="fr-FR" sz="2000" dirty="0" err="1">
                <a:latin typeface="Times New Roman"/>
                <a:ea typeface="Calibri"/>
              </a:rPr>
              <a:t>ocupaţia</a:t>
            </a:r>
            <a:r>
              <a:rPr lang="fr-FR" sz="2000" dirty="0">
                <a:latin typeface="Times New Roman"/>
                <a:ea typeface="Calibri"/>
              </a:rPr>
              <a:t>, </a:t>
            </a:r>
            <a:r>
              <a:rPr lang="fr-FR" sz="2000" dirty="0" err="1">
                <a:latin typeface="Times New Roman"/>
                <a:ea typeface="Calibri"/>
              </a:rPr>
              <a:t>locul</a:t>
            </a:r>
            <a:r>
              <a:rPr lang="fr-FR" sz="2000" dirty="0">
                <a:latin typeface="Times New Roman"/>
                <a:ea typeface="Calibri"/>
              </a:rPr>
              <a:t> de </a:t>
            </a:r>
            <a:r>
              <a:rPr lang="fr-FR" sz="2000" dirty="0" err="1" smtClean="0">
                <a:latin typeface="Times New Roman"/>
                <a:ea typeface="Calibri"/>
              </a:rPr>
              <a:t>muncă</a:t>
            </a:r>
            <a:r>
              <a:rPr lang="fr-FR" sz="2000" dirty="0" smtClean="0">
                <a:latin typeface="Times New Roman"/>
                <a:ea typeface="Calibri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246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066800"/>
            <a:ext cx="7086600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Etapa</a:t>
            </a:r>
            <a:r>
              <a:rPr lang="fr-FR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stabilirii</a:t>
            </a:r>
            <a:r>
              <a:rPr lang="fr-FR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unor</a:t>
            </a:r>
            <a:r>
              <a:rPr lang="fr-FR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intervale</a:t>
            </a:r>
            <a:r>
              <a:rPr lang="fr-FR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de </a:t>
            </a:r>
            <a:r>
              <a:rPr lang="fr-FR" sz="20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timp</a:t>
            </a:r>
            <a:r>
              <a:rPr lang="fr-FR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în</a:t>
            </a:r>
            <a:r>
              <a:rPr lang="fr-FR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funcţie</a:t>
            </a:r>
            <a:r>
              <a:rPr lang="fr-FR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de </a:t>
            </a:r>
            <a:r>
              <a:rPr lang="fr-FR" sz="20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cazul</a:t>
            </a:r>
            <a:r>
              <a:rPr lang="fr-FR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care face </a:t>
            </a:r>
            <a:r>
              <a:rPr lang="fr-FR" sz="20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obiectul</a:t>
            </a:r>
            <a:r>
              <a:rPr lang="fr-FR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AE</a:t>
            </a:r>
            <a:r>
              <a:rPr lang="fr-FR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fr-FR" sz="2000" dirty="0" smtClean="0">
                <a:latin typeface="Times New Roman"/>
                <a:ea typeface="Calibri"/>
                <a:cs typeface="Times New Roman"/>
              </a:rPr>
              <a:t>se </a:t>
            </a:r>
            <a:r>
              <a:rPr lang="fr-FR" sz="2000" dirty="0" err="1">
                <a:latin typeface="Times New Roman"/>
                <a:ea typeface="Calibri"/>
                <a:cs typeface="Times New Roman"/>
              </a:rPr>
              <a:t>stabileşte</a:t>
            </a:r>
            <a:r>
              <a:rPr lang="fr-FR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>
                <a:latin typeface="Times New Roman"/>
                <a:ea typeface="Calibri"/>
                <a:cs typeface="Times New Roman"/>
              </a:rPr>
              <a:t>intervalul</a:t>
            </a:r>
            <a:r>
              <a:rPr lang="fr-FR" sz="2000" dirty="0">
                <a:latin typeface="Times New Roman"/>
                <a:ea typeface="Calibri"/>
                <a:cs typeface="Times New Roman"/>
              </a:rPr>
              <a:t> de </a:t>
            </a:r>
            <a:r>
              <a:rPr lang="fr-FR" sz="2000" dirty="0" err="1">
                <a:latin typeface="Times New Roman"/>
                <a:ea typeface="Calibri"/>
                <a:cs typeface="Times New Roman"/>
              </a:rPr>
              <a:t>timp</a:t>
            </a:r>
            <a:r>
              <a:rPr lang="fr-FR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>
                <a:latin typeface="Times New Roman"/>
                <a:ea typeface="Calibri"/>
                <a:cs typeface="Times New Roman"/>
              </a:rPr>
              <a:t>scurs</a:t>
            </a:r>
            <a:r>
              <a:rPr lang="fr-FR" sz="2000" dirty="0">
                <a:latin typeface="Times New Roman"/>
                <a:ea typeface="Calibri"/>
                <a:cs typeface="Times New Roman"/>
              </a:rPr>
              <a:t> de la </a:t>
            </a:r>
            <a:r>
              <a:rPr lang="fr-FR" sz="2000" dirty="0" err="1">
                <a:latin typeface="Times New Roman"/>
                <a:ea typeface="Calibri"/>
                <a:cs typeface="Times New Roman"/>
              </a:rPr>
              <a:t>apariţia</a:t>
            </a:r>
            <a:r>
              <a:rPr lang="fr-FR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>
                <a:latin typeface="Times New Roman"/>
                <a:ea typeface="Calibri"/>
                <a:cs typeface="Times New Roman"/>
              </a:rPr>
              <a:t>primelor</a:t>
            </a:r>
            <a:r>
              <a:rPr lang="fr-FR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>
                <a:latin typeface="Times New Roman"/>
                <a:ea typeface="Calibri"/>
                <a:cs typeface="Times New Roman"/>
              </a:rPr>
              <a:t>simptome</a:t>
            </a:r>
            <a:r>
              <a:rPr lang="fr-FR" sz="2000" dirty="0">
                <a:latin typeface="Times New Roman"/>
                <a:ea typeface="Calibri"/>
                <a:cs typeface="Times New Roman"/>
              </a:rPr>
              <a:t> de </a:t>
            </a:r>
            <a:r>
              <a:rPr lang="fr-FR" sz="2000" dirty="0" err="1">
                <a:latin typeface="Times New Roman"/>
                <a:ea typeface="Calibri"/>
                <a:cs typeface="Times New Roman"/>
              </a:rPr>
              <a:t>boală</a:t>
            </a:r>
            <a:r>
              <a:rPr lang="fr-FR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>
                <a:latin typeface="Times New Roman"/>
                <a:ea typeface="Calibri"/>
                <a:cs typeface="Times New Roman"/>
              </a:rPr>
              <a:t>şi</a:t>
            </a:r>
            <a:r>
              <a:rPr lang="fr-FR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>
                <a:latin typeface="Times New Roman"/>
                <a:ea typeface="Calibri"/>
                <a:cs typeface="Times New Roman"/>
              </a:rPr>
              <a:t>până</a:t>
            </a:r>
            <a:r>
              <a:rPr lang="fr-FR" sz="2000" dirty="0">
                <a:latin typeface="Times New Roman"/>
                <a:ea typeface="Calibri"/>
                <a:cs typeface="Times New Roman"/>
              </a:rPr>
              <a:t> la </a:t>
            </a:r>
            <a:r>
              <a:rPr lang="fr-FR" sz="2000" dirty="0" err="1">
                <a:latin typeface="Times New Roman"/>
                <a:ea typeface="Calibri"/>
                <a:cs typeface="Times New Roman"/>
              </a:rPr>
              <a:t>momentul</a:t>
            </a:r>
            <a:r>
              <a:rPr lang="fr-FR" sz="2000" dirty="0">
                <a:latin typeface="Times New Roman"/>
                <a:ea typeface="Calibri"/>
                <a:cs typeface="Times New Roman"/>
              </a:rPr>
              <a:t> de diagnostic </a:t>
            </a:r>
            <a:r>
              <a:rPr lang="fr-FR" sz="2000" dirty="0" err="1">
                <a:latin typeface="Times New Roman"/>
                <a:ea typeface="Calibri"/>
                <a:cs typeface="Times New Roman"/>
              </a:rPr>
              <a:t>şi</a:t>
            </a:r>
            <a:r>
              <a:rPr lang="fr-FR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>
                <a:latin typeface="Times New Roman"/>
                <a:ea typeface="Calibri"/>
                <a:cs typeface="Times New Roman"/>
              </a:rPr>
              <a:t>instituire</a:t>
            </a:r>
            <a:r>
              <a:rPr lang="fr-FR" sz="2000" dirty="0">
                <a:latin typeface="Times New Roman"/>
                <a:ea typeface="Calibri"/>
                <a:cs typeface="Times New Roman"/>
              </a:rPr>
              <a:t> a </a:t>
            </a:r>
            <a:r>
              <a:rPr lang="fr-FR" sz="2000" dirty="0" err="1">
                <a:latin typeface="Times New Roman"/>
                <a:ea typeface="Calibri"/>
                <a:cs typeface="Times New Roman"/>
              </a:rPr>
              <a:t>tratamentului</a:t>
            </a:r>
            <a:r>
              <a:rPr lang="fr-FR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>
                <a:latin typeface="Times New Roman"/>
                <a:ea typeface="Calibri"/>
                <a:cs typeface="Times New Roman"/>
              </a:rPr>
              <a:t>antituberculos</a:t>
            </a:r>
            <a:r>
              <a:rPr lang="fr-FR" sz="2000" dirty="0">
                <a:latin typeface="Times New Roman"/>
                <a:ea typeface="Calibri"/>
                <a:cs typeface="Times New Roman"/>
              </a:rPr>
              <a:t>, </a:t>
            </a:r>
            <a:r>
              <a:rPr lang="fr-FR" sz="2000" dirty="0" err="1">
                <a:latin typeface="Times New Roman"/>
                <a:ea typeface="Calibri"/>
                <a:cs typeface="Times New Roman"/>
              </a:rPr>
              <a:t>interval</a:t>
            </a:r>
            <a:r>
              <a:rPr lang="fr-FR" sz="2000" dirty="0">
                <a:latin typeface="Times New Roman"/>
                <a:ea typeface="Calibri"/>
                <a:cs typeface="Times New Roman"/>
              </a:rPr>
              <a:t> care se </a:t>
            </a:r>
            <a:r>
              <a:rPr lang="fr-FR" sz="2000" dirty="0" err="1">
                <a:latin typeface="Times New Roman"/>
                <a:ea typeface="Calibri"/>
                <a:cs typeface="Times New Roman"/>
              </a:rPr>
              <a:t>devansează</a:t>
            </a:r>
            <a:r>
              <a:rPr lang="fr-FR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>
                <a:latin typeface="Times New Roman"/>
                <a:ea typeface="Calibri"/>
                <a:cs typeface="Times New Roman"/>
              </a:rPr>
              <a:t>cu</a:t>
            </a:r>
            <a:r>
              <a:rPr lang="fr-FR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>
                <a:latin typeface="Times New Roman"/>
                <a:ea typeface="Calibri"/>
                <a:cs typeface="Times New Roman"/>
              </a:rPr>
              <a:t>două</a:t>
            </a:r>
            <a:r>
              <a:rPr lang="fr-FR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>
                <a:latin typeface="Times New Roman"/>
                <a:ea typeface="Calibri"/>
                <a:cs typeface="Times New Roman"/>
              </a:rPr>
              <a:t>luni</a:t>
            </a:r>
            <a:r>
              <a:rPr lang="fr-FR" sz="2000" dirty="0">
                <a:latin typeface="Times New Roman"/>
                <a:ea typeface="Calibri"/>
                <a:cs typeface="Times New Roman"/>
              </a:rPr>
              <a:t> de </a:t>
            </a:r>
            <a:r>
              <a:rPr lang="fr-FR" sz="2000" dirty="0" err="1">
                <a:latin typeface="Times New Roman"/>
                <a:ea typeface="Calibri"/>
                <a:cs typeface="Times New Roman"/>
              </a:rPr>
              <a:t>zile</a:t>
            </a:r>
            <a:r>
              <a:rPr lang="fr-FR" sz="20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lang="en-US" sz="2000" dirty="0">
              <a:latin typeface="Calibri"/>
              <a:ea typeface="Calibri"/>
              <a:cs typeface="Times New Roman"/>
            </a:endParaRPr>
          </a:p>
          <a:p>
            <a:pPr algn="just"/>
            <a:r>
              <a:rPr lang="en-GB" sz="2000" dirty="0" err="1">
                <a:latin typeface="Times New Roman"/>
                <a:ea typeface="Calibri"/>
              </a:rPr>
              <a:t>În</a:t>
            </a:r>
            <a:r>
              <a:rPr lang="en-GB" sz="2000" dirty="0">
                <a:latin typeface="Times New Roman"/>
                <a:ea typeface="Calibri"/>
              </a:rPr>
              <a:t> mod </a:t>
            </a:r>
            <a:r>
              <a:rPr lang="en-GB" sz="2000" dirty="0" err="1">
                <a:latin typeface="Times New Roman"/>
                <a:ea typeface="Calibri"/>
              </a:rPr>
              <a:t>clasic</a:t>
            </a:r>
            <a:r>
              <a:rPr lang="en-GB" sz="2000" dirty="0">
                <a:latin typeface="Times New Roman"/>
                <a:ea typeface="Calibri"/>
              </a:rPr>
              <a:t>, </a:t>
            </a:r>
            <a:r>
              <a:rPr lang="en-GB" sz="2000" dirty="0" err="1">
                <a:latin typeface="Times New Roman"/>
                <a:ea typeface="Calibri"/>
              </a:rPr>
              <a:t>acest</a:t>
            </a:r>
            <a:r>
              <a:rPr lang="en-GB" sz="2000" dirty="0">
                <a:latin typeface="Times New Roman"/>
                <a:ea typeface="Calibri"/>
              </a:rPr>
              <a:t> interval de </a:t>
            </a:r>
            <a:r>
              <a:rPr lang="en-GB" sz="2000" dirty="0" err="1">
                <a:latin typeface="Times New Roman"/>
                <a:ea typeface="Calibri"/>
              </a:rPr>
              <a:t>timp</a:t>
            </a:r>
            <a:r>
              <a:rPr lang="en-GB" sz="2000" dirty="0">
                <a:latin typeface="Times New Roman"/>
                <a:ea typeface="Calibri"/>
              </a:rPr>
              <a:t> </a:t>
            </a:r>
            <a:r>
              <a:rPr lang="en-GB" sz="2000" dirty="0" err="1">
                <a:latin typeface="Times New Roman"/>
                <a:ea typeface="Calibri"/>
              </a:rPr>
              <a:t>reprezintă</a:t>
            </a:r>
            <a:r>
              <a:rPr lang="en-GB" sz="2000" dirty="0">
                <a:latin typeface="Times New Roman"/>
                <a:ea typeface="Calibri"/>
              </a:rPr>
              <a:t> </a:t>
            </a:r>
            <a:r>
              <a:rPr lang="en-GB" sz="2000" dirty="0" err="1">
                <a:latin typeface="Times New Roman"/>
                <a:ea typeface="Calibri"/>
              </a:rPr>
              <a:t>perioada</a:t>
            </a:r>
            <a:r>
              <a:rPr lang="en-GB" sz="2000" dirty="0">
                <a:latin typeface="Times New Roman"/>
                <a:ea typeface="Calibri"/>
              </a:rPr>
              <a:t> </a:t>
            </a:r>
            <a:r>
              <a:rPr lang="en-GB" sz="2000" dirty="0" err="1">
                <a:latin typeface="Times New Roman"/>
                <a:ea typeface="Calibri"/>
              </a:rPr>
              <a:t>în</a:t>
            </a:r>
            <a:r>
              <a:rPr lang="en-GB" sz="2000" dirty="0">
                <a:latin typeface="Times New Roman"/>
                <a:ea typeface="Calibri"/>
              </a:rPr>
              <a:t> care </a:t>
            </a:r>
            <a:r>
              <a:rPr lang="en-GB" sz="2000" dirty="0" err="1">
                <a:latin typeface="Times New Roman"/>
                <a:ea typeface="Calibri"/>
              </a:rPr>
              <a:t>bolnavul</a:t>
            </a:r>
            <a:r>
              <a:rPr lang="en-GB" sz="2000" dirty="0">
                <a:latin typeface="Times New Roman"/>
                <a:ea typeface="Calibri"/>
              </a:rPr>
              <a:t> </a:t>
            </a:r>
            <a:r>
              <a:rPr lang="en-GB" sz="2000" dirty="0" err="1">
                <a:latin typeface="Times New Roman"/>
                <a:ea typeface="Calibri"/>
              </a:rPr>
              <a:t>i</a:t>
            </a:r>
            <a:r>
              <a:rPr lang="en-GB" sz="2000" dirty="0">
                <a:latin typeface="Times New Roman"/>
                <a:ea typeface="Calibri"/>
              </a:rPr>
              <a:t>-a </a:t>
            </a:r>
            <a:r>
              <a:rPr lang="en-GB" sz="2000" dirty="0" err="1">
                <a:latin typeface="Times New Roman"/>
                <a:ea typeface="Calibri"/>
              </a:rPr>
              <a:t>putut</a:t>
            </a:r>
            <a:r>
              <a:rPr lang="en-GB" sz="2000" dirty="0">
                <a:latin typeface="Times New Roman"/>
                <a:ea typeface="Calibri"/>
              </a:rPr>
              <a:t> </a:t>
            </a:r>
            <a:r>
              <a:rPr lang="en-GB" sz="2000" dirty="0" err="1">
                <a:latin typeface="Times New Roman"/>
                <a:ea typeface="Calibri"/>
              </a:rPr>
              <a:t>infecta</a:t>
            </a:r>
            <a:r>
              <a:rPr lang="en-GB" sz="2000" dirty="0">
                <a:latin typeface="Times New Roman"/>
                <a:ea typeface="Calibri"/>
              </a:rPr>
              <a:t> </a:t>
            </a:r>
            <a:r>
              <a:rPr lang="en-GB" sz="2000" dirty="0" err="1">
                <a:latin typeface="Times New Roman"/>
                <a:ea typeface="Calibri"/>
              </a:rPr>
              <a:t>pe</a:t>
            </a:r>
            <a:r>
              <a:rPr lang="en-GB" sz="2000" dirty="0">
                <a:latin typeface="Times New Roman"/>
                <a:ea typeface="Calibri"/>
              </a:rPr>
              <a:t> </a:t>
            </a:r>
            <a:r>
              <a:rPr lang="en-GB" sz="2000" dirty="0" err="1">
                <a:latin typeface="Times New Roman"/>
                <a:ea typeface="Calibri"/>
              </a:rPr>
              <a:t>cei</a:t>
            </a:r>
            <a:r>
              <a:rPr lang="en-GB" sz="2000" dirty="0">
                <a:latin typeface="Times New Roman"/>
                <a:ea typeface="Calibri"/>
              </a:rPr>
              <a:t> din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194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4435" y="762000"/>
            <a:ext cx="729246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GB" sz="2000" b="1" dirty="0" err="1">
                <a:latin typeface="Times New Roman"/>
                <a:ea typeface="Calibri"/>
                <a:cs typeface="Times New Roman"/>
              </a:rPr>
              <a:t>Etapa</a:t>
            </a:r>
            <a:r>
              <a:rPr lang="en-GB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GB" sz="2000" b="1" dirty="0" err="1">
                <a:latin typeface="Times New Roman"/>
                <a:ea typeface="Calibri"/>
                <a:cs typeface="Times New Roman"/>
              </a:rPr>
              <a:t>stabilirii</a:t>
            </a:r>
            <a:r>
              <a:rPr lang="en-GB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GB" sz="2000" b="1" dirty="0" err="1">
                <a:latin typeface="Times New Roman"/>
                <a:ea typeface="Calibri"/>
                <a:cs typeface="Times New Roman"/>
              </a:rPr>
              <a:t>persoanelor</a:t>
            </a:r>
            <a:r>
              <a:rPr lang="en-GB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GB" sz="2000" b="1" dirty="0" err="1" smtClean="0">
                <a:latin typeface="Times New Roman"/>
                <a:ea typeface="Calibri"/>
                <a:cs typeface="Times New Roman"/>
              </a:rPr>
              <a:t>contacte</a:t>
            </a:r>
            <a:endParaRPr lang="en-GB" sz="2000" b="1" dirty="0">
              <a:effectLst/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GB" sz="2000" b="1" dirty="0" err="1">
                <a:latin typeface="Times New Roman"/>
                <a:ea typeface="Calibri"/>
                <a:cs typeface="Times New Roman"/>
              </a:rPr>
              <a:t>Contactul</a:t>
            </a:r>
            <a:r>
              <a:rPr lang="en-GB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Times New Roman"/>
                <a:ea typeface="Calibri"/>
                <a:cs typeface="Times New Roman"/>
              </a:rPr>
              <a:t>unui</a:t>
            </a:r>
            <a:r>
              <a:rPr lang="en-GB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Times New Roman"/>
                <a:ea typeface="Calibri"/>
                <a:cs typeface="Times New Roman"/>
              </a:rPr>
              <a:t>bolnav</a:t>
            </a:r>
            <a:r>
              <a:rPr lang="en-GB" sz="2000" dirty="0">
                <a:latin typeface="Times New Roman"/>
                <a:ea typeface="Calibri"/>
                <a:cs typeface="Times New Roman"/>
              </a:rPr>
              <a:t> de TB </a:t>
            </a:r>
            <a:r>
              <a:rPr lang="en-GB" sz="2000" dirty="0" err="1">
                <a:latin typeface="Times New Roman"/>
                <a:ea typeface="Calibri"/>
                <a:cs typeface="Times New Roman"/>
              </a:rPr>
              <a:t>pulmonară</a:t>
            </a:r>
            <a:r>
              <a:rPr lang="en-GB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Times New Roman"/>
                <a:ea typeface="Calibri"/>
                <a:cs typeface="Times New Roman"/>
              </a:rPr>
              <a:t>este</a:t>
            </a:r>
            <a:r>
              <a:rPr lang="en-GB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Times New Roman"/>
                <a:ea typeface="Calibri"/>
                <a:cs typeface="Times New Roman"/>
              </a:rPr>
              <a:t>persoana</a:t>
            </a:r>
            <a:r>
              <a:rPr lang="en-GB" sz="2000" dirty="0">
                <a:latin typeface="Times New Roman"/>
                <a:ea typeface="Calibri"/>
                <a:cs typeface="Times New Roman"/>
              </a:rPr>
              <a:t> care </a:t>
            </a:r>
            <a:r>
              <a:rPr lang="en-GB" sz="2000" dirty="0" err="1">
                <a:latin typeface="Times New Roman"/>
                <a:ea typeface="Calibri"/>
                <a:cs typeface="Times New Roman"/>
              </a:rPr>
              <a:t>stă</a:t>
            </a:r>
            <a:r>
              <a:rPr lang="en-GB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Times New Roman"/>
                <a:ea typeface="Calibri"/>
                <a:cs typeface="Times New Roman"/>
              </a:rPr>
              <a:t>în</a:t>
            </a:r>
            <a:r>
              <a:rPr lang="en-GB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Times New Roman"/>
                <a:ea typeface="Calibri"/>
                <a:cs typeface="Times New Roman"/>
              </a:rPr>
              <a:t>preajma</a:t>
            </a:r>
            <a:r>
              <a:rPr lang="en-GB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Times New Roman"/>
                <a:ea typeface="Calibri"/>
                <a:cs typeface="Times New Roman"/>
              </a:rPr>
              <a:t>unui</a:t>
            </a:r>
            <a:r>
              <a:rPr lang="en-GB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Times New Roman"/>
                <a:ea typeface="Calibri"/>
                <a:cs typeface="Times New Roman"/>
              </a:rPr>
              <a:t>bolnav</a:t>
            </a:r>
            <a:r>
              <a:rPr lang="en-GB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Times New Roman"/>
                <a:ea typeface="Calibri"/>
                <a:cs typeface="Times New Roman"/>
              </a:rPr>
              <a:t>contagios</a:t>
            </a:r>
            <a:r>
              <a:rPr lang="en-GB" sz="2000" dirty="0">
                <a:latin typeface="Times New Roman"/>
                <a:ea typeface="Calibri"/>
                <a:cs typeface="Times New Roman"/>
              </a:rPr>
              <a:t>, la </a:t>
            </a:r>
            <a:r>
              <a:rPr lang="en-GB" sz="2000" dirty="0" err="1">
                <a:latin typeface="Times New Roman"/>
                <a:ea typeface="Calibri"/>
                <a:cs typeface="Times New Roman"/>
              </a:rPr>
              <a:t>distanţa</a:t>
            </a:r>
            <a:r>
              <a:rPr lang="en-GB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Times New Roman"/>
                <a:ea typeface="Calibri"/>
                <a:cs typeface="Times New Roman"/>
              </a:rPr>
              <a:t>necesară</a:t>
            </a:r>
            <a:r>
              <a:rPr lang="en-GB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Times New Roman"/>
                <a:ea typeface="Calibri"/>
                <a:cs typeface="Times New Roman"/>
              </a:rPr>
              <a:t>unei</a:t>
            </a:r>
            <a:r>
              <a:rPr lang="en-GB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Times New Roman"/>
                <a:ea typeface="Calibri"/>
                <a:cs typeface="Times New Roman"/>
              </a:rPr>
              <a:t>conversaţii</a:t>
            </a:r>
            <a:r>
              <a:rPr lang="en-GB" sz="2000" dirty="0">
                <a:latin typeface="Times New Roman"/>
                <a:ea typeface="Calibri"/>
                <a:cs typeface="Times New Roman"/>
              </a:rPr>
              <a:t>, o </a:t>
            </a:r>
            <a:r>
              <a:rPr lang="en-GB" sz="2000" dirty="0" err="1">
                <a:latin typeface="Times New Roman"/>
                <a:ea typeface="Calibri"/>
                <a:cs typeface="Times New Roman"/>
              </a:rPr>
              <a:t>durată</a:t>
            </a:r>
            <a:r>
              <a:rPr lang="en-GB" sz="2000" dirty="0">
                <a:latin typeface="Times New Roman"/>
                <a:ea typeface="Calibri"/>
                <a:cs typeface="Times New Roman"/>
              </a:rPr>
              <a:t> de </a:t>
            </a:r>
            <a:r>
              <a:rPr lang="en-GB" sz="2000" dirty="0" err="1">
                <a:latin typeface="Times New Roman"/>
                <a:ea typeface="Calibri"/>
                <a:cs typeface="Times New Roman"/>
              </a:rPr>
              <a:t>cel</a:t>
            </a:r>
            <a:r>
              <a:rPr lang="en-GB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Times New Roman"/>
                <a:ea typeface="Calibri"/>
                <a:cs typeface="Times New Roman"/>
              </a:rPr>
              <a:t>puţin</a:t>
            </a:r>
            <a:r>
              <a:rPr lang="en-GB" sz="2000" dirty="0">
                <a:latin typeface="Times New Roman"/>
                <a:ea typeface="Calibri"/>
                <a:cs typeface="Times New Roman"/>
              </a:rPr>
              <a:t> 4 ore. </a:t>
            </a:r>
            <a:endParaRPr lang="en-GB" sz="20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2000" dirty="0" err="1" smtClean="0">
                <a:latin typeface="Times New Roman"/>
                <a:ea typeface="Calibri"/>
                <a:cs typeface="Times New Roman"/>
              </a:rPr>
              <a:t>Contacţii</a:t>
            </a:r>
            <a:r>
              <a:rPr lang="fr-FR" sz="2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>
                <a:latin typeface="Times New Roman"/>
                <a:ea typeface="Calibri"/>
                <a:cs typeface="Times New Roman"/>
              </a:rPr>
              <a:t>sunt</a:t>
            </a:r>
            <a:r>
              <a:rPr lang="fr-FR" sz="2000" dirty="0" smtClean="0">
                <a:latin typeface="Times New Roman"/>
                <a:ea typeface="Calibri"/>
                <a:cs typeface="Times New Roman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2000" i="1" dirty="0" smtClean="0">
                <a:latin typeface="Times New Roman"/>
                <a:ea typeface="Calibri"/>
              </a:rPr>
              <a:t>- </a:t>
            </a:r>
            <a:r>
              <a:rPr lang="fr-FR" sz="2000" i="1" dirty="0" err="1" smtClean="0">
                <a:latin typeface="Times New Roman"/>
                <a:ea typeface="Calibri"/>
              </a:rPr>
              <a:t>intradomiciliari</a:t>
            </a:r>
            <a:r>
              <a:rPr lang="fr-FR" sz="2000" i="1" dirty="0" smtClean="0">
                <a:latin typeface="Times New Roman"/>
                <a:ea typeface="Calibri"/>
              </a:rPr>
              <a:t> </a:t>
            </a:r>
            <a:r>
              <a:rPr lang="fr-FR" sz="2000" i="1" dirty="0">
                <a:latin typeface="Times New Roman"/>
                <a:ea typeface="Calibri"/>
              </a:rPr>
              <a:t>(</a:t>
            </a:r>
            <a:r>
              <a:rPr lang="fr-FR" sz="2000" i="1" dirty="0" err="1">
                <a:latin typeface="Times New Roman"/>
                <a:ea typeface="Calibri"/>
              </a:rPr>
              <a:t>familiari</a:t>
            </a:r>
            <a:r>
              <a:rPr lang="fr-FR" sz="2000" i="1" dirty="0" smtClean="0">
                <a:latin typeface="Times New Roman"/>
                <a:ea typeface="Calibri"/>
              </a:rPr>
              <a:t>):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fr-FR" sz="2000" i="1" dirty="0" err="1" smtClean="0">
                <a:latin typeface="Times New Roman"/>
                <a:ea typeface="Calibri"/>
              </a:rPr>
              <a:t>extradomiciliari</a:t>
            </a:r>
            <a:r>
              <a:rPr lang="fr-FR" sz="2000" i="1" dirty="0" smtClean="0">
                <a:latin typeface="Times New Roman"/>
                <a:ea typeface="Calibri"/>
              </a:rPr>
              <a:t>: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endParaRPr lang="fr-FR" sz="2000" i="1" dirty="0"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2000" b="1" dirty="0" err="1">
                <a:latin typeface="Times New Roman"/>
                <a:ea typeface="Calibri"/>
                <a:cs typeface="Times New Roman"/>
              </a:rPr>
              <a:t>Etapa</a:t>
            </a:r>
            <a:r>
              <a:rPr lang="fr-FR" sz="2000" b="1" dirty="0">
                <a:latin typeface="Times New Roman"/>
                <a:ea typeface="Calibri"/>
                <a:cs typeface="Times New Roman"/>
              </a:rPr>
              <a:t> de control a </a:t>
            </a:r>
            <a:r>
              <a:rPr lang="fr-FR" sz="2000" b="1" dirty="0" err="1">
                <a:latin typeface="Times New Roman"/>
                <a:ea typeface="Calibri"/>
                <a:cs typeface="Times New Roman"/>
              </a:rPr>
              <a:t>persoanelor</a:t>
            </a:r>
            <a:r>
              <a:rPr lang="fr-FR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b="1" dirty="0" smtClean="0">
                <a:latin typeface="Times New Roman"/>
                <a:ea typeface="Calibri"/>
                <a:cs typeface="Times New Roman"/>
              </a:rPr>
              <a:t>contacte</a:t>
            </a:r>
            <a:endParaRPr lang="en-US" sz="20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8239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143000"/>
            <a:ext cx="7010400" cy="4144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sz="2000" b="1" dirty="0" err="1">
                <a:latin typeface="Times New Roman"/>
                <a:ea typeface="Calibri"/>
              </a:rPr>
              <a:t>Etapa</a:t>
            </a:r>
            <a:r>
              <a:rPr lang="fr-FR" sz="2000" b="1" dirty="0">
                <a:latin typeface="Times New Roman"/>
                <a:ea typeface="Calibri"/>
              </a:rPr>
              <a:t> </a:t>
            </a:r>
            <a:r>
              <a:rPr lang="fr-FR" sz="2000" b="1" dirty="0" err="1">
                <a:latin typeface="Times New Roman"/>
                <a:ea typeface="Calibri"/>
              </a:rPr>
              <a:t>în</a:t>
            </a:r>
            <a:r>
              <a:rPr lang="fr-FR" sz="2000" b="1" dirty="0">
                <a:latin typeface="Times New Roman"/>
                <a:ea typeface="Calibri"/>
              </a:rPr>
              <a:t> care se </a:t>
            </a:r>
            <a:r>
              <a:rPr lang="fr-FR" sz="2000" b="1" dirty="0" err="1">
                <a:latin typeface="Times New Roman"/>
                <a:ea typeface="Calibri"/>
              </a:rPr>
              <a:t>stabileşte</a:t>
            </a:r>
            <a:r>
              <a:rPr lang="fr-FR" sz="2000" b="1" dirty="0">
                <a:latin typeface="Times New Roman"/>
                <a:ea typeface="Calibri"/>
              </a:rPr>
              <a:t> </a:t>
            </a:r>
            <a:r>
              <a:rPr lang="fr-FR" sz="2000" b="1" dirty="0" err="1">
                <a:latin typeface="Times New Roman"/>
                <a:ea typeface="Calibri"/>
              </a:rPr>
              <a:t>relaţia</a:t>
            </a:r>
            <a:r>
              <a:rPr lang="fr-FR" sz="2000" b="1" dirty="0">
                <a:latin typeface="Times New Roman"/>
                <a:ea typeface="Calibri"/>
              </a:rPr>
              <a:t> de </a:t>
            </a:r>
            <a:r>
              <a:rPr lang="fr-FR" sz="2000" b="1" dirty="0" err="1">
                <a:latin typeface="Times New Roman"/>
                <a:ea typeface="Calibri"/>
              </a:rPr>
              <a:t>cauzalitate</a:t>
            </a:r>
            <a:r>
              <a:rPr lang="fr-FR" sz="2000" b="1" dirty="0">
                <a:latin typeface="Times New Roman"/>
                <a:ea typeface="Calibri"/>
              </a:rPr>
              <a:t> </a:t>
            </a:r>
            <a:r>
              <a:rPr lang="fr-FR" sz="2000" b="1" dirty="0" err="1">
                <a:latin typeface="Times New Roman"/>
                <a:ea typeface="Calibri"/>
              </a:rPr>
              <a:t>între</a:t>
            </a:r>
            <a:r>
              <a:rPr lang="fr-FR" sz="2000" b="1" dirty="0">
                <a:latin typeface="Times New Roman"/>
                <a:ea typeface="Calibri"/>
              </a:rPr>
              <a:t> </a:t>
            </a:r>
            <a:r>
              <a:rPr lang="fr-FR" sz="2000" b="1" dirty="0" err="1">
                <a:latin typeface="Times New Roman"/>
                <a:ea typeface="Calibri"/>
              </a:rPr>
              <a:t>cazul</a:t>
            </a:r>
            <a:r>
              <a:rPr lang="fr-FR" sz="2000" b="1" dirty="0">
                <a:latin typeface="Times New Roman"/>
                <a:ea typeface="Calibri"/>
              </a:rPr>
              <a:t> care face </a:t>
            </a:r>
            <a:r>
              <a:rPr lang="fr-FR" sz="2000" b="1" dirty="0" err="1">
                <a:latin typeface="Times New Roman"/>
                <a:ea typeface="Calibri"/>
              </a:rPr>
              <a:t>obiectul</a:t>
            </a:r>
            <a:r>
              <a:rPr lang="fr-FR" sz="2000" b="1" dirty="0">
                <a:latin typeface="Times New Roman"/>
                <a:ea typeface="Calibri"/>
              </a:rPr>
              <a:t> AE </a:t>
            </a:r>
            <a:r>
              <a:rPr lang="fr-FR" sz="2000" b="1" dirty="0" err="1">
                <a:latin typeface="Times New Roman"/>
                <a:ea typeface="Calibri"/>
              </a:rPr>
              <a:t>şi</a:t>
            </a:r>
            <a:r>
              <a:rPr lang="fr-FR" sz="2000" b="1" dirty="0">
                <a:latin typeface="Times New Roman"/>
                <a:ea typeface="Calibri"/>
              </a:rPr>
              <a:t> </a:t>
            </a:r>
            <a:r>
              <a:rPr lang="fr-FR" sz="2000" b="1" dirty="0" err="1" smtClean="0">
                <a:latin typeface="Times New Roman"/>
                <a:ea typeface="Calibri"/>
              </a:rPr>
              <a:t>contacţi</a:t>
            </a:r>
            <a:endParaRPr lang="en-US" sz="2000" b="1" dirty="0">
              <a:latin typeface="Times New Roman"/>
              <a:ea typeface="Calibri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000" b="1" dirty="0" smtClean="0">
              <a:latin typeface="Times New Roman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2000" b="1" dirty="0" err="1">
                <a:latin typeface="Times New Roman"/>
                <a:ea typeface="Calibri"/>
                <a:cs typeface="Times New Roman"/>
              </a:rPr>
              <a:t>Etapa</a:t>
            </a:r>
            <a:r>
              <a:rPr lang="fr-FR" sz="2000" b="1" dirty="0">
                <a:latin typeface="Times New Roman"/>
                <a:ea typeface="Calibri"/>
                <a:cs typeface="Times New Roman"/>
              </a:rPr>
              <a:t> de </a:t>
            </a:r>
            <a:r>
              <a:rPr lang="fr-FR" sz="2000" b="1" dirty="0" err="1">
                <a:latin typeface="Times New Roman"/>
                <a:ea typeface="Calibri"/>
                <a:cs typeface="Times New Roman"/>
              </a:rPr>
              <a:t>măsuri</a:t>
            </a:r>
            <a:r>
              <a:rPr lang="fr-FR" sz="2000" b="1" dirty="0">
                <a:latin typeface="Times New Roman"/>
                <a:ea typeface="Calibri"/>
                <a:cs typeface="Times New Roman"/>
              </a:rPr>
              <a:t> si </a:t>
            </a:r>
            <a:r>
              <a:rPr lang="fr-FR" sz="2000" b="1" dirty="0" err="1" smtClean="0">
                <a:latin typeface="Times New Roman"/>
                <a:ea typeface="Calibri"/>
                <a:cs typeface="Times New Roman"/>
              </a:rPr>
              <a:t>bilanţ</a:t>
            </a:r>
            <a:endParaRPr lang="fr-FR" sz="2000" b="1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fr-FR" sz="2000" b="1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2000" dirty="0">
                <a:latin typeface="Times New Roman"/>
                <a:ea typeface="Calibri"/>
                <a:cs typeface="Times New Roman"/>
              </a:rPr>
              <a:t>AE se </a:t>
            </a:r>
            <a:r>
              <a:rPr lang="fr-FR" sz="2000" dirty="0" err="1">
                <a:latin typeface="Times New Roman"/>
                <a:ea typeface="Calibri"/>
                <a:cs typeface="Times New Roman"/>
              </a:rPr>
              <a:t>declanşează</a:t>
            </a:r>
            <a:r>
              <a:rPr lang="fr-FR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>
                <a:latin typeface="Times New Roman"/>
                <a:ea typeface="Calibri"/>
                <a:cs typeface="Times New Roman"/>
              </a:rPr>
              <a:t>în</a:t>
            </a:r>
            <a:r>
              <a:rPr lang="fr-FR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>
                <a:latin typeface="Times New Roman"/>
                <a:ea typeface="Calibri"/>
                <a:cs typeface="Times New Roman"/>
              </a:rPr>
              <a:t>primele</a:t>
            </a:r>
            <a:r>
              <a:rPr lang="fr-FR" sz="2000" dirty="0">
                <a:latin typeface="Times New Roman"/>
                <a:ea typeface="Calibri"/>
                <a:cs typeface="Times New Roman"/>
              </a:rPr>
              <a:t> 3 </a:t>
            </a:r>
            <a:r>
              <a:rPr lang="fr-FR" sz="2000" dirty="0" err="1">
                <a:latin typeface="Times New Roman"/>
                <a:ea typeface="Calibri"/>
                <a:cs typeface="Times New Roman"/>
              </a:rPr>
              <a:t>zile</a:t>
            </a:r>
            <a:r>
              <a:rPr lang="fr-FR" sz="2000" dirty="0">
                <a:latin typeface="Times New Roman"/>
                <a:ea typeface="Calibri"/>
                <a:cs typeface="Times New Roman"/>
              </a:rPr>
              <a:t> de la </a:t>
            </a:r>
            <a:r>
              <a:rPr lang="fr-FR" sz="2000" dirty="0" err="1">
                <a:latin typeface="Times New Roman"/>
                <a:ea typeface="Calibri"/>
                <a:cs typeface="Times New Roman"/>
              </a:rPr>
              <a:t>suspectarea</a:t>
            </a:r>
            <a:r>
              <a:rPr lang="fr-FR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>
                <a:latin typeface="Times New Roman"/>
                <a:ea typeface="Calibri"/>
                <a:cs typeface="Times New Roman"/>
              </a:rPr>
              <a:t>unui</a:t>
            </a:r>
            <a:r>
              <a:rPr lang="fr-FR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>
                <a:latin typeface="Times New Roman"/>
                <a:ea typeface="Calibri"/>
                <a:cs typeface="Times New Roman"/>
              </a:rPr>
              <a:t>caz</a:t>
            </a:r>
            <a:r>
              <a:rPr lang="fr-FR" sz="2000" dirty="0">
                <a:latin typeface="Times New Roman"/>
                <a:ea typeface="Calibri"/>
                <a:cs typeface="Times New Roman"/>
              </a:rPr>
              <a:t> de TB </a:t>
            </a:r>
            <a:r>
              <a:rPr lang="fr-FR" sz="2000" dirty="0" err="1">
                <a:latin typeface="Times New Roman"/>
                <a:ea typeface="Calibri"/>
                <a:cs typeface="Times New Roman"/>
              </a:rPr>
              <a:t>pulmonară</a:t>
            </a:r>
            <a:r>
              <a:rPr lang="fr-FR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>
                <a:latin typeface="Times New Roman"/>
                <a:ea typeface="Calibri"/>
                <a:cs typeface="Times New Roman"/>
              </a:rPr>
              <a:t>activă</a:t>
            </a:r>
            <a:r>
              <a:rPr lang="fr-FR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>
                <a:latin typeface="Times New Roman"/>
                <a:ea typeface="Calibri"/>
                <a:cs typeface="Times New Roman"/>
              </a:rPr>
              <a:t>şi</a:t>
            </a:r>
            <a:r>
              <a:rPr lang="fr-FR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>
                <a:latin typeface="Times New Roman"/>
                <a:ea typeface="Calibri"/>
                <a:cs typeface="Times New Roman"/>
              </a:rPr>
              <a:t>trebuie</a:t>
            </a:r>
            <a:r>
              <a:rPr lang="fr-FR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>
                <a:latin typeface="Times New Roman"/>
                <a:ea typeface="Calibri"/>
                <a:cs typeface="Times New Roman"/>
              </a:rPr>
              <a:t>finalizată</a:t>
            </a:r>
            <a:r>
              <a:rPr lang="fr-FR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>
                <a:latin typeface="Times New Roman"/>
                <a:ea typeface="Calibri"/>
                <a:cs typeface="Times New Roman"/>
              </a:rPr>
              <a:t>în</a:t>
            </a:r>
            <a:r>
              <a:rPr lang="fr-FR" sz="2000" dirty="0">
                <a:latin typeface="Times New Roman"/>
                <a:ea typeface="Calibri"/>
                <a:cs typeface="Times New Roman"/>
              </a:rPr>
              <a:t> circa 30 de </a:t>
            </a:r>
            <a:r>
              <a:rPr lang="fr-FR" sz="2000" dirty="0" err="1">
                <a:latin typeface="Times New Roman"/>
                <a:ea typeface="Calibri"/>
                <a:cs typeface="Times New Roman"/>
              </a:rPr>
              <a:t>zile</a:t>
            </a:r>
            <a:r>
              <a:rPr lang="fr-FR" sz="2000" dirty="0"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46433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8700" y="1600200"/>
            <a:ext cx="703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  <a:spcAft>
                <a:spcPts val="1000"/>
              </a:spcAft>
            </a:pPr>
            <a:r>
              <a:rPr lang="fr-FR" sz="2000" dirty="0" err="1" smtClean="0">
                <a:effectLst/>
                <a:latin typeface="Times New Roman"/>
                <a:ea typeface="Calibri"/>
                <a:cs typeface="Times New Roman"/>
              </a:rPr>
              <a:t>Produsul</a:t>
            </a:r>
            <a:r>
              <a:rPr lang="fr-FR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 smtClean="0">
                <a:effectLst/>
                <a:latin typeface="Times New Roman"/>
                <a:ea typeface="Calibri"/>
                <a:cs typeface="Times New Roman"/>
              </a:rPr>
              <a:t>biologic</a:t>
            </a:r>
            <a:r>
              <a:rPr lang="fr-FR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 smtClean="0">
                <a:effectLst/>
                <a:latin typeface="Times New Roman"/>
                <a:ea typeface="Calibri"/>
                <a:cs typeface="Times New Roman"/>
              </a:rPr>
              <a:t>utilizat</a:t>
            </a:r>
            <a:r>
              <a:rPr lang="fr-FR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 smtClean="0">
                <a:effectLst/>
                <a:latin typeface="Times New Roman"/>
                <a:ea typeface="Calibri"/>
                <a:cs typeface="Times New Roman"/>
              </a:rPr>
              <a:t>în</a:t>
            </a:r>
            <a:r>
              <a:rPr lang="fr-FR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 smtClean="0">
                <a:effectLst/>
                <a:latin typeface="Times New Roman"/>
                <a:ea typeface="Calibri"/>
                <a:cs typeface="Times New Roman"/>
              </a:rPr>
              <a:t>România</a:t>
            </a:r>
            <a:r>
              <a:rPr lang="fr-FR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 smtClean="0">
                <a:effectLst/>
                <a:latin typeface="Times New Roman"/>
                <a:ea typeface="Calibri"/>
                <a:cs typeface="Times New Roman"/>
              </a:rPr>
              <a:t>pentru</a:t>
            </a:r>
            <a:r>
              <a:rPr lang="fr-FR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 smtClean="0">
                <a:effectLst/>
                <a:latin typeface="Times New Roman"/>
                <a:ea typeface="Calibri"/>
                <a:cs typeface="Times New Roman"/>
              </a:rPr>
              <a:t>testarea</a:t>
            </a:r>
            <a:r>
              <a:rPr lang="fr-FR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 smtClean="0">
                <a:effectLst/>
                <a:latin typeface="Times New Roman"/>
                <a:ea typeface="Calibri"/>
                <a:cs typeface="Times New Roman"/>
              </a:rPr>
              <a:t>infecţiei</a:t>
            </a:r>
            <a:r>
              <a:rPr lang="fr-FR" sz="2000" dirty="0" smtClean="0">
                <a:effectLst/>
                <a:latin typeface="Times New Roman"/>
                <a:ea typeface="Calibri"/>
                <a:cs typeface="Times New Roman"/>
              </a:rPr>
              <a:t> TB este tuberculina </a:t>
            </a:r>
            <a:r>
              <a:rPr lang="fr-FR" sz="2000" dirty="0" err="1" smtClean="0">
                <a:effectLst/>
                <a:latin typeface="Times New Roman"/>
                <a:ea typeface="Calibri"/>
                <a:cs typeface="Times New Roman"/>
              </a:rPr>
              <a:t>purificată</a:t>
            </a:r>
            <a:r>
              <a:rPr lang="fr-FR" sz="2000" dirty="0" smtClean="0">
                <a:effectLst/>
                <a:latin typeface="Times New Roman"/>
                <a:ea typeface="Calibri"/>
                <a:cs typeface="Times New Roman"/>
              </a:rPr>
              <a:t> PPD (</a:t>
            </a:r>
            <a:r>
              <a:rPr lang="fr-FR" sz="2000" dirty="0" err="1" smtClean="0">
                <a:effectLst/>
                <a:latin typeface="Times New Roman"/>
                <a:ea typeface="Calibri"/>
                <a:cs typeface="Times New Roman"/>
              </a:rPr>
              <a:t>protein</a:t>
            </a:r>
            <a:r>
              <a:rPr lang="fr-FR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 smtClean="0">
                <a:effectLst/>
                <a:latin typeface="Times New Roman"/>
                <a:ea typeface="Calibri"/>
                <a:cs typeface="Times New Roman"/>
              </a:rPr>
              <a:t>purified</a:t>
            </a:r>
            <a:r>
              <a:rPr lang="fr-FR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 smtClean="0">
                <a:effectLst/>
                <a:latin typeface="Times New Roman"/>
                <a:ea typeface="Calibri"/>
                <a:cs typeface="Times New Roman"/>
              </a:rPr>
              <a:t>derivative</a:t>
            </a:r>
            <a:r>
              <a:rPr lang="fr-FR" sz="2000" dirty="0" smtClean="0">
                <a:effectLst/>
                <a:latin typeface="Times New Roman"/>
                <a:ea typeface="Calibri"/>
                <a:cs typeface="Times New Roman"/>
              </a:rPr>
              <a:t>). </a:t>
            </a:r>
            <a:r>
              <a:rPr lang="fr-FR" sz="2000" dirty="0" err="1" smtClean="0">
                <a:effectLst/>
                <a:latin typeface="Times New Roman"/>
                <a:ea typeface="Calibri"/>
                <a:cs typeface="Times New Roman"/>
              </a:rPr>
              <a:t>Pe</a:t>
            </a:r>
            <a:r>
              <a:rPr lang="fr-FR" sz="2000" dirty="0" smtClean="0">
                <a:effectLst/>
                <a:latin typeface="Times New Roman"/>
                <a:ea typeface="Calibri"/>
                <a:cs typeface="Times New Roman"/>
              </a:rPr>
              <a:t> fiole este </a:t>
            </a:r>
            <a:r>
              <a:rPr lang="fr-FR" sz="2000" dirty="0" err="1" smtClean="0">
                <a:effectLst/>
                <a:latin typeface="Times New Roman"/>
                <a:ea typeface="Calibri"/>
                <a:cs typeface="Times New Roman"/>
              </a:rPr>
              <a:t>marcata</a:t>
            </a:r>
            <a:r>
              <a:rPr lang="fr-FR" sz="2000" dirty="0" smtClean="0">
                <a:effectLst/>
                <a:latin typeface="Times New Roman"/>
                <a:ea typeface="Calibri"/>
                <a:cs typeface="Times New Roman"/>
              </a:rPr>
              <a:t> data </a:t>
            </a:r>
            <a:r>
              <a:rPr lang="fr-FR" sz="2000" dirty="0" err="1" smtClean="0">
                <a:effectLst/>
                <a:latin typeface="Times New Roman"/>
                <a:ea typeface="Calibri"/>
                <a:cs typeface="Times New Roman"/>
              </a:rPr>
              <a:t>valabilitatii</a:t>
            </a:r>
            <a:r>
              <a:rPr lang="fr-FR" sz="2000" dirty="0" smtClean="0"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fr-FR" sz="2000" dirty="0" err="1" smtClean="0">
                <a:effectLst/>
                <a:latin typeface="Times New Roman"/>
                <a:ea typeface="Calibri"/>
                <a:cs typeface="Times New Roman"/>
              </a:rPr>
              <a:t>Fiolele</a:t>
            </a:r>
            <a:r>
              <a:rPr lang="fr-FR" sz="2000" dirty="0" smtClean="0">
                <a:effectLst/>
                <a:latin typeface="Times New Roman"/>
                <a:ea typeface="Calibri"/>
                <a:cs typeface="Times New Roman"/>
              </a:rPr>
              <a:t> se </a:t>
            </a:r>
            <a:r>
              <a:rPr lang="fr-FR" sz="2000" dirty="0" err="1" smtClean="0">
                <a:effectLst/>
                <a:latin typeface="Times New Roman"/>
                <a:ea typeface="Calibri"/>
                <a:cs typeface="Times New Roman"/>
              </a:rPr>
              <a:t>pastreaza</a:t>
            </a:r>
            <a:r>
              <a:rPr lang="fr-FR" sz="2000" dirty="0" smtClean="0">
                <a:effectLst/>
                <a:latin typeface="Times New Roman"/>
                <a:ea typeface="Calibri"/>
                <a:cs typeface="Times New Roman"/>
              </a:rPr>
              <a:t> la </a:t>
            </a:r>
            <a:r>
              <a:rPr lang="fr-FR" sz="2000" dirty="0" err="1" smtClean="0">
                <a:effectLst/>
                <a:latin typeface="Times New Roman"/>
                <a:ea typeface="Calibri"/>
                <a:cs typeface="Times New Roman"/>
              </a:rPr>
              <a:t>frifider</a:t>
            </a:r>
            <a:r>
              <a:rPr lang="fr-FR" sz="2000" dirty="0" smtClean="0">
                <a:effectLst/>
                <a:latin typeface="Times New Roman"/>
                <a:ea typeface="Calibri"/>
                <a:cs typeface="Times New Roman"/>
              </a:rPr>
              <a:t> (+4 C) </a:t>
            </a:r>
            <a:r>
              <a:rPr lang="fr-FR" sz="2000" dirty="0" err="1" smtClean="0">
                <a:effectLst/>
                <a:latin typeface="Times New Roman"/>
                <a:ea typeface="Calibri"/>
                <a:cs typeface="Times New Roman"/>
              </a:rPr>
              <a:t>produsul</a:t>
            </a:r>
            <a:r>
              <a:rPr lang="fr-FR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 smtClean="0">
                <a:effectLst/>
                <a:latin typeface="Times New Roman"/>
                <a:ea typeface="Calibri"/>
                <a:cs typeface="Times New Roman"/>
              </a:rPr>
              <a:t>fiind</a:t>
            </a:r>
            <a:r>
              <a:rPr lang="fr-FR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 smtClean="0">
                <a:effectLst/>
                <a:latin typeface="Times New Roman"/>
                <a:ea typeface="Calibri"/>
                <a:cs typeface="Times New Roman"/>
              </a:rPr>
              <a:t>sensibil</a:t>
            </a:r>
            <a:r>
              <a:rPr lang="fr-FR" sz="2000" dirty="0" smtClean="0">
                <a:effectLst/>
                <a:latin typeface="Times New Roman"/>
                <a:ea typeface="Calibri"/>
                <a:cs typeface="Times New Roman"/>
              </a:rPr>
              <a:t> la </a:t>
            </a:r>
            <a:r>
              <a:rPr lang="fr-FR" sz="2000" dirty="0" err="1" smtClean="0">
                <a:effectLst/>
                <a:latin typeface="Times New Roman"/>
                <a:ea typeface="Calibri"/>
                <a:cs typeface="Times New Roman"/>
              </a:rPr>
              <a:t>lumina</a:t>
            </a:r>
            <a:r>
              <a:rPr lang="fr-FR" sz="2000" dirty="0" smtClean="0">
                <a:effectLst/>
                <a:latin typeface="Times New Roman"/>
                <a:ea typeface="Calibri"/>
                <a:cs typeface="Times New Roman"/>
              </a:rPr>
              <a:t> si </a:t>
            </a:r>
            <a:r>
              <a:rPr lang="fr-FR" sz="2000" dirty="0" err="1" smtClean="0">
                <a:effectLst/>
                <a:latin typeface="Times New Roman"/>
                <a:ea typeface="Calibri"/>
                <a:cs typeface="Times New Roman"/>
              </a:rPr>
              <a:t>caldura</a:t>
            </a:r>
            <a:r>
              <a:rPr lang="fr-FR" sz="200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7" y="3733800"/>
            <a:ext cx="2689225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673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1066799"/>
            <a:ext cx="76200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</a:pPr>
            <a:r>
              <a:rPr lang="fr-FR" sz="2400" b="1" dirty="0" err="1" smtClean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Tehnica</a:t>
            </a:r>
            <a:r>
              <a:rPr lang="fr-FR" sz="2400" b="1" dirty="0" smtClean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testului</a:t>
            </a:r>
            <a:r>
              <a:rPr lang="fr-FR" sz="2400" b="1" dirty="0" smtClean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la tuberculina (IDR) </a:t>
            </a:r>
            <a:r>
              <a:rPr lang="fr-FR" sz="2400" b="1" dirty="0" smtClean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Symbol"/>
              </a:rPr>
              <a:t></a:t>
            </a:r>
            <a:r>
              <a:rPr lang="fr-FR" sz="2400" b="1" dirty="0" smtClean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Metoda</a:t>
            </a:r>
            <a:r>
              <a:rPr lang="fr-FR" sz="2400" b="1" dirty="0" smtClean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Mantoux</a:t>
            </a:r>
            <a:endParaRPr lang="en-US" sz="2400" b="1" dirty="0">
              <a:solidFill>
                <a:srgbClr val="4F81BD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905000"/>
            <a:ext cx="267252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b="1" dirty="0" err="1" smtClean="0">
                <a:effectLst/>
                <a:latin typeface="Times New Roman"/>
                <a:ea typeface="Calibri"/>
                <a:cs typeface="Times New Roman"/>
              </a:rPr>
              <a:t>Material</a:t>
            </a:r>
            <a:r>
              <a:rPr lang="fr-FR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b="1" dirty="0" err="1" smtClean="0">
                <a:effectLst/>
                <a:latin typeface="Times New Roman"/>
                <a:ea typeface="Calibri"/>
                <a:cs typeface="Times New Roman"/>
              </a:rPr>
              <a:t>biologic</a:t>
            </a:r>
            <a:r>
              <a:rPr lang="fr-FR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b="1" dirty="0" err="1" smtClean="0">
                <a:effectLst/>
                <a:latin typeface="Times New Roman"/>
                <a:ea typeface="Calibri"/>
                <a:cs typeface="Times New Roman"/>
              </a:rPr>
              <a:t>necesar</a:t>
            </a:r>
            <a:endParaRPr lang="en-US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2895600"/>
            <a:ext cx="7543800" cy="2528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fiole ce </a:t>
            </a: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conţin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2 UI PPD / 0,1 ml </a:t>
            </a: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produs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biologic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(fiole de 2 ml);</a:t>
            </a:r>
            <a:endParaRPr lang="en-US" sz="20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fiole ce </a:t>
            </a: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conţin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5 UI PPD / 0,1 ml </a:t>
            </a: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produs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biologic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(fiole de 2 ml) ;</a:t>
            </a:r>
            <a:endParaRPr lang="en-US" sz="20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fiole ce </a:t>
            </a: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conţin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10 UI PPD / 0,1 ml </a:t>
            </a: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produs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biologic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(fiole de 2 ml) .</a:t>
            </a:r>
            <a:endParaRPr lang="en-US" sz="20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1000"/>
              </a:spcAft>
            </a:pP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Produsul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biologic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este </a:t>
            </a: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incolor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inodor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lipsit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de </a:t>
            </a: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impurităţi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când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este </a:t>
            </a: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păstrat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corespunzător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şi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este </a:t>
            </a: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în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termen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de </a:t>
            </a:r>
            <a:r>
              <a:rPr lang="fr-FR" sz="20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valabilitate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949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64676" y="609600"/>
            <a:ext cx="2214645" cy="587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2400" b="1" dirty="0" err="1" smtClean="0">
                <a:effectLst/>
                <a:latin typeface="Times New Roman"/>
                <a:ea typeface="Calibri"/>
                <a:cs typeface="Times New Roman"/>
              </a:rPr>
              <a:t>Tehnica</a:t>
            </a:r>
            <a:r>
              <a:rPr lang="fr-FR" sz="2400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b="1" dirty="0" err="1" smtClean="0">
                <a:effectLst/>
                <a:latin typeface="Times New Roman"/>
                <a:ea typeface="Calibri"/>
                <a:cs typeface="Times New Roman"/>
              </a:rPr>
              <a:t>testării</a:t>
            </a: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7376" y="1356193"/>
            <a:ext cx="7239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dirty="0" err="1" smtClean="0">
                <a:effectLst/>
                <a:latin typeface="Times New Roman"/>
                <a:ea typeface="Calibri"/>
              </a:rPr>
              <a:t>Testarea</a:t>
            </a:r>
            <a:r>
              <a:rPr lang="fr-FR" sz="2000" dirty="0" smtClean="0">
                <a:effectLst/>
                <a:latin typeface="Times New Roman"/>
                <a:ea typeface="Calibri"/>
              </a:rPr>
              <a:t> se </a:t>
            </a:r>
            <a:r>
              <a:rPr lang="fr-FR" sz="2000" dirty="0" err="1" smtClean="0">
                <a:effectLst/>
                <a:latin typeface="Times New Roman"/>
                <a:ea typeface="Calibri"/>
              </a:rPr>
              <a:t>efectuează</a:t>
            </a:r>
            <a:r>
              <a:rPr lang="fr-FR" sz="2000" dirty="0" smtClean="0">
                <a:effectLst/>
                <a:latin typeface="Times New Roman"/>
                <a:ea typeface="Calibri"/>
              </a:rPr>
              <a:t> </a:t>
            </a:r>
            <a:r>
              <a:rPr lang="fr-FR" sz="2000" dirty="0" err="1" smtClean="0">
                <a:effectLst/>
                <a:latin typeface="Times New Roman"/>
                <a:ea typeface="Calibri"/>
              </a:rPr>
              <a:t>pe</a:t>
            </a:r>
            <a:r>
              <a:rPr lang="fr-FR" sz="2000" dirty="0" smtClean="0">
                <a:effectLst/>
                <a:latin typeface="Times New Roman"/>
                <a:ea typeface="Calibri"/>
              </a:rPr>
              <a:t> </a:t>
            </a:r>
            <a:r>
              <a:rPr lang="fr-FR" sz="2000" dirty="0" err="1" smtClean="0">
                <a:effectLst/>
                <a:latin typeface="Times New Roman"/>
                <a:ea typeface="Calibri"/>
              </a:rPr>
              <a:t>faţa</a:t>
            </a:r>
            <a:r>
              <a:rPr lang="fr-FR" sz="2000" dirty="0" smtClean="0">
                <a:effectLst/>
                <a:latin typeface="Times New Roman"/>
                <a:ea typeface="Calibri"/>
              </a:rPr>
              <a:t> </a:t>
            </a:r>
            <a:r>
              <a:rPr lang="fr-FR" sz="2000" dirty="0" err="1" smtClean="0">
                <a:effectLst/>
                <a:latin typeface="Times New Roman"/>
                <a:ea typeface="Calibri"/>
              </a:rPr>
              <a:t>anterioară</a:t>
            </a:r>
            <a:r>
              <a:rPr lang="fr-FR" sz="2000" dirty="0" smtClean="0">
                <a:effectLst/>
                <a:latin typeface="Times New Roman"/>
                <a:ea typeface="Calibri"/>
              </a:rPr>
              <a:t> a </a:t>
            </a:r>
            <a:r>
              <a:rPr lang="fr-FR" sz="2000" dirty="0" err="1" smtClean="0">
                <a:effectLst/>
                <a:latin typeface="Times New Roman"/>
                <a:ea typeface="Calibri"/>
              </a:rPr>
              <a:t>antebraţului</a:t>
            </a:r>
            <a:r>
              <a:rPr lang="fr-FR" sz="2000" dirty="0" smtClean="0">
                <a:effectLst/>
                <a:latin typeface="Times New Roman"/>
                <a:ea typeface="Calibri"/>
              </a:rPr>
              <a:t> </a:t>
            </a:r>
            <a:r>
              <a:rPr lang="fr-FR" sz="2000" dirty="0" err="1" smtClean="0">
                <a:effectLst/>
                <a:latin typeface="Times New Roman"/>
                <a:ea typeface="Calibri"/>
              </a:rPr>
              <a:t>stâng</a:t>
            </a:r>
            <a:r>
              <a:rPr lang="fr-FR" sz="2000" dirty="0" smtClean="0">
                <a:effectLst/>
                <a:latin typeface="Times New Roman"/>
                <a:ea typeface="Calibri"/>
              </a:rPr>
              <a:t> (1/3 </a:t>
            </a:r>
            <a:r>
              <a:rPr lang="fr-FR" sz="2000" dirty="0" err="1" smtClean="0">
                <a:effectLst/>
                <a:latin typeface="Times New Roman"/>
                <a:ea typeface="Calibri"/>
              </a:rPr>
              <a:t>medie</a:t>
            </a:r>
            <a:r>
              <a:rPr lang="fr-FR" sz="2000" dirty="0" smtClean="0">
                <a:effectLst/>
                <a:latin typeface="Times New Roman"/>
                <a:ea typeface="Calibri"/>
              </a:rPr>
              <a:t>) </a:t>
            </a:r>
            <a:r>
              <a:rPr lang="fr-FR" sz="2000" dirty="0" err="1" smtClean="0">
                <a:effectLst/>
                <a:latin typeface="Times New Roman"/>
                <a:ea typeface="Calibri"/>
              </a:rPr>
              <a:t>într</a:t>
            </a:r>
            <a:r>
              <a:rPr lang="fr-FR" sz="2000" dirty="0" smtClean="0">
                <a:effectLst/>
                <a:latin typeface="Times New Roman"/>
                <a:ea typeface="Calibri"/>
              </a:rPr>
              <a:t>-o </a:t>
            </a:r>
            <a:r>
              <a:rPr lang="fr-FR" sz="2000" dirty="0" err="1" smtClean="0">
                <a:effectLst/>
                <a:latin typeface="Times New Roman"/>
                <a:ea typeface="Calibri"/>
              </a:rPr>
              <a:t>zonă</a:t>
            </a:r>
            <a:r>
              <a:rPr lang="fr-FR" sz="2000" dirty="0" smtClean="0">
                <a:effectLst/>
                <a:latin typeface="Times New Roman"/>
                <a:ea typeface="Calibri"/>
              </a:rPr>
              <a:t> </a:t>
            </a:r>
            <a:r>
              <a:rPr lang="fr-FR" sz="2000" dirty="0" err="1" smtClean="0">
                <a:effectLst/>
                <a:latin typeface="Times New Roman"/>
                <a:ea typeface="Calibri"/>
              </a:rPr>
              <a:t>cu</a:t>
            </a:r>
            <a:r>
              <a:rPr lang="fr-FR" sz="2000" dirty="0" smtClean="0">
                <a:effectLst/>
                <a:latin typeface="Times New Roman"/>
                <a:ea typeface="Calibri"/>
              </a:rPr>
              <a:t> </a:t>
            </a:r>
            <a:r>
              <a:rPr lang="fr-FR" sz="2000" dirty="0" err="1" smtClean="0">
                <a:effectLst/>
                <a:latin typeface="Times New Roman"/>
                <a:ea typeface="Calibri"/>
              </a:rPr>
              <a:t>pilozitate</a:t>
            </a:r>
            <a:r>
              <a:rPr lang="fr-FR" sz="2000" dirty="0" smtClean="0">
                <a:effectLst/>
                <a:latin typeface="Times New Roman"/>
                <a:ea typeface="Calibri"/>
              </a:rPr>
              <a:t> mai </a:t>
            </a:r>
            <a:r>
              <a:rPr lang="fr-FR" sz="2000" dirty="0" err="1" smtClean="0">
                <a:effectLst/>
                <a:latin typeface="Times New Roman"/>
                <a:ea typeface="Calibri"/>
              </a:rPr>
              <a:t>redusă</a:t>
            </a:r>
            <a:r>
              <a:rPr lang="fr-FR" sz="2000" dirty="0" smtClean="0">
                <a:effectLst/>
                <a:latin typeface="Times New Roman"/>
                <a:ea typeface="Calibri"/>
              </a:rPr>
              <a:t> </a:t>
            </a:r>
            <a:r>
              <a:rPr lang="fr-FR" sz="2000" dirty="0" err="1" smtClean="0">
                <a:effectLst/>
                <a:latin typeface="Times New Roman"/>
                <a:ea typeface="Calibri"/>
              </a:rPr>
              <a:t>şi</a:t>
            </a:r>
            <a:r>
              <a:rPr lang="fr-FR" sz="2000" dirty="0" smtClean="0">
                <a:effectLst/>
                <a:latin typeface="Times New Roman"/>
                <a:ea typeface="Calibri"/>
              </a:rPr>
              <a:t> la 2-3 cm </a:t>
            </a:r>
            <a:r>
              <a:rPr lang="fr-FR" sz="2000" dirty="0" err="1" smtClean="0">
                <a:effectLst/>
                <a:latin typeface="Times New Roman"/>
                <a:ea typeface="Calibri"/>
              </a:rPr>
              <a:t>distanţă</a:t>
            </a:r>
            <a:r>
              <a:rPr lang="fr-FR" sz="2000" dirty="0" smtClean="0">
                <a:effectLst/>
                <a:latin typeface="Times New Roman"/>
                <a:ea typeface="Calibri"/>
              </a:rPr>
              <a:t> de </a:t>
            </a:r>
            <a:r>
              <a:rPr lang="fr-FR" sz="2000" dirty="0" err="1" smtClean="0">
                <a:effectLst/>
                <a:latin typeface="Times New Roman"/>
                <a:ea typeface="Calibri"/>
              </a:rPr>
              <a:t>vasele</a:t>
            </a:r>
            <a:r>
              <a:rPr lang="fr-FR" sz="2000" dirty="0" smtClean="0">
                <a:effectLst/>
                <a:latin typeface="Times New Roman"/>
                <a:ea typeface="Calibri"/>
              </a:rPr>
              <a:t> mari.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3338512" cy="258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4289179"/>
            <a:ext cx="373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prstClr val="black"/>
                </a:solidFill>
                <a:latin typeface="Times New Roman"/>
                <a:ea typeface="Calibri"/>
              </a:rPr>
              <a:t>La </a:t>
            </a:r>
            <a:r>
              <a:rPr lang="fr-FR" sz="2000" dirty="0" err="1">
                <a:solidFill>
                  <a:prstClr val="black"/>
                </a:solidFill>
                <a:latin typeface="Times New Roman"/>
                <a:ea typeface="Calibri"/>
              </a:rPr>
              <a:t>locul</a:t>
            </a:r>
            <a:r>
              <a:rPr lang="fr-FR" sz="20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Times New Roman"/>
                <a:ea typeface="Calibri"/>
              </a:rPr>
              <a:t>inoculării</a:t>
            </a:r>
            <a:r>
              <a:rPr lang="fr-FR" sz="2000" dirty="0">
                <a:solidFill>
                  <a:prstClr val="black"/>
                </a:solidFill>
                <a:latin typeface="Times New Roman"/>
                <a:ea typeface="Calibri"/>
              </a:rPr>
              <a:t>, </a:t>
            </a:r>
            <a:r>
              <a:rPr lang="fr-FR" sz="2000" dirty="0" err="1">
                <a:solidFill>
                  <a:prstClr val="black"/>
                </a:solidFill>
                <a:latin typeface="Times New Roman"/>
                <a:ea typeface="Calibri"/>
              </a:rPr>
              <a:t>apare</a:t>
            </a:r>
            <a:r>
              <a:rPr lang="fr-FR" sz="2000" dirty="0">
                <a:solidFill>
                  <a:prstClr val="black"/>
                </a:solidFill>
                <a:latin typeface="Times New Roman"/>
                <a:ea typeface="Calibri"/>
              </a:rPr>
              <a:t> o </a:t>
            </a:r>
            <a:r>
              <a:rPr lang="fr-FR" sz="2000" dirty="0" err="1">
                <a:solidFill>
                  <a:prstClr val="black"/>
                </a:solidFill>
                <a:latin typeface="Times New Roman"/>
                <a:ea typeface="Calibri"/>
              </a:rPr>
              <a:t>papulă</a:t>
            </a:r>
            <a:r>
              <a:rPr lang="fr-FR" sz="20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Times New Roman"/>
                <a:ea typeface="Calibri"/>
              </a:rPr>
              <a:t>albă-sidefie</a:t>
            </a:r>
            <a:r>
              <a:rPr lang="fr-FR" sz="20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Times New Roman"/>
                <a:ea typeface="Calibri"/>
              </a:rPr>
              <a:t>cu</a:t>
            </a:r>
            <a:r>
              <a:rPr lang="fr-FR" sz="20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Times New Roman"/>
                <a:ea typeface="Calibri"/>
              </a:rPr>
              <a:t>diametrul</a:t>
            </a:r>
            <a:r>
              <a:rPr lang="fr-FR" sz="2000" dirty="0">
                <a:solidFill>
                  <a:prstClr val="black"/>
                </a:solidFill>
                <a:latin typeface="Times New Roman"/>
                <a:ea typeface="Calibri"/>
              </a:rPr>
              <a:t> de circa 6 mm, </a:t>
            </a:r>
            <a:r>
              <a:rPr lang="fr-FR" sz="2000" dirty="0" err="1">
                <a:solidFill>
                  <a:prstClr val="black"/>
                </a:solidFill>
                <a:latin typeface="Times New Roman"/>
                <a:ea typeface="Calibri"/>
              </a:rPr>
              <a:t>cu</a:t>
            </a:r>
            <a:r>
              <a:rPr lang="fr-FR" sz="2000" dirty="0">
                <a:solidFill>
                  <a:prstClr val="black"/>
                </a:solidFill>
                <a:latin typeface="Times New Roman"/>
                <a:ea typeface="Calibri"/>
              </a:rPr>
              <a:t> aspect de </a:t>
            </a:r>
            <a:r>
              <a:rPr lang="fr-FR" sz="2000" dirty="0" err="1">
                <a:solidFill>
                  <a:prstClr val="black"/>
                </a:solidFill>
                <a:latin typeface="Times New Roman"/>
                <a:ea typeface="Calibri"/>
              </a:rPr>
              <a:t>coajă</a:t>
            </a:r>
            <a:r>
              <a:rPr lang="fr-FR" sz="2000" dirty="0">
                <a:solidFill>
                  <a:prstClr val="black"/>
                </a:solidFill>
                <a:latin typeface="Times New Roman"/>
                <a:ea typeface="Calibri"/>
              </a:rPr>
              <a:t> de </a:t>
            </a:r>
            <a:r>
              <a:rPr lang="fr-FR" sz="2000" dirty="0" err="1">
                <a:solidFill>
                  <a:prstClr val="black"/>
                </a:solidFill>
                <a:latin typeface="Times New Roman"/>
                <a:ea typeface="Calibri"/>
              </a:rPr>
              <a:t>portocală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" y="2811851"/>
            <a:ext cx="7201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prstClr val="black"/>
                </a:solidFill>
                <a:latin typeface="Times New Roman"/>
                <a:ea typeface="Calibri"/>
              </a:rPr>
              <a:t>Se </a:t>
            </a:r>
            <a:r>
              <a:rPr lang="fr-FR" sz="2000" dirty="0" err="1">
                <a:solidFill>
                  <a:prstClr val="black"/>
                </a:solidFill>
                <a:latin typeface="Times New Roman"/>
                <a:ea typeface="Calibri"/>
              </a:rPr>
              <a:t>injectează</a:t>
            </a:r>
            <a:r>
              <a:rPr lang="fr-FR" sz="2000" dirty="0">
                <a:solidFill>
                  <a:prstClr val="black"/>
                </a:solidFill>
                <a:latin typeface="Times New Roman"/>
                <a:ea typeface="Calibri"/>
              </a:rPr>
              <a:t> strict </a:t>
            </a:r>
            <a:r>
              <a:rPr lang="fr-FR" sz="2000" dirty="0" err="1">
                <a:solidFill>
                  <a:prstClr val="black"/>
                </a:solidFill>
                <a:latin typeface="Times New Roman"/>
                <a:ea typeface="Calibri"/>
              </a:rPr>
              <a:t>intradermic</a:t>
            </a:r>
            <a:r>
              <a:rPr lang="fr-FR" sz="2000" dirty="0">
                <a:solidFill>
                  <a:prstClr val="black"/>
                </a:solidFill>
                <a:latin typeface="Times New Roman"/>
                <a:ea typeface="Calibri"/>
              </a:rPr>
              <a:t> 0,1 ml </a:t>
            </a:r>
            <a:r>
              <a:rPr lang="fr-FR" sz="2000" dirty="0" err="1">
                <a:solidFill>
                  <a:prstClr val="black"/>
                </a:solidFill>
                <a:latin typeface="Times New Roman"/>
                <a:ea typeface="Calibri"/>
              </a:rPr>
              <a:t>din</a:t>
            </a:r>
            <a:r>
              <a:rPr lang="fr-FR" sz="20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Times New Roman"/>
                <a:ea typeface="Calibri"/>
              </a:rPr>
              <a:t>soluţia</a:t>
            </a:r>
            <a:r>
              <a:rPr lang="fr-FR" sz="2000" dirty="0">
                <a:solidFill>
                  <a:prstClr val="black"/>
                </a:solidFill>
                <a:latin typeface="Times New Roman"/>
                <a:ea typeface="Calibri"/>
              </a:rPr>
              <a:t> PPD (2UI, 5UI, 10UI) </a:t>
            </a:r>
            <a:r>
              <a:rPr lang="fr-FR" sz="2000" dirty="0" err="1">
                <a:solidFill>
                  <a:prstClr val="black"/>
                </a:solidFill>
                <a:latin typeface="Times New Roman"/>
                <a:ea typeface="Calibri"/>
              </a:rPr>
              <a:t>după</a:t>
            </a:r>
            <a:r>
              <a:rPr lang="fr-FR" sz="2000" dirty="0">
                <a:solidFill>
                  <a:prstClr val="black"/>
                </a:solidFill>
                <a:latin typeface="Times New Roman"/>
                <a:ea typeface="Calibri"/>
              </a:rPr>
              <a:t> care acul se </a:t>
            </a:r>
            <a:r>
              <a:rPr lang="fr-FR" sz="2000" dirty="0" err="1">
                <a:solidFill>
                  <a:prstClr val="black"/>
                </a:solidFill>
                <a:latin typeface="Times New Roman"/>
                <a:ea typeface="Calibri"/>
              </a:rPr>
              <a:t>retrage</a:t>
            </a:r>
            <a:r>
              <a:rPr lang="fr-FR" sz="20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Times New Roman"/>
                <a:ea typeface="Calibri"/>
              </a:rPr>
              <a:t>brusc</a:t>
            </a:r>
            <a:r>
              <a:rPr lang="fr-FR" sz="20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Times New Roman"/>
                <a:ea typeface="Calibri"/>
              </a:rPr>
              <a:t>fără</a:t>
            </a:r>
            <a:r>
              <a:rPr lang="fr-FR" sz="20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Times New Roman"/>
                <a:ea typeface="Calibri"/>
              </a:rPr>
              <a:t>să</a:t>
            </a:r>
            <a:r>
              <a:rPr lang="fr-FR" sz="2000" dirty="0">
                <a:solidFill>
                  <a:prstClr val="black"/>
                </a:solidFill>
                <a:latin typeface="Times New Roman"/>
                <a:ea typeface="Calibri"/>
              </a:rPr>
              <a:t> mai </a:t>
            </a:r>
            <a:r>
              <a:rPr lang="fr-FR" sz="2000" dirty="0" err="1">
                <a:solidFill>
                  <a:prstClr val="black"/>
                </a:solidFill>
                <a:latin typeface="Times New Roman"/>
                <a:ea typeface="Calibri"/>
              </a:rPr>
              <a:t>tamponăm</a:t>
            </a:r>
            <a:r>
              <a:rPr lang="fr-FR" sz="2000" dirty="0">
                <a:solidFill>
                  <a:prstClr val="black"/>
                </a:solidFill>
                <a:latin typeface="Times New Roman"/>
                <a:ea typeface="Calibri"/>
              </a:rPr>
              <a:t> zona </a:t>
            </a:r>
            <a:r>
              <a:rPr lang="fr-FR" sz="2000" dirty="0" err="1">
                <a:solidFill>
                  <a:prstClr val="black"/>
                </a:solidFill>
                <a:latin typeface="Times New Roman"/>
                <a:ea typeface="Calibri"/>
              </a:rPr>
              <a:t>cu</a:t>
            </a:r>
            <a:r>
              <a:rPr lang="fr-FR" sz="2000" dirty="0">
                <a:solidFill>
                  <a:prstClr val="black"/>
                </a:solidFill>
                <a:latin typeface="Times New Roman"/>
                <a:ea typeface="Calibri"/>
              </a:rPr>
              <a:t> alcool.</a:t>
            </a:r>
          </a:p>
        </p:txBody>
      </p:sp>
    </p:spTree>
    <p:extLst>
      <p:ext uri="{BB962C8B-B14F-4D97-AF65-F5344CB8AC3E}">
        <p14:creationId xmlns:p14="http://schemas.microsoft.com/office/powerpoint/2010/main" val="2436718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838200"/>
            <a:ext cx="3018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Interpretarea</a:t>
            </a:r>
            <a:r>
              <a:rPr lang="fr-FR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testului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8700" y="1752600"/>
            <a:ext cx="7162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 err="1" smtClean="0">
                <a:effectLst/>
                <a:latin typeface="Times New Roman"/>
                <a:ea typeface="Calibri"/>
              </a:rPr>
              <a:t>Papula</a:t>
            </a:r>
            <a:r>
              <a:rPr lang="fr-FR" sz="2000" dirty="0" smtClean="0">
                <a:effectLst/>
                <a:latin typeface="Times New Roman"/>
                <a:ea typeface="Calibri"/>
              </a:rPr>
              <a:t> </a:t>
            </a:r>
            <a:r>
              <a:rPr lang="fr-FR" sz="2000" dirty="0" err="1" smtClean="0">
                <a:effectLst/>
                <a:latin typeface="Times New Roman"/>
                <a:ea typeface="Calibri"/>
              </a:rPr>
              <a:t>apărută</a:t>
            </a:r>
            <a:r>
              <a:rPr lang="fr-FR" sz="2000" dirty="0" smtClean="0">
                <a:effectLst/>
                <a:latin typeface="Times New Roman"/>
                <a:ea typeface="Calibri"/>
              </a:rPr>
              <a:t> </a:t>
            </a:r>
            <a:r>
              <a:rPr lang="fr-FR" sz="2000" dirty="0" err="1" smtClean="0">
                <a:effectLst/>
                <a:latin typeface="Times New Roman"/>
                <a:ea typeface="Calibri"/>
              </a:rPr>
              <a:t>în</a:t>
            </a:r>
            <a:r>
              <a:rPr lang="fr-FR" sz="2000" dirty="0" smtClean="0">
                <a:effectLst/>
                <a:latin typeface="Times New Roman"/>
                <a:ea typeface="Calibri"/>
              </a:rPr>
              <a:t> </a:t>
            </a:r>
            <a:r>
              <a:rPr lang="fr-FR" sz="2000" dirty="0" err="1" smtClean="0">
                <a:effectLst/>
                <a:latin typeface="Times New Roman"/>
                <a:ea typeface="Calibri"/>
              </a:rPr>
              <a:t>momentul</a:t>
            </a:r>
            <a:r>
              <a:rPr lang="fr-FR" sz="2000" dirty="0" smtClean="0">
                <a:effectLst/>
                <a:latin typeface="Times New Roman"/>
                <a:ea typeface="Calibri"/>
              </a:rPr>
              <a:t> </a:t>
            </a:r>
            <a:r>
              <a:rPr lang="fr-FR" sz="2000" dirty="0" err="1" smtClean="0">
                <a:effectLst/>
                <a:latin typeface="Times New Roman"/>
                <a:ea typeface="Calibri"/>
              </a:rPr>
              <a:t>efectuării</a:t>
            </a:r>
            <a:r>
              <a:rPr lang="fr-FR" sz="2000" dirty="0" smtClean="0">
                <a:effectLst/>
                <a:latin typeface="Times New Roman"/>
                <a:ea typeface="Calibri"/>
              </a:rPr>
              <a:t> </a:t>
            </a:r>
            <a:r>
              <a:rPr lang="fr-FR" sz="2000" dirty="0" err="1" smtClean="0">
                <a:effectLst/>
                <a:latin typeface="Times New Roman"/>
                <a:ea typeface="Calibri"/>
              </a:rPr>
              <a:t>testului</a:t>
            </a:r>
            <a:r>
              <a:rPr lang="fr-FR" sz="2000" dirty="0" smtClean="0">
                <a:effectLst/>
                <a:latin typeface="Times New Roman"/>
                <a:ea typeface="Calibri"/>
              </a:rPr>
              <a:t> </a:t>
            </a:r>
            <a:r>
              <a:rPr lang="fr-FR" sz="2000" dirty="0" err="1" smtClean="0">
                <a:effectLst/>
                <a:latin typeface="Times New Roman"/>
                <a:ea typeface="Calibri"/>
              </a:rPr>
              <a:t>dispare</a:t>
            </a:r>
            <a:r>
              <a:rPr lang="fr-FR" sz="2000" dirty="0" smtClean="0">
                <a:effectLst/>
                <a:latin typeface="Times New Roman"/>
                <a:ea typeface="Calibri"/>
              </a:rPr>
              <a:t> </a:t>
            </a:r>
            <a:r>
              <a:rPr lang="fr-FR" sz="2000" dirty="0" err="1" smtClean="0">
                <a:effectLst/>
                <a:latin typeface="Times New Roman"/>
                <a:ea typeface="Calibri"/>
              </a:rPr>
              <a:t>în</a:t>
            </a:r>
            <a:r>
              <a:rPr lang="fr-FR" sz="2000" dirty="0" smtClean="0">
                <a:effectLst/>
                <a:latin typeface="Times New Roman"/>
                <a:ea typeface="Calibri"/>
              </a:rPr>
              <a:t> circa 10 minute.</a:t>
            </a:r>
            <a:r>
              <a:rPr lang="fr-FR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fr-FR" sz="200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endParaRPr lang="fr-FR" sz="20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fr-FR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Interpretarea</a:t>
            </a:r>
            <a:r>
              <a:rPr lang="fr-FR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reacţiei</a:t>
            </a:r>
            <a:r>
              <a:rPr lang="fr-FR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se </a:t>
            </a:r>
            <a:r>
              <a:rPr lang="fr-FR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efectuează</a:t>
            </a:r>
            <a:r>
              <a:rPr lang="fr-FR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la 72 ore (3 </a:t>
            </a:r>
            <a:r>
              <a:rPr lang="fr-FR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zile</a:t>
            </a:r>
            <a:r>
              <a:rPr lang="fr-FR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) de la </a:t>
            </a:r>
            <a:r>
              <a:rPr lang="fr-FR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injectare</a:t>
            </a:r>
            <a:r>
              <a:rPr lang="fr-FR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fr-FR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cantitativ</a:t>
            </a:r>
            <a:r>
              <a:rPr lang="fr-FR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fr-FR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vizual</a:t>
            </a:r>
            <a:r>
              <a:rPr lang="fr-FR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şi</a:t>
            </a:r>
            <a:r>
              <a:rPr lang="fr-FR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palpatoriu</a:t>
            </a:r>
            <a:r>
              <a:rPr lang="fr-FR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fr-FR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înregistrându</a:t>
            </a:r>
            <a:r>
              <a:rPr lang="fr-FR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-se </a:t>
            </a:r>
            <a:r>
              <a:rPr lang="fr-FR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prin</a:t>
            </a:r>
            <a:r>
              <a:rPr lang="fr-FR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palpare</a:t>
            </a:r>
            <a:r>
              <a:rPr lang="fr-FR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fină</a:t>
            </a:r>
            <a:r>
              <a:rPr lang="fr-FR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strict </a:t>
            </a:r>
            <a:r>
              <a:rPr lang="fr-FR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induraţia</a:t>
            </a:r>
            <a:r>
              <a:rPr lang="fr-FR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a </a:t>
            </a:r>
            <a:r>
              <a:rPr lang="fr-FR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cărui</a:t>
            </a:r>
            <a:r>
              <a:rPr lang="fr-FR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diametru</a:t>
            </a:r>
            <a:r>
              <a:rPr lang="fr-FR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transversal </a:t>
            </a:r>
            <a:r>
              <a:rPr lang="fr-FR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maxim</a:t>
            </a:r>
            <a:r>
              <a:rPr lang="fr-FR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se </a:t>
            </a:r>
            <a:r>
              <a:rPr lang="fr-FR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măsoară</a:t>
            </a:r>
            <a:r>
              <a:rPr lang="fr-FR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cu</a:t>
            </a:r>
            <a:r>
              <a:rPr lang="fr-FR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rigla</a:t>
            </a:r>
            <a:r>
              <a:rPr lang="fr-FR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şi</a:t>
            </a:r>
            <a:r>
              <a:rPr lang="fr-FR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se </a:t>
            </a:r>
            <a:r>
              <a:rPr lang="fr-FR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exprimă</a:t>
            </a:r>
            <a:r>
              <a:rPr lang="fr-FR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în</a:t>
            </a:r>
            <a:r>
              <a:rPr lang="fr-FR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milimetri</a:t>
            </a:r>
            <a:r>
              <a:rPr lang="fr-FR" sz="2000" dirty="0" smtClean="0">
                <a:effectLst/>
                <a:latin typeface="Times New Roman"/>
                <a:ea typeface="Calibri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fr-FR" sz="2000" dirty="0">
              <a:latin typeface="Times New Roman"/>
            </a:endParaRPr>
          </a:p>
          <a:p>
            <a:pPr algn="just">
              <a:lnSpc>
                <a:spcPct val="150000"/>
              </a:lnSpc>
            </a:pPr>
            <a:r>
              <a:rPr lang="fr-FR" sz="2000" i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La </a:t>
            </a:r>
            <a:r>
              <a:rPr lang="fr-FR" sz="2000" i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masurare</a:t>
            </a:r>
            <a:r>
              <a:rPr lang="fr-FR" sz="2000" i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nu se </a:t>
            </a:r>
            <a:r>
              <a:rPr lang="fr-FR" sz="2000" i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ia</a:t>
            </a:r>
            <a:r>
              <a:rPr lang="fr-FR" sz="2000" i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in </a:t>
            </a:r>
            <a:r>
              <a:rPr lang="fr-FR" sz="2000" i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considerare</a:t>
            </a:r>
            <a:r>
              <a:rPr lang="fr-FR" sz="2000" i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fr-FR" sz="2000" i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eritemul</a:t>
            </a:r>
            <a:r>
              <a:rPr lang="fr-FR" sz="2000" i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local ci </a:t>
            </a:r>
            <a:r>
              <a:rPr lang="fr-FR" sz="2000" i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doar</a:t>
            </a:r>
            <a:r>
              <a:rPr lang="fr-FR" sz="2000" i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zona de </a:t>
            </a:r>
            <a:r>
              <a:rPr lang="fr-FR" sz="2000" i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induratie</a:t>
            </a:r>
            <a:r>
              <a:rPr lang="fr-FR" sz="2000" i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fr-FR" sz="2000" i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elevata</a:t>
            </a:r>
            <a:r>
              <a:rPr lang="fr-FR" sz="2000" i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peste </a:t>
            </a:r>
            <a:r>
              <a:rPr lang="fr-FR" sz="2000" i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planul</a:t>
            </a:r>
            <a:r>
              <a:rPr lang="fr-FR" sz="2000" i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fr-FR" sz="2000" i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pielii</a:t>
            </a:r>
            <a:r>
              <a:rPr lang="fr-FR" sz="2000" i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8700" y="3105835"/>
            <a:ext cx="7162800" cy="504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  <a:spcAft>
                <a:spcPts val="1000"/>
              </a:spcAft>
            </a:pPr>
            <a:r>
              <a:rPr lang="fr-FR" sz="2000" dirty="0" smtClean="0">
                <a:effectLst/>
                <a:latin typeface="Times New Roman"/>
                <a:ea typeface="Calibri"/>
                <a:cs typeface="Times New Roman"/>
              </a:rPr>
              <a:t>. </a:t>
            </a:r>
            <a:endParaRPr lang="en-US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216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1090613"/>
            <a:ext cx="6340475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067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879445"/>
            <a:ext cx="693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err="1" smtClean="0">
                <a:effectLst/>
                <a:latin typeface="Times New Roman"/>
                <a:ea typeface="Calibri"/>
              </a:rPr>
              <a:t>Testul</a:t>
            </a:r>
            <a:r>
              <a:rPr lang="fr-FR" sz="2000" dirty="0" smtClean="0">
                <a:effectLst/>
                <a:latin typeface="Times New Roman"/>
                <a:ea typeface="Calibri"/>
              </a:rPr>
              <a:t> este </a:t>
            </a:r>
            <a:r>
              <a:rPr lang="fr-FR" sz="2000" dirty="0" err="1" smtClean="0">
                <a:effectLst/>
                <a:latin typeface="Times New Roman"/>
                <a:ea typeface="Calibri"/>
              </a:rPr>
              <a:t>considerat</a:t>
            </a:r>
            <a:r>
              <a:rPr lang="fr-FR" sz="2000" dirty="0" smtClean="0">
                <a:effectLst/>
                <a:latin typeface="Times New Roman"/>
                <a:ea typeface="Calibri"/>
              </a:rPr>
              <a:t> </a:t>
            </a:r>
            <a:r>
              <a:rPr lang="fr-FR" sz="2000" dirty="0" err="1" smtClean="0">
                <a:effectLst/>
                <a:latin typeface="Times New Roman"/>
                <a:ea typeface="Calibri"/>
              </a:rPr>
              <a:t>pozitiv</a:t>
            </a:r>
            <a:r>
              <a:rPr lang="fr-FR" sz="2000" dirty="0" smtClean="0">
                <a:effectLst/>
                <a:latin typeface="Times New Roman"/>
                <a:ea typeface="Calibri"/>
              </a:rPr>
              <a:t> </a:t>
            </a:r>
            <a:r>
              <a:rPr lang="fr-FR" sz="2000" dirty="0" err="1" smtClean="0">
                <a:effectLst/>
                <a:latin typeface="Times New Roman"/>
                <a:ea typeface="Calibri"/>
              </a:rPr>
              <a:t>daca</a:t>
            </a:r>
            <a:r>
              <a:rPr lang="fr-FR" sz="2000" dirty="0" smtClean="0">
                <a:effectLst/>
                <a:latin typeface="Times New Roman"/>
                <a:ea typeface="Calibri"/>
              </a:rPr>
              <a:t> </a:t>
            </a:r>
            <a:r>
              <a:rPr lang="fr-FR" sz="2000" dirty="0" err="1" smtClean="0">
                <a:effectLst/>
                <a:latin typeface="Times New Roman"/>
                <a:ea typeface="Calibri"/>
              </a:rPr>
              <a:t>induratia</a:t>
            </a:r>
            <a:r>
              <a:rPr lang="fr-FR" sz="2000" dirty="0" smtClean="0">
                <a:effectLst/>
                <a:latin typeface="Times New Roman"/>
                <a:ea typeface="Calibri"/>
              </a:rPr>
              <a:t> este: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089342"/>
              </p:ext>
            </p:extLst>
          </p:nvPr>
        </p:nvGraphicFramePr>
        <p:xfrm>
          <a:off x="1295400" y="1752600"/>
          <a:ext cx="6629400" cy="3566160"/>
        </p:xfrm>
        <a:graphic>
          <a:graphicData uri="http://schemas.openxmlformats.org/drawingml/2006/table">
            <a:tbl>
              <a:tblPr firstRow="1" firstCol="1" bandRow="1"/>
              <a:tblGrid>
                <a:gridCol w="1479374"/>
                <a:gridCol w="5150026"/>
              </a:tblGrid>
              <a:tr h="3212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TCT (mm)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8034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Grup de risc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536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≥ 5 mm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803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Risc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înalt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persoană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infectată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HIV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contact recent cu un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caz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TB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persoane cu modificări fibrotice pe radiografia toracică în concordanţă cu TB în antecedente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beneficiarii de transplant de organe,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pacienţi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cu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medicație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imunosupresoare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o-RO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echivalentul a cel puţin 15 mg/zi de prednison timp de 1 lună sau mai mult, tratament cu citostatice sau antagonişti de TNF-alfa).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712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625878"/>
              </p:ext>
            </p:extLst>
          </p:nvPr>
        </p:nvGraphicFramePr>
        <p:xfrm>
          <a:off x="1219200" y="762000"/>
          <a:ext cx="6781800" cy="5105401"/>
        </p:xfrm>
        <a:graphic>
          <a:graphicData uri="http://schemas.openxmlformats.org/drawingml/2006/table">
            <a:tbl>
              <a:tblPr firstRow="1" firstCol="1" bandRow="1"/>
              <a:tblGrid>
                <a:gridCol w="914400"/>
                <a:gridCol w="5867400"/>
              </a:tblGrid>
              <a:tr h="51054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≥ 10 mm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810" marR="48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803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Risc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mediu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Symbol"/>
                        <a:buChar char=""/>
                        <a:tabLst>
                          <a:tab pos="102870" algn="l"/>
                          <a:tab pos="215900" algn="l"/>
                        </a:tabLst>
                      </a:pPr>
                      <a:r>
                        <a:rPr lang="ro-RO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imigranţii recenți (&lt;5 ani) din ţările cu prevalenţă înaltă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Symbol"/>
                        <a:buChar char=""/>
                        <a:tabLst>
                          <a:tab pos="107950" algn="l"/>
                          <a:tab pos="215900" algn="l"/>
                          <a:tab pos="323850" algn="l"/>
                        </a:tabLst>
                      </a:pPr>
                      <a:r>
                        <a:rPr lang="ro-RO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utilizatorii de droguri injectabile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Symbol"/>
                        <a:buChar char=""/>
                        <a:tabLst>
                          <a:tab pos="107950" algn="l"/>
                          <a:tab pos="215900" algn="l"/>
                          <a:tab pos="32385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rezidenţii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şi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angajaţii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instituţiilor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cu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risc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înalt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(penitenciare, facilităţi de îngrijire pentru bătrâni, spitale şi alte facilităţi de îngrijire a sănătăţii, instituţiile pentru pacienții cu SIDA și fără adăpost)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Symbol"/>
                        <a:buChar char=""/>
                        <a:tabLst>
                          <a:tab pos="107950" algn="l"/>
                          <a:tab pos="215900" algn="l"/>
                          <a:tab pos="323850" algn="l"/>
                        </a:tabLst>
                      </a:pPr>
                      <a:r>
                        <a:rPr lang="ro-RO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personalul din laboratoarele de microbiologie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Symbol"/>
                        <a:buChar char=""/>
                        <a:tabLst>
                          <a:tab pos="107950" algn="l"/>
                          <a:tab pos="215900" algn="l"/>
                          <a:tab pos="32385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persoanele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cu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condiţii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clinice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care-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plasează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la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risc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înalt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o-RO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silicoză, diabet zaharat, insuficienţă renală cronică sau hemodializă, gastrectomie, by-pass jejuno-ileal, transplant de organ, neoplasm, condiţii care necesită utilizarea prelungită a corticosteroizilor sau alte imunosupresoare, cum ar fi TNF antagonişti)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Symbol"/>
                        <a:buChar char=""/>
                        <a:tabLst>
                          <a:tab pos="107950" algn="l"/>
                          <a:tab pos="215900" algn="l"/>
                          <a:tab pos="32385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copiii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&lt; 4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ani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Symbol"/>
                        <a:buChar char=""/>
                        <a:tabLst>
                          <a:tab pos="107950" algn="l"/>
                          <a:tab pos="215900" algn="l"/>
                          <a:tab pos="323850" algn="l"/>
                        </a:tabLst>
                      </a:pPr>
                      <a:r>
                        <a:rPr lang="it-IT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copiii şi adolescenţii expuşi la un risc înalt pentru TB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810" marR="48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998475"/>
              </p:ext>
            </p:extLst>
          </p:nvPr>
        </p:nvGraphicFramePr>
        <p:xfrm>
          <a:off x="1219200" y="5943600"/>
          <a:ext cx="6781800" cy="533400"/>
        </p:xfrm>
        <a:graphic>
          <a:graphicData uri="http://schemas.openxmlformats.org/drawingml/2006/table">
            <a:tbl>
              <a:tblPr firstRow="1" firstCol="1" bandRow="1"/>
              <a:tblGrid>
                <a:gridCol w="914400"/>
                <a:gridCol w="5867400"/>
              </a:tblGrid>
              <a:tr h="5334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≥ 15 mm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o-R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persoanele care nu au factori de risc cunoscuţi pentru TB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8491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175</TotalTime>
  <Words>1324</Words>
  <Application>Microsoft Office PowerPoint</Application>
  <PresentationFormat>On-screen Show (4:3)</PresentationFormat>
  <Paragraphs>118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</dc:creator>
  <cp:lastModifiedBy>Ramona</cp:lastModifiedBy>
  <cp:revision>11</cp:revision>
  <dcterms:created xsi:type="dcterms:W3CDTF">2020-10-04T12:57:31Z</dcterms:created>
  <dcterms:modified xsi:type="dcterms:W3CDTF">2020-10-12T09:33:53Z</dcterms:modified>
</cp:coreProperties>
</file>