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6" r:id="rId4"/>
    <p:sldId id="275" r:id="rId5"/>
    <p:sldId id="274" r:id="rId6"/>
    <p:sldId id="273" r:id="rId7"/>
    <p:sldId id="277" r:id="rId8"/>
    <p:sldId id="280" r:id="rId9"/>
    <p:sldId id="279" r:id="rId10"/>
    <p:sldId id="278" r:id="rId11"/>
    <p:sldId id="283" r:id="rId12"/>
    <p:sldId id="282" r:id="rId13"/>
    <p:sldId id="281" r:id="rId14"/>
    <p:sldId id="284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94B951-16D4-4AEC-8A45-3C21FADD803C}" type="datetimeFigureOut">
              <a:rPr lang="en-US" smtClean="0"/>
              <a:t>20.10.2020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59C2C6-41F3-4698-971E-1EDBCFB1A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2936" y="1087335"/>
            <a:ext cx="6389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/>
                <a:ea typeface="Calibri"/>
                <a:cs typeface="Times New Roman"/>
              </a:rPr>
              <a:t>DIAGNOSTICUL SI TRATAMENTUL TUBERCULOZEI </a:t>
            </a:r>
            <a:endParaRPr lang="en-US" sz="2800" b="1" dirty="0"/>
          </a:p>
        </p:txBody>
      </p:sp>
      <p:pic>
        <p:nvPicPr>
          <p:cNvPr id="6146" name="Picture 2" descr="Tuberculosis - Harvar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70" y="2065761"/>
            <a:ext cx="5254625" cy="42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5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liary tuberculosis | Radiology Cas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6095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9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rningRadiology - TB, tubercul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9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B Cavity | Radiology imaging, Radiology, Medical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293071" cy="61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5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4632"/>
            <a:ext cx="5778784" cy="56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6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2514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>
                <a:ea typeface="Calibri"/>
              </a:rPr>
              <a:t>Diagnosticul</a:t>
            </a:r>
            <a:r>
              <a:rPr lang="fr-FR" sz="2400" dirty="0">
                <a:ea typeface="Calibri"/>
              </a:rPr>
              <a:t> de TB </a:t>
            </a:r>
            <a:r>
              <a:rPr lang="fr-FR" sz="2400" dirty="0" err="1">
                <a:ea typeface="Calibri"/>
              </a:rPr>
              <a:t>pulmonară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suspicionat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pe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toate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elementele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relatate</a:t>
            </a:r>
            <a:r>
              <a:rPr lang="fr-FR" sz="2400" dirty="0">
                <a:ea typeface="Calibri"/>
              </a:rPr>
              <a:t> se </a:t>
            </a:r>
            <a:r>
              <a:rPr lang="fr-FR" sz="2400" dirty="0" err="1">
                <a:ea typeface="Calibri"/>
              </a:rPr>
              <a:t>confirmă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pe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examenul</a:t>
            </a:r>
            <a:r>
              <a:rPr lang="fr-FR" sz="2400" dirty="0">
                <a:ea typeface="Calibri"/>
              </a:rPr>
              <a:t> </a:t>
            </a:r>
            <a:r>
              <a:rPr lang="fr-FR" sz="2400" dirty="0" err="1">
                <a:ea typeface="Calibri"/>
              </a:rPr>
              <a:t>bacteriologic</a:t>
            </a:r>
            <a:r>
              <a:rPr lang="fr-FR" sz="2400" dirty="0">
                <a:ea typeface="Calibri"/>
              </a:rPr>
              <a:t> de </a:t>
            </a:r>
            <a:r>
              <a:rPr lang="fr-FR" sz="2400" dirty="0" err="1">
                <a:ea typeface="Calibri"/>
              </a:rPr>
              <a:t>spută</a:t>
            </a:r>
            <a:r>
              <a:rPr lang="fr-FR" sz="2400" dirty="0">
                <a:ea typeface="Calibri"/>
              </a:rPr>
              <a:t>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39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104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effectLst/>
                <a:ea typeface="Calibri"/>
                <a:cs typeface="Times New Roman"/>
              </a:rPr>
              <a:t>TRATAMENTUL TUBERCULOZEI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6172200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 err="1">
                <a:ea typeface="Calibri"/>
                <a:cs typeface="Times New Roman"/>
              </a:rPr>
              <a:t>Scopurile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tratamentului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antituberculos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sunt</a:t>
            </a:r>
            <a:r>
              <a:rPr lang="fr-FR" sz="2000" dirty="0">
                <a:ea typeface="Calibri"/>
                <a:cs typeface="Times New Roman"/>
              </a:rPr>
              <a:t>: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vindecarea pacienţilor;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reducerea riscului de recidive;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prevenirea deceselor;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prevenirea instalării chimiorezistenţei </a:t>
            </a:r>
            <a:r>
              <a:rPr lang="ro-RO" sz="2000" i="1" dirty="0">
                <a:ea typeface="Calibri"/>
                <a:cs typeface="Times New Roman"/>
              </a:rPr>
              <a:t>MT</a:t>
            </a:r>
            <a:r>
              <a:rPr lang="ro-RO" sz="2000" dirty="0">
                <a:ea typeface="Calibri"/>
                <a:cs typeface="Times New Roman"/>
              </a:rPr>
              <a:t>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prevenirea complicaţiilor; 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720090" algn="l"/>
                <a:tab pos="2029460" algn="l"/>
              </a:tabLst>
            </a:pPr>
            <a:r>
              <a:rPr lang="ro-RO" sz="2000" dirty="0">
                <a:ea typeface="Calibri"/>
                <a:cs typeface="Times New Roman"/>
              </a:rPr>
              <a:t>limitarea răspândirii infecţiei.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pic>
        <p:nvPicPr>
          <p:cNvPr id="7172" name="Picture 4" descr="Telangana health officials to distribute free MDR-TB drug |  TheHealthSit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25" y="4267200"/>
            <a:ext cx="2754549" cy="18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315200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 err="1">
                <a:ea typeface="Calibri"/>
                <a:cs typeface="Times New Roman"/>
              </a:rPr>
              <a:t>Tratamentul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antituberculos</a:t>
            </a:r>
            <a:r>
              <a:rPr lang="fr-FR" sz="2000" dirty="0">
                <a:ea typeface="Calibri"/>
                <a:cs typeface="Times New Roman"/>
              </a:rPr>
              <a:t> se </a:t>
            </a:r>
            <a:r>
              <a:rPr lang="fr-FR" sz="2000" dirty="0" err="1">
                <a:ea typeface="Calibri"/>
                <a:cs typeface="Times New Roman"/>
              </a:rPr>
              <a:t>administreaza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potrivit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urmatoarelor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principii</a:t>
            </a:r>
            <a:r>
              <a:rPr lang="fr-FR" sz="2000" dirty="0">
                <a:ea typeface="Calibri"/>
                <a:cs typeface="Times New Roman"/>
              </a:rPr>
              <a:t> 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2000" dirty="0">
                <a:ea typeface="Calibri"/>
                <a:cs typeface="Times New Roman"/>
              </a:rPr>
              <a:t>terapie standardizată;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2000" dirty="0">
                <a:ea typeface="Calibri"/>
                <a:cs typeface="Times New Roman"/>
              </a:rPr>
              <a:t>terapie etapizată (regimuri bifazice):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ro-RO" sz="2000" dirty="0">
                <a:ea typeface="Calibri"/>
                <a:cs typeface="Times New Roman"/>
              </a:rPr>
              <a:t>faza de atac (iniţială sau intensivă); 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ro-RO" sz="2000" dirty="0">
                <a:ea typeface="Calibri"/>
                <a:cs typeface="Times New Roman"/>
              </a:rPr>
              <a:t>faza de continuare;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3. </a:t>
            </a:r>
            <a:r>
              <a:rPr lang="ro-RO" sz="2000" dirty="0">
                <a:ea typeface="Calibri"/>
                <a:cs typeface="Times New Roman"/>
              </a:rPr>
              <a:t>asocierea medicamentelor antiTB;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4. </a:t>
            </a:r>
            <a:r>
              <a:rPr lang="ro-RO" sz="2000" dirty="0">
                <a:ea typeface="Calibri"/>
                <a:cs typeface="Times New Roman"/>
              </a:rPr>
              <a:t>regularitatea şi continuitatea administrării asigurându-se întreaga cantitate de medicamente necesară pentru întreaga durată a tratamentului; 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34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5. </a:t>
            </a:r>
            <a:r>
              <a:rPr lang="ro-RO" sz="2000" dirty="0">
                <a:ea typeface="Calibri"/>
                <a:cs typeface="Times New Roman"/>
              </a:rPr>
              <a:t>individualizarea terapiei numai în următoarele situaţii: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ro-RO" sz="2000" dirty="0">
                <a:ea typeface="Calibri"/>
                <a:cs typeface="Times New Roman"/>
              </a:rPr>
              <a:t>chimiorezistenţa MT; 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ro-RO" sz="2000" dirty="0">
                <a:ea typeface="Calibri"/>
                <a:cs typeface="Times New Roman"/>
              </a:rPr>
              <a:t>alte micobacterii;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ro-RO" sz="2000" dirty="0">
                <a:ea typeface="Calibri"/>
                <a:cs typeface="Times New Roman"/>
              </a:rPr>
              <a:t>reacţii adverse majore;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ro-RO" sz="2000" dirty="0">
                <a:ea typeface="Calibri"/>
                <a:cs typeface="Times New Roman"/>
              </a:rPr>
              <a:t>boli asociate şi interacţiuni medicamentoase.</a:t>
            </a:r>
            <a:endParaRPr lang="en-US" sz="2000" dirty="0">
              <a:ea typeface="Calibri"/>
              <a:cs typeface="Times New Roman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000" dirty="0">
                <a:ea typeface="Calibri"/>
                <a:cs typeface="Times New Roman"/>
              </a:rPr>
              <a:t>6. </a:t>
            </a:r>
            <a:r>
              <a:rPr lang="ro-RO" sz="2000" dirty="0">
                <a:ea typeface="Calibri"/>
                <a:cs typeface="Times New Roman"/>
              </a:rPr>
              <a:t>gratuitatea tuturor mijloacelor terapeutice necesare, inclusiv medicaţia de suport, pentru toţi bolnavii de TB;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7. </a:t>
            </a:r>
            <a:r>
              <a:rPr lang="ro-RO" sz="2000" dirty="0">
                <a:ea typeface="Calibri"/>
                <a:cs typeface="Times New Roman"/>
              </a:rPr>
              <a:t>asigurarea dozei adecvate în funcție de greutate;</a:t>
            </a:r>
            <a:endParaRPr lang="en-US" sz="2000" dirty="0">
              <a:ea typeface="Calibri"/>
              <a:cs typeface="Times New Roman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/>
                <a:cs typeface="Times New Roman"/>
              </a:rPr>
              <a:t>8.  </a:t>
            </a:r>
            <a:r>
              <a:rPr lang="ro-RO" sz="2000" dirty="0">
                <a:ea typeface="Calibri"/>
                <a:cs typeface="Times New Roman"/>
              </a:rPr>
              <a:t>administrare direct observată</a:t>
            </a:r>
            <a:r>
              <a:rPr lang="ro-RO" dirty="0"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952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0568"/>
              </p:ext>
            </p:extLst>
          </p:nvPr>
        </p:nvGraphicFramePr>
        <p:xfrm>
          <a:off x="685800" y="609600"/>
          <a:ext cx="7543799" cy="54102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848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Medicamentul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 de prezentare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Modul de acţiune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Calea de administrare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Ritmul de administrare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7/7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(mg/kg)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3/7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(mg/kg)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Izoniazida (H)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tb. de 100 mg şi 300 mg; sol. inj (100 mg/ml fl a 5    ml); sirop 100mg /5ml fl. a 200ml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bactericid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oral / inj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 (4-6)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(8-15)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Rifampicina (R)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cps. de 150, 300 mg, sol. inj. 30mg/ml, fl. a 20ml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bactericid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oral / inj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 (8-12)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 (8-12)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Etambutol (E)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tb. de 400 mg, cps. de 250 mg , sol. inj. 100mg/ml, fl. a 10ml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bacteriostatic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oral / inj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 (15-25)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 (25-35)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Streptomicina (SM)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sol. apoasă, fiole de 1 g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bactericid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i.m.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 (12-18)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(12-18)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Pirazinamida (Z)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tb. de 500 mg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bactericid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oral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25 (20-30)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 (30-40)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67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762000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ea typeface="Calibri"/>
                <a:cs typeface="Times New Roman"/>
              </a:rPr>
              <a:t>TB </a:t>
            </a:r>
            <a:r>
              <a:rPr lang="fr-FR" sz="2000" dirty="0" err="1">
                <a:ea typeface="Calibri"/>
                <a:cs typeface="Times New Roman"/>
              </a:rPr>
              <a:t>pulmonară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secundară</a:t>
            </a:r>
            <a:r>
              <a:rPr lang="fr-FR" sz="2000" dirty="0">
                <a:ea typeface="Calibri"/>
                <a:cs typeface="Times New Roman"/>
              </a:rPr>
              <a:t> este </a:t>
            </a:r>
            <a:r>
              <a:rPr lang="fr-FR" sz="2000" dirty="0" err="1">
                <a:ea typeface="Calibri"/>
                <a:cs typeface="Times New Roman"/>
              </a:rPr>
              <a:t>cea</a:t>
            </a:r>
            <a:r>
              <a:rPr lang="fr-FR" sz="2000" dirty="0">
                <a:ea typeface="Calibri"/>
                <a:cs typeface="Times New Roman"/>
              </a:rPr>
              <a:t> mai </a:t>
            </a:r>
            <a:r>
              <a:rPr lang="fr-FR" sz="2000" dirty="0" err="1">
                <a:ea typeface="Calibri"/>
                <a:cs typeface="Times New Roman"/>
              </a:rPr>
              <a:t>frecventă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manifestare</a:t>
            </a:r>
            <a:r>
              <a:rPr lang="fr-FR" sz="2000" dirty="0">
                <a:ea typeface="Calibri"/>
                <a:cs typeface="Times New Roman"/>
              </a:rPr>
              <a:t> a TB la </a:t>
            </a:r>
            <a:r>
              <a:rPr lang="fr-FR" sz="2000" dirty="0" err="1">
                <a:ea typeface="Calibri"/>
                <a:cs typeface="Times New Roman"/>
              </a:rPr>
              <a:t>adult</a:t>
            </a:r>
            <a:r>
              <a:rPr lang="fr-FR" sz="2000" dirty="0"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ea typeface="Calibri"/>
              </a:rPr>
              <a:t>TB </a:t>
            </a:r>
            <a:r>
              <a:rPr lang="fr-FR" sz="2000" dirty="0" err="1">
                <a:ea typeface="Calibri"/>
              </a:rPr>
              <a:t>pulmonară</a:t>
            </a:r>
            <a:r>
              <a:rPr lang="fr-FR" sz="2000" dirty="0">
                <a:ea typeface="Calibri"/>
              </a:rPr>
              <a:t> a </a:t>
            </a:r>
            <a:r>
              <a:rPr lang="fr-FR" sz="2000" dirty="0" err="1">
                <a:ea typeface="Calibri"/>
              </a:rPr>
              <a:t>adultului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poate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să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apară</a:t>
            </a:r>
            <a:r>
              <a:rPr lang="fr-FR" sz="2000" dirty="0">
                <a:ea typeface="Calibri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prin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evoluţia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imediată</a:t>
            </a:r>
            <a:r>
              <a:rPr lang="fr-FR" sz="2000" dirty="0">
                <a:ea typeface="Calibri"/>
              </a:rPr>
              <a:t> a </a:t>
            </a:r>
            <a:r>
              <a:rPr lang="fr-FR" sz="2000" dirty="0" err="1">
                <a:ea typeface="Calibri"/>
              </a:rPr>
              <a:t>unui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proces</a:t>
            </a:r>
            <a:r>
              <a:rPr lang="fr-FR" sz="2000" dirty="0">
                <a:ea typeface="Calibri"/>
              </a:rPr>
              <a:t> de </a:t>
            </a:r>
            <a:r>
              <a:rPr lang="fr-FR" sz="2000" dirty="0" err="1">
                <a:ea typeface="Calibri"/>
              </a:rPr>
              <a:t>primoinfecţie</a:t>
            </a:r>
            <a:r>
              <a:rPr lang="fr-FR" sz="2000" dirty="0">
                <a:ea typeface="Calibri"/>
              </a:rPr>
              <a:t>, 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prin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reactivarea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endogenă</a:t>
            </a:r>
            <a:r>
              <a:rPr lang="fr-FR" sz="2000" dirty="0">
                <a:ea typeface="Calibri"/>
              </a:rPr>
              <a:t> a </a:t>
            </a:r>
            <a:r>
              <a:rPr lang="fr-FR" sz="2000" dirty="0" err="1">
                <a:ea typeface="Calibri"/>
              </a:rPr>
              <a:t>focarelor</a:t>
            </a:r>
            <a:r>
              <a:rPr lang="fr-FR" sz="2000" dirty="0">
                <a:ea typeface="Calibri"/>
              </a:rPr>
              <a:t> latente </a:t>
            </a:r>
            <a:r>
              <a:rPr lang="fr-FR" sz="2000" dirty="0" err="1">
                <a:ea typeface="Calibri"/>
              </a:rPr>
              <a:t>postprimare</a:t>
            </a:r>
            <a:r>
              <a:rPr lang="fr-FR" sz="2000" dirty="0">
                <a:ea typeface="Calibri"/>
              </a:rPr>
              <a:t>, 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prin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suprainfecţie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exogenă</a:t>
            </a:r>
            <a:r>
              <a:rPr lang="fr-FR" sz="2000" dirty="0">
                <a:ea typeface="Calibri"/>
              </a:rPr>
              <a:t>.</a:t>
            </a: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>
                <a:ea typeface="Calibri"/>
                <a:cs typeface="Times New Roman"/>
              </a:rPr>
              <a:t>Reprezintă</a:t>
            </a:r>
            <a:r>
              <a:rPr lang="fr-FR" sz="2000" dirty="0">
                <a:ea typeface="Calibri"/>
                <a:cs typeface="Times New Roman"/>
              </a:rPr>
              <a:t> forma </a:t>
            </a:r>
            <a:r>
              <a:rPr lang="fr-FR" sz="2000" dirty="0" err="1">
                <a:ea typeface="Calibri"/>
                <a:cs typeface="Times New Roman"/>
              </a:rPr>
              <a:t>clinică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cel</a:t>
            </a:r>
            <a:r>
              <a:rPr lang="fr-FR" sz="2000" dirty="0">
                <a:ea typeface="Calibri"/>
                <a:cs typeface="Times New Roman"/>
              </a:rPr>
              <a:t> mai important impact </a:t>
            </a:r>
            <a:r>
              <a:rPr lang="fr-FR" sz="2000" dirty="0" err="1">
                <a:ea typeface="Calibri"/>
                <a:cs typeface="Times New Roman"/>
              </a:rPr>
              <a:t>epidemiologic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negativ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asupra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comunităţii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deoarece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constituie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sursa</a:t>
            </a:r>
            <a:r>
              <a:rPr lang="fr-FR" sz="2000" dirty="0">
                <a:ea typeface="Calibri"/>
                <a:cs typeface="Times New Roman"/>
              </a:rPr>
              <a:t> de </a:t>
            </a:r>
            <a:r>
              <a:rPr lang="fr-FR" sz="2000" dirty="0" err="1">
                <a:ea typeface="Calibri"/>
                <a:cs typeface="Times New Roman"/>
              </a:rPr>
              <a:t>infecţie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cea</a:t>
            </a:r>
            <a:r>
              <a:rPr lang="fr-FR" sz="2000" dirty="0">
                <a:ea typeface="Calibri"/>
                <a:cs typeface="Times New Roman"/>
              </a:rPr>
              <a:t> mai </a:t>
            </a:r>
            <a:r>
              <a:rPr lang="fr-FR" sz="2000" dirty="0" err="1">
                <a:ea typeface="Calibri"/>
                <a:cs typeface="Times New Roman"/>
              </a:rPr>
              <a:t>importantă</a:t>
            </a:r>
            <a:r>
              <a:rPr lang="fr-FR" sz="2000" dirty="0"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0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557" y="1447800"/>
            <a:ext cx="76200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 err="1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Medicamentele</a:t>
            </a:r>
            <a:r>
              <a:rPr lang="fr-FR" sz="2000" b="1" dirty="0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fr-FR" sz="2000" b="1" dirty="0" err="1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antituberculoase</a:t>
            </a:r>
            <a:r>
              <a:rPr lang="fr-FR" sz="2000" b="1" dirty="0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 de </a:t>
            </a:r>
            <a:r>
              <a:rPr lang="fr-FR" sz="2000" b="1" dirty="0" err="1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rezerva</a:t>
            </a:r>
            <a:r>
              <a:rPr lang="fr-FR" sz="2000" b="1" dirty="0"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a typeface="Calibri"/>
                <a:cs typeface="Times New Roman"/>
              </a:rPr>
              <a:t>– de </a:t>
            </a:r>
            <a:r>
              <a:rPr lang="fr-FR" sz="2000" b="1" dirty="0" err="1">
                <a:ea typeface="Calibri"/>
                <a:cs typeface="Times New Roman"/>
              </a:rPr>
              <a:t>linia</a:t>
            </a:r>
            <a:r>
              <a:rPr lang="fr-FR" sz="2000" b="1" dirty="0">
                <a:ea typeface="Calibri"/>
                <a:cs typeface="Times New Roman"/>
              </a:rPr>
              <a:t> a-II-a</a:t>
            </a:r>
            <a:r>
              <a:rPr lang="fr-FR" sz="2000" dirty="0">
                <a:ea typeface="Calibri"/>
                <a:cs typeface="Times New Roman"/>
              </a:rPr>
              <a:t>, dar </a:t>
            </a:r>
            <a:r>
              <a:rPr lang="fr-FR" sz="2000" dirty="0" err="1">
                <a:ea typeface="Calibri"/>
                <a:cs typeface="Times New Roman"/>
              </a:rPr>
              <a:t>eficiente</a:t>
            </a:r>
            <a:r>
              <a:rPr lang="fr-FR" sz="2000" dirty="0">
                <a:ea typeface="Calibri"/>
                <a:cs typeface="Times New Roman"/>
              </a:rPr>
              <a:t> (</a:t>
            </a:r>
            <a:r>
              <a:rPr lang="fr-FR" sz="2000" dirty="0" err="1">
                <a:ea typeface="Calibri"/>
                <a:cs typeface="Times New Roman"/>
              </a:rPr>
              <a:t>medicamentele</a:t>
            </a:r>
            <a:r>
              <a:rPr lang="fr-FR" sz="2000" dirty="0">
                <a:ea typeface="Calibri"/>
                <a:cs typeface="Times New Roman"/>
              </a:rPr>
              <a:t> de </a:t>
            </a:r>
            <a:r>
              <a:rPr lang="fr-FR" sz="2000" dirty="0" err="1">
                <a:ea typeface="Calibri"/>
                <a:cs typeface="Times New Roman"/>
              </a:rPr>
              <a:t>linia</a:t>
            </a:r>
            <a:r>
              <a:rPr lang="fr-FR" sz="2000" dirty="0">
                <a:ea typeface="Calibri"/>
                <a:cs typeface="Times New Roman"/>
              </a:rPr>
              <a:t> a </a:t>
            </a:r>
            <a:r>
              <a:rPr lang="fr-FR" sz="2000" dirty="0" err="1">
                <a:ea typeface="Calibri"/>
                <a:cs typeface="Times New Roman"/>
              </a:rPr>
              <a:t>II-a</a:t>
            </a:r>
            <a:r>
              <a:rPr lang="fr-FR" sz="2000" dirty="0">
                <a:ea typeface="Calibri"/>
                <a:cs typeface="Times New Roman"/>
              </a:rPr>
              <a:t>), se </a:t>
            </a:r>
            <a:r>
              <a:rPr lang="fr-FR" sz="2000" dirty="0" err="1">
                <a:ea typeface="Calibri"/>
                <a:cs typeface="Times New Roman"/>
              </a:rPr>
              <a:t>folosesc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tratamentul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tuberculozei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pulmonare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multichimiorezistente</a:t>
            </a:r>
            <a:r>
              <a:rPr lang="fr-FR" sz="2000" dirty="0">
                <a:ea typeface="Calibri"/>
                <a:cs typeface="Times New Roman"/>
              </a:rPr>
              <a:t> (MDR-TB). </a:t>
            </a:r>
            <a:r>
              <a:rPr lang="fr-FR" sz="2000" dirty="0" err="1">
                <a:ea typeface="Calibri"/>
                <a:cs typeface="Times New Roman"/>
              </a:rPr>
              <a:t>Acestea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sunt</a:t>
            </a:r>
            <a:r>
              <a:rPr lang="fr-FR" sz="2000" dirty="0">
                <a:ea typeface="Calibri"/>
                <a:cs typeface="Times New Roman"/>
              </a:rPr>
              <a:t>: </a:t>
            </a:r>
            <a:r>
              <a:rPr lang="fr-FR" sz="2000" dirty="0" err="1">
                <a:ea typeface="Calibri"/>
                <a:cs typeface="Times New Roman"/>
              </a:rPr>
              <a:t>Kanamicina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Etionamida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Protionamida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Cicloserina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Capreomicina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Fluorochinolone</a:t>
            </a:r>
            <a:r>
              <a:rPr lang="fr-FR" sz="2000" dirty="0">
                <a:ea typeface="Calibri"/>
                <a:cs typeface="Times New Roman"/>
              </a:rPr>
              <a:t>, PAS (</a:t>
            </a:r>
            <a:r>
              <a:rPr lang="fr-FR" sz="2000" dirty="0" err="1">
                <a:ea typeface="Calibri"/>
                <a:cs typeface="Times New Roman"/>
              </a:rPr>
              <a:t>Acidul</a:t>
            </a:r>
            <a:r>
              <a:rPr lang="fr-FR" sz="2000" dirty="0">
                <a:ea typeface="Calibri"/>
                <a:cs typeface="Times New Roman"/>
              </a:rPr>
              <a:t> Para </a:t>
            </a:r>
            <a:r>
              <a:rPr lang="fr-FR" sz="2000" dirty="0" err="1">
                <a:ea typeface="Calibri"/>
                <a:cs typeface="Times New Roman"/>
              </a:rPr>
              <a:t>Amino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Salicilic</a:t>
            </a:r>
            <a:r>
              <a:rPr lang="fr-FR" sz="2000" dirty="0">
                <a:ea typeface="Calibri"/>
                <a:cs typeface="Times New Roman"/>
              </a:rPr>
              <a:t>).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22652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6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200" y="1256046"/>
            <a:ext cx="75438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>
                <a:ea typeface="Calibri"/>
                <a:cs typeface="Times New Roman"/>
              </a:rPr>
              <a:t>Chimioterapia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antituberculoasă</a:t>
            </a:r>
            <a:r>
              <a:rPr lang="fr-FR" sz="2000" dirty="0">
                <a:ea typeface="Calibri"/>
                <a:cs typeface="Times New Roman"/>
              </a:rPr>
              <a:t> se </a:t>
            </a:r>
            <a:r>
              <a:rPr lang="fr-FR" sz="2000" dirty="0" err="1">
                <a:ea typeface="Calibri"/>
                <a:cs typeface="Times New Roman"/>
              </a:rPr>
              <a:t>aplică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două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faze</a:t>
            </a:r>
            <a:r>
              <a:rPr lang="fr-FR" sz="2000" dirty="0">
                <a:ea typeface="Calibri"/>
                <a:cs typeface="Times New Roman"/>
              </a:rPr>
              <a:t>:</a:t>
            </a:r>
            <a:endParaRPr lang="en-US" sz="2000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err="1">
                <a:ea typeface="Calibri"/>
              </a:rPr>
              <a:t>faza</a:t>
            </a:r>
            <a:r>
              <a:rPr lang="fr-FR" sz="2000" b="1" dirty="0">
                <a:ea typeface="Calibri"/>
              </a:rPr>
              <a:t> </a:t>
            </a:r>
            <a:r>
              <a:rPr lang="fr-FR" sz="2000" b="1" dirty="0" err="1">
                <a:ea typeface="Calibri"/>
              </a:rPr>
              <a:t>intensivă</a:t>
            </a:r>
            <a:r>
              <a:rPr lang="fr-FR" sz="2000" b="1" dirty="0">
                <a:ea typeface="Calibri"/>
              </a:rPr>
              <a:t> a </a:t>
            </a:r>
            <a:r>
              <a:rPr lang="fr-FR" sz="2000" b="1" dirty="0" err="1">
                <a:ea typeface="Calibri"/>
              </a:rPr>
              <a:t>tratamentului</a:t>
            </a:r>
            <a:r>
              <a:rPr lang="fr-FR" sz="2000" b="1" dirty="0">
                <a:ea typeface="Calibri"/>
              </a:rPr>
              <a:t> (</a:t>
            </a:r>
            <a:r>
              <a:rPr lang="fr-FR" sz="2000" b="1" dirty="0" err="1">
                <a:ea typeface="Calibri"/>
              </a:rPr>
              <a:t>faza</a:t>
            </a:r>
            <a:r>
              <a:rPr lang="fr-FR" sz="2000" b="1" dirty="0">
                <a:ea typeface="Calibri"/>
              </a:rPr>
              <a:t> </a:t>
            </a:r>
            <a:r>
              <a:rPr lang="fr-FR" sz="2000" b="1" dirty="0" err="1">
                <a:ea typeface="Calibri"/>
              </a:rPr>
              <a:t>iniţială</a:t>
            </a:r>
            <a:r>
              <a:rPr lang="fr-FR" sz="2000" b="1" dirty="0">
                <a:ea typeface="Calibri"/>
              </a:rPr>
              <a:t>)</a:t>
            </a:r>
            <a:r>
              <a:rPr lang="fr-FR" sz="2000" dirty="0">
                <a:ea typeface="Calibri"/>
              </a:rPr>
              <a:t> are o </a:t>
            </a:r>
            <a:r>
              <a:rPr lang="fr-FR" sz="2000" dirty="0" err="1">
                <a:ea typeface="Calibri"/>
              </a:rPr>
              <a:t>durată</a:t>
            </a:r>
            <a:r>
              <a:rPr lang="fr-FR" sz="2000" dirty="0">
                <a:ea typeface="Calibri"/>
              </a:rPr>
              <a:t> de 2-3 </a:t>
            </a:r>
            <a:r>
              <a:rPr lang="fr-FR" sz="2000" dirty="0" err="1">
                <a:ea typeface="Calibri"/>
              </a:rPr>
              <a:t>luni</a:t>
            </a:r>
            <a:r>
              <a:rPr lang="fr-FR" sz="2000" dirty="0">
                <a:ea typeface="Calibri"/>
              </a:rPr>
              <a:t> de </a:t>
            </a:r>
            <a:r>
              <a:rPr lang="fr-FR" sz="2000" dirty="0" err="1">
                <a:ea typeface="Calibri"/>
              </a:rPr>
              <a:t>zile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şi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asociază</a:t>
            </a:r>
            <a:r>
              <a:rPr lang="fr-FR" sz="2000" dirty="0">
                <a:ea typeface="Calibri"/>
              </a:rPr>
              <a:t> 4-5 </a:t>
            </a:r>
            <a:r>
              <a:rPr lang="fr-FR" sz="2000" dirty="0" err="1">
                <a:ea typeface="Calibri"/>
              </a:rPr>
              <a:t>medicamente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antituberculoase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esenţiale</a:t>
            </a:r>
            <a:r>
              <a:rPr lang="fr-FR" sz="2000" dirty="0">
                <a:ea typeface="Calibri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2000" b="1" dirty="0">
              <a:ea typeface="Calibri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err="1">
                <a:ea typeface="Calibri"/>
              </a:rPr>
              <a:t>faza</a:t>
            </a:r>
            <a:r>
              <a:rPr lang="fr-FR" sz="2000" b="1" dirty="0">
                <a:ea typeface="Calibri"/>
              </a:rPr>
              <a:t> de </a:t>
            </a:r>
            <a:r>
              <a:rPr lang="fr-FR" sz="2000" b="1" dirty="0" err="1">
                <a:ea typeface="Calibri"/>
              </a:rPr>
              <a:t>continuare</a:t>
            </a:r>
            <a:r>
              <a:rPr lang="fr-FR" sz="2000" b="1" dirty="0">
                <a:ea typeface="Calibri"/>
              </a:rPr>
              <a:t> (</a:t>
            </a:r>
            <a:r>
              <a:rPr lang="fr-FR" sz="2000" b="1" dirty="0" err="1">
                <a:ea typeface="Calibri"/>
              </a:rPr>
              <a:t>faza</a:t>
            </a:r>
            <a:r>
              <a:rPr lang="fr-FR" sz="2000" b="1" dirty="0">
                <a:ea typeface="Calibri"/>
              </a:rPr>
              <a:t> de </a:t>
            </a:r>
            <a:r>
              <a:rPr lang="fr-FR" sz="2000" b="1" dirty="0" err="1">
                <a:ea typeface="Calibri"/>
              </a:rPr>
              <a:t>consolidare</a:t>
            </a:r>
            <a:r>
              <a:rPr lang="fr-FR" sz="2000" b="1" dirty="0">
                <a:ea typeface="Calibri"/>
              </a:rPr>
              <a:t>) a </a:t>
            </a:r>
            <a:r>
              <a:rPr lang="fr-FR" sz="2000" b="1" dirty="0" err="1">
                <a:ea typeface="Calibri"/>
              </a:rPr>
              <a:t>tratamentului</a:t>
            </a:r>
            <a:r>
              <a:rPr lang="fr-FR" sz="2000" dirty="0">
                <a:ea typeface="Calibri"/>
              </a:rPr>
              <a:t> are o </a:t>
            </a:r>
            <a:r>
              <a:rPr lang="fr-FR" sz="2000" dirty="0" err="1">
                <a:ea typeface="Calibri"/>
              </a:rPr>
              <a:t>durată</a:t>
            </a:r>
            <a:r>
              <a:rPr lang="fr-FR" sz="2000" dirty="0">
                <a:ea typeface="Calibri"/>
              </a:rPr>
              <a:t> de 4-5 </a:t>
            </a:r>
            <a:r>
              <a:rPr lang="fr-FR" sz="2000" dirty="0" err="1">
                <a:ea typeface="Calibri"/>
              </a:rPr>
              <a:t>luni</a:t>
            </a:r>
            <a:r>
              <a:rPr lang="fr-FR" sz="2000" dirty="0">
                <a:ea typeface="Calibri"/>
              </a:rPr>
              <a:t> de </a:t>
            </a:r>
            <a:r>
              <a:rPr lang="fr-FR" sz="2000" dirty="0" err="1">
                <a:ea typeface="Calibri"/>
              </a:rPr>
              <a:t>zile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şi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asociază</a:t>
            </a:r>
            <a:r>
              <a:rPr lang="fr-FR" sz="2000" dirty="0">
                <a:ea typeface="Calibri"/>
              </a:rPr>
              <a:t> 2-3 </a:t>
            </a:r>
            <a:r>
              <a:rPr lang="fr-FR" sz="2000" dirty="0" err="1">
                <a:ea typeface="Calibri"/>
              </a:rPr>
              <a:t>medicamente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antituberculoase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esenţiale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administrate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intermitent</a:t>
            </a:r>
            <a:r>
              <a:rPr lang="fr-FR" sz="2000" dirty="0">
                <a:ea typeface="Calibri"/>
              </a:rPr>
              <a:t> (de </a:t>
            </a:r>
            <a:r>
              <a:rPr lang="fr-FR" sz="2000" dirty="0" err="1">
                <a:ea typeface="Calibri"/>
              </a:rPr>
              <a:t>trei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ori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pe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săptămână</a:t>
            </a:r>
            <a:r>
              <a:rPr lang="fr-FR" sz="2000" dirty="0">
                <a:ea typeface="Calibri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280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73365"/>
              </p:ext>
            </p:extLst>
          </p:nvPr>
        </p:nvGraphicFramePr>
        <p:xfrm>
          <a:off x="381001" y="381000"/>
          <a:ext cx="8381999" cy="582315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7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Regimul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 de TB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Asocierea de medicamente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Faza de atac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7/7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Faza de continuare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3/7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7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02870" algn="l"/>
                          <a:tab pos="228600" algn="l"/>
                        </a:tabLs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Pulmonară, caz nou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02870" algn="l"/>
                          <a:tab pos="228600" algn="l"/>
                        </a:tabLs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Extrapulmonară, caz nou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HRZE sau 2 HRZS 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(se va administra la forme severe pulmonare și extrapulmonare)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Obs: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cazurile cu frotiu pozitiv la T</a:t>
                      </a:r>
                      <a:r>
                        <a:rPr lang="ro-RO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HRZE(S)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HR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HR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Obs: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cazurile severe, faza de continuare se prelungeşte până la o durată totală a tratamentului de 8-12 luni*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Pulmonară/Extrapulmonară la retratament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- recidive la cazuri la care nu s-a confirmat o chimiorezistenţă;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- eşec al tratamentului iniţial;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- tratament după abandon la cazuri la care nu s-a confirmat o chimiorezistență.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HRZSE + 1 HRZE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Obs: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sunt necesare antibiograme fiabile preterapeutic şi la cazurile încă pozitive la T</a:t>
                      </a:r>
                      <a:r>
                        <a:rPr lang="ro-RO" sz="1200" baseline="-25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HRE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Obs:</a:t>
                      </a: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cazurile severe, faza de continuare se prelungeşte până la o durată totală a tratamentului de 12 luni*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III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HRZ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 HR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Individualizat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2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Cazuri de TB MDR/XDR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2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Reacţii adverse severe la medicamente de linia I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o-RO" sz="12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Mono-/polirezistențe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o-RO" sz="1200" i="1">
                          <a:effectLst/>
                          <a:latin typeface="+mn-lt"/>
                          <a:ea typeface="Calibri"/>
                          <a:cs typeface="Times New Roman"/>
                        </a:rPr>
                        <a:t>Micobacterioze atipice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Pentru această categorie sunt recomandate regimuri individualizate prevăzute în anexa 18 la prezentul Ghid metodologic.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o-RO" sz="1200" b="1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292" marR="51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790700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>
                <a:ea typeface="Calibri"/>
              </a:rPr>
              <a:t>Diagnosticul</a:t>
            </a:r>
            <a:r>
              <a:rPr lang="fr-FR" sz="2000" dirty="0">
                <a:ea typeface="Calibri"/>
              </a:rPr>
              <a:t> de TB </a:t>
            </a:r>
            <a:r>
              <a:rPr lang="fr-FR" sz="2000" dirty="0" err="1">
                <a:ea typeface="Calibri"/>
              </a:rPr>
              <a:t>pulmonară</a:t>
            </a:r>
            <a:r>
              <a:rPr lang="fr-FR" sz="2000" dirty="0">
                <a:ea typeface="Calibri"/>
              </a:rPr>
              <a:t> se </a:t>
            </a:r>
            <a:r>
              <a:rPr lang="fr-FR" sz="2000" dirty="0" err="1">
                <a:ea typeface="Calibri"/>
              </a:rPr>
              <a:t>susţine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pe</a:t>
            </a:r>
            <a:r>
              <a:rPr lang="fr-FR" sz="2000" dirty="0">
                <a:ea typeface="Calibri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elemente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clinice</a:t>
            </a:r>
            <a:r>
              <a:rPr lang="fr-FR" sz="2000" dirty="0">
                <a:ea typeface="Calibri"/>
              </a:rPr>
              <a:t>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/>
              </a:rPr>
              <a:t>aspecte </a:t>
            </a:r>
            <a:r>
              <a:rPr lang="fr-FR" sz="2000" dirty="0" err="1">
                <a:ea typeface="Calibri"/>
              </a:rPr>
              <a:t>epidemiologice</a:t>
            </a:r>
            <a:r>
              <a:rPr lang="fr-FR" sz="2000" dirty="0">
                <a:ea typeface="Calibri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ea typeface="Calibri"/>
              </a:rPr>
              <a:t>examen </a:t>
            </a:r>
            <a:r>
              <a:rPr lang="fr-FR" sz="2000" dirty="0" err="1">
                <a:ea typeface="Calibri"/>
              </a:rPr>
              <a:t>radiologic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pulmonar</a:t>
            </a:r>
            <a:r>
              <a:rPr lang="fr-FR" sz="2000" dirty="0">
                <a:ea typeface="Calibri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pe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examenul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bacteriologic</a:t>
            </a:r>
            <a:r>
              <a:rPr lang="fr-FR" sz="2000" dirty="0">
                <a:ea typeface="Calibri"/>
              </a:rPr>
              <a:t> al </a:t>
            </a:r>
            <a:r>
              <a:rPr lang="fr-FR" sz="2000" dirty="0" err="1">
                <a:ea typeface="Calibri"/>
              </a:rPr>
              <a:t>sputei</a:t>
            </a:r>
            <a:r>
              <a:rPr lang="fr-FR" sz="2000" dirty="0">
                <a:ea typeface="Calibri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3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300" y="685800"/>
            <a:ext cx="8000999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400" b="1" dirty="0">
                <a:solidFill>
                  <a:srgbClr val="4F81BD"/>
                </a:solidFill>
                <a:effectLst/>
                <a:ea typeface="Times New Roman"/>
                <a:cs typeface="Times New Roman"/>
              </a:rPr>
              <a:t>DATE CLINICE</a:t>
            </a:r>
            <a:endParaRPr lang="fr-FR" sz="2400" b="1" dirty="0">
              <a:solidFill>
                <a:srgbClr val="4F81BD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peste 50 % </a:t>
            </a:r>
            <a:r>
              <a:rPr lang="fr-FR" sz="2000" dirty="0" err="1">
                <a:ea typeface="Calibri"/>
                <a:cs typeface="Times New Roman"/>
              </a:rPr>
              <a:t>din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cazuri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debutul</a:t>
            </a:r>
            <a:r>
              <a:rPr lang="fr-FR" sz="2000" dirty="0">
                <a:ea typeface="Calibri"/>
                <a:cs typeface="Times New Roman"/>
              </a:rPr>
              <a:t> TB </a:t>
            </a:r>
            <a:r>
              <a:rPr lang="fr-FR" sz="2000" dirty="0" err="1">
                <a:ea typeface="Calibri"/>
                <a:cs typeface="Times New Roman"/>
              </a:rPr>
              <a:t>pulmonare</a:t>
            </a:r>
            <a:r>
              <a:rPr lang="fr-FR" sz="2000" dirty="0">
                <a:ea typeface="Calibri"/>
                <a:cs typeface="Times New Roman"/>
              </a:rPr>
              <a:t> la </a:t>
            </a:r>
            <a:r>
              <a:rPr lang="fr-FR" sz="2000" dirty="0" err="1">
                <a:ea typeface="Calibri"/>
                <a:cs typeface="Times New Roman"/>
              </a:rPr>
              <a:t>adult</a:t>
            </a:r>
            <a:r>
              <a:rPr lang="fr-FR" sz="2000" dirty="0">
                <a:ea typeface="Calibri"/>
                <a:cs typeface="Times New Roman"/>
              </a:rPr>
              <a:t> este </a:t>
            </a:r>
            <a:r>
              <a:rPr lang="fr-FR" sz="2000" dirty="0" err="1">
                <a:ea typeface="Calibri"/>
                <a:cs typeface="Times New Roman"/>
              </a:rPr>
              <a:t>insidios</a:t>
            </a:r>
            <a:r>
              <a:rPr lang="fr-FR" sz="2000" dirty="0">
                <a:ea typeface="Calibri"/>
                <a:cs typeface="Times New Roman"/>
              </a:rPr>
              <a:t>, dominat de </a:t>
            </a:r>
            <a:r>
              <a:rPr lang="fr-FR" sz="2000" dirty="0" err="1">
                <a:ea typeface="Calibri"/>
                <a:cs typeface="Times New Roman"/>
              </a:rPr>
              <a:t>simptome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respiratorii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şi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generale</a:t>
            </a:r>
            <a:r>
              <a:rPr lang="fr-FR" sz="2000" dirty="0">
                <a:ea typeface="Calibri"/>
                <a:cs typeface="Times New Roman"/>
              </a:rPr>
              <a:t>, care </a:t>
            </a:r>
            <a:r>
              <a:rPr lang="fr-FR" sz="2000" dirty="0" err="1">
                <a:ea typeface="Calibri"/>
                <a:cs typeface="Times New Roman"/>
              </a:rPr>
              <a:t>trenează</a:t>
            </a:r>
            <a:r>
              <a:rPr lang="fr-FR" sz="2000" dirty="0">
                <a:ea typeface="Calibri"/>
                <a:cs typeface="Times New Roman"/>
              </a:rPr>
              <a:t> de peste 3 </a:t>
            </a:r>
            <a:r>
              <a:rPr lang="fr-FR" sz="2000" dirty="0" err="1">
                <a:ea typeface="Calibri"/>
                <a:cs typeface="Times New Roman"/>
              </a:rPr>
              <a:t>săptămâni</a:t>
            </a:r>
            <a:r>
              <a:rPr lang="fr-FR" sz="2000" dirty="0">
                <a:ea typeface="Calibri"/>
                <a:cs typeface="Times New Roman"/>
              </a:rPr>
              <a:t>:</a:t>
            </a: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FF0000"/>
                </a:solidFill>
                <a:ea typeface="Calibri"/>
              </a:rPr>
              <a:t>tuse</a:t>
            </a:r>
            <a:r>
              <a:rPr lang="fr-FR" sz="2000" b="1" dirty="0">
                <a:solidFill>
                  <a:srgbClr val="FF0000"/>
                </a:solidFill>
                <a:ea typeface="Calibri"/>
              </a:rPr>
              <a:t> mai </a:t>
            </a:r>
            <a:r>
              <a:rPr lang="fr-FR" sz="2000" b="1" dirty="0" err="1">
                <a:solidFill>
                  <a:srgbClr val="FF0000"/>
                </a:solidFill>
                <a:ea typeface="Calibri"/>
              </a:rPr>
              <a:t>mult</a:t>
            </a:r>
            <a:r>
              <a:rPr lang="fr-FR" sz="2000" b="1" dirty="0">
                <a:solidFill>
                  <a:srgbClr val="FF0000"/>
                </a:solidFill>
                <a:ea typeface="Calibri"/>
              </a:rPr>
              <a:t> de 3 </a:t>
            </a:r>
            <a:r>
              <a:rPr lang="fr-FR" sz="2000" b="1" dirty="0" err="1">
                <a:solidFill>
                  <a:srgbClr val="FF0000"/>
                </a:solidFill>
                <a:ea typeface="Calibri"/>
              </a:rPr>
              <a:t>săptămâni</a:t>
            </a:r>
            <a:endParaRPr lang="fr-FR" sz="2000" b="1" dirty="0">
              <a:solidFill>
                <a:srgbClr val="FF0000"/>
              </a:solidFill>
              <a:ea typeface="Calibri"/>
            </a:endParaRP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durere</a:t>
            </a:r>
            <a:r>
              <a:rPr lang="fr-FR" sz="2000" dirty="0">
                <a:ea typeface="Calibri"/>
              </a:rPr>
              <a:t> </a:t>
            </a:r>
            <a:r>
              <a:rPr lang="fr-FR" sz="2000" dirty="0" err="1">
                <a:ea typeface="Calibri"/>
              </a:rPr>
              <a:t>toracică</a:t>
            </a:r>
            <a:r>
              <a:rPr lang="fr-FR" sz="2000" dirty="0">
                <a:ea typeface="Calibri"/>
              </a:rPr>
              <a:t>,</a:t>
            </a: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dispnee</a:t>
            </a:r>
            <a:endParaRPr lang="fr-FR" sz="2000" dirty="0">
              <a:ea typeface="Calibri"/>
            </a:endParaRP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</a:rPr>
              <a:t>hemoptizii</a:t>
            </a:r>
            <a:r>
              <a:rPr lang="fr-FR" sz="2000" dirty="0">
                <a:ea typeface="Calibri"/>
              </a:rPr>
              <a:t>.</a:t>
            </a: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a typeface="Calibri"/>
                <a:cs typeface="Times New Roman"/>
              </a:rPr>
              <a:t>simptome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generale</a:t>
            </a:r>
            <a:r>
              <a:rPr lang="fr-FR" sz="2000" dirty="0">
                <a:ea typeface="Calibri"/>
                <a:cs typeface="Times New Roman"/>
              </a:rPr>
              <a:t>: </a:t>
            </a:r>
            <a:r>
              <a:rPr lang="fr-FR" sz="2000" dirty="0" err="1">
                <a:ea typeface="Calibri"/>
                <a:cs typeface="Times New Roman"/>
              </a:rPr>
              <a:t>pierderea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apetitului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scădere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greutate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febră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sau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subfebră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astenie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fizică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transpiraţii</a:t>
            </a:r>
            <a:r>
              <a:rPr lang="fr-FR" sz="2000" dirty="0">
                <a:ea typeface="Calibri"/>
                <a:cs typeface="Times New Roman"/>
              </a:rPr>
              <a:t> nocturne.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50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28800"/>
            <a:ext cx="7620000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ffectLst/>
                <a:ea typeface="Calibri"/>
                <a:cs typeface="Times New Roman"/>
              </a:rPr>
              <a:t>DATE EPIDEMIOLOGICE</a:t>
            </a:r>
          </a:p>
          <a:p>
            <a:endParaRPr lang="fr-FR" sz="2400" b="1" dirty="0">
              <a:solidFill>
                <a:srgbClr val="0070C0"/>
              </a:solidFill>
              <a:cs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>
                <a:ea typeface="Calibri"/>
                <a:cs typeface="Times New Roman"/>
              </a:rPr>
              <a:t>Este important de </a:t>
            </a:r>
            <a:r>
              <a:rPr lang="fr-FR" sz="2000" dirty="0" err="1">
                <a:ea typeface="Calibri"/>
                <a:cs typeface="Times New Roman"/>
              </a:rPr>
              <a:t>stabilit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dacă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pacientul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trecut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sau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în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prezent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trăieşte</a:t>
            </a:r>
            <a:r>
              <a:rPr lang="fr-FR" sz="2000" dirty="0">
                <a:ea typeface="Calibri"/>
                <a:cs typeface="Times New Roman"/>
              </a:rPr>
              <a:t>, </a:t>
            </a:r>
            <a:r>
              <a:rPr lang="fr-FR" sz="2000" dirty="0" err="1">
                <a:ea typeface="Calibri"/>
                <a:cs typeface="Times New Roman"/>
              </a:rPr>
              <a:t>munceşte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sau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îşi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petrece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timpul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cu</a:t>
            </a:r>
            <a:r>
              <a:rPr lang="fr-FR" sz="2000" dirty="0">
                <a:ea typeface="Calibri"/>
                <a:cs typeface="Times New Roman"/>
              </a:rPr>
              <a:t> o </a:t>
            </a:r>
            <a:r>
              <a:rPr lang="fr-FR" sz="2000" dirty="0" err="1">
                <a:ea typeface="Calibri"/>
                <a:cs typeface="Times New Roman"/>
              </a:rPr>
              <a:t>persoană</a:t>
            </a:r>
            <a:r>
              <a:rPr lang="fr-FR" sz="2000" dirty="0">
                <a:ea typeface="Calibri"/>
                <a:cs typeface="Times New Roman"/>
              </a:rPr>
              <a:t> care are TB </a:t>
            </a:r>
            <a:r>
              <a:rPr lang="fr-FR" sz="2000" dirty="0" err="1">
                <a:ea typeface="Calibri"/>
                <a:cs typeface="Times New Roman"/>
              </a:rPr>
              <a:t>sau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simptome</a:t>
            </a:r>
            <a:r>
              <a:rPr lang="fr-FR" sz="2000" dirty="0">
                <a:ea typeface="Calibri"/>
                <a:cs typeface="Times New Roman"/>
              </a:rPr>
              <a:t> de TB.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392226"/>
            <a:ext cx="330411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fr-FR" sz="24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ea typeface="Calibri"/>
                <a:cs typeface="Times New Roman"/>
              </a:rPr>
              <a:t>Examenul</a:t>
            </a:r>
            <a:r>
              <a:rPr lang="fr-FR" sz="2400" b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ea typeface="Calibri"/>
                <a:cs typeface="Times New Roman"/>
              </a:rPr>
              <a:t>Radiologic</a:t>
            </a:r>
            <a:endParaRPr lang="en-US" sz="24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79374"/>
            <a:ext cx="8001000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>
                <a:ea typeface="Calibri"/>
                <a:cs typeface="Times New Roman"/>
              </a:rPr>
              <a:t>Există</a:t>
            </a:r>
            <a:r>
              <a:rPr lang="fr-FR" sz="2000" dirty="0">
                <a:ea typeface="Calibri"/>
                <a:cs typeface="Times New Roman"/>
              </a:rPr>
              <a:t> argumente </a:t>
            </a:r>
            <a:r>
              <a:rPr lang="fr-FR" sz="2000" dirty="0" err="1">
                <a:ea typeface="Calibri"/>
                <a:cs typeface="Times New Roman"/>
              </a:rPr>
              <a:t>radiologice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sugestive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pentru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err="1">
                <a:ea typeface="Calibri"/>
                <a:cs typeface="Times New Roman"/>
              </a:rPr>
              <a:t>suspiciunea</a:t>
            </a:r>
            <a:r>
              <a:rPr lang="fr-FR" sz="2000" dirty="0">
                <a:ea typeface="Calibri"/>
                <a:cs typeface="Times New Roman"/>
              </a:rPr>
              <a:t> de TB </a:t>
            </a:r>
            <a:r>
              <a:rPr lang="fr-FR" sz="2000" dirty="0" err="1">
                <a:ea typeface="Calibri"/>
                <a:cs typeface="Times New Roman"/>
              </a:rPr>
              <a:t>pulmonară</a:t>
            </a:r>
            <a:r>
              <a:rPr lang="fr-FR" sz="2000" dirty="0">
                <a:ea typeface="Calibri"/>
                <a:cs typeface="Times New Roman"/>
              </a:rPr>
              <a:t>: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apicalitatea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modificărilor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radiologice</a:t>
            </a:r>
            <a:r>
              <a:rPr lang="en-GB" dirty="0">
                <a:ea typeface="Calibri"/>
                <a:cs typeface="Times New Roman"/>
              </a:rPr>
              <a:t>: </a:t>
            </a:r>
            <a:r>
              <a:rPr lang="en-GB" dirty="0" err="1">
                <a:ea typeface="Calibri"/>
                <a:cs typeface="Times New Roman"/>
              </a:rPr>
              <a:t>leziunile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dominante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sunt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localizate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preferenţial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în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segmentele</a:t>
            </a:r>
            <a:r>
              <a:rPr lang="en-GB" dirty="0">
                <a:ea typeface="Calibri"/>
                <a:cs typeface="Times New Roman"/>
              </a:rPr>
              <a:t> apical </a:t>
            </a:r>
            <a:r>
              <a:rPr lang="en-GB" dirty="0" err="1">
                <a:ea typeface="Calibri"/>
                <a:cs typeface="Times New Roman"/>
              </a:rPr>
              <a:t>şi</a:t>
            </a:r>
            <a:r>
              <a:rPr lang="en-GB" dirty="0">
                <a:ea typeface="Calibri"/>
                <a:cs typeface="Times New Roman"/>
              </a:rPr>
              <a:t> posterior ale </a:t>
            </a:r>
            <a:r>
              <a:rPr lang="en-GB" dirty="0" err="1">
                <a:ea typeface="Calibri"/>
                <a:cs typeface="Times New Roman"/>
              </a:rPr>
              <a:t>lobilor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superiori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şi</a:t>
            </a:r>
            <a:r>
              <a:rPr lang="en-GB" dirty="0">
                <a:ea typeface="Calibri"/>
                <a:cs typeface="Times New Roman"/>
              </a:rPr>
              <a:t> </a:t>
            </a:r>
            <a:r>
              <a:rPr lang="en-GB" dirty="0" err="1">
                <a:ea typeface="Calibri"/>
                <a:cs typeface="Times New Roman"/>
              </a:rPr>
              <a:t>segmentul</a:t>
            </a:r>
            <a:r>
              <a:rPr lang="en-GB" dirty="0">
                <a:ea typeface="Calibri"/>
                <a:cs typeface="Times New Roman"/>
              </a:rPr>
              <a:t> apical al </a:t>
            </a:r>
            <a:r>
              <a:rPr lang="en-GB" dirty="0" err="1">
                <a:ea typeface="Calibri"/>
                <a:cs typeface="Times New Roman"/>
              </a:rPr>
              <a:t>lobului</a:t>
            </a:r>
            <a:r>
              <a:rPr lang="en-GB" dirty="0">
                <a:ea typeface="Calibri"/>
                <a:cs typeface="Times New Roman"/>
              </a:rPr>
              <a:t> inferior. 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fr-FR" b="1" i="1" dirty="0" err="1">
                <a:ea typeface="Calibri"/>
                <a:cs typeface="Times New Roman"/>
              </a:rPr>
              <a:t>bilateralitatea</a:t>
            </a:r>
            <a:r>
              <a:rPr lang="fr-FR" b="1" i="1" dirty="0">
                <a:ea typeface="Calibri"/>
                <a:cs typeface="Times New Roman"/>
              </a:rPr>
              <a:t> </a:t>
            </a:r>
            <a:r>
              <a:rPr lang="fr-FR" b="1" i="1" dirty="0" err="1">
                <a:ea typeface="Calibri"/>
                <a:cs typeface="Times New Roman"/>
              </a:rPr>
              <a:t>modificărilor</a:t>
            </a:r>
            <a:r>
              <a:rPr lang="fr-FR" b="1" i="1" dirty="0">
                <a:ea typeface="Calibri"/>
                <a:cs typeface="Times New Roman"/>
              </a:rPr>
              <a:t> </a:t>
            </a:r>
            <a:r>
              <a:rPr lang="fr-FR" b="1" i="1" dirty="0" err="1">
                <a:ea typeface="Calibri"/>
                <a:cs typeface="Times New Roman"/>
              </a:rPr>
              <a:t>radiologice</a:t>
            </a:r>
            <a:r>
              <a:rPr lang="fr-FR" dirty="0">
                <a:ea typeface="Calibri"/>
                <a:cs typeface="Times New Roman"/>
              </a:rPr>
              <a:t>: </a:t>
            </a:r>
            <a:r>
              <a:rPr lang="fr-FR" dirty="0" err="1">
                <a:ea typeface="Calibri"/>
                <a:cs typeface="Times New Roman"/>
              </a:rPr>
              <a:t>asocierea</a:t>
            </a:r>
            <a:r>
              <a:rPr lang="fr-FR" dirty="0">
                <a:ea typeface="Calibri"/>
                <a:cs typeface="Times New Roman"/>
              </a:rPr>
              <a:t> de </a:t>
            </a:r>
            <a:r>
              <a:rPr lang="fr-FR" dirty="0" err="1">
                <a:ea typeface="Calibri"/>
                <a:cs typeface="Times New Roman"/>
              </a:rPr>
              <a:t>leziuni</a:t>
            </a:r>
            <a:r>
              <a:rPr lang="fr-FR" dirty="0">
                <a:ea typeface="Calibri"/>
                <a:cs typeface="Times New Roman"/>
              </a:rPr>
              <a:t> la </a:t>
            </a:r>
            <a:r>
              <a:rPr lang="fr-FR" dirty="0" err="1">
                <a:ea typeface="Calibri"/>
                <a:cs typeface="Times New Roman"/>
              </a:rPr>
              <a:t>distanţă</a:t>
            </a:r>
            <a:r>
              <a:rPr lang="fr-FR" dirty="0">
                <a:ea typeface="Calibri"/>
                <a:cs typeface="Times New Roman"/>
              </a:rPr>
              <a:t>, </a:t>
            </a:r>
            <a:r>
              <a:rPr lang="fr-FR" dirty="0" err="1">
                <a:ea typeface="Calibri"/>
                <a:cs typeface="Times New Roman"/>
              </a:rPr>
              <a:t>în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doi</a:t>
            </a:r>
            <a:r>
              <a:rPr lang="fr-FR" dirty="0">
                <a:ea typeface="Calibri"/>
                <a:cs typeface="Times New Roman"/>
              </a:rPr>
              <a:t> lobi </a:t>
            </a:r>
            <a:r>
              <a:rPr lang="fr-FR" dirty="0" err="1">
                <a:ea typeface="Calibri"/>
                <a:cs typeface="Times New Roman"/>
              </a:rPr>
              <a:t>sau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chiar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în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ambii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plămâni</a:t>
            </a:r>
            <a:r>
              <a:rPr lang="fr-FR" dirty="0">
                <a:ea typeface="Calibri"/>
                <a:cs typeface="Times New Roman"/>
              </a:rPr>
              <a:t>;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polimorfismul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modificărilor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radiologice</a:t>
            </a:r>
            <a:r>
              <a:rPr lang="fr-FR" dirty="0">
                <a:ea typeface="Calibri"/>
                <a:cs typeface="Times New Roman"/>
              </a:rPr>
              <a:t>: </a:t>
            </a:r>
            <a:r>
              <a:rPr lang="fr-FR" dirty="0" err="1">
                <a:ea typeface="Calibri"/>
                <a:cs typeface="Times New Roman"/>
              </a:rPr>
              <a:t>pe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aceeaşi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radiografie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vom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întâlni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leziuni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diferite</a:t>
            </a:r>
            <a:r>
              <a:rPr lang="fr-FR" dirty="0">
                <a:ea typeface="Calibri"/>
                <a:cs typeface="Times New Roman"/>
              </a:rPr>
              <a:t> (</a:t>
            </a:r>
            <a:r>
              <a:rPr lang="fr-FR" dirty="0" err="1">
                <a:ea typeface="Calibri"/>
                <a:cs typeface="Times New Roman"/>
              </a:rPr>
              <a:t>diferite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etape</a:t>
            </a:r>
            <a:r>
              <a:rPr lang="fr-FR" dirty="0">
                <a:ea typeface="Calibri"/>
                <a:cs typeface="Times New Roman"/>
              </a:rPr>
              <a:t> de </a:t>
            </a:r>
            <a:r>
              <a:rPr lang="fr-FR" dirty="0" err="1">
                <a:ea typeface="Calibri"/>
                <a:cs typeface="Times New Roman"/>
              </a:rPr>
              <a:t>evoluţie</a:t>
            </a:r>
            <a:r>
              <a:rPr lang="fr-FR" dirty="0">
                <a:ea typeface="Calibri"/>
                <a:cs typeface="Times New Roman"/>
              </a:rPr>
              <a:t>);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dinamica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lentă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în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timp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a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modificărilor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radiologice</a:t>
            </a:r>
            <a:r>
              <a:rPr lang="fr-FR" dirty="0">
                <a:ea typeface="Calibri"/>
                <a:cs typeface="Times New Roman"/>
              </a:rPr>
              <a:t>: </a:t>
            </a:r>
            <a:r>
              <a:rPr lang="fr-FR" dirty="0" err="1">
                <a:ea typeface="Calibri"/>
                <a:cs typeface="Times New Roman"/>
              </a:rPr>
              <a:t>mărirea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cavităţilor</a:t>
            </a:r>
            <a:r>
              <a:rPr lang="fr-FR" dirty="0">
                <a:ea typeface="Calibri"/>
                <a:cs typeface="Times New Roman"/>
              </a:rPr>
              <a:t>, </a:t>
            </a:r>
            <a:r>
              <a:rPr lang="fr-FR" dirty="0" err="1">
                <a:ea typeface="Calibri"/>
                <a:cs typeface="Times New Roman"/>
              </a:rPr>
              <a:t>inmulţirea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nodulilor</a:t>
            </a:r>
            <a:r>
              <a:rPr lang="fr-FR" dirty="0">
                <a:ea typeface="Calibri"/>
                <a:cs typeface="Times New Roman"/>
              </a:rPr>
              <a:t>, </a:t>
            </a:r>
            <a:r>
              <a:rPr lang="fr-FR" dirty="0" err="1">
                <a:ea typeface="Calibri"/>
                <a:cs typeface="Times New Roman"/>
              </a:rPr>
              <a:t>confluarea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nodulilor</a:t>
            </a:r>
            <a:r>
              <a:rPr lang="fr-FR" dirty="0">
                <a:ea typeface="Calibri"/>
                <a:cs typeface="Times New Roman"/>
              </a:rPr>
              <a:t>, </a:t>
            </a:r>
            <a:r>
              <a:rPr lang="fr-FR" dirty="0" err="1">
                <a:ea typeface="Calibri"/>
                <a:cs typeface="Times New Roman"/>
              </a:rPr>
              <a:t>apariţia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unei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cavităţi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într</a:t>
            </a:r>
            <a:r>
              <a:rPr lang="fr-FR" dirty="0">
                <a:ea typeface="Calibri"/>
                <a:cs typeface="Times New Roman"/>
              </a:rPr>
              <a:t>-o </a:t>
            </a:r>
            <a:r>
              <a:rPr lang="fr-FR" dirty="0" err="1">
                <a:ea typeface="Calibri"/>
                <a:cs typeface="Times New Roman"/>
              </a:rPr>
              <a:t>zonă</a:t>
            </a:r>
            <a:r>
              <a:rPr lang="fr-FR" dirty="0">
                <a:ea typeface="Calibri"/>
                <a:cs typeface="Times New Roman"/>
              </a:rPr>
              <a:t> de </a:t>
            </a:r>
            <a:r>
              <a:rPr lang="fr-FR" dirty="0" err="1">
                <a:ea typeface="Calibri"/>
                <a:cs typeface="Times New Roman"/>
              </a:rPr>
              <a:t>condensare</a:t>
            </a:r>
            <a:r>
              <a:rPr lang="fr-FR" dirty="0">
                <a:ea typeface="Calibri"/>
                <a:cs typeface="Times New Roman"/>
              </a:rPr>
              <a:t> se </a:t>
            </a:r>
            <a:r>
              <a:rPr lang="fr-FR" dirty="0" err="1">
                <a:ea typeface="Calibri"/>
                <a:cs typeface="Times New Roman"/>
              </a:rPr>
              <a:t>realizează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în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dirty="0" err="1">
                <a:ea typeface="Calibri"/>
                <a:cs typeface="Times New Roman"/>
              </a:rPr>
              <a:t>intervale</a:t>
            </a:r>
            <a:r>
              <a:rPr lang="fr-FR" dirty="0">
                <a:ea typeface="Calibri"/>
                <a:cs typeface="Times New Roman"/>
              </a:rPr>
              <a:t> de </a:t>
            </a:r>
            <a:r>
              <a:rPr lang="fr-FR" dirty="0" err="1">
                <a:ea typeface="Calibri"/>
                <a:cs typeface="Times New Roman"/>
              </a:rPr>
              <a:t>timp</a:t>
            </a:r>
            <a:r>
              <a:rPr lang="fr-FR" dirty="0">
                <a:ea typeface="Calibri"/>
                <a:cs typeface="Times New Roman"/>
              </a:rPr>
              <a:t> de peste 2 </a:t>
            </a:r>
            <a:r>
              <a:rPr lang="fr-FR" dirty="0" err="1">
                <a:ea typeface="Calibri"/>
                <a:cs typeface="Times New Roman"/>
              </a:rPr>
              <a:t>săptămâni</a:t>
            </a:r>
            <a:r>
              <a:rPr lang="fr-FR" dirty="0">
                <a:ea typeface="Calibri"/>
                <a:cs typeface="Times New Roman"/>
              </a:rPr>
              <a:t>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48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berculosis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98063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553200" cy="574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5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0464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0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117</TotalTime>
  <Words>973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Impact</vt:lpstr>
      <vt:lpstr>Symbol</vt:lpstr>
      <vt:lpstr>Times New Roman</vt:lpstr>
      <vt:lpstr>Wingdings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</dc:creator>
  <cp:lastModifiedBy> </cp:lastModifiedBy>
  <cp:revision>10</cp:revision>
  <dcterms:created xsi:type="dcterms:W3CDTF">2020-10-12T08:13:05Z</dcterms:created>
  <dcterms:modified xsi:type="dcterms:W3CDTF">2020-10-20T11:22:33Z</dcterms:modified>
</cp:coreProperties>
</file>