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ro-RO"/>
    </a:defPPr>
    <a:lvl1pPr algn="l" rtl="0" fontAlgn="base">
      <a:spcBef>
        <a:spcPct val="0"/>
      </a:spcBef>
      <a:spcAft>
        <a:spcPct val="0"/>
      </a:spcAft>
      <a:defRPr kern="1200">
        <a:solidFill>
          <a:schemeClr val="tx1"/>
        </a:solidFill>
        <a:latin typeface="Book Antiqua" pitchFamily="18" charset="0"/>
        <a:ea typeface="+mn-ea"/>
        <a:cs typeface="Arial" charset="0"/>
      </a:defRPr>
    </a:lvl1pPr>
    <a:lvl2pPr marL="457200" algn="l" rtl="0" fontAlgn="base">
      <a:spcBef>
        <a:spcPct val="0"/>
      </a:spcBef>
      <a:spcAft>
        <a:spcPct val="0"/>
      </a:spcAft>
      <a:defRPr kern="1200">
        <a:solidFill>
          <a:schemeClr val="tx1"/>
        </a:solidFill>
        <a:latin typeface="Book Antiqua" pitchFamily="18" charset="0"/>
        <a:ea typeface="+mn-ea"/>
        <a:cs typeface="Arial" charset="0"/>
      </a:defRPr>
    </a:lvl2pPr>
    <a:lvl3pPr marL="914400" algn="l" rtl="0" fontAlgn="base">
      <a:spcBef>
        <a:spcPct val="0"/>
      </a:spcBef>
      <a:spcAft>
        <a:spcPct val="0"/>
      </a:spcAft>
      <a:defRPr kern="1200">
        <a:solidFill>
          <a:schemeClr val="tx1"/>
        </a:solidFill>
        <a:latin typeface="Book Antiqua" pitchFamily="18" charset="0"/>
        <a:ea typeface="+mn-ea"/>
        <a:cs typeface="Arial" charset="0"/>
      </a:defRPr>
    </a:lvl3pPr>
    <a:lvl4pPr marL="1371600" algn="l" rtl="0" fontAlgn="base">
      <a:spcBef>
        <a:spcPct val="0"/>
      </a:spcBef>
      <a:spcAft>
        <a:spcPct val="0"/>
      </a:spcAft>
      <a:defRPr kern="1200">
        <a:solidFill>
          <a:schemeClr val="tx1"/>
        </a:solidFill>
        <a:latin typeface="Book Antiqua" pitchFamily="18" charset="0"/>
        <a:ea typeface="+mn-ea"/>
        <a:cs typeface="Arial" charset="0"/>
      </a:defRPr>
    </a:lvl4pPr>
    <a:lvl5pPr marL="1828800" algn="l" rtl="0" fontAlgn="base">
      <a:spcBef>
        <a:spcPct val="0"/>
      </a:spcBef>
      <a:spcAft>
        <a:spcPct val="0"/>
      </a:spcAft>
      <a:defRPr kern="1200">
        <a:solidFill>
          <a:schemeClr val="tx1"/>
        </a:solidFill>
        <a:latin typeface="Book Antiqua" pitchFamily="18" charset="0"/>
        <a:ea typeface="+mn-ea"/>
        <a:cs typeface="Arial" charset="0"/>
      </a:defRPr>
    </a:lvl5pPr>
    <a:lvl6pPr marL="2286000" algn="l" defTabSz="914400" rtl="0" eaLnBrk="1" latinLnBrk="0" hangingPunct="1">
      <a:defRPr kern="1200">
        <a:solidFill>
          <a:schemeClr val="tx1"/>
        </a:solidFill>
        <a:latin typeface="Book Antiqua" pitchFamily="18" charset="0"/>
        <a:ea typeface="+mn-ea"/>
        <a:cs typeface="Arial" charset="0"/>
      </a:defRPr>
    </a:lvl6pPr>
    <a:lvl7pPr marL="2743200" algn="l" defTabSz="914400" rtl="0" eaLnBrk="1" latinLnBrk="0" hangingPunct="1">
      <a:defRPr kern="1200">
        <a:solidFill>
          <a:schemeClr val="tx1"/>
        </a:solidFill>
        <a:latin typeface="Book Antiqua" pitchFamily="18" charset="0"/>
        <a:ea typeface="+mn-ea"/>
        <a:cs typeface="Arial" charset="0"/>
      </a:defRPr>
    </a:lvl7pPr>
    <a:lvl8pPr marL="3200400" algn="l" defTabSz="914400" rtl="0" eaLnBrk="1" latinLnBrk="0" hangingPunct="1">
      <a:defRPr kern="1200">
        <a:solidFill>
          <a:schemeClr val="tx1"/>
        </a:solidFill>
        <a:latin typeface="Book Antiqua" pitchFamily="18" charset="0"/>
        <a:ea typeface="+mn-ea"/>
        <a:cs typeface="Arial" charset="0"/>
      </a:defRPr>
    </a:lvl8pPr>
    <a:lvl9pPr marL="3657600" algn="l" defTabSz="914400" rtl="0" eaLnBrk="1" latinLnBrk="0" hangingPunct="1">
      <a:defRPr kern="1200">
        <a:solidFill>
          <a:schemeClr val="tx1"/>
        </a:solidFill>
        <a:latin typeface="Book Antiqu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11" autoAdjust="0"/>
    <p:restoredTop sz="94660"/>
  </p:normalViewPr>
  <p:slideViewPr>
    <p:cSldViewPr>
      <p:cViewPr varScale="1">
        <p:scale>
          <a:sx n="69" d="100"/>
          <a:sy n="69" d="100"/>
        </p:scale>
        <p:origin x="-118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BE7E44AC-8ED0-4D91-905E-FCC034D6EDED}" type="datetimeFigureOut">
              <a:rPr lang="ro-RO"/>
              <a:pPr>
                <a:defRPr/>
              </a:pPr>
              <a:t>28.05.2014</a:t>
            </a:fld>
            <a:endParaRPr lang="ro-RO"/>
          </a:p>
        </p:txBody>
      </p:sp>
      <p:sp>
        <p:nvSpPr>
          <p:cNvPr id="5" name="Footer Placeholder 2"/>
          <p:cNvSpPr>
            <a:spLocks noGrp="1"/>
          </p:cNvSpPr>
          <p:nvPr>
            <p:ph type="ftr" sz="quarter" idx="11"/>
          </p:nvPr>
        </p:nvSpPr>
        <p:spPr/>
        <p:txBody>
          <a:bodyPr/>
          <a:lstStyle>
            <a:lvl1pPr>
              <a:defRPr/>
            </a:lvl1pPr>
          </a:lstStyle>
          <a:p>
            <a:pPr>
              <a:defRPr/>
            </a:pPr>
            <a:endParaRPr lang="ro-RO"/>
          </a:p>
        </p:txBody>
      </p:sp>
      <p:sp>
        <p:nvSpPr>
          <p:cNvPr id="6" name="Slide Number Placeholder 22"/>
          <p:cNvSpPr>
            <a:spLocks noGrp="1"/>
          </p:cNvSpPr>
          <p:nvPr>
            <p:ph type="sldNum" sz="quarter" idx="12"/>
          </p:nvPr>
        </p:nvSpPr>
        <p:spPr/>
        <p:txBody>
          <a:bodyPr/>
          <a:lstStyle>
            <a:lvl1pPr>
              <a:defRPr/>
            </a:lvl1pPr>
          </a:lstStyle>
          <a:p>
            <a:pPr>
              <a:defRPr/>
            </a:pPr>
            <a:fld id="{31BA1C12-76AF-4004-9941-F79262D4BEE4}" type="slidenum">
              <a:rPr lang="ro-RO"/>
              <a:pPr>
                <a:defRPr/>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529BB2-7B2A-4274-93B1-CC7517089F33}" type="datetimeFigureOut">
              <a:rPr lang="ro-RO"/>
              <a:pPr>
                <a:defRPr/>
              </a:pPr>
              <a:t>28.05.2014</a:t>
            </a:fld>
            <a:endParaRPr lang="ro-RO"/>
          </a:p>
        </p:txBody>
      </p:sp>
      <p:sp>
        <p:nvSpPr>
          <p:cNvPr id="5" name="Footer Placeholder 2"/>
          <p:cNvSpPr>
            <a:spLocks noGrp="1"/>
          </p:cNvSpPr>
          <p:nvPr>
            <p:ph type="ftr" sz="quarter" idx="11"/>
          </p:nvPr>
        </p:nvSpPr>
        <p:spPr/>
        <p:txBody>
          <a:bodyPr/>
          <a:lstStyle>
            <a:lvl1pPr>
              <a:defRPr/>
            </a:lvl1pPr>
          </a:lstStyle>
          <a:p>
            <a:pPr>
              <a:defRPr/>
            </a:pPr>
            <a:endParaRPr lang="ro-RO"/>
          </a:p>
        </p:txBody>
      </p:sp>
      <p:sp>
        <p:nvSpPr>
          <p:cNvPr id="6" name="Slide Number Placeholder 22"/>
          <p:cNvSpPr>
            <a:spLocks noGrp="1"/>
          </p:cNvSpPr>
          <p:nvPr>
            <p:ph type="sldNum" sz="quarter" idx="12"/>
          </p:nvPr>
        </p:nvSpPr>
        <p:spPr/>
        <p:txBody>
          <a:bodyPr/>
          <a:lstStyle>
            <a:lvl1pPr>
              <a:defRPr/>
            </a:lvl1pPr>
          </a:lstStyle>
          <a:p>
            <a:pPr>
              <a:defRPr/>
            </a:pPr>
            <a:fld id="{A8B2B3E6-758D-446F-9C5B-21AA320ADCDD}" type="slidenum">
              <a:rPr lang="ro-RO"/>
              <a:pPr>
                <a:defRPr/>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486CBF6-4A85-4F84-BB8E-AAD5DD6BADFF}" type="datetimeFigureOut">
              <a:rPr lang="ro-RO"/>
              <a:pPr>
                <a:defRPr/>
              </a:pPr>
              <a:t>28.05.2014</a:t>
            </a:fld>
            <a:endParaRPr lang="ro-RO"/>
          </a:p>
        </p:txBody>
      </p:sp>
      <p:sp>
        <p:nvSpPr>
          <p:cNvPr id="5" name="Footer Placeholder 2"/>
          <p:cNvSpPr>
            <a:spLocks noGrp="1"/>
          </p:cNvSpPr>
          <p:nvPr>
            <p:ph type="ftr" sz="quarter" idx="11"/>
          </p:nvPr>
        </p:nvSpPr>
        <p:spPr/>
        <p:txBody>
          <a:bodyPr/>
          <a:lstStyle>
            <a:lvl1pPr>
              <a:defRPr/>
            </a:lvl1pPr>
          </a:lstStyle>
          <a:p>
            <a:pPr>
              <a:defRPr/>
            </a:pPr>
            <a:endParaRPr lang="ro-RO"/>
          </a:p>
        </p:txBody>
      </p:sp>
      <p:sp>
        <p:nvSpPr>
          <p:cNvPr id="6" name="Slide Number Placeholder 22"/>
          <p:cNvSpPr>
            <a:spLocks noGrp="1"/>
          </p:cNvSpPr>
          <p:nvPr>
            <p:ph type="sldNum" sz="quarter" idx="12"/>
          </p:nvPr>
        </p:nvSpPr>
        <p:spPr/>
        <p:txBody>
          <a:bodyPr/>
          <a:lstStyle>
            <a:lvl1pPr>
              <a:defRPr/>
            </a:lvl1pPr>
          </a:lstStyle>
          <a:p>
            <a:pPr>
              <a:defRPr/>
            </a:pPr>
            <a:fld id="{51DBBD41-6756-47D8-9A2A-E0EED51D6409}" type="slidenum">
              <a:rPr lang="ro-RO"/>
              <a:pPr>
                <a:defRPr/>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135D300-9189-47E5-877B-C0C6DF5979F3}" type="datetimeFigureOut">
              <a:rPr lang="ro-RO"/>
              <a:pPr>
                <a:defRPr/>
              </a:pPr>
              <a:t>28.05.2014</a:t>
            </a:fld>
            <a:endParaRPr lang="ro-RO"/>
          </a:p>
        </p:txBody>
      </p:sp>
      <p:sp>
        <p:nvSpPr>
          <p:cNvPr id="5" name="Footer Placeholder 2"/>
          <p:cNvSpPr>
            <a:spLocks noGrp="1"/>
          </p:cNvSpPr>
          <p:nvPr>
            <p:ph type="ftr" sz="quarter" idx="11"/>
          </p:nvPr>
        </p:nvSpPr>
        <p:spPr/>
        <p:txBody>
          <a:bodyPr/>
          <a:lstStyle>
            <a:lvl1pPr>
              <a:defRPr/>
            </a:lvl1pPr>
          </a:lstStyle>
          <a:p>
            <a:pPr>
              <a:defRPr/>
            </a:pPr>
            <a:endParaRPr lang="ro-RO"/>
          </a:p>
        </p:txBody>
      </p:sp>
      <p:sp>
        <p:nvSpPr>
          <p:cNvPr id="6" name="Slide Number Placeholder 22"/>
          <p:cNvSpPr>
            <a:spLocks noGrp="1"/>
          </p:cNvSpPr>
          <p:nvPr>
            <p:ph type="sldNum" sz="quarter" idx="12"/>
          </p:nvPr>
        </p:nvSpPr>
        <p:spPr/>
        <p:txBody>
          <a:bodyPr/>
          <a:lstStyle>
            <a:lvl1pPr>
              <a:defRPr/>
            </a:lvl1pPr>
          </a:lstStyle>
          <a:p>
            <a:pPr>
              <a:defRPr/>
            </a:pPr>
            <a:fld id="{98EA36F2-E213-411C-8276-F7AF0075DD35}" type="slidenum">
              <a:rPr lang="ro-RO"/>
              <a:pPr>
                <a:defRPr/>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F87DDA4-5CAF-4C03-B71D-AB803D01C953}" type="datetimeFigureOut">
              <a:rPr lang="ro-RO"/>
              <a:pPr>
                <a:defRPr/>
              </a:pPr>
              <a:t>28.05.2014</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1907FF1C-A29F-4670-883D-8B8FAB2B67C8}" type="slidenum">
              <a:rPr lang="ro-RO"/>
              <a:pPr>
                <a:defRPr/>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5AD779-CD2B-40EC-B600-5F038DED1752}" type="datetimeFigureOut">
              <a:rPr lang="ro-RO"/>
              <a:pPr>
                <a:defRPr/>
              </a:pPr>
              <a:t>28.05.2014</a:t>
            </a:fld>
            <a:endParaRPr lang="ro-RO"/>
          </a:p>
        </p:txBody>
      </p:sp>
      <p:sp>
        <p:nvSpPr>
          <p:cNvPr id="6" name="Footer Placeholder 2"/>
          <p:cNvSpPr>
            <a:spLocks noGrp="1"/>
          </p:cNvSpPr>
          <p:nvPr>
            <p:ph type="ftr" sz="quarter" idx="11"/>
          </p:nvPr>
        </p:nvSpPr>
        <p:spPr/>
        <p:txBody>
          <a:bodyPr/>
          <a:lstStyle>
            <a:lvl1pPr>
              <a:defRPr/>
            </a:lvl1pPr>
          </a:lstStyle>
          <a:p>
            <a:pPr>
              <a:defRPr/>
            </a:pPr>
            <a:endParaRPr lang="ro-RO"/>
          </a:p>
        </p:txBody>
      </p:sp>
      <p:sp>
        <p:nvSpPr>
          <p:cNvPr id="7" name="Slide Number Placeholder 22"/>
          <p:cNvSpPr>
            <a:spLocks noGrp="1"/>
          </p:cNvSpPr>
          <p:nvPr>
            <p:ph type="sldNum" sz="quarter" idx="12"/>
          </p:nvPr>
        </p:nvSpPr>
        <p:spPr/>
        <p:txBody>
          <a:bodyPr/>
          <a:lstStyle>
            <a:lvl1pPr>
              <a:defRPr/>
            </a:lvl1pPr>
          </a:lstStyle>
          <a:p>
            <a:pPr>
              <a:defRPr/>
            </a:pPr>
            <a:fld id="{7717137B-2122-4A30-AF62-75655738F4A6}" type="slidenum">
              <a:rPr lang="ro-RO"/>
              <a:pPr>
                <a:defRPr/>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E0F4E98-9E60-4175-882F-D5DA7762143E}" type="datetimeFigureOut">
              <a:rPr lang="ro-RO"/>
              <a:pPr>
                <a:defRPr/>
              </a:pPr>
              <a:t>28.05.2014</a:t>
            </a:fld>
            <a:endParaRPr lang="ro-RO"/>
          </a:p>
        </p:txBody>
      </p:sp>
      <p:sp>
        <p:nvSpPr>
          <p:cNvPr id="8" name="Footer Placeholder 2"/>
          <p:cNvSpPr>
            <a:spLocks noGrp="1"/>
          </p:cNvSpPr>
          <p:nvPr>
            <p:ph type="ftr" sz="quarter" idx="11"/>
          </p:nvPr>
        </p:nvSpPr>
        <p:spPr/>
        <p:txBody>
          <a:bodyPr/>
          <a:lstStyle>
            <a:lvl1pPr>
              <a:defRPr/>
            </a:lvl1pPr>
          </a:lstStyle>
          <a:p>
            <a:pPr>
              <a:defRPr/>
            </a:pPr>
            <a:endParaRPr lang="ro-RO"/>
          </a:p>
        </p:txBody>
      </p:sp>
      <p:sp>
        <p:nvSpPr>
          <p:cNvPr id="9" name="Slide Number Placeholder 22"/>
          <p:cNvSpPr>
            <a:spLocks noGrp="1"/>
          </p:cNvSpPr>
          <p:nvPr>
            <p:ph type="sldNum" sz="quarter" idx="12"/>
          </p:nvPr>
        </p:nvSpPr>
        <p:spPr/>
        <p:txBody>
          <a:bodyPr/>
          <a:lstStyle>
            <a:lvl1pPr>
              <a:defRPr/>
            </a:lvl1pPr>
          </a:lstStyle>
          <a:p>
            <a:pPr>
              <a:defRPr/>
            </a:pPr>
            <a:fld id="{96945B50-1227-4089-AB8F-CC718B62FC99}" type="slidenum">
              <a:rPr lang="ro-RO"/>
              <a:pPr>
                <a:defRPr/>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CAFC4DE-C8AB-44BB-BA07-5FB95A2688F0}" type="datetimeFigureOut">
              <a:rPr lang="ro-RO"/>
              <a:pPr>
                <a:defRPr/>
              </a:pPr>
              <a:t>28.05.2014</a:t>
            </a:fld>
            <a:endParaRPr lang="ro-RO"/>
          </a:p>
        </p:txBody>
      </p:sp>
      <p:sp>
        <p:nvSpPr>
          <p:cNvPr id="4" name="Footer Placeholder 2"/>
          <p:cNvSpPr>
            <a:spLocks noGrp="1"/>
          </p:cNvSpPr>
          <p:nvPr>
            <p:ph type="ftr" sz="quarter" idx="11"/>
          </p:nvPr>
        </p:nvSpPr>
        <p:spPr/>
        <p:txBody>
          <a:bodyPr/>
          <a:lstStyle>
            <a:lvl1pPr>
              <a:defRPr/>
            </a:lvl1pPr>
          </a:lstStyle>
          <a:p>
            <a:pPr>
              <a:defRPr/>
            </a:pPr>
            <a:endParaRPr lang="ro-RO"/>
          </a:p>
        </p:txBody>
      </p:sp>
      <p:sp>
        <p:nvSpPr>
          <p:cNvPr id="5" name="Slide Number Placeholder 22"/>
          <p:cNvSpPr>
            <a:spLocks noGrp="1"/>
          </p:cNvSpPr>
          <p:nvPr>
            <p:ph type="sldNum" sz="quarter" idx="12"/>
          </p:nvPr>
        </p:nvSpPr>
        <p:spPr/>
        <p:txBody>
          <a:bodyPr/>
          <a:lstStyle>
            <a:lvl1pPr>
              <a:defRPr/>
            </a:lvl1pPr>
          </a:lstStyle>
          <a:p>
            <a:pPr>
              <a:defRPr/>
            </a:pPr>
            <a:fld id="{F6414E5B-013F-49D3-A267-E18C3C35456D}" type="slidenum">
              <a:rPr lang="ro-RO"/>
              <a:pPr>
                <a:defRPr/>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C68D662C-FD7F-4D69-A24A-A1D6AAC5D2D3}" type="datetimeFigureOut">
              <a:rPr lang="ro-RO"/>
              <a:pPr>
                <a:defRPr/>
              </a:pPr>
              <a:t>28.05.2014</a:t>
            </a:fld>
            <a:endParaRPr lang="ro-RO"/>
          </a:p>
        </p:txBody>
      </p:sp>
      <p:sp>
        <p:nvSpPr>
          <p:cNvPr id="3" name="Footer Placeholder 2"/>
          <p:cNvSpPr>
            <a:spLocks noGrp="1"/>
          </p:cNvSpPr>
          <p:nvPr>
            <p:ph type="ftr" sz="quarter" idx="11"/>
          </p:nvPr>
        </p:nvSpPr>
        <p:spPr/>
        <p:txBody>
          <a:bodyPr/>
          <a:lstStyle>
            <a:lvl1pPr>
              <a:defRPr/>
            </a:lvl1pPr>
          </a:lstStyle>
          <a:p>
            <a:pPr>
              <a:defRPr/>
            </a:pPr>
            <a:endParaRPr lang="ro-RO"/>
          </a:p>
        </p:txBody>
      </p:sp>
      <p:sp>
        <p:nvSpPr>
          <p:cNvPr id="4" name="Slide Number Placeholder 22"/>
          <p:cNvSpPr>
            <a:spLocks noGrp="1"/>
          </p:cNvSpPr>
          <p:nvPr>
            <p:ph type="sldNum" sz="quarter" idx="12"/>
          </p:nvPr>
        </p:nvSpPr>
        <p:spPr/>
        <p:txBody>
          <a:bodyPr/>
          <a:lstStyle>
            <a:lvl1pPr>
              <a:defRPr/>
            </a:lvl1pPr>
          </a:lstStyle>
          <a:p>
            <a:pPr>
              <a:defRPr/>
            </a:pPr>
            <a:fld id="{6945168C-462C-4970-A476-647597A15D9C}" type="slidenum">
              <a:rPr lang="ro-RO"/>
              <a:pPr>
                <a:defRPr/>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C25FB24-DD6F-4380-A871-C0DBE7032025}" type="datetimeFigureOut">
              <a:rPr lang="ro-RO"/>
              <a:pPr>
                <a:defRPr/>
              </a:pPr>
              <a:t>28.05.2014</a:t>
            </a:fld>
            <a:endParaRPr lang="ro-RO"/>
          </a:p>
        </p:txBody>
      </p:sp>
      <p:sp>
        <p:nvSpPr>
          <p:cNvPr id="6" name="Footer Placeholder 2"/>
          <p:cNvSpPr>
            <a:spLocks noGrp="1"/>
          </p:cNvSpPr>
          <p:nvPr>
            <p:ph type="ftr" sz="quarter" idx="11"/>
          </p:nvPr>
        </p:nvSpPr>
        <p:spPr/>
        <p:txBody>
          <a:bodyPr/>
          <a:lstStyle>
            <a:lvl1pPr>
              <a:defRPr/>
            </a:lvl1pPr>
          </a:lstStyle>
          <a:p>
            <a:pPr>
              <a:defRPr/>
            </a:pPr>
            <a:endParaRPr lang="ro-RO"/>
          </a:p>
        </p:txBody>
      </p:sp>
      <p:sp>
        <p:nvSpPr>
          <p:cNvPr id="7" name="Slide Number Placeholder 22"/>
          <p:cNvSpPr>
            <a:spLocks noGrp="1"/>
          </p:cNvSpPr>
          <p:nvPr>
            <p:ph type="sldNum" sz="quarter" idx="12"/>
          </p:nvPr>
        </p:nvSpPr>
        <p:spPr/>
        <p:txBody>
          <a:bodyPr/>
          <a:lstStyle>
            <a:lvl1pPr>
              <a:defRPr/>
            </a:lvl1pPr>
          </a:lstStyle>
          <a:p>
            <a:pPr>
              <a:defRPr/>
            </a:pPr>
            <a:fld id="{4CB0A423-8485-4050-A3DB-B50D12D6D2A7}" type="slidenum">
              <a:rPr lang="ro-RO"/>
              <a:pPr>
                <a:defRPr/>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54744237-A638-4F82-8476-D8B52573A5E6}" type="datetimeFigureOut">
              <a:rPr lang="ro-RO"/>
              <a:pPr>
                <a:defRPr/>
              </a:pPr>
              <a:t>28.05.2014</a:t>
            </a:fld>
            <a:endParaRPr lang="ro-RO"/>
          </a:p>
        </p:txBody>
      </p:sp>
      <p:sp>
        <p:nvSpPr>
          <p:cNvPr id="6" name="Footer Placeholder 2"/>
          <p:cNvSpPr>
            <a:spLocks noGrp="1"/>
          </p:cNvSpPr>
          <p:nvPr>
            <p:ph type="ftr" sz="quarter" idx="11"/>
          </p:nvPr>
        </p:nvSpPr>
        <p:spPr/>
        <p:txBody>
          <a:bodyPr/>
          <a:lstStyle>
            <a:lvl1pPr>
              <a:defRPr/>
            </a:lvl1pPr>
          </a:lstStyle>
          <a:p>
            <a:pPr>
              <a:defRPr/>
            </a:pPr>
            <a:endParaRPr lang="ro-RO"/>
          </a:p>
        </p:txBody>
      </p:sp>
      <p:sp>
        <p:nvSpPr>
          <p:cNvPr id="7" name="Slide Number Placeholder 22"/>
          <p:cNvSpPr>
            <a:spLocks noGrp="1"/>
          </p:cNvSpPr>
          <p:nvPr>
            <p:ph type="sldNum" sz="quarter" idx="12"/>
          </p:nvPr>
        </p:nvSpPr>
        <p:spPr/>
        <p:txBody>
          <a:bodyPr/>
          <a:lstStyle>
            <a:lvl1pPr>
              <a:defRPr/>
            </a:lvl1pPr>
          </a:lstStyle>
          <a:p>
            <a:pPr>
              <a:defRPr/>
            </a:pPr>
            <a:fld id="{EC7DCAC7-AFB8-4EA2-8FD9-7F29155ADC31}" type="slidenum">
              <a:rPr lang="ro-RO"/>
              <a:pPr>
                <a:defRPr/>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32D0D2C1-D0B9-4EF1-B868-758EFB4BE768}" type="datetimeFigureOut">
              <a:rPr lang="ro-RO"/>
              <a:pPr>
                <a:defRPr/>
              </a:pPr>
              <a:t>28.05.2014</a:t>
            </a:fld>
            <a:endParaRPr lang="ro-RO"/>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ro-RO"/>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BE7954DC-478F-4C46-A2D5-6B9FF86E1E0C}" type="slidenum">
              <a:rPr lang="ro-RO"/>
              <a:pPr>
                <a:defRPr/>
              </a:pPr>
              <a:t>‹#›</a:t>
            </a:fld>
            <a:endParaRPr lang="ro-RO"/>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95"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itchFamily="34" charset="0"/>
        </a:defRPr>
      </a:lvl2pPr>
      <a:lvl3pPr algn="ctr" rtl="0" fontAlgn="base">
        <a:spcBef>
          <a:spcPct val="0"/>
        </a:spcBef>
        <a:spcAft>
          <a:spcPct val="0"/>
        </a:spcAft>
        <a:defRPr sz="4100" b="1">
          <a:solidFill>
            <a:schemeClr val="tx1"/>
          </a:solidFill>
          <a:latin typeface="Lucida Sans" pitchFamily="34" charset="0"/>
        </a:defRPr>
      </a:lvl3pPr>
      <a:lvl4pPr algn="ctr" rtl="0" fontAlgn="base">
        <a:spcBef>
          <a:spcPct val="0"/>
        </a:spcBef>
        <a:spcAft>
          <a:spcPct val="0"/>
        </a:spcAft>
        <a:defRPr sz="4100" b="1">
          <a:solidFill>
            <a:schemeClr val="tx1"/>
          </a:solidFill>
          <a:latin typeface="Lucida Sans" pitchFamily="34" charset="0"/>
        </a:defRPr>
      </a:lvl4pPr>
      <a:lvl5pPr algn="ctr" rtl="0" fontAlgn="base">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TUBERCULOZA  SECUNDARA</a:t>
            </a:r>
            <a:endParaRPr lang="ro-R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0"/>
            <a:ext cx="8785225" cy="6669088"/>
          </a:xfrm>
        </p:spPr>
        <p:txBody>
          <a:bodyPr>
            <a:normAutofit fontScale="85000" lnSpcReduction="20000"/>
          </a:bodyPr>
          <a:lstStyle/>
          <a:p>
            <a:pPr marL="137160" indent="0" fontAlgn="auto">
              <a:spcAft>
                <a:spcPts val="0"/>
              </a:spcAft>
              <a:buClr>
                <a:schemeClr val="tx1">
                  <a:shade val="95000"/>
                </a:schemeClr>
              </a:buClr>
              <a:buFont typeface="Wingdings 2"/>
              <a:buNone/>
              <a:defRPr/>
            </a:pPr>
            <a:r>
              <a:rPr lang="ro-RO" b="1" u="sng" dirty="0"/>
              <a:t>Examenul clinic</a:t>
            </a:r>
            <a:r>
              <a:rPr lang="ro-RO" dirty="0"/>
              <a:t>: </a:t>
            </a:r>
            <a:endParaRPr lang="en-US" dirty="0" smtClean="0"/>
          </a:p>
          <a:p>
            <a:pPr marL="548640" indent="-411480" fontAlgn="auto">
              <a:spcAft>
                <a:spcPts val="0"/>
              </a:spcAft>
              <a:buClr>
                <a:schemeClr val="tx1">
                  <a:shade val="95000"/>
                </a:schemeClr>
              </a:buClr>
              <a:buFont typeface="Wingdings 2"/>
              <a:buChar char=""/>
              <a:defRPr/>
            </a:pPr>
            <a:r>
              <a:rPr lang="ro-RO" dirty="0" smtClean="0"/>
              <a:t>semnele </a:t>
            </a:r>
            <a:r>
              <a:rPr lang="ro-RO" dirty="0"/>
              <a:t>fizice oferite de examinarea </a:t>
            </a:r>
            <a:r>
              <a:rPr lang="ro-RO" b="1" dirty="0" smtClean="0"/>
              <a:t>ap</a:t>
            </a:r>
            <a:r>
              <a:rPr lang="en-US" b="1" dirty="0" smtClean="0"/>
              <a:t>. </a:t>
            </a:r>
            <a:r>
              <a:rPr lang="en-US" b="1" dirty="0" err="1"/>
              <a:t>r</a:t>
            </a:r>
            <a:r>
              <a:rPr lang="ro-RO" b="1" dirty="0" err="1" smtClean="0"/>
              <a:t>esp</a:t>
            </a:r>
            <a:r>
              <a:rPr lang="en-US" dirty="0" smtClean="0"/>
              <a:t>.</a:t>
            </a:r>
            <a:r>
              <a:rPr lang="ro-RO" dirty="0" smtClean="0"/>
              <a:t> </a:t>
            </a:r>
            <a:r>
              <a:rPr lang="ro-RO" dirty="0"/>
              <a:t>sunt foarte </a:t>
            </a:r>
            <a:r>
              <a:rPr lang="ro-RO" dirty="0" err="1"/>
              <a:t>sarace</a:t>
            </a:r>
            <a:r>
              <a:rPr lang="ro-RO" dirty="0"/>
              <a:t> . </a:t>
            </a:r>
            <a:endParaRPr lang="en-US" dirty="0" smtClean="0"/>
          </a:p>
          <a:p>
            <a:pPr marL="137160" indent="0" fontAlgn="auto">
              <a:spcAft>
                <a:spcPts val="0"/>
              </a:spcAft>
              <a:buClr>
                <a:schemeClr val="tx1">
                  <a:shade val="95000"/>
                </a:schemeClr>
              </a:buClr>
              <a:buFont typeface="Wingdings 2"/>
              <a:buNone/>
              <a:defRPr/>
            </a:pPr>
            <a:r>
              <a:rPr lang="ro-RO" i="1" dirty="0" smtClean="0"/>
              <a:t>Exista </a:t>
            </a:r>
            <a:r>
              <a:rPr lang="ro-RO" i="1" dirty="0"/>
              <a:t>adesea discrepante intre forma de TB pulmonara adesea extinsa si </a:t>
            </a:r>
            <a:r>
              <a:rPr lang="ro-RO" i="1" dirty="0" err="1"/>
              <a:t>stetacustica</a:t>
            </a:r>
            <a:r>
              <a:rPr lang="ro-RO" i="1" dirty="0"/>
              <a:t> aparatului respirator care </a:t>
            </a:r>
            <a:r>
              <a:rPr lang="ro-RO" i="1" dirty="0" err="1"/>
              <a:t>ofera</a:t>
            </a:r>
            <a:r>
              <a:rPr lang="ro-RO" i="1" dirty="0"/>
              <a:t> </a:t>
            </a:r>
            <a:r>
              <a:rPr lang="ro-RO" i="1" dirty="0" err="1"/>
              <a:t>informatii</a:t>
            </a:r>
            <a:r>
              <a:rPr lang="ro-RO" i="1" dirty="0"/>
              <a:t> necaracteristice (</a:t>
            </a:r>
            <a:r>
              <a:rPr lang="ro-RO" i="1" dirty="0" err="1"/>
              <a:t>exceptie</a:t>
            </a:r>
            <a:r>
              <a:rPr lang="ro-RO" i="1" dirty="0"/>
              <a:t> –prezenta sindromului pleural in TB pleurala</a:t>
            </a:r>
            <a:r>
              <a:rPr lang="ro-RO" i="1" dirty="0" smtClean="0"/>
              <a:t>).</a:t>
            </a:r>
            <a:endParaRPr lang="en-US" i="1" dirty="0" smtClean="0"/>
          </a:p>
          <a:p>
            <a:pPr marL="137160" indent="0" fontAlgn="auto">
              <a:spcAft>
                <a:spcPts val="0"/>
              </a:spcAft>
              <a:buClr>
                <a:schemeClr val="tx1">
                  <a:shade val="95000"/>
                </a:schemeClr>
              </a:buClr>
              <a:buFont typeface="Wingdings 2"/>
              <a:buNone/>
              <a:defRPr/>
            </a:pPr>
            <a:endParaRPr lang="ro-RO" i="1" dirty="0"/>
          </a:p>
          <a:p>
            <a:pPr marL="137160" indent="0" fontAlgn="auto">
              <a:spcAft>
                <a:spcPts val="0"/>
              </a:spcAft>
              <a:buClr>
                <a:schemeClr val="tx1">
                  <a:shade val="95000"/>
                </a:schemeClr>
              </a:buClr>
              <a:buFont typeface="Wingdings 2"/>
              <a:buNone/>
              <a:defRPr/>
            </a:pPr>
            <a:r>
              <a:rPr lang="ro-RO" b="1" u="sng" dirty="0"/>
              <a:t>Tabloul biologic</a:t>
            </a:r>
            <a:r>
              <a:rPr lang="ro-RO" dirty="0"/>
              <a:t>:</a:t>
            </a:r>
          </a:p>
          <a:p>
            <a:pPr marL="548640" indent="-411480" fontAlgn="auto">
              <a:spcAft>
                <a:spcPts val="0"/>
              </a:spcAft>
              <a:buClr>
                <a:schemeClr val="tx1">
                  <a:shade val="95000"/>
                </a:schemeClr>
              </a:buClr>
              <a:buFont typeface="Wingdings 2"/>
              <a:buChar char=""/>
              <a:defRPr/>
            </a:pPr>
            <a:r>
              <a:rPr lang="ro-RO" b="1" u="sng" dirty="0" smtClean="0"/>
              <a:t>sindromul </a:t>
            </a:r>
            <a:r>
              <a:rPr lang="ro-RO" b="1" u="sng" dirty="0"/>
              <a:t>inflamator nespecific </a:t>
            </a:r>
            <a:r>
              <a:rPr lang="ro-RO" dirty="0"/>
              <a:t>: VSH moderat crescut , leucocitoza redusa cu limfopenie </a:t>
            </a:r>
            <a:r>
              <a:rPr lang="ro-RO" dirty="0" smtClean="0"/>
              <a:t>ap</a:t>
            </a:r>
            <a:r>
              <a:rPr lang="en-US" dirty="0" smtClean="0"/>
              <a:t>o</a:t>
            </a:r>
            <a:r>
              <a:rPr lang="ro-RO" dirty="0" smtClean="0"/>
              <a:t>i </a:t>
            </a:r>
            <a:r>
              <a:rPr lang="ro-RO" dirty="0"/>
              <a:t>cu limfocitoza</a:t>
            </a:r>
            <a:r>
              <a:rPr lang="ro-RO" dirty="0" smtClean="0"/>
              <a:t>.</a:t>
            </a:r>
            <a:endParaRPr lang="ro-RO" dirty="0"/>
          </a:p>
          <a:p>
            <a:pPr marL="137160" indent="0" fontAlgn="auto">
              <a:spcAft>
                <a:spcPts val="0"/>
              </a:spcAft>
              <a:buClr>
                <a:schemeClr val="tx1">
                  <a:shade val="95000"/>
                </a:schemeClr>
              </a:buClr>
              <a:buFont typeface="Wingdings 2"/>
              <a:buNone/>
              <a:defRPr/>
            </a:pPr>
            <a:endParaRPr lang="en-US" b="1" u="sng" dirty="0" smtClean="0"/>
          </a:p>
          <a:p>
            <a:pPr marL="137160" indent="0" fontAlgn="auto">
              <a:spcAft>
                <a:spcPts val="0"/>
              </a:spcAft>
              <a:buClr>
                <a:schemeClr val="tx1">
                  <a:shade val="95000"/>
                </a:schemeClr>
              </a:buClr>
              <a:buFont typeface="Wingdings 2"/>
              <a:buNone/>
              <a:defRPr/>
            </a:pPr>
            <a:r>
              <a:rPr lang="en-US" b="1" u="sng" dirty="0" smtClean="0"/>
              <a:t>E</a:t>
            </a:r>
            <a:r>
              <a:rPr lang="ro-RO" b="1" u="sng" dirty="0" err="1" smtClean="0"/>
              <a:t>xamenul</a:t>
            </a:r>
            <a:r>
              <a:rPr lang="ro-RO" b="1" u="sng" dirty="0" smtClean="0"/>
              <a:t> </a:t>
            </a:r>
            <a:r>
              <a:rPr lang="ro-RO" b="1" u="sng" dirty="0"/>
              <a:t>radiologic</a:t>
            </a:r>
            <a:r>
              <a:rPr lang="ro-RO" dirty="0"/>
              <a:t>: </a:t>
            </a:r>
            <a:endParaRPr lang="en-US" dirty="0" smtClean="0"/>
          </a:p>
          <a:p>
            <a:pPr marL="548640" indent="-411480" fontAlgn="auto">
              <a:spcAft>
                <a:spcPts val="0"/>
              </a:spcAft>
              <a:buClr>
                <a:schemeClr val="tx1">
                  <a:shade val="95000"/>
                </a:schemeClr>
              </a:buClr>
              <a:buFont typeface="Wingdings 2"/>
              <a:buChar char=""/>
              <a:defRPr/>
            </a:pPr>
            <a:r>
              <a:rPr lang="ro-RO" dirty="0" smtClean="0"/>
              <a:t>aduce </a:t>
            </a:r>
            <a:r>
              <a:rPr lang="ro-RO" dirty="0" err="1"/>
              <a:t>contributie</a:t>
            </a:r>
            <a:r>
              <a:rPr lang="ro-RO" dirty="0"/>
              <a:t> </a:t>
            </a:r>
            <a:r>
              <a:rPr lang="ro-RO" dirty="0" err="1"/>
              <a:t>esentiala</a:t>
            </a:r>
            <a:r>
              <a:rPr lang="ro-RO" dirty="0"/>
              <a:t> in diagnosticul de TB </a:t>
            </a:r>
            <a:r>
              <a:rPr lang="ro-RO" dirty="0" smtClean="0"/>
              <a:t>pulmonar.</a:t>
            </a:r>
            <a:endParaRPr lang="en-US" dirty="0" smtClean="0"/>
          </a:p>
          <a:p>
            <a:pPr marL="548640" indent="-411480" fontAlgn="auto">
              <a:spcAft>
                <a:spcPts val="0"/>
              </a:spcAft>
              <a:buClr>
                <a:schemeClr val="tx1">
                  <a:shade val="95000"/>
                </a:schemeClr>
              </a:buClr>
              <a:buFont typeface="Wingdings 2"/>
              <a:buChar char=""/>
              <a:defRPr/>
            </a:pPr>
            <a:r>
              <a:rPr lang="ro-RO" dirty="0" smtClean="0"/>
              <a:t>toate </a:t>
            </a:r>
            <a:r>
              <a:rPr lang="ro-RO" dirty="0" err="1"/>
              <a:t>personele</a:t>
            </a:r>
            <a:r>
              <a:rPr lang="ro-RO" dirty="0"/>
              <a:t> suspecte de TB pulmonara se supun examenului radiologic prin </a:t>
            </a:r>
            <a:r>
              <a:rPr lang="ro-RO" dirty="0" smtClean="0"/>
              <a:t>r</a:t>
            </a:r>
            <a:r>
              <a:rPr lang="en-US" dirty="0" smtClean="0"/>
              <a:t>dg. </a:t>
            </a:r>
            <a:r>
              <a:rPr lang="ro-RO" dirty="0" smtClean="0"/>
              <a:t>pulmonara </a:t>
            </a:r>
            <a:r>
              <a:rPr lang="ro-RO" dirty="0" err="1" smtClean="0"/>
              <a:t>postero</a:t>
            </a:r>
            <a:r>
              <a:rPr lang="en-US" dirty="0"/>
              <a:t>-</a:t>
            </a:r>
            <a:r>
              <a:rPr lang="ro-RO" dirty="0" smtClean="0"/>
              <a:t>anterioara</a:t>
            </a:r>
            <a:r>
              <a:rPr lang="ro-RO" dirty="0"/>
              <a:t>. </a:t>
            </a:r>
            <a:endParaRPr lang="en-US" dirty="0" smtClean="0"/>
          </a:p>
          <a:p>
            <a:pPr marL="548640" indent="-411480" fontAlgn="auto">
              <a:spcAft>
                <a:spcPts val="0"/>
              </a:spcAft>
              <a:buClr>
                <a:schemeClr val="tx1">
                  <a:shade val="95000"/>
                </a:schemeClr>
              </a:buClr>
              <a:buFont typeface="Wingdings 2"/>
              <a:buChar char=""/>
              <a:defRPr/>
            </a:pPr>
            <a:r>
              <a:rPr lang="ro-RO" dirty="0" smtClean="0"/>
              <a:t>o </a:t>
            </a:r>
            <a:r>
              <a:rPr lang="ro-RO" dirty="0"/>
              <a:t>imagine radiologica normala exclude TB pulmonara (</a:t>
            </a:r>
            <a:r>
              <a:rPr lang="ro-RO" dirty="0" err="1"/>
              <a:t>exceptii</a:t>
            </a:r>
            <a:r>
              <a:rPr lang="ro-RO" dirty="0"/>
              <a:t>: </a:t>
            </a:r>
            <a:r>
              <a:rPr lang="ro-RO" dirty="0" err="1"/>
              <a:t>infectia</a:t>
            </a:r>
            <a:r>
              <a:rPr lang="ro-RO" dirty="0"/>
              <a:t> cu HIV si TB </a:t>
            </a:r>
            <a:r>
              <a:rPr lang="ro-RO" dirty="0" err="1"/>
              <a:t>intrabronsica</a:t>
            </a:r>
            <a:r>
              <a:rPr lang="ro-RO" dirty="0"/>
              <a:t>).</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pPr fontAlgn="auto">
              <a:spcAft>
                <a:spcPts val="0"/>
              </a:spcAft>
              <a:defRPr/>
            </a:pPr>
            <a:r>
              <a:rPr lang="ro-RO" sz="3600" u="sng" dirty="0">
                <a:effectLst/>
              </a:rPr>
              <a:t>Elemente generale radiologice ce </a:t>
            </a:r>
            <a:r>
              <a:rPr lang="ro-RO" sz="3600" u="sng" dirty="0" err="1">
                <a:effectLst/>
              </a:rPr>
              <a:t>sugereaza</a:t>
            </a:r>
            <a:r>
              <a:rPr lang="ro-RO" sz="3600" u="sng" dirty="0">
                <a:effectLst/>
              </a:rPr>
              <a:t> TB secundara</a:t>
            </a:r>
            <a:r>
              <a:rPr lang="ro-RO" sz="3600" dirty="0">
                <a:effectLst/>
              </a:rPr>
              <a:t> : </a:t>
            </a:r>
            <a:r>
              <a:rPr lang="ro-RO" dirty="0">
                <a:effectLst/>
              </a:rPr>
              <a:t/>
            </a:r>
            <a:br>
              <a:rPr lang="ro-RO" dirty="0">
                <a:effectLst/>
              </a:rPr>
            </a:br>
            <a:endParaRPr lang="ro-RO" dirty="0"/>
          </a:p>
        </p:txBody>
      </p:sp>
      <p:sp>
        <p:nvSpPr>
          <p:cNvPr id="3" name="Content Placeholder 2"/>
          <p:cNvSpPr>
            <a:spLocks noGrp="1"/>
          </p:cNvSpPr>
          <p:nvPr>
            <p:ph idx="1"/>
          </p:nvPr>
        </p:nvSpPr>
        <p:spPr>
          <a:xfrm>
            <a:off x="179388" y="1268413"/>
            <a:ext cx="8713787" cy="5329237"/>
          </a:xfrm>
        </p:spPr>
        <p:txBody>
          <a:bodyPr>
            <a:normAutofit fontScale="92500"/>
          </a:bodyPr>
          <a:lstStyle/>
          <a:p>
            <a:pPr marL="137160" indent="0" fontAlgn="auto">
              <a:spcAft>
                <a:spcPts val="0"/>
              </a:spcAft>
              <a:buClr>
                <a:schemeClr val="tx1">
                  <a:shade val="95000"/>
                </a:schemeClr>
              </a:buClr>
              <a:buFont typeface="Wingdings 2"/>
              <a:buNone/>
              <a:defRPr/>
            </a:pPr>
            <a:r>
              <a:rPr lang="ro-RO" b="1" dirty="0" err="1"/>
              <a:t>Apicalitatea</a:t>
            </a:r>
            <a:r>
              <a:rPr lang="ro-RO" b="1" dirty="0"/>
              <a:t> </a:t>
            </a:r>
            <a:r>
              <a:rPr lang="ro-RO" b="1" dirty="0" err="1"/>
              <a:t>lezionala</a:t>
            </a:r>
            <a:r>
              <a:rPr lang="ro-RO" dirty="0"/>
              <a:t> </a:t>
            </a:r>
            <a:r>
              <a:rPr lang="ro-RO" dirty="0" smtClean="0"/>
              <a:t>:</a:t>
            </a:r>
            <a:endParaRPr lang="en-US" dirty="0" smtClean="0"/>
          </a:p>
          <a:p>
            <a:pPr marL="548640" indent="-411480" fontAlgn="auto">
              <a:spcAft>
                <a:spcPts val="0"/>
              </a:spcAft>
              <a:buClr>
                <a:schemeClr val="tx1">
                  <a:shade val="95000"/>
                </a:schemeClr>
              </a:buClr>
              <a:buFont typeface="Wingdings 2"/>
              <a:buChar char=""/>
              <a:defRPr/>
            </a:pPr>
            <a:r>
              <a:rPr lang="ro-RO" b="1" dirty="0" smtClean="0"/>
              <a:t>imagini </a:t>
            </a:r>
            <a:r>
              <a:rPr lang="ro-RO" b="1" dirty="0"/>
              <a:t>radiologice localizate la </a:t>
            </a:r>
            <a:r>
              <a:rPr lang="ro-RO" b="1" dirty="0" err="1"/>
              <a:t>varfurile</a:t>
            </a:r>
            <a:r>
              <a:rPr lang="ro-RO" b="1" dirty="0"/>
              <a:t> </a:t>
            </a:r>
            <a:r>
              <a:rPr lang="ro-RO" b="1" dirty="0" err="1"/>
              <a:t>plamanilor</a:t>
            </a:r>
            <a:r>
              <a:rPr lang="ro-RO" b="1" dirty="0"/>
              <a:t> </a:t>
            </a:r>
            <a:r>
              <a:rPr lang="ro-RO" dirty="0"/>
              <a:t>in segmentele </a:t>
            </a:r>
            <a:r>
              <a:rPr lang="ro-RO" dirty="0" err="1"/>
              <a:t>apico-dorsale</a:t>
            </a:r>
            <a:r>
              <a:rPr lang="ro-RO" dirty="0"/>
              <a:t> ale lobilor superiori sau in segmentele apicale ale lobilor inferiori. </a:t>
            </a:r>
            <a:endParaRPr lang="en-US" dirty="0" smtClean="0"/>
          </a:p>
          <a:p>
            <a:pPr marL="548640" indent="-411480" fontAlgn="auto">
              <a:spcAft>
                <a:spcPts val="0"/>
              </a:spcAft>
              <a:buClr>
                <a:schemeClr val="tx1">
                  <a:shade val="95000"/>
                </a:schemeClr>
              </a:buClr>
              <a:buFont typeface="Wingdings 2"/>
              <a:buChar char=""/>
              <a:defRPr/>
            </a:pPr>
            <a:endParaRPr lang="en-US" dirty="0" smtClean="0"/>
          </a:p>
          <a:p>
            <a:pPr marL="548640" indent="-411480" fontAlgn="auto">
              <a:spcAft>
                <a:spcPts val="0"/>
              </a:spcAft>
              <a:buClr>
                <a:schemeClr val="tx1">
                  <a:shade val="95000"/>
                </a:schemeClr>
              </a:buClr>
              <a:buFont typeface="Wingdings 2"/>
              <a:buChar char=""/>
              <a:defRPr/>
            </a:pPr>
            <a:r>
              <a:rPr lang="ro-RO" sz="2600" i="1" dirty="0" smtClean="0"/>
              <a:t>In </a:t>
            </a:r>
            <a:r>
              <a:rPr lang="ro-RO" sz="2600" i="1" dirty="0" err="1"/>
              <a:t>pozitia</a:t>
            </a:r>
            <a:r>
              <a:rPr lang="ro-RO" sz="2600" i="1" dirty="0"/>
              <a:t> de ortostatism zonele apicale pulmonare sunt moderat </a:t>
            </a:r>
            <a:r>
              <a:rPr lang="ro-RO" sz="2600" i="1" dirty="0" err="1"/>
              <a:t>hipoventilate</a:t>
            </a:r>
            <a:r>
              <a:rPr lang="ro-RO" sz="2600" i="1" dirty="0"/>
              <a:t> si marcat </a:t>
            </a:r>
            <a:r>
              <a:rPr lang="ro-RO" sz="2600" i="1" dirty="0" err="1"/>
              <a:t>hipoperfuzate</a:t>
            </a:r>
            <a:r>
              <a:rPr lang="ro-RO" sz="2600" i="1" dirty="0"/>
              <a:t> fapt ce </a:t>
            </a:r>
            <a:r>
              <a:rPr lang="ro-RO" sz="2600" i="1" dirty="0" err="1"/>
              <a:t>genereaza</a:t>
            </a:r>
            <a:r>
              <a:rPr lang="ro-RO" sz="2600" i="1" dirty="0"/>
              <a:t> </a:t>
            </a:r>
            <a:r>
              <a:rPr lang="ro-RO" sz="2600" i="1" dirty="0" err="1"/>
              <a:t>hiperoxie</a:t>
            </a:r>
            <a:r>
              <a:rPr lang="ro-RO" sz="2600" i="1" dirty="0"/>
              <a:t> alveolara care </a:t>
            </a:r>
            <a:r>
              <a:rPr lang="ro-RO" sz="2600" i="1" dirty="0" err="1"/>
              <a:t>favorizeaza</a:t>
            </a:r>
            <a:r>
              <a:rPr lang="ro-RO" sz="2600" i="1" dirty="0"/>
              <a:t> multiplicarea germenilor si/sau prelungirea in timp a </a:t>
            </a:r>
            <a:r>
              <a:rPr lang="ro-RO" sz="2600" i="1" dirty="0" err="1"/>
              <a:t>supravietuirii</a:t>
            </a:r>
            <a:r>
              <a:rPr lang="ro-RO" sz="2600" i="1" dirty="0"/>
              <a:t> lor cu germeni </a:t>
            </a:r>
            <a:r>
              <a:rPr lang="ro-RO" sz="2600" i="1" dirty="0" err="1"/>
              <a:t>dominanti</a:t>
            </a:r>
            <a:r>
              <a:rPr lang="ro-RO" sz="2600" i="1" dirty="0"/>
              <a:t>. Limitarea perfuziei la acest nivel produce si o defavorizare a </a:t>
            </a:r>
            <a:r>
              <a:rPr lang="ro-RO" sz="2600" i="1" dirty="0" err="1"/>
              <a:t>reactiilor</a:t>
            </a:r>
            <a:r>
              <a:rPr lang="ro-RO" sz="2600" i="1" dirty="0"/>
              <a:t> locale de </a:t>
            </a:r>
            <a:r>
              <a:rPr lang="ro-RO" sz="2600" i="1" dirty="0" err="1"/>
              <a:t>aparare</a:t>
            </a:r>
            <a:r>
              <a:rPr lang="ro-RO" sz="2600" i="1" dirty="0"/>
              <a:t> . In plus embolusurile bacilare </a:t>
            </a:r>
            <a:r>
              <a:rPr lang="ro-RO" sz="2600" i="1" dirty="0" err="1"/>
              <a:t>limfohematogene</a:t>
            </a:r>
            <a:r>
              <a:rPr lang="ro-RO" sz="2600" i="1" dirty="0"/>
              <a:t> au si ele </a:t>
            </a:r>
            <a:r>
              <a:rPr lang="ro-RO" sz="2600" i="1" dirty="0" err="1"/>
              <a:t>tendinta</a:t>
            </a:r>
            <a:r>
              <a:rPr lang="ro-RO" sz="2600" i="1" dirty="0"/>
              <a:t> de a se plasa </a:t>
            </a:r>
            <a:r>
              <a:rPr lang="ro-RO" sz="2600" i="1" dirty="0" err="1"/>
              <a:t>preferential</a:t>
            </a:r>
            <a:r>
              <a:rPr lang="ro-RO" sz="2600" i="1" dirty="0"/>
              <a:t>  in regiunile craniale ale </a:t>
            </a:r>
            <a:r>
              <a:rPr lang="ro-RO" sz="2600" i="1" dirty="0" err="1"/>
              <a:t>plamanilor</a:t>
            </a:r>
            <a:r>
              <a:rPr lang="ro-RO" sz="2600" i="1" dirty="0"/>
              <a:t>.</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260350"/>
            <a:ext cx="8435975" cy="6048375"/>
          </a:xfrm>
        </p:spPr>
        <p:txBody>
          <a:bodyPr>
            <a:normAutofit fontScale="92500" lnSpcReduction="20000"/>
          </a:bodyPr>
          <a:lstStyle/>
          <a:p>
            <a:pPr marL="137160" indent="0" fontAlgn="auto">
              <a:spcAft>
                <a:spcPts val="0"/>
              </a:spcAft>
              <a:buClr>
                <a:schemeClr val="tx1">
                  <a:shade val="95000"/>
                </a:schemeClr>
              </a:buClr>
              <a:buFont typeface="Wingdings 2"/>
              <a:buNone/>
              <a:defRPr/>
            </a:pPr>
            <a:r>
              <a:rPr lang="ro-RO" b="1" dirty="0"/>
              <a:t>Polimorfismul </a:t>
            </a:r>
            <a:r>
              <a:rPr lang="ro-RO" b="1" dirty="0" err="1"/>
              <a:t>lezional</a:t>
            </a:r>
            <a:r>
              <a:rPr lang="ro-RO" dirty="0"/>
              <a:t> : </a:t>
            </a:r>
            <a:endParaRPr lang="en-US" dirty="0" smtClean="0"/>
          </a:p>
          <a:p>
            <a:pPr marL="548640" indent="-411480" fontAlgn="auto">
              <a:spcAft>
                <a:spcPts val="0"/>
              </a:spcAft>
              <a:buClr>
                <a:schemeClr val="tx1">
                  <a:shade val="95000"/>
                </a:schemeClr>
              </a:buClr>
              <a:buFont typeface="Wingdings 2"/>
              <a:buChar char=""/>
              <a:defRPr/>
            </a:pPr>
            <a:r>
              <a:rPr lang="ro-RO" b="1" u="sng" dirty="0" smtClean="0"/>
              <a:t>aspectul </a:t>
            </a:r>
            <a:r>
              <a:rPr lang="ro-RO" b="1" u="sng" dirty="0"/>
              <a:t>polimorf </a:t>
            </a:r>
            <a:r>
              <a:rPr lang="ro-RO" dirty="0"/>
              <a:t>al leziunilor pulmonare aflate in diferite etape de </a:t>
            </a:r>
            <a:r>
              <a:rPr lang="ro-RO" dirty="0" err="1"/>
              <a:t>evolutie</a:t>
            </a:r>
            <a:r>
              <a:rPr lang="ro-RO" dirty="0"/>
              <a:t> </a:t>
            </a:r>
            <a:endParaRPr lang="en-US" dirty="0" smtClean="0"/>
          </a:p>
          <a:p>
            <a:pPr marL="548640" indent="-411480" fontAlgn="auto">
              <a:spcAft>
                <a:spcPts val="0"/>
              </a:spcAft>
              <a:buClr>
                <a:schemeClr val="tx1">
                  <a:shade val="95000"/>
                </a:schemeClr>
              </a:buClr>
              <a:buFont typeface="Wingdings 2"/>
              <a:buChar char=""/>
              <a:defRPr/>
            </a:pPr>
            <a:r>
              <a:rPr lang="ro-RO" dirty="0" smtClean="0"/>
              <a:t>astfel </a:t>
            </a:r>
            <a:r>
              <a:rPr lang="ro-RO" dirty="0"/>
              <a:t>ca la </a:t>
            </a:r>
            <a:r>
              <a:rPr lang="ro-RO" dirty="0" err="1"/>
              <a:t>acelasi</a:t>
            </a:r>
            <a:r>
              <a:rPr lang="ro-RO" dirty="0"/>
              <a:t> pacient pot sa </a:t>
            </a:r>
            <a:r>
              <a:rPr lang="ro-RO" dirty="0" err="1"/>
              <a:t>apara</a:t>
            </a:r>
            <a:r>
              <a:rPr lang="ro-RO" dirty="0"/>
              <a:t> </a:t>
            </a:r>
            <a:r>
              <a:rPr lang="ro-RO" b="1" u="sng" dirty="0"/>
              <a:t>imagini radiologice </a:t>
            </a:r>
            <a:r>
              <a:rPr lang="ro-RO" b="1" u="sng" dirty="0" err="1"/>
              <a:t>infiltrative</a:t>
            </a:r>
            <a:r>
              <a:rPr lang="ro-RO" b="1" u="sng" dirty="0"/>
              <a:t> , nodulare , ulcerate , cavitare </a:t>
            </a:r>
            <a:r>
              <a:rPr lang="ro-RO" dirty="0"/>
              <a:t>care sa coexiste cu </a:t>
            </a:r>
            <a:r>
              <a:rPr lang="ro-RO" b="1" u="sng" dirty="0" err="1"/>
              <a:t>calcificari</a:t>
            </a:r>
            <a:r>
              <a:rPr lang="ro-RO" b="1" u="sng" dirty="0"/>
              <a:t> si sechele pleurale.</a:t>
            </a:r>
          </a:p>
          <a:p>
            <a:pPr marL="137160" indent="0" fontAlgn="auto">
              <a:spcAft>
                <a:spcPts val="0"/>
              </a:spcAft>
              <a:buClr>
                <a:schemeClr val="tx1">
                  <a:shade val="95000"/>
                </a:schemeClr>
              </a:buClr>
              <a:buFont typeface="Wingdings 2"/>
              <a:buNone/>
              <a:defRPr/>
            </a:pPr>
            <a:endParaRPr lang="en-US" dirty="0" err="1"/>
          </a:p>
          <a:p>
            <a:pPr marL="137160" indent="0" fontAlgn="auto">
              <a:spcAft>
                <a:spcPts val="0"/>
              </a:spcAft>
              <a:buClr>
                <a:schemeClr val="tx1">
                  <a:shade val="95000"/>
                </a:schemeClr>
              </a:buClr>
              <a:buFont typeface="Wingdings 2"/>
              <a:buNone/>
              <a:defRPr/>
            </a:pPr>
            <a:r>
              <a:rPr lang="ro-RO" b="1" dirty="0" smtClean="0"/>
              <a:t>Bilateralitatea </a:t>
            </a:r>
            <a:r>
              <a:rPr lang="ro-RO" b="1" dirty="0" err="1"/>
              <a:t>lezionala</a:t>
            </a:r>
            <a:r>
              <a:rPr lang="ro-RO" dirty="0"/>
              <a:t> : 	</a:t>
            </a:r>
          </a:p>
          <a:p>
            <a:pPr marL="548640" indent="-411480" fontAlgn="auto">
              <a:spcAft>
                <a:spcPts val="0"/>
              </a:spcAft>
              <a:buClr>
                <a:schemeClr val="tx1">
                  <a:shade val="95000"/>
                </a:schemeClr>
              </a:buClr>
              <a:buFont typeface="Wingdings 2"/>
              <a:buChar char=""/>
              <a:defRPr/>
            </a:pPr>
            <a:r>
              <a:rPr lang="ro-RO" dirty="0" smtClean="0"/>
              <a:t>leziunile </a:t>
            </a:r>
            <a:r>
              <a:rPr lang="ro-RO" dirty="0"/>
              <a:t>pulmonare sunt adesea </a:t>
            </a:r>
            <a:r>
              <a:rPr lang="ro-RO" b="1" dirty="0"/>
              <a:t>bilaterale </a:t>
            </a:r>
          </a:p>
          <a:p>
            <a:pPr marL="548640" indent="-411480" fontAlgn="auto">
              <a:spcAft>
                <a:spcPts val="0"/>
              </a:spcAft>
              <a:buClr>
                <a:schemeClr val="tx1">
                  <a:shade val="95000"/>
                </a:schemeClr>
              </a:buClr>
              <a:buFont typeface="Wingdings 2"/>
              <a:buChar char=""/>
              <a:defRPr/>
            </a:pPr>
            <a:r>
              <a:rPr lang="ro-RO" dirty="0" smtClean="0"/>
              <a:t>imaginile </a:t>
            </a:r>
            <a:r>
              <a:rPr lang="ro-RO" dirty="0"/>
              <a:t>radiologice bilaterale sunt adesea </a:t>
            </a:r>
            <a:r>
              <a:rPr lang="ro-RO" b="1" dirty="0"/>
              <a:t>asimetrice </a:t>
            </a:r>
          </a:p>
          <a:p>
            <a:pPr marL="548640" indent="-411480" fontAlgn="auto">
              <a:spcAft>
                <a:spcPts val="0"/>
              </a:spcAft>
              <a:buClr>
                <a:schemeClr val="tx1">
                  <a:shade val="95000"/>
                </a:schemeClr>
              </a:buClr>
              <a:buFont typeface="Wingdings 2"/>
              <a:buChar char=""/>
              <a:defRPr/>
            </a:pPr>
            <a:r>
              <a:rPr lang="ro-RO" dirty="0" smtClean="0"/>
              <a:t>poate </a:t>
            </a:r>
            <a:r>
              <a:rPr lang="ro-RO" dirty="0"/>
              <a:t>exista </a:t>
            </a:r>
            <a:r>
              <a:rPr lang="ro-RO" b="1" dirty="0"/>
              <a:t>componenta retractila </a:t>
            </a:r>
            <a:r>
              <a:rPr lang="ro-RO" dirty="0"/>
              <a:t>a unor imagini </a:t>
            </a:r>
          </a:p>
          <a:p>
            <a:pPr marL="548640" indent="-411480" fontAlgn="auto">
              <a:spcAft>
                <a:spcPts val="0"/>
              </a:spcAft>
              <a:buClr>
                <a:schemeClr val="tx1">
                  <a:shade val="95000"/>
                </a:schemeClr>
              </a:buClr>
              <a:buFont typeface="Wingdings 2"/>
              <a:buChar char=""/>
              <a:defRPr/>
            </a:pPr>
            <a:r>
              <a:rPr lang="ro-RO" i="1" dirty="0" smtClean="0"/>
              <a:t>imaginile </a:t>
            </a:r>
            <a:r>
              <a:rPr lang="ro-RO" i="1" dirty="0"/>
              <a:t>au dinamica lenta </a:t>
            </a:r>
            <a:r>
              <a:rPr lang="en-US" dirty="0" smtClean="0"/>
              <a:t>=&gt; </a:t>
            </a:r>
            <a:r>
              <a:rPr lang="ro-RO" b="1" i="1" dirty="0" smtClean="0"/>
              <a:t>evaluarea </a:t>
            </a:r>
            <a:r>
              <a:rPr lang="ro-RO" b="1" i="1" dirty="0"/>
              <a:t>radiologica a unui pacient cu TB se face corect la </a:t>
            </a:r>
            <a:r>
              <a:rPr lang="ro-RO" b="1" i="1" dirty="0" err="1"/>
              <a:t>incheierea</a:t>
            </a:r>
            <a:r>
              <a:rPr lang="ro-RO" b="1" i="1" dirty="0"/>
              <a:t> tratamentului </a:t>
            </a:r>
            <a:r>
              <a:rPr lang="ro-RO" b="1" i="1" dirty="0" err="1"/>
              <a:t>antibacilar</a:t>
            </a:r>
            <a:r>
              <a:rPr lang="ro-RO" b="1" i="1" dirty="0"/>
              <a:t>.</a:t>
            </a:r>
          </a:p>
          <a:p>
            <a:pPr marL="548640" indent="-411480" fontAlgn="auto">
              <a:spcAft>
                <a:spcPts val="0"/>
              </a:spcAft>
              <a:buClr>
                <a:schemeClr val="tx1">
                  <a:shade val="95000"/>
                </a:schemeClr>
              </a:buClr>
              <a:buFont typeface="Wingdings 2"/>
              <a:buChar char=""/>
              <a:defRPr/>
            </a:pPr>
            <a:endParaRPr lang="ro-RO"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Diagnosticul de TB </a:t>
            </a:r>
            <a:r>
              <a:rPr lang="ro-RO" u="sng" dirty="0" err="1">
                <a:effectLst/>
              </a:rPr>
              <a:t>pulmoara</a:t>
            </a:r>
            <a:r>
              <a:rPr lang="ro-RO" u="sng" dirty="0">
                <a:effectLst/>
              </a:rPr>
              <a:t> secundara </a:t>
            </a:r>
            <a:endParaRPr lang="ro-RO" dirty="0">
              <a:effectLst/>
            </a:endParaRPr>
          </a:p>
        </p:txBody>
      </p:sp>
      <p:sp>
        <p:nvSpPr>
          <p:cNvPr id="3" name="Content Placeholder 2"/>
          <p:cNvSpPr>
            <a:spLocks noGrp="1"/>
          </p:cNvSpPr>
          <p:nvPr>
            <p:ph idx="1"/>
          </p:nvPr>
        </p:nvSpPr>
        <p:spPr/>
        <p:txBody>
          <a:bodyPr>
            <a:normAutofit/>
          </a:bodyPr>
          <a:lstStyle/>
          <a:p>
            <a:pPr marL="137160" indent="0" fontAlgn="auto">
              <a:spcAft>
                <a:spcPts val="0"/>
              </a:spcAft>
              <a:buClr>
                <a:schemeClr val="tx1">
                  <a:shade val="95000"/>
                </a:schemeClr>
              </a:buClr>
              <a:buFont typeface="Wingdings 2"/>
              <a:buNone/>
              <a:defRPr/>
            </a:pPr>
            <a:endParaRPr lang="en-US" b="1" u="sng" dirty="0" smtClean="0"/>
          </a:p>
          <a:p>
            <a:pPr marL="137160" indent="0" fontAlgn="auto">
              <a:spcAft>
                <a:spcPts val="0"/>
              </a:spcAft>
              <a:buClr>
                <a:schemeClr val="tx1">
                  <a:shade val="95000"/>
                </a:schemeClr>
              </a:buClr>
              <a:buFont typeface="Wingdings 2"/>
              <a:buNone/>
              <a:defRPr/>
            </a:pPr>
            <a:r>
              <a:rPr lang="ro-RO" b="1" u="sng" dirty="0" smtClean="0"/>
              <a:t>Se </a:t>
            </a:r>
            <a:r>
              <a:rPr lang="ro-RO" b="1" u="sng" dirty="0" err="1"/>
              <a:t>suspecteaza</a:t>
            </a:r>
            <a:r>
              <a:rPr lang="ro-RO" b="1" u="sng" dirty="0"/>
              <a:t> pe </a:t>
            </a:r>
            <a:r>
              <a:rPr lang="ro-RO" b="1" u="sng" dirty="0" smtClean="0"/>
              <a:t>:</a:t>
            </a:r>
            <a:endParaRPr lang="en-US" b="1" u="sng" dirty="0" smtClean="0"/>
          </a:p>
          <a:p>
            <a:pPr marL="548640" indent="-411480" fontAlgn="auto">
              <a:spcAft>
                <a:spcPts val="0"/>
              </a:spcAft>
              <a:buClr>
                <a:schemeClr val="tx1">
                  <a:shade val="95000"/>
                </a:schemeClr>
              </a:buClr>
              <a:buFont typeface="Wingdings 2"/>
              <a:buChar char=""/>
              <a:defRPr/>
            </a:pPr>
            <a:r>
              <a:rPr lang="ro-RO" b="1" u="sng" dirty="0" smtClean="0"/>
              <a:t>datele </a:t>
            </a:r>
            <a:r>
              <a:rPr lang="ro-RO" b="1" u="sng" dirty="0"/>
              <a:t>clinice , biologice si radiologice</a:t>
            </a:r>
            <a:r>
              <a:rPr lang="ro-RO" b="1" u="sng" dirty="0" smtClean="0"/>
              <a:t>.</a:t>
            </a:r>
            <a:endParaRPr lang="en-US" b="1" u="sng" dirty="0" smtClean="0"/>
          </a:p>
          <a:p>
            <a:pPr marL="548640" indent="-411480" fontAlgn="auto">
              <a:spcAft>
                <a:spcPts val="0"/>
              </a:spcAft>
              <a:buClr>
                <a:schemeClr val="tx1">
                  <a:shade val="95000"/>
                </a:schemeClr>
              </a:buClr>
              <a:buFont typeface="Wingdings 2"/>
              <a:buChar char=""/>
              <a:defRPr/>
            </a:pPr>
            <a:endParaRPr lang="ro-RO" b="1" u="sng" dirty="0"/>
          </a:p>
          <a:p>
            <a:pPr marL="137160" indent="0" fontAlgn="auto">
              <a:spcAft>
                <a:spcPts val="0"/>
              </a:spcAft>
              <a:buClr>
                <a:schemeClr val="tx1">
                  <a:shade val="95000"/>
                </a:schemeClr>
              </a:buClr>
              <a:buFont typeface="Wingdings 2"/>
              <a:buNone/>
              <a:defRPr/>
            </a:pPr>
            <a:r>
              <a:rPr lang="ro-RO" b="1" u="sng" dirty="0" smtClean="0"/>
              <a:t>Se </a:t>
            </a:r>
            <a:r>
              <a:rPr lang="ro-RO" b="1" u="sng" dirty="0"/>
              <a:t>confirma pe </a:t>
            </a:r>
            <a:endParaRPr lang="en-US" b="1" u="sng" dirty="0" smtClean="0"/>
          </a:p>
          <a:p>
            <a:pPr marL="548640" indent="-411480" fontAlgn="auto">
              <a:spcAft>
                <a:spcPts val="0"/>
              </a:spcAft>
              <a:buClr>
                <a:schemeClr val="tx1">
                  <a:shade val="95000"/>
                </a:schemeClr>
              </a:buClr>
              <a:buFont typeface="Wingdings 2"/>
              <a:buChar char=""/>
              <a:defRPr/>
            </a:pPr>
            <a:r>
              <a:rPr lang="ro-RO" b="1" u="sng" dirty="0" smtClean="0"/>
              <a:t>examenul </a:t>
            </a:r>
            <a:r>
              <a:rPr lang="ro-RO" b="1" u="sng" dirty="0"/>
              <a:t>bacteriologic din </a:t>
            </a:r>
            <a:r>
              <a:rPr lang="ro-RO" b="1" u="sng" dirty="0" smtClean="0"/>
              <a:t>sputa</a:t>
            </a:r>
            <a:r>
              <a:rPr lang="en-US" b="1" u="sng" dirty="0" smtClean="0"/>
              <a:t> !!</a:t>
            </a:r>
            <a:endParaRPr lang="ro-RO" b="1"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Forme clinico-radiologice de </a:t>
            </a:r>
            <a:r>
              <a:rPr lang="en-US" u="sng" dirty="0" smtClean="0">
                <a:effectLst/>
              </a:rPr>
              <a:t/>
            </a:r>
            <a:br>
              <a:rPr lang="en-US" u="sng" dirty="0" smtClean="0">
                <a:effectLst/>
              </a:rPr>
            </a:br>
            <a:r>
              <a:rPr lang="ro-RO" u="sng" dirty="0" smtClean="0">
                <a:effectLst/>
              </a:rPr>
              <a:t>TB </a:t>
            </a:r>
            <a:r>
              <a:rPr lang="ro-RO" u="sng" dirty="0">
                <a:effectLst/>
              </a:rPr>
              <a:t>pulmonara secundara </a:t>
            </a:r>
            <a:endParaRPr lang="ro-RO" dirty="0">
              <a:effectLst/>
            </a:endParaRPr>
          </a:p>
        </p:txBody>
      </p:sp>
      <p:sp>
        <p:nvSpPr>
          <p:cNvPr id="3" name="Content Placeholder 2"/>
          <p:cNvSpPr>
            <a:spLocks noGrp="1"/>
          </p:cNvSpPr>
          <p:nvPr>
            <p:ph idx="1"/>
          </p:nvPr>
        </p:nvSpPr>
        <p:spPr/>
        <p:txBody>
          <a:bodyPr>
            <a:normAutofit/>
          </a:bodyPr>
          <a:lstStyle/>
          <a:p>
            <a:pPr marL="137160" indent="0" fontAlgn="auto">
              <a:spcAft>
                <a:spcPts val="0"/>
              </a:spcAft>
              <a:buClr>
                <a:schemeClr val="tx1">
                  <a:shade val="95000"/>
                </a:schemeClr>
              </a:buClr>
              <a:buFont typeface="Wingdings 2"/>
              <a:buNone/>
              <a:defRPr/>
            </a:pPr>
            <a:r>
              <a:rPr lang="ro-RO" dirty="0"/>
              <a:t>In </a:t>
            </a:r>
            <a:r>
              <a:rPr lang="ro-RO" dirty="0" err="1"/>
              <a:t>functie</a:t>
            </a:r>
            <a:r>
              <a:rPr lang="ro-RO" dirty="0"/>
              <a:t> de stadiile evolutive sunt descrise doua faze ale ftiziei</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ro-RO" dirty="0"/>
          </a:p>
          <a:p>
            <a:pPr marL="708660" indent="-571500" fontAlgn="auto">
              <a:spcAft>
                <a:spcPts val="0"/>
              </a:spcAft>
              <a:buClr>
                <a:schemeClr val="tx1">
                  <a:shade val="95000"/>
                </a:schemeClr>
              </a:buClr>
              <a:buFont typeface="Wingdings 2"/>
              <a:buAutoNum type="romanUcPeriod"/>
              <a:defRPr/>
            </a:pPr>
            <a:r>
              <a:rPr lang="ro-RO" sz="3200" b="1" u="sng" dirty="0" smtClean="0"/>
              <a:t>Faza </a:t>
            </a:r>
            <a:r>
              <a:rPr lang="ro-RO" sz="3200" b="1" u="sng" dirty="0"/>
              <a:t>incipienta (de </a:t>
            </a:r>
            <a:r>
              <a:rPr lang="ro-RO" sz="3200" b="1" u="sng" dirty="0" smtClean="0"/>
              <a:t>debut)</a:t>
            </a:r>
            <a:endParaRPr lang="en-US" sz="3200" b="1" u="sng" dirty="0" smtClean="0"/>
          </a:p>
          <a:p>
            <a:pPr marL="708660" indent="-571500" fontAlgn="auto">
              <a:spcAft>
                <a:spcPts val="0"/>
              </a:spcAft>
              <a:buClr>
                <a:schemeClr val="tx1">
                  <a:shade val="95000"/>
                </a:schemeClr>
              </a:buClr>
              <a:buFont typeface="Wingdings 2"/>
              <a:buAutoNum type="romanUcPeriod"/>
              <a:defRPr/>
            </a:pPr>
            <a:endParaRPr lang="en-US" sz="3200" b="1" u="sng" dirty="0"/>
          </a:p>
          <a:p>
            <a:pPr marL="708660" indent="-571500" fontAlgn="auto">
              <a:spcAft>
                <a:spcPts val="0"/>
              </a:spcAft>
              <a:buClr>
                <a:schemeClr val="tx1">
                  <a:shade val="95000"/>
                </a:schemeClr>
              </a:buClr>
              <a:buFont typeface="Wingdings 2"/>
              <a:buAutoNum type="romanUcPeriod"/>
              <a:defRPr/>
            </a:pPr>
            <a:endParaRPr lang="en-US" sz="3200" b="1" u="sng" dirty="0"/>
          </a:p>
          <a:p>
            <a:pPr marL="708660" indent="-571500" fontAlgn="auto">
              <a:spcAft>
                <a:spcPts val="0"/>
              </a:spcAft>
              <a:buClr>
                <a:schemeClr val="tx1">
                  <a:shade val="95000"/>
                </a:schemeClr>
              </a:buClr>
              <a:buFont typeface="Wingdings 2"/>
              <a:buAutoNum type="romanUcPeriod"/>
              <a:defRPr/>
            </a:pPr>
            <a:r>
              <a:rPr lang="ro-RO" sz="3200" b="1" u="sng" dirty="0" smtClean="0"/>
              <a:t>Faza </a:t>
            </a:r>
            <a:r>
              <a:rPr lang="ro-RO" sz="3200" b="1" u="sng" dirty="0"/>
              <a:t>de stare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785225" cy="6480175"/>
          </a:xfrm>
        </p:spPr>
        <p:txBody>
          <a:bodyPr>
            <a:normAutofit fontScale="85000" lnSpcReduction="10000"/>
          </a:bodyPr>
          <a:lstStyle/>
          <a:p>
            <a:pPr marL="708660" indent="-571500" fontAlgn="auto">
              <a:spcAft>
                <a:spcPts val="0"/>
              </a:spcAft>
              <a:buClr>
                <a:schemeClr val="tx1">
                  <a:shade val="95000"/>
                </a:schemeClr>
              </a:buClr>
              <a:buFont typeface="Wingdings 2"/>
              <a:buAutoNum type="romanUcPeriod"/>
              <a:defRPr/>
            </a:pPr>
            <a:r>
              <a:rPr lang="ro-RO" b="1" u="sng" dirty="0" smtClean="0"/>
              <a:t>TB </a:t>
            </a:r>
            <a:r>
              <a:rPr lang="ro-RO" b="1" u="sng" dirty="0" err="1"/>
              <a:t>fibrocazeoasa</a:t>
            </a:r>
            <a:r>
              <a:rPr lang="ro-RO" b="1" u="sng" dirty="0"/>
              <a:t> incipienta</a:t>
            </a:r>
            <a:r>
              <a:rPr lang="ro-RO" u="sng" dirty="0"/>
              <a:t> </a:t>
            </a:r>
            <a:r>
              <a:rPr lang="ro-RO" dirty="0"/>
              <a:t>(de debut</a:t>
            </a:r>
            <a:r>
              <a:rPr lang="ro-RO" dirty="0" smtClean="0"/>
              <a:t>)</a:t>
            </a:r>
            <a:endParaRPr lang="en-US" dirty="0" smtClean="0"/>
          </a:p>
          <a:p>
            <a:pPr marL="708660" indent="-571500" fontAlgn="auto">
              <a:spcAft>
                <a:spcPts val="0"/>
              </a:spcAft>
              <a:buClr>
                <a:schemeClr val="tx1">
                  <a:shade val="95000"/>
                </a:schemeClr>
              </a:buClr>
              <a:buFont typeface="Wingdings 2"/>
              <a:buAutoNum type="romanUcPeriod"/>
              <a:defRPr/>
            </a:pPr>
            <a:endParaRPr lang="ro-RO" dirty="0"/>
          </a:p>
          <a:p>
            <a:pPr marL="548640" indent="-411480" fontAlgn="auto">
              <a:spcAft>
                <a:spcPts val="0"/>
              </a:spcAft>
              <a:buClr>
                <a:schemeClr val="tx1">
                  <a:shade val="95000"/>
                </a:schemeClr>
              </a:buClr>
              <a:buFont typeface="Wingdings 2"/>
              <a:buChar char=""/>
              <a:defRPr/>
            </a:pPr>
            <a:r>
              <a:rPr lang="ro-RO" dirty="0" smtClean="0"/>
              <a:t>leziunea </a:t>
            </a:r>
            <a:r>
              <a:rPr lang="ro-RO" dirty="0"/>
              <a:t>radiologica cea mai frecvent </a:t>
            </a:r>
            <a:r>
              <a:rPr lang="ro-RO" dirty="0" err="1"/>
              <a:t>intalnita</a:t>
            </a:r>
            <a:r>
              <a:rPr lang="ro-RO" dirty="0"/>
              <a:t> in formele incipiente de TB este cea de tip </a:t>
            </a:r>
            <a:r>
              <a:rPr lang="ro-RO" b="1" dirty="0"/>
              <a:t>INFILTRATIV</a:t>
            </a:r>
            <a:r>
              <a:rPr lang="ro-RO" dirty="0"/>
              <a:t>, </a:t>
            </a:r>
            <a:r>
              <a:rPr lang="ro-RO" b="1" dirty="0"/>
              <a:t>izolate sau </a:t>
            </a:r>
            <a:r>
              <a:rPr lang="ro-RO" b="1" dirty="0" err="1"/>
              <a:t>partial</a:t>
            </a:r>
            <a:r>
              <a:rPr lang="ro-RO" b="1" dirty="0"/>
              <a:t> confluente, bine delimitate sau cu contur estompat </a:t>
            </a:r>
            <a:r>
              <a:rPr lang="ro-RO" dirty="0"/>
              <a:t>(de tip </a:t>
            </a:r>
            <a:r>
              <a:rPr lang="ro-RO" dirty="0" err="1"/>
              <a:t>infiltrativ</a:t>
            </a:r>
            <a:r>
              <a:rPr lang="ro-RO" dirty="0"/>
              <a:t> nodular)</a:t>
            </a:r>
          </a:p>
          <a:p>
            <a:pPr marL="548640" indent="-411480" fontAlgn="auto">
              <a:spcAft>
                <a:spcPts val="0"/>
              </a:spcAft>
              <a:buClr>
                <a:schemeClr val="tx1">
                  <a:shade val="95000"/>
                </a:schemeClr>
              </a:buClr>
              <a:buFont typeface="Wingdings 2"/>
              <a:buChar char=""/>
              <a:defRPr/>
            </a:pPr>
            <a:r>
              <a:rPr lang="ro-RO" b="1" u="sng" dirty="0" smtClean="0"/>
              <a:t>Anatomopatologic</a:t>
            </a:r>
            <a:r>
              <a:rPr lang="en-US" b="1" dirty="0" smtClean="0"/>
              <a:t> </a:t>
            </a:r>
            <a:r>
              <a:rPr lang="en-US" dirty="0" smtClean="0"/>
              <a:t>→ </a:t>
            </a:r>
            <a:r>
              <a:rPr lang="ro-RO" dirty="0" smtClean="0"/>
              <a:t>focar </a:t>
            </a:r>
            <a:r>
              <a:rPr lang="ro-RO" dirty="0"/>
              <a:t>unic de alveolita TB </a:t>
            </a:r>
            <a:r>
              <a:rPr lang="ro-RO" dirty="0" err="1"/>
              <a:t>exudativa</a:t>
            </a:r>
            <a:r>
              <a:rPr lang="ro-RO" dirty="0"/>
              <a:t> cu </a:t>
            </a:r>
            <a:r>
              <a:rPr lang="ro-RO" dirty="0" err="1"/>
              <a:t>tendinta</a:t>
            </a:r>
            <a:r>
              <a:rPr lang="ro-RO" dirty="0"/>
              <a:t> de cazeificare, in teritorii pulmonare indemne sau in jurul unor vechi leziuni TB </a:t>
            </a:r>
            <a:r>
              <a:rPr lang="ro-RO" dirty="0" smtClean="0"/>
              <a:t>reactivate</a:t>
            </a:r>
            <a:r>
              <a:rPr lang="en-US" dirty="0" smtClean="0"/>
              <a:t>.</a:t>
            </a:r>
            <a:endParaRPr lang="ro-RO" dirty="0"/>
          </a:p>
          <a:p>
            <a:pPr marL="548640" indent="-411480" fontAlgn="auto">
              <a:spcAft>
                <a:spcPts val="0"/>
              </a:spcAft>
              <a:buClr>
                <a:schemeClr val="tx1">
                  <a:shade val="95000"/>
                </a:schemeClr>
              </a:buClr>
              <a:buFont typeface="Wingdings 2"/>
              <a:buChar char=""/>
              <a:defRPr/>
            </a:pPr>
            <a:r>
              <a:rPr lang="en-US" b="1" u="sng" dirty="0"/>
              <a:t>C</a:t>
            </a:r>
            <a:r>
              <a:rPr lang="ro-RO" b="1" u="sng" dirty="0" err="1" smtClean="0"/>
              <a:t>linica</a:t>
            </a:r>
            <a:r>
              <a:rPr lang="ro-RO" u="sng" dirty="0" smtClean="0"/>
              <a:t> →</a:t>
            </a:r>
            <a:r>
              <a:rPr lang="ro-RO" dirty="0" err="1" smtClean="0"/>
              <a:t>stearsa</a:t>
            </a:r>
            <a:r>
              <a:rPr lang="ro-RO" dirty="0"/>
              <a:t>, debut adesea inaparent sau cu semne clinice minime, </a:t>
            </a:r>
            <a:r>
              <a:rPr lang="ro-RO" i="1" dirty="0"/>
              <a:t>fapt pentru care diagnosticul se face tardiv </a:t>
            </a:r>
            <a:r>
              <a:rPr lang="ro-RO" i="1" dirty="0" err="1"/>
              <a:t>cand</a:t>
            </a:r>
            <a:r>
              <a:rPr lang="ro-RO" i="1" dirty="0"/>
              <a:t> leziunile trec in faza de cazeificare sau ulcerare</a:t>
            </a:r>
            <a:r>
              <a:rPr lang="ro-RO" dirty="0"/>
              <a:t>. </a:t>
            </a:r>
            <a:endParaRPr lang="en-US" dirty="0" smtClean="0"/>
          </a:p>
          <a:p>
            <a:pPr marL="137160" indent="0" fontAlgn="auto">
              <a:spcAft>
                <a:spcPts val="0"/>
              </a:spcAft>
              <a:buClr>
                <a:schemeClr val="tx1">
                  <a:shade val="95000"/>
                </a:schemeClr>
              </a:buClr>
              <a:buFont typeface="Wingdings 2"/>
              <a:buNone/>
              <a:defRPr/>
            </a:pPr>
            <a:r>
              <a:rPr lang="en-US" i="1" dirty="0" smtClean="0"/>
              <a:t>P</a:t>
            </a:r>
            <a:r>
              <a:rPr lang="ro-RO" i="1" dirty="0" err="1" smtClean="0"/>
              <a:t>oate</a:t>
            </a:r>
            <a:r>
              <a:rPr lang="ro-RO" i="1" dirty="0" smtClean="0"/>
              <a:t> </a:t>
            </a:r>
            <a:r>
              <a:rPr lang="ro-RO" i="1" dirty="0"/>
              <a:t>debuta si brusc cu tablou </a:t>
            </a:r>
            <a:r>
              <a:rPr lang="ro-RO" i="1" dirty="0" err="1"/>
              <a:t>pseudogripal</a:t>
            </a:r>
            <a:r>
              <a:rPr lang="ro-RO" i="1" dirty="0"/>
              <a:t> sau </a:t>
            </a:r>
            <a:r>
              <a:rPr lang="ro-RO" i="1" dirty="0" smtClean="0"/>
              <a:t>hemoptizie</a:t>
            </a:r>
            <a:endParaRPr lang="en-US" i="1" dirty="0" smtClean="0"/>
          </a:p>
          <a:p>
            <a:pPr marL="137160" indent="0" fontAlgn="auto">
              <a:spcAft>
                <a:spcPts val="0"/>
              </a:spcAft>
              <a:buClr>
                <a:schemeClr val="tx1">
                  <a:shade val="95000"/>
                </a:schemeClr>
              </a:buClr>
              <a:buFont typeface="Wingdings 2"/>
              <a:buNone/>
              <a:defRPr/>
            </a:pPr>
            <a:endParaRPr lang="ro-RO" i="1" dirty="0"/>
          </a:p>
          <a:p>
            <a:pPr marL="548640" indent="-411480" fontAlgn="auto">
              <a:spcAft>
                <a:spcPts val="0"/>
              </a:spcAft>
              <a:buClr>
                <a:schemeClr val="tx1">
                  <a:shade val="95000"/>
                </a:schemeClr>
              </a:buClr>
              <a:buFont typeface="Wingdings 2"/>
              <a:buChar char=""/>
              <a:defRPr/>
            </a:pPr>
            <a:r>
              <a:rPr lang="en-US" b="1" u="sng" dirty="0"/>
              <a:t>E</a:t>
            </a:r>
            <a:r>
              <a:rPr lang="ro-RO" b="1" u="sng" dirty="0" smtClean="0"/>
              <a:t>x</a:t>
            </a:r>
            <a:r>
              <a:rPr lang="ro-RO" b="1" u="sng" dirty="0"/>
              <a:t>. </a:t>
            </a:r>
            <a:r>
              <a:rPr lang="ro-RO" b="1" u="sng" dirty="0" smtClean="0"/>
              <a:t>Biologic</a:t>
            </a:r>
            <a:r>
              <a:rPr lang="en-US" u="sng" dirty="0" smtClean="0"/>
              <a:t> </a:t>
            </a:r>
            <a:r>
              <a:rPr lang="en-US" dirty="0" smtClean="0"/>
              <a:t>→</a:t>
            </a:r>
            <a:r>
              <a:rPr lang="ro-RO" dirty="0" smtClean="0"/>
              <a:t> </a:t>
            </a:r>
            <a:r>
              <a:rPr lang="ro-RO" dirty="0"/>
              <a:t>sindrom inflamator nespecific (</a:t>
            </a:r>
            <a:r>
              <a:rPr lang="ro-RO" b="1" dirty="0"/>
              <a:t>VSH</a:t>
            </a:r>
            <a:r>
              <a:rPr lang="ro-RO" i="1" dirty="0"/>
              <a:t> moderat crescut, leucocitoza redusa </a:t>
            </a:r>
            <a:r>
              <a:rPr lang="ro-RO" i="1" dirty="0" err="1"/>
              <a:t>initial</a:t>
            </a:r>
            <a:r>
              <a:rPr lang="ro-RO" i="1" dirty="0"/>
              <a:t> cu </a:t>
            </a:r>
            <a:r>
              <a:rPr lang="ro-RO" i="1" dirty="0" err="1"/>
              <a:t>usoara</a:t>
            </a:r>
            <a:r>
              <a:rPr lang="ro-RO" i="1" dirty="0"/>
              <a:t> </a:t>
            </a:r>
            <a:r>
              <a:rPr lang="en-US" i="1" dirty="0" smtClean="0"/>
              <a:t>l</a:t>
            </a:r>
            <a:r>
              <a:rPr lang="ro-RO" i="1" dirty="0" err="1" smtClean="0"/>
              <a:t>imfopenie</a:t>
            </a:r>
            <a:r>
              <a:rPr lang="ro-RO" i="1" dirty="0" smtClean="0"/>
              <a:t> </a:t>
            </a:r>
            <a:r>
              <a:rPr lang="ro-RO" i="1" dirty="0"/>
              <a:t>apoi limfocitoza)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713787" cy="6335712"/>
          </a:xfrm>
        </p:spPr>
        <p:txBody>
          <a:bodyPr>
            <a:normAutofit fontScale="85000" lnSpcReduction="20000"/>
          </a:bodyPr>
          <a:lstStyle/>
          <a:p>
            <a:pPr marL="548640" indent="-411480" fontAlgn="auto">
              <a:spcAft>
                <a:spcPts val="0"/>
              </a:spcAft>
              <a:buClr>
                <a:schemeClr val="tx1">
                  <a:shade val="95000"/>
                </a:schemeClr>
              </a:buClr>
              <a:buFont typeface="Wingdings 2"/>
              <a:buChar char=""/>
              <a:defRPr/>
            </a:pPr>
            <a:r>
              <a:rPr lang="en-US" b="1" u="sng" dirty="0" smtClean="0"/>
              <a:t>R</a:t>
            </a:r>
            <a:r>
              <a:rPr lang="ro-RO" b="1" u="sng" dirty="0" err="1" smtClean="0"/>
              <a:t>adiologic</a:t>
            </a:r>
            <a:r>
              <a:rPr lang="ro-RO" u="sng" dirty="0" smtClean="0"/>
              <a:t> </a:t>
            </a:r>
            <a:r>
              <a:rPr lang="ro-RO" dirty="0"/>
              <a:t>se pot descrie </a:t>
            </a:r>
            <a:r>
              <a:rPr lang="ro-RO" dirty="0" err="1"/>
              <a:t>urmatoarele</a:t>
            </a:r>
            <a:r>
              <a:rPr lang="ro-RO" dirty="0"/>
              <a:t> infiltrate precoce</a:t>
            </a:r>
            <a:r>
              <a:rPr lang="ro-RO" dirty="0" smtClean="0"/>
              <a:t>:</a:t>
            </a:r>
            <a:endParaRPr lang="en-US" dirty="0" smtClean="0"/>
          </a:p>
          <a:p>
            <a:pPr marL="548640" indent="-411480" fontAlgn="auto">
              <a:spcAft>
                <a:spcPts val="0"/>
              </a:spcAft>
              <a:buClr>
                <a:schemeClr val="tx1">
                  <a:shade val="95000"/>
                </a:schemeClr>
              </a:buClr>
              <a:buFont typeface="Wingdings 2"/>
              <a:buChar char=""/>
              <a:defRPr/>
            </a:pPr>
            <a:endParaRPr lang="ro-RO" dirty="0"/>
          </a:p>
          <a:p>
            <a:pPr marL="137160" indent="0" fontAlgn="auto">
              <a:spcAft>
                <a:spcPts val="0"/>
              </a:spcAft>
              <a:buClr>
                <a:schemeClr val="tx1">
                  <a:shade val="95000"/>
                </a:schemeClr>
              </a:buClr>
              <a:buFont typeface="Wingdings 2"/>
              <a:buNone/>
              <a:defRPr/>
            </a:pPr>
            <a:r>
              <a:rPr lang="ro-RO" b="1" u="sng" dirty="0"/>
              <a:t>Infiltratul precoce </a:t>
            </a:r>
            <a:r>
              <a:rPr lang="ro-RO" b="1" u="sng" dirty="0" err="1"/>
              <a:t>Assmann</a:t>
            </a:r>
            <a:r>
              <a:rPr lang="ro-RO" b="1" u="sng" dirty="0"/>
              <a:t> </a:t>
            </a:r>
            <a:r>
              <a:rPr lang="ro-RO" dirty="0"/>
              <a:t>situat </a:t>
            </a:r>
            <a:r>
              <a:rPr lang="ro-RO" dirty="0" smtClean="0"/>
              <a:t>subclavicular </a:t>
            </a:r>
            <a:r>
              <a:rPr lang="ro-RO" dirty="0"/>
              <a:t>in segmentele apical si dorsal ale lobilor superiori cu φ=2-3cm, de intensitate </a:t>
            </a:r>
            <a:r>
              <a:rPr lang="ro-RO" dirty="0" err="1"/>
              <a:t>subcostala</a:t>
            </a:r>
            <a:r>
              <a:rPr lang="ro-RO" dirty="0"/>
              <a:t> ,frecvent omogene mai rar neomogene</a:t>
            </a:r>
          </a:p>
          <a:p>
            <a:pPr marL="137160" indent="0" fontAlgn="auto">
              <a:spcAft>
                <a:spcPts val="0"/>
              </a:spcAft>
              <a:buClr>
                <a:schemeClr val="tx1">
                  <a:shade val="95000"/>
                </a:schemeClr>
              </a:buClr>
              <a:buFont typeface="Wingdings 2"/>
              <a:buNone/>
              <a:defRPr/>
            </a:pPr>
            <a:r>
              <a:rPr lang="ro-RO" b="1" u="sng" dirty="0"/>
              <a:t>Infiltratul nebulos </a:t>
            </a:r>
            <a:r>
              <a:rPr lang="ro-RO" b="1" u="sng" dirty="0" err="1"/>
              <a:t>Dufourt</a:t>
            </a:r>
            <a:r>
              <a:rPr lang="ro-RO" b="1" u="sng" dirty="0"/>
              <a:t> </a:t>
            </a:r>
            <a:r>
              <a:rPr lang="ro-RO" dirty="0"/>
              <a:t>denumit si infiltrat neomogen cu aspect difuz </a:t>
            </a:r>
            <a:r>
              <a:rPr lang="ro-RO" dirty="0" err="1"/>
              <a:t>infiltrativ</a:t>
            </a:r>
            <a:r>
              <a:rPr lang="ro-RO" dirty="0"/>
              <a:t> de „voal” care </a:t>
            </a:r>
            <a:r>
              <a:rPr lang="ro-RO" dirty="0" err="1"/>
              <a:t>detine</a:t>
            </a:r>
            <a:r>
              <a:rPr lang="ro-RO" dirty="0"/>
              <a:t> </a:t>
            </a:r>
            <a:r>
              <a:rPr lang="ro-RO" dirty="0" err="1"/>
              <a:t>densitati</a:t>
            </a:r>
            <a:r>
              <a:rPr lang="ro-RO" dirty="0"/>
              <a:t> mici, nodulare</a:t>
            </a:r>
          </a:p>
          <a:p>
            <a:pPr marL="137160" indent="0" fontAlgn="auto">
              <a:spcAft>
                <a:spcPts val="0"/>
              </a:spcAft>
              <a:buClr>
                <a:schemeClr val="tx1">
                  <a:shade val="95000"/>
                </a:schemeClr>
              </a:buClr>
              <a:buFont typeface="Wingdings 2"/>
              <a:buNone/>
              <a:defRPr/>
            </a:pPr>
            <a:r>
              <a:rPr lang="ro-RO" b="1" u="sng" dirty="0"/>
              <a:t>Infiltratul pneumonic </a:t>
            </a:r>
            <a:r>
              <a:rPr lang="ro-RO" dirty="0"/>
              <a:t>sistematizat situat mai ales in segmentul posterior sau apical al lobului superior dar si in segmentul apical al lobului </a:t>
            </a:r>
            <a:r>
              <a:rPr lang="ro-RO" dirty="0" smtClean="0"/>
              <a:t>inferior</a:t>
            </a:r>
            <a:r>
              <a:rPr lang="en-US" dirty="0"/>
              <a:t> </a:t>
            </a:r>
            <a:r>
              <a:rPr lang="en-US" dirty="0" smtClean="0"/>
              <a:t>(</a:t>
            </a:r>
            <a:r>
              <a:rPr lang="ro-RO" dirty="0" smtClean="0"/>
              <a:t>opacitate </a:t>
            </a:r>
            <a:r>
              <a:rPr lang="ro-RO" dirty="0"/>
              <a:t>frecvent </a:t>
            </a:r>
            <a:r>
              <a:rPr lang="ro-RO" dirty="0" err="1"/>
              <a:t>infiltrativa</a:t>
            </a:r>
            <a:r>
              <a:rPr lang="ro-RO" dirty="0"/>
              <a:t> omogena dar si neomogena </a:t>
            </a:r>
            <a:r>
              <a:rPr lang="ro-RO" dirty="0" err="1"/>
              <a:t>infiltrativ</a:t>
            </a:r>
            <a:r>
              <a:rPr lang="ro-RO" dirty="0"/>
              <a:t> </a:t>
            </a:r>
            <a:r>
              <a:rPr lang="ro-RO" dirty="0" smtClean="0"/>
              <a:t>nodulara</a:t>
            </a:r>
            <a:r>
              <a:rPr lang="en-US" dirty="0" smtClean="0"/>
              <a:t>).</a:t>
            </a:r>
            <a:endParaRPr lang="ro-RO" dirty="0"/>
          </a:p>
          <a:p>
            <a:pPr marL="137160" indent="0" fontAlgn="auto">
              <a:spcAft>
                <a:spcPts val="0"/>
              </a:spcAft>
              <a:buClr>
                <a:schemeClr val="tx1">
                  <a:shade val="95000"/>
                </a:schemeClr>
              </a:buClr>
              <a:buFont typeface="Wingdings 2"/>
              <a:buNone/>
              <a:defRPr/>
            </a:pPr>
            <a:r>
              <a:rPr lang="ro-RO" b="1" u="sng" dirty="0"/>
              <a:t>Infiltratul nodular </a:t>
            </a:r>
            <a:r>
              <a:rPr lang="en-US" u="sng" dirty="0" smtClean="0"/>
              <a:t>- </a:t>
            </a:r>
            <a:r>
              <a:rPr lang="ro-RO" dirty="0" smtClean="0"/>
              <a:t>in </a:t>
            </a:r>
            <a:r>
              <a:rPr lang="ro-RO" dirty="0"/>
              <a:t>zonele fibroase vechi apicale, neomogene, </a:t>
            </a:r>
            <a:r>
              <a:rPr lang="ro-RO" dirty="0" err="1"/>
              <a:t>continand</a:t>
            </a:r>
            <a:r>
              <a:rPr lang="ro-RO" dirty="0"/>
              <a:t> noduli </a:t>
            </a:r>
            <a:r>
              <a:rPr lang="ro-RO" dirty="0" err="1"/>
              <a:t>fibrosi</a:t>
            </a:r>
            <a:r>
              <a:rPr lang="ro-RO" dirty="0"/>
              <a:t> sau </a:t>
            </a:r>
            <a:r>
              <a:rPr lang="ro-RO" dirty="0" err="1"/>
              <a:t>fibrocalcificati</a:t>
            </a:r>
            <a:r>
              <a:rPr lang="ro-RO" dirty="0"/>
              <a:t> </a:t>
            </a:r>
            <a:r>
              <a:rPr lang="ro-RO" dirty="0" err="1"/>
              <a:t>inconjurati</a:t>
            </a:r>
            <a:r>
              <a:rPr lang="ro-RO" dirty="0"/>
              <a:t> de zone </a:t>
            </a:r>
            <a:r>
              <a:rPr lang="ro-RO" dirty="0" err="1"/>
              <a:t>infiltrative</a:t>
            </a:r>
            <a:endParaRPr lang="ro-RO" dirty="0"/>
          </a:p>
          <a:p>
            <a:pPr marL="137160" indent="0" fontAlgn="auto">
              <a:spcAft>
                <a:spcPts val="0"/>
              </a:spcAft>
              <a:buClr>
                <a:schemeClr val="tx1">
                  <a:shade val="95000"/>
                </a:schemeClr>
              </a:buClr>
              <a:buFont typeface="Wingdings 2"/>
              <a:buNone/>
              <a:defRPr/>
            </a:pPr>
            <a:r>
              <a:rPr lang="ro-RO" b="1" u="sng" dirty="0"/>
              <a:t>Infiltratul </a:t>
            </a:r>
            <a:r>
              <a:rPr lang="ro-RO" b="1" u="sng" dirty="0" err="1"/>
              <a:t>adeno-bronhogen</a:t>
            </a:r>
            <a:r>
              <a:rPr lang="ro-RO" b="1" u="sng" dirty="0"/>
              <a:t> Schwartz </a:t>
            </a:r>
            <a:r>
              <a:rPr lang="en-US" dirty="0" smtClean="0"/>
              <a:t>- </a:t>
            </a:r>
            <a:r>
              <a:rPr lang="ro-RO" dirty="0" smtClean="0"/>
              <a:t>apare </a:t>
            </a:r>
            <a:r>
              <a:rPr lang="ro-RO" dirty="0"/>
              <a:t>prin </a:t>
            </a:r>
            <a:r>
              <a:rPr lang="ro-RO" dirty="0" err="1"/>
              <a:t>fistulizarea</a:t>
            </a:r>
            <a:r>
              <a:rPr lang="ro-RO" dirty="0"/>
              <a:t> </a:t>
            </a:r>
            <a:r>
              <a:rPr lang="ro-RO" dirty="0" err="1"/>
              <a:t>ganglio-bronsica</a:t>
            </a:r>
            <a:r>
              <a:rPr lang="ro-RO" dirty="0"/>
              <a:t> →</a:t>
            </a:r>
            <a:r>
              <a:rPr lang="ro-RO" dirty="0" smtClean="0"/>
              <a:t>radiologic </a:t>
            </a:r>
            <a:r>
              <a:rPr lang="en-US" dirty="0"/>
              <a:t>f</a:t>
            </a:r>
            <a:r>
              <a:rPr lang="ro-RO" dirty="0" err="1" smtClean="0"/>
              <a:t>ocare</a:t>
            </a:r>
            <a:r>
              <a:rPr lang="ro-RO" dirty="0" smtClean="0"/>
              <a:t> </a:t>
            </a:r>
            <a:r>
              <a:rPr lang="ro-RO" dirty="0" err="1"/>
              <a:t>nodular-infiltrative</a:t>
            </a:r>
            <a:r>
              <a:rPr lang="ro-RO" dirty="0"/>
              <a:t> multiple in teritoriul tributar </a:t>
            </a:r>
            <a:r>
              <a:rPr lang="ro-RO" dirty="0" err="1"/>
              <a:t>bronsiei</a:t>
            </a:r>
            <a:r>
              <a:rPr lang="ro-RO" dirty="0"/>
              <a:t> </a:t>
            </a:r>
            <a:r>
              <a:rPr lang="ro-RO" dirty="0" err="1"/>
              <a:t>fistulizate</a:t>
            </a:r>
            <a:r>
              <a:rPr lang="ro-RO" dirty="0"/>
              <a:t>.</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333375"/>
            <a:ext cx="8507412" cy="5975350"/>
          </a:xfrm>
        </p:spPr>
        <p:txBody>
          <a:bodyPr>
            <a:normAutofit/>
          </a:bodyPr>
          <a:lstStyle/>
          <a:p>
            <a:pPr marL="137160" indent="0" fontAlgn="auto">
              <a:spcAft>
                <a:spcPts val="0"/>
              </a:spcAft>
              <a:buClr>
                <a:schemeClr val="tx1">
                  <a:shade val="95000"/>
                </a:schemeClr>
              </a:buClr>
              <a:buFont typeface="Wingdings 2"/>
              <a:buNone/>
              <a:defRPr/>
            </a:pPr>
            <a:r>
              <a:rPr lang="ro-RO" i="1" dirty="0"/>
              <a:t>Descrierea diverselor tipuri de infiltrate era foarte importanta cu multe decenii in urma, </a:t>
            </a:r>
            <a:r>
              <a:rPr lang="ro-RO" i="1" dirty="0" err="1"/>
              <a:t>cand</a:t>
            </a:r>
            <a:r>
              <a:rPr lang="ro-RO" i="1" dirty="0"/>
              <a:t> examenul radiologic era elementul principal de diagnostic si monitorizare a TB pulmonare. </a:t>
            </a:r>
            <a:endParaRPr lang="en-US" i="1" dirty="0" smtClean="0"/>
          </a:p>
          <a:p>
            <a:pPr marL="137160" indent="0" fontAlgn="auto">
              <a:spcAft>
                <a:spcPts val="0"/>
              </a:spcAft>
              <a:buClr>
                <a:schemeClr val="tx1">
                  <a:shade val="95000"/>
                </a:schemeClr>
              </a:buClr>
              <a:buFont typeface="Wingdings 2"/>
              <a:buNone/>
              <a:defRPr/>
            </a:pPr>
            <a:r>
              <a:rPr lang="ro-RO" i="1" dirty="0" smtClean="0"/>
              <a:t>La ora actuala</a:t>
            </a:r>
            <a:r>
              <a:rPr lang="en-US" i="1" dirty="0" smtClean="0"/>
              <a:t>,</a:t>
            </a:r>
            <a:r>
              <a:rPr lang="ro-RO" i="1" dirty="0" smtClean="0"/>
              <a:t> </a:t>
            </a:r>
            <a:r>
              <a:rPr lang="ro-RO" i="1" dirty="0" err="1"/>
              <a:t>cand</a:t>
            </a:r>
            <a:r>
              <a:rPr lang="ro-RO" i="1" dirty="0"/>
              <a:t> diagnosticul de certitudine si monitorizarea se face prin examenul bacteriologic de </a:t>
            </a:r>
            <a:r>
              <a:rPr lang="ro-RO" i="1" dirty="0" smtClean="0"/>
              <a:t>sputa</a:t>
            </a:r>
            <a:r>
              <a:rPr lang="en-US" i="1" dirty="0" smtClean="0"/>
              <a:t>,</a:t>
            </a:r>
            <a:r>
              <a:rPr lang="ro-RO" i="1" dirty="0" smtClean="0"/>
              <a:t> </a:t>
            </a:r>
            <a:r>
              <a:rPr lang="ro-RO" i="1" dirty="0"/>
              <a:t>aceste aspecte strict radiologice sunt </a:t>
            </a:r>
            <a:r>
              <a:rPr lang="ro-RO" i="1" dirty="0" err="1"/>
              <a:t>putin</a:t>
            </a:r>
            <a:r>
              <a:rPr lang="ro-RO" i="1" dirty="0"/>
              <a:t> </a:t>
            </a:r>
            <a:r>
              <a:rPr lang="ro-RO" i="1" dirty="0" err="1"/>
              <a:t>inportante</a:t>
            </a:r>
            <a:r>
              <a:rPr lang="ro-RO" i="1" dirty="0"/>
              <a:t>.</a:t>
            </a:r>
          </a:p>
          <a:p>
            <a:pPr marL="137160" indent="0" fontAlgn="auto">
              <a:spcAft>
                <a:spcPts val="0"/>
              </a:spcAft>
              <a:buClr>
                <a:schemeClr val="tx1">
                  <a:shade val="95000"/>
                </a:schemeClr>
              </a:buClr>
              <a:buFont typeface="Wingdings 2"/>
              <a:buNone/>
              <a:defRPr/>
            </a:pPr>
            <a:endParaRPr lang="en-US" dirty="0" smtClean="0"/>
          </a:p>
          <a:p>
            <a:pPr marL="137160" indent="0" fontAlgn="auto">
              <a:spcAft>
                <a:spcPts val="0"/>
              </a:spcAft>
              <a:buClr>
                <a:schemeClr val="tx1">
                  <a:shade val="95000"/>
                </a:schemeClr>
              </a:buClr>
              <a:buFont typeface="Wingdings 2"/>
              <a:buNone/>
              <a:defRPr/>
            </a:pPr>
            <a:r>
              <a:rPr lang="ro-RO" b="1" dirty="0" smtClean="0"/>
              <a:t>Este </a:t>
            </a:r>
            <a:r>
              <a:rPr lang="ro-RO" b="1" dirty="0"/>
              <a:t>extrem de important </a:t>
            </a:r>
            <a:r>
              <a:rPr lang="ro-RO" b="1" dirty="0" err="1"/>
              <a:t>pt</a:t>
            </a:r>
            <a:r>
              <a:rPr lang="ro-RO" b="1" dirty="0"/>
              <a:t> pacient sa facem diagnosticul TB in aceasta faza.</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333375"/>
            <a:ext cx="8362950" cy="5975350"/>
          </a:xfrm>
        </p:spPr>
        <p:txBody>
          <a:bodyPr>
            <a:normAutofit/>
          </a:bodyPr>
          <a:lstStyle/>
          <a:p>
            <a:pPr marL="137160" indent="0" fontAlgn="auto">
              <a:spcAft>
                <a:spcPts val="0"/>
              </a:spcAft>
              <a:buClr>
                <a:schemeClr val="tx1">
                  <a:shade val="95000"/>
                </a:schemeClr>
              </a:buClr>
              <a:buFont typeface="Wingdings 2"/>
              <a:buNone/>
              <a:defRPr/>
            </a:pPr>
            <a:r>
              <a:rPr lang="ro-RO" b="1" u="sng" dirty="0"/>
              <a:t>Ex bacteriologic de sputa</a:t>
            </a:r>
            <a:r>
              <a:rPr lang="ro-RO" u="sng" dirty="0"/>
              <a:t> este adesea M- C+.</a:t>
            </a:r>
            <a:r>
              <a:rPr lang="ro-RO" dirty="0"/>
              <a:t> </a:t>
            </a:r>
            <a:endParaRPr lang="en-US" dirty="0" smtClean="0"/>
          </a:p>
          <a:p>
            <a:pPr marL="137160" indent="0" fontAlgn="auto">
              <a:spcAft>
                <a:spcPts val="0"/>
              </a:spcAft>
              <a:buClr>
                <a:schemeClr val="tx1">
                  <a:shade val="95000"/>
                </a:schemeClr>
              </a:buClr>
              <a:buFont typeface="Wingdings 2"/>
              <a:buNone/>
              <a:defRPr/>
            </a:pPr>
            <a:endParaRPr lang="en-US" dirty="0" smtClean="0"/>
          </a:p>
          <a:p>
            <a:pPr marL="548640" indent="-411480" fontAlgn="auto">
              <a:spcAft>
                <a:spcPts val="0"/>
              </a:spcAft>
              <a:buClr>
                <a:schemeClr val="tx1">
                  <a:shade val="95000"/>
                </a:schemeClr>
              </a:buClr>
              <a:buFont typeface="Wingdings 2"/>
              <a:buChar char=""/>
              <a:defRPr/>
            </a:pPr>
            <a:r>
              <a:rPr lang="ro-RO" dirty="0" smtClean="0"/>
              <a:t>TB </a:t>
            </a:r>
            <a:r>
              <a:rPr lang="ro-RO" dirty="0"/>
              <a:t>pulmonara secundara are contagiozitate redusa (</a:t>
            </a:r>
            <a:r>
              <a:rPr lang="ro-RO" dirty="0" err="1"/>
              <a:t>pacienti</a:t>
            </a:r>
            <a:r>
              <a:rPr lang="ro-RO" dirty="0"/>
              <a:t> </a:t>
            </a:r>
            <a:r>
              <a:rPr lang="ro-RO" dirty="0" err="1"/>
              <a:t>paucibacilari</a:t>
            </a:r>
            <a:r>
              <a:rPr lang="ro-RO" dirty="0" smtClean="0"/>
              <a:t>).</a:t>
            </a:r>
            <a:endParaRPr lang="en-US" dirty="0" smtClean="0"/>
          </a:p>
          <a:p>
            <a:pPr marL="548640" indent="-411480" fontAlgn="auto">
              <a:spcAft>
                <a:spcPts val="0"/>
              </a:spcAft>
              <a:buClr>
                <a:schemeClr val="tx1">
                  <a:shade val="95000"/>
                </a:schemeClr>
              </a:buClr>
              <a:buFont typeface="Wingdings 2"/>
              <a:buChar char=""/>
              <a:defRPr/>
            </a:pPr>
            <a:r>
              <a:rPr lang="ro-RO" dirty="0" smtClean="0"/>
              <a:t> </a:t>
            </a:r>
            <a:r>
              <a:rPr lang="ro-RO" dirty="0"/>
              <a:t>Leziunile pulmonare TB se pot vindeca chiar cu restitutio ad integrum sau cu sechele minime. </a:t>
            </a:r>
          </a:p>
          <a:p>
            <a:pPr marL="137160" indent="0" fontAlgn="auto">
              <a:spcAft>
                <a:spcPts val="0"/>
              </a:spcAft>
              <a:buClr>
                <a:schemeClr val="tx1">
                  <a:shade val="95000"/>
                </a:schemeClr>
              </a:buClr>
              <a:buFont typeface="Wingdings 2"/>
              <a:buNone/>
              <a:defRPr/>
            </a:pPr>
            <a:endParaRPr lang="en-US" b="1" u="sng" dirty="0" smtClean="0"/>
          </a:p>
          <a:p>
            <a:pPr marL="137160" indent="0" fontAlgn="auto">
              <a:spcAft>
                <a:spcPts val="0"/>
              </a:spcAft>
              <a:buClr>
                <a:schemeClr val="tx1">
                  <a:shade val="95000"/>
                </a:schemeClr>
              </a:buClr>
              <a:buFont typeface="Wingdings 2"/>
              <a:buNone/>
              <a:defRPr/>
            </a:pPr>
            <a:r>
              <a:rPr lang="ro-RO" b="1" u="sng" dirty="0" smtClean="0"/>
              <a:t>Diagnostic </a:t>
            </a:r>
            <a:r>
              <a:rPr lang="ro-RO" b="1" u="sng" dirty="0" err="1"/>
              <a:t>diferential</a:t>
            </a:r>
            <a:r>
              <a:rPr lang="ro-RO" b="1" u="sng" dirty="0"/>
              <a:t>:</a:t>
            </a:r>
            <a:endParaRPr lang="ro-RO" dirty="0"/>
          </a:p>
          <a:p>
            <a:pPr marL="548640" indent="-411480" fontAlgn="auto">
              <a:spcAft>
                <a:spcPts val="0"/>
              </a:spcAft>
              <a:buClr>
                <a:schemeClr val="tx1">
                  <a:shade val="95000"/>
                </a:schemeClr>
              </a:buClr>
              <a:buFont typeface="Wingdings 2"/>
              <a:buChar char=""/>
              <a:defRPr/>
            </a:pPr>
            <a:r>
              <a:rPr lang="ro-RO" dirty="0" smtClean="0"/>
              <a:t>Gripa </a:t>
            </a:r>
            <a:r>
              <a:rPr lang="ro-RO" i="1" dirty="0"/>
              <a:t>(mai ales in formele cu debut </a:t>
            </a:r>
            <a:r>
              <a:rPr lang="ro-RO" i="1" dirty="0" err="1"/>
              <a:t>pseudogripal</a:t>
            </a:r>
            <a:r>
              <a:rPr lang="ro-RO" i="1" dirty="0"/>
              <a:t>)</a:t>
            </a:r>
          </a:p>
          <a:p>
            <a:pPr marL="548640" indent="-411480" fontAlgn="auto">
              <a:spcAft>
                <a:spcPts val="0"/>
              </a:spcAft>
              <a:buClr>
                <a:schemeClr val="tx1">
                  <a:shade val="95000"/>
                </a:schemeClr>
              </a:buClr>
              <a:buFont typeface="Wingdings 2"/>
              <a:buChar char=""/>
              <a:defRPr/>
            </a:pPr>
            <a:r>
              <a:rPr lang="ro-RO" dirty="0" smtClean="0"/>
              <a:t>Pneumopatii </a:t>
            </a:r>
            <a:r>
              <a:rPr lang="ro-RO" dirty="0"/>
              <a:t>acute	</a:t>
            </a:r>
          </a:p>
          <a:p>
            <a:pPr marL="548640" indent="-411480" fontAlgn="auto">
              <a:spcAft>
                <a:spcPts val="0"/>
              </a:spcAft>
              <a:buClr>
                <a:schemeClr val="tx1">
                  <a:shade val="95000"/>
                </a:schemeClr>
              </a:buClr>
              <a:buFont typeface="Wingdings 2"/>
              <a:buChar char=""/>
              <a:defRPr/>
            </a:pPr>
            <a:r>
              <a:rPr lang="ro-RO" dirty="0" smtClean="0"/>
              <a:t>Bolile </a:t>
            </a:r>
            <a:r>
              <a:rPr lang="ro-RO" dirty="0"/>
              <a:t>pulmonare cronice</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260350"/>
            <a:ext cx="8713787" cy="6264275"/>
          </a:xfrm>
        </p:spPr>
        <p:txBody>
          <a:bodyPr>
            <a:normAutofit fontScale="92500"/>
          </a:bodyPr>
          <a:lstStyle/>
          <a:p>
            <a:pPr marL="137160" indent="0" fontAlgn="auto">
              <a:spcAft>
                <a:spcPts val="0"/>
              </a:spcAft>
              <a:buClr>
                <a:schemeClr val="tx1">
                  <a:shade val="95000"/>
                </a:schemeClr>
              </a:buClr>
              <a:buFont typeface="Wingdings 2"/>
              <a:buNone/>
              <a:defRPr/>
            </a:pPr>
            <a:r>
              <a:rPr lang="en-US" b="1" dirty="0" smtClean="0"/>
              <a:t>II. </a:t>
            </a:r>
            <a:r>
              <a:rPr lang="ro-RO" b="1" dirty="0" smtClean="0"/>
              <a:t>TB </a:t>
            </a:r>
            <a:r>
              <a:rPr lang="ro-RO" b="1" dirty="0" err="1"/>
              <a:t>fibrocazeoasa</a:t>
            </a:r>
            <a:r>
              <a:rPr lang="ro-RO" b="1" dirty="0"/>
              <a:t> manifesta</a:t>
            </a:r>
            <a:endParaRPr lang="ro-RO" dirty="0"/>
          </a:p>
          <a:p>
            <a:pPr marL="548640" indent="-411480" fontAlgn="auto">
              <a:spcAft>
                <a:spcPts val="0"/>
              </a:spcAft>
              <a:buClr>
                <a:schemeClr val="tx1">
                  <a:shade val="95000"/>
                </a:schemeClr>
              </a:buClr>
              <a:buFont typeface="Wingdings 2"/>
              <a:buChar char=""/>
              <a:defRPr/>
            </a:pPr>
            <a:r>
              <a:rPr lang="ro-RO" dirty="0" smtClean="0"/>
              <a:t>Cea </a:t>
            </a:r>
            <a:r>
              <a:rPr lang="ro-RO" dirty="0"/>
              <a:t>mai frecventa forma clinica de TB secundara.</a:t>
            </a:r>
          </a:p>
          <a:p>
            <a:pPr marL="548640" indent="-411480" fontAlgn="auto">
              <a:spcAft>
                <a:spcPts val="0"/>
              </a:spcAft>
              <a:buClr>
                <a:schemeClr val="tx1">
                  <a:shade val="95000"/>
                </a:schemeClr>
              </a:buClr>
              <a:buFont typeface="Wingdings 2"/>
              <a:buChar char=""/>
              <a:defRPr/>
            </a:pPr>
            <a:r>
              <a:rPr lang="ro-RO" b="1" u="sng" dirty="0" smtClean="0"/>
              <a:t>Anatomopatologic</a:t>
            </a:r>
            <a:r>
              <a:rPr lang="en-US" u="sng" dirty="0"/>
              <a:t> </a:t>
            </a:r>
            <a:r>
              <a:rPr lang="en-US" u="sng" dirty="0" smtClean="0"/>
              <a:t>→ </a:t>
            </a:r>
            <a:r>
              <a:rPr lang="ro-RO" dirty="0" smtClean="0"/>
              <a:t>leziunea </a:t>
            </a:r>
            <a:r>
              <a:rPr lang="ro-RO" dirty="0"/>
              <a:t>caracteristica este </a:t>
            </a:r>
            <a:r>
              <a:rPr lang="en-US" b="1" dirty="0" smtClean="0"/>
              <a:t>CAVERNA </a:t>
            </a:r>
            <a:r>
              <a:rPr lang="ro-RO" dirty="0" smtClean="0"/>
              <a:t>care </a:t>
            </a:r>
            <a:r>
              <a:rPr lang="ro-RO" dirty="0"/>
              <a:t>apare prin lichefierea centrilor de necroza </a:t>
            </a:r>
            <a:r>
              <a:rPr lang="ro-RO" dirty="0" err="1"/>
              <a:t>cazeoasa</a:t>
            </a:r>
            <a:r>
              <a:rPr lang="ro-RO" dirty="0"/>
              <a:t> si eliminarea </a:t>
            </a:r>
            <a:r>
              <a:rPr lang="ro-RO" dirty="0" err="1"/>
              <a:t>cazeumului</a:t>
            </a:r>
            <a:r>
              <a:rPr lang="ro-RO" dirty="0"/>
              <a:t>. </a:t>
            </a:r>
            <a:r>
              <a:rPr lang="ro-RO" b="1" dirty="0"/>
              <a:t>Caverna TB </a:t>
            </a:r>
            <a:r>
              <a:rPr lang="ro-RO" dirty="0"/>
              <a:t>are perete propriu stratificat (strat intern </a:t>
            </a:r>
            <a:r>
              <a:rPr lang="ro-RO" dirty="0" err="1"/>
              <a:t>cazeos</a:t>
            </a:r>
            <a:r>
              <a:rPr lang="ro-RO" dirty="0"/>
              <a:t>, strat </a:t>
            </a:r>
            <a:r>
              <a:rPr lang="ro-RO" dirty="0" err="1"/>
              <a:t>granulativ</a:t>
            </a:r>
            <a:r>
              <a:rPr lang="ro-RO" dirty="0"/>
              <a:t> fibros si strat extern </a:t>
            </a:r>
            <a:r>
              <a:rPr lang="ro-RO" dirty="0" err="1"/>
              <a:t>atelectatic</a:t>
            </a:r>
            <a:r>
              <a:rPr lang="ro-RO" dirty="0"/>
              <a:t>). </a:t>
            </a:r>
            <a:r>
              <a:rPr lang="ro-RO" dirty="0" smtClean="0"/>
              <a:t> </a:t>
            </a:r>
            <a:r>
              <a:rPr lang="ro-RO" dirty="0"/>
              <a:t>In caverna bacilii se multiplica </a:t>
            </a:r>
            <a:r>
              <a:rPr lang="ro-RO" dirty="0" err="1"/>
              <a:t>exponential</a:t>
            </a:r>
            <a:r>
              <a:rPr lang="ro-RO" dirty="0"/>
              <a:t> (10</a:t>
            </a:r>
            <a:r>
              <a:rPr lang="ro-RO" baseline="30000" dirty="0"/>
              <a:t>7</a:t>
            </a:r>
            <a:r>
              <a:rPr lang="ro-RO" dirty="0"/>
              <a:t>-10</a:t>
            </a:r>
            <a:r>
              <a:rPr lang="ro-RO" baseline="30000" dirty="0"/>
              <a:t>9</a:t>
            </a:r>
            <a:r>
              <a:rPr lang="ro-RO" dirty="0"/>
              <a:t>).</a:t>
            </a:r>
          </a:p>
          <a:p>
            <a:pPr marL="548640" indent="-411480" fontAlgn="auto">
              <a:spcAft>
                <a:spcPts val="0"/>
              </a:spcAft>
              <a:buClr>
                <a:schemeClr val="tx1">
                  <a:shade val="95000"/>
                </a:schemeClr>
              </a:buClr>
              <a:buFont typeface="Wingdings 2"/>
              <a:buChar char=""/>
              <a:defRPr/>
            </a:pPr>
            <a:r>
              <a:rPr lang="ro-RO" b="1" u="sng" dirty="0" smtClean="0"/>
              <a:t>Clinic→</a:t>
            </a:r>
            <a:r>
              <a:rPr lang="ro-RO" u="sng" dirty="0" smtClean="0"/>
              <a:t> </a:t>
            </a:r>
            <a:r>
              <a:rPr lang="ro-RO" dirty="0" smtClean="0"/>
              <a:t>simptome </a:t>
            </a:r>
            <a:r>
              <a:rPr lang="ro-RO" dirty="0"/>
              <a:t>evocatoare respiratorii: </a:t>
            </a:r>
            <a:endParaRPr lang="en-US" dirty="0" smtClean="0"/>
          </a:p>
          <a:p>
            <a:pPr marL="548640" indent="-411480" fontAlgn="auto">
              <a:spcAft>
                <a:spcPts val="0"/>
              </a:spcAft>
              <a:buClr>
                <a:schemeClr val="tx1">
                  <a:shade val="95000"/>
                </a:schemeClr>
              </a:buClr>
              <a:buFont typeface="Arial" pitchFamily="34" charset="0"/>
              <a:buChar char="•"/>
              <a:defRPr/>
            </a:pPr>
            <a:r>
              <a:rPr lang="ro-RO" dirty="0" smtClean="0"/>
              <a:t>tuse </a:t>
            </a:r>
            <a:r>
              <a:rPr lang="ro-RO" dirty="0"/>
              <a:t>cronica (persistenta de cel </a:t>
            </a:r>
            <a:r>
              <a:rPr lang="ro-RO" dirty="0" err="1"/>
              <a:t>putin</a:t>
            </a:r>
            <a:r>
              <a:rPr lang="ro-RO" dirty="0"/>
              <a:t> 3 </a:t>
            </a:r>
            <a:r>
              <a:rPr lang="ro-RO" dirty="0" err="1"/>
              <a:t>sapt</a:t>
            </a:r>
            <a:r>
              <a:rPr lang="ro-RO" dirty="0"/>
              <a:t>), hemoptizie, durere toracica, dispnee de </a:t>
            </a:r>
            <a:r>
              <a:rPr lang="ro-RO" dirty="0" smtClean="0"/>
              <a:t>efort;</a:t>
            </a:r>
            <a:endParaRPr lang="en-US" dirty="0" smtClean="0"/>
          </a:p>
          <a:p>
            <a:pPr marL="548640" indent="-411480" fontAlgn="auto">
              <a:spcAft>
                <a:spcPts val="0"/>
              </a:spcAft>
              <a:buClr>
                <a:schemeClr val="tx1">
                  <a:shade val="95000"/>
                </a:schemeClr>
              </a:buClr>
              <a:buFont typeface="Arial" pitchFamily="34" charset="0"/>
              <a:buChar char="•"/>
              <a:defRPr/>
            </a:pPr>
            <a:r>
              <a:rPr lang="ro-RO" dirty="0" smtClean="0"/>
              <a:t>simptome </a:t>
            </a:r>
            <a:r>
              <a:rPr lang="ro-RO" dirty="0" err="1" smtClean="0"/>
              <a:t>generale-</a:t>
            </a:r>
            <a:r>
              <a:rPr lang="en-US" dirty="0" smtClean="0"/>
              <a:t> </a:t>
            </a:r>
            <a:r>
              <a:rPr lang="ro-RO" dirty="0" smtClean="0"/>
              <a:t>astenie</a:t>
            </a:r>
            <a:r>
              <a:rPr lang="ro-RO" dirty="0"/>
              <a:t>, fatigabilitate, </a:t>
            </a:r>
            <a:r>
              <a:rPr lang="ro-RO" dirty="0" err="1"/>
              <a:t>inapetenta</a:t>
            </a:r>
            <a:r>
              <a:rPr lang="ro-RO" dirty="0"/>
              <a:t>, pierdere ponderala, febra sau </a:t>
            </a:r>
            <a:r>
              <a:rPr lang="ro-RO" dirty="0" err="1"/>
              <a:t>subfebrilitati</a:t>
            </a:r>
            <a:r>
              <a:rPr lang="ro-RO" dirty="0"/>
              <a:t>; amenoree, dezechilibrarea unu DZ.</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t>TUBERCULOZA SECUNDARA</a:t>
            </a:r>
            <a:endParaRPr lang="ro-RO" dirty="0"/>
          </a:p>
        </p:txBody>
      </p:sp>
      <p:sp>
        <p:nvSpPr>
          <p:cNvPr id="2" name="Content Placeholder 1"/>
          <p:cNvSpPr>
            <a:spLocks noGrp="1"/>
          </p:cNvSpPr>
          <p:nvPr>
            <p:ph idx="1"/>
          </p:nvPr>
        </p:nvSpPr>
        <p:spPr/>
        <p:txBody>
          <a:bodyPr>
            <a:normAutofit/>
          </a:bodyPr>
          <a:lstStyle/>
          <a:p>
            <a:pPr marL="137160" indent="0" fontAlgn="auto">
              <a:spcAft>
                <a:spcPts val="0"/>
              </a:spcAft>
              <a:buClr>
                <a:schemeClr val="tx1">
                  <a:shade val="95000"/>
                </a:schemeClr>
              </a:buClr>
              <a:buFont typeface="Wingdings 2"/>
              <a:buNone/>
              <a:defRPr/>
            </a:pPr>
            <a:r>
              <a:rPr lang="ro-RO" sz="2400" b="1" dirty="0" smtClean="0"/>
              <a:t>TB </a:t>
            </a:r>
            <a:r>
              <a:rPr lang="ro-RO" sz="2400" b="1" dirty="0"/>
              <a:t>secundara </a:t>
            </a:r>
            <a:r>
              <a:rPr lang="ro-RO" sz="2400" b="1" dirty="0" err="1"/>
              <a:t>reprezinta</a:t>
            </a:r>
            <a:r>
              <a:rPr lang="ro-RO" sz="2400" b="1" dirty="0"/>
              <a:t> forma de TB caracteristica </a:t>
            </a:r>
            <a:r>
              <a:rPr lang="ro-RO" sz="2400" b="1" dirty="0" err="1"/>
              <a:t>varstei</a:t>
            </a:r>
            <a:r>
              <a:rPr lang="ro-RO" sz="2400" b="1" dirty="0"/>
              <a:t> adulte care </a:t>
            </a:r>
            <a:r>
              <a:rPr lang="ro-RO" sz="2400" b="1" dirty="0" smtClean="0"/>
              <a:t>apare</a:t>
            </a:r>
            <a:r>
              <a:rPr lang="en-US" sz="2400" b="1" dirty="0" smtClean="0"/>
              <a:t>:</a:t>
            </a:r>
          </a:p>
          <a:p>
            <a:pPr marL="137160" indent="0" fontAlgn="auto">
              <a:spcAft>
                <a:spcPts val="0"/>
              </a:spcAft>
              <a:buClr>
                <a:schemeClr val="tx1">
                  <a:shade val="95000"/>
                </a:schemeClr>
              </a:buClr>
              <a:buFont typeface="Wingdings 2"/>
              <a:buNone/>
              <a:defRPr/>
            </a:pPr>
            <a:endParaRPr lang="en-US" sz="2400" b="1" dirty="0" smtClean="0"/>
          </a:p>
          <a:p>
            <a:pPr marL="548640" indent="-411480" fontAlgn="auto">
              <a:spcAft>
                <a:spcPts val="0"/>
              </a:spcAft>
              <a:buClr>
                <a:schemeClr val="tx1">
                  <a:shade val="95000"/>
                </a:schemeClr>
              </a:buClr>
              <a:buFont typeface="Wingdings 2"/>
              <a:buChar char=""/>
              <a:defRPr/>
            </a:pPr>
            <a:r>
              <a:rPr lang="ro-RO" sz="2400" b="1" dirty="0" smtClean="0"/>
              <a:t> </a:t>
            </a:r>
            <a:r>
              <a:rPr lang="ro-RO" sz="2400" b="1" dirty="0"/>
              <a:t>fie prin </a:t>
            </a:r>
            <a:r>
              <a:rPr lang="ro-RO" sz="2400" b="1" dirty="0" err="1"/>
              <a:t>evolutia</a:t>
            </a:r>
            <a:r>
              <a:rPr lang="ro-RO" sz="2400" b="1" dirty="0"/>
              <a:t> imediata a unui </a:t>
            </a:r>
            <a:r>
              <a:rPr lang="ro-RO" sz="2400" b="1" dirty="0" err="1"/>
              <a:t>process</a:t>
            </a:r>
            <a:r>
              <a:rPr lang="ro-RO" sz="2400" b="1" dirty="0"/>
              <a:t> de </a:t>
            </a:r>
            <a:r>
              <a:rPr lang="ro-RO" sz="2400" b="1" dirty="0" err="1"/>
              <a:t>primoinfectie</a:t>
            </a:r>
            <a:r>
              <a:rPr lang="ro-RO" sz="2400" b="1" dirty="0"/>
              <a:t>, </a:t>
            </a:r>
            <a:endParaRPr lang="en-US" sz="2400" b="1" dirty="0" smtClean="0"/>
          </a:p>
          <a:p>
            <a:pPr marL="548640" indent="-411480" fontAlgn="auto">
              <a:spcAft>
                <a:spcPts val="0"/>
              </a:spcAft>
              <a:buClr>
                <a:schemeClr val="tx1">
                  <a:shade val="95000"/>
                </a:schemeClr>
              </a:buClr>
              <a:buFont typeface="Wingdings 2"/>
              <a:buChar char=""/>
              <a:defRPr/>
            </a:pPr>
            <a:endParaRPr lang="en-US" sz="2400" b="1" dirty="0" smtClean="0"/>
          </a:p>
          <a:p>
            <a:pPr marL="548640" indent="-411480" fontAlgn="auto">
              <a:spcAft>
                <a:spcPts val="0"/>
              </a:spcAft>
              <a:buClr>
                <a:schemeClr val="tx1">
                  <a:shade val="95000"/>
                </a:schemeClr>
              </a:buClr>
              <a:buFont typeface="Wingdings 2"/>
              <a:buChar char=""/>
              <a:defRPr/>
            </a:pPr>
            <a:r>
              <a:rPr lang="ro-RO" sz="2400" b="1" dirty="0" smtClean="0"/>
              <a:t>fie </a:t>
            </a:r>
            <a:r>
              <a:rPr lang="ro-RO" sz="2400" b="1" dirty="0" err="1"/>
              <a:t>dupa</a:t>
            </a:r>
            <a:r>
              <a:rPr lang="ro-RO" sz="2400" b="1" dirty="0"/>
              <a:t> vindecarea complexului primar pe un teren alergic prin reactivarea endogena a focarelor latente </a:t>
            </a:r>
            <a:r>
              <a:rPr lang="ro-RO" sz="2400" b="1" dirty="0" err="1"/>
              <a:t>postprimare</a:t>
            </a:r>
            <a:r>
              <a:rPr lang="ro-RO" sz="2400" b="1" dirty="0"/>
              <a:t> sau prin </a:t>
            </a:r>
            <a:r>
              <a:rPr lang="ro-RO" sz="2400" b="1" dirty="0" err="1"/>
              <a:t>suprainfectia</a:t>
            </a:r>
            <a:r>
              <a:rPr lang="ro-RO" sz="2400" b="1" dirty="0"/>
              <a:t> exogena.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260350"/>
            <a:ext cx="8642350" cy="6337300"/>
          </a:xfrm>
        </p:spPr>
        <p:txBody>
          <a:bodyPr>
            <a:normAutofit/>
          </a:bodyPr>
          <a:lstStyle/>
          <a:p>
            <a:pPr marL="548640" indent="-411480" fontAlgn="auto">
              <a:spcAft>
                <a:spcPts val="0"/>
              </a:spcAft>
              <a:buClr>
                <a:schemeClr val="tx1">
                  <a:shade val="95000"/>
                </a:schemeClr>
              </a:buClr>
              <a:buFont typeface="Wingdings 2"/>
              <a:buChar char=""/>
              <a:defRPr/>
            </a:pPr>
            <a:r>
              <a:rPr lang="en-US" b="1" u="sng" dirty="0"/>
              <a:t>E</a:t>
            </a:r>
            <a:r>
              <a:rPr lang="ro-RO" b="1" u="sng" dirty="0" smtClean="0"/>
              <a:t>x </a:t>
            </a:r>
            <a:r>
              <a:rPr lang="ro-RO" b="1" u="sng" dirty="0"/>
              <a:t>fizic</a:t>
            </a:r>
            <a:r>
              <a:rPr lang="ro-RO" u="sng" dirty="0"/>
              <a:t> al </a:t>
            </a:r>
            <a:r>
              <a:rPr lang="ro-RO" u="sng" dirty="0" smtClean="0"/>
              <a:t>bolnavului</a:t>
            </a:r>
            <a:endParaRPr lang="en-US" u="sng" dirty="0" smtClean="0"/>
          </a:p>
          <a:p>
            <a:pPr marL="548640" indent="-411480" fontAlgn="auto">
              <a:spcAft>
                <a:spcPts val="0"/>
              </a:spcAft>
              <a:buClr>
                <a:schemeClr val="tx1">
                  <a:shade val="95000"/>
                </a:schemeClr>
              </a:buClr>
              <a:buFont typeface="Arial" pitchFamily="34" charset="0"/>
              <a:buChar char="•"/>
              <a:defRPr/>
            </a:pPr>
            <a:r>
              <a:rPr lang="en-US" b="1" dirty="0"/>
              <a:t>g</a:t>
            </a:r>
            <a:r>
              <a:rPr lang="ro-RO" b="1" dirty="0" err="1" smtClean="0"/>
              <a:t>eneral</a:t>
            </a:r>
            <a:r>
              <a:rPr lang="en-US" b="1" dirty="0" smtClean="0"/>
              <a:t> </a:t>
            </a:r>
            <a:r>
              <a:rPr lang="ro-RO" dirty="0" smtClean="0"/>
              <a:t>-</a:t>
            </a:r>
            <a:r>
              <a:rPr lang="en-US" dirty="0" smtClean="0"/>
              <a:t> </a:t>
            </a:r>
            <a:r>
              <a:rPr lang="ro-RO" dirty="0" smtClean="0"/>
              <a:t>paloare</a:t>
            </a:r>
            <a:r>
              <a:rPr lang="ro-RO" dirty="0"/>
              <a:t>, subfebrilitate/febra, rar </a:t>
            </a:r>
            <a:r>
              <a:rPr lang="ro-RO" dirty="0" err="1" smtClean="0"/>
              <a:t>casexie</a:t>
            </a:r>
            <a:r>
              <a:rPr lang="ro-RO" dirty="0" smtClean="0"/>
              <a:t>;</a:t>
            </a:r>
            <a:endParaRPr lang="en-US" dirty="0" smtClean="0"/>
          </a:p>
          <a:p>
            <a:pPr marL="548640" indent="-411480" fontAlgn="auto">
              <a:spcAft>
                <a:spcPts val="0"/>
              </a:spcAft>
              <a:buClr>
                <a:schemeClr val="tx1">
                  <a:shade val="95000"/>
                </a:schemeClr>
              </a:buClr>
              <a:buFont typeface="Arial" pitchFamily="34" charset="0"/>
              <a:buChar char="•"/>
              <a:defRPr/>
            </a:pPr>
            <a:r>
              <a:rPr lang="ro-RO" b="1" dirty="0" smtClean="0"/>
              <a:t>aparat respirator</a:t>
            </a:r>
            <a:r>
              <a:rPr lang="en-US" b="1" dirty="0" smtClean="0"/>
              <a:t> </a:t>
            </a:r>
            <a:r>
              <a:rPr lang="ro-RO" dirty="0" smtClean="0"/>
              <a:t>-</a:t>
            </a:r>
            <a:r>
              <a:rPr lang="ro-RO" dirty="0"/>
              <a:t>50% relativ normal </a:t>
            </a:r>
            <a:r>
              <a:rPr lang="en-US" i="1" dirty="0" smtClean="0"/>
              <a:t>(</a:t>
            </a:r>
            <a:r>
              <a:rPr lang="ro-RO" i="1" dirty="0" smtClean="0"/>
              <a:t>in </a:t>
            </a:r>
            <a:r>
              <a:rPr lang="ro-RO" i="1" dirty="0"/>
              <a:t>discordanta cu extensia </a:t>
            </a:r>
            <a:r>
              <a:rPr lang="ro-RO" i="1" dirty="0" smtClean="0"/>
              <a:t>radiologica</a:t>
            </a:r>
            <a:r>
              <a:rPr lang="en-US" i="1" dirty="0" smtClean="0"/>
              <a:t>);</a:t>
            </a:r>
            <a:r>
              <a:rPr lang="ro-RO" i="1" dirty="0" smtClean="0"/>
              <a:t> </a:t>
            </a:r>
            <a:r>
              <a:rPr lang="ro-RO" dirty="0"/>
              <a:t>se pot decela </a:t>
            </a:r>
            <a:r>
              <a:rPr lang="ro-RO" b="1" dirty="0"/>
              <a:t>raluri umede </a:t>
            </a:r>
            <a:r>
              <a:rPr lang="ro-RO" dirty="0"/>
              <a:t>(</a:t>
            </a:r>
            <a:r>
              <a:rPr lang="ro-RO" dirty="0" err="1"/>
              <a:t>subcrepitante</a:t>
            </a:r>
            <a:r>
              <a:rPr lang="ro-RO" dirty="0"/>
              <a:t>,crepitante) sau </a:t>
            </a:r>
            <a:r>
              <a:rPr lang="ro-RO" b="1" dirty="0"/>
              <a:t>uscate</a:t>
            </a:r>
            <a:r>
              <a:rPr lang="ro-RO" dirty="0"/>
              <a:t> (</a:t>
            </a:r>
            <a:r>
              <a:rPr lang="ro-RO" dirty="0" err="1"/>
              <a:t>ronflante</a:t>
            </a:r>
            <a:r>
              <a:rPr lang="ro-RO" dirty="0"/>
              <a:t>,sibilante) in zonele superioare ale </a:t>
            </a:r>
            <a:r>
              <a:rPr lang="ro-RO" dirty="0" err="1"/>
              <a:t>plamanilor</a:t>
            </a:r>
            <a:r>
              <a:rPr lang="ro-RO" dirty="0"/>
              <a:t> mai ales in inspir </a:t>
            </a:r>
            <a:r>
              <a:rPr lang="ro-RO" dirty="0" err="1"/>
              <a:t>fortat</a:t>
            </a:r>
            <a:r>
              <a:rPr lang="ro-RO" dirty="0"/>
              <a:t>; </a:t>
            </a:r>
            <a:r>
              <a:rPr lang="ro-RO" b="1" dirty="0" err="1"/>
              <a:t>sd</a:t>
            </a:r>
            <a:r>
              <a:rPr lang="ro-RO" b="1" dirty="0"/>
              <a:t>. </a:t>
            </a:r>
            <a:r>
              <a:rPr lang="en-US" b="1" dirty="0" smtClean="0"/>
              <a:t>c</a:t>
            </a:r>
            <a:r>
              <a:rPr lang="ro-RO" b="1" dirty="0" err="1" smtClean="0"/>
              <a:t>avitar</a:t>
            </a:r>
            <a:r>
              <a:rPr lang="ro-RO" b="1" dirty="0" smtClean="0"/>
              <a:t> </a:t>
            </a:r>
            <a:r>
              <a:rPr lang="ro-RO" b="1" dirty="0"/>
              <a:t>clasic</a:t>
            </a:r>
            <a:r>
              <a:rPr lang="ro-RO" dirty="0"/>
              <a:t> descris la cavernele cu </a:t>
            </a:r>
            <a:r>
              <a:rPr lang="en-US" dirty="0" err="1" smtClean="0"/>
              <a:t>diam</a:t>
            </a:r>
            <a:r>
              <a:rPr lang="en-US" dirty="0" smtClean="0"/>
              <a:t> </a:t>
            </a:r>
            <a:r>
              <a:rPr lang="ro-RO" dirty="0" smtClean="0"/>
              <a:t>&gt;6cm</a:t>
            </a:r>
            <a:endParaRPr lang="en-US" dirty="0" smtClean="0"/>
          </a:p>
          <a:p>
            <a:pPr marL="548640" indent="-411480" fontAlgn="auto">
              <a:spcAft>
                <a:spcPts val="0"/>
              </a:spcAft>
              <a:buClr>
                <a:schemeClr val="tx1">
                  <a:shade val="95000"/>
                </a:schemeClr>
              </a:buClr>
              <a:buFont typeface="Wingdings 2"/>
              <a:buChar char=""/>
              <a:defRPr/>
            </a:pPr>
            <a:r>
              <a:rPr lang="en-US" b="1" u="sng" dirty="0" smtClean="0"/>
              <a:t>E</a:t>
            </a:r>
            <a:r>
              <a:rPr lang="ro-RO" b="1" u="sng" dirty="0" smtClean="0"/>
              <a:t>x biologic</a:t>
            </a:r>
            <a:r>
              <a:rPr lang="en-US" u="sng" dirty="0"/>
              <a:t> </a:t>
            </a:r>
            <a:r>
              <a:rPr lang="en-US" u="sng" dirty="0" smtClean="0"/>
              <a:t>→ </a:t>
            </a:r>
            <a:r>
              <a:rPr lang="ro-RO" dirty="0" smtClean="0"/>
              <a:t>nespecific</a:t>
            </a:r>
            <a:r>
              <a:rPr lang="en-US" dirty="0" smtClean="0"/>
              <a:t> </a:t>
            </a:r>
            <a:r>
              <a:rPr lang="ro-RO" dirty="0" smtClean="0"/>
              <a:t>- </a:t>
            </a:r>
            <a:r>
              <a:rPr lang="ro-RO" dirty="0"/>
              <a:t>anemie </a:t>
            </a:r>
            <a:r>
              <a:rPr lang="ro-RO" dirty="0" err="1"/>
              <a:t>normocroma</a:t>
            </a:r>
            <a:r>
              <a:rPr lang="ro-RO" dirty="0"/>
              <a:t>, </a:t>
            </a:r>
            <a:r>
              <a:rPr lang="ro-RO" dirty="0" err="1"/>
              <a:t>normocitara</a:t>
            </a:r>
            <a:r>
              <a:rPr lang="ro-RO" dirty="0"/>
              <a:t> moderata, </a:t>
            </a:r>
            <a:r>
              <a:rPr lang="ro-RO" dirty="0" err="1"/>
              <a:t>cresterea</a:t>
            </a:r>
            <a:r>
              <a:rPr lang="ro-RO" dirty="0"/>
              <a:t> VSH (uzual intre 40-80mm/h), </a:t>
            </a:r>
            <a:r>
              <a:rPr lang="ro-RO" dirty="0" err="1"/>
              <a:t>hipoalbuminemie</a:t>
            </a:r>
            <a:r>
              <a:rPr lang="ro-RO" dirty="0"/>
              <a:t>, </a:t>
            </a:r>
            <a:r>
              <a:rPr lang="ro-RO" dirty="0" err="1"/>
              <a:t>cresterea</a:t>
            </a:r>
            <a:r>
              <a:rPr lang="ro-RO" dirty="0"/>
              <a:t> </a:t>
            </a:r>
            <a:r>
              <a:rPr lang="ro-RO" dirty="0" err="1"/>
              <a:t>γ-globulinelor</a:t>
            </a:r>
            <a:r>
              <a:rPr lang="ro-RO" dirty="0"/>
              <a:t>, leucocitoza, uneori </a:t>
            </a:r>
            <a:r>
              <a:rPr lang="ro-RO" dirty="0" err="1"/>
              <a:t>cresterea</a:t>
            </a:r>
            <a:r>
              <a:rPr lang="ro-RO" dirty="0"/>
              <a:t> </a:t>
            </a:r>
            <a:r>
              <a:rPr lang="ro-RO" dirty="0" err="1"/>
              <a:t>transaminazelor</a:t>
            </a:r>
            <a:r>
              <a:rPr lang="ro-RO" dirty="0"/>
              <a:t> (prezenta unui efect inflamator nespecific mai ales la alcoolici)</a:t>
            </a:r>
          </a:p>
          <a:p>
            <a:pPr marL="137160" indent="0" fontAlgn="auto">
              <a:spcAft>
                <a:spcPts val="0"/>
              </a:spcAft>
              <a:buClr>
                <a:schemeClr val="tx1">
                  <a:shade val="95000"/>
                </a:schemeClr>
              </a:buClr>
              <a:buFont typeface="Wingdings 2"/>
              <a:buNone/>
              <a:defRPr/>
            </a:pPr>
            <a:endParaRPr lang="ro-R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640762" cy="6335712"/>
          </a:xfrm>
        </p:spPr>
        <p:txBody>
          <a:bodyPr>
            <a:normAutofit fontScale="70000" lnSpcReduction="20000"/>
          </a:bodyPr>
          <a:lstStyle/>
          <a:p>
            <a:pPr marL="548640" indent="-411480" fontAlgn="auto">
              <a:spcAft>
                <a:spcPts val="0"/>
              </a:spcAft>
              <a:buClr>
                <a:schemeClr val="tx1">
                  <a:shade val="95000"/>
                </a:schemeClr>
              </a:buClr>
              <a:buFont typeface="Wingdings 2"/>
              <a:buChar char=""/>
              <a:defRPr/>
            </a:pPr>
            <a:r>
              <a:rPr lang="en-US" b="1" u="sng" dirty="0" smtClean="0"/>
              <a:t>Ra</a:t>
            </a:r>
            <a:r>
              <a:rPr lang="ro-RO" b="1" u="sng" dirty="0" smtClean="0"/>
              <a:t>d</a:t>
            </a:r>
            <a:r>
              <a:rPr lang="en-US" b="1" u="sng" dirty="0" err="1" smtClean="0"/>
              <a:t>io</a:t>
            </a:r>
            <a:r>
              <a:rPr lang="ro-RO" b="1" u="sng" dirty="0" smtClean="0"/>
              <a:t>g</a:t>
            </a:r>
            <a:r>
              <a:rPr lang="en-US" b="1" u="sng" dirty="0" err="1" smtClean="0"/>
              <a:t>rafia</a:t>
            </a:r>
            <a:r>
              <a:rPr lang="ro-RO" b="1" u="sng" dirty="0" smtClean="0"/>
              <a:t> </a:t>
            </a:r>
            <a:r>
              <a:rPr lang="ro-RO" b="1" u="sng" dirty="0"/>
              <a:t>pulmonara</a:t>
            </a:r>
            <a:r>
              <a:rPr lang="ro-RO" u="sng" dirty="0"/>
              <a:t> </a:t>
            </a:r>
            <a:endParaRPr lang="ro-RO" dirty="0"/>
          </a:p>
          <a:p>
            <a:pPr marL="137160" indent="0" fontAlgn="auto">
              <a:spcAft>
                <a:spcPts val="0"/>
              </a:spcAft>
              <a:buClr>
                <a:schemeClr val="tx1">
                  <a:shade val="95000"/>
                </a:schemeClr>
              </a:buClr>
              <a:buFont typeface="Wingdings 2"/>
              <a:buNone/>
              <a:defRPr/>
            </a:pPr>
            <a:r>
              <a:rPr lang="ro-RO" b="1" u="sng" dirty="0"/>
              <a:t>Caverna </a:t>
            </a:r>
            <a:r>
              <a:rPr lang="ro-RO" dirty="0" err="1"/>
              <a:t>reprezinta</a:t>
            </a:r>
            <a:r>
              <a:rPr lang="ro-RO" dirty="0"/>
              <a:t> elementul radiologic cardinal al TB pulmonare manifeste. </a:t>
            </a:r>
            <a:endParaRPr lang="en-US" dirty="0"/>
          </a:p>
          <a:p>
            <a:pPr marL="548640" indent="-411480" fontAlgn="auto">
              <a:spcAft>
                <a:spcPts val="0"/>
              </a:spcAft>
              <a:buClr>
                <a:schemeClr val="tx1">
                  <a:shade val="95000"/>
                </a:schemeClr>
              </a:buClr>
              <a:buFont typeface="Arial" pitchFamily="34" charset="0"/>
              <a:buChar char="•"/>
              <a:defRPr/>
            </a:pPr>
            <a:r>
              <a:rPr lang="en-US" dirty="0" err="1" smtClean="0"/>
              <a:t>Caverna</a:t>
            </a:r>
            <a:r>
              <a:rPr lang="en-US" dirty="0" smtClean="0"/>
              <a:t> = </a:t>
            </a:r>
            <a:r>
              <a:rPr lang="ro-RO" b="1" dirty="0" err="1" smtClean="0"/>
              <a:t>hipertransparenta</a:t>
            </a:r>
            <a:r>
              <a:rPr lang="ro-RO" b="1" dirty="0" smtClean="0"/>
              <a:t> </a:t>
            </a:r>
            <a:r>
              <a:rPr lang="ro-RO" b="1" dirty="0"/>
              <a:t>circumscrisa </a:t>
            </a:r>
            <a:r>
              <a:rPr lang="ro-RO" dirty="0"/>
              <a:t>cu contur clar si periferie opaca. </a:t>
            </a:r>
            <a:endParaRPr lang="en-US" dirty="0" smtClean="0"/>
          </a:p>
          <a:p>
            <a:pPr marL="548640" indent="-411480" fontAlgn="auto">
              <a:spcAft>
                <a:spcPts val="0"/>
              </a:spcAft>
              <a:buClr>
                <a:schemeClr val="tx1">
                  <a:shade val="95000"/>
                </a:schemeClr>
              </a:buClr>
              <a:buFont typeface="Arial" pitchFamily="34" charset="0"/>
              <a:buChar char="•"/>
              <a:defRPr/>
            </a:pPr>
            <a:r>
              <a:rPr lang="ro-RO" dirty="0" smtClean="0"/>
              <a:t> </a:t>
            </a:r>
            <a:r>
              <a:rPr lang="ro-RO" dirty="0"/>
              <a:t>pot fi </a:t>
            </a:r>
            <a:r>
              <a:rPr lang="ro-RO" b="1" dirty="0"/>
              <a:t>unice sau multiple, uni sau </a:t>
            </a:r>
            <a:r>
              <a:rPr lang="ro-RO" b="1" dirty="0" smtClean="0"/>
              <a:t>bilaterale</a:t>
            </a:r>
            <a:r>
              <a:rPr lang="en-US" b="1" dirty="0" smtClean="0"/>
              <a:t> </a:t>
            </a:r>
            <a:r>
              <a:rPr lang="ro-RO" dirty="0" smtClean="0"/>
              <a:t>=</a:t>
            </a:r>
            <a:r>
              <a:rPr lang="en-US" dirty="0" smtClean="0"/>
              <a:t>&gt;</a:t>
            </a:r>
            <a:r>
              <a:rPr lang="ro-RO" dirty="0" smtClean="0"/>
              <a:t> </a:t>
            </a:r>
            <a:r>
              <a:rPr lang="ro-RO" dirty="0"/>
              <a:t>sisteme </a:t>
            </a:r>
            <a:r>
              <a:rPr lang="ro-RO" dirty="0" err="1" smtClean="0"/>
              <a:t>policavitare</a:t>
            </a:r>
            <a:r>
              <a:rPr lang="ro-RO" dirty="0" smtClean="0"/>
              <a:t>.</a:t>
            </a:r>
            <a:endParaRPr lang="en-US" dirty="0" smtClean="0"/>
          </a:p>
          <a:p>
            <a:pPr marL="548640" indent="-411480" fontAlgn="auto">
              <a:spcAft>
                <a:spcPts val="0"/>
              </a:spcAft>
              <a:buClr>
                <a:schemeClr val="tx1">
                  <a:shade val="95000"/>
                </a:schemeClr>
              </a:buClr>
              <a:buFont typeface="Arial" pitchFamily="34" charset="0"/>
              <a:buChar char="•"/>
              <a:defRPr/>
            </a:pPr>
            <a:r>
              <a:rPr lang="en-US" dirty="0"/>
              <a:t>d</a:t>
            </a:r>
            <a:r>
              <a:rPr lang="ro-RO" dirty="0" err="1" smtClean="0"/>
              <a:t>imensiunile</a:t>
            </a:r>
            <a:r>
              <a:rPr lang="ro-RO" dirty="0" smtClean="0"/>
              <a:t> variabile </a:t>
            </a:r>
            <a:r>
              <a:rPr lang="en-US" dirty="0" smtClean="0"/>
              <a:t>- </a:t>
            </a:r>
            <a:r>
              <a:rPr lang="ro-RO" dirty="0" err="1" smtClean="0"/>
              <a:t>mergand</a:t>
            </a:r>
            <a:r>
              <a:rPr lang="ro-RO" dirty="0" smtClean="0"/>
              <a:t> </a:t>
            </a:r>
            <a:r>
              <a:rPr lang="ro-RO" dirty="0"/>
              <a:t>de la </a:t>
            </a:r>
            <a:r>
              <a:rPr lang="ro-RO" dirty="0" err="1"/>
              <a:t>microulceratii</a:t>
            </a:r>
            <a:r>
              <a:rPr lang="ro-RO" dirty="0"/>
              <a:t> pana la caverne gigant cu </a:t>
            </a:r>
            <a:r>
              <a:rPr lang="ro-RO" dirty="0" err="1"/>
              <a:t>evidari</a:t>
            </a:r>
            <a:r>
              <a:rPr lang="ro-RO" dirty="0"/>
              <a:t> lobare sau chiar pulmonare</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ro-RO" dirty="0"/>
          </a:p>
          <a:p>
            <a:pPr marL="137160" indent="0" fontAlgn="auto">
              <a:spcAft>
                <a:spcPts val="0"/>
              </a:spcAft>
              <a:buClr>
                <a:schemeClr val="tx1">
                  <a:shade val="95000"/>
                </a:schemeClr>
              </a:buClr>
              <a:buFont typeface="Wingdings 2"/>
              <a:buNone/>
              <a:defRPr/>
            </a:pPr>
            <a:r>
              <a:rPr lang="ro-RO" dirty="0"/>
              <a:t>Din punct de vedere evolutiv cavernele sunt de trei tipuri:</a:t>
            </a:r>
          </a:p>
          <a:p>
            <a:pPr marL="548640" indent="-411480" fontAlgn="auto">
              <a:spcAft>
                <a:spcPts val="0"/>
              </a:spcAft>
              <a:buClr>
                <a:schemeClr val="tx1">
                  <a:shade val="95000"/>
                </a:schemeClr>
              </a:buClr>
              <a:buFont typeface="Wingdings 2"/>
              <a:buChar char=""/>
              <a:defRPr/>
            </a:pPr>
            <a:r>
              <a:rPr lang="ro-RO" u="sng" dirty="0"/>
              <a:t>Caverne recente (gr I) </a:t>
            </a:r>
            <a:r>
              <a:rPr lang="ro-RO" dirty="0"/>
              <a:t>sau caverne precoce. </a:t>
            </a:r>
            <a:r>
              <a:rPr lang="ro-RO" dirty="0" err="1"/>
              <a:t>Initial</a:t>
            </a:r>
            <a:r>
              <a:rPr lang="ro-RO" dirty="0"/>
              <a:t> aspect de infiltrat neomogen „in miez de </a:t>
            </a:r>
            <a:r>
              <a:rPr lang="ro-RO" dirty="0" err="1"/>
              <a:t>paine</a:t>
            </a:r>
            <a:r>
              <a:rPr lang="ro-RO" dirty="0"/>
              <a:t>”, ulterior apare </a:t>
            </a:r>
            <a:r>
              <a:rPr lang="ro-RO" dirty="0" err="1"/>
              <a:t>hipertransparenta</a:t>
            </a:r>
            <a:r>
              <a:rPr lang="ro-RO" dirty="0"/>
              <a:t> circumscrisa delimitata periferic de inel gros de </a:t>
            </a:r>
            <a:r>
              <a:rPr lang="ro-RO" dirty="0" err="1"/>
              <a:t>cativa</a:t>
            </a:r>
            <a:r>
              <a:rPr lang="ro-RO" dirty="0"/>
              <a:t> mm.</a:t>
            </a:r>
          </a:p>
          <a:p>
            <a:pPr marL="548640" indent="-411480" fontAlgn="auto">
              <a:spcAft>
                <a:spcPts val="0"/>
              </a:spcAft>
              <a:buClr>
                <a:schemeClr val="tx1">
                  <a:shade val="95000"/>
                </a:schemeClr>
              </a:buClr>
              <a:buFont typeface="Wingdings 2"/>
              <a:buChar char=""/>
              <a:defRPr/>
            </a:pPr>
            <a:r>
              <a:rPr lang="ro-RO" u="sng" dirty="0"/>
              <a:t>Caverne elastice (gr II) </a:t>
            </a:r>
            <a:r>
              <a:rPr lang="ro-RO" dirty="0"/>
              <a:t>cu perete propriu </a:t>
            </a:r>
            <a:r>
              <a:rPr lang="ro-RO" dirty="0" err="1"/>
              <a:t>subtire</a:t>
            </a:r>
            <a:r>
              <a:rPr lang="ro-RO" dirty="0"/>
              <a:t>, elastic, masa </a:t>
            </a:r>
            <a:r>
              <a:rPr lang="ro-RO" dirty="0" err="1"/>
              <a:t>cazeoasa</a:t>
            </a:r>
            <a:r>
              <a:rPr lang="ro-RO" dirty="0"/>
              <a:t> eliminata in totalitate= </a:t>
            </a:r>
            <a:r>
              <a:rPr lang="ro-RO" dirty="0" err="1"/>
              <a:t>opacitati</a:t>
            </a:r>
            <a:r>
              <a:rPr lang="ro-RO" dirty="0"/>
              <a:t> inelare in centrul </a:t>
            </a:r>
            <a:r>
              <a:rPr lang="ro-RO" dirty="0" err="1"/>
              <a:t>hipertransparentei</a:t>
            </a:r>
            <a:r>
              <a:rPr lang="ro-RO" dirty="0"/>
              <a:t>, situate in parenchim normal.</a:t>
            </a:r>
          </a:p>
          <a:p>
            <a:pPr marL="548640" indent="-411480" fontAlgn="auto">
              <a:spcAft>
                <a:spcPts val="0"/>
              </a:spcAft>
              <a:buClr>
                <a:schemeClr val="tx1">
                  <a:shade val="95000"/>
                </a:schemeClr>
              </a:buClr>
              <a:buFont typeface="Wingdings 2"/>
              <a:buChar char=""/>
              <a:defRPr/>
            </a:pPr>
            <a:r>
              <a:rPr lang="ro-RO" u="sng" dirty="0"/>
              <a:t>Caverne fibroase (gr III</a:t>
            </a:r>
            <a:r>
              <a:rPr lang="ro-RO" dirty="0"/>
              <a:t>) cu perete </a:t>
            </a:r>
            <a:r>
              <a:rPr lang="ro-RO" dirty="0" err="1"/>
              <a:t>fibrozat</a:t>
            </a:r>
            <a:r>
              <a:rPr lang="ro-RO" dirty="0"/>
              <a:t>, rigid, gros de </a:t>
            </a:r>
            <a:r>
              <a:rPr lang="ro-RO" dirty="0" err="1"/>
              <a:t>cativa</a:t>
            </a:r>
            <a:r>
              <a:rPr lang="ro-RO" dirty="0"/>
              <a:t> mm= </a:t>
            </a:r>
            <a:r>
              <a:rPr lang="ro-RO" dirty="0" err="1"/>
              <a:t>cavitati</a:t>
            </a:r>
            <a:r>
              <a:rPr lang="ro-RO" dirty="0"/>
              <a:t> vechi</a:t>
            </a:r>
          </a:p>
          <a:p>
            <a:pPr marL="137160" indent="0" fontAlgn="auto">
              <a:spcAft>
                <a:spcPts val="0"/>
              </a:spcAft>
              <a:buClr>
                <a:schemeClr val="tx1">
                  <a:shade val="95000"/>
                </a:schemeClr>
              </a:buClr>
              <a:buFont typeface="Wingdings 2"/>
              <a:buNone/>
              <a:defRPr/>
            </a:pPr>
            <a:endParaRPr lang="en-US" dirty="0" smtClean="0"/>
          </a:p>
          <a:p>
            <a:pPr marL="137160" indent="0" fontAlgn="auto">
              <a:spcAft>
                <a:spcPts val="0"/>
              </a:spcAft>
              <a:buClr>
                <a:schemeClr val="tx1">
                  <a:shade val="95000"/>
                </a:schemeClr>
              </a:buClr>
              <a:buFont typeface="Wingdings 2"/>
              <a:buNone/>
              <a:defRPr/>
            </a:pPr>
            <a:r>
              <a:rPr lang="ro-RO" dirty="0" err="1" smtClean="0"/>
              <a:t>Inaginile</a:t>
            </a:r>
            <a:r>
              <a:rPr lang="ro-RO" dirty="0" smtClean="0"/>
              <a:t> </a:t>
            </a:r>
            <a:r>
              <a:rPr lang="ro-RO" dirty="0"/>
              <a:t>cavitare sunt </a:t>
            </a:r>
            <a:r>
              <a:rPr lang="ro-RO" dirty="0" err="1"/>
              <a:t>insotite</a:t>
            </a:r>
            <a:r>
              <a:rPr lang="ro-RO" dirty="0"/>
              <a:t> de imagini fibroase, </a:t>
            </a:r>
            <a:r>
              <a:rPr lang="ro-RO" dirty="0" err="1"/>
              <a:t>infiltrative</a:t>
            </a:r>
            <a:r>
              <a:rPr lang="ro-RO" dirty="0"/>
              <a:t> in cadrul polimorfismului </a:t>
            </a:r>
            <a:r>
              <a:rPr lang="ro-RO" dirty="0" err="1"/>
              <a:t>lezional</a:t>
            </a:r>
            <a:r>
              <a:rPr lang="ro-RO" dirty="0"/>
              <a:t>.</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333375"/>
            <a:ext cx="8435975" cy="5975350"/>
          </a:xfrm>
        </p:spPr>
        <p:txBody>
          <a:bodyPr>
            <a:normAutofit fontScale="70000" lnSpcReduction="20000"/>
          </a:bodyPr>
          <a:lstStyle/>
          <a:p>
            <a:pPr marL="548640" indent="-411480" fontAlgn="auto">
              <a:spcAft>
                <a:spcPts val="0"/>
              </a:spcAft>
              <a:buClr>
                <a:schemeClr val="tx1">
                  <a:shade val="95000"/>
                </a:schemeClr>
              </a:buClr>
              <a:buFont typeface="Wingdings 2"/>
              <a:buChar char=""/>
              <a:defRPr/>
            </a:pPr>
            <a:r>
              <a:rPr lang="en-US" b="1" u="sng" dirty="0" smtClean="0"/>
              <a:t>E</a:t>
            </a:r>
            <a:r>
              <a:rPr lang="ro-RO" b="1" u="sng" dirty="0" smtClean="0"/>
              <a:t>x </a:t>
            </a:r>
            <a:r>
              <a:rPr lang="ro-RO" b="1" u="sng" dirty="0"/>
              <a:t>bacteriologic</a:t>
            </a:r>
            <a:r>
              <a:rPr lang="ro-RO" dirty="0"/>
              <a:t> – BK </a:t>
            </a:r>
            <a:r>
              <a:rPr lang="ro-RO" dirty="0" err="1"/>
              <a:t>poz</a:t>
            </a:r>
            <a:r>
              <a:rPr lang="ro-RO" dirty="0"/>
              <a:t> M (forma de boala cu cel mai </a:t>
            </a:r>
            <a:r>
              <a:rPr lang="ro-RO" dirty="0" err="1"/>
              <a:t>inalt</a:t>
            </a:r>
            <a:r>
              <a:rPr lang="ro-RO" dirty="0"/>
              <a:t> grad de </a:t>
            </a:r>
            <a:r>
              <a:rPr lang="ro-RO" dirty="0" smtClean="0"/>
              <a:t>contagiozitate</a:t>
            </a:r>
            <a:r>
              <a:rPr lang="en-US" dirty="0" smtClean="0"/>
              <a:t> </a:t>
            </a:r>
            <a:r>
              <a:rPr lang="ro-RO" dirty="0" smtClean="0"/>
              <a:t>- </a:t>
            </a:r>
            <a:r>
              <a:rPr lang="ro-RO" dirty="0"/>
              <a:t>urgenta epidemiologica)</a:t>
            </a:r>
          </a:p>
          <a:p>
            <a:pPr marL="137160" indent="0" fontAlgn="auto">
              <a:spcAft>
                <a:spcPts val="0"/>
              </a:spcAft>
              <a:buClr>
                <a:schemeClr val="tx1">
                  <a:shade val="95000"/>
                </a:schemeClr>
              </a:buClr>
              <a:buFont typeface="Wingdings 2"/>
              <a:buNone/>
              <a:defRPr/>
            </a:pPr>
            <a:endParaRPr lang="en-US" dirty="0" err="1"/>
          </a:p>
          <a:p>
            <a:pPr marL="137160" indent="0" fontAlgn="auto">
              <a:spcAft>
                <a:spcPts val="0"/>
              </a:spcAft>
              <a:buClr>
                <a:schemeClr val="tx1">
                  <a:shade val="95000"/>
                </a:schemeClr>
              </a:buClr>
              <a:buFont typeface="Wingdings 2"/>
              <a:buNone/>
              <a:defRPr/>
            </a:pPr>
            <a:r>
              <a:rPr lang="ro-RO" b="1" u="sng" dirty="0" smtClean="0"/>
              <a:t>Diagnostic </a:t>
            </a:r>
            <a:r>
              <a:rPr lang="ro-RO" b="1" u="sng" dirty="0" err="1"/>
              <a:t>diferential</a:t>
            </a:r>
            <a:r>
              <a:rPr lang="ro-RO" b="1" u="sng" dirty="0"/>
              <a:t> </a:t>
            </a:r>
            <a:r>
              <a:rPr lang="ro-RO" dirty="0"/>
              <a:t>(numai in caz de neconfirmare bacteriologica)</a:t>
            </a:r>
          </a:p>
          <a:p>
            <a:pPr marL="548640" indent="-411480" fontAlgn="auto">
              <a:spcAft>
                <a:spcPts val="0"/>
              </a:spcAft>
              <a:buClr>
                <a:schemeClr val="tx1">
                  <a:shade val="95000"/>
                </a:schemeClr>
              </a:buClr>
              <a:buFont typeface="Wingdings 2"/>
              <a:buChar char=""/>
              <a:defRPr/>
            </a:pPr>
            <a:r>
              <a:rPr lang="ro-RO" u="sng" dirty="0"/>
              <a:t>Abces </a:t>
            </a:r>
            <a:r>
              <a:rPr lang="ro-RO" u="sng" dirty="0" err="1"/>
              <a:t>pulmonar-</a:t>
            </a:r>
            <a:r>
              <a:rPr lang="ro-RO" u="sng" dirty="0"/>
              <a:t> </a:t>
            </a:r>
            <a:r>
              <a:rPr lang="ro-RO" dirty="0" err="1"/>
              <a:t>dupa</a:t>
            </a:r>
            <a:r>
              <a:rPr lang="ro-RO" dirty="0"/>
              <a:t> vomica. Argumente: </a:t>
            </a:r>
            <a:r>
              <a:rPr lang="ro-RO" dirty="0" err="1"/>
              <a:t>aspiratie</a:t>
            </a:r>
            <a:r>
              <a:rPr lang="ro-RO" dirty="0"/>
              <a:t> de corp </a:t>
            </a:r>
            <a:r>
              <a:rPr lang="ro-RO" dirty="0" err="1"/>
              <a:t>strain</a:t>
            </a:r>
            <a:r>
              <a:rPr lang="ro-RO" dirty="0"/>
              <a:t>, </a:t>
            </a:r>
            <a:r>
              <a:rPr lang="ro-RO" dirty="0" err="1"/>
              <a:t>expectoratie</a:t>
            </a:r>
            <a:r>
              <a:rPr lang="ro-RO" dirty="0"/>
              <a:t> abundenta fetida, debut brusc cu stare </a:t>
            </a:r>
            <a:r>
              <a:rPr lang="ro-RO" dirty="0" err="1"/>
              <a:t>toxicoseptica</a:t>
            </a:r>
            <a:r>
              <a:rPr lang="ro-RO" dirty="0"/>
              <a:t>, febra, leucocitoza marcata.</a:t>
            </a:r>
          </a:p>
          <a:p>
            <a:pPr marL="548640" indent="-411480" fontAlgn="auto">
              <a:spcAft>
                <a:spcPts val="0"/>
              </a:spcAft>
              <a:buClr>
                <a:schemeClr val="tx1">
                  <a:shade val="95000"/>
                </a:schemeClr>
              </a:buClr>
              <a:buFont typeface="Wingdings 2"/>
              <a:buChar char=""/>
              <a:defRPr/>
            </a:pPr>
            <a:r>
              <a:rPr lang="ro-RO" u="sng" dirty="0"/>
              <a:t>Chist hidatic </a:t>
            </a:r>
            <a:r>
              <a:rPr lang="ro-RO" dirty="0"/>
              <a:t>pe cale de evacuare = imagine </a:t>
            </a:r>
            <a:r>
              <a:rPr lang="ro-RO" dirty="0" err="1"/>
              <a:t>hidroaerica</a:t>
            </a:r>
            <a:r>
              <a:rPr lang="ro-RO" dirty="0"/>
              <a:t> cu perete </a:t>
            </a:r>
            <a:r>
              <a:rPr lang="ro-RO" dirty="0" err="1"/>
              <a:t>subtire</a:t>
            </a:r>
            <a:r>
              <a:rPr lang="ro-RO" dirty="0"/>
              <a:t>. </a:t>
            </a:r>
            <a:r>
              <a:rPr lang="ro-RO" dirty="0" err="1"/>
              <a:t>Dupa</a:t>
            </a:r>
            <a:r>
              <a:rPr lang="ro-RO" dirty="0"/>
              <a:t> vomica la baza chistului apare nivel ondulat= semnul lui MORCHIO; vomica este clara cu aspect de „apa de stanca” si </a:t>
            </a:r>
            <a:r>
              <a:rPr lang="ro-RO" dirty="0" err="1"/>
              <a:t>insotita</a:t>
            </a:r>
            <a:r>
              <a:rPr lang="ro-RO" dirty="0"/>
              <a:t> de eozinofilie periferica.</a:t>
            </a:r>
          </a:p>
          <a:p>
            <a:pPr marL="548640" indent="-411480" fontAlgn="auto">
              <a:spcAft>
                <a:spcPts val="0"/>
              </a:spcAft>
              <a:buClr>
                <a:schemeClr val="tx1">
                  <a:shade val="95000"/>
                </a:schemeClr>
              </a:buClr>
              <a:buFont typeface="Wingdings 2"/>
              <a:buChar char=""/>
              <a:defRPr/>
            </a:pPr>
            <a:r>
              <a:rPr lang="ro-RO" u="sng" dirty="0"/>
              <a:t>Chiste aeriene </a:t>
            </a:r>
            <a:r>
              <a:rPr lang="ro-RO" u="sng" dirty="0" smtClean="0"/>
              <a:t>congenitale</a:t>
            </a:r>
            <a:r>
              <a:rPr lang="en-US" u="sng" dirty="0" smtClean="0"/>
              <a:t> </a:t>
            </a:r>
            <a:r>
              <a:rPr lang="ro-RO" dirty="0" smtClean="0"/>
              <a:t>= </a:t>
            </a:r>
            <a:r>
              <a:rPr lang="ro-RO" dirty="0"/>
              <a:t>perete </a:t>
            </a:r>
            <a:r>
              <a:rPr lang="ro-RO" dirty="0" err="1"/>
              <a:t>subtire</a:t>
            </a:r>
            <a:r>
              <a:rPr lang="ro-RO" dirty="0"/>
              <a:t> ca trase cu </a:t>
            </a:r>
            <a:r>
              <a:rPr lang="ro-RO" dirty="0" err="1"/>
              <a:t>penita</a:t>
            </a:r>
            <a:r>
              <a:rPr lang="ro-RO" dirty="0"/>
              <a:t>, multiple; simptomatice </a:t>
            </a:r>
            <a:r>
              <a:rPr lang="ro-RO" dirty="0" err="1"/>
              <a:t>cand</a:t>
            </a:r>
            <a:r>
              <a:rPr lang="ro-RO" dirty="0"/>
              <a:t> se </a:t>
            </a:r>
            <a:r>
              <a:rPr lang="ro-RO" dirty="0" err="1"/>
              <a:t>suprainfecteaza</a:t>
            </a:r>
            <a:r>
              <a:rPr lang="ro-RO" dirty="0"/>
              <a:t> si sunt cunoscute de la ex radiologic anterior.</a:t>
            </a:r>
          </a:p>
          <a:p>
            <a:pPr marL="548640" indent="-411480" fontAlgn="auto">
              <a:spcAft>
                <a:spcPts val="0"/>
              </a:spcAft>
              <a:buClr>
                <a:schemeClr val="tx1">
                  <a:shade val="95000"/>
                </a:schemeClr>
              </a:buClr>
              <a:buFont typeface="Wingdings 2"/>
              <a:buChar char=""/>
              <a:defRPr/>
            </a:pPr>
            <a:r>
              <a:rPr lang="ro-RO" u="sng" dirty="0"/>
              <a:t>Cancerul pulmonar primitiv excavat </a:t>
            </a:r>
            <a:r>
              <a:rPr lang="ro-RO" dirty="0"/>
              <a:t>si </a:t>
            </a:r>
            <a:r>
              <a:rPr lang="ro-RO" dirty="0" err="1"/>
              <a:t>suprainfectat</a:t>
            </a:r>
            <a:r>
              <a:rPr lang="ro-RO" dirty="0"/>
              <a:t>= </a:t>
            </a:r>
            <a:r>
              <a:rPr lang="ro-RO" dirty="0" err="1"/>
              <a:t>hipertransparenta</a:t>
            </a:r>
            <a:r>
              <a:rPr lang="ro-RO" dirty="0"/>
              <a:t> </a:t>
            </a:r>
            <a:r>
              <a:rPr lang="ro-RO" dirty="0" err="1"/>
              <a:t>sircumscrisa</a:t>
            </a:r>
            <a:r>
              <a:rPr lang="ro-RO" dirty="0"/>
              <a:t> neregulata, </a:t>
            </a:r>
            <a:r>
              <a:rPr lang="ro-RO" dirty="0" err="1"/>
              <a:t>anfractuoasa</a:t>
            </a:r>
            <a:r>
              <a:rPr lang="ro-RO" dirty="0"/>
              <a:t>, intr-un bloc de condensare. „Imagine in chenar”=perete gros </a:t>
            </a:r>
            <a:r>
              <a:rPr lang="ro-RO" dirty="0" err="1"/>
              <a:t>anfractuos</a:t>
            </a:r>
            <a:r>
              <a:rPr lang="ro-RO" dirty="0"/>
              <a:t>. Apare un sindrom de impregnare </a:t>
            </a:r>
            <a:r>
              <a:rPr lang="ro-RO" dirty="0" err="1"/>
              <a:t>neplazica</a:t>
            </a:r>
            <a:r>
              <a:rPr lang="ro-RO" dirty="0"/>
              <a:t>, frecvent la </a:t>
            </a:r>
            <a:r>
              <a:rPr lang="ro-RO" dirty="0" err="1"/>
              <a:t>varstnici</a:t>
            </a:r>
            <a:r>
              <a:rPr lang="ro-RO" dirty="0"/>
              <a:t>, </a:t>
            </a:r>
            <a:r>
              <a:rPr lang="ro-RO" dirty="0" err="1"/>
              <a:t>fumatori</a:t>
            </a:r>
            <a:r>
              <a:rPr lang="ro-RO" dirty="0"/>
              <a:t> si </a:t>
            </a:r>
            <a:r>
              <a:rPr lang="ro-RO" dirty="0" err="1"/>
              <a:t>insotit</a:t>
            </a:r>
            <a:r>
              <a:rPr lang="ro-RO" dirty="0"/>
              <a:t> de adenopatii hilare.</a:t>
            </a:r>
          </a:p>
          <a:p>
            <a:pPr marL="548640" indent="-411480" fontAlgn="auto">
              <a:spcAft>
                <a:spcPts val="0"/>
              </a:spcAft>
              <a:buClr>
                <a:schemeClr val="tx1">
                  <a:shade val="95000"/>
                </a:schemeClr>
              </a:buClr>
              <a:buFont typeface="Wingdings 2"/>
              <a:buChar char=""/>
              <a:defRPr/>
            </a:pPr>
            <a:r>
              <a:rPr lang="ro-RO" dirty="0" err="1"/>
              <a:t>Dilatatii</a:t>
            </a:r>
            <a:r>
              <a:rPr lang="ro-RO" dirty="0"/>
              <a:t> </a:t>
            </a:r>
            <a:r>
              <a:rPr lang="ro-RO" dirty="0" err="1"/>
              <a:t>bronsice</a:t>
            </a:r>
            <a:r>
              <a:rPr lang="ro-RO" dirty="0"/>
              <a:t> </a:t>
            </a:r>
            <a:r>
              <a:rPr lang="ro-RO" dirty="0" err="1"/>
              <a:t>ampulare</a:t>
            </a:r>
            <a:r>
              <a:rPr lang="ro-RO" dirty="0"/>
              <a:t> sau </a:t>
            </a:r>
            <a:r>
              <a:rPr lang="ro-RO" dirty="0" err="1"/>
              <a:t>sacciforme</a:t>
            </a:r>
            <a:endParaRPr lang="ro-RO" dirty="0"/>
          </a:p>
          <a:p>
            <a:pPr marL="548640" indent="-411480" fontAlgn="auto">
              <a:spcAft>
                <a:spcPts val="0"/>
              </a:spcAft>
              <a:buClr>
                <a:schemeClr val="tx1">
                  <a:shade val="95000"/>
                </a:schemeClr>
              </a:buClr>
              <a:buFont typeface="Wingdings 2"/>
              <a:buChar char=""/>
              <a:defRPr/>
            </a:pPr>
            <a:r>
              <a:rPr lang="ro-RO" dirty="0"/>
              <a:t>Emfizem </a:t>
            </a:r>
            <a:r>
              <a:rPr lang="ro-RO" dirty="0" err="1"/>
              <a:t>bulos</a:t>
            </a:r>
            <a:endParaRPr lang="ro-RO"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188913"/>
            <a:ext cx="8785225" cy="6335712"/>
          </a:xfrm>
        </p:spPr>
        <p:txBody>
          <a:bodyPr>
            <a:normAutofit fontScale="77500" lnSpcReduction="20000"/>
          </a:bodyPr>
          <a:lstStyle/>
          <a:p>
            <a:pPr marL="137160" indent="0" fontAlgn="auto">
              <a:spcAft>
                <a:spcPts val="0"/>
              </a:spcAft>
              <a:buClr>
                <a:schemeClr val="tx1">
                  <a:shade val="95000"/>
                </a:schemeClr>
              </a:buClr>
              <a:buFont typeface="Wingdings 2"/>
              <a:buNone/>
              <a:defRPr/>
            </a:pPr>
            <a:r>
              <a:rPr lang="ro-RO" b="1" i="1" u="sng" dirty="0"/>
              <a:t>TB </a:t>
            </a:r>
            <a:r>
              <a:rPr lang="ro-RO" b="1" i="1" u="sng" dirty="0" err="1"/>
              <a:t>cazeoasa</a:t>
            </a:r>
            <a:r>
              <a:rPr lang="ro-RO" b="1" i="1" u="sng" dirty="0"/>
              <a:t> circumscrisa (</a:t>
            </a:r>
            <a:r>
              <a:rPr lang="ro-RO" b="1" i="1" u="sng" dirty="0" err="1"/>
              <a:t>tuberculom</a:t>
            </a:r>
            <a:r>
              <a:rPr lang="ro-RO" b="1" i="1" u="sng" dirty="0"/>
              <a:t> pulmonar)</a:t>
            </a:r>
            <a:endParaRPr lang="ro-RO" dirty="0"/>
          </a:p>
          <a:p>
            <a:pPr marL="548640" indent="-411480" fontAlgn="auto">
              <a:spcAft>
                <a:spcPts val="0"/>
              </a:spcAft>
              <a:buClr>
                <a:schemeClr val="tx1">
                  <a:shade val="95000"/>
                </a:schemeClr>
              </a:buClr>
              <a:buFont typeface="Arial" pitchFamily="34" charset="0"/>
              <a:buChar char="•"/>
              <a:defRPr/>
            </a:pPr>
            <a:r>
              <a:rPr lang="ro-RO" dirty="0"/>
              <a:t>Forma relativ rara de TB pulmonara secundara</a:t>
            </a:r>
          </a:p>
          <a:p>
            <a:pPr marL="548640" indent="-411480" fontAlgn="auto">
              <a:spcAft>
                <a:spcPts val="0"/>
              </a:spcAft>
              <a:buClr>
                <a:schemeClr val="tx1">
                  <a:shade val="95000"/>
                </a:schemeClr>
              </a:buClr>
              <a:buFont typeface="Arial" pitchFamily="34" charset="0"/>
              <a:buChar char="•"/>
              <a:defRPr/>
            </a:pPr>
            <a:r>
              <a:rPr lang="ro-RO" dirty="0"/>
              <a:t>Frecvent leziune unica</a:t>
            </a:r>
          </a:p>
          <a:p>
            <a:pPr marL="548640" indent="-411480" fontAlgn="auto">
              <a:spcAft>
                <a:spcPts val="0"/>
              </a:spcAft>
              <a:buClr>
                <a:schemeClr val="tx1">
                  <a:shade val="95000"/>
                </a:schemeClr>
              </a:buClr>
              <a:buFont typeface="Arial" pitchFamily="34" charset="0"/>
              <a:buChar char="•"/>
              <a:defRPr/>
            </a:pPr>
            <a:r>
              <a:rPr lang="ro-RO" dirty="0"/>
              <a:t>Dinamica imprevizibila dar </a:t>
            </a:r>
            <a:r>
              <a:rPr lang="ro-RO" dirty="0" smtClean="0"/>
              <a:t>lenta</a:t>
            </a:r>
            <a:endParaRPr lang="en-US" dirty="0" smtClean="0"/>
          </a:p>
          <a:p>
            <a:pPr marL="548640" indent="-411480" fontAlgn="auto">
              <a:spcAft>
                <a:spcPts val="0"/>
              </a:spcAft>
              <a:buClr>
                <a:schemeClr val="tx1">
                  <a:shade val="95000"/>
                </a:schemeClr>
              </a:buClr>
              <a:buFont typeface="Wingdings 2"/>
              <a:buChar char=""/>
              <a:defRPr/>
            </a:pPr>
            <a:r>
              <a:rPr lang="en-US" b="1" u="sng" dirty="0" smtClean="0"/>
              <a:t>A</a:t>
            </a:r>
            <a:r>
              <a:rPr lang="ro-RO" b="1" u="sng" dirty="0" err="1" smtClean="0"/>
              <a:t>natomopatologic-</a:t>
            </a:r>
            <a:r>
              <a:rPr lang="ro-RO" b="1" u="sng" dirty="0" smtClean="0"/>
              <a:t> </a:t>
            </a:r>
            <a:r>
              <a:rPr lang="ro-RO" dirty="0"/>
              <a:t>se </a:t>
            </a:r>
            <a:r>
              <a:rPr lang="ro-RO" dirty="0" err="1"/>
              <a:t>formeaza</a:t>
            </a:r>
            <a:r>
              <a:rPr lang="ro-RO" dirty="0"/>
              <a:t> cel mai frecvent din infiltrate precoce unice de tip </a:t>
            </a:r>
            <a:r>
              <a:rPr lang="ro-RO" dirty="0" err="1"/>
              <a:t>Assmann</a:t>
            </a:r>
            <a:r>
              <a:rPr lang="ro-RO" dirty="0"/>
              <a:t> sau din infiltrate nodulare in care procesul congestiv se resoarbe, infiltratul se </a:t>
            </a:r>
            <a:r>
              <a:rPr lang="ro-RO" dirty="0" err="1"/>
              <a:t>cazeifica</a:t>
            </a:r>
            <a:r>
              <a:rPr lang="ro-RO" dirty="0"/>
              <a:t> </a:t>
            </a:r>
            <a:r>
              <a:rPr lang="ro-RO" dirty="0" smtClean="0"/>
              <a:t>si </a:t>
            </a:r>
            <a:r>
              <a:rPr lang="ro-RO" dirty="0"/>
              <a:t>se </a:t>
            </a:r>
            <a:r>
              <a:rPr lang="ro-RO" dirty="0" err="1"/>
              <a:t>inchisteaza</a:t>
            </a:r>
            <a:r>
              <a:rPr lang="ro-RO" dirty="0"/>
              <a:t> </a:t>
            </a:r>
            <a:r>
              <a:rPr lang="ro-RO" dirty="0" err="1"/>
              <a:t>fara</a:t>
            </a:r>
            <a:r>
              <a:rPr lang="ro-RO" dirty="0"/>
              <a:t> sa se </a:t>
            </a:r>
            <a:r>
              <a:rPr lang="ro-RO" dirty="0" err="1"/>
              <a:t>produca</a:t>
            </a:r>
            <a:r>
              <a:rPr lang="ro-RO" dirty="0"/>
              <a:t> procesul de ramolire.</a:t>
            </a:r>
          </a:p>
          <a:p>
            <a:pPr marL="548640" indent="-411480" fontAlgn="auto">
              <a:spcAft>
                <a:spcPts val="0"/>
              </a:spcAft>
              <a:buClr>
                <a:schemeClr val="tx1">
                  <a:shade val="95000"/>
                </a:schemeClr>
              </a:buClr>
              <a:buFont typeface="Wingdings 2"/>
              <a:buChar char=""/>
              <a:defRPr/>
            </a:pPr>
            <a:r>
              <a:rPr lang="en-US" dirty="0"/>
              <a:t>C</a:t>
            </a:r>
            <a:r>
              <a:rPr lang="ro-RO" b="1" u="sng" dirty="0" err="1" smtClean="0"/>
              <a:t>linic-</a:t>
            </a:r>
            <a:r>
              <a:rPr lang="ro-RO" b="1" u="sng" dirty="0" smtClean="0"/>
              <a:t> </a:t>
            </a:r>
            <a:r>
              <a:rPr lang="ro-RO" dirty="0"/>
              <a:t>bolnavi asimptomatici. </a:t>
            </a:r>
            <a:r>
              <a:rPr lang="ro-RO" dirty="0" err="1"/>
              <a:t>Tuberculoamele</a:t>
            </a:r>
            <a:r>
              <a:rPr lang="ro-RO" dirty="0"/>
              <a:t> sunt descoperite </a:t>
            </a:r>
            <a:r>
              <a:rPr lang="ro-RO" dirty="0" err="1"/>
              <a:t>intamplator</a:t>
            </a:r>
            <a:r>
              <a:rPr lang="ro-RO" dirty="0"/>
              <a:t> cu ocazia unor controale radiologice de rutina. Daca se produce in timp lichefierea </a:t>
            </a:r>
            <a:r>
              <a:rPr lang="ro-RO" dirty="0" err="1"/>
              <a:t>cazeumului</a:t>
            </a:r>
            <a:r>
              <a:rPr lang="ro-RO" dirty="0"/>
              <a:t> pot </a:t>
            </a:r>
            <a:r>
              <a:rPr lang="ro-RO" dirty="0" err="1"/>
              <a:t>aparea</a:t>
            </a:r>
            <a:r>
              <a:rPr lang="ro-RO" dirty="0"/>
              <a:t> fenomene de impregnare bacilara.</a:t>
            </a:r>
          </a:p>
          <a:p>
            <a:pPr marL="548640" indent="-411480" fontAlgn="auto">
              <a:spcAft>
                <a:spcPts val="0"/>
              </a:spcAft>
              <a:buClr>
                <a:schemeClr val="tx1">
                  <a:shade val="95000"/>
                </a:schemeClr>
              </a:buClr>
              <a:buFont typeface="Wingdings 2"/>
              <a:buChar char=""/>
              <a:defRPr/>
            </a:pPr>
            <a:r>
              <a:rPr lang="en-US" dirty="0"/>
              <a:t>E</a:t>
            </a:r>
            <a:r>
              <a:rPr lang="ro-RO" b="1" u="sng" dirty="0" smtClean="0"/>
              <a:t>x </a:t>
            </a:r>
            <a:r>
              <a:rPr lang="ro-RO" b="1" u="sng" dirty="0" err="1"/>
              <a:t>biologice-</a:t>
            </a:r>
            <a:r>
              <a:rPr lang="ro-RO" b="1" u="sng" dirty="0"/>
              <a:t> </a:t>
            </a:r>
            <a:r>
              <a:rPr lang="ro-RO" dirty="0"/>
              <a:t>daca apare lichefierea </a:t>
            </a:r>
            <a:r>
              <a:rPr lang="ro-RO" dirty="0" err="1"/>
              <a:t>cazeumului</a:t>
            </a:r>
            <a:r>
              <a:rPr lang="ro-RO" dirty="0" smtClean="0"/>
              <a:t>=&gt;</a:t>
            </a:r>
            <a:r>
              <a:rPr lang="ro-RO" dirty="0" err="1" smtClean="0"/>
              <a:t>cresterea</a:t>
            </a:r>
            <a:r>
              <a:rPr lang="ro-RO" dirty="0" smtClean="0"/>
              <a:t> </a:t>
            </a:r>
            <a:r>
              <a:rPr lang="ro-RO" dirty="0"/>
              <a:t>VSH</a:t>
            </a:r>
          </a:p>
          <a:p>
            <a:pPr marL="548640" indent="-411480" fontAlgn="auto">
              <a:spcAft>
                <a:spcPts val="0"/>
              </a:spcAft>
              <a:buClr>
                <a:schemeClr val="tx1">
                  <a:shade val="95000"/>
                </a:schemeClr>
              </a:buClr>
              <a:buFont typeface="Wingdings 2"/>
              <a:buChar char=""/>
              <a:defRPr/>
            </a:pPr>
            <a:r>
              <a:rPr lang="en-US" dirty="0"/>
              <a:t>R</a:t>
            </a:r>
            <a:r>
              <a:rPr lang="ro-RO" b="1" u="sng" dirty="0" smtClean="0"/>
              <a:t>dg pulmonara</a:t>
            </a:r>
            <a:r>
              <a:rPr lang="en-US" b="1" u="sng" dirty="0" smtClean="0"/>
              <a:t> </a:t>
            </a:r>
            <a:r>
              <a:rPr lang="ro-RO" b="1" u="sng" dirty="0" smtClean="0"/>
              <a:t>=</a:t>
            </a:r>
            <a:r>
              <a:rPr lang="ro-RO" dirty="0" smtClean="0"/>
              <a:t> </a:t>
            </a:r>
            <a:r>
              <a:rPr lang="ro-RO" dirty="0"/>
              <a:t>opacitate rotunda sau </a:t>
            </a:r>
            <a:r>
              <a:rPr lang="ro-RO" dirty="0" err="1"/>
              <a:t>ovalara</a:t>
            </a:r>
            <a:r>
              <a:rPr lang="ro-RO" dirty="0"/>
              <a:t> net delimitata, de intensitate costala, situata de regula in lobii superiori; opacitatea este in general omogena </a:t>
            </a:r>
            <a:r>
              <a:rPr lang="ro-RO" dirty="0" err="1" smtClean="0"/>
              <a:t>insa</a:t>
            </a:r>
            <a:r>
              <a:rPr lang="en-US" dirty="0" smtClean="0"/>
              <a:t>, </a:t>
            </a:r>
            <a:r>
              <a:rPr lang="ro-RO" dirty="0" err="1" smtClean="0"/>
              <a:t>cand</a:t>
            </a:r>
            <a:r>
              <a:rPr lang="ro-RO" dirty="0" smtClean="0"/>
              <a:t> </a:t>
            </a:r>
            <a:r>
              <a:rPr lang="ro-RO" dirty="0"/>
              <a:t>au loc procese de </a:t>
            </a:r>
            <a:r>
              <a:rPr lang="ro-RO" dirty="0" smtClean="0"/>
              <a:t>ramolisment</a:t>
            </a:r>
            <a:r>
              <a:rPr lang="en-US" dirty="0" smtClean="0"/>
              <a:t>, </a:t>
            </a:r>
            <a:r>
              <a:rPr lang="ro-RO" dirty="0" smtClean="0"/>
              <a:t>apar </a:t>
            </a:r>
            <a:r>
              <a:rPr lang="ro-RO" dirty="0" err="1"/>
              <a:t>calcificari</a:t>
            </a:r>
            <a:r>
              <a:rPr lang="ro-RO" dirty="0"/>
              <a:t> </a:t>
            </a:r>
            <a:r>
              <a:rPr lang="ro-RO" dirty="0" err="1"/>
              <a:t>partiale</a:t>
            </a:r>
            <a:r>
              <a:rPr lang="ro-RO" dirty="0"/>
              <a:t> situate excentric la polul superior, lateral sau inferior.</a:t>
            </a:r>
          </a:p>
          <a:p>
            <a:pPr marL="548640" indent="-411480" fontAlgn="auto">
              <a:spcAft>
                <a:spcPts val="0"/>
              </a:spcAft>
              <a:buClr>
                <a:schemeClr val="tx1">
                  <a:shade val="95000"/>
                </a:schemeClr>
              </a:buClr>
              <a:buFont typeface="Wingdings 2"/>
              <a:buChar char=""/>
              <a:defRPr/>
            </a:pPr>
            <a:r>
              <a:rPr lang="en-US" dirty="0"/>
              <a:t>E</a:t>
            </a:r>
            <a:r>
              <a:rPr lang="ro-RO" b="1" u="sng" dirty="0" smtClean="0"/>
              <a:t>x </a:t>
            </a:r>
            <a:r>
              <a:rPr lang="ro-RO" b="1" u="sng" dirty="0"/>
              <a:t>bacteriologic al sputei-</a:t>
            </a:r>
            <a:r>
              <a:rPr lang="ro-RO" dirty="0"/>
              <a:t>poate fi pozitiv in 20% din cazuri, iar 50% din </a:t>
            </a:r>
            <a:r>
              <a:rPr lang="ro-RO" dirty="0" err="1"/>
              <a:t>tuberculoame</a:t>
            </a:r>
            <a:r>
              <a:rPr lang="ro-RO" dirty="0"/>
              <a:t> sunt sterile </a:t>
            </a:r>
            <a:r>
              <a:rPr lang="ro-RO" dirty="0" err="1"/>
              <a:t>d.p.d.v</a:t>
            </a:r>
            <a:r>
              <a:rPr lang="ro-RO" dirty="0"/>
              <a:t>. bacteriologic</a:t>
            </a:r>
          </a:p>
          <a:p>
            <a:pPr marL="548640" indent="-411480" fontAlgn="auto">
              <a:spcAft>
                <a:spcPts val="0"/>
              </a:spcAft>
              <a:buClr>
                <a:schemeClr val="tx1">
                  <a:shade val="95000"/>
                </a:schemeClr>
              </a:buClr>
              <a:buFont typeface="Wingdings 2"/>
              <a:buChar char=""/>
              <a:defRPr/>
            </a:pPr>
            <a:endParaRPr lang="ro-RO"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640762" cy="6335712"/>
          </a:xfrm>
        </p:spPr>
        <p:txBody>
          <a:bodyPr>
            <a:normAutofit fontScale="92500"/>
          </a:bodyPr>
          <a:lstStyle/>
          <a:p>
            <a:pPr marL="548640" indent="-411480" fontAlgn="auto">
              <a:spcAft>
                <a:spcPts val="0"/>
              </a:spcAft>
              <a:buClr>
                <a:schemeClr val="tx1">
                  <a:shade val="95000"/>
                </a:schemeClr>
              </a:buClr>
              <a:buFont typeface="Wingdings 2"/>
              <a:buChar char=""/>
              <a:defRPr/>
            </a:pPr>
            <a:r>
              <a:rPr lang="en-US" dirty="0"/>
              <a:t>D</a:t>
            </a:r>
            <a:r>
              <a:rPr lang="ro-RO" b="1" u="sng" dirty="0" err="1" smtClean="0"/>
              <a:t>iagnosticul</a:t>
            </a:r>
            <a:r>
              <a:rPr lang="ro-RO" b="1" u="sng" dirty="0" smtClean="0"/>
              <a:t> </a:t>
            </a:r>
            <a:r>
              <a:rPr lang="ro-RO" b="1" u="sng" dirty="0"/>
              <a:t>de </a:t>
            </a:r>
            <a:r>
              <a:rPr lang="ro-RO" b="1" u="sng" dirty="0" err="1" smtClean="0"/>
              <a:t>tuberculom</a:t>
            </a:r>
            <a:r>
              <a:rPr lang="en-US" b="1" u="sng" dirty="0" smtClean="0"/>
              <a:t> </a:t>
            </a:r>
            <a:r>
              <a:rPr lang="ro-RO" b="1" u="sng" dirty="0" smtClean="0"/>
              <a:t>-</a:t>
            </a:r>
            <a:r>
              <a:rPr lang="ro-RO" dirty="0" smtClean="0"/>
              <a:t> </a:t>
            </a:r>
            <a:r>
              <a:rPr lang="ro-RO" dirty="0"/>
              <a:t>este foarte dificil de stabilit </a:t>
            </a:r>
            <a:r>
              <a:rPr lang="ro-RO" i="1" dirty="0"/>
              <a:t>daca nu se produce confirmarea bacteriologica</a:t>
            </a:r>
          </a:p>
          <a:p>
            <a:pPr marL="548640" indent="-411480" fontAlgn="auto">
              <a:spcAft>
                <a:spcPts val="0"/>
              </a:spcAft>
              <a:buClr>
                <a:schemeClr val="tx1">
                  <a:shade val="95000"/>
                </a:schemeClr>
              </a:buClr>
              <a:buFont typeface="Wingdings 2"/>
              <a:buChar char=""/>
              <a:defRPr/>
            </a:pPr>
            <a:r>
              <a:rPr lang="en-US" dirty="0"/>
              <a:t>D</a:t>
            </a:r>
            <a:r>
              <a:rPr lang="ro-RO" b="1" u="sng" dirty="0" err="1" smtClean="0"/>
              <a:t>iagnosticul</a:t>
            </a:r>
            <a:r>
              <a:rPr lang="ro-RO" b="1" u="sng" dirty="0" smtClean="0"/>
              <a:t> </a:t>
            </a:r>
            <a:r>
              <a:rPr lang="ro-RO" b="1" u="sng" dirty="0" err="1" smtClean="0"/>
              <a:t>diferential</a:t>
            </a:r>
            <a:r>
              <a:rPr lang="en-US" b="1" u="sng" dirty="0" smtClean="0"/>
              <a:t> </a:t>
            </a:r>
            <a:r>
              <a:rPr lang="ro-RO" b="1" u="sng" dirty="0" smtClean="0"/>
              <a:t>-</a:t>
            </a:r>
            <a:r>
              <a:rPr lang="ro-RO" dirty="0" smtClean="0"/>
              <a:t> </a:t>
            </a:r>
            <a:r>
              <a:rPr lang="ro-RO" dirty="0"/>
              <a:t>cu toate opacitatile </a:t>
            </a:r>
            <a:r>
              <a:rPr lang="ro-RO" dirty="0" smtClean="0"/>
              <a:t> </a:t>
            </a:r>
            <a:r>
              <a:rPr lang="en-US" dirty="0" err="1" smtClean="0"/>
              <a:t>solitare</a:t>
            </a:r>
            <a:r>
              <a:rPr lang="en-US" dirty="0" smtClean="0"/>
              <a:t> </a:t>
            </a:r>
            <a:r>
              <a:rPr lang="ro-RO" dirty="0" smtClean="0"/>
              <a:t>pulmonare </a:t>
            </a:r>
            <a:r>
              <a:rPr lang="ro-RO" dirty="0"/>
              <a:t>(</a:t>
            </a:r>
            <a:r>
              <a:rPr lang="ro-RO" i="1" dirty="0"/>
              <a:t>chist hidatic neevacuat, abces pulmonar neevacuat, neoplasm bronhopulmonar primitiv dar mai ales cu metastazele pulmonare, tumori pulmonare benigne-fibroame, condroame, infiltratele Loffler-sunt fungice-&gt;eozinofilie, pneumopatiile acute nespecifice, nodulul reumatoid, infarctul pulmonar</a:t>
            </a:r>
            <a:r>
              <a:rPr lang="ro-RO" dirty="0"/>
              <a:t>)</a:t>
            </a:r>
          </a:p>
          <a:p>
            <a:pPr marL="548640" indent="-411480" fontAlgn="auto">
              <a:spcAft>
                <a:spcPts val="0"/>
              </a:spcAft>
              <a:buClr>
                <a:schemeClr val="tx1">
                  <a:shade val="95000"/>
                </a:schemeClr>
              </a:buClr>
              <a:buFont typeface="Wingdings 2"/>
              <a:buChar char=""/>
              <a:defRPr/>
            </a:pPr>
            <a:r>
              <a:rPr lang="en-US" dirty="0"/>
              <a:t>P</a:t>
            </a:r>
            <a:r>
              <a:rPr lang="ro-RO" b="1" u="sng" dirty="0" err="1" smtClean="0"/>
              <a:t>rognosticul</a:t>
            </a:r>
            <a:r>
              <a:rPr lang="ro-RO" b="1" u="sng" dirty="0" smtClean="0"/>
              <a:t> </a:t>
            </a:r>
            <a:r>
              <a:rPr lang="ro-RO" b="1" u="sng" dirty="0" err="1"/>
              <a:t>tuberculomului-</a:t>
            </a:r>
            <a:r>
              <a:rPr lang="ro-RO" b="1" u="sng" dirty="0"/>
              <a:t> </a:t>
            </a:r>
            <a:endParaRPr lang="en-US" b="1" u="sng" dirty="0" smtClean="0"/>
          </a:p>
          <a:p>
            <a:pPr marL="548640" indent="-411480" fontAlgn="auto">
              <a:spcAft>
                <a:spcPts val="0"/>
              </a:spcAft>
              <a:buClr>
                <a:schemeClr val="tx1">
                  <a:shade val="95000"/>
                </a:schemeClr>
              </a:buClr>
              <a:buFont typeface="Arial" pitchFamily="34" charset="0"/>
              <a:buChar char="•"/>
              <a:defRPr/>
            </a:pPr>
            <a:r>
              <a:rPr lang="ro-RO" dirty="0" err="1" smtClean="0"/>
              <a:t>evolutie</a:t>
            </a:r>
            <a:r>
              <a:rPr lang="ro-RO" dirty="0" smtClean="0"/>
              <a:t> </a:t>
            </a:r>
            <a:r>
              <a:rPr lang="ro-RO" dirty="0" err="1"/>
              <a:t>stationara</a:t>
            </a:r>
            <a:r>
              <a:rPr lang="ro-RO" dirty="0"/>
              <a:t>, </a:t>
            </a:r>
            <a:endParaRPr lang="en-US" dirty="0" smtClean="0"/>
          </a:p>
          <a:p>
            <a:pPr marL="548640" indent="-411480" fontAlgn="auto">
              <a:spcAft>
                <a:spcPts val="0"/>
              </a:spcAft>
              <a:buClr>
                <a:schemeClr val="tx1">
                  <a:shade val="95000"/>
                </a:schemeClr>
              </a:buClr>
              <a:buFont typeface="Arial" pitchFamily="34" charset="0"/>
              <a:buChar char="•"/>
              <a:defRPr/>
            </a:pPr>
            <a:r>
              <a:rPr lang="ro-RO" dirty="0" err="1" smtClean="0"/>
              <a:t>evolutie</a:t>
            </a:r>
            <a:r>
              <a:rPr lang="ro-RO" dirty="0" smtClean="0"/>
              <a:t> </a:t>
            </a:r>
            <a:r>
              <a:rPr lang="ro-RO" dirty="0" err="1"/>
              <a:t>fibrocalcara</a:t>
            </a:r>
            <a:r>
              <a:rPr lang="ro-RO" dirty="0"/>
              <a:t>, sau spre ramolire, </a:t>
            </a:r>
            <a:endParaRPr lang="en-US" dirty="0" smtClean="0"/>
          </a:p>
          <a:p>
            <a:pPr marL="548640" indent="-411480" fontAlgn="auto">
              <a:spcAft>
                <a:spcPts val="0"/>
              </a:spcAft>
              <a:buClr>
                <a:schemeClr val="tx1">
                  <a:shade val="95000"/>
                </a:schemeClr>
              </a:buClr>
              <a:buFont typeface="Arial" pitchFamily="34" charset="0"/>
              <a:buChar char="•"/>
              <a:defRPr/>
            </a:pPr>
            <a:r>
              <a:rPr lang="ro-RO" dirty="0" smtClean="0"/>
              <a:t>evacuare </a:t>
            </a:r>
            <a:r>
              <a:rPr lang="ro-RO" dirty="0"/>
              <a:t>cu </a:t>
            </a:r>
            <a:r>
              <a:rPr lang="ro-RO" dirty="0" err="1"/>
              <a:t>aparitia</a:t>
            </a:r>
            <a:r>
              <a:rPr lang="ro-RO" dirty="0"/>
              <a:t> unor </a:t>
            </a:r>
            <a:r>
              <a:rPr lang="ro-RO" dirty="0" err="1"/>
              <a:t>cavitati</a:t>
            </a:r>
            <a:r>
              <a:rPr lang="ro-RO" dirty="0"/>
              <a:t> cu perete gros. </a:t>
            </a:r>
            <a:endParaRPr lang="en-US" dirty="0" smtClean="0"/>
          </a:p>
          <a:p>
            <a:pPr marL="137160" indent="0" fontAlgn="auto">
              <a:spcAft>
                <a:spcPts val="0"/>
              </a:spcAft>
              <a:buClr>
                <a:schemeClr val="tx1">
                  <a:shade val="95000"/>
                </a:schemeClr>
              </a:buClr>
              <a:buFont typeface="Wingdings 2"/>
              <a:buNone/>
              <a:defRPr/>
            </a:pPr>
            <a:r>
              <a:rPr lang="ro-RO" i="1" dirty="0" smtClean="0"/>
              <a:t>Necesita </a:t>
            </a:r>
            <a:r>
              <a:rPr lang="ro-RO" i="1" dirty="0"/>
              <a:t>supraveghere permanenta.</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err="1">
                <a:effectLst/>
              </a:rPr>
              <a:t>Complicatiile</a:t>
            </a:r>
            <a:r>
              <a:rPr lang="ro-RO" u="sng" dirty="0">
                <a:effectLst/>
              </a:rPr>
              <a:t> tuberculozei pulmonare secundare:</a:t>
            </a:r>
            <a:r>
              <a:rPr lang="ro-RO" dirty="0">
                <a:effectLst/>
              </a:rPr>
              <a:t/>
            </a:r>
            <a:br>
              <a:rPr lang="ro-RO" dirty="0">
                <a:effectLst/>
              </a:rPr>
            </a:br>
            <a:endParaRPr lang="ro-RO" dirty="0"/>
          </a:p>
        </p:txBody>
      </p:sp>
      <p:sp>
        <p:nvSpPr>
          <p:cNvPr id="3" name="Content Placeholder 2"/>
          <p:cNvSpPr>
            <a:spLocks noGrp="1"/>
          </p:cNvSpPr>
          <p:nvPr>
            <p:ph idx="1"/>
          </p:nvPr>
        </p:nvSpPr>
        <p:spPr/>
        <p:txBody>
          <a:bodyPr>
            <a:normAutofit fontScale="77500" lnSpcReduction="20000"/>
          </a:bodyPr>
          <a:lstStyle/>
          <a:p>
            <a:pPr marL="548640" indent="-411480" fontAlgn="auto">
              <a:spcAft>
                <a:spcPts val="0"/>
              </a:spcAft>
              <a:buClr>
                <a:schemeClr val="tx1">
                  <a:shade val="95000"/>
                </a:schemeClr>
              </a:buClr>
              <a:buFont typeface="Wingdings 2"/>
              <a:buChar char=""/>
              <a:defRPr/>
            </a:pPr>
            <a:r>
              <a:rPr lang="ro-RO" b="1" dirty="0" smtClean="0"/>
              <a:t>Pleurezia </a:t>
            </a:r>
            <a:r>
              <a:rPr lang="ro-RO" b="1" dirty="0" err="1" smtClean="0"/>
              <a:t>serofibrinoasa</a:t>
            </a:r>
            <a:r>
              <a:rPr lang="ro-RO" dirty="0" smtClean="0"/>
              <a:t> </a:t>
            </a:r>
            <a:r>
              <a:rPr lang="en-US" dirty="0" smtClean="0"/>
              <a:t>: </a:t>
            </a:r>
            <a:r>
              <a:rPr lang="ro-RO" dirty="0" err="1" smtClean="0"/>
              <a:t>poa</a:t>
            </a:r>
            <a:r>
              <a:rPr lang="en-US" dirty="0" smtClean="0"/>
              <a:t>t</a:t>
            </a:r>
            <a:r>
              <a:rPr lang="ro-RO" dirty="0" smtClean="0"/>
              <a:t>e </a:t>
            </a:r>
            <a:r>
              <a:rPr lang="ro-RO" dirty="0" err="1"/>
              <a:t>aparea</a:t>
            </a:r>
            <a:r>
              <a:rPr lang="ro-RO" dirty="0"/>
              <a:t> prin propagarea directa a bolii din parenchim in pleura </a:t>
            </a:r>
          </a:p>
          <a:p>
            <a:pPr marL="548640" indent="-411480" fontAlgn="auto">
              <a:spcAft>
                <a:spcPts val="0"/>
              </a:spcAft>
              <a:buClr>
                <a:schemeClr val="tx1">
                  <a:shade val="95000"/>
                </a:schemeClr>
              </a:buClr>
              <a:buFont typeface="Wingdings 2"/>
              <a:buChar char=""/>
              <a:defRPr/>
            </a:pPr>
            <a:r>
              <a:rPr lang="ro-RO" b="1" dirty="0" smtClean="0"/>
              <a:t>Pneumotoraxul </a:t>
            </a:r>
            <a:r>
              <a:rPr lang="ro-RO" dirty="0"/>
              <a:t>– deschiderea in pleura a unei caverne </a:t>
            </a:r>
            <a:r>
              <a:rPr lang="ro-RO" dirty="0" err="1"/>
              <a:t>juxtapleurale</a:t>
            </a:r>
            <a:r>
              <a:rPr lang="ro-RO" dirty="0"/>
              <a:t> sau erodarea pleurei de un nodul </a:t>
            </a:r>
            <a:r>
              <a:rPr lang="ro-RO" dirty="0" err="1"/>
              <a:t>subpleural</a:t>
            </a:r>
            <a:r>
              <a:rPr lang="ro-RO" dirty="0"/>
              <a:t> .</a:t>
            </a:r>
          </a:p>
          <a:p>
            <a:pPr marL="548640" indent="-411480" fontAlgn="auto">
              <a:spcAft>
                <a:spcPts val="0"/>
              </a:spcAft>
              <a:buClr>
                <a:schemeClr val="tx1">
                  <a:shade val="95000"/>
                </a:schemeClr>
              </a:buClr>
              <a:buFont typeface="Wingdings 2"/>
              <a:buChar char=""/>
              <a:defRPr/>
            </a:pPr>
            <a:r>
              <a:rPr lang="ro-RO" b="1" dirty="0" smtClean="0"/>
              <a:t>Diseminarea </a:t>
            </a:r>
            <a:r>
              <a:rPr lang="ro-RO" b="1" dirty="0"/>
              <a:t>in organele vecine</a:t>
            </a:r>
            <a:r>
              <a:rPr lang="ro-RO" dirty="0"/>
              <a:t> – frecvent in laringe prin </a:t>
            </a:r>
            <a:r>
              <a:rPr lang="ro-RO" dirty="0" err="1"/>
              <a:t>insamantarea</a:t>
            </a:r>
            <a:r>
              <a:rPr lang="ro-RO" dirty="0"/>
              <a:t> acestuia din leziunile parenchimului </a:t>
            </a:r>
          </a:p>
          <a:p>
            <a:pPr marL="548640" indent="-411480" fontAlgn="auto">
              <a:spcAft>
                <a:spcPts val="0"/>
              </a:spcAft>
              <a:buClr>
                <a:schemeClr val="tx1">
                  <a:shade val="95000"/>
                </a:schemeClr>
              </a:buClr>
              <a:buFont typeface="Wingdings 2"/>
              <a:buChar char=""/>
              <a:defRPr/>
            </a:pPr>
            <a:r>
              <a:rPr lang="ro-RO" b="1" dirty="0" smtClean="0"/>
              <a:t>Hemoptizia</a:t>
            </a:r>
            <a:r>
              <a:rPr lang="ro-RO" dirty="0" smtClean="0"/>
              <a:t> </a:t>
            </a:r>
            <a:r>
              <a:rPr lang="ro-RO" dirty="0"/>
              <a:t>– apare in </a:t>
            </a:r>
            <a:r>
              <a:rPr lang="ro-RO" dirty="0" err="1"/>
              <a:t>evolutie</a:t>
            </a:r>
            <a:r>
              <a:rPr lang="ro-RO" dirty="0"/>
              <a:t> prin erodarea unor vase mici in procesul patologic sa u ruperea de anevrisme </a:t>
            </a:r>
            <a:r>
              <a:rPr lang="ro-RO" dirty="0" err="1"/>
              <a:t>intracavitare</a:t>
            </a:r>
            <a:r>
              <a:rPr lang="ro-RO" dirty="0"/>
              <a:t>. Hemoptizia poate complica tuberculoza prin realizarea de </a:t>
            </a:r>
            <a:r>
              <a:rPr lang="ro-RO" dirty="0" err="1"/>
              <a:t>diseminari</a:t>
            </a:r>
            <a:r>
              <a:rPr lang="ro-RO" dirty="0"/>
              <a:t> </a:t>
            </a:r>
            <a:r>
              <a:rPr lang="ro-RO" dirty="0" err="1"/>
              <a:t>bronhogene</a:t>
            </a:r>
            <a:r>
              <a:rPr lang="ro-RO" dirty="0"/>
              <a:t> in alte zone pulmonare cu imagine de </a:t>
            </a:r>
            <a:r>
              <a:rPr lang="ro-RO" dirty="0" err="1"/>
              <a:t>plaman</a:t>
            </a:r>
            <a:r>
              <a:rPr lang="ro-RO" dirty="0"/>
              <a:t> </a:t>
            </a:r>
            <a:r>
              <a:rPr lang="ro-RO" dirty="0" err="1"/>
              <a:t>granitat</a:t>
            </a:r>
            <a:r>
              <a:rPr lang="ro-RO" dirty="0"/>
              <a:t> </a:t>
            </a:r>
            <a:r>
              <a:rPr lang="ro-RO" dirty="0" err="1"/>
              <a:t>posthemoptoic</a:t>
            </a:r>
            <a:r>
              <a:rPr lang="ro-RO" dirty="0"/>
              <a:t>.</a:t>
            </a:r>
          </a:p>
          <a:p>
            <a:pPr marL="548640" indent="-411480" fontAlgn="auto">
              <a:spcAft>
                <a:spcPts val="0"/>
              </a:spcAft>
              <a:buClr>
                <a:schemeClr val="tx1">
                  <a:shade val="95000"/>
                </a:schemeClr>
              </a:buClr>
              <a:buFont typeface="Wingdings 2"/>
              <a:buChar char=""/>
              <a:defRPr/>
            </a:pPr>
            <a:r>
              <a:rPr lang="ro-RO" b="1" dirty="0" err="1" smtClean="0"/>
              <a:t>Diseminari</a:t>
            </a:r>
            <a:r>
              <a:rPr lang="ro-RO" b="1" dirty="0" smtClean="0"/>
              <a:t> </a:t>
            </a:r>
            <a:r>
              <a:rPr lang="ro-RO" b="1" dirty="0" err="1"/>
              <a:t>bronhogene</a:t>
            </a:r>
            <a:r>
              <a:rPr lang="ro-RO" b="1" dirty="0"/>
              <a:t> LSD-LIS</a:t>
            </a:r>
            <a:r>
              <a:rPr lang="ro-RO" dirty="0"/>
              <a:t> – diseminarea de tip </a:t>
            </a:r>
            <a:r>
              <a:rPr lang="ro-RO" dirty="0" err="1"/>
              <a:t>Cardis</a:t>
            </a:r>
            <a:r>
              <a:rPr lang="ro-RO" dirty="0"/>
              <a:t> 	</a:t>
            </a:r>
          </a:p>
          <a:p>
            <a:pPr marL="548640" indent="-411480" fontAlgn="auto">
              <a:spcAft>
                <a:spcPts val="0"/>
              </a:spcAft>
              <a:buClr>
                <a:schemeClr val="tx1">
                  <a:shade val="95000"/>
                </a:schemeClr>
              </a:buClr>
              <a:buFont typeface="Wingdings 2"/>
              <a:buChar char=""/>
              <a:defRPr/>
            </a:pPr>
            <a:r>
              <a:rPr lang="ro-RO" b="1" dirty="0" smtClean="0"/>
              <a:t>TB </a:t>
            </a:r>
            <a:r>
              <a:rPr lang="ro-RO" b="1" dirty="0"/>
              <a:t>pulmonara cronica</a:t>
            </a:r>
            <a:r>
              <a:rPr lang="ro-RO" dirty="0"/>
              <a:t> prin </a:t>
            </a:r>
            <a:r>
              <a:rPr lang="ro-RO" dirty="0" err="1"/>
              <a:t>aparitia</a:t>
            </a:r>
            <a:r>
              <a:rPr lang="ro-RO" dirty="0"/>
              <a:t> fenomenelor de </a:t>
            </a:r>
            <a:r>
              <a:rPr lang="ro-RO" dirty="0" err="1"/>
              <a:t>chimiorezistenta</a:t>
            </a:r>
            <a:r>
              <a:rPr lang="ro-RO" dirty="0"/>
              <a:t> a germenilor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ro-RO" u="sng" dirty="0">
                <a:effectLst/>
              </a:rPr>
              <a:t>Tratamentul </a:t>
            </a:r>
            <a:r>
              <a:rPr lang="ro-RO" u="sng" dirty="0" smtClean="0">
                <a:effectLst/>
              </a:rPr>
              <a:t>T</a:t>
            </a:r>
            <a:r>
              <a:rPr lang="en-US" u="sng" dirty="0" err="1" smtClean="0">
                <a:effectLst/>
              </a:rPr>
              <a:t>uberculozei</a:t>
            </a:r>
            <a:endParaRPr lang="ro-RO" dirty="0">
              <a:effectLst/>
            </a:endParaRPr>
          </a:p>
        </p:txBody>
      </p:sp>
      <p:sp>
        <p:nvSpPr>
          <p:cNvPr id="3" name="Content Placeholder 2"/>
          <p:cNvSpPr>
            <a:spLocks noGrp="1"/>
          </p:cNvSpPr>
          <p:nvPr>
            <p:ph idx="1"/>
          </p:nvPr>
        </p:nvSpPr>
        <p:spPr>
          <a:xfrm>
            <a:off x="250825" y="1600200"/>
            <a:ext cx="8642350" cy="4924425"/>
          </a:xfrm>
        </p:spPr>
        <p:txBody>
          <a:bodyPr>
            <a:normAutofit/>
          </a:bodyPr>
          <a:lstStyle/>
          <a:p>
            <a:pPr marL="137160" indent="0" fontAlgn="auto">
              <a:spcAft>
                <a:spcPts val="0"/>
              </a:spcAft>
              <a:buClr>
                <a:schemeClr val="tx1">
                  <a:shade val="95000"/>
                </a:schemeClr>
              </a:buClr>
              <a:buFont typeface="Wingdings 2"/>
              <a:buNone/>
              <a:defRPr/>
            </a:pPr>
            <a:r>
              <a:rPr lang="ro-RO" dirty="0"/>
              <a:t>TB indiferent de localizare este o </a:t>
            </a:r>
            <a:r>
              <a:rPr lang="ro-RO" dirty="0" err="1"/>
              <a:t>afectiune</a:t>
            </a:r>
            <a:r>
              <a:rPr lang="ro-RO" dirty="0"/>
              <a:t> care </a:t>
            </a:r>
            <a:r>
              <a:rPr lang="ro-RO" dirty="0" err="1"/>
              <a:t>incepand</a:t>
            </a:r>
            <a:r>
              <a:rPr lang="ro-RO" dirty="0"/>
              <a:t> cu a II-a </a:t>
            </a:r>
            <a:r>
              <a:rPr lang="ro-RO" dirty="0" err="1"/>
              <a:t>jumatate</a:t>
            </a:r>
            <a:r>
              <a:rPr lang="ro-RO" dirty="0"/>
              <a:t> a sec XX </a:t>
            </a:r>
            <a:r>
              <a:rPr lang="ro-RO" dirty="0" err="1"/>
              <a:t>beneficiaza</a:t>
            </a:r>
            <a:r>
              <a:rPr lang="ro-RO" dirty="0"/>
              <a:t> de tratament etiologic, fiind in marea majoritate din cazuri o boala perfect vindecabila</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ro-RO" dirty="0"/>
          </a:p>
          <a:p>
            <a:pPr marL="137160" indent="0" fontAlgn="auto">
              <a:spcAft>
                <a:spcPts val="0"/>
              </a:spcAft>
              <a:buClr>
                <a:schemeClr val="tx1">
                  <a:shade val="95000"/>
                </a:schemeClr>
              </a:buClr>
              <a:buFont typeface="Wingdings 2"/>
              <a:buNone/>
              <a:defRPr/>
            </a:pPr>
            <a:r>
              <a:rPr lang="ro-RO" dirty="0"/>
              <a:t>Scopurile tratamentului </a:t>
            </a:r>
            <a:r>
              <a:rPr lang="ro-RO" dirty="0" err="1"/>
              <a:t>antibacilar</a:t>
            </a:r>
            <a:r>
              <a:rPr lang="ro-RO" dirty="0"/>
              <a:t> sunt:</a:t>
            </a:r>
          </a:p>
          <a:p>
            <a:pPr marL="548640" indent="-411480" fontAlgn="auto">
              <a:spcAft>
                <a:spcPts val="0"/>
              </a:spcAft>
              <a:buClr>
                <a:schemeClr val="tx1">
                  <a:shade val="95000"/>
                </a:schemeClr>
              </a:buClr>
              <a:buFont typeface="Wingdings 2"/>
              <a:buChar char=""/>
              <a:defRPr/>
            </a:pPr>
            <a:r>
              <a:rPr lang="ro-RO" dirty="0"/>
              <a:t>Vindecarea bolnavului de TB</a:t>
            </a:r>
          </a:p>
          <a:p>
            <a:pPr marL="548640" indent="-411480" fontAlgn="auto">
              <a:spcAft>
                <a:spcPts val="0"/>
              </a:spcAft>
              <a:buClr>
                <a:schemeClr val="tx1">
                  <a:shade val="95000"/>
                </a:schemeClr>
              </a:buClr>
              <a:buFont typeface="Wingdings 2"/>
              <a:buChar char=""/>
              <a:defRPr/>
            </a:pPr>
            <a:r>
              <a:rPr lang="ro-RO" dirty="0"/>
              <a:t>Reducerea transmiterii bolii</a:t>
            </a:r>
          </a:p>
          <a:p>
            <a:pPr marL="548640" indent="-411480" fontAlgn="auto">
              <a:spcAft>
                <a:spcPts val="0"/>
              </a:spcAft>
              <a:buClr>
                <a:schemeClr val="tx1">
                  <a:shade val="95000"/>
                </a:schemeClr>
              </a:buClr>
              <a:buFont typeface="Wingdings 2"/>
              <a:buChar char=""/>
              <a:defRPr/>
            </a:pPr>
            <a:r>
              <a:rPr lang="ro-RO" dirty="0"/>
              <a:t>Prevenirea </a:t>
            </a:r>
            <a:r>
              <a:rPr lang="ro-RO" dirty="0" err="1"/>
              <a:t>recidivarii</a:t>
            </a:r>
            <a:r>
              <a:rPr lang="ro-RO" dirty="0"/>
              <a:t> TB</a:t>
            </a:r>
          </a:p>
          <a:p>
            <a:pPr marL="548640" indent="-411480" fontAlgn="auto">
              <a:spcAft>
                <a:spcPts val="0"/>
              </a:spcAft>
              <a:buClr>
                <a:schemeClr val="tx1">
                  <a:shade val="95000"/>
                </a:schemeClr>
              </a:buClr>
              <a:buFont typeface="Wingdings 2"/>
              <a:buChar char=""/>
              <a:defRPr/>
            </a:pPr>
            <a:r>
              <a:rPr lang="ro-RO" dirty="0"/>
              <a:t>Prevenirea efectelor tardive sau decesului prin TB</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640762" cy="6335712"/>
          </a:xfrm>
        </p:spPr>
        <p:txBody>
          <a:bodyPr>
            <a:normAutofit fontScale="77500" lnSpcReduction="20000"/>
          </a:bodyPr>
          <a:lstStyle/>
          <a:p>
            <a:pPr marL="137160" indent="0" fontAlgn="auto">
              <a:spcAft>
                <a:spcPts val="0"/>
              </a:spcAft>
              <a:buClr>
                <a:schemeClr val="tx1">
                  <a:shade val="95000"/>
                </a:schemeClr>
              </a:buClr>
              <a:buFont typeface="Wingdings 2"/>
              <a:buNone/>
              <a:defRPr/>
            </a:pPr>
            <a:r>
              <a:rPr lang="ro-RO" sz="3300" i="1" dirty="0"/>
              <a:t>Scurt </a:t>
            </a:r>
            <a:r>
              <a:rPr lang="ro-RO" sz="3300" i="1" dirty="0" smtClean="0"/>
              <a:t>istoric</a:t>
            </a:r>
            <a:endParaRPr lang="en-US" sz="3300" i="1" dirty="0" smtClean="0"/>
          </a:p>
          <a:p>
            <a:pPr marL="137160" indent="0" fontAlgn="auto">
              <a:spcAft>
                <a:spcPts val="0"/>
              </a:spcAft>
              <a:buClr>
                <a:schemeClr val="tx1">
                  <a:shade val="95000"/>
                </a:schemeClr>
              </a:buClr>
              <a:buFont typeface="Wingdings 2"/>
              <a:buNone/>
              <a:defRPr/>
            </a:pPr>
            <a:r>
              <a:rPr lang="ro-RO" i="1" dirty="0" err="1" smtClean="0"/>
              <a:t>D.p.d.v</a:t>
            </a:r>
            <a:r>
              <a:rPr lang="ro-RO" i="1" dirty="0" smtClean="0"/>
              <a:t> </a:t>
            </a:r>
            <a:r>
              <a:rPr lang="ro-RO" i="1" dirty="0"/>
              <a:t>al tratamentului, TB </a:t>
            </a:r>
            <a:r>
              <a:rPr lang="ro-RO" i="1" dirty="0" err="1"/>
              <a:t>cunoaste</a:t>
            </a:r>
            <a:r>
              <a:rPr lang="ro-RO" i="1" dirty="0"/>
              <a:t> doua mari etape(„ere</a:t>
            </a:r>
            <a:r>
              <a:rPr lang="ro-RO" i="1" dirty="0" smtClean="0"/>
              <a:t>”)</a:t>
            </a:r>
            <a:endParaRPr lang="en-US" i="1"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en-US" b="1" i="1" dirty="0" smtClean="0"/>
              <a:t>Prima</a:t>
            </a:r>
            <a:r>
              <a:rPr lang="ro-RO" b="1" i="1" dirty="0" smtClean="0"/>
              <a:t> </a:t>
            </a:r>
            <a:r>
              <a:rPr lang="ro-RO" b="1" i="1" dirty="0"/>
              <a:t>etapa </a:t>
            </a:r>
            <a:r>
              <a:rPr lang="ro-RO" i="1" dirty="0"/>
              <a:t>(era anterioara tratamentului antituberculos)- a durat pana in jurul anului 1950. Este </a:t>
            </a:r>
            <a:r>
              <a:rPr lang="ro-RO" i="1" dirty="0" err="1"/>
              <a:t>caracteriozata</a:t>
            </a:r>
            <a:r>
              <a:rPr lang="ro-RO" i="1" dirty="0"/>
              <a:t> de lipsa </a:t>
            </a:r>
            <a:r>
              <a:rPr lang="ro-RO" i="1" dirty="0" err="1"/>
              <a:t>oricarui</a:t>
            </a:r>
            <a:r>
              <a:rPr lang="ro-RO" i="1" dirty="0"/>
              <a:t> tratament etiologic. Tratamentul TB consta in: cura de repaus, supraalimentare, colapsoterapie medicala si chirurgicala.</a:t>
            </a:r>
            <a:endParaRPr lang="ro-RO" dirty="0"/>
          </a:p>
          <a:p>
            <a:pPr marL="137160" indent="0" fontAlgn="auto">
              <a:spcAft>
                <a:spcPts val="0"/>
              </a:spcAft>
              <a:buClr>
                <a:schemeClr val="tx1">
                  <a:shade val="95000"/>
                </a:schemeClr>
              </a:buClr>
              <a:buFont typeface="Wingdings 2"/>
              <a:buNone/>
              <a:defRPr/>
            </a:pPr>
            <a:r>
              <a:rPr lang="ro-RO" i="1" dirty="0"/>
              <a:t>Obiectivul acestui tratament era  </a:t>
            </a:r>
            <a:r>
              <a:rPr lang="ro-RO" i="1" dirty="0" err="1"/>
              <a:t>crestere</a:t>
            </a:r>
            <a:r>
              <a:rPr lang="ro-RO" i="1" dirty="0"/>
              <a:t> rezistentei naturale a organismului prin suprimarea efortului fizic si mental, repaus prelungit la pat (</a:t>
            </a:r>
            <a:r>
              <a:rPr lang="ro-RO" i="1" dirty="0" err="1"/>
              <a:t>bed</a:t>
            </a:r>
            <a:r>
              <a:rPr lang="ro-RO" i="1" dirty="0"/>
              <a:t> rest), repaus vocal(in TB laringiana), aeroterapie, </a:t>
            </a:r>
            <a:r>
              <a:rPr lang="ro-RO" i="1" dirty="0" err="1"/>
              <a:t>alimentatie</a:t>
            </a:r>
            <a:r>
              <a:rPr lang="ro-RO" i="1" dirty="0"/>
              <a:t> constanta, colapsoterapie. O mica parte dintre </a:t>
            </a:r>
            <a:r>
              <a:rPr lang="ro-RO" i="1" dirty="0" err="1"/>
              <a:t>bolnazi</a:t>
            </a:r>
            <a:r>
              <a:rPr lang="ro-RO" i="1" dirty="0"/>
              <a:t> se puteau vindeca</a:t>
            </a:r>
            <a:r>
              <a:rPr lang="ro-RO" i="1" dirty="0" smtClean="0"/>
              <a:t>.</a:t>
            </a:r>
            <a:endParaRPr lang="en-US" i="1"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ro-RO" b="1" i="1" dirty="0"/>
              <a:t>a II-a etapa </a:t>
            </a:r>
            <a:r>
              <a:rPr lang="ro-RO" i="1" dirty="0"/>
              <a:t>(era chimioterapiei) </a:t>
            </a:r>
            <a:endParaRPr lang="en-US" i="1" dirty="0" smtClean="0"/>
          </a:p>
          <a:p>
            <a:pPr marL="137160" indent="0" fontAlgn="auto">
              <a:spcAft>
                <a:spcPts val="0"/>
              </a:spcAft>
              <a:buClr>
                <a:schemeClr val="tx1">
                  <a:shade val="95000"/>
                </a:schemeClr>
              </a:buClr>
              <a:buFont typeface="Wingdings 2"/>
              <a:buNone/>
              <a:defRPr/>
            </a:pPr>
            <a:r>
              <a:rPr lang="ro-RO" i="1" dirty="0" smtClean="0"/>
              <a:t>– </a:t>
            </a:r>
            <a:r>
              <a:rPr lang="ro-RO" i="1" dirty="0" err="1"/>
              <a:t>incepe</a:t>
            </a:r>
            <a:r>
              <a:rPr lang="ro-RO" i="1" dirty="0"/>
              <a:t> in jurul anului 1943 cu descoperirea Streptomicinei</a:t>
            </a:r>
            <a:r>
              <a:rPr lang="ro-RO" i="1" dirty="0" smtClean="0"/>
              <a:t>,</a:t>
            </a:r>
            <a:endParaRPr lang="en-US" i="1" dirty="0" smtClean="0"/>
          </a:p>
          <a:p>
            <a:pPr marL="548640" indent="-411480" fontAlgn="auto">
              <a:spcAft>
                <a:spcPts val="0"/>
              </a:spcAft>
              <a:buClr>
                <a:schemeClr val="tx1">
                  <a:shade val="95000"/>
                </a:schemeClr>
              </a:buClr>
              <a:buFontTx/>
              <a:buChar char="-"/>
              <a:defRPr/>
            </a:pPr>
            <a:r>
              <a:rPr lang="ro-RO" i="1" dirty="0" smtClean="0"/>
              <a:t>in </a:t>
            </a:r>
            <a:r>
              <a:rPr lang="ro-RO" i="1" dirty="0"/>
              <a:t>1949 apare Acidul </a:t>
            </a:r>
            <a:r>
              <a:rPr lang="ro-RO" i="1" dirty="0" err="1"/>
              <a:t>paraaminosalicilic</a:t>
            </a:r>
            <a:r>
              <a:rPr lang="ro-RO" i="1" dirty="0"/>
              <a:t>(PAS), </a:t>
            </a:r>
            <a:endParaRPr lang="en-US" i="1" dirty="0"/>
          </a:p>
          <a:p>
            <a:pPr marL="548640" indent="-411480" fontAlgn="auto">
              <a:spcAft>
                <a:spcPts val="0"/>
              </a:spcAft>
              <a:buClr>
                <a:schemeClr val="tx1">
                  <a:shade val="95000"/>
                </a:schemeClr>
              </a:buClr>
              <a:buFontTx/>
              <a:buChar char="-"/>
              <a:defRPr/>
            </a:pPr>
            <a:r>
              <a:rPr lang="ro-RO" i="1" dirty="0" smtClean="0"/>
              <a:t>1952- </a:t>
            </a:r>
            <a:r>
              <a:rPr lang="ro-RO" i="1" dirty="0" err="1"/>
              <a:t>Izoniazida</a:t>
            </a:r>
            <a:r>
              <a:rPr lang="ro-RO" i="1" dirty="0"/>
              <a:t>. HIN, SM si PAS au constituit triada clasica de tratament al TB dar cu o durata lunga 12-18 luni</a:t>
            </a:r>
            <a:r>
              <a:rPr lang="ro-RO" i="1" dirty="0" smtClean="0"/>
              <a:t>.</a:t>
            </a:r>
            <a:endParaRPr lang="en-US" i="1" dirty="0" smtClean="0"/>
          </a:p>
          <a:p>
            <a:pPr marL="548640" indent="-411480" fontAlgn="auto">
              <a:spcAft>
                <a:spcPts val="0"/>
              </a:spcAft>
              <a:buClr>
                <a:schemeClr val="tx1">
                  <a:shade val="95000"/>
                </a:schemeClr>
              </a:buClr>
              <a:buFontTx/>
              <a:buChar char="-"/>
              <a:defRPr/>
            </a:pPr>
            <a:r>
              <a:rPr lang="ro-RO" i="1" dirty="0" smtClean="0"/>
              <a:t>In </a:t>
            </a:r>
            <a:r>
              <a:rPr lang="ro-RO" i="1" dirty="0"/>
              <a:t>1970 se </a:t>
            </a:r>
            <a:r>
              <a:rPr lang="ro-RO" i="1" dirty="0" err="1"/>
              <a:t>descopera</a:t>
            </a:r>
            <a:r>
              <a:rPr lang="ro-RO" i="1" dirty="0"/>
              <a:t> </a:t>
            </a:r>
            <a:r>
              <a:rPr lang="ro-RO" i="1" dirty="0" err="1"/>
              <a:t>Rifampicina</a:t>
            </a:r>
            <a:r>
              <a:rPr lang="ro-RO" i="1" dirty="0"/>
              <a:t> care permite diminuarea sechelelor terapeutice.</a:t>
            </a:r>
            <a:endParaRPr lang="ro-R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640762" cy="6335712"/>
          </a:xfrm>
        </p:spPr>
        <p:txBody>
          <a:bodyPr>
            <a:normAutofit fontScale="92500" lnSpcReduction="20000"/>
          </a:bodyPr>
          <a:lstStyle/>
          <a:p>
            <a:pPr marL="137160" indent="0" fontAlgn="auto">
              <a:spcAft>
                <a:spcPts val="0"/>
              </a:spcAft>
              <a:buClr>
                <a:schemeClr val="tx1">
                  <a:shade val="95000"/>
                </a:schemeClr>
              </a:buClr>
              <a:buFont typeface="Wingdings 2"/>
              <a:buNone/>
              <a:defRPr/>
            </a:pPr>
            <a:r>
              <a:rPr lang="ro-RO" b="1" u="sng" dirty="0"/>
              <a:t>Medicamente anti TB </a:t>
            </a:r>
            <a:r>
              <a:rPr lang="ro-RO" b="1" u="sng" dirty="0" err="1"/>
              <a:t>esentiale</a:t>
            </a:r>
            <a:r>
              <a:rPr lang="ro-RO" b="1" u="sng" dirty="0"/>
              <a:t> (de linia I</a:t>
            </a:r>
            <a:r>
              <a:rPr lang="ro-RO" b="1" u="sng" dirty="0" smtClean="0"/>
              <a:t>)</a:t>
            </a:r>
            <a:endParaRPr lang="en-US" b="1" u="sng" dirty="0" smtClean="0"/>
          </a:p>
          <a:p>
            <a:pPr marL="137160" indent="0" fontAlgn="auto">
              <a:spcAft>
                <a:spcPts val="0"/>
              </a:spcAft>
              <a:buClr>
                <a:schemeClr val="tx1">
                  <a:shade val="95000"/>
                </a:schemeClr>
              </a:buClr>
              <a:buFont typeface="Wingdings 2"/>
              <a:buNone/>
              <a:defRPr/>
            </a:pPr>
            <a:endParaRPr lang="ro-RO" dirty="0"/>
          </a:p>
          <a:p>
            <a:pPr marL="137160" indent="0" fontAlgn="auto">
              <a:spcAft>
                <a:spcPts val="0"/>
              </a:spcAft>
              <a:buClr>
                <a:schemeClr val="tx1">
                  <a:shade val="95000"/>
                </a:schemeClr>
              </a:buClr>
              <a:buFont typeface="Wingdings 2"/>
              <a:buNone/>
              <a:defRPr/>
            </a:pPr>
            <a:r>
              <a:rPr lang="ro-RO" dirty="0"/>
              <a:t>Folosite in tratamentul TB produsa de germeni cu sensibilitate </a:t>
            </a:r>
            <a:r>
              <a:rPr lang="ro-RO" dirty="0" err="1" smtClean="0"/>
              <a:t>pastrata</a:t>
            </a:r>
            <a:r>
              <a:rPr lang="en-US" dirty="0"/>
              <a:t>:</a:t>
            </a:r>
            <a:endParaRPr lang="ro-RO" dirty="0"/>
          </a:p>
          <a:p>
            <a:pPr marL="548640" indent="-411480" fontAlgn="auto">
              <a:spcAft>
                <a:spcPts val="0"/>
              </a:spcAft>
              <a:buClr>
                <a:schemeClr val="tx1">
                  <a:shade val="95000"/>
                </a:schemeClr>
              </a:buClr>
              <a:buFont typeface="Wingdings 2"/>
              <a:buChar char=""/>
              <a:defRPr/>
            </a:pPr>
            <a:r>
              <a:rPr lang="ro-RO" b="1" i="1" dirty="0"/>
              <a:t>ISONIAZIDA</a:t>
            </a:r>
            <a:r>
              <a:rPr lang="ro-RO" i="1" dirty="0"/>
              <a:t>- Hidrazida (H, HIN)</a:t>
            </a:r>
          </a:p>
          <a:p>
            <a:pPr marL="548640" indent="-411480" fontAlgn="auto">
              <a:spcAft>
                <a:spcPts val="0"/>
              </a:spcAft>
              <a:buClr>
                <a:schemeClr val="tx1">
                  <a:shade val="95000"/>
                </a:schemeClr>
              </a:buClr>
              <a:buFont typeface="Wingdings 2"/>
              <a:buChar char=""/>
              <a:defRPr/>
            </a:pPr>
            <a:r>
              <a:rPr lang="ro-RO" b="1" i="1" dirty="0"/>
              <a:t>RIFAMPICINA</a:t>
            </a:r>
            <a:r>
              <a:rPr lang="ro-RO" i="1" dirty="0"/>
              <a:t>- </a:t>
            </a:r>
            <a:r>
              <a:rPr lang="ro-RO" i="1" dirty="0" err="1"/>
              <a:t>Sinerdol</a:t>
            </a:r>
            <a:r>
              <a:rPr lang="ro-RO" i="1" dirty="0"/>
              <a:t> (R, RMP)</a:t>
            </a:r>
          </a:p>
          <a:p>
            <a:pPr marL="548640" indent="-411480" fontAlgn="auto">
              <a:spcAft>
                <a:spcPts val="0"/>
              </a:spcAft>
              <a:buClr>
                <a:schemeClr val="tx1">
                  <a:shade val="95000"/>
                </a:schemeClr>
              </a:buClr>
              <a:buFont typeface="Wingdings 2"/>
              <a:buChar char=""/>
              <a:defRPr/>
            </a:pPr>
            <a:r>
              <a:rPr lang="ro-RO" b="1" i="1" dirty="0"/>
              <a:t>PIRAZINAMIDA</a:t>
            </a:r>
            <a:r>
              <a:rPr lang="ro-RO" i="1" dirty="0"/>
              <a:t> (P, PZA)</a:t>
            </a:r>
          </a:p>
          <a:p>
            <a:pPr marL="548640" indent="-411480" fontAlgn="auto">
              <a:spcAft>
                <a:spcPts val="0"/>
              </a:spcAft>
              <a:buClr>
                <a:schemeClr val="tx1">
                  <a:shade val="95000"/>
                </a:schemeClr>
              </a:buClr>
              <a:buFont typeface="Wingdings 2"/>
              <a:buChar char=""/>
              <a:defRPr/>
            </a:pPr>
            <a:r>
              <a:rPr lang="ro-RO" b="1" i="1" dirty="0"/>
              <a:t>ETAMBUTOL</a:t>
            </a:r>
            <a:r>
              <a:rPr lang="ro-RO" i="1" dirty="0"/>
              <a:t> (E, EMB)</a:t>
            </a:r>
          </a:p>
          <a:p>
            <a:pPr marL="548640" indent="-411480" fontAlgn="auto">
              <a:spcAft>
                <a:spcPts val="0"/>
              </a:spcAft>
              <a:buClr>
                <a:schemeClr val="tx1">
                  <a:shade val="95000"/>
                </a:schemeClr>
              </a:buClr>
              <a:buFont typeface="Wingdings 2"/>
              <a:buChar char=""/>
              <a:defRPr/>
            </a:pPr>
            <a:r>
              <a:rPr lang="ro-RO" b="1" i="1" dirty="0"/>
              <a:t>STREPTOMICINA</a:t>
            </a:r>
            <a:r>
              <a:rPr lang="ro-RO" i="1" dirty="0"/>
              <a:t>- </a:t>
            </a:r>
            <a:r>
              <a:rPr lang="ro-RO" i="1" dirty="0" err="1"/>
              <a:t>Strevital</a:t>
            </a:r>
            <a:r>
              <a:rPr lang="ro-RO" i="1" dirty="0"/>
              <a:t> (S, SM</a:t>
            </a:r>
            <a:r>
              <a:rPr lang="ro-RO" i="1" dirty="0" smtClean="0"/>
              <a:t>)</a:t>
            </a:r>
            <a:endParaRPr lang="en-US" i="1" dirty="0" smtClean="0"/>
          </a:p>
          <a:p>
            <a:pPr marL="548640" indent="-411480" fontAlgn="auto">
              <a:spcAft>
                <a:spcPts val="0"/>
              </a:spcAft>
              <a:buClr>
                <a:schemeClr val="tx1">
                  <a:shade val="95000"/>
                </a:schemeClr>
              </a:buClr>
              <a:buFont typeface="Wingdings 2"/>
              <a:buChar char=""/>
              <a:defRPr/>
            </a:pPr>
            <a:endParaRPr lang="ro-RO" dirty="0"/>
          </a:p>
          <a:p>
            <a:pPr marL="548640" indent="-411480" fontAlgn="auto">
              <a:spcAft>
                <a:spcPts val="0"/>
              </a:spcAft>
              <a:buClr>
                <a:schemeClr val="tx1">
                  <a:shade val="95000"/>
                </a:schemeClr>
              </a:buClr>
              <a:buFont typeface="Arial" pitchFamily="34" charset="0"/>
              <a:buChar char="•"/>
              <a:defRPr/>
            </a:pPr>
            <a:r>
              <a:rPr lang="ro-RO" b="1" dirty="0"/>
              <a:t>H si R – </a:t>
            </a:r>
            <a:r>
              <a:rPr lang="ro-RO" u="sng" dirty="0"/>
              <a:t>medicamente majore prezente in toate regimurile moderne de </a:t>
            </a:r>
            <a:r>
              <a:rPr lang="ro-RO" u="sng" dirty="0" err="1"/>
              <a:t>chimiopterapie</a:t>
            </a:r>
            <a:r>
              <a:rPr lang="ro-RO" u="sng" dirty="0"/>
              <a:t> pe toata durata tratamentului</a:t>
            </a:r>
            <a:endParaRPr lang="ro-RO" dirty="0"/>
          </a:p>
          <a:p>
            <a:pPr marL="548640" indent="-411480" fontAlgn="auto">
              <a:spcAft>
                <a:spcPts val="0"/>
              </a:spcAft>
              <a:buClr>
                <a:schemeClr val="tx1">
                  <a:shade val="95000"/>
                </a:schemeClr>
              </a:buClr>
              <a:buFont typeface="Arial" pitchFamily="34" charset="0"/>
              <a:buChar char="•"/>
              <a:defRPr/>
            </a:pPr>
            <a:r>
              <a:rPr lang="ro-RO" b="1" dirty="0"/>
              <a:t>Z, E si S –</a:t>
            </a:r>
            <a:r>
              <a:rPr lang="ro-RO" u="sng" dirty="0"/>
              <a:t> </a:t>
            </a:r>
            <a:r>
              <a:rPr lang="ro-RO" u="sng" dirty="0" err="1"/>
              <a:t>medicatie</a:t>
            </a:r>
            <a:r>
              <a:rPr lang="ro-RO" u="sng" dirty="0"/>
              <a:t> de asociere care intensifica </a:t>
            </a:r>
            <a:r>
              <a:rPr lang="ro-RO" u="sng" dirty="0" err="1"/>
              <a:t>actiunea</a:t>
            </a:r>
            <a:r>
              <a:rPr lang="ro-RO" u="sng" dirty="0"/>
              <a:t> celor majore (Z si S) sau previn rezistenta secundara (S si E)</a:t>
            </a:r>
            <a:endParaRPr lang="ro-R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88913"/>
            <a:ext cx="8569325" cy="6264275"/>
          </a:xfrm>
        </p:spPr>
        <p:txBody>
          <a:bodyPr>
            <a:normAutofit fontScale="92500" lnSpcReduction="10000"/>
          </a:bodyPr>
          <a:lstStyle/>
          <a:p>
            <a:pPr marL="137160" indent="0" fontAlgn="auto">
              <a:spcAft>
                <a:spcPts val="0"/>
              </a:spcAft>
              <a:buClr>
                <a:schemeClr val="tx1">
                  <a:shade val="95000"/>
                </a:schemeClr>
              </a:buClr>
              <a:buFont typeface="Wingdings 2"/>
              <a:buNone/>
              <a:defRPr/>
            </a:pPr>
            <a:r>
              <a:rPr lang="ro-RO" b="1" u="sng" dirty="0"/>
              <a:t>Medicamente anti TB </a:t>
            </a:r>
            <a:r>
              <a:rPr lang="ro-RO" b="1" u="sng" dirty="0" err="1"/>
              <a:t>neesentiale</a:t>
            </a:r>
            <a:r>
              <a:rPr lang="ro-RO" b="1" u="sng" dirty="0"/>
              <a:t> (de linia a II-a) sau de </a:t>
            </a:r>
            <a:r>
              <a:rPr lang="ro-RO" b="1" u="sng" dirty="0" smtClean="0"/>
              <a:t>rezerva</a:t>
            </a:r>
            <a:endParaRPr lang="ro-RO" dirty="0"/>
          </a:p>
          <a:p>
            <a:pPr marL="137160" indent="0" fontAlgn="auto">
              <a:spcAft>
                <a:spcPts val="0"/>
              </a:spcAft>
              <a:buClr>
                <a:schemeClr val="tx1">
                  <a:shade val="95000"/>
                </a:schemeClr>
              </a:buClr>
              <a:buFont typeface="Wingdings 2"/>
              <a:buNone/>
              <a:defRPr/>
            </a:pPr>
            <a:r>
              <a:rPr lang="ro-RO" dirty="0"/>
              <a:t>Folosite in tratamentul cazurilor de TB cu germeni cu </a:t>
            </a:r>
            <a:r>
              <a:rPr lang="ro-RO" dirty="0" err="1"/>
              <a:t>chimiorezistenta</a:t>
            </a:r>
            <a:r>
              <a:rPr lang="ro-RO" dirty="0"/>
              <a:t> primara sau </a:t>
            </a:r>
            <a:r>
              <a:rPr lang="ro-RO" dirty="0" err="1" smtClean="0"/>
              <a:t>dobandita</a:t>
            </a:r>
            <a:r>
              <a:rPr lang="en-US" dirty="0" smtClean="0"/>
              <a:t>:</a:t>
            </a:r>
            <a:endParaRPr lang="ro-RO" dirty="0"/>
          </a:p>
          <a:p>
            <a:pPr marL="548640" indent="-411480" fontAlgn="auto">
              <a:spcAft>
                <a:spcPts val="0"/>
              </a:spcAft>
              <a:buClr>
                <a:schemeClr val="tx1">
                  <a:shade val="95000"/>
                </a:schemeClr>
              </a:buClr>
              <a:buFont typeface="Wingdings 2"/>
              <a:buChar char=""/>
              <a:defRPr/>
            </a:pPr>
            <a:r>
              <a:rPr lang="ro-RO" i="1" dirty="0"/>
              <a:t>ETIONAMIDA</a:t>
            </a:r>
          </a:p>
          <a:p>
            <a:pPr marL="548640" indent="-411480" fontAlgn="auto">
              <a:spcAft>
                <a:spcPts val="0"/>
              </a:spcAft>
              <a:buClr>
                <a:schemeClr val="tx1">
                  <a:shade val="95000"/>
                </a:schemeClr>
              </a:buClr>
              <a:buFont typeface="Wingdings 2"/>
              <a:buChar char=""/>
              <a:defRPr/>
            </a:pPr>
            <a:r>
              <a:rPr lang="ro-RO" i="1" dirty="0"/>
              <a:t>PROTIONAMIDA</a:t>
            </a:r>
          </a:p>
          <a:p>
            <a:pPr marL="548640" indent="-411480" fontAlgn="auto">
              <a:spcAft>
                <a:spcPts val="0"/>
              </a:spcAft>
              <a:buClr>
                <a:schemeClr val="tx1">
                  <a:shade val="95000"/>
                </a:schemeClr>
              </a:buClr>
              <a:buFont typeface="Wingdings 2"/>
              <a:buChar char=""/>
              <a:defRPr/>
            </a:pPr>
            <a:r>
              <a:rPr lang="ro-RO" i="1" dirty="0"/>
              <a:t>CICLOSERINA</a:t>
            </a:r>
          </a:p>
          <a:p>
            <a:pPr marL="548640" indent="-411480" fontAlgn="auto">
              <a:spcAft>
                <a:spcPts val="0"/>
              </a:spcAft>
              <a:buClr>
                <a:schemeClr val="tx1">
                  <a:shade val="95000"/>
                </a:schemeClr>
              </a:buClr>
              <a:buFont typeface="Wingdings 2"/>
              <a:buChar char=""/>
              <a:defRPr/>
            </a:pPr>
            <a:r>
              <a:rPr lang="ro-RO" i="1" dirty="0"/>
              <a:t>CAPREOMICINA, VIOMICINA, AC PARAAMINOSALICILIC (PAS)</a:t>
            </a:r>
          </a:p>
          <a:p>
            <a:pPr marL="548640" indent="-411480" fontAlgn="auto">
              <a:spcAft>
                <a:spcPts val="0"/>
              </a:spcAft>
              <a:buClr>
                <a:schemeClr val="tx1">
                  <a:shade val="95000"/>
                </a:schemeClr>
              </a:buClr>
              <a:buFont typeface="Wingdings 2"/>
              <a:buChar char=""/>
              <a:defRPr/>
            </a:pPr>
            <a:r>
              <a:rPr lang="ro-RO" i="1" dirty="0" smtClean="0"/>
              <a:t>F</a:t>
            </a:r>
            <a:r>
              <a:rPr lang="en-US" i="1" dirty="0" err="1" smtClean="0"/>
              <a:t>luorochinolone</a:t>
            </a:r>
            <a:r>
              <a:rPr lang="ro-RO" i="1" dirty="0" smtClean="0"/>
              <a:t> </a:t>
            </a:r>
            <a:r>
              <a:rPr lang="ro-RO" i="1" dirty="0"/>
              <a:t>(OFLOXACINA, CIPROFLOXACINA, SPARFLOXACINA)</a:t>
            </a:r>
          </a:p>
          <a:p>
            <a:pPr marL="548640" indent="-411480" fontAlgn="auto">
              <a:spcAft>
                <a:spcPts val="0"/>
              </a:spcAft>
              <a:buClr>
                <a:schemeClr val="tx1">
                  <a:shade val="95000"/>
                </a:schemeClr>
              </a:buClr>
              <a:buFont typeface="Wingdings 2"/>
              <a:buChar char=""/>
              <a:defRPr/>
            </a:pPr>
            <a:r>
              <a:rPr lang="ro-RO" i="1" dirty="0" smtClean="0"/>
              <a:t>A</a:t>
            </a:r>
            <a:r>
              <a:rPr lang="en-US" i="1" dirty="0" err="1" smtClean="0"/>
              <a:t>minoglicozide</a:t>
            </a:r>
            <a:r>
              <a:rPr lang="ro-RO" i="1" dirty="0" smtClean="0"/>
              <a:t>(KANAMICINA</a:t>
            </a:r>
            <a:r>
              <a:rPr lang="ro-RO" i="1" dirty="0"/>
              <a:t>, AMIKACINA)</a:t>
            </a:r>
          </a:p>
          <a:p>
            <a:pPr marL="548640" indent="-411480" fontAlgn="auto">
              <a:spcAft>
                <a:spcPts val="0"/>
              </a:spcAft>
              <a:buClr>
                <a:schemeClr val="tx1">
                  <a:shade val="95000"/>
                </a:schemeClr>
              </a:buClr>
              <a:buFont typeface="Wingdings 2"/>
              <a:buChar char=""/>
              <a:defRPr/>
            </a:pPr>
            <a:r>
              <a:rPr lang="ro-RO" i="1" dirty="0"/>
              <a:t>Altele (</a:t>
            </a:r>
            <a:r>
              <a:rPr lang="ro-RO" i="1" dirty="0" err="1"/>
              <a:t>Clofazimina</a:t>
            </a:r>
            <a:r>
              <a:rPr lang="ro-RO" i="1" dirty="0"/>
              <a:t>)</a:t>
            </a:r>
          </a:p>
          <a:p>
            <a:pPr marL="548640" indent="-411480" fontAlgn="auto">
              <a:spcAft>
                <a:spcPts val="0"/>
              </a:spcAft>
              <a:buClr>
                <a:schemeClr val="tx1">
                  <a:shade val="95000"/>
                </a:schemeClr>
              </a:buClr>
              <a:buFont typeface="Wingdings 2"/>
              <a:buChar char=""/>
              <a:defRPr/>
            </a:pPr>
            <a:r>
              <a:rPr lang="ro-RO" i="1" dirty="0" err="1"/>
              <a:t>Derivati</a:t>
            </a:r>
            <a:r>
              <a:rPr lang="ro-RO" i="1" dirty="0"/>
              <a:t> de RMP- </a:t>
            </a:r>
            <a:r>
              <a:rPr lang="ro-RO" i="1" dirty="0" err="1"/>
              <a:t>Rifabutin</a:t>
            </a:r>
            <a:r>
              <a:rPr lang="ro-RO" i="1" dirty="0"/>
              <a:t>, </a:t>
            </a:r>
            <a:r>
              <a:rPr lang="ro-RO" i="1" dirty="0" err="1"/>
              <a:t>Rifaperitin</a:t>
            </a:r>
            <a:r>
              <a:rPr lang="ro-RO" i="1" dirty="0"/>
              <a:t> (derivate din </a:t>
            </a:r>
            <a:r>
              <a:rPr lang="ro-RO" i="1" dirty="0" err="1"/>
              <a:t>rifampicina</a:t>
            </a:r>
            <a:r>
              <a:rPr lang="ro-RO" i="1" dirty="0"/>
              <a:t> cu </a:t>
            </a:r>
            <a:r>
              <a:rPr lang="ro-RO" i="1" dirty="0" err="1"/>
              <a:t>insusiri</a:t>
            </a:r>
            <a:r>
              <a:rPr lang="ro-RO" i="1" dirty="0"/>
              <a:t> ameliorate</a:t>
            </a:r>
            <a:r>
              <a:rPr lang="ro-RO"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Caracteristicile TB secundare</a:t>
            </a:r>
            <a:r>
              <a:rPr lang="ro-RO" dirty="0">
                <a:effectLst/>
              </a:rPr>
              <a:t> :</a:t>
            </a:r>
          </a:p>
        </p:txBody>
      </p:sp>
      <p:sp>
        <p:nvSpPr>
          <p:cNvPr id="3" name="Content Placeholder 2"/>
          <p:cNvSpPr>
            <a:spLocks noGrp="1"/>
          </p:cNvSpPr>
          <p:nvPr>
            <p:ph idx="1"/>
          </p:nvPr>
        </p:nvSpPr>
        <p:spPr/>
        <p:txBody>
          <a:bodyPr>
            <a:normAutofit fontScale="92500" lnSpcReduction="20000"/>
          </a:bodyPr>
          <a:lstStyle/>
          <a:p>
            <a:pPr marL="548640" indent="-411480" fontAlgn="auto">
              <a:spcAft>
                <a:spcPts val="0"/>
              </a:spcAft>
              <a:buClr>
                <a:schemeClr val="tx1">
                  <a:shade val="95000"/>
                </a:schemeClr>
              </a:buClr>
              <a:buFont typeface="Wingdings 2"/>
              <a:buChar char=""/>
              <a:defRPr/>
            </a:pPr>
            <a:r>
              <a:rPr lang="ro-RO" b="1" u="sng" dirty="0" err="1"/>
              <a:t>Afecteaza</a:t>
            </a:r>
            <a:r>
              <a:rPr lang="ro-RO" b="1" u="sng" dirty="0"/>
              <a:t> </a:t>
            </a:r>
            <a:r>
              <a:rPr lang="ro-RO" b="1" u="sng" dirty="0" err="1"/>
              <a:t>varsta</a:t>
            </a:r>
            <a:r>
              <a:rPr lang="ro-RO" b="1" u="sng" dirty="0"/>
              <a:t> </a:t>
            </a:r>
            <a:r>
              <a:rPr lang="ro-RO" b="1" u="sng" dirty="0" err="1"/>
              <a:t>tanara</a:t>
            </a:r>
            <a:r>
              <a:rPr lang="ro-RO" b="1" u="sng" dirty="0"/>
              <a:t> si adulta </a:t>
            </a:r>
            <a:r>
              <a:rPr lang="ro-RO" dirty="0"/>
              <a:t>pentru tarile cu incidenta mare a </a:t>
            </a:r>
            <a:r>
              <a:rPr lang="ro-RO" dirty="0" smtClean="0"/>
              <a:t>b</a:t>
            </a:r>
            <a:r>
              <a:rPr lang="en-US" dirty="0"/>
              <a:t>o</a:t>
            </a:r>
            <a:r>
              <a:rPr lang="ro-RO" dirty="0" err="1" smtClean="0"/>
              <a:t>lii</a:t>
            </a:r>
            <a:r>
              <a:rPr lang="ro-RO" dirty="0" smtClean="0"/>
              <a:t> </a:t>
            </a:r>
            <a:r>
              <a:rPr lang="ro-RO" dirty="0"/>
              <a:t>(cazul </a:t>
            </a:r>
            <a:r>
              <a:rPr lang="ro-RO" dirty="0" err="1"/>
              <a:t>Romaniei</a:t>
            </a:r>
            <a:r>
              <a:rPr lang="ro-RO" dirty="0"/>
              <a:t>)</a:t>
            </a:r>
          </a:p>
          <a:p>
            <a:pPr marL="548640" indent="-411480" fontAlgn="auto">
              <a:spcAft>
                <a:spcPts val="0"/>
              </a:spcAft>
              <a:buClr>
                <a:schemeClr val="tx1">
                  <a:shade val="95000"/>
                </a:schemeClr>
              </a:buClr>
              <a:buFont typeface="Wingdings 2"/>
              <a:buChar char=""/>
              <a:defRPr/>
            </a:pPr>
            <a:r>
              <a:rPr lang="ro-RO" b="1" u="sng" dirty="0" err="1"/>
              <a:t>Afecteaza</a:t>
            </a:r>
            <a:r>
              <a:rPr lang="ro-RO" b="1" u="sng" dirty="0"/>
              <a:t> </a:t>
            </a:r>
            <a:r>
              <a:rPr lang="ro-RO" b="1" u="sng" dirty="0" err="1"/>
              <a:t>populatia</a:t>
            </a:r>
            <a:r>
              <a:rPr lang="ro-RO" b="1" u="sng" dirty="0"/>
              <a:t> </a:t>
            </a:r>
            <a:r>
              <a:rPr lang="ro-RO" b="1" u="sng" dirty="0" err="1"/>
              <a:t>varstnica</a:t>
            </a:r>
            <a:r>
              <a:rPr lang="ro-RO" b="1" u="sng" dirty="0"/>
              <a:t> </a:t>
            </a:r>
            <a:r>
              <a:rPr lang="ro-RO" dirty="0"/>
              <a:t>in tarile cu risc mic de </a:t>
            </a:r>
            <a:r>
              <a:rPr lang="ro-RO" dirty="0" err="1"/>
              <a:t>infectie</a:t>
            </a:r>
            <a:r>
              <a:rPr lang="ro-RO" dirty="0"/>
              <a:t> TB (tarile nordice ale Europei</a:t>
            </a:r>
            <a:r>
              <a:rPr lang="ro-RO" dirty="0" smtClean="0"/>
              <a:t>).</a:t>
            </a:r>
            <a:r>
              <a:rPr lang="en-US" dirty="0" smtClean="0"/>
              <a:t> </a:t>
            </a:r>
          </a:p>
          <a:p>
            <a:pPr marL="137160" indent="0" fontAlgn="auto">
              <a:spcAft>
                <a:spcPts val="0"/>
              </a:spcAft>
              <a:buClr>
                <a:schemeClr val="tx1">
                  <a:shade val="95000"/>
                </a:schemeClr>
              </a:buClr>
              <a:buFont typeface="Wingdings 2"/>
              <a:buNone/>
              <a:defRPr/>
            </a:pPr>
            <a:r>
              <a:rPr lang="ro-RO" sz="2200" i="1" dirty="0" smtClean="0"/>
              <a:t>Deplasarea </a:t>
            </a:r>
            <a:r>
              <a:rPr lang="ro-RO" sz="2200" i="1" dirty="0" err="1"/>
              <a:t>imbolnavirilor</a:t>
            </a:r>
            <a:r>
              <a:rPr lang="ro-RO" sz="2200" i="1" dirty="0"/>
              <a:t> TB </a:t>
            </a:r>
            <a:r>
              <a:rPr lang="ro-RO" sz="2200" i="1" dirty="0" err="1"/>
              <a:t>catre</a:t>
            </a:r>
            <a:r>
              <a:rPr lang="ro-RO" sz="2200" i="1" dirty="0"/>
              <a:t> </a:t>
            </a:r>
            <a:r>
              <a:rPr lang="ro-RO" sz="2200" i="1" dirty="0" err="1"/>
              <a:t>varste</a:t>
            </a:r>
            <a:r>
              <a:rPr lang="ro-RO" sz="2200" i="1" dirty="0"/>
              <a:t> mai mari reflecta o </a:t>
            </a:r>
            <a:r>
              <a:rPr lang="ro-RO" sz="2200" i="1" dirty="0" err="1"/>
              <a:t>evolutie</a:t>
            </a:r>
            <a:r>
              <a:rPr lang="ro-RO" sz="2200" i="1" dirty="0"/>
              <a:t> favorabila a endemiei</a:t>
            </a:r>
            <a:r>
              <a:rPr lang="ro-RO" sz="2200" i="1" dirty="0" smtClean="0"/>
              <a:t>.</a:t>
            </a:r>
            <a:endParaRPr lang="en-US" sz="2200" i="1" dirty="0" smtClean="0"/>
          </a:p>
          <a:p>
            <a:pPr marL="137160" indent="0" fontAlgn="auto">
              <a:spcAft>
                <a:spcPts val="0"/>
              </a:spcAft>
              <a:buClr>
                <a:schemeClr val="tx1">
                  <a:shade val="95000"/>
                </a:schemeClr>
              </a:buClr>
              <a:buFont typeface="Wingdings 2"/>
              <a:buNone/>
              <a:defRPr/>
            </a:pPr>
            <a:endParaRPr lang="ro-RO" sz="2200" i="1" dirty="0"/>
          </a:p>
          <a:p>
            <a:pPr marL="548640" indent="-411480" fontAlgn="auto">
              <a:spcAft>
                <a:spcPts val="0"/>
              </a:spcAft>
              <a:buClr>
                <a:schemeClr val="tx1">
                  <a:shade val="95000"/>
                </a:schemeClr>
              </a:buClr>
              <a:buFont typeface="Wingdings 2"/>
              <a:buChar char=""/>
              <a:defRPr/>
            </a:pPr>
            <a:r>
              <a:rPr lang="ro-RO" dirty="0"/>
              <a:t>Extinderea bolii se produce </a:t>
            </a:r>
            <a:r>
              <a:rPr lang="ro-RO" b="1" u="sng" dirty="0"/>
              <a:t>pe cale </a:t>
            </a:r>
            <a:r>
              <a:rPr lang="ro-RO" b="1" u="sng" dirty="0" err="1" smtClean="0"/>
              <a:t>bronhogena</a:t>
            </a:r>
            <a:endParaRPr lang="en-US" b="1" u="sng" dirty="0" smtClean="0"/>
          </a:p>
          <a:p>
            <a:pPr marL="548640" indent="-411480" fontAlgn="auto">
              <a:spcAft>
                <a:spcPts val="0"/>
              </a:spcAft>
              <a:buClr>
                <a:schemeClr val="tx1">
                  <a:shade val="95000"/>
                </a:schemeClr>
              </a:buClr>
              <a:buFont typeface="Wingdings 2"/>
              <a:buChar char=""/>
              <a:defRPr/>
            </a:pPr>
            <a:r>
              <a:rPr lang="en-US" b="1" u="sng" dirty="0" smtClean="0"/>
              <a:t>F</a:t>
            </a:r>
            <a:r>
              <a:rPr lang="ro-RO" b="1" u="sng" dirty="0" err="1" smtClean="0"/>
              <a:t>ormele</a:t>
            </a:r>
            <a:r>
              <a:rPr lang="ro-RO" b="1" u="sng" dirty="0" smtClean="0"/>
              <a:t> </a:t>
            </a:r>
            <a:r>
              <a:rPr lang="ro-RO" b="1" u="sng" dirty="0"/>
              <a:t>cavitare </a:t>
            </a:r>
            <a:r>
              <a:rPr lang="ro-RO" dirty="0"/>
              <a:t>sunt </a:t>
            </a:r>
            <a:r>
              <a:rPr lang="ro-RO" dirty="0" err="1" smtClean="0"/>
              <a:t>representative</a:t>
            </a:r>
            <a:endParaRPr lang="en-US" dirty="0" smtClean="0"/>
          </a:p>
          <a:p>
            <a:pPr marL="548640" indent="-411480" fontAlgn="auto">
              <a:spcAft>
                <a:spcPts val="0"/>
              </a:spcAft>
              <a:buClr>
                <a:schemeClr val="tx1">
                  <a:shade val="95000"/>
                </a:schemeClr>
              </a:buClr>
              <a:buFont typeface="Wingdings 2"/>
              <a:buChar char=""/>
              <a:defRPr/>
            </a:pPr>
            <a:r>
              <a:rPr lang="en-US" dirty="0"/>
              <a:t>E</a:t>
            </a:r>
            <a:r>
              <a:rPr lang="ro-RO" dirty="0" err="1" smtClean="0"/>
              <a:t>volutia</a:t>
            </a:r>
            <a:r>
              <a:rPr lang="ro-RO" dirty="0" smtClean="0"/>
              <a:t> este</a:t>
            </a:r>
            <a:r>
              <a:rPr lang="en-US" dirty="0" smtClean="0"/>
              <a:t> </a:t>
            </a:r>
            <a:r>
              <a:rPr lang="ro-RO" dirty="0" smtClean="0"/>
              <a:t>(</a:t>
            </a:r>
            <a:r>
              <a:rPr lang="ro-RO" dirty="0" err="1" smtClean="0"/>
              <a:t>fara</a:t>
            </a:r>
            <a:r>
              <a:rPr lang="ro-RO" dirty="0" smtClean="0"/>
              <a:t> </a:t>
            </a:r>
            <a:r>
              <a:rPr lang="en-US" dirty="0" err="1" smtClean="0"/>
              <a:t>tr</a:t>
            </a:r>
            <a:r>
              <a:rPr lang="ro-RO" dirty="0" err="1" smtClean="0"/>
              <a:t>atament</a:t>
            </a:r>
            <a:r>
              <a:rPr lang="ro-RO" dirty="0"/>
              <a:t>) </a:t>
            </a:r>
            <a:r>
              <a:rPr lang="ro-RO" b="1" u="sng" dirty="0"/>
              <a:t>cronica</a:t>
            </a:r>
            <a:r>
              <a:rPr lang="ro-RO" dirty="0"/>
              <a:t> in </a:t>
            </a:r>
            <a:r>
              <a:rPr lang="ro-RO" dirty="0" err="1"/>
              <a:t>pusee</a:t>
            </a:r>
            <a:r>
              <a:rPr lang="ro-RO" dirty="0"/>
              <a:t>.</a:t>
            </a:r>
          </a:p>
          <a:p>
            <a:pPr marL="548640" indent="-411480" fontAlgn="auto">
              <a:spcAft>
                <a:spcPts val="0"/>
              </a:spcAft>
              <a:buClr>
                <a:schemeClr val="tx1">
                  <a:shade val="95000"/>
                </a:schemeClr>
              </a:buClr>
              <a:buFont typeface="Wingdings 2"/>
              <a:buChar char=""/>
              <a:defRPr/>
            </a:pPr>
            <a:r>
              <a:rPr lang="ro-RO" dirty="0" err="1"/>
              <a:t>Afecteaza</a:t>
            </a:r>
            <a:r>
              <a:rPr lang="ro-RO" dirty="0"/>
              <a:t> un singur </a:t>
            </a:r>
            <a:r>
              <a:rPr lang="ro-RO" dirty="0" smtClean="0"/>
              <a:t>organ</a:t>
            </a:r>
            <a:r>
              <a:rPr lang="en-US" dirty="0" smtClean="0"/>
              <a:t> </a:t>
            </a:r>
            <a:r>
              <a:rPr lang="ro-RO" dirty="0" smtClean="0"/>
              <a:t>-</a:t>
            </a:r>
            <a:r>
              <a:rPr lang="en-US" dirty="0" smtClean="0"/>
              <a:t> </a:t>
            </a:r>
            <a:r>
              <a:rPr lang="ro-RO" dirty="0" err="1" smtClean="0"/>
              <a:t>plamanul</a:t>
            </a:r>
            <a:r>
              <a:rPr lang="ro-RO" dirty="0"/>
              <a:t>.</a:t>
            </a:r>
          </a:p>
          <a:p>
            <a:pPr marL="548640" indent="-411480" fontAlgn="auto">
              <a:spcAft>
                <a:spcPts val="0"/>
              </a:spcAft>
              <a:buClr>
                <a:schemeClr val="tx1">
                  <a:shade val="95000"/>
                </a:schemeClr>
              </a:buClr>
              <a:buFont typeface="Wingdings 2"/>
              <a:buChar char=""/>
              <a:defRPr/>
            </a:pPr>
            <a:r>
              <a:rPr lang="ro-RO" dirty="0"/>
              <a:t>Este forma de boala cu cel mai mare </a:t>
            </a:r>
            <a:r>
              <a:rPr lang="ro-RO" dirty="0" err="1"/>
              <a:t>potential</a:t>
            </a:r>
            <a:r>
              <a:rPr lang="ro-RO" dirty="0"/>
              <a:t> de transmisibilitate a </a:t>
            </a:r>
            <a:r>
              <a:rPr lang="ro-RO" dirty="0" err="1"/>
              <a:t>mycobacteriei</a:t>
            </a:r>
            <a:r>
              <a:rPr lang="ro-RO" dirty="0"/>
              <a:t> tuberculoase.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713787" cy="6335712"/>
          </a:xfrm>
        </p:spPr>
        <p:txBody>
          <a:bodyPr>
            <a:normAutofit fontScale="85000" lnSpcReduction="10000"/>
          </a:bodyPr>
          <a:lstStyle/>
          <a:p>
            <a:pPr marL="137160" indent="0" fontAlgn="auto">
              <a:spcAft>
                <a:spcPts val="0"/>
              </a:spcAft>
              <a:buClr>
                <a:schemeClr val="tx1">
                  <a:shade val="95000"/>
                </a:schemeClr>
              </a:buClr>
              <a:buFont typeface="Wingdings 2"/>
              <a:buNone/>
              <a:defRPr/>
            </a:pPr>
            <a:r>
              <a:rPr lang="ro-RO" b="1" u="sng" dirty="0" err="1"/>
              <a:t>Modalitati</a:t>
            </a:r>
            <a:r>
              <a:rPr lang="ro-RO" b="1" u="sng" dirty="0"/>
              <a:t> de </a:t>
            </a:r>
            <a:r>
              <a:rPr lang="ro-RO" b="1" u="sng" dirty="0" err="1"/>
              <a:t>actiune</a:t>
            </a:r>
            <a:r>
              <a:rPr lang="ro-RO" b="1" u="sng" dirty="0"/>
              <a:t> a medicamentelor </a:t>
            </a:r>
            <a:r>
              <a:rPr lang="ro-RO" b="1" u="sng" dirty="0" err="1" smtClean="0"/>
              <a:t>antibacilare</a:t>
            </a:r>
            <a:endParaRPr lang="en-US" b="1" u="sng"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ro-RO" b="1" dirty="0"/>
              <a:t>Activitate bactericida</a:t>
            </a:r>
            <a:r>
              <a:rPr lang="ro-RO" dirty="0"/>
              <a:t>= </a:t>
            </a:r>
            <a:r>
              <a:rPr lang="ro-RO" dirty="0" err="1"/>
              <a:t>reprezinta</a:t>
            </a:r>
            <a:r>
              <a:rPr lang="ro-RO" dirty="0"/>
              <a:t> capacitatea medicamentului de a anihila rapid bacteria in stadiul </a:t>
            </a:r>
            <a:r>
              <a:rPr lang="ro-RO" dirty="0" err="1"/>
              <a:t>replicativ</a:t>
            </a:r>
            <a:r>
              <a:rPr lang="ro-RO" dirty="0"/>
              <a:t>. </a:t>
            </a:r>
            <a:endParaRPr lang="en-US" dirty="0" smtClean="0"/>
          </a:p>
          <a:p>
            <a:pPr marL="137160" indent="0" fontAlgn="auto">
              <a:spcAft>
                <a:spcPts val="0"/>
              </a:spcAft>
              <a:buClr>
                <a:schemeClr val="tx1">
                  <a:shade val="95000"/>
                </a:schemeClr>
              </a:buClr>
              <a:buFont typeface="Wingdings 2"/>
              <a:buNone/>
              <a:defRPr/>
            </a:pPr>
            <a:r>
              <a:rPr lang="ro-RO" b="1" i="1" dirty="0" err="1" smtClean="0"/>
              <a:t>Medicatia</a:t>
            </a:r>
            <a:r>
              <a:rPr lang="ro-RO" b="1" i="1" dirty="0" smtClean="0"/>
              <a:t> </a:t>
            </a:r>
            <a:r>
              <a:rPr lang="ro-RO" b="1" i="1" dirty="0"/>
              <a:t>anti TB de linia I cu efect bactericid, in doze terapeutice, sunt H,R si Z. </a:t>
            </a:r>
            <a:endParaRPr lang="en-US" b="1" i="1" dirty="0" smtClean="0"/>
          </a:p>
          <a:p>
            <a:pPr marL="137160" indent="0" fontAlgn="auto">
              <a:spcAft>
                <a:spcPts val="0"/>
              </a:spcAft>
              <a:buClr>
                <a:schemeClr val="tx1">
                  <a:shade val="95000"/>
                </a:schemeClr>
              </a:buClr>
              <a:buFont typeface="Wingdings 2"/>
              <a:buNone/>
              <a:defRPr/>
            </a:pPr>
            <a:r>
              <a:rPr lang="ro-RO" i="1" dirty="0" smtClean="0"/>
              <a:t>Activitatea </a:t>
            </a:r>
            <a:r>
              <a:rPr lang="ro-RO" i="1" dirty="0"/>
              <a:t>bactericida depinde de </a:t>
            </a:r>
            <a:r>
              <a:rPr lang="ro-RO" i="1" dirty="0" err="1"/>
              <a:t>diversi</a:t>
            </a:r>
            <a:r>
              <a:rPr lang="ro-RO" i="1" dirty="0"/>
              <a:t> factori ca de ex. </a:t>
            </a:r>
            <a:r>
              <a:rPr lang="ro-RO" i="1" dirty="0" err="1"/>
              <a:t>concentratia</a:t>
            </a:r>
            <a:r>
              <a:rPr lang="ro-RO" i="1" dirty="0"/>
              <a:t> de oxigen. Microbacteriile TB se dezvolta si se multiplica rapid in mediul extracelular unde </a:t>
            </a:r>
            <a:r>
              <a:rPr lang="ro-RO" i="1" dirty="0" err="1"/>
              <a:t>concentratia</a:t>
            </a:r>
            <a:r>
              <a:rPr lang="ro-RO" i="1" dirty="0"/>
              <a:t> de oxigen este mare. </a:t>
            </a:r>
            <a:r>
              <a:rPr lang="ro-RO" i="1" dirty="0" err="1"/>
              <a:t>Pirazinamida</a:t>
            </a:r>
            <a:r>
              <a:rPr lang="ro-RO" i="1" dirty="0"/>
              <a:t> (</a:t>
            </a:r>
            <a:r>
              <a:rPr lang="ro-RO" b="1" i="1" dirty="0"/>
              <a:t>Z</a:t>
            </a:r>
            <a:r>
              <a:rPr lang="ro-RO" i="1" dirty="0"/>
              <a:t>) are </a:t>
            </a:r>
            <a:r>
              <a:rPr lang="ro-RO" i="1" dirty="0" err="1"/>
              <a:t>actiune</a:t>
            </a:r>
            <a:r>
              <a:rPr lang="ro-RO" i="1" dirty="0"/>
              <a:t> bactericida asupra </a:t>
            </a:r>
            <a:r>
              <a:rPr lang="ro-RO" i="1" dirty="0" err="1"/>
              <a:t>micobacteriilor</a:t>
            </a:r>
            <a:r>
              <a:rPr lang="ro-RO" i="1" dirty="0"/>
              <a:t> tuberculoase situate intracelular in mediul acid</a:t>
            </a:r>
            <a:r>
              <a:rPr lang="ro-RO" i="1" dirty="0" smtClean="0"/>
              <a:t>.</a:t>
            </a:r>
            <a:endParaRPr lang="en-US" i="1"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ro-RO" b="1" dirty="0"/>
              <a:t>Activitate bacteriostatica= </a:t>
            </a:r>
            <a:r>
              <a:rPr lang="ro-RO" dirty="0" err="1"/>
              <a:t>reprezinta</a:t>
            </a:r>
            <a:r>
              <a:rPr lang="ro-RO" dirty="0"/>
              <a:t> capacitatea medicamentelor anti TB de a </a:t>
            </a:r>
            <a:r>
              <a:rPr lang="ro-RO" dirty="0" err="1"/>
              <a:t>impiedica</a:t>
            </a:r>
            <a:r>
              <a:rPr lang="ro-RO" dirty="0"/>
              <a:t> multiplicarea germenilor. </a:t>
            </a:r>
            <a:endParaRPr lang="en-US" dirty="0" smtClean="0"/>
          </a:p>
          <a:p>
            <a:pPr marL="137160" indent="0" fontAlgn="auto">
              <a:spcAft>
                <a:spcPts val="0"/>
              </a:spcAft>
              <a:buClr>
                <a:schemeClr val="tx1">
                  <a:shade val="95000"/>
                </a:schemeClr>
              </a:buClr>
              <a:buFont typeface="Wingdings 2"/>
              <a:buNone/>
              <a:defRPr/>
            </a:pPr>
            <a:r>
              <a:rPr lang="ro-RO" b="1" i="1" dirty="0" err="1" smtClean="0"/>
              <a:t>Etambutolul</a:t>
            </a:r>
            <a:r>
              <a:rPr lang="ro-RO" b="1" i="1" dirty="0" smtClean="0"/>
              <a:t> </a:t>
            </a:r>
            <a:r>
              <a:rPr lang="ro-RO" b="1" i="1" dirty="0"/>
              <a:t>(E) in doze mici este bacteriostatic.</a:t>
            </a:r>
            <a:endParaRPr lang="ro-RO" i="1"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260350"/>
            <a:ext cx="8640762" cy="6264275"/>
          </a:xfrm>
        </p:spPr>
        <p:txBody>
          <a:bodyPr>
            <a:normAutofit/>
          </a:bodyPr>
          <a:lstStyle/>
          <a:p>
            <a:pPr marL="548640" indent="-411480" fontAlgn="auto">
              <a:spcAft>
                <a:spcPts val="0"/>
              </a:spcAft>
              <a:buClr>
                <a:schemeClr val="tx1">
                  <a:shade val="95000"/>
                </a:schemeClr>
              </a:buClr>
              <a:buFont typeface="Wingdings 2"/>
              <a:buChar char=""/>
              <a:defRPr/>
            </a:pPr>
            <a:r>
              <a:rPr lang="ro-RO" b="1" dirty="0"/>
              <a:t>Activitate </a:t>
            </a:r>
            <a:r>
              <a:rPr lang="ro-RO" b="1" dirty="0" err="1"/>
              <a:t>sterilizanta</a:t>
            </a:r>
            <a:r>
              <a:rPr lang="ro-RO" dirty="0"/>
              <a:t>= </a:t>
            </a:r>
            <a:r>
              <a:rPr lang="ro-RO" dirty="0" err="1"/>
              <a:t>reprezinta</a:t>
            </a:r>
            <a:r>
              <a:rPr lang="ro-RO" dirty="0"/>
              <a:t> capacitatea medicamentelor de a anihila </a:t>
            </a:r>
            <a:r>
              <a:rPr lang="ro-RO" dirty="0" err="1"/>
              <a:t>micobacteriile</a:t>
            </a:r>
            <a:r>
              <a:rPr lang="ro-RO" dirty="0"/>
              <a:t> </a:t>
            </a:r>
            <a:r>
              <a:rPr lang="ro-RO" dirty="0" err="1"/>
              <a:t>semidormante</a:t>
            </a:r>
            <a:r>
              <a:rPr lang="ro-RO" dirty="0"/>
              <a:t> </a:t>
            </a:r>
            <a:r>
              <a:rPr lang="ro-RO" dirty="0" err="1"/>
              <a:t>obtinand</a:t>
            </a:r>
            <a:r>
              <a:rPr lang="ro-RO" dirty="0"/>
              <a:t> sterilizarea </a:t>
            </a:r>
            <a:r>
              <a:rPr lang="ro-RO" dirty="0" err="1"/>
              <a:t>lezionala</a:t>
            </a:r>
            <a:r>
              <a:rPr lang="ro-RO" dirty="0"/>
              <a:t>. Cea mai fidela dovada a </a:t>
            </a:r>
            <a:r>
              <a:rPr lang="ro-RO" dirty="0" err="1"/>
              <a:t>activitatii</a:t>
            </a:r>
            <a:r>
              <a:rPr lang="ro-RO" dirty="0"/>
              <a:t> </a:t>
            </a:r>
            <a:r>
              <a:rPr lang="ro-RO" dirty="0" err="1"/>
              <a:t>sterilizante</a:t>
            </a:r>
            <a:r>
              <a:rPr lang="ro-RO" dirty="0"/>
              <a:t> este procentul de </a:t>
            </a:r>
            <a:r>
              <a:rPr lang="ro-RO" dirty="0" err="1"/>
              <a:t>pacienti</a:t>
            </a:r>
            <a:r>
              <a:rPr lang="ro-RO" dirty="0"/>
              <a:t> cu cultura negativa la 2 luni de la instituirea tratamentului. </a:t>
            </a:r>
            <a:endParaRPr lang="en-US" dirty="0" smtClean="0"/>
          </a:p>
          <a:p>
            <a:pPr marL="137160" indent="0" fontAlgn="auto">
              <a:spcAft>
                <a:spcPts val="0"/>
              </a:spcAft>
              <a:buClr>
                <a:schemeClr val="tx1">
                  <a:shade val="95000"/>
                </a:schemeClr>
              </a:buClr>
              <a:buFont typeface="Wingdings 2"/>
              <a:buNone/>
              <a:defRPr/>
            </a:pPr>
            <a:r>
              <a:rPr lang="ro-RO" b="1" i="1" dirty="0" smtClean="0"/>
              <a:t>R </a:t>
            </a:r>
            <a:r>
              <a:rPr lang="ro-RO" b="1" i="1" dirty="0"/>
              <a:t>si Z sunt cele mai eficiente medicamente cu activitate </a:t>
            </a:r>
            <a:r>
              <a:rPr lang="ro-RO" b="1" i="1" dirty="0" err="1"/>
              <a:t>sterilizanta</a:t>
            </a:r>
            <a:r>
              <a:rPr lang="ro-RO" b="1" i="1" dirty="0"/>
              <a:t>, H este intermediar si E este cel mai </a:t>
            </a:r>
            <a:r>
              <a:rPr lang="ro-RO" b="1" i="1" dirty="0" err="1"/>
              <a:t>putin</a:t>
            </a:r>
            <a:r>
              <a:rPr lang="ro-RO" b="1" i="1" dirty="0"/>
              <a:t> eficace. </a:t>
            </a:r>
            <a:r>
              <a:rPr lang="ro-RO" i="1" dirty="0"/>
              <a:t> </a:t>
            </a:r>
            <a:endParaRPr lang="en-US" i="1" dirty="0" smtClean="0"/>
          </a:p>
          <a:p>
            <a:pPr marL="137160" indent="0" fontAlgn="auto">
              <a:spcAft>
                <a:spcPts val="0"/>
              </a:spcAft>
              <a:buClr>
                <a:schemeClr val="tx1">
                  <a:shade val="95000"/>
                </a:schemeClr>
              </a:buClr>
              <a:buFont typeface="Wingdings 2"/>
              <a:buNone/>
              <a:defRPr/>
            </a:pPr>
            <a:endParaRPr lang="ro-RO" i="1" dirty="0"/>
          </a:p>
          <a:p>
            <a:pPr marL="548640" indent="-411480" fontAlgn="auto">
              <a:spcAft>
                <a:spcPts val="0"/>
              </a:spcAft>
              <a:buClr>
                <a:schemeClr val="tx1">
                  <a:shade val="95000"/>
                </a:schemeClr>
              </a:buClr>
              <a:buFont typeface="Wingdings 2"/>
              <a:buChar char=""/>
              <a:defRPr/>
            </a:pPr>
            <a:r>
              <a:rPr lang="ro-RO" dirty="0"/>
              <a:t>Eliminarea definitiva a germenilor (germeni </a:t>
            </a:r>
            <a:r>
              <a:rPr lang="ro-RO" dirty="0" err="1"/>
              <a:t>dormanti</a:t>
            </a:r>
            <a:r>
              <a:rPr lang="ro-RO" dirty="0"/>
              <a:t>) depinde de mijloacele de </a:t>
            </a:r>
            <a:r>
              <a:rPr lang="ro-RO" dirty="0" err="1"/>
              <a:t>aparare</a:t>
            </a:r>
            <a:r>
              <a:rPr lang="ro-RO" dirty="0"/>
              <a:t> ale organismului. </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333375"/>
            <a:ext cx="8569325" cy="6264275"/>
          </a:xfrm>
        </p:spPr>
        <p:txBody>
          <a:bodyPr>
            <a:normAutofit fontScale="77500" lnSpcReduction="20000"/>
          </a:bodyPr>
          <a:lstStyle/>
          <a:p>
            <a:pPr marL="137160" indent="0" fontAlgn="auto">
              <a:spcAft>
                <a:spcPts val="0"/>
              </a:spcAft>
              <a:buClr>
                <a:schemeClr val="tx1">
                  <a:shade val="95000"/>
                </a:schemeClr>
              </a:buClr>
              <a:buFont typeface="Wingdings 2"/>
              <a:buNone/>
              <a:defRPr/>
            </a:pPr>
            <a:r>
              <a:rPr lang="ro-RO" b="1" u="sng" dirty="0"/>
              <a:t>Principiile chimioterapiei </a:t>
            </a:r>
            <a:r>
              <a:rPr lang="ro-RO" b="1" u="sng" dirty="0" err="1"/>
              <a:t>antibacilare</a:t>
            </a:r>
            <a:endParaRPr lang="ro-RO" dirty="0"/>
          </a:p>
          <a:p>
            <a:pPr marL="548640" indent="-411480" fontAlgn="auto">
              <a:spcAft>
                <a:spcPts val="0"/>
              </a:spcAft>
              <a:buClr>
                <a:schemeClr val="tx1">
                  <a:shade val="95000"/>
                </a:schemeClr>
              </a:buClr>
              <a:buFont typeface="Wingdings 2"/>
              <a:buChar char=""/>
              <a:defRPr/>
            </a:pPr>
            <a:r>
              <a:rPr lang="ro-RO" b="1" u="sng" dirty="0"/>
              <a:t>Orice TB indiferent de localizare se supune tratamentului </a:t>
            </a:r>
            <a:r>
              <a:rPr lang="ro-RO" b="1" u="sng" dirty="0" err="1"/>
              <a:t>antibacilar</a:t>
            </a:r>
            <a:r>
              <a:rPr lang="ro-RO" b="1" u="sng" dirty="0"/>
              <a:t> </a:t>
            </a:r>
            <a:r>
              <a:rPr lang="ro-RO" dirty="0"/>
              <a:t>(</a:t>
            </a:r>
            <a:r>
              <a:rPr lang="ro-RO" dirty="0" err="1"/>
              <a:t>localizarile</a:t>
            </a:r>
            <a:r>
              <a:rPr lang="ro-RO" dirty="0"/>
              <a:t> </a:t>
            </a:r>
            <a:r>
              <a:rPr lang="ro-RO" dirty="0" err="1"/>
              <a:t>extrarespiratorii</a:t>
            </a:r>
            <a:r>
              <a:rPr lang="ro-RO" dirty="0"/>
              <a:t> vor beneficia de </a:t>
            </a:r>
            <a:r>
              <a:rPr lang="ro-RO" dirty="0" err="1"/>
              <a:t>interventie</a:t>
            </a:r>
            <a:r>
              <a:rPr lang="ro-RO" dirty="0"/>
              <a:t> chirurgicala numai </a:t>
            </a:r>
            <a:r>
              <a:rPr lang="ro-RO" dirty="0" err="1"/>
              <a:t>dupa</a:t>
            </a:r>
            <a:r>
              <a:rPr lang="ro-RO" dirty="0"/>
              <a:t> tratamentul </a:t>
            </a:r>
            <a:r>
              <a:rPr lang="ro-RO" dirty="0" err="1"/>
              <a:t>antibacilar</a:t>
            </a:r>
            <a:r>
              <a:rPr lang="ro-RO" dirty="0"/>
              <a:t> aplicat corect)</a:t>
            </a:r>
          </a:p>
          <a:p>
            <a:pPr marL="548640" indent="-411480" fontAlgn="auto">
              <a:spcAft>
                <a:spcPts val="0"/>
              </a:spcAft>
              <a:buClr>
                <a:schemeClr val="tx1">
                  <a:shade val="95000"/>
                </a:schemeClr>
              </a:buClr>
              <a:buFont typeface="Wingdings 2"/>
              <a:buChar char=""/>
              <a:defRPr/>
            </a:pPr>
            <a:r>
              <a:rPr lang="ro-RO" b="1" u="sng" dirty="0"/>
              <a:t>Principiul asocierii medicamentoase </a:t>
            </a:r>
            <a:r>
              <a:rPr lang="ro-RO" dirty="0"/>
              <a:t>=&gt;</a:t>
            </a:r>
            <a:r>
              <a:rPr lang="ro-RO" b="1" u="sng" dirty="0"/>
              <a:t> </a:t>
            </a:r>
            <a:r>
              <a:rPr lang="ro-RO" dirty="0"/>
              <a:t>tratamentul trebuie sa </a:t>
            </a:r>
            <a:r>
              <a:rPr lang="ro-RO" dirty="0" err="1"/>
              <a:t>includa</a:t>
            </a:r>
            <a:r>
              <a:rPr lang="ro-RO" dirty="0"/>
              <a:t> </a:t>
            </a:r>
            <a:r>
              <a:rPr lang="ro-RO" b="1" dirty="0"/>
              <a:t>minim 2 medicamente </a:t>
            </a:r>
            <a:r>
              <a:rPr lang="ro-RO" b="1" dirty="0" err="1"/>
              <a:t>antibacilare</a:t>
            </a:r>
            <a:r>
              <a:rPr lang="ro-RO" b="1" dirty="0"/>
              <a:t> bactericide si </a:t>
            </a:r>
            <a:r>
              <a:rPr lang="ro-RO" b="1" dirty="0" err="1"/>
              <a:t>sterilizante</a:t>
            </a:r>
            <a:r>
              <a:rPr lang="ro-RO" dirty="0"/>
              <a:t> pentru a </a:t>
            </a:r>
            <a:r>
              <a:rPr lang="ro-RO" dirty="0" err="1"/>
              <a:t>preintampina</a:t>
            </a:r>
            <a:r>
              <a:rPr lang="ro-RO" dirty="0"/>
              <a:t> recidivele si instalarea fenomenelor de </a:t>
            </a:r>
            <a:r>
              <a:rPr lang="ro-RO" dirty="0" err="1"/>
              <a:t>chimiorezistenta</a:t>
            </a:r>
            <a:r>
              <a:rPr lang="ro-RO" dirty="0"/>
              <a:t> (</a:t>
            </a:r>
            <a:r>
              <a:rPr lang="ro-RO" dirty="0" err="1"/>
              <a:t>veti</a:t>
            </a:r>
            <a:r>
              <a:rPr lang="ro-RO" dirty="0"/>
              <a:t> vedea ca schemele moderne standard </a:t>
            </a:r>
            <a:r>
              <a:rPr lang="ro-RO" dirty="0" err="1"/>
              <a:t>asociaza</a:t>
            </a:r>
            <a:r>
              <a:rPr lang="ro-RO" dirty="0"/>
              <a:t> in faza </a:t>
            </a:r>
            <a:r>
              <a:rPr lang="ro-RO" dirty="0" err="1"/>
              <a:t>initiala</a:t>
            </a:r>
            <a:r>
              <a:rPr lang="ro-RO" dirty="0"/>
              <a:t> 4 sau 5 </a:t>
            </a:r>
            <a:r>
              <a:rPr lang="ro-RO" dirty="0" err="1"/>
              <a:t>antibacilare</a:t>
            </a:r>
            <a:r>
              <a:rPr lang="ro-RO" dirty="0"/>
              <a:t>)</a:t>
            </a:r>
          </a:p>
          <a:p>
            <a:pPr marL="548640" indent="-411480" fontAlgn="auto">
              <a:spcAft>
                <a:spcPts val="0"/>
              </a:spcAft>
              <a:buClr>
                <a:schemeClr val="tx1">
                  <a:shade val="95000"/>
                </a:schemeClr>
              </a:buClr>
              <a:buFont typeface="Wingdings 2"/>
              <a:buChar char=""/>
              <a:defRPr/>
            </a:pPr>
            <a:r>
              <a:rPr lang="ro-RO" b="1" u="sng" dirty="0"/>
              <a:t>Principiul standardizarii </a:t>
            </a:r>
            <a:r>
              <a:rPr lang="ro-RO" dirty="0"/>
              <a:t>=&gt; fiecare din medicamentele din schemele standard va fi administrat in doza eficace, simpla asociere neputand sa compenseze </a:t>
            </a:r>
            <a:r>
              <a:rPr lang="en-US" dirty="0" err="1" smtClean="0"/>
              <a:t>reducerea</a:t>
            </a:r>
            <a:r>
              <a:rPr lang="ro-RO" dirty="0" smtClean="0"/>
              <a:t> </a:t>
            </a:r>
            <a:r>
              <a:rPr lang="ro-RO" dirty="0"/>
              <a:t>dozelor sub pragul de eficacitate </a:t>
            </a:r>
            <a:r>
              <a:rPr lang="ro-RO" dirty="0" smtClean="0"/>
              <a:t>a</a:t>
            </a:r>
            <a:r>
              <a:rPr lang="en-US" dirty="0" smtClean="0"/>
              <a:t>l</a:t>
            </a:r>
            <a:r>
              <a:rPr lang="ro-RO" dirty="0" smtClean="0"/>
              <a:t> </a:t>
            </a:r>
            <a:r>
              <a:rPr lang="ro-RO" dirty="0"/>
              <a:t>medicamentelor. </a:t>
            </a:r>
            <a:r>
              <a:rPr lang="ro-RO" dirty="0"/>
              <a:t>Schemele de tratament vor respecta durata recomandata de programele anti TB. Respectarea dozelor (doze standard) si a duratei sunt </a:t>
            </a:r>
            <a:r>
              <a:rPr lang="ro-RO" dirty="0" err="1"/>
              <a:t>conditii</a:t>
            </a:r>
            <a:r>
              <a:rPr lang="ro-RO" dirty="0"/>
              <a:t> impuse de diversitatea </a:t>
            </a:r>
            <a:r>
              <a:rPr lang="ro-RO" dirty="0" err="1"/>
              <a:t>subpopulatiilor</a:t>
            </a:r>
            <a:r>
              <a:rPr lang="ro-RO" dirty="0"/>
              <a:t> bacilare, diversitate care se </a:t>
            </a:r>
            <a:r>
              <a:rPr lang="ro-RO" dirty="0" err="1"/>
              <a:t>maifesta</a:t>
            </a:r>
            <a:r>
              <a:rPr lang="ro-RO" dirty="0"/>
              <a:t> prin diverse tipuri de metabolism si rate diferite de </a:t>
            </a:r>
            <a:r>
              <a:rPr lang="ro-RO" dirty="0" err="1"/>
              <a:t>multi</a:t>
            </a:r>
            <a:r>
              <a:rPr lang="ro-RO" dirty="0"/>
              <a:t> </a:t>
            </a:r>
            <a:r>
              <a:rPr lang="ro-RO" dirty="0" err="1"/>
              <a:t>plicare</a:t>
            </a:r>
            <a:r>
              <a:rPr lang="ro-RO" dirty="0"/>
              <a:t>. Schemele de tratament sunt scheme OMS.</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188913"/>
            <a:ext cx="8640762" cy="6264275"/>
          </a:xfrm>
        </p:spPr>
        <p:txBody>
          <a:bodyPr>
            <a:normAutofit fontScale="70000" lnSpcReduction="20000"/>
          </a:bodyPr>
          <a:lstStyle/>
          <a:p>
            <a:pPr marL="548640" indent="-411480" fontAlgn="auto">
              <a:spcAft>
                <a:spcPts val="0"/>
              </a:spcAft>
              <a:buClr>
                <a:schemeClr val="tx1">
                  <a:shade val="95000"/>
                </a:schemeClr>
              </a:buClr>
              <a:buFont typeface="Wingdings 2"/>
              <a:buChar char=""/>
              <a:defRPr/>
            </a:pPr>
            <a:r>
              <a:rPr lang="ro-RO" b="1" u="sng" dirty="0"/>
              <a:t>Tratamentul anti TB este bifazic:</a:t>
            </a:r>
            <a:endParaRPr lang="ro-RO" dirty="0"/>
          </a:p>
          <a:p>
            <a:pPr marL="651510" indent="-514350" fontAlgn="auto">
              <a:spcAft>
                <a:spcPts val="0"/>
              </a:spcAft>
              <a:buClr>
                <a:schemeClr val="tx1">
                  <a:shade val="95000"/>
                </a:schemeClr>
              </a:buClr>
              <a:buFont typeface="+mj-lt"/>
              <a:buAutoNum type="arabicPeriod"/>
              <a:defRPr/>
            </a:pPr>
            <a:r>
              <a:rPr lang="ro-RO" b="1" u="sng" dirty="0"/>
              <a:t>Faza </a:t>
            </a:r>
            <a:r>
              <a:rPr lang="ro-RO" b="1" u="sng" dirty="0" err="1"/>
              <a:t>initiala</a:t>
            </a:r>
            <a:r>
              <a:rPr lang="ro-RO" b="1" u="sng" dirty="0"/>
              <a:t> (de ATAC) </a:t>
            </a:r>
            <a:r>
              <a:rPr lang="ro-RO" dirty="0"/>
              <a:t>are ca scop major eliminarea masei de germeni, majoritatea extracelulari, care </a:t>
            </a:r>
            <a:r>
              <a:rPr lang="ro-RO" dirty="0" err="1"/>
              <a:t>prolifereaza</a:t>
            </a:r>
            <a:r>
              <a:rPr lang="ro-RO" dirty="0"/>
              <a:t> rapid si continuu in leziunile necrotic </a:t>
            </a:r>
            <a:r>
              <a:rPr lang="ro-RO" dirty="0" err="1"/>
              <a:t>cazeoase</a:t>
            </a:r>
            <a:r>
              <a:rPr lang="ro-RO" dirty="0"/>
              <a:t>. Aceasta </a:t>
            </a:r>
            <a:r>
              <a:rPr lang="ro-RO" dirty="0" err="1"/>
              <a:t>populatie</a:t>
            </a:r>
            <a:r>
              <a:rPr lang="ro-RO" dirty="0"/>
              <a:t> bacilara este foarte numeroasa ai are vulnerabilitate </a:t>
            </a:r>
            <a:r>
              <a:rPr lang="ro-RO" dirty="0" err="1"/>
              <a:t>mazima</a:t>
            </a:r>
            <a:r>
              <a:rPr lang="ro-RO" dirty="0"/>
              <a:t> la </a:t>
            </a:r>
            <a:r>
              <a:rPr lang="ro-RO" dirty="0" err="1"/>
              <a:t>actiunea</a:t>
            </a:r>
            <a:r>
              <a:rPr lang="ro-RO" dirty="0"/>
              <a:t> bactericida a medicamentelor. </a:t>
            </a:r>
            <a:endParaRPr lang="en-US" dirty="0" smtClean="0"/>
          </a:p>
          <a:p>
            <a:pPr marL="137160" indent="0" fontAlgn="auto">
              <a:spcAft>
                <a:spcPts val="0"/>
              </a:spcAft>
              <a:buClr>
                <a:schemeClr val="tx1">
                  <a:shade val="95000"/>
                </a:schemeClr>
              </a:buClr>
              <a:buFont typeface="Wingdings 2"/>
              <a:buNone/>
              <a:defRPr/>
            </a:pPr>
            <a:r>
              <a:rPr lang="ro-RO" b="1" dirty="0" smtClean="0"/>
              <a:t>In </a:t>
            </a:r>
            <a:r>
              <a:rPr lang="ro-RO" b="1" dirty="0"/>
              <a:t>aceasta faza este obligatorie folosirea medicatiei intens bactericide (H si R) asociate cu parteneri (Z, E sau S) care tind sa intareasca protectia </a:t>
            </a:r>
            <a:r>
              <a:rPr lang="en-US" b="1" dirty="0" err="1" smtClean="0"/>
              <a:t>fata</a:t>
            </a:r>
            <a:r>
              <a:rPr lang="ro-RO" b="1" dirty="0" smtClean="0"/>
              <a:t> </a:t>
            </a:r>
            <a:r>
              <a:rPr lang="ro-RO" b="1" dirty="0"/>
              <a:t>de </a:t>
            </a:r>
            <a:r>
              <a:rPr lang="ro-RO" b="1" dirty="0" smtClean="0"/>
              <a:t>chimiorezistenta.</a:t>
            </a:r>
            <a:endParaRPr lang="en-US" b="1" dirty="0" smtClean="0"/>
          </a:p>
          <a:p>
            <a:pPr marL="137160" indent="0" fontAlgn="auto">
              <a:spcAft>
                <a:spcPts val="0"/>
              </a:spcAft>
              <a:buClr>
                <a:schemeClr val="tx1">
                  <a:shade val="95000"/>
                </a:schemeClr>
              </a:buClr>
              <a:buFont typeface="Wingdings 2"/>
              <a:buNone/>
              <a:defRPr/>
            </a:pPr>
            <a:endParaRPr lang="en-US" b="1" dirty="0" smtClean="0"/>
          </a:p>
          <a:p>
            <a:pPr marL="651510" indent="-514350" fontAlgn="auto">
              <a:spcAft>
                <a:spcPts val="0"/>
              </a:spcAft>
              <a:buClr>
                <a:schemeClr val="tx1">
                  <a:shade val="95000"/>
                </a:schemeClr>
              </a:buClr>
              <a:buFont typeface="+mj-lt"/>
              <a:buAutoNum type="arabicPeriod"/>
              <a:defRPr/>
            </a:pPr>
            <a:r>
              <a:rPr lang="ro-RO" b="1" u="sng" dirty="0" smtClean="0"/>
              <a:t>Faza </a:t>
            </a:r>
            <a:r>
              <a:rPr lang="ro-RO" b="1" u="sng" dirty="0"/>
              <a:t>de continuare (de CONSOLIDARE) </a:t>
            </a:r>
            <a:r>
              <a:rPr lang="ro-RO" dirty="0"/>
              <a:t>este mai lunga </a:t>
            </a:r>
            <a:r>
              <a:rPr lang="ro-RO" dirty="0" err="1"/>
              <a:t>decat</a:t>
            </a:r>
            <a:r>
              <a:rPr lang="ro-RO" dirty="0"/>
              <a:t> cea </a:t>
            </a:r>
            <a:r>
              <a:rPr lang="ro-RO" dirty="0" err="1"/>
              <a:t>initiala</a:t>
            </a:r>
            <a:r>
              <a:rPr lang="ro-RO" dirty="0"/>
              <a:t>. </a:t>
            </a:r>
            <a:r>
              <a:rPr lang="ro-RO" dirty="0" err="1"/>
              <a:t>Paucibacilaritatea</a:t>
            </a:r>
            <a:r>
              <a:rPr lang="ro-RO" dirty="0"/>
              <a:t> </a:t>
            </a:r>
            <a:r>
              <a:rPr lang="ro-RO" dirty="0" err="1"/>
              <a:t>lezionala</a:t>
            </a:r>
            <a:r>
              <a:rPr lang="ro-RO" dirty="0"/>
              <a:t> reduce riscul </a:t>
            </a:r>
            <a:r>
              <a:rPr lang="ro-RO" dirty="0" err="1"/>
              <a:t>chimiorezistentei</a:t>
            </a:r>
            <a:r>
              <a:rPr lang="ro-RO" dirty="0"/>
              <a:t>. In aceasta faza predomina </a:t>
            </a:r>
            <a:r>
              <a:rPr lang="ro-RO" dirty="0" err="1"/>
              <a:t>populatia</a:t>
            </a:r>
            <a:r>
              <a:rPr lang="ro-RO" dirty="0"/>
              <a:t> reziduala a </a:t>
            </a:r>
            <a:r>
              <a:rPr lang="ro-RO" dirty="0" err="1"/>
              <a:t>myc</a:t>
            </a:r>
            <a:r>
              <a:rPr lang="ro-RO" dirty="0"/>
              <a:t>. Tub.. Trebuie sa </a:t>
            </a:r>
            <a:r>
              <a:rPr lang="ro-RO" dirty="0" err="1"/>
              <a:t>actioneze</a:t>
            </a:r>
            <a:r>
              <a:rPr lang="ro-RO" dirty="0"/>
              <a:t> </a:t>
            </a:r>
            <a:r>
              <a:rPr lang="ro-RO" dirty="0" err="1"/>
              <a:t>medicatia</a:t>
            </a:r>
            <a:r>
              <a:rPr lang="ro-RO" dirty="0"/>
              <a:t> </a:t>
            </a:r>
            <a:r>
              <a:rPr lang="ro-RO" dirty="0" err="1"/>
              <a:t>sterilizanta</a:t>
            </a:r>
            <a:r>
              <a:rPr lang="ro-RO" dirty="0"/>
              <a:t> (H si R). Este suficienta asocierea a doua medicamente iar administrarea lor se face intermitent (3/7). Asocierea intermitenta este posibila datorita </a:t>
            </a:r>
            <a:r>
              <a:rPr lang="ro-RO" b="1" u="sng" dirty="0"/>
              <a:t>postefectului medicamentos = </a:t>
            </a:r>
            <a:r>
              <a:rPr lang="ro-RO" dirty="0"/>
              <a:t>persistenta </a:t>
            </a:r>
            <a:r>
              <a:rPr lang="ro-RO" dirty="0" err="1"/>
              <a:t>starii</a:t>
            </a:r>
            <a:r>
              <a:rPr lang="ro-RO" dirty="0"/>
              <a:t> de inhibare a germenilor </a:t>
            </a:r>
            <a:r>
              <a:rPr lang="ro-RO" dirty="0" err="1"/>
              <a:t>supravietuitori</a:t>
            </a:r>
            <a:r>
              <a:rPr lang="ro-RO" dirty="0"/>
              <a:t> mult timp </a:t>
            </a:r>
            <a:r>
              <a:rPr lang="ro-RO" dirty="0" err="1"/>
              <a:t>dupa</a:t>
            </a:r>
            <a:r>
              <a:rPr lang="ro-RO" dirty="0"/>
              <a:t> ce medicamentul a fost </a:t>
            </a:r>
            <a:r>
              <a:rPr lang="ro-RO" dirty="0" err="1"/>
              <a:t>inlaturat</a:t>
            </a:r>
            <a:r>
              <a:rPr lang="ro-RO" dirty="0"/>
              <a:t> din mediu. Durata postefectului depinde de produsul= </a:t>
            </a:r>
            <a:r>
              <a:rPr lang="ro-RO" dirty="0" err="1"/>
              <a:t>concentratie</a:t>
            </a:r>
            <a:r>
              <a:rPr lang="ro-RO" dirty="0"/>
              <a:t> x timp de expunere. Postefect medicamentos au numai med. </a:t>
            </a:r>
            <a:r>
              <a:rPr lang="ro-RO" dirty="0" err="1"/>
              <a:t>antibacilare</a:t>
            </a:r>
            <a:r>
              <a:rPr lang="ro-RO" dirty="0"/>
              <a:t> de faza I. </a:t>
            </a:r>
            <a:r>
              <a:rPr lang="ro-RO" dirty="0" err="1"/>
              <a:t>Veti</a:t>
            </a:r>
            <a:r>
              <a:rPr lang="ro-RO" dirty="0"/>
              <a:t> vadea ca dozele sunt mai mari si administrarea intermitenta.</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323850" y="333375"/>
            <a:ext cx="8496300" cy="6119813"/>
          </a:xfrm>
        </p:spPr>
        <p:txBody>
          <a:bodyPr/>
          <a:lstStyle/>
          <a:p>
            <a:r>
              <a:rPr lang="ro-RO" b="1" u="sng" smtClean="0"/>
              <a:t>Principiul supravegrerii- </a:t>
            </a:r>
            <a:r>
              <a:rPr lang="ro-RO" smtClean="0"/>
              <a:t>administrarea tratamentului TB se face in conformitate cu strategia DOT. Se supravegeaza modul de administrare, toleranta medicamentelor de catre pacient (toleranta hepatica si renala), se supravegeaza evolutia clinica, radiologica si mai ales bacteriologica a pacientului. </a:t>
            </a:r>
          </a:p>
          <a:p>
            <a:r>
              <a:rPr lang="ro-RO" b="1" u="sng" smtClean="0"/>
              <a:t>Tratamentul anti TB trebuie sa fie accesibil pentru pacient</a:t>
            </a:r>
            <a:r>
              <a:rPr lang="ro-RO" smtClean="0"/>
              <a:t> (cln MF), </a:t>
            </a:r>
            <a:r>
              <a:rPr lang="ro-RO" b="1" u="sng" smtClean="0"/>
              <a:t>acceptabil </a:t>
            </a:r>
            <a:r>
              <a:rPr lang="ro-RO" smtClean="0"/>
              <a:t>(per os, combinatii medicamentoase, gratis, 3/7) si sa se aplice simultan prin programe anti TB la nivel national, continental.</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Regimuri terapeutice anti TB </a:t>
            </a:r>
            <a:r>
              <a:rPr lang="ro-RO" dirty="0">
                <a:effectLst/>
              </a:rPr>
              <a:t>–folosite in prezent </a:t>
            </a:r>
            <a:r>
              <a:rPr lang="en-US" dirty="0" err="1" smtClean="0">
                <a:effectLst/>
              </a:rPr>
              <a:t>i</a:t>
            </a:r>
            <a:r>
              <a:rPr lang="ro-RO" dirty="0" smtClean="0">
                <a:effectLst/>
              </a:rPr>
              <a:t>n </a:t>
            </a:r>
            <a:r>
              <a:rPr lang="ro-RO" dirty="0">
                <a:effectLst/>
              </a:rPr>
              <a:t>Romania</a:t>
            </a:r>
          </a:p>
        </p:txBody>
      </p:sp>
      <p:sp>
        <p:nvSpPr>
          <p:cNvPr id="37891" name="Content Placeholder 2"/>
          <p:cNvSpPr>
            <a:spLocks noGrp="1"/>
          </p:cNvSpPr>
          <p:nvPr>
            <p:ph idx="1"/>
          </p:nvPr>
        </p:nvSpPr>
        <p:spPr/>
        <p:txBody>
          <a:bodyPr/>
          <a:lstStyle/>
          <a:p>
            <a:pPr marL="136525" indent="0">
              <a:buFont typeface="Wingdings 2" pitchFamily="18" charset="2"/>
              <a:buNone/>
            </a:pPr>
            <a:r>
              <a:rPr lang="ro-RO" b="1" u="sng" smtClean="0"/>
              <a:t>Categoria I (regimul I)</a:t>
            </a:r>
            <a:r>
              <a:rPr lang="en-US" b="1" u="sng" smtClean="0"/>
              <a:t> </a:t>
            </a:r>
            <a:r>
              <a:rPr lang="ro-RO" b="1" smtClean="0"/>
              <a:t>– </a:t>
            </a:r>
            <a:r>
              <a:rPr lang="ro-RO" b="1" i="1" smtClean="0"/>
              <a:t>Cazuri noi de TB pulmonara si extrapulmonara    M </a:t>
            </a:r>
            <a:r>
              <a:rPr lang="ro-RO" b="1" i="1" baseline="-25000" smtClean="0"/>
              <a:t>+</a:t>
            </a:r>
            <a:r>
              <a:rPr lang="ro-RO" b="1" i="1" smtClean="0"/>
              <a:t>  sau M </a:t>
            </a:r>
            <a:r>
              <a:rPr lang="ro-RO" b="1" i="1" baseline="-25000" smtClean="0"/>
              <a:t>–</a:t>
            </a:r>
            <a:endParaRPr lang="ro-RO" i="1" smtClean="0"/>
          </a:p>
          <a:p>
            <a:pPr marL="136525" indent="0">
              <a:buFont typeface="Wingdings 2" pitchFamily="18" charset="2"/>
              <a:buNone/>
            </a:pPr>
            <a:endParaRPr lang="ro-RO" smtClean="0"/>
          </a:p>
          <a:p>
            <a:pPr marL="136525" indent="0">
              <a:buFont typeface="Wingdings 2" pitchFamily="18" charset="2"/>
              <a:buNone/>
            </a:pPr>
            <a:r>
              <a:rPr lang="ro-RO" b="1" smtClean="0"/>
              <a:t>2 H</a:t>
            </a:r>
            <a:r>
              <a:rPr lang="ro-RO" b="1" baseline="-25000" smtClean="0"/>
              <a:t>7</a:t>
            </a:r>
            <a:r>
              <a:rPr lang="ro-RO" b="1" smtClean="0"/>
              <a:t> R</a:t>
            </a:r>
            <a:r>
              <a:rPr lang="ro-RO" b="1" baseline="-25000" smtClean="0"/>
              <a:t>7 </a:t>
            </a:r>
            <a:r>
              <a:rPr lang="ro-RO" b="1" smtClean="0"/>
              <a:t>Z</a:t>
            </a:r>
            <a:r>
              <a:rPr lang="ro-RO" b="1" baseline="-25000" smtClean="0"/>
              <a:t>7</a:t>
            </a:r>
            <a:r>
              <a:rPr lang="ro-RO" b="1" smtClean="0"/>
              <a:t> E</a:t>
            </a:r>
            <a:r>
              <a:rPr lang="ro-RO" b="1" baseline="-25000" smtClean="0"/>
              <a:t>7</a:t>
            </a:r>
            <a:r>
              <a:rPr lang="ro-RO" b="1" smtClean="0"/>
              <a:t> (S</a:t>
            </a:r>
            <a:r>
              <a:rPr lang="ro-RO" b="1" baseline="-25000" smtClean="0"/>
              <a:t>7</a:t>
            </a:r>
            <a:r>
              <a:rPr lang="ro-RO" b="1" smtClean="0"/>
              <a:t> ) + 4 H</a:t>
            </a:r>
            <a:r>
              <a:rPr lang="ro-RO" b="1" baseline="-25000" smtClean="0"/>
              <a:t>3</a:t>
            </a:r>
            <a:r>
              <a:rPr lang="ro-RO" b="1" smtClean="0"/>
              <a:t> R</a:t>
            </a:r>
            <a:r>
              <a:rPr lang="ro-RO" b="1" baseline="-25000" smtClean="0"/>
              <a:t>3</a:t>
            </a:r>
            <a:r>
              <a:rPr lang="ro-RO" b="1" smtClean="0"/>
              <a:t> </a:t>
            </a:r>
            <a:endParaRPr lang="en-US" b="1" smtClean="0"/>
          </a:p>
          <a:p>
            <a:pPr marL="136525" indent="0">
              <a:buFont typeface="Wingdings 2" pitchFamily="18" charset="2"/>
              <a:buNone/>
            </a:pPr>
            <a:r>
              <a:rPr lang="ro-RO" b="1" smtClean="0"/>
              <a:t>----------6 luni------------</a:t>
            </a:r>
            <a:endParaRPr lang="ro-RO" smtClean="0"/>
          </a:p>
          <a:p>
            <a:pPr marL="136525" indent="0">
              <a:buFont typeface="Wingdings 2" pitchFamily="18" charset="2"/>
              <a:buNone/>
            </a:pPr>
            <a:r>
              <a:rPr lang="ro-RO" sz="5400" baseline="-25000" smtClean="0"/>
              <a:t>↓ </a:t>
            </a:r>
            <a:endParaRPr lang="ro-RO" sz="5400" smtClean="0"/>
          </a:p>
          <a:p>
            <a:pPr marL="136525" indent="0">
              <a:buFont typeface="Wingdings 2" pitchFamily="18" charset="2"/>
              <a:buNone/>
            </a:pPr>
            <a:r>
              <a:rPr lang="ro-RO" smtClean="0"/>
              <a:t>Daca la 2 luni </a:t>
            </a:r>
            <a:r>
              <a:rPr lang="en-US" smtClean="0"/>
              <a:t>=</a:t>
            </a:r>
            <a:r>
              <a:rPr lang="ro-RO" smtClean="0"/>
              <a:t> </a:t>
            </a:r>
            <a:r>
              <a:rPr lang="ro-RO" b="1" smtClean="0"/>
              <a:t>M</a:t>
            </a:r>
            <a:r>
              <a:rPr lang="ro-RO" b="1" baseline="-25000" smtClean="0"/>
              <a:t>+ </a:t>
            </a:r>
            <a:r>
              <a:rPr lang="ro-RO" b="1" smtClean="0"/>
              <a:t>→ 3 H</a:t>
            </a:r>
            <a:r>
              <a:rPr lang="ro-RO" b="1" baseline="-25000" smtClean="0"/>
              <a:t>7</a:t>
            </a:r>
            <a:r>
              <a:rPr lang="ro-RO" b="1" smtClean="0"/>
              <a:t> R</a:t>
            </a:r>
            <a:r>
              <a:rPr lang="ro-RO" b="1" baseline="-25000" smtClean="0"/>
              <a:t>7 </a:t>
            </a:r>
            <a:r>
              <a:rPr lang="ro-RO" b="1" smtClean="0"/>
              <a:t>Z</a:t>
            </a:r>
            <a:r>
              <a:rPr lang="ro-RO" b="1" baseline="-25000" smtClean="0"/>
              <a:t>7</a:t>
            </a:r>
            <a:r>
              <a:rPr lang="ro-RO" b="1" smtClean="0"/>
              <a:t> E</a:t>
            </a:r>
            <a:r>
              <a:rPr lang="ro-RO" b="1" baseline="-25000" smtClean="0"/>
              <a:t>7</a:t>
            </a:r>
            <a:r>
              <a:rPr lang="ro-RO" b="1" smtClean="0"/>
              <a:t> (S</a:t>
            </a:r>
            <a:r>
              <a:rPr lang="ro-RO" b="1" baseline="-25000" smtClean="0"/>
              <a:t>7</a:t>
            </a:r>
            <a:r>
              <a:rPr lang="ro-RO" b="1" smtClean="0"/>
              <a:t> )</a:t>
            </a:r>
            <a:endParaRPr lang="ro-RO"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3375"/>
            <a:ext cx="9144000" cy="6524625"/>
          </a:xfrm>
        </p:spPr>
        <p:txBody>
          <a:bodyPr>
            <a:normAutofit lnSpcReduction="10000"/>
          </a:bodyPr>
          <a:lstStyle/>
          <a:p>
            <a:pPr marL="137160" indent="0" fontAlgn="auto">
              <a:spcAft>
                <a:spcPts val="0"/>
              </a:spcAft>
              <a:buClr>
                <a:schemeClr val="tx1">
                  <a:shade val="95000"/>
                </a:schemeClr>
              </a:buClr>
              <a:buFont typeface="Wingdings 2"/>
              <a:buNone/>
              <a:defRPr/>
            </a:pPr>
            <a:r>
              <a:rPr lang="ro-RO" b="1" u="sng" dirty="0"/>
              <a:t>Categoria a II-a (regimul II</a:t>
            </a:r>
            <a:r>
              <a:rPr lang="ro-RO" b="1" u="sng" dirty="0" smtClean="0"/>
              <a:t>)</a:t>
            </a:r>
            <a:r>
              <a:rPr lang="en-US" b="1" u="sng" dirty="0" smtClean="0"/>
              <a:t> - </a:t>
            </a:r>
            <a:r>
              <a:rPr lang="ro-RO" b="1" i="1" dirty="0" err="1" smtClean="0"/>
              <a:t>Esec</a:t>
            </a:r>
            <a:r>
              <a:rPr lang="ro-RO" b="1" i="1" dirty="0" smtClean="0"/>
              <a:t> </a:t>
            </a:r>
            <a:r>
              <a:rPr lang="ro-RO" b="1" i="1" dirty="0"/>
              <a:t>la prim tratament/ reevaluare </a:t>
            </a:r>
            <a:r>
              <a:rPr lang="ro-RO" b="1" i="1" dirty="0" err="1"/>
              <a:t>dupa</a:t>
            </a:r>
            <a:r>
              <a:rPr lang="ro-RO" b="1" i="1" dirty="0"/>
              <a:t> abandon/ recidiva </a:t>
            </a:r>
            <a:r>
              <a:rPr lang="ro-RO" b="1" i="1" dirty="0" err="1"/>
              <a:t>fara</a:t>
            </a:r>
            <a:r>
              <a:rPr lang="ro-RO" b="1" i="1" dirty="0"/>
              <a:t> </a:t>
            </a:r>
            <a:r>
              <a:rPr lang="ro-RO" b="1" i="1" dirty="0" err="1"/>
              <a:t>sustinere</a:t>
            </a:r>
            <a:r>
              <a:rPr lang="ro-RO" b="1" i="1" dirty="0"/>
              <a:t> ABG</a:t>
            </a:r>
            <a:endParaRPr lang="ro-RO" i="1" dirty="0"/>
          </a:p>
          <a:p>
            <a:pPr marL="137160" indent="0" fontAlgn="auto">
              <a:spcAft>
                <a:spcPts val="0"/>
              </a:spcAft>
              <a:buClr>
                <a:schemeClr val="tx1">
                  <a:shade val="95000"/>
                </a:schemeClr>
              </a:buClr>
              <a:buFont typeface="Wingdings 2"/>
              <a:buNone/>
              <a:defRPr/>
            </a:pPr>
            <a:endParaRPr lang="ro-RO" dirty="0"/>
          </a:p>
          <a:p>
            <a:pPr marL="137160" indent="0" fontAlgn="auto">
              <a:spcAft>
                <a:spcPts val="0"/>
              </a:spcAft>
              <a:buClr>
                <a:schemeClr val="tx1">
                  <a:shade val="95000"/>
                </a:schemeClr>
              </a:buClr>
              <a:buFont typeface="Wingdings 2"/>
              <a:buNone/>
              <a:defRPr/>
            </a:pPr>
            <a:r>
              <a:rPr lang="ro-RO" b="1" dirty="0"/>
              <a:t>2 H</a:t>
            </a:r>
            <a:r>
              <a:rPr lang="ro-RO" b="1" baseline="-25000" dirty="0"/>
              <a:t>7</a:t>
            </a:r>
            <a:r>
              <a:rPr lang="ro-RO" b="1" dirty="0"/>
              <a:t> R</a:t>
            </a:r>
            <a:r>
              <a:rPr lang="ro-RO" b="1" baseline="-25000" dirty="0"/>
              <a:t>7 </a:t>
            </a:r>
            <a:r>
              <a:rPr lang="ro-RO" b="1" dirty="0"/>
              <a:t>Z</a:t>
            </a:r>
            <a:r>
              <a:rPr lang="ro-RO" b="1" baseline="-25000" dirty="0"/>
              <a:t>7</a:t>
            </a:r>
            <a:r>
              <a:rPr lang="ro-RO" b="1" dirty="0"/>
              <a:t> E</a:t>
            </a:r>
            <a:r>
              <a:rPr lang="ro-RO" b="1" baseline="-25000" dirty="0"/>
              <a:t>7</a:t>
            </a:r>
            <a:r>
              <a:rPr lang="ro-RO" b="1" dirty="0"/>
              <a:t> S</a:t>
            </a:r>
            <a:r>
              <a:rPr lang="ro-RO" b="1" baseline="-25000" dirty="0"/>
              <a:t>7</a:t>
            </a:r>
            <a:r>
              <a:rPr lang="ro-RO" b="1" dirty="0"/>
              <a:t>  + 1  H</a:t>
            </a:r>
            <a:r>
              <a:rPr lang="ro-RO" b="1" baseline="-25000" dirty="0"/>
              <a:t>7</a:t>
            </a:r>
            <a:r>
              <a:rPr lang="ro-RO" b="1" dirty="0"/>
              <a:t> R</a:t>
            </a:r>
            <a:r>
              <a:rPr lang="ro-RO" b="1" baseline="-25000" dirty="0"/>
              <a:t>7 </a:t>
            </a:r>
            <a:r>
              <a:rPr lang="ro-RO" b="1" dirty="0"/>
              <a:t>Z</a:t>
            </a:r>
            <a:r>
              <a:rPr lang="ro-RO" b="1" baseline="-25000" dirty="0"/>
              <a:t>7</a:t>
            </a:r>
            <a:r>
              <a:rPr lang="ro-RO" b="1" dirty="0"/>
              <a:t> E</a:t>
            </a:r>
            <a:r>
              <a:rPr lang="ro-RO" b="1" baseline="-25000" dirty="0"/>
              <a:t>7</a:t>
            </a:r>
            <a:r>
              <a:rPr lang="ro-RO" b="1" dirty="0"/>
              <a:t>  + 5 H</a:t>
            </a:r>
            <a:r>
              <a:rPr lang="ro-RO" b="1" baseline="-25000" dirty="0"/>
              <a:t>3</a:t>
            </a:r>
            <a:r>
              <a:rPr lang="ro-RO" b="1" dirty="0"/>
              <a:t> R</a:t>
            </a:r>
            <a:r>
              <a:rPr lang="ro-RO" b="1" baseline="-25000" dirty="0"/>
              <a:t>3 </a:t>
            </a:r>
            <a:r>
              <a:rPr lang="ro-RO" b="1" dirty="0"/>
              <a:t> E</a:t>
            </a:r>
            <a:r>
              <a:rPr lang="ro-RO" b="1" baseline="-25000" dirty="0"/>
              <a:t>3</a:t>
            </a:r>
            <a:r>
              <a:rPr lang="ro-RO" b="1" dirty="0"/>
              <a:t>     </a:t>
            </a:r>
            <a:endParaRPr lang="ro-RO" dirty="0"/>
          </a:p>
          <a:p>
            <a:pPr marL="137160" indent="0" fontAlgn="auto">
              <a:spcAft>
                <a:spcPts val="0"/>
              </a:spcAft>
              <a:buClr>
                <a:schemeClr val="tx1">
                  <a:shade val="95000"/>
                </a:schemeClr>
              </a:buClr>
              <a:buFont typeface="Wingdings 2"/>
              <a:buNone/>
              <a:defRPr/>
            </a:pPr>
            <a:r>
              <a:rPr lang="ro-RO" b="1" dirty="0"/>
              <a:t>------------------8 </a:t>
            </a:r>
            <a:r>
              <a:rPr lang="ro-RO" b="1" dirty="0" err="1"/>
              <a:t>luni-</a:t>
            </a:r>
            <a:r>
              <a:rPr lang="ro-RO" b="1" dirty="0" err="1" smtClean="0"/>
              <a:t>---------------------------</a:t>
            </a:r>
            <a:endParaRPr lang="en-US" b="1" dirty="0" smtClean="0"/>
          </a:p>
          <a:p>
            <a:pPr marL="137160" indent="0" fontAlgn="auto">
              <a:spcAft>
                <a:spcPts val="0"/>
              </a:spcAft>
              <a:buClr>
                <a:schemeClr val="tx1">
                  <a:shade val="95000"/>
                </a:schemeClr>
              </a:buClr>
              <a:buFont typeface="Wingdings 2"/>
              <a:buNone/>
              <a:defRPr/>
            </a:pPr>
            <a:endParaRPr lang="en-US" b="1" dirty="0" smtClean="0"/>
          </a:p>
          <a:p>
            <a:pPr marL="137160" indent="0" fontAlgn="auto">
              <a:spcAft>
                <a:spcPts val="0"/>
              </a:spcAft>
              <a:buClr>
                <a:schemeClr val="tx1">
                  <a:shade val="95000"/>
                </a:schemeClr>
              </a:buClr>
              <a:buFont typeface="Wingdings 2"/>
              <a:buNone/>
              <a:defRPr/>
            </a:pPr>
            <a:r>
              <a:rPr lang="ro-RO" b="1" u="sng" dirty="0"/>
              <a:t>Categoria a III-a (regim individualizat</a:t>
            </a:r>
            <a:r>
              <a:rPr lang="ro-RO" b="1" dirty="0"/>
              <a:t>)   </a:t>
            </a:r>
            <a:endParaRPr lang="en-US" b="1" dirty="0" smtClean="0"/>
          </a:p>
          <a:p>
            <a:pPr marL="548640" indent="-411480" fontAlgn="auto">
              <a:spcAft>
                <a:spcPts val="0"/>
              </a:spcAft>
              <a:buClr>
                <a:schemeClr val="tx1">
                  <a:shade val="95000"/>
                </a:schemeClr>
              </a:buClr>
              <a:buFontTx/>
              <a:buChar char="-"/>
              <a:defRPr/>
            </a:pPr>
            <a:r>
              <a:rPr lang="ro-RO" b="1" i="1" dirty="0" smtClean="0"/>
              <a:t>In </a:t>
            </a:r>
            <a:r>
              <a:rPr lang="ro-RO" b="1" i="1" dirty="0" err="1"/>
              <a:t>functie</a:t>
            </a:r>
            <a:r>
              <a:rPr lang="ro-RO" b="1" i="1" dirty="0"/>
              <a:t> de ABG (antibiograma</a:t>
            </a:r>
            <a:r>
              <a:rPr lang="ro-RO" b="1" i="1" dirty="0" smtClean="0"/>
              <a:t>)</a:t>
            </a:r>
            <a:endParaRPr lang="en-US" b="1" i="1" dirty="0" smtClean="0"/>
          </a:p>
          <a:p>
            <a:pPr marL="137160" indent="0" fontAlgn="auto">
              <a:spcAft>
                <a:spcPts val="0"/>
              </a:spcAft>
              <a:buClr>
                <a:schemeClr val="tx1">
                  <a:shade val="95000"/>
                </a:schemeClr>
              </a:buClr>
              <a:buFont typeface="Wingdings 2"/>
              <a:buNone/>
              <a:defRPr/>
            </a:pPr>
            <a:endParaRPr lang="en-US" b="1" i="1" dirty="0" smtClean="0"/>
          </a:p>
          <a:p>
            <a:pPr marL="137160" indent="0" fontAlgn="auto">
              <a:spcAft>
                <a:spcPts val="0"/>
              </a:spcAft>
              <a:buClr>
                <a:schemeClr val="tx1">
                  <a:shade val="95000"/>
                </a:schemeClr>
              </a:buClr>
              <a:buFont typeface="Wingdings 2"/>
              <a:buNone/>
              <a:defRPr/>
            </a:pPr>
            <a:endParaRPr lang="en-US" b="1" i="1" dirty="0" smtClean="0"/>
          </a:p>
          <a:p>
            <a:pPr marL="137160" indent="0" fontAlgn="auto">
              <a:spcAft>
                <a:spcPts val="0"/>
              </a:spcAft>
              <a:buClr>
                <a:schemeClr val="tx1">
                  <a:shade val="95000"/>
                </a:schemeClr>
              </a:buClr>
              <a:buFont typeface="Wingdings 2"/>
              <a:buNone/>
              <a:defRPr/>
            </a:pPr>
            <a:r>
              <a:rPr lang="ro-RO" b="1" i="1" dirty="0" smtClean="0"/>
              <a:t>Monitorizarea </a:t>
            </a:r>
            <a:r>
              <a:rPr lang="ro-RO" b="1" i="1" dirty="0" err="1"/>
              <a:t>evolutiei</a:t>
            </a:r>
            <a:r>
              <a:rPr lang="ro-RO" b="1" i="1" dirty="0"/>
              <a:t> pacientului cu TB pulmonara sub tratament (DOT) se face pe </a:t>
            </a:r>
            <a:r>
              <a:rPr lang="ro-RO" b="1" i="1" dirty="0" err="1"/>
              <a:t>urmatoarele</a:t>
            </a:r>
            <a:r>
              <a:rPr lang="ro-RO" b="1" i="1" dirty="0"/>
              <a:t> criterii : CLINIC, RADIOLOGIC, BACTERIOLOGIC (cel mai important) si FUNCTIONAL.</a:t>
            </a:r>
            <a:endParaRPr lang="ro-RO" i="1" dirty="0"/>
          </a:p>
          <a:p>
            <a:pPr marL="137160" indent="0" fontAlgn="auto">
              <a:spcAft>
                <a:spcPts val="0"/>
              </a:spcAft>
              <a:buClr>
                <a:schemeClr val="tx1">
                  <a:shade val="95000"/>
                </a:schemeClr>
              </a:buClr>
              <a:buFont typeface="Wingdings 2"/>
              <a:buNone/>
              <a:defRPr/>
            </a:pPr>
            <a:endParaRPr lang="ro-RO" i="1" dirty="0"/>
          </a:p>
          <a:p>
            <a:pPr marL="137160" indent="0" fontAlgn="auto">
              <a:spcAft>
                <a:spcPts val="0"/>
              </a:spcAft>
              <a:buClr>
                <a:schemeClr val="tx1">
                  <a:shade val="95000"/>
                </a:schemeClr>
              </a:buClr>
              <a:buFont typeface="Wingdings 2"/>
              <a:buNone/>
              <a:defRPr/>
            </a:pPr>
            <a:endParaRPr lang="ro-R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Elemente de </a:t>
            </a:r>
            <a:r>
              <a:rPr lang="ro-RO" u="sng" dirty="0" err="1">
                <a:effectLst/>
              </a:rPr>
              <a:t>ftiziogeneza</a:t>
            </a:r>
            <a:r>
              <a:rPr lang="ro-RO" u="sng" dirty="0">
                <a:effectLst/>
              </a:rPr>
              <a:t> </a:t>
            </a:r>
            <a:r>
              <a:rPr lang="en-US" u="sng" dirty="0" smtClean="0">
                <a:effectLst/>
              </a:rPr>
              <a:t/>
            </a:r>
            <a:br>
              <a:rPr lang="en-US" u="sng" dirty="0" smtClean="0">
                <a:effectLst/>
              </a:rPr>
            </a:br>
            <a:r>
              <a:rPr lang="ro-RO" u="sng" dirty="0" smtClean="0">
                <a:effectLst/>
              </a:rPr>
              <a:t>in </a:t>
            </a:r>
            <a:r>
              <a:rPr lang="ro-RO" u="sng" dirty="0">
                <a:effectLst/>
              </a:rPr>
              <a:t>TB secundara:</a:t>
            </a:r>
            <a:endParaRPr lang="ro-RO" dirty="0">
              <a:effectLst/>
            </a:endParaRPr>
          </a:p>
        </p:txBody>
      </p:sp>
      <p:sp>
        <p:nvSpPr>
          <p:cNvPr id="6147" name="Content Placeholder 2"/>
          <p:cNvSpPr>
            <a:spLocks noGrp="1"/>
          </p:cNvSpPr>
          <p:nvPr>
            <p:ph idx="1"/>
          </p:nvPr>
        </p:nvSpPr>
        <p:spPr/>
        <p:txBody>
          <a:bodyPr/>
          <a:lstStyle/>
          <a:p>
            <a:r>
              <a:rPr lang="en-US" b="1" u="sng" smtClean="0"/>
              <a:t>M</a:t>
            </a:r>
            <a:r>
              <a:rPr lang="ro-RO" b="1" u="sng" smtClean="0"/>
              <a:t>ecanismul primofinfectiei ftiziogene </a:t>
            </a:r>
            <a:r>
              <a:rPr lang="ro-RO" smtClean="0"/>
              <a:t>apare la adultii tineri neinfectati in copilarie (apanajul tarilor cu endemie joasa a TB).</a:t>
            </a:r>
          </a:p>
          <a:p>
            <a:r>
              <a:rPr lang="en-US" b="1" u="sng" smtClean="0"/>
              <a:t>M</a:t>
            </a:r>
            <a:r>
              <a:rPr lang="ro-RO" b="1" u="sng" smtClean="0"/>
              <a:t>ecanismul reactivarii endogene si a suprainfectiei endogene</a:t>
            </a:r>
            <a:r>
              <a:rPr lang="en-US" b="1" u="sng" smtClean="0"/>
              <a:t> </a:t>
            </a:r>
            <a:r>
              <a:rPr lang="en-US" smtClean="0"/>
              <a:t>s</a:t>
            </a:r>
            <a:r>
              <a:rPr lang="ro-RO" smtClean="0"/>
              <a:t>unt mecanisme ftiziogenetice care presupun vindecarea prealabila a infectiei primare.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ro-RO" u="sng" dirty="0">
                <a:effectLst/>
              </a:rPr>
              <a:t>Depistarea TB :</a:t>
            </a:r>
            <a:endParaRPr lang="ro-RO" dirty="0">
              <a:effectLst/>
            </a:endParaRPr>
          </a:p>
        </p:txBody>
      </p:sp>
      <p:sp>
        <p:nvSpPr>
          <p:cNvPr id="3" name="Content Placeholder 2"/>
          <p:cNvSpPr>
            <a:spLocks noGrp="1"/>
          </p:cNvSpPr>
          <p:nvPr>
            <p:ph idx="1"/>
          </p:nvPr>
        </p:nvSpPr>
        <p:spPr/>
        <p:txBody>
          <a:bodyPr>
            <a:normAutofit fontScale="92500" lnSpcReduction="10000"/>
          </a:bodyPr>
          <a:lstStyle/>
          <a:p>
            <a:pPr marL="137160" indent="0" fontAlgn="auto">
              <a:spcAft>
                <a:spcPts val="0"/>
              </a:spcAft>
              <a:buClr>
                <a:schemeClr val="tx1">
                  <a:shade val="95000"/>
                </a:schemeClr>
              </a:buClr>
              <a:buFont typeface="Wingdings 2"/>
              <a:buNone/>
              <a:defRPr/>
            </a:pPr>
            <a:r>
              <a:rPr lang="ro-RO" b="1" dirty="0"/>
              <a:t>A</a:t>
            </a:r>
            <a:r>
              <a:rPr lang="ro-RO" b="1" dirty="0" smtClean="0"/>
              <a:t>.</a:t>
            </a:r>
            <a:r>
              <a:rPr lang="en-US" b="1" dirty="0" smtClean="0"/>
              <a:t> </a:t>
            </a:r>
            <a:r>
              <a:rPr lang="ro-RO" b="1" dirty="0" smtClean="0"/>
              <a:t>Depistarea </a:t>
            </a:r>
            <a:r>
              <a:rPr lang="ro-RO" b="1" dirty="0"/>
              <a:t>pasiva</a:t>
            </a:r>
            <a:r>
              <a:rPr lang="ro-RO" dirty="0"/>
              <a:t> (depistarea prin simptome)</a:t>
            </a:r>
          </a:p>
          <a:p>
            <a:pPr marL="548640" indent="-411480" fontAlgn="auto">
              <a:spcAft>
                <a:spcPts val="0"/>
              </a:spcAft>
              <a:buClr>
                <a:schemeClr val="tx1">
                  <a:shade val="95000"/>
                </a:schemeClr>
              </a:buClr>
              <a:buFont typeface="Wingdings 2"/>
              <a:buChar char=""/>
              <a:defRPr/>
            </a:pPr>
            <a:r>
              <a:rPr lang="ro-RO" dirty="0" err="1" smtClean="0"/>
              <a:t>pacientii</a:t>
            </a:r>
            <a:r>
              <a:rPr lang="ro-RO" dirty="0" smtClean="0"/>
              <a:t> </a:t>
            </a:r>
            <a:r>
              <a:rPr lang="ro-RO" dirty="0"/>
              <a:t>se </a:t>
            </a:r>
            <a:r>
              <a:rPr lang="ro-RO" dirty="0" err="1"/>
              <a:t>prezinta</a:t>
            </a:r>
            <a:r>
              <a:rPr lang="ro-RO" dirty="0"/>
              <a:t> prin propria </a:t>
            </a:r>
            <a:r>
              <a:rPr lang="ro-RO" dirty="0" err="1"/>
              <a:t>initiativa</a:t>
            </a:r>
            <a:r>
              <a:rPr lang="ro-RO" dirty="0"/>
              <a:t> la medic </a:t>
            </a:r>
            <a:endParaRPr lang="en-US" dirty="0"/>
          </a:p>
          <a:p>
            <a:pPr marL="548640" indent="-411480" fontAlgn="auto">
              <a:spcAft>
                <a:spcPts val="0"/>
              </a:spcAft>
              <a:buClr>
                <a:schemeClr val="tx1">
                  <a:shade val="95000"/>
                </a:schemeClr>
              </a:buClr>
              <a:buFont typeface="Wingdings 2"/>
              <a:buChar char=""/>
              <a:defRPr/>
            </a:pPr>
            <a:r>
              <a:rPr lang="ro-RO" b="1" u="sng" dirty="0" smtClean="0"/>
              <a:t>simptom </a:t>
            </a:r>
            <a:r>
              <a:rPr lang="ro-RO" b="1" u="sng" dirty="0"/>
              <a:t>dominant </a:t>
            </a:r>
            <a:r>
              <a:rPr lang="ro-RO" dirty="0"/>
              <a:t>tusea </a:t>
            </a:r>
            <a:r>
              <a:rPr lang="ro-RO" dirty="0" smtClean="0"/>
              <a:t>seaca</a:t>
            </a:r>
            <a:r>
              <a:rPr lang="en-US" dirty="0" smtClean="0"/>
              <a:t>/</a:t>
            </a:r>
            <a:r>
              <a:rPr lang="ro-RO" dirty="0" smtClean="0"/>
              <a:t>slab </a:t>
            </a:r>
            <a:r>
              <a:rPr lang="ro-RO" dirty="0"/>
              <a:t>productiva cu o vechime de 2-3 </a:t>
            </a:r>
            <a:r>
              <a:rPr lang="ro-RO" dirty="0" err="1"/>
              <a:t>saptamani</a:t>
            </a:r>
            <a:r>
              <a:rPr lang="ro-RO" dirty="0" smtClean="0"/>
              <a:t>.</a:t>
            </a:r>
            <a:endParaRPr lang="en-US" dirty="0" smtClean="0"/>
          </a:p>
          <a:p>
            <a:pPr marL="548640" indent="-411480" fontAlgn="auto">
              <a:spcAft>
                <a:spcPts val="0"/>
              </a:spcAft>
              <a:buClr>
                <a:schemeClr val="tx1">
                  <a:shade val="95000"/>
                </a:schemeClr>
              </a:buClr>
              <a:buFont typeface="Wingdings 2"/>
              <a:buChar char=""/>
              <a:defRPr/>
            </a:pPr>
            <a:r>
              <a:rPr lang="ro-RO" dirty="0" smtClean="0"/>
              <a:t>Tusea </a:t>
            </a:r>
            <a:r>
              <a:rPr lang="ro-RO" dirty="0"/>
              <a:t>se poate </a:t>
            </a:r>
            <a:r>
              <a:rPr lang="ro-RO" dirty="0" err="1" smtClean="0"/>
              <a:t>insoti</a:t>
            </a:r>
            <a:r>
              <a:rPr lang="ro-RO" dirty="0" smtClean="0"/>
              <a:t> </a:t>
            </a:r>
            <a:r>
              <a:rPr lang="ro-RO" dirty="0"/>
              <a:t>de </a:t>
            </a:r>
            <a:r>
              <a:rPr lang="ro-RO" b="1" u="sng" dirty="0"/>
              <a:t>sindrom de impregnare bacilara </a:t>
            </a:r>
            <a:r>
              <a:rPr lang="ro-RO" dirty="0"/>
              <a:t>(</a:t>
            </a:r>
            <a:r>
              <a:rPr lang="ro-RO" dirty="0" err="1"/>
              <a:t>subfebilitati</a:t>
            </a:r>
            <a:r>
              <a:rPr lang="ro-RO" dirty="0"/>
              <a:t> , astenie fizica , </a:t>
            </a:r>
            <a:r>
              <a:rPr lang="ro-RO" dirty="0" err="1"/>
              <a:t>inapetenta</a:t>
            </a:r>
            <a:r>
              <a:rPr lang="ro-RO" dirty="0"/>
              <a:t> , paloare , </a:t>
            </a:r>
            <a:r>
              <a:rPr lang="ro-RO" dirty="0" err="1"/>
              <a:t>transpiratii</a:t>
            </a:r>
            <a:r>
              <a:rPr lang="ro-RO" dirty="0"/>
              <a:t> nocturne , insomnie , nervozitate , </a:t>
            </a:r>
            <a:r>
              <a:rPr lang="ro-RO" dirty="0" err="1"/>
              <a:t>scadere</a:t>
            </a:r>
            <a:r>
              <a:rPr lang="ro-RO" dirty="0"/>
              <a:t> ponderala</a:t>
            </a:r>
            <a:r>
              <a:rPr lang="ro-RO" dirty="0" smtClean="0"/>
              <a:t>).</a:t>
            </a:r>
            <a:endParaRPr lang="en-US" dirty="0" smtClean="0"/>
          </a:p>
          <a:p>
            <a:pPr marL="137160" indent="0" fontAlgn="auto">
              <a:spcAft>
                <a:spcPts val="0"/>
              </a:spcAft>
              <a:buClr>
                <a:schemeClr val="tx1">
                  <a:shade val="95000"/>
                </a:schemeClr>
              </a:buClr>
              <a:buFont typeface="Wingdings 2"/>
              <a:buNone/>
              <a:defRPr/>
            </a:pPr>
            <a:r>
              <a:rPr lang="ro-RO" sz="2600" i="1" dirty="0" smtClean="0"/>
              <a:t>Aceste </a:t>
            </a:r>
            <a:r>
              <a:rPr lang="ro-RO" sz="2600" i="1" dirty="0"/>
              <a:t>persoane sunt suspecte de a fi bolnave de tuberculoza pulmonara si sunt </a:t>
            </a:r>
            <a:r>
              <a:rPr lang="ro-RO" sz="2600" i="1" dirty="0" err="1"/>
              <a:t>dirijati</a:t>
            </a:r>
            <a:r>
              <a:rPr lang="ro-RO" sz="2600" i="1" dirty="0"/>
              <a:t> </a:t>
            </a:r>
            <a:r>
              <a:rPr lang="ro-RO" sz="2600" i="1" dirty="0" err="1"/>
              <a:t>catre</a:t>
            </a:r>
            <a:r>
              <a:rPr lang="ro-RO" sz="2600" i="1" dirty="0"/>
              <a:t> </a:t>
            </a:r>
            <a:r>
              <a:rPr lang="ro-RO" sz="2600" i="1" dirty="0" err="1"/>
              <a:t>reteaua</a:t>
            </a:r>
            <a:r>
              <a:rPr lang="ro-RO" sz="2600" i="1" dirty="0"/>
              <a:t> de specialitate pentru precizarea diagnosticului</a:t>
            </a:r>
            <a:r>
              <a:rPr lang="ro-RO" dirty="0"/>
              <a:t>.</a:t>
            </a:r>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88913"/>
            <a:ext cx="8713788" cy="6480175"/>
          </a:xfrm>
        </p:spPr>
        <p:txBody>
          <a:bodyPr>
            <a:normAutofit fontScale="77500" lnSpcReduction="20000"/>
          </a:bodyPr>
          <a:lstStyle/>
          <a:p>
            <a:pPr marL="137160" indent="0" fontAlgn="auto">
              <a:spcAft>
                <a:spcPts val="0"/>
              </a:spcAft>
              <a:buClr>
                <a:schemeClr val="tx1">
                  <a:shade val="95000"/>
                </a:schemeClr>
              </a:buClr>
              <a:buFont typeface="Wingdings 2"/>
              <a:buNone/>
              <a:defRPr/>
            </a:pPr>
            <a:r>
              <a:rPr lang="ro-RO" sz="3100" b="1" dirty="0"/>
              <a:t>B</a:t>
            </a:r>
            <a:r>
              <a:rPr lang="ro-RO" sz="3100" b="1" dirty="0" smtClean="0"/>
              <a:t>.</a:t>
            </a:r>
            <a:r>
              <a:rPr lang="en-US" sz="3100" b="1" dirty="0" smtClean="0"/>
              <a:t> </a:t>
            </a:r>
            <a:r>
              <a:rPr lang="ro-RO" sz="3100" b="1" dirty="0" smtClean="0"/>
              <a:t>Depistarea </a:t>
            </a:r>
            <a:r>
              <a:rPr lang="ro-RO" sz="3100" b="1" dirty="0"/>
              <a:t>activa</a:t>
            </a:r>
            <a:r>
              <a:rPr lang="ro-RO" sz="3100" dirty="0"/>
              <a:t> ( intensiva a TB) </a:t>
            </a:r>
            <a:endParaRPr lang="en-US" sz="3100" dirty="0" smtClean="0"/>
          </a:p>
          <a:p>
            <a:pPr marL="137160" indent="0" fontAlgn="auto">
              <a:spcAft>
                <a:spcPts val="0"/>
              </a:spcAft>
              <a:buClr>
                <a:schemeClr val="tx1">
                  <a:shade val="95000"/>
                </a:schemeClr>
              </a:buClr>
              <a:buFont typeface="Wingdings 2"/>
              <a:buNone/>
              <a:defRPr/>
            </a:pPr>
            <a:r>
              <a:rPr lang="en-US" sz="3100" dirty="0" smtClean="0"/>
              <a:t>E</a:t>
            </a:r>
            <a:r>
              <a:rPr lang="ro-RO" sz="3100" dirty="0" err="1" smtClean="0"/>
              <a:t>ste</a:t>
            </a:r>
            <a:r>
              <a:rPr lang="ro-RO" sz="3100" dirty="0" smtClean="0"/>
              <a:t> </a:t>
            </a:r>
            <a:r>
              <a:rPr lang="ro-RO" sz="3100" dirty="0"/>
              <a:t>responsabilitatea serviciilor de asistenta medicala primara , medicilor </a:t>
            </a:r>
            <a:r>
              <a:rPr lang="ro-RO" sz="3100" dirty="0" err="1"/>
              <a:t>scolari</a:t>
            </a:r>
            <a:r>
              <a:rPr lang="ro-RO" sz="3100" dirty="0"/>
              <a:t> , serviciul de medicina a muncii si </a:t>
            </a:r>
            <a:r>
              <a:rPr lang="ro-RO" sz="3100" dirty="0" err="1"/>
              <a:t>asistentilor</a:t>
            </a:r>
            <a:r>
              <a:rPr lang="ro-RO" sz="3100" dirty="0"/>
              <a:t> </a:t>
            </a:r>
            <a:r>
              <a:rPr lang="ro-RO" sz="3100" dirty="0" smtClean="0"/>
              <a:t>comunitari</a:t>
            </a:r>
            <a:r>
              <a:rPr lang="en-US" sz="3100" dirty="0" smtClean="0"/>
              <a:t> </a:t>
            </a:r>
            <a:r>
              <a:rPr lang="en-US" sz="3100" dirty="0" err="1" smtClean="0"/>
              <a:t>si</a:t>
            </a:r>
            <a:r>
              <a:rPr lang="en-US" sz="3100" dirty="0" smtClean="0"/>
              <a:t> </a:t>
            </a:r>
            <a:r>
              <a:rPr lang="ro-RO" sz="3100" dirty="0" smtClean="0"/>
              <a:t>se </a:t>
            </a:r>
            <a:r>
              <a:rPr lang="ro-RO" sz="3100" dirty="0" err="1"/>
              <a:t>adreseaza</a:t>
            </a:r>
            <a:r>
              <a:rPr lang="ro-RO" sz="3100" dirty="0"/>
              <a:t> grupurilor vulnerabile pentru TB</a:t>
            </a:r>
            <a:r>
              <a:rPr lang="ro-RO" sz="3100" dirty="0" smtClean="0"/>
              <a:t>.</a:t>
            </a:r>
            <a:endParaRPr lang="en-US" sz="3100" dirty="0" smtClean="0"/>
          </a:p>
          <a:p>
            <a:pPr marL="137160" indent="0" fontAlgn="auto">
              <a:spcAft>
                <a:spcPts val="0"/>
              </a:spcAft>
              <a:buClr>
                <a:schemeClr val="tx1">
                  <a:shade val="95000"/>
                </a:schemeClr>
              </a:buClr>
              <a:buFont typeface="Wingdings 2"/>
              <a:buNone/>
              <a:defRPr/>
            </a:pPr>
            <a:endParaRPr lang="ro-RO" sz="3100" dirty="0"/>
          </a:p>
          <a:p>
            <a:pPr marL="548640" indent="-411480" fontAlgn="auto">
              <a:spcAft>
                <a:spcPts val="0"/>
              </a:spcAft>
              <a:buClr>
                <a:schemeClr val="tx1">
                  <a:shade val="95000"/>
                </a:schemeClr>
              </a:buClr>
              <a:buFont typeface="Wingdings 2"/>
              <a:buChar char=""/>
              <a:defRPr/>
            </a:pPr>
            <a:r>
              <a:rPr lang="ro-RO" sz="3100" dirty="0" smtClean="0"/>
              <a:t>pauperi </a:t>
            </a:r>
            <a:r>
              <a:rPr lang="ro-RO" sz="3100" dirty="0"/>
              <a:t>externi , persoane </a:t>
            </a:r>
            <a:r>
              <a:rPr lang="ro-RO" sz="3100" dirty="0" err="1"/>
              <a:t>fara</a:t>
            </a:r>
            <a:r>
              <a:rPr lang="ro-RO" sz="3100" dirty="0"/>
              <a:t> </a:t>
            </a:r>
            <a:r>
              <a:rPr lang="ro-RO" sz="3100" dirty="0" err="1"/>
              <a:t>adapost</a:t>
            </a:r>
            <a:r>
              <a:rPr lang="ro-RO" sz="3100" dirty="0"/>
              <a:t> , </a:t>
            </a:r>
            <a:r>
              <a:rPr lang="ro-RO" sz="3100" dirty="0" err="1"/>
              <a:t>asistenti</a:t>
            </a:r>
            <a:r>
              <a:rPr lang="ro-RO" sz="3100" dirty="0"/>
              <a:t> sociali</a:t>
            </a:r>
          </a:p>
          <a:p>
            <a:pPr marL="548640" indent="-411480" fontAlgn="auto">
              <a:spcAft>
                <a:spcPts val="0"/>
              </a:spcAft>
              <a:buClr>
                <a:schemeClr val="tx1">
                  <a:shade val="95000"/>
                </a:schemeClr>
              </a:buClr>
              <a:buFont typeface="Wingdings 2"/>
              <a:buChar char=""/>
              <a:defRPr/>
            </a:pPr>
            <a:r>
              <a:rPr lang="ro-RO" sz="3100" dirty="0" err="1" smtClean="0"/>
              <a:t>infectati</a:t>
            </a:r>
            <a:r>
              <a:rPr lang="ro-RO" sz="3100" dirty="0" smtClean="0"/>
              <a:t> </a:t>
            </a:r>
            <a:r>
              <a:rPr lang="ro-RO" sz="3100" dirty="0"/>
              <a:t>HIV	</a:t>
            </a:r>
          </a:p>
          <a:p>
            <a:pPr marL="548640" indent="-411480" fontAlgn="auto">
              <a:spcAft>
                <a:spcPts val="0"/>
              </a:spcAft>
              <a:buClr>
                <a:schemeClr val="tx1">
                  <a:shade val="95000"/>
                </a:schemeClr>
              </a:buClr>
              <a:buFont typeface="Wingdings 2"/>
              <a:buChar char=""/>
              <a:defRPr/>
            </a:pPr>
            <a:r>
              <a:rPr lang="ro-RO" sz="3100" dirty="0" smtClean="0"/>
              <a:t>utilizatori </a:t>
            </a:r>
            <a:r>
              <a:rPr lang="ro-RO" sz="3100" dirty="0"/>
              <a:t>de droguri , etilici cronici </a:t>
            </a:r>
          </a:p>
          <a:p>
            <a:pPr marL="548640" indent="-411480" fontAlgn="auto">
              <a:spcAft>
                <a:spcPts val="0"/>
              </a:spcAft>
              <a:buClr>
                <a:schemeClr val="tx1">
                  <a:shade val="95000"/>
                </a:schemeClr>
              </a:buClr>
              <a:buFont typeface="Wingdings 2"/>
              <a:buChar char=""/>
              <a:defRPr/>
            </a:pPr>
            <a:r>
              <a:rPr lang="ro-RO" sz="3100" dirty="0" err="1" smtClean="0"/>
              <a:t>comunitati</a:t>
            </a:r>
            <a:r>
              <a:rPr lang="ro-RO" sz="3100" dirty="0" smtClean="0"/>
              <a:t> </a:t>
            </a:r>
            <a:r>
              <a:rPr lang="ro-RO" sz="3100" dirty="0"/>
              <a:t>de rromi</a:t>
            </a:r>
          </a:p>
          <a:p>
            <a:pPr marL="548640" indent="-411480" fontAlgn="auto">
              <a:spcAft>
                <a:spcPts val="0"/>
              </a:spcAft>
              <a:buClr>
                <a:schemeClr val="tx1">
                  <a:shade val="95000"/>
                </a:schemeClr>
              </a:buClr>
              <a:buFont typeface="Wingdings 2"/>
              <a:buChar char=""/>
              <a:defRPr/>
            </a:pPr>
            <a:r>
              <a:rPr lang="ro-RO" sz="3100" dirty="0" err="1" smtClean="0"/>
              <a:t>populatia</a:t>
            </a:r>
            <a:r>
              <a:rPr lang="ro-RO" sz="3100" dirty="0" smtClean="0"/>
              <a:t> </a:t>
            </a:r>
            <a:r>
              <a:rPr lang="ro-RO" sz="3100" dirty="0"/>
              <a:t>din </a:t>
            </a:r>
            <a:r>
              <a:rPr lang="ro-RO" sz="3100" dirty="0" smtClean="0"/>
              <a:t>penitenciare</a:t>
            </a:r>
            <a:endParaRPr lang="en-US" sz="3100" dirty="0"/>
          </a:p>
          <a:p>
            <a:pPr marL="548640" indent="-411480" fontAlgn="auto">
              <a:spcAft>
                <a:spcPts val="0"/>
              </a:spcAft>
              <a:buClr>
                <a:schemeClr val="tx1">
                  <a:shade val="95000"/>
                </a:schemeClr>
              </a:buClr>
              <a:buFont typeface="Wingdings 2"/>
              <a:buChar char=""/>
              <a:defRPr/>
            </a:pPr>
            <a:r>
              <a:rPr lang="ro-RO" sz="3100" dirty="0" smtClean="0"/>
              <a:t>persoane </a:t>
            </a:r>
            <a:r>
              <a:rPr lang="ro-RO" sz="3100" dirty="0" err="1"/>
              <a:t>institutionalizate</a:t>
            </a:r>
            <a:r>
              <a:rPr lang="ro-RO" sz="3100" dirty="0"/>
              <a:t> ( azile de </a:t>
            </a:r>
            <a:r>
              <a:rPr lang="ro-RO" sz="3100" dirty="0" err="1"/>
              <a:t>batrani</a:t>
            </a:r>
            <a:r>
              <a:rPr lang="ro-RO" sz="3100" dirty="0"/>
              <a:t> , </a:t>
            </a:r>
            <a:r>
              <a:rPr lang="ro-RO" sz="3100" dirty="0" err="1"/>
              <a:t>unitati</a:t>
            </a:r>
            <a:r>
              <a:rPr lang="ro-RO" sz="3100" dirty="0"/>
              <a:t> cronice de </a:t>
            </a:r>
            <a:r>
              <a:rPr lang="ro-RO" sz="3100" dirty="0" smtClean="0"/>
              <a:t>psihiatrie)</a:t>
            </a:r>
            <a:endParaRPr lang="en-US" sz="3100" dirty="0"/>
          </a:p>
          <a:p>
            <a:pPr marL="548640" indent="-411480" fontAlgn="auto">
              <a:spcAft>
                <a:spcPts val="0"/>
              </a:spcAft>
              <a:buClr>
                <a:schemeClr val="tx1">
                  <a:shade val="95000"/>
                </a:schemeClr>
              </a:buClr>
              <a:buFont typeface="Wingdings 2"/>
              <a:buChar char=""/>
              <a:defRPr/>
            </a:pPr>
            <a:r>
              <a:rPr lang="ro-RO" sz="3100" dirty="0" smtClean="0"/>
              <a:t>bolnavi </a:t>
            </a:r>
            <a:r>
              <a:rPr lang="ro-RO" sz="3100" dirty="0"/>
              <a:t>cu </a:t>
            </a:r>
            <a:r>
              <a:rPr lang="ro-RO" sz="3100" dirty="0" err="1"/>
              <a:t>afectiuni</a:t>
            </a:r>
            <a:r>
              <a:rPr lang="ro-RO" sz="3100" dirty="0"/>
              <a:t> </a:t>
            </a:r>
            <a:r>
              <a:rPr lang="ro-RO" sz="3100" dirty="0" err="1"/>
              <a:t>imunodeprimante</a:t>
            </a:r>
            <a:r>
              <a:rPr lang="ro-RO" sz="3100" dirty="0"/>
              <a:t> (neoplazici, diabetici, bolnavi cu hepatita B sau C etc.)</a:t>
            </a:r>
          </a:p>
          <a:p>
            <a:pPr marL="548640" indent="-411480" fontAlgn="auto">
              <a:spcAft>
                <a:spcPts val="0"/>
              </a:spcAft>
              <a:buClr>
                <a:schemeClr val="tx1">
                  <a:shade val="95000"/>
                </a:schemeClr>
              </a:buClr>
              <a:buFont typeface="Wingdings 2"/>
              <a:buChar char=""/>
              <a:defRPr/>
            </a:pPr>
            <a:r>
              <a:rPr lang="ro-RO" sz="3100" dirty="0" smtClean="0"/>
              <a:t>persoane </a:t>
            </a:r>
            <a:r>
              <a:rPr lang="ro-RO" sz="3100" dirty="0"/>
              <a:t>aflate sub tratamente imunosupresive</a:t>
            </a:r>
          </a:p>
          <a:p>
            <a:pPr marL="548640" indent="-411480" fontAlgn="auto">
              <a:spcAft>
                <a:spcPts val="0"/>
              </a:spcAft>
              <a:buClr>
                <a:schemeClr val="tx1">
                  <a:shade val="95000"/>
                </a:schemeClr>
              </a:buClr>
              <a:buFont typeface="Wingdings 2"/>
              <a:buChar char=""/>
              <a:defRPr/>
            </a:pPr>
            <a:r>
              <a:rPr lang="ro-RO" sz="3100" dirty="0" smtClean="0"/>
              <a:t>personalul </a:t>
            </a:r>
            <a:r>
              <a:rPr lang="ro-RO" sz="3100" dirty="0"/>
              <a:t>care </a:t>
            </a:r>
            <a:r>
              <a:rPr lang="ro-RO" sz="3100" dirty="0" err="1"/>
              <a:t>lucreaza</a:t>
            </a:r>
            <a:r>
              <a:rPr lang="ro-RO" sz="3100" dirty="0"/>
              <a:t> in </a:t>
            </a:r>
            <a:r>
              <a:rPr lang="ro-RO" sz="3100" dirty="0" err="1"/>
              <a:t>unitati</a:t>
            </a:r>
            <a:r>
              <a:rPr lang="ro-RO" sz="3100" dirty="0"/>
              <a:t> sanitare unde se </a:t>
            </a:r>
            <a:r>
              <a:rPr lang="ro-RO" sz="3100" dirty="0" err="1"/>
              <a:t>ingrijesc</a:t>
            </a:r>
            <a:r>
              <a:rPr lang="ro-RO" sz="3100" dirty="0"/>
              <a:t> bolnavi cu </a:t>
            </a:r>
            <a:r>
              <a:rPr lang="ro-RO" sz="3100" dirty="0" smtClean="0"/>
              <a:t>tuberculoza</a:t>
            </a:r>
            <a:endParaRPr lang="ro-RO" sz="3100"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ro-RO" u="sng" dirty="0">
                <a:effectLst/>
              </a:rPr>
              <a:t>Clinica tuberculozei secundare</a:t>
            </a:r>
            <a:r>
              <a:rPr lang="ro-RO" dirty="0">
                <a:effectLst/>
              </a:rPr>
              <a:t> </a:t>
            </a:r>
            <a:r>
              <a:rPr lang="en-US" dirty="0" smtClean="0">
                <a:effectLst/>
              </a:rPr>
              <a:t/>
            </a:r>
            <a:br>
              <a:rPr lang="en-US" dirty="0" smtClean="0">
                <a:effectLst/>
              </a:rPr>
            </a:br>
            <a:r>
              <a:rPr lang="ro-RO" dirty="0" smtClean="0">
                <a:effectLst/>
              </a:rPr>
              <a:t>( </a:t>
            </a:r>
            <a:r>
              <a:rPr lang="en-US" dirty="0" smtClean="0">
                <a:effectLst/>
              </a:rPr>
              <a:t>T</a:t>
            </a:r>
            <a:r>
              <a:rPr lang="ro-RO" dirty="0" err="1" smtClean="0">
                <a:effectLst/>
              </a:rPr>
              <a:t>uberculoza</a:t>
            </a:r>
            <a:r>
              <a:rPr lang="ro-RO" dirty="0" smtClean="0">
                <a:effectLst/>
              </a:rPr>
              <a:t> </a:t>
            </a:r>
            <a:r>
              <a:rPr lang="ro-RO" dirty="0">
                <a:effectLst/>
              </a:rPr>
              <a:t>pulmonara)</a:t>
            </a:r>
            <a:br>
              <a:rPr lang="ro-RO" dirty="0">
                <a:effectLst/>
              </a:rPr>
            </a:br>
            <a:endParaRPr lang="ro-RO" dirty="0"/>
          </a:p>
        </p:txBody>
      </p:sp>
      <p:sp>
        <p:nvSpPr>
          <p:cNvPr id="3" name="Content Placeholder 2"/>
          <p:cNvSpPr>
            <a:spLocks noGrp="1"/>
          </p:cNvSpPr>
          <p:nvPr>
            <p:ph idx="1"/>
          </p:nvPr>
        </p:nvSpPr>
        <p:spPr/>
        <p:txBody>
          <a:bodyPr>
            <a:normAutofit lnSpcReduction="10000"/>
          </a:bodyPr>
          <a:lstStyle/>
          <a:p>
            <a:pPr marL="137160" indent="0" fontAlgn="auto">
              <a:spcAft>
                <a:spcPts val="0"/>
              </a:spcAft>
              <a:buClr>
                <a:schemeClr val="tx1">
                  <a:shade val="95000"/>
                </a:schemeClr>
              </a:buClr>
              <a:buFont typeface="Wingdings 2"/>
              <a:buNone/>
              <a:defRPr/>
            </a:pPr>
            <a:r>
              <a:rPr lang="ro-RO" dirty="0"/>
              <a:t>Formele de debut clinic :</a:t>
            </a:r>
          </a:p>
          <a:p>
            <a:pPr marL="137160" indent="0" fontAlgn="auto">
              <a:spcAft>
                <a:spcPts val="0"/>
              </a:spcAft>
              <a:buClr>
                <a:schemeClr val="tx1">
                  <a:shade val="95000"/>
                </a:schemeClr>
              </a:buClr>
              <a:buFont typeface="Wingdings 2"/>
              <a:buNone/>
              <a:defRPr/>
            </a:pPr>
            <a:r>
              <a:rPr lang="en-US" b="1" dirty="0" smtClean="0"/>
              <a:t>1. </a:t>
            </a:r>
            <a:r>
              <a:rPr lang="ro-RO" b="1" dirty="0" smtClean="0"/>
              <a:t>Debut </a:t>
            </a:r>
            <a:r>
              <a:rPr lang="ro-RO" b="1" dirty="0"/>
              <a:t>insidios</a:t>
            </a:r>
            <a:r>
              <a:rPr lang="ro-RO" dirty="0"/>
              <a:t> (cca. 40% din cazuri):</a:t>
            </a:r>
          </a:p>
          <a:p>
            <a:pPr marL="548640" indent="-411480" fontAlgn="auto">
              <a:spcAft>
                <a:spcPts val="0"/>
              </a:spcAft>
              <a:buClr>
                <a:schemeClr val="tx1">
                  <a:shade val="95000"/>
                </a:schemeClr>
              </a:buClr>
              <a:buFont typeface="Wingdings 2"/>
              <a:buChar char=""/>
              <a:defRPr/>
            </a:pPr>
            <a:r>
              <a:rPr lang="ro-RO" dirty="0" smtClean="0"/>
              <a:t>semne </a:t>
            </a:r>
            <a:r>
              <a:rPr lang="ro-RO" dirty="0"/>
              <a:t>de boala </a:t>
            </a:r>
            <a:r>
              <a:rPr lang="ro-RO" dirty="0" smtClean="0"/>
              <a:t>discrete, </a:t>
            </a:r>
            <a:endParaRPr lang="en-US" dirty="0" smtClean="0"/>
          </a:p>
          <a:p>
            <a:pPr marL="548640" indent="-411480" fontAlgn="auto">
              <a:spcAft>
                <a:spcPts val="0"/>
              </a:spcAft>
              <a:buClr>
                <a:schemeClr val="tx1">
                  <a:shade val="95000"/>
                </a:schemeClr>
              </a:buClr>
              <a:buFont typeface="Wingdings 2"/>
              <a:buChar char=""/>
              <a:defRPr/>
            </a:pPr>
            <a:r>
              <a:rPr lang="ro-RO" dirty="0" err="1" smtClean="0"/>
              <a:t>senzatii</a:t>
            </a:r>
            <a:r>
              <a:rPr lang="ro-RO" dirty="0" smtClean="0"/>
              <a:t> </a:t>
            </a:r>
            <a:r>
              <a:rPr lang="ro-RO" dirty="0"/>
              <a:t>de </a:t>
            </a:r>
            <a:r>
              <a:rPr lang="ro-RO" dirty="0" smtClean="0"/>
              <a:t>disconfort,</a:t>
            </a:r>
            <a:endParaRPr lang="en-US" dirty="0" smtClean="0"/>
          </a:p>
          <a:p>
            <a:pPr marL="548640" indent="-411480" fontAlgn="auto">
              <a:spcAft>
                <a:spcPts val="0"/>
              </a:spcAft>
              <a:buClr>
                <a:schemeClr val="tx1">
                  <a:shade val="95000"/>
                </a:schemeClr>
              </a:buClr>
              <a:buFont typeface="Wingdings 2"/>
              <a:buChar char=""/>
              <a:defRPr/>
            </a:pPr>
            <a:r>
              <a:rPr lang="ro-RO" dirty="0" smtClean="0"/>
              <a:t> </a:t>
            </a:r>
            <a:r>
              <a:rPr lang="ro-RO" dirty="0" err="1" smtClean="0"/>
              <a:t>subfebrilitati</a:t>
            </a:r>
            <a:r>
              <a:rPr lang="ro-RO" dirty="0" smtClean="0"/>
              <a:t>, astenie, </a:t>
            </a:r>
            <a:r>
              <a:rPr lang="ro-RO" dirty="0" err="1"/>
              <a:t>transpiratii</a:t>
            </a:r>
            <a:r>
              <a:rPr lang="ro-RO" dirty="0"/>
              <a:t> nocturne, insomnie , pierdere ponderala medie „sindrom de impregnare bacilara” </a:t>
            </a:r>
            <a:endParaRPr lang="en-US" dirty="0" smtClean="0"/>
          </a:p>
          <a:p>
            <a:pPr marL="548640" indent="-411480" fontAlgn="auto">
              <a:spcAft>
                <a:spcPts val="0"/>
              </a:spcAft>
              <a:buClr>
                <a:schemeClr val="tx1">
                  <a:shade val="95000"/>
                </a:schemeClr>
              </a:buClr>
              <a:buFont typeface="Wingdings 2"/>
              <a:buChar char=""/>
              <a:defRPr/>
            </a:pPr>
            <a:r>
              <a:rPr lang="ro-RO" dirty="0" smtClean="0"/>
              <a:t>+ </a:t>
            </a:r>
            <a:r>
              <a:rPr lang="ro-RO" dirty="0"/>
              <a:t>tuse </a:t>
            </a:r>
            <a:r>
              <a:rPr lang="ro-RO" dirty="0" err="1"/>
              <a:t>initial</a:t>
            </a:r>
            <a:r>
              <a:rPr lang="ro-RO" dirty="0"/>
              <a:t> discreta , seaca ulterior cu </a:t>
            </a:r>
            <a:r>
              <a:rPr lang="ro-RO" dirty="0" err="1"/>
              <a:t>expectoratie</a:t>
            </a:r>
            <a:r>
              <a:rPr lang="ro-RO" dirty="0"/>
              <a:t> redusa care </a:t>
            </a:r>
            <a:r>
              <a:rPr lang="ro-RO" dirty="0" err="1"/>
              <a:t>dureaza</a:t>
            </a:r>
            <a:r>
              <a:rPr lang="ro-RO" dirty="0"/>
              <a:t> cel </a:t>
            </a:r>
            <a:r>
              <a:rPr lang="ro-RO" dirty="0" err="1"/>
              <a:t>putin</a:t>
            </a:r>
            <a:r>
              <a:rPr lang="ro-RO" dirty="0"/>
              <a:t> 3 </a:t>
            </a:r>
            <a:r>
              <a:rPr lang="ro-RO" dirty="0" err="1"/>
              <a:t>saptamani</a:t>
            </a:r>
            <a:endParaRPr lang="ro-RO"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250"/>
            <a:ext cx="8229600" cy="5832475"/>
          </a:xfrm>
        </p:spPr>
        <p:txBody>
          <a:bodyPr>
            <a:normAutofit/>
          </a:bodyPr>
          <a:lstStyle/>
          <a:p>
            <a:pPr marL="137160" indent="0" fontAlgn="auto">
              <a:spcAft>
                <a:spcPts val="0"/>
              </a:spcAft>
              <a:buClr>
                <a:schemeClr val="tx1">
                  <a:shade val="95000"/>
                </a:schemeClr>
              </a:buClr>
              <a:buFont typeface="Wingdings 2"/>
              <a:buNone/>
              <a:defRPr/>
            </a:pPr>
            <a:r>
              <a:rPr lang="en-US" b="1" dirty="0" smtClean="0"/>
              <a:t>2. </a:t>
            </a:r>
            <a:r>
              <a:rPr lang="ro-RO" b="1" dirty="0" smtClean="0"/>
              <a:t>Debutul </a:t>
            </a:r>
            <a:r>
              <a:rPr lang="ro-RO" b="1" dirty="0"/>
              <a:t>brusc</a:t>
            </a:r>
            <a:r>
              <a:rPr lang="ro-RO" dirty="0"/>
              <a:t> (cca. 45% din cazuri</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ro-RO" b="1" u="sng" dirty="0" smtClean="0"/>
              <a:t>debut </a:t>
            </a:r>
            <a:r>
              <a:rPr lang="ro-RO" b="1" u="sng" dirty="0"/>
              <a:t>pneumonic </a:t>
            </a:r>
            <a:r>
              <a:rPr lang="ro-RO" dirty="0"/>
              <a:t>– foarte </a:t>
            </a:r>
            <a:r>
              <a:rPr lang="ro-RO" dirty="0" err="1"/>
              <a:t>asemanator</a:t>
            </a:r>
            <a:r>
              <a:rPr lang="ro-RO" dirty="0"/>
              <a:t> clinic cu debutul pneumoniei bacteriene dar cu stare generala mai </a:t>
            </a:r>
            <a:r>
              <a:rPr lang="ro-RO" dirty="0" err="1"/>
              <a:t>putin</a:t>
            </a:r>
            <a:r>
              <a:rPr lang="ro-RO" dirty="0"/>
              <a:t> </a:t>
            </a:r>
            <a:r>
              <a:rPr lang="ro-RO" dirty="0" err="1"/>
              <a:t>influentata</a:t>
            </a:r>
            <a:r>
              <a:rPr lang="ro-RO" dirty="0"/>
              <a:t> </a:t>
            </a:r>
          </a:p>
          <a:p>
            <a:pPr marL="548640" indent="-411480" fontAlgn="auto">
              <a:spcAft>
                <a:spcPts val="0"/>
              </a:spcAft>
              <a:buClr>
                <a:schemeClr val="tx1">
                  <a:shade val="95000"/>
                </a:schemeClr>
              </a:buClr>
              <a:buFont typeface="Wingdings 2"/>
              <a:buChar char=""/>
              <a:defRPr/>
            </a:pPr>
            <a:r>
              <a:rPr lang="ro-RO" b="1" u="sng" dirty="0" smtClean="0"/>
              <a:t>debut </a:t>
            </a:r>
            <a:r>
              <a:rPr lang="ro-RO" b="1" u="sng" dirty="0" err="1"/>
              <a:t>hemoptoic</a:t>
            </a:r>
            <a:r>
              <a:rPr lang="ro-RO" b="1" u="sng" dirty="0"/>
              <a:t>  </a:t>
            </a:r>
            <a:r>
              <a:rPr lang="ro-RO" dirty="0"/>
              <a:t>- tuse si hemoptizie de diverse </a:t>
            </a:r>
            <a:r>
              <a:rPr lang="ro-RO" dirty="0" err="1"/>
              <a:t>gravitati</a:t>
            </a:r>
            <a:r>
              <a:rPr lang="ro-RO" dirty="0"/>
              <a:t> care </a:t>
            </a:r>
            <a:r>
              <a:rPr lang="ro-RO" dirty="0" smtClean="0"/>
              <a:t>apar </a:t>
            </a:r>
            <a:r>
              <a:rPr lang="ro-RO" dirty="0"/>
              <a:t>la o persoana aparent </a:t>
            </a:r>
            <a:r>
              <a:rPr lang="ro-RO" dirty="0" err="1"/>
              <a:t>sanatoasa</a:t>
            </a:r>
            <a:endParaRPr lang="ro-RO" dirty="0"/>
          </a:p>
          <a:p>
            <a:pPr marL="548640" indent="-411480" fontAlgn="auto">
              <a:spcAft>
                <a:spcPts val="0"/>
              </a:spcAft>
              <a:buClr>
                <a:schemeClr val="tx1">
                  <a:shade val="95000"/>
                </a:schemeClr>
              </a:buClr>
              <a:buFont typeface="Wingdings 2"/>
              <a:buChar char=""/>
              <a:defRPr/>
            </a:pPr>
            <a:r>
              <a:rPr lang="ro-RO" b="1" u="sng" dirty="0" smtClean="0"/>
              <a:t>debut </a:t>
            </a:r>
            <a:r>
              <a:rPr lang="ro-RO" b="1" u="sng" dirty="0" err="1"/>
              <a:t>pseudogripal</a:t>
            </a:r>
            <a:r>
              <a:rPr lang="ro-RO" b="1" u="sng" dirty="0"/>
              <a:t> </a:t>
            </a:r>
            <a:r>
              <a:rPr lang="ro-RO" dirty="0"/>
              <a:t>– stare generala </a:t>
            </a:r>
            <a:r>
              <a:rPr lang="ro-RO" dirty="0" err="1"/>
              <a:t>influentata</a:t>
            </a:r>
            <a:r>
              <a:rPr lang="ro-RO" dirty="0"/>
              <a:t>, febra , tuse – simptome care </a:t>
            </a:r>
            <a:r>
              <a:rPr lang="ro-RO" dirty="0" err="1"/>
              <a:t>depasesc</a:t>
            </a:r>
            <a:r>
              <a:rPr lang="ro-RO" dirty="0"/>
              <a:t> durata unei </a:t>
            </a:r>
            <a:r>
              <a:rPr lang="ro-RO" dirty="0" err="1"/>
              <a:t>infectii</a:t>
            </a:r>
            <a:r>
              <a:rPr lang="ro-RO" dirty="0"/>
              <a:t> virale.</a:t>
            </a:r>
          </a:p>
          <a:p>
            <a:pPr marL="548640" indent="-411480" fontAlgn="auto">
              <a:spcAft>
                <a:spcPts val="0"/>
              </a:spcAft>
              <a:buClr>
                <a:schemeClr val="tx1">
                  <a:shade val="95000"/>
                </a:schemeClr>
              </a:buClr>
              <a:buFont typeface="Wingdings 2"/>
              <a:buChar char=""/>
              <a:defRPr/>
            </a:pPr>
            <a:r>
              <a:rPr lang="ro-RO" b="1" u="sng" dirty="0" smtClean="0"/>
              <a:t>debut </a:t>
            </a:r>
            <a:r>
              <a:rPr lang="ro-RO" b="1" u="sng" dirty="0" err="1"/>
              <a:t>pleuretic</a:t>
            </a:r>
            <a:r>
              <a:rPr lang="ro-RO" b="1" u="sng" dirty="0"/>
              <a:t> </a:t>
            </a:r>
            <a:endParaRPr lang="ro-RO" dirty="0"/>
          </a:p>
          <a:p>
            <a:pPr marL="548640" indent="-411480" fontAlgn="auto">
              <a:spcAft>
                <a:spcPts val="0"/>
              </a:spcAft>
              <a:buClr>
                <a:schemeClr val="tx1">
                  <a:shade val="95000"/>
                </a:schemeClr>
              </a:buClr>
              <a:buFont typeface="Wingdings 2"/>
              <a:buChar char=""/>
              <a:defRPr/>
            </a:pPr>
            <a:endParaRPr lang="ro-R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150"/>
            <a:ext cx="8229600" cy="5616575"/>
          </a:xfrm>
        </p:spPr>
        <p:txBody>
          <a:bodyPr>
            <a:normAutofit/>
          </a:bodyPr>
          <a:lstStyle/>
          <a:p>
            <a:pPr marL="137160" indent="0" fontAlgn="auto">
              <a:spcAft>
                <a:spcPts val="0"/>
              </a:spcAft>
              <a:buClr>
                <a:schemeClr val="tx1">
                  <a:shade val="95000"/>
                </a:schemeClr>
              </a:buClr>
              <a:buFont typeface="Wingdings 2"/>
              <a:buNone/>
              <a:defRPr/>
            </a:pPr>
            <a:r>
              <a:rPr lang="en-US" dirty="0" smtClean="0"/>
              <a:t>3. </a:t>
            </a:r>
            <a:r>
              <a:rPr lang="ro-RO" b="1" dirty="0" smtClean="0"/>
              <a:t>Debut </a:t>
            </a:r>
            <a:r>
              <a:rPr lang="ro-RO" b="1" dirty="0"/>
              <a:t>asimptomatic</a:t>
            </a:r>
            <a:r>
              <a:rPr lang="ro-RO" dirty="0"/>
              <a:t> (cca. 15% din cazuri</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ro-RO" dirty="0"/>
          </a:p>
          <a:p>
            <a:pPr marL="548640" indent="-411480" fontAlgn="auto">
              <a:spcAft>
                <a:spcPts val="0"/>
              </a:spcAft>
              <a:buClr>
                <a:schemeClr val="tx1">
                  <a:shade val="95000"/>
                </a:schemeClr>
              </a:buClr>
              <a:buFont typeface="Wingdings 2"/>
              <a:buChar char=""/>
              <a:defRPr/>
            </a:pPr>
            <a:r>
              <a:rPr lang="ro-RO" dirty="0" smtClean="0"/>
              <a:t>persoane </a:t>
            </a:r>
            <a:r>
              <a:rPr lang="ro-RO" dirty="0"/>
              <a:t>care sunt descoperite cu leziuni pulmonare sugestive pentru TB pulmonara cu ocazia unor controale radiologice „</a:t>
            </a:r>
            <a:r>
              <a:rPr lang="ro-RO" dirty="0" err="1"/>
              <a:t>intamplatoare</a:t>
            </a:r>
            <a:r>
              <a:rPr lang="ro-RO" dirty="0" smtClean="0"/>
              <a:t>”.</a:t>
            </a:r>
            <a:endParaRPr lang="en-US" dirty="0" smtClean="0"/>
          </a:p>
          <a:p>
            <a:pPr marL="137160" indent="0" fontAlgn="auto">
              <a:spcAft>
                <a:spcPts val="0"/>
              </a:spcAft>
              <a:buClr>
                <a:schemeClr val="tx1">
                  <a:shade val="95000"/>
                </a:schemeClr>
              </a:buClr>
              <a:buFont typeface="Wingdings 2"/>
              <a:buNone/>
              <a:defRPr/>
            </a:pPr>
            <a:endParaRPr lang="en-US" dirty="0"/>
          </a:p>
          <a:p>
            <a:pPr marL="137160" indent="0" fontAlgn="auto">
              <a:spcAft>
                <a:spcPts val="0"/>
              </a:spcAft>
              <a:buClr>
                <a:schemeClr val="tx1">
                  <a:shade val="95000"/>
                </a:schemeClr>
              </a:buClr>
              <a:buFont typeface="Wingdings 2"/>
              <a:buNone/>
              <a:defRPr/>
            </a:pPr>
            <a:r>
              <a:rPr lang="ro-RO" i="1" dirty="0" smtClean="0"/>
              <a:t>Acest </a:t>
            </a:r>
            <a:r>
              <a:rPr lang="ro-RO" i="1" dirty="0"/>
              <a:t>debut „inaparent” clinic justifica </a:t>
            </a:r>
            <a:r>
              <a:rPr lang="ro-RO" i="1" dirty="0" smtClean="0"/>
              <a:t>depistare</a:t>
            </a:r>
            <a:r>
              <a:rPr lang="en-US" i="1" dirty="0" smtClean="0"/>
              <a:t>a</a:t>
            </a:r>
            <a:r>
              <a:rPr lang="ro-RO" i="1" dirty="0" smtClean="0"/>
              <a:t> </a:t>
            </a:r>
            <a:r>
              <a:rPr lang="ro-RO" i="1" dirty="0"/>
              <a:t>intensiva(activa).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101</TotalTime>
  <Words>3256</Words>
  <Application>Microsoft Office PowerPoint</Application>
  <PresentationFormat>On-screen Show (4:3)</PresentationFormat>
  <Paragraphs>257</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Book Antiqua</vt:lpstr>
      <vt:lpstr>Arial</vt:lpstr>
      <vt:lpstr>Lucida Sans</vt:lpstr>
      <vt:lpstr>Wingdings 2</vt:lpstr>
      <vt:lpstr>Wingdings</vt:lpstr>
      <vt:lpstr>Wingdings 3</vt:lpstr>
      <vt:lpstr>Calibri</vt:lpstr>
      <vt:lpstr>Apex</vt:lpstr>
      <vt:lpstr>TUBERCULOZA  SECUNDARA</vt:lpstr>
      <vt:lpstr>TUBERCULOZA SECUNDARA</vt:lpstr>
      <vt:lpstr>Caracteristicile TB secundare :</vt:lpstr>
      <vt:lpstr>Elemente de ftiziogeneza  in TB secundara:</vt:lpstr>
      <vt:lpstr>Depistarea TB :</vt:lpstr>
      <vt:lpstr>Slide 6</vt:lpstr>
      <vt:lpstr>Clinica tuberculozei secundare  ( Tuberculoza pulmonara) </vt:lpstr>
      <vt:lpstr>Slide 8</vt:lpstr>
      <vt:lpstr>Slide 9</vt:lpstr>
      <vt:lpstr>Slide 10</vt:lpstr>
      <vt:lpstr>Elemente generale radiologice ce sugereaza TB secundara :  </vt:lpstr>
      <vt:lpstr>Slide 12</vt:lpstr>
      <vt:lpstr>Diagnosticul de TB pulmoara secundara </vt:lpstr>
      <vt:lpstr>Forme clinico-radiologice de  TB pulmonara secundara </vt:lpstr>
      <vt:lpstr>Slide 15</vt:lpstr>
      <vt:lpstr>Slide 16</vt:lpstr>
      <vt:lpstr>Slide 17</vt:lpstr>
      <vt:lpstr>Slide 18</vt:lpstr>
      <vt:lpstr>Slide 19</vt:lpstr>
      <vt:lpstr>Slide 20</vt:lpstr>
      <vt:lpstr>Slide 21</vt:lpstr>
      <vt:lpstr>Slide 22</vt:lpstr>
      <vt:lpstr>Slide 23</vt:lpstr>
      <vt:lpstr>Slide 24</vt:lpstr>
      <vt:lpstr>Complicatiile tuberculozei pulmonare secundare: </vt:lpstr>
      <vt:lpstr>Tratamentul Tuberculozei</vt:lpstr>
      <vt:lpstr>Slide 27</vt:lpstr>
      <vt:lpstr>Slide 28</vt:lpstr>
      <vt:lpstr>Slide 29</vt:lpstr>
      <vt:lpstr>Slide 30</vt:lpstr>
      <vt:lpstr>Slide 31</vt:lpstr>
      <vt:lpstr>Slide 32</vt:lpstr>
      <vt:lpstr>Slide 33</vt:lpstr>
      <vt:lpstr>Slide 34</vt:lpstr>
      <vt:lpstr>Regimuri terapeutice anti TB –folosite in prezent in Romania</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TUBERCULOZA  SECUNDARA</dc:title>
  <dc:creator>afkscorp</dc:creator>
  <cp:lastModifiedBy>Ileana</cp:lastModifiedBy>
  <cp:revision>12</cp:revision>
  <dcterms:created xsi:type="dcterms:W3CDTF">2014-05-29T11:08:48Z</dcterms:created>
  <dcterms:modified xsi:type="dcterms:W3CDTF">2014-05-28T13:03:54Z</dcterms:modified>
</cp:coreProperties>
</file>