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326" r:id="rId2"/>
    <p:sldId id="327" r:id="rId3"/>
    <p:sldId id="256" r:id="rId4"/>
    <p:sldId id="257" r:id="rId5"/>
    <p:sldId id="258" r:id="rId6"/>
    <p:sldId id="260" r:id="rId7"/>
    <p:sldId id="261" r:id="rId8"/>
    <p:sldId id="321" r:id="rId9"/>
    <p:sldId id="267" r:id="rId10"/>
    <p:sldId id="269" r:id="rId11"/>
    <p:sldId id="273" r:id="rId12"/>
    <p:sldId id="275" r:id="rId13"/>
    <p:sldId id="276" r:id="rId14"/>
    <p:sldId id="277" r:id="rId15"/>
    <p:sldId id="278" r:id="rId16"/>
    <p:sldId id="322" r:id="rId17"/>
    <p:sldId id="279" r:id="rId18"/>
    <p:sldId id="280" r:id="rId19"/>
    <p:sldId id="282" r:id="rId20"/>
    <p:sldId id="284" r:id="rId21"/>
    <p:sldId id="287" r:id="rId22"/>
    <p:sldId id="290" r:id="rId23"/>
    <p:sldId id="291" r:id="rId24"/>
    <p:sldId id="292" r:id="rId25"/>
    <p:sldId id="293" r:id="rId26"/>
    <p:sldId id="294" r:id="rId27"/>
    <p:sldId id="295" r:id="rId28"/>
    <p:sldId id="296" r:id="rId29"/>
    <p:sldId id="297" r:id="rId30"/>
    <p:sldId id="298" r:id="rId31"/>
    <p:sldId id="299" r:id="rId32"/>
    <p:sldId id="301" r:id="rId33"/>
    <p:sldId id="302" r:id="rId34"/>
    <p:sldId id="324" r:id="rId35"/>
    <p:sldId id="323" r:id="rId36"/>
    <p:sldId id="325" r:id="rId37"/>
    <p:sldId id="303" r:id="rId38"/>
    <p:sldId id="305" r:id="rId39"/>
    <p:sldId id="307" r:id="rId40"/>
    <p:sldId id="309" r:id="rId41"/>
    <p:sldId id="311" r:id="rId42"/>
    <p:sldId id="314" r:id="rId43"/>
    <p:sldId id="315" r:id="rId44"/>
    <p:sldId id="316" r:id="rId45"/>
    <p:sldId id="317" r:id="rId46"/>
    <p:sldId id="318" r:id="rId47"/>
    <p:sldId id="319" r:id="rId48"/>
  </p:sldIdLst>
  <p:sldSz cx="12192000" cy="6858000"/>
  <p:notesSz cx="6858000" cy="9144000"/>
  <p:defaultTextStyle>
    <a:defPPr>
      <a:defRPr lang="ro-RO"/>
    </a:defPPr>
    <a:lvl1pPr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01" autoAdjust="0"/>
    <p:restoredTop sz="90929"/>
  </p:normalViewPr>
  <p:slideViewPr>
    <p:cSldViewPr>
      <p:cViewPr varScale="1">
        <p:scale>
          <a:sx n="61" d="100"/>
          <a:sy n="61" d="100"/>
        </p:scale>
        <p:origin x="1188"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bunescu" userId="c71f03b50b546a74" providerId="LiveId" clId="{DB5D9DEF-AE7C-44C0-98E8-542B2B33E7EB}"/>
    <pc:docChg chg="modSld">
      <pc:chgData name="marius bunescu" userId="c71f03b50b546a74" providerId="LiveId" clId="{DB5D9DEF-AE7C-44C0-98E8-542B2B33E7EB}" dt="2020-10-08T05:48:34.783" v="1" actId="1076"/>
      <pc:docMkLst>
        <pc:docMk/>
      </pc:docMkLst>
      <pc:sldChg chg="modSp mod">
        <pc:chgData name="marius bunescu" userId="c71f03b50b546a74" providerId="LiveId" clId="{DB5D9DEF-AE7C-44C0-98E8-542B2B33E7EB}" dt="2020-10-08T05:48:34.783" v="1" actId="1076"/>
        <pc:sldMkLst>
          <pc:docMk/>
          <pc:sldMk cId="3909597125" sldId="327"/>
        </pc:sldMkLst>
        <pc:spChg chg="mod">
          <ac:chgData name="marius bunescu" userId="c71f03b50b546a74" providerId="LiveId" clId="{DB5D9DEF-AE7C-44C0-98E8-542B2B33E7EB}" dt="2020-10-08T05:48:34.783" v="1" actId="1076"/>
          <ac:spMkLst>
            <pc:docMk/>
            <pc:sldMk cId="3909597125" sldId="327"/>
            <ac:spMk id="3" creationId="{4C0EA939-3626-41D5-8BEA-2FB33312DA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FEEF07-0E04-4FB2-B997-D3A27273DAE6}" type="slidenum">
              <a:rPr lang="ro-RO" smtClean="0"/>
              <a:pPr/>
              <a:t>‹#›</a:t>
            </a:fld>
            <a:endParaRPr lang="ro-RO"/>
          </a:p>
        </p:txBody>
      </p:sp>
    </p:spTree>
    <p:extLst>
      <p:ext uri="{BB962C8B-B14F-4D97-AF65-F5344CB8AC3E}">
        <p14:creationId xmlns:p14="http://schemas.microsoft.com/office/powerpoint/2010/main" val="122925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3894940-E130-4A64-A79E-384BDA5191B5}" type="slidenum">
              <a:rPr lang="ro-RO" smtClean="0"/>
              <a:pPr/>
              <a:t>‹#›</a:t>
            </a:fld>
            <a:endParaRPr lang="ro-RO"/>
          </a:p>
        </p:txBody>
      </p:sp>
    </p:spTree>
    <p:extLst>
      <p:ext uri="{BB962C8B-B14F-4D97-AF65-F5344CB8AC3E}">
        <p14:creationId xmlns:p14="http://schemas.microsoft.com/office/powerpoint/2010/main" val="38057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3894940-E130-4A64-A79E-384BDA5191B5}"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5844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3894940-E130-4A64-A79E-384BDA5191B5}" type="slidenum">
              <a:rPr lang="ro-RO" smtClean="0"/>
              <a:pPr/>
              <a:t>‹#›</a:t>
            </a:fld>
            <a:endParaRPr lang="ro-RO"/>
          </a:p>
        </p:txBody>
      </p:sp>
    </p:spTree>
    <p:extLst>
      <p:ext uri="{BB962C8B-B14F-4D97-AF65-F5344CB8AC3E}">
        <p14:creationId xmlns:p14="http://schemas.microsoft.com/office/powerpoint/2010/main" val="390086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3894940-E130-4A64-A79E-384BDA5191B5}"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846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3894940-E130-4A64-A79E-384BDA5191B5}" type="slidenum">
              <a:rPr lang="ro-RO" smtClean="0"/>
              <a:pPr/>
              <a:t>‹#›</a:t>
            </a:fld>
            <a:endParaRPr lang="ro-RO"/>
          </a:p>
        </p:txBody>
      </p:sp>
    </p:spTree>
    <p:extLst>
      <p:ext uri="{BB962C8B-B14F-4D97-AF65-F5344CB8AC3E}">
        <p14:creationId xmlns:p14="http://schemas.microsoft.com/office/powerpoint/2010/main" val="282256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CDB88B7-72FA-4CE5-BB2A-C971438AFA6A}" type="slidenum">
              <a:rPr lang="ro-RO" smtClean="0"/>
              <a:pPr/>
              <a:t>‹#›</a:t>
            </a:fld>
            <a:endParaRPr lang="ro-RO"/>
          </a:p>
        </p:txBody>
      </p:sp>
    </p:spTree>
    <p:extLst>
      <p:ext uri="{BB962C8B-B14F-4D97-AF65-F5344CB8AC3E}">
        <p14:creationId xmlns:p14="http://schemas.microsoft.com/office/powerpoint/2010/main" val="1145516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6EBB7C7-EB7F-4CD6-96D8-2A546333EE04}" type="slidenum">
              <a:rPr lang="ro-RO" smtClean="0"/>
              <a:pPr/>
              <a:t>‹#›</a:t>
            </a:fld>
            <a:endParaRPr lang="ro-RO"/>
          </a:p>
        </p:txBody>
      </p:sp>
    </p:spTree>
    <p:extLst>
      <p:ext uri="{BB962C8B-B14F-4D97-AF65-F5344CB8AC3E}">
        <p14:creationId xmlns:p14="http://schemas.microsoft.com/office/powerpoint/2010/main" val="142212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E02AFE4-B267-48F8-BF67-10B13D5E7B5C}" type="slidenum">
              <a:rPr lang="ro-RO" smtClean="0"/>
              <a:pPr/>
              <a:t>‹#›</a:t>
            </a:fld>
            <a:endParaRPr lang="ro-RO"/>
          </a:p>
        </p:txBody>
      </p:sp>
    </p:spTree>
    <p:extLst>
      <p:ext uri="{BB962C8B-B14F-4D97-AF65-F5344CB8AC3E}">
        <p14:creationId xmlns:p14="http://schemas.microsoft.com/office/powerpoint/2010/main" val="201187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BE9E6EB-E3B5-4D0F-9764-F776B57AD185}" type="slidenum">
              <a:rPr lang="ro-RO" smtClean="0"/>
              <a:pPr/>
              <a:t>‹#›</a:t>
            </a:fld>
            <a:endParaRPr lang="ro-RO"/>
          </a:p>
        </p:txBody>
      </p:sp>
    </p:spTree>
    <p:extLst>
      <p:ext uri="{BB962C8B-B14F-4D97-AF65-F5344CB8AC3E}">
        <p14:creationId xmlns:p14="http://schemas.microsoft.com/office/powerpoint/2010/main" val="56789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0FB7CCD-73C9-41CE-9105-81BA5F2C417D}" type="slidenum">
              <a:rPr lang="ro-RO" smtClean="0"/>
              <a:pPr/>
              <a:t>‹#›</a:t>
            </a:fld>
            <a:endParaRPr lang="ro-RO"/>
          </a:p>
        </p:txBody>
      </p:sp>
    </p:spTree>
    <p:extLst>
      <p:ext uri="{BB962C8B-B14F-4D97-AF65-F5344CB8AC3E}">
        <p14:creationId xmlns:p14="http://schemas.microsoft.com/office/powerpoint/2010/main" val="209481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1303132-C389-4391-9607-F5517CE81716}" type="slidenum">
              <a:rPr lang="ro-RO" smtClean="0"/>
              <a:pPr/>
              <a:t>‹#›</a:t>
            </a:fld>
            <a:endParaRPr lang="ro-RO"/>
          </a:p>
        </p:txBody>
      </p:sp>
    </p:spTree>
    <p:extLst>
      <p:ext uri="{BB962C8B-B14F-4D97-AF65-F5344CB8AC3E}">
        <p14:creationId xmlns:p14="http://schemas.microsoft.com/office/powerpoint/2010/main" val="127301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53088E4-8287-4529-9DF4-EEE05EEE908A}" type="slidenum">
              <a:rPr lang="ro-RO" smtClean="0"/>
              <a:pPr/>
              <a:t>‹#›</a:t>
            </a:fld>
            <a:endParaRPr lang="ro-RO"/>
          </a:p>
        </p:txBody>
      </p:sp>
    </p:spTree>
    <p:extLst>
      <p:ext uri="{BB962C8B-B14F-4D97-AF65-F5344CB8AC3E}">
        <p14:creationId xmlns:p14="http://schemas.microsoft.com/office/powerpoint/2010/main" val="103377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9970404-E796-43AA-BAC0-AB678FE84EB9}" type="slidenum">
              <a:rPr lang="ro-RO" smtClean="0"/>
              <a:pPr/>
              <a:t>‹#›</a:t>
            </a:fld>
            <a:endParaRPr lang="ro-RO"/>
          </a:p>
        </p:txBody>
      </p:sp>
    </p:spTree>
    <p:extLst>
      <p:ext uri="{BB962C8B-B14F-4D97-AF65-F5344CB8AC3E}">
        <p14:creationId xmlns:p14="http://schemas.microsoft.com/office/powerpoint/2010/main" val="264811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D89167A-BD4F-4BDA-A9BA-6628BCBC42BE}" type="slidenum">
              <a:rPr lang="ro-RO" smtClean="0"/>
              <a:pPr/>
              <a:t>‹#›</a:t>
            </a:fld>
            <a:endParaRPr lang="ro-RO"/>
          </a:p>
        </p:txBody>
      </p:sp>
    </p:spTree>
    <p:extLst>
      <p:ext uri="{BB962C8B-B14F-4D97-AF65-F5344CB8AC3E}">
        <p14:creationId xmlns:p14="http://schemas.microsoft.com/office/powerpoint/2010/main" val="5258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094088C-F0B3-469F-8DDE-3C95A1A9D5CB}" type="slidenum">
              <a:rPr lang="ro-RO" smtClean="0"/>
              <a:pPr/>
              <a:t>‹#›</a:t>
            </a:fld>
            <a:endParaRPr lang="ro-RO"/>
          </a:p>
        </p:txBody>
      </p:sp>
    </p:spTree>
    <p:extLst>
      <p:ext uri="{BB962C8B-B14F-4D97-AF65-F5344CB8AC3E}">
        <p14:creationId xmlns:p14="http://schemas.microsoft.com/office/powerpoint/2010/main" val="158755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3894940-E130-4A64-A79E-384BDA5191B5}" type="slidenum">
              <a:rPr lang="ro-RO" smtClean="0"/>
              <a:pPr/>
              <a:t>‹#›</a:t>
            </a:fld>
            <a:endParaRPr lang="ro-RO"/>
          </a:p>
        </p:txBody>
      </p:sp>
    </p:spTree>
    <p:extLst>
      <p:ext uri="{BB962C8B-B14F-4D97-AF65-F5344CB8AC3E}">
        <p14:creationId xmlns:p14="http://schemas.microsoft.com/office/powerpoint/2010/main" val="1629168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occupational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908720"/>
            <a:ext cx="3448044" cy="3096344"/>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1703512" y="2780928"/>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o-RO" sz="3600" b="1" dirty="0">
                <a:latin typeface="Sitka Subheading" panose="02000505000000020004" pitchFamily="2" charset="0"/>
              </a:rPr>
              <a:t>MEDICINA MUNCII</a:t>
            </a:r>
          </a:p>
          <a:p>
            <a:pPr algn="ctr"/>
            <a:endParaRPr lang="ro-RO" sz="3600" b="1" dirty="0">
              <a:latin typeface="Sitka Subheading" panose="02000505000000020004" pitchFamily="2" charset="0"/>
            </a:endParaRPr>
          </a:p>
          <a:p>
            <a:pPr algn="ctr"/>
            <a:r>
              <a:rPr lang="ro-RO" sz="3600" dirty="0">
                <a:latin typeface="Sitka Subheading" panose="02000505000000020004" pitchFamily="2" charset="0"/>
              </a:rPr>
              <a:t>Cursul I</a:t>
            </a:r>
            <a:r>
              <a:rPr lang="en-GB" sz="3600" dirty="0">
                <a:latin typeface="Sitka Subheading" panose="02000505000000020004" pitchFamily="2" charset="0"/>
              </a:rPr>
              <a:t>II</a:t>
            </a:r>
            <a:endParaRPr lang="ro-RO" sz="3600" dirty="0">
              <a:latin typeface="Sitka Subheading" panose="02000505000000020004" pitchFamily="2" charset="0"/>
            </a:endParaRPr>
          </a:p>
          <a:p>
            <a:pPr algn="ctr"/>
            <a:endParaRPr lang="ro-RO" sz="2800" dirty="0"/>
          </a:p>
          <a:p>
            <a:pPr algn="ctr"/>
            <a:endParaRPr lang="ro-RO" sz="1200" dirty="0"/>
          </a:p>
        </p:txBody>
      </p:sp>
    </p:spTree>
    <p:extLst>
      <p:ext uri="{BB962C8B-B14F-4D97-AF65-F5344CB8AC3E}">
        <p14:creationId xmlns:p14="http://schemas.microsoft.com/office/powerpoint/2010/main" val="358208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767408" y="908720"/>
            <a:ext cx="914501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tabLst>
                <a:tab pos="457200" algn="l"/>
              </a:tabLst>
              <a:defRPr sz="2400">
                <a:solidFill>
                  <a:schemeClr val="tx1"/>
                </a:solidFill>
                <a:latin typeface="Times New Roman" panose="02020603050405020304" pitchFamily="18" charset="0"/>
                <a:cs typeface="Times New Roman" panose="02020603050405020304" pitchFamily="18" charset="0"/>
              </a:defRPr>
            </a:lvl1pPr>
            <a:lvl2pPr>
              <a:tabLst>
                <a:tab pos="457200" algn="l"/>
              </a:tabLst>
              <a:defRPr sz="2400">
                <a:solidFill>
                  <a:schemeClr val="tx1"/>
                </a:solidFill>
                <a:latin typeface="Times New Roman" panose="02020603050405020304" pitchFamily="18" charset="0"/>
                <a:cs typeface="Times New Roman" panose="02020603050405020304" pitchFamily="18" charset="0"/>
              </a:defRPr>
            </a:lvl2pPr>
            <a:lvl3pPr>
              <a:tabLst>
                <a:tab pos="457200" algn="l"/>
              </a:tabLst>
              <a:defRPr sz="2400">
                <a:solidFill>
                  <a:schemeClr val="tx1"/>
                </a:solidFill>
                <a:latin typeface="Times New Roman" panose="02020603050405020304" pitchFamily="18" charset="0"/>
                <a:cs typeface="Times New Roman" panose="02020603050405020304" pitchFamily="18" charset="0"/>
              </a:defRPr>
            </a:lvl3pPr>
            <a:lvl4pPr>
              <a:tabLst>
                <a:tab pos="457200" algn="l"/>
              </a:tabLst>
              <a:defRPr sz="2400">
                <a:solidFill>
                  <a:schemeClr val="tx1"/>
                </a:solidFill>
                <a:latin typeface="Times New Roman" panose="02020603050405020304" pitchFamily="18" charset="0"/>
                <a:cs typeface="Times New Roman" panose="02020603050405020304" pitchFamily="18" charset="0"/>
              </a:defRPr>
            </a:lvl4pPr>
            <a:lvl5pPr>
              <a:tabLst>
                <a:tab pos="457200" algn="l"/>
              </a:tabLst>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i="1" dirty="0"/>
              <a:t>	- particulele depuse pe pereţii canalelor alveolare şi al alveolelor</a:t>
            </a:r>
            <a:r>
              <a:rPr lang="ro-RO" b="0" dirty="0"/>
              <a:t> (cele cu diametrul între 3-1 µm) se elimină prin:</a:t>
            </a:r>
            <a:endParaRPr lang="en-AU" b="0" dirty="0">
              <a:latin typeface="_TimesNewRoman" charset="0"/>
            </a:endParaRPr>
          </a:p>
          <a:p>
            <a:pPr algn="just" eaLnBrk="0" hangingPunct="0"/>
            <a:r>
              <a:rPr lang="ro-RO" b="0" dirty="0"/>
              <a:t>	</a:t>
            </a:r>
          </a:p>
          <a:p>
            <a:pPr algn="just" eaLnBrk="0" hangingPunct="0"/>
            <a:r>
              <a:rPr lang="ro-RO" b="0" dirty="0"/>
              <a:t>	* </a:t>
            </a:r>
            <a:r>
              <a:rPr lang="ro-RO" b="0" i="1" dirty="0"/>
              <a:t>surfactantul</a:t>
            </a:r>
            <a:r>
              <a:rPr lang="ro-RO" b="0" dirty="0"/>
              <a:t> </a:t>
            </a:r>
            <a:r>
              <a:rPr lang="ro-RO" b="0" i="1" dirty="0"/>
              <a:t>alveolar</a:t>
            </a:r>
            <a:r>
              <a:rPr lang="ro-RO" b="0" dirty="0"/>
              <a:t> (un filtru foarte subţire de lichid tensioactiv) -  cca 50% din pulberile ajunse aici;</a:t>
            </a:r>
            <a:endParaRPr lang="en-AU" b="0" dirty="0">
              <a:latin typeface="_TimesNewRoman" charset="0"/>
            </a:endParaRPr>
          </a:p>
          <a:p>
            <a:pPr algn="just" eaLnBrk="0" hangingPunct="0"/>
            <a:endParaRPr lang="ro-RO" b="0" dirty="0"/>
          </a:p>
          <a:p>
            <a:pPr algn="just" eaLnBrk="0" hangingPunct="0"/>
            <a:r>
              <a:rPr lang="ro-RO" b="0" dirty="0"/>
              <a:t>	* altele care ajung în stroma alveolară (interstiţiul pulmonar) se elimină pe cale limfatică alcătuind clearance-ul alveolar; </a:t>
            </a:r>
          </a:p>
          <a:p>
            <a:pPr algn="just" eaLnBrk="0" hangingPunct="0"/>
            <a:endParaRPr lang="ro-RO" b="0" dirty="0"/>
          </a:p>
          <a:p>
            <a:pPr algn="just" eaLnBrk="0" hangingPunct="0"/>
            <a:r>
              <a:rPr lang="ro-RO" b="0" dirty="0"/>
              <a:t>	* particulele care ajung în lichidul limfatic migrează către ganglionii limfatici locali, regionali şi hilari, unde se pot depozita, perturbând astfel drenajul limfatic.</a:t>
            </a:r>
            <a:endParaRPr lang="en-AU" b="0" dirty="0">
              <a:latin typeface="_TimesNew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551384" y="548680"/>
            <a:ext cx="907300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 	Clasificarea pneumoconiozelor</a:t>
            </a:r>
            <a:endParaRPr lang="en-AU" dirty="0">
              <a:latin typeface="_TimesNewRoman" charset="0"/>
            </a:endParaRPr>
          </a:p>
          <a:p>
            <a:pPr algn="just" eaLnBrk="0" hangingPunct="0"/>
            <a:r>
              <a:rPr lang="ro-RO" b="0" dirty="0"/>
              <a:t>	Pneumoconiozele se clasifică după două criterii: </a:t>
            </a:r>
            <a:endParaRPr lang="en-AU" b="0" dirty="0">
              <a:latin typeface="_TimesNewRoman" charset="0"/>
            </a:endParaRPr>
          </a:p>
          <a:p>
            <a:pPr algn="just" eaLnBrk="0" hangingPunct="0"/>
            <a:r>
              <a:rPr lang="ro-RO" b="0" dirty="0"/>
              <a:t>	- anatomopatologic;</a:t>
            </a:r>
            <a:endParaRPr lang="en-AU" b="0" dirty="0">
              <a:latin typeface="_TimesNewRoman" charset="0"/>
            </a:endParaRPr>
          </a:p>
          <a:p>
            <a:pPr algn="just" eaLnBrk="0" hangingPunct="0"/>
            <a:r>
              <a:rPr lang="ro-RO" b="0" dirty="0"/>
              <a:t>	- radiologic.</a:t>
            </a:r>
            <a:endParaRPr lang="en-AU" b="0" dirty="0">
              <a:latin typeface="_TimesNewRoman" charset="0"/>
            </a:endParaRPr>
          </a:p>
          <a:p>
            <a:pPr algn="just" eaLnBrk="0" hangingPunct="0"/>
            <a:r>
              <a:rPr lang="ro-RO" i="1" dirty="0"/>
              <a:t> </a:t>
            </a:r>
            <a:endParaRPr lang="en-AU" dirty="0">
              <a:latin typeface="_TimesNewRoman" charset="0"/>
            </a:endParaRPr>
          </a:p>
          <a:p>
            <a:pPr algn="just" eaLnBrk="0" hangingPunct="0"/>
            <a:r>
              <a:rPr lang="ro-RO" b="0" i="1" dirty="0"/>
              <a:t>	A. Clasificarea pneumoconiozelor după criteriul anatomopatologic:</a:t>
            </a:r>
            <a:endParaRPr lang="en-AU" b="0" dirty="0">
              <a:latin typeface="_TimesNewRoman" charset="0"/>
            </a:endParaRPr>
          </a:p>
          <a:p>
            <a:pPr algn="just" eaLnBrk="0" hangingPunct="0"/>
            <a:r>
              <a:rPr lang="ro-RO" b="0" dirty="0"/>
              <a:t>	- reactivitatea arhitecturii alveolare;</a:t>
            </a:r>
            <a:endParaRPr lang="en-AU" b="0" dirty="0">
              <a:latin typeface="_TimesNewRoman" charset="0"/>
            </a:endParaRPr>
          </a:p>
          <a:p>
            <a:pPr algn="just" eaLnBrk="0" hangingPunct="0"/>
            <a:r>
              <a:rPr lang="ro-RO" b="0" dirty="0"/>
              <a:t>	- reacţia stromei;</a:t>
            </a:r>
            <a:endParaRPr lang="en-AU" b="0" dirty="0">
              <a:latin typeface="_TimesNewRoman" charset="0"/>
            </a:endParaRPr>
          </a:p>
          <a:p>
            <a:pPr algn="just" eaLnBrk="0" hangingPunct="0"/>
            <a:r>
              <a:rPr lang="ro-RO" b="0" dirty="0"/>
              <a:t>	- tendinţa evolutivă.</a:t>
            </a:r>
            <a:endParaRPr lang="en-AU" b="0" dirty="0">
              <a:latin typeface="_TimesNewRoman" charset="0"/>
            </a:endParaRPr>
          </a:p>
          <a:p>
            <a:pPr algn="just" eaLnBrk="0" hangingPunct="0"/>
            <a:r>
              <a:rPr lang="ro-RO" b="0" dirty="0"/>
              <a:t> </a:t>
            </a:r>
            <a:endParaRPr lang="en-AU" b="0" dirty="0">
              <a:latin typeface="_TimesNewRoman" charset="0"/>
            </a:endParaRPr>
          </a:p>
          <a:p>
            <a:pPr algn="just" eaLnBrk="0" hangingPunct="0"/>
            <a:r>
              <a:rPr lang="ro-RO" b="0" dirty="0"/>
              <a:t>	Din acest punct de vedere pneumoconiozele pot fi: </a:t>
            </a:r>
            <a:r>
              <a:rPr lang="ro-RO" dirty="0"/>
              <a:t>colagene, necolagene şi mixte.</a:t>
            </a:r>
            <a:endParaRPr lang="en-AU" dirty="0">
              <a:latin typeface="_TimesNewRoman" charset="0"/>
            </a:endParaRPr>
          </a:p>
          <a:p>
            <a:pPr eaLnBrk="0" hangingPunct="0"/>
            <a:endParaRPr lang="en-AU"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767408" y="1052736"/>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b="0" i="1" dirty="0"/>
              <a:t>	a. Pneumoconiozele colagene</a:t>
            </a:r>
            <a:r>
              <a:rPr lang="ro-RO" b="0" dirty="0"/>
              <a:t> - caracteristici:</a:t>
            </a:r>
          </a:p>
          <a:p>
            <a:pPr algn="just"/>
            <a:endParaRPr lang="en-AU" b="0" dirty="0">
              <a:latin typeface="_TimesNewRoman" charset="0"/>
            </a:endParaRPr>
          </a:p>
          <a:p>
            <a:pPr marL="342900" indent="-342900" algn="just" eaLnBrk="0" hangingPunct="0">
              <a:buFont typeface="Arial" panose="020B0604020202020204" pitchFamily="34" charset="0"/>
              <a:buChar char="•"/>
            </a:pPr>
            <a:r>
              <a:rPr lang="ro-RO" b="0" dirty="0"/>
              <a:t>alterarea permanentă sau </a:t>
            </a:r>
            <a:r>
              <a:rPr lang="ro-RO" dirty="0"/>
              <a:t>distrugerea structurii </a:t>
            </a:r>
            <a:r>
              <a:rPr lang="ro-RO" b="0" dirty="0"/>
              <a:t>alveolare normale;</a:t>
            </a:r>
            <a:endParaRPr lang="en-AU" b="0" dirty="0">
              <a:latin typeface="_TimesNewRoman" charset="0"/>
            </a:endParaRPr>
          </a:p>
          <a:p>
            <a:pPr marL="342900" indent="-342900" algn="just" eaLnBrk="0" hangingPunct="0">
              <a:buFont typeface="Arial" panose="020B0604020202020204" pitchFamily="34" charset="0"/>
              <a:buChar char="•"/>
            </a:pPr>
            <a:r>
              <a:rPr lang="ro-RO" b="0" dirty="0"/>
              <a:t>reacţia interstiţiului pulmonar este de tip </a:t>
            </a:r>
            <a:r>
              <a:rPr lang="ro-RO" dirty="0"/>
              <a:t>colagen</a:t>
            </a:r>
            <a:r>
              <a:rPr lang="ro-RO" b="0" dirty="0"/>
              <a:t> (proliferare de fibroblaşti şi neoformare de colagen);</a:t>
            </a:r>
            <a:endParaRPr lang="en-AU" b="0" dirty="0">
              <a:latin typeface="_TimesNewRoman" charset="0"/>
            </a:endParaRPr>
          </a:p>
          <a:p>
            <a:pPr marL="342900" indent="-342900" algn="just" eaLnBrk="0" hangingPunct="0">
              <a:buFont typeface="Arial" panose="020B0604020202020204" pitchFamily="34" charset="0"/>
              <a:buChar char="•"/>
            </a:pPr>
            <a:r>
              <a:rPr lang="ro-RO" b="0" dirty="0"/>
              <a:t>reacţia interstiţiului pulmonar este </a:t>
            </a:r>
            <a:r>
              <a:rPr lang="ro-RO" dirty="0"/>
              <a:t>ireversibilă</a:t>
            </a:r>
            <a:r>
              <a:rPr lang="ro-RO" b="0" dirty="0"/>
              <a:t>, evoluţia este continuă, chiar după întreruperea expunerii profesionale.</a:t>
            </a:r>
            <a:endParaRPr lang="en-AU" b="0" dirty="0">
              <a:latin typeface="_TimesNewRoman" charset="0"/>
            </a:endParaRPr>
          </a:p>
          <a:p>
            <a:pPr algn="just" eaLnBrk="0" hangingPunct="0"/>
            <a:endParaRPr lang="ro-RO" b="0" dirty="0"/>
          </a:p>
          <a:p>
            <a:pPr algn="just" eaLnBrk="0" hangingPunct="0"/>
            <a:r>
              <a:rPr lang="ro-RO" b="0" dirty="0"/>
              <a:t>Exemple de pneumoconioze colagene: </a:t>
            </a:r>
          </a:p>
          <a:p>
            <a:pPr marL="342900" indent="-342900" algn="just" eaLnBrk="0" hangingPunct="0">
              <a:buFont typeface="Wingdings" panose="05000000000000000000" pitchFamily="2" charset="2"/>
              <a:buChar char="ü"/>
            </a:pPr>
            <a:r>
              <a:rPr lang="ro-RO" dirty="0"/>
              <a:t>silicoza, </a:t>
            </a:r>
          </a:p>
          <a:p>
            <a:pPr marL="342900" indent="-342900" algn="just" eaLnBrk="0" hangingPunct="0">
              <a:buFont typeface="Wingdings" panose="05000000000000000000" pitchFamily="2" charset="2"/>
              <a:buChar char="ü"/>
            </a:pPr>
            <a:r>
              <a:rPr lang="ro-RO" dirty="0"/>
              <a:t>azbestoza</a:t>
            </a:r>
          </a:p>
          <a:p>
            <a:pPr marL="342900" indent="-342900" algn="just" eaLnBrk="0" hangingPunct="0">
              <a:buFont typeface="Wingdings" panose="05000000000000000000" pitchFamily="2" charset="2"/>
              <a:buChar char="ü"/>
            </a:pPr>
            <a:r>
              <a:rPr lang="ro-RO" dirty="0"/>
              <a:t>aluminoza</a:t>
            </a:r>
            <a:endParaRPr lang="en-AU" dirty="0">
              <a:latin typeface="_TimesNewRoman" charset="0"/>
            </a:endParaRPr>
          </a:p>
          <a:p>
            <a:pPr eaLnBrk="0" hangingPunct="0"/>
            <a:endParaRPr lang="en-AU"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839416" y="764704"/>
            <a:ext cx="8458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b="0" i="1" dirty="0"/>
              <a:t>	b. Pneumoconiozele necolagene</a:t>
            </a:r>
            <a:r>
              <a:rPr lang="ro-RO" b="0" dirty="0"/>
              <a:t> - caracteristici:</a:t>
            </a:r>
            <a:endParaRPr lang="en-AU" b="0" dirty="0">
              <a:latin typeface="_TimesNewRoman" charset="0"/>
            </a:endParaRPr>
          </a:p>
          <a:p>
            <a:pPr marL="342900" indent="-342900" algn="just" eaLnBrk="0" hangingPunct="0">
              <a:buFont typeface="Arial" panose="020B0604020202020204" pitchFamily="34" charset="0"/>
              <a:buChar char="•"/>
            </a:pPr>
            <a:r>
              <a:rPr lang="ro-RO" b="0" dirty="0"/>
              <a:t>structura alveolară rămâne </a:t>
            </a:r>
            <a:r>
              <a:rPr lang="ro-RO" dirty="0"/>
              <a:t>intactă</a:t>
            </a:r>
            <a:r>
              <a:rPr lang="ro-RO" b="0" dirty="0"/>
              <a:t>;</a:t>
            </a:r>
            <a:endParaRPr lang="en-AU" b="0" dirty="0">
              <a:latin typeface="_TimesNewRoman" charset="0"/>
            </a:endParaRPr>
          </a:p>
          <a:p>
            <a:pPr marL="342900" indent="-342900" algn="just" eaLnBrk="0" hangingPunct="0">
              <a:buFont typeface="Arial" panose="020B0604020202020204" pitchFamily="34" charset="0"/>
              <a:buChar char="•"/>
            </a:pPr>
            <a:r>
              <a:rPr lang="ro-RO" b="0" dirty="0"/>
              <a:t>reacţia interstiţiului pulmonar este de tip </a:t>
            </a:r>
            <a:r>
              <a:rPr lang="ro-RO" dirty="0"/>
              <a:t>reticulinic</a:t>
            </a:r>
            <a:r>
              <a:rPr lang="ro-RO" b="0" dirty="0"/>
              <a:t> (proliferare de fibre de reticulină);</a:t>
            </a:r>
            <a:endParaRPr lang="en-AU" b="0" dirty="0">
              <a:latin typeface="_TimesNewRoman" charset="0"/>
            </a:endParaRPr>
          </a:p>
          <a:p>
            <a:pPr marL="342900" indent="-342900" algn="just" eaLnBrk="0" hangingPunct="0">
              <a:buFont typeface="Arial" panose="020B0604020202020204" pitchFamily="34" charset="0"/>
              <a:buChar char="•"/>
            </a:pPr>
            <a:r>
              <a:rPr lang="ro-RO" b="0" dirty="0"/>
              <a:t>reacţia interstiţiului pulmonar este </a:t>
            </a:r>
            <a:r>
              <a:rPr lang="ro-RO" dirty="0"/>
              <a:t>potenţial reversibilă </a:t>
            </a:r>
            <a:r>
              <a:rPr lang="ro-RO" b="0" dirty="0"/>
              <a:t>(modificările radiologice vizibile la un moment dat, cu timpul pot dispare).</a:t>
            </a:r>
            <a:endParaRPr lang="en-AU" b="0" dirty="0">
              <a:latin typeface="_TimesNewRoman" charset="0"/>
            </a:endParaRPr>
          </a:p>
          <a:p>
            <a:pPr algn="just" eaLnBrk="0" hangingPunct="0"/>
            <a:r>
              <a:rPr lang="ro-RO" b="0" dirty="0"/>
              <a:t>	</a:t>
            </a:r>
          </a:p>
          <a:p>
            <a:pPr algn="just" eaLnBrk="0" hangingPunct="0"/>
            <a:r>
              <a:rPr lang="ro-RO" b="0" dirty="0"/>
              <a:t>	Exemple de pneumoconioze necolagene: sideroza, stanoza, baritoza, olivinoza, caolinoza, pneumoconioza prin mică, pneumoconioza prin metale dure, prin nefelină, prin apatită, titanioza, zirconioza, uranioza, antimonioza.</a:t>
            </a:r>
            <a:endParaRPr lang="en-AU" b="0" dirty="0">
              <a:latin typeface="_TimesNewRoman" charset="0"/>
            </a:endParaRPr>
          </a:p>
          <a:p>
            <a:pPr eaLnBrk="0" hangingPunct="0"/>
            <a:endParaRPr lang="en-AU"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055440" y="1052736"/>
            <a:ext cx="907300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b="0" i="1" dirty="0"/>
              <a:t>c. Pneumoconioze mixte</a:t>
            </a:r>
            <a:r>
              <a:rPr lang="ro-RO" b="0" dirty="0"/>
              <a:t> sunt cele care pot fi necolagene şi colagene; </a:t>
            </a:r>
          </a:p>
          <a:p>
            <a:pPr algn="just"/>
            <a:endParaRPr lang="ro-RO" b="0" dirty="0"/>
          </a:p>
          <a:p>
            <a:pPr algn="just"/>
            <a:r>
              <a:rPr lang="ro-RO" b="0" dirty="0"/>
              <a:t>Exemple:</a:t>
            </a:r>
            <a:endParaRPr lang="en-AU" b="0" dirty="0">
              <a:latin typeface="_TimesNewRoman" charset="0"/>
            </a:endParaRPr>
          </a:p>
          <a:p>
            <a:pPr algn="just" eaLnBrk="0" hangingPunct="0"/>
            <a:r>
              <a:rPr lang="ro-RO" b="0" dirty="0"/>
              <a:t>	- </a:t>
            </a:r>
            <a:r>
              <a:rPr lang="ro-RO" dirty="0"/>
              <a:t>antracoza</a:t>
            </a:r>
            <a:r>
              <a:rPr lang="ro-RO" b="0" dirty="0"/>
              <a:t> (pneumoconioza minerului la cărbune) în forma simplă, necomplicată este necolagenă, iar în forma complicată, de fibroză masivă progresivă este colagenă (silico-antracoza);</a:t>
            </a:r>
            <a:endParaRPr lang="en-AU" b="0" dirty="0">
              <a:latin typeface="_TimesNewRoman" charset="0"/>
            </a:endParaRPr>
          </a:p>
          <a:p>
            <a:pPr algn="just" eaLnBrk="0" hangingPunct="0"/>
            <a:r>
              <a:rPr lang="ro-RO" b="0" dirty="0"/>
              <a:t>	- </a:t>
            </a:r>
            <a:r>
              <a:rPr lang="ro-RO" dirty="0"/>
              <a:t>talcoza</a:t>
            </a:r>
            <a:r>
              <a:rPr lang="ro-RO" b="0" dirty="0"/>
              <a:t>, în funcţie de conţinutul pulberii de talc în azbest, poate fi colagenă sau necolagenă. De menţionat faptul că talcul industrial conţine o cantitate apreciabilă de azbest.</a:t>
            </a:r>
            <a:endParaRPr lang="en-AU" b="0" dirty="0">
              <a:latin typeface="_TimesNewRoman" charset="0"/>
            </a:endParaRPr>
          </a:p>
          <a:p>
            <a:pPr eaLnBrk="0" hangingPunct="0"/>
            <a:endParaRPr lang="en-AU"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79376" y="620688"/>
            <a:ext cx="928903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i="1" dirty="0"/>
              <a:t>	B. Criteriul radiologic</a:t>
            </a:r>
            <a:endParaRPr lang="en-AU" b="0" dirty="0">
              <a:latin typeface="_TimesNewRoman" charset="0"/>
            </a:endParaRPr>
          </a:p>
          <a:p>
            <a:pPr algn="just" eaLnBrk="0" hangingPunct="0"/>
            <a:r>
              <a:rPr lang="ro-RO" b="0" dirty="0"/>
              <a:t>	</a:t>
            </a:r>
          </a:p>
          <a:p>
            <a:pPr algn="just" eaLnBrk="0" hangingPunct="0"/>
            <a:r>
              <a:rPr lang="ro-RO" b="0" dirty="0"/>
              <a:t>	Radiografia pulmonară standard reprezintă examenul de bază în diagnosticul de pneumoconiozelor.</a:t>
            </a:r>
            <a:endParaRPr lang="en-AU" b="0" dirty="0">
              <a:latin typeface="_TimesNewRoman" charset="0"/>
            </a:endParaRPr>
          </a:p>
          <a:p>
            <a:pPr algn="just" eaLnBrk="0" hangingPunct="0"/>
            <a:r>
              <a:rPr lang="ro-RO" b="0" dirty="0"/>
              <a:t>	Calitatea tehnică a radiografiei pentru interpretare în pneumoconioză cuprinde o scală cu patru puncte, astfel:</a:t>
            </a:r>
          </a:p>
          <a:p>
            <a:pPr algn="just" eaLnBrk="0" hangingPunct="0"/>
            <a:endParaRPr lang="en-AU" b="0" dirty="0">
              <a:latin typeface="_TimesNewRoman" charset="0"/>
            </a:endParaRPr>
          </a:p>
          <a:p>
            <a:pPr algn="just" eaLnBrk="0" hangingPunct="0"/>
            <a:r>
              <a:rPr lang="ro-RO" b="0" dirty="0"/>
              <a:t>1. </a:t>
            </a:r>
            <a:r>
              <a:rPr lang="ro-RO" dirty="0"/>
              <a:t>bună</a:t>
            </a:r>
            <a:r>
              <a:rPr lang="ro-RO" b="0" dirty="0"/>
              <a:t>, fără defecte de expunere sau developare;</a:t>
            </a:r>
            <a:endParaRPr lang="en-AU" b="0" dirty="0">
              <a:latin typeface="_TimesNewRoman" charset="0"/>
            </a:endParaRPr>
          </a:p>
          <a:p>
            <a:pPr algn="just" eaLnBrk="0" hangingPunct="0"/>
            <a:r>
              <a:rPr lang="ro-RO" b="0" dirty="0"/>
              <a:t>2. </a:t>
            </a:r>
            <a:r>
              <a:rPr lang="ro-RO" dirty="0"/>
              <a:t>acceptabilă</a:t>
            </a:r>
            <a:r>
              <a:rPr lang="ro-RO" b="0" dirty="0"/>
              <a:t>, fără defecte tehnice, susceptibile de a jena clasificarea;</a:t>
            </a:r>
            <a:endParaRPr lang="en-AU" b="0" dirty="0">
              <a:latin typeface="_TimesNewRoman" charset="0"/>
            </a:endParaRPr>
          </a:p>
          <a:p>
            <a:pPr algn="just" eaLnBrk="0" hangingPunct="0"/>
            <a:r>
              <a:rPr lang="ro-RO" b="0" dirty="0"/>
              <a:t>3. </a:t>
            </a:r>
            <a:r>
              <a:rPr lang="ro-RO" dirty="0"/>
              <a:t>unele defecte tehnice</a:t>
            </a:r>
            <a:r>
              <a:rPr lang="ro-RO" b="0" dirty="0"/>
              <a:t>, dar încă acceptabilă pentru clasificare;</a:t>
            </a:r>
            <a:endParaRPr lang="en-AU" b="0" dirty="0">
              <a:latin typeface="_TimesNewRoman" charset="0"/>
            </a:endParaRPr>
          </a:p>
          <a:p>
            <a:pPr algn="just" eaLnBrk="0" hangingPunct="0"/>
            <a:r>
              <a:rPr lang="ro-RO" b="0" dirty="0"/>
              <a:t>4. </a:t>
            </a:r>
            <a:r>
              <a:rPr lang="ro-RO" dirty="0"/>
              <a:t>inacceptabilă</a:t>
            </a:r>
            <a:r>
              <a:rPr lang="ro-RO" b="0" dirty="0"/>
              <a:t>, defecte multe, influenţează diagnosticul.</a:t>
            </a:r>
            <a:endParaRPr lang="en-AU" b="0" dirty="0">
              <a:latin typeface="_TimesNewRoman" charset="0"/>
            </a:endParaRPr>
          </a:p>
          <a:p>
            <a:pPr eaLnBrk="0" hangingPunct="0"/>
            <a:r>
              <a:rPr lang="ro-RO" b="0" dirty="0"/>
              <a:t>	 </a:t>
            </a:r>
          </a:p>
        </p:txBody>
      </p:sp>
      <p:pic>
        <p:nvPicPr>
          <p:cNvPr id="2" name="Picture 1"/>
          <p:cNvPicPr>
            <a:picLocks noChangeAspect="1"/>
          </p:cNvPicPr>
          <p:nvPr/>
        </p:nvPicPr>
        <p:blipFill>
          <a:blip r:embed="rId2"/>
          <a:stretch>
            <a:fillRect/>
          </a:stretch>
        </p:blipFill>
        <p:spPr>
          <a:xfrm>
            <a:off x="551384" y="4797152"/>
            <a:ext cx="10020300" cy="190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62786" y="908720"/>
            <a:ext cx="4896544" cy="576262"/>
          </a:xfrm>
        </p:spPr>
        <p:txBody>
          <a:bodyPr/>
          <a:lstStyle/>
          <a:p>
            <a:r>
              <a:rPr lang="en-GB" dirty="0" err="1"/>
              <a:t>Radiografie</a:t>
            </a:r>
            <a:r>
              <a:rPr lang="en-GB" dirty="0"/>
              <a:t> </a:t>
            </a:r>
            <a:r>
              <a:rPr lang="en-GB" dirty="0" err="1"/>
              <a:t>pulmonara</a:t>
            </a:r>
            <a:r>
              <a:rPr lang="en-GB" dirty="0"/>
              <a:t> </a:t>
            </a:r>
            <a:r>
              <a:rPr lang="en-GB" dirty="0" err="1"/>
              <a:t>normala</a:t>
            </a:r>
            <a:endParaRPr lang="ro-RO" dirty="0"/>
          </a:p>
        </p:txBody>
      </p:sp>
      <p:sp>
        <p:nvSpPr>
          <p:cNvPr id="7" name="Text Placeholder 6"/>
          <p:cNvSpPr>
            <a:spLocks noGrp="1"/>
          </p:cNvSpPr>
          <p:nvPr>
            <p:ph type="body" sz="quarter" idx="3"/>
          </p:nvPr>
        </p:nvSpPr>
        <p:spPr>
          <a:xfrm>
            <a:off x="6456040" y="908720"/>
            <a:ext cx="4185618" cy="576262"/>
          </a:xfrm>
        </p:spPr>
        <p:txBody>
          <a:bodyPr/>
          <a:lstStyle/>
          <a:p>
            <a:r>
              <a:rPr lang="en-GB" dirty="0" err="1"/>
              <a:t>Pneumoconioza</a:t>
            </a:r>
            <a:r>
              <a:rPr lang="en-GB" dirty="0"/>
              <a:t> (</a:t>
            </a:r>
            <a:r>
              <a:rPr lang="en-GB" dirty="0" err="1"/>
              <a:t>Silicoza</a:t>
            </a:r>
            <a:r>
              <a:rPr lang="en-GB" dirty="0"/>
              <a:t>)</a:t>
            </a:r>
            <a:endParaRPr lang="ro-RO" dirty="0"/>
          </a:p>
        </p:txBody>
      </p:sp>
      <p:pic>
        <p:nvPicPr>
          <p:cNvPr id="1028" name="Picture 4" descr="Imagini pentru normal chest x-ra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3392" y="1901416"/>
            <a:ext cx="5270627" cy="42692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ini pentru silicosis x-ray"/>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68008" y="1901416"/>
            <a:ext cx="5247245" cy="426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6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263352" y="404664"/>
            <a:ext cx="1036915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804863" lvl="3" indent="-279400" algn="just"/>
            <a:r>
              <a:rPr lang="ro-RO" b="0" dirty="0"/>
              <a:t>Elementele radiologice de bază în pneumoconioze:</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modificările parenchimatoase sau opacităţile anomaliile pleurale;</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simbolurile suplimentare. </a:t>
            </a:r>
          </a:p>
          <a:p>
            <a:pPr marL="1262063" lvl="4" indent="-279400" algn="just" eaLnBrk="0" hangingPunct="0">
              <a:buFont typeface="Arial" panose="020B0604020202020204" pitchFamily="34" charset="0"/>
              <a:buChar char="•"/>
            </a:pPr>
            <a:endParaRPr lang="en-AU" b="0" dirty="0">
              <a:latin typeface="_TimesNewRoman" charset="0"/>
            </a:endParaRPr>
          </a:p>
          <a:p>
            <a:pPr marL="804863" lvl="3" indent="-279400" algn="just" eaLnBrk="0" hangingPunct="0"/>
            <a:r>
              <a:rPr lang="ro-RO" b="0" dirty="0"/>
              <a:t>Opacităţile (anomalii parenchimatoase) se apreciază după:</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dimensiune;</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aspect;</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densitate.</a:t>
            </a:r>
            <a:endParaRPr lang="en-AU" b="0" dirty="0">
              <a:latin typeface="_TimesNewRoman" charset="0"/>
            </a:endParaRPr>
          </a:p>
          <a:p>
            <a:pPr marL="804863" lvl="3" indent="-279400" algn="just" eaLnBrk="0" hangingPunct="0"/>
            <a:r>
              <a:rPr lang="ro-RO" b="0" dirty="0"/>
              <a:t> </a:t>
            </a:r>
            <a:endParaRPr lang="en-AU" b="0" dirty="0">
              <a:latin typeface="_TimesNewRoman" charset="0"/>
            </a:endParaRPr>
          </a:p>
          <a:p>
            <a:pPr marL="804863" lvl="3" indent="-279400" algn="just" eaLnBrk="0" hangingPunct="0"/>
            <a:r>
              <a:rPr lang="ro-RO" b="0" dirty="0"/>
              <a:t>După </a:t>
            </a:r>
            <a:r>
              <a:rPr lang="ro-RO" b="0" i="1" dirty="0"/>
              <a:t>dimensiunea:</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mici (până la 10 mm diametru);</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mari (peste această dimensiune).</a:t>
            </a:r>
            <a:endParaRPr lang="en-AU" b="0" dirty="0">
              <a:latin typeface="_TimesNewRoman" charset="0"/>
            </a:endParaRPr>
          </a:p>
          <a:p>
            <a:pPr marL="804863" lvl="3" indent="-279400" algn="just" eaLnBrk="0" hangingPunct="0"/>
            <a:r>
              <a:rPr lang="ro-RO" b="0" dirty="0"/>
              <a:t>Opacităţile mici:</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rotunde;</a:t>
            </a:r>
            <a:endParaRPr lang="en-AU" b="0" dirty="0">
              <a:latin typeface="_TimesNewRoman" charset="0"/>
            </a:endParaRPr>
          </a:p>
          <a:p>
            <a:pPr marL="1262063" lvl="4" indent="-279400" algn="just" eaLnBrk="0" hangingPunct="0">
              <a:buFont typeface="Arial" panose="020B0604020202020204" pitchFamily="34" charset="0"/>
              <a:buChar char="•"/>
            </a:pPr>
            <a:r>
              <a:rPr lang="ro-RO" b="0" dirty="0"/>
              <a:t>neregulate. </a:t>
            </a:r>
            <a:endParaRPr lang="en-AU" b="0" dirty="0">
              <a:latin typeface="_TimesNewRoman" charset="0"/>
            </a:endParaRPr>
          </a:p>
        </p:txBody>
      </p:sp>
      <p:pic>
        <p:nvPicPr>
          <p:cNvPr id="2052" name="Picture 4" descr="Imagini pentru silicosis x-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2924944"/>
            <a:ext cx="5105400" cy="3448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407368" y="404664"/>
            <a:ext cx="892899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just" eaLnBrk="0" hangingPunct="0"/>
            <a:r>
              <a:rPr lang="ro-RO" b="0" i="1" dirty="0"/>
              <a:t>	a. </a:t>
            </a:r>
            <a:r>
              <a:rPr lang="ro-RO" i="1" u="sng" dirty="0"/>
              <a:t>Opacităţile mici</a:t>
            </a:r>
            <a:r>
              <a:rPr lang="ro-RO" b="0" dirty="0"/>
              <a:t>:</a:t>
            </a:r>
            <a:endParaRPr lang="en-AU" b="0" dirty="0">
              <a:latin typeface="_TimesNewRoman" charset="0"/>
            </a:endParaRPr>
          </a:p>
          <a:p>
            <a:pPr lvl="1" algn="just" eaLnBrk="0" hangingPunct="0"/>
            <a:r>
              <a:rPr lang="ro-RO" b="0" dirty="0"/>
              <a:t>- după </a:t>
            </a:r>
            <a:r>
              <a:rPr lang="ro-RO" i="1" dirty="0">
                <a:solidFill>
                  <a:srgbClr val="FF0000"/>
                </a:solidFill>
                <a:effectLst>
                  <a:outerShdw blurRad="38100" dist="38100" dir="2700000" algn="tl">
                    <a:srgbClr val="000000">
                      <a:alpha val="43137"/>
                    </a:srgbClr>
                  </a:outerShdw>
                </a:effectLst>
              </a:rPr>
              <a:t>densitate</a:t>
            </a:r>
            <a:r>
              <a:rPr lang="ro-RO" dirty="0">
                <a:solidFill>
                  <a:srgbClr val="FF0000"/>
                </a:solidFill>
                <a:effectLst>
                  <a:outerShdw blurRad="38100" dist="38100" dir="2700000" algn="tl">
                    <a:srgbClr val="000000">
                      <a:alpha val="43137"/>
                    </a:srgbClr>
                  </a:outerShdw>
                </a:effectLst>
              </a:rPr>
              <a:t> (profunzime)</a:t>
            </a:r>
            <a:r>
              <a:rPr lang="ro-RO" b="0" dirty="0"/>
              <a:t>, pot fi:</a:t>
            </a:r>
            <a:endParaRPr lang="en-AU" b="0" dirty="0">
              <a:latin typeface="_TimesNewRoman" charset="0"/>
            </a:endParaRPr>
          </a:p>
          <a:p>
            <a:pPr lvl="1" algn="just" eaLnBrk="0" hangingPunct="0"/>
            <a:r>
              <a:rPr lang="ro-RO" b="0" dirty="0"/>
              <a:t>0. absenţa opacităţilor mici;</a:t>
            </a:r>
            <a:endParaRPr lang="en-AU" b="0" dirty="0">
              <a:latin typeface="_TimesNewRoman" charset="0"/>
            </a:endParaRPr>
          </a:p>
          <a:p>
            <a:pPr lvl="1" algn="just" eaLnBrk="0" hangingPunct="0"/>
            <a:r>
              <a:rPr lang="ro-RO" b="0" dirty="0"/>
              <a:t>1. puţine opacităţi mici, desenul pulmonar vizibil;</a:t>
            </a:r>
            <a:endParaRPr lang="en-AU" b="0" dirty="0">
              <a:latin typeface="_TimesNewRoman" charset="0"/>
            </a:endParaRPr>
          </a:p>
          <a:p>
            <a:pPr lvl="1" algn="just" eaLnBrk="0" hangingPunct="0"/>
            <a:r>
              <a:rPr lang="ro-RO" b="0" dirty="0"/>
              <a:t>2. numeroase opacităţi mici, desenul pulmonar începe să se şteargă;</a:t>
            </a:r>
            <a:endParaRPr lang="en-AU" b="0" dirty="0">
              <a:latin typeface="_TimesNewRoman" charset="0"/>
            </a:endParaRPr>
          </a:p>
          <a:p>
            <a:pPr lvl="1" algn="just" eaLnBrk="0" hangingPunct="0"/>
            <a:r>
              <a:rPr lang="ro-RO" b="0" dirty="0"/>
              <a:t>3. foarte numeroase opacităţi, desenul pulmonar este şters</a:t>
            </a:r>
          </a:p>
          <a:p>
            <a:pPr lvl="1" algn="just" eaLnBrk="0" hangingPunct="0"/>
            <a:endParaRPr lang="ro-RO" b="0" dirty="0"/>
          </a:p>
          <a:p>
            <a:pPr algn="just"/>
            <a:r>
              <a:rPr lang="ro-RO" b="0" dirty="0"/>
              <a:t>- după </a:t>
            </a:r>
            <a:r>
              <a:rPr lang="ro-RO" dirty="0">
                <a:solidFill>
                  <a:srgbClr val="FF0000"/>
                </a:solidFill>
                <a:effectLst>
                  <a:outerShdw blurRad="38100" dist="38100" dir="2700000" algn="tl">
                    <a:srgbClr val="000000">
                      <a:alpha val="43137"/>
                    </a:srgbClr>
                  </a:outerShdw>
                </a:effectLst>
              </a:rPr>
              <a:t>formă (</a:t>
            </a:r>
            <a:r>
              <a:rPr lang="ro-RO" i="1" dirty="0">
                <a:solidFill>
                  <a:srgbClr val="FF0000"/>
                </a:solidFill>
                <a:effectLst>
                  <a:outerShdw blurRad="38100" dist="38100" dir="2700000" algn="tl">
                    <a:srgbClr val="000000">
                      <a:alpha val="43137"/>
                    </a:srgbClr>
                  </a:outerShdw>
                </a:effectLst>
              </a:rPr>
              <a:t>aspect)</a:t>
            </a:r>
            <a:r>
              <a:rPr lang="ro-RO" b="0" dirty="0"/>
              <a:t>:     </a:t>
            </a:r>
            <a:endParaRPr lang="en-AU" b="0" dirty="0">
              <a:latin typeface="_TimesNewRoman" charset="0"/>
            </a:endParaRPr>
          </a:p>
          <a:p>
            <a:pPr algn="just" eaLnBrk="0" hangingPunct="0"/>
            <a:r>
              <a:rPr lang="ro-RO" b="0" dirty="0"/>
              <a:t>	* </a:t>
            </a:r>
            <a:r>
              <a:rPr lang="ro-RO" b="0" i="1" dirty="0"/>
              <a:t>opacităţi rotunde</a:t>
            </a:r>
            <a:r>
              <a:rPr lang="ro-RO" b="0" dirty="0"/>
              <a:t>:</a:t>
            </a:r>
            <a:endParaRPr lang="en-AU" b="0" dirty="0">
              <a:latin typeface="_TimesNewRoman" charset="0"/>
            </a:endParaRPr>
          </a:p>
          <a:p>
            <a:pPr algn="just" eaLnBrk="0" hangingPunct="0"/>
            <a:r>
              <a:rPr lang="ro-RO" b="0" dirty="0"/>
              <a:t>	p = diametrul sub 1,5 mm;</a:t>
            </a:r>
            <a:endParaRPr lang="en-AU" b="0" dirty="0">
              <a:latin typeface="_TimesNewRoman" charset="0"/>
            </a:endParaRPr>
          </a:p>
          <a:p>
            <a:pPr algn="just" eaLnBrk="0" hangingPunct="0"/>
            <a:r>
              <a:rPr lang="ro-RO" b="0" dirty="0"/>
              <a:t>      q = diametrul între 1,5-3 mm;</a:t>
            </a:r>
            <a:endParaRPr lang="en-AU" b="0" dirty="0">
              <a:latin typeface="_TimesNewRoman" charset="0"/>
            </a:endParaRPr>
          </a:p>
          <a:p>
            <a:pPr algn="just" eaLnBrk="0" hangingPunct="0"/>
            <a:r>
              <a:rPr lang="ro-RO" b="0" dirty="0"/>
              <a:t>      r  = diametrul între 3-10 mm.</a:t>
            </a:r>
            <a:endParaRPr lang="en-AU" b="0" dirty="0">
              <a:latin typeface="_TimesNewRoman" charset="0"/>
            </a:endParaRPr>
          </a:p>
          <a:p>
            <a:pPr algn="just" eaLnBrk="0" hangingPunct="0"/>
            <a:r>
              <a:rPr lang="ro-RO" b="0" i="1" dirty="0"/>
              <a:t>	* opacităţi neregulate</a:t>
            </a:r>
            <a:r>
              <a:rPr lang="ro-RO" b="0" dirty="0"/>
              <a:t>:</a:t>
            </a:r>
            <a:endParaRPr lang="en-AU" b="0" dirty="0">
              <a:latin typeface="_TimesNewRoman" charset="0"/>
            </a:endParaRPr>
          </a:p>
          <a:p>
            <a:pPr algn="just" eaLnBrk="0" hangingPunct="0"/>
            <a:r>
              <a:rPr lang="ro-RO" b="0" dirty="0"/>
              <a:t>      s  = lăţimea sub 1,5 mm;</a:t>
            </a:r>
            <a:endParaRPr lang="en-AU" b="0" dirty="0">
              <a:latin typeface="_TimesNewRoman" charset="0"/>
            </a:endParaRPr>
          </a:p>
          <a:p>
            <a:pPr algn="just" eaLnBrk="0" hangingPunct="0"/>
            <a:r>
              <a:rPr lang="ro-RO" b="0" dirty="0"/>
              <a:t>      t  = lăţimea între 1,5-3 mm;</a:t>
            </a:r>
            <a:endParaRPr lang="en-AU" b="0" dirty="0">
              <a:latin typeface="_TimesNewRoman" charset="0"/>
            </a:endParaRPr>
          </a:p>
          <a:p>
            <a:pPr algn="just" eaLnBrk="0" hangingPunct="0"/>
            <a:r>
              <a:rPr lang="ro-RO" b="0" dirty="0"/>
              <a:t>      u = lăţimea între 3-10 mm.</a:t>
            </a:r>
            <a:endParaRPr lang="en-AU" b="0" dirty="0">
              <a:latin typeface="_TimesNewRoman" charset="0"/>
            </a:endParaRPr>
          </a:p>
        </p:txBody>
      </p:sp>
      <p:pic>
        <p:nvPicPr>
          <p:cNvPr id="6" name="Picture 5"/>
          <p:cNvPicPr>
            <a:picLocks noChangeAspect="1"/>
          </p:cNvPicPr>
          <p:nvPr/>
        </p:nvPicPr>
        <p:blipFill>
          <a:blip r:embed="rId2"/>
          <a:stretch>
            <a:fillRect/>
          </a:stretch>
        </p:blipFill>
        <p:spPr>
          <a:xfrm>
            <a:off x="5591944" y="4373440"/>
            <a:ext cx="6456040" cy="1847634"/>
          </a:xfrm>
          <a:prstGeom prst="rect">
            <a:avLst/>
          </a:prstGeom>
        </p:spPr>
      </p:pic>
      <p:pic>
        <p:nvPicPr>
          <p:cNvPr id="3" name="Picture 2"/>
          <p:cNvPicPr>
            <a:picLocks noChangeAspect="1"/>
          </p:cNvPicPr>
          <p:nvPr/>
        </p:nvPicPr>
        <p:blipFill>
          <a:blip r:embed="rId3"/>
          <a:stretch>
            <a:fillRect/>
          </a:stretch>
        </p:blipFill>
        <p:spPr>
          <a:xfrm>
            <a:off x="9266684" y="121032"/>
            <a:ext cx="2781300" cy="40671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767408" y="404664"/>
            <a:ext cx="799288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i="1" dirty="0"/>
              <a:t>	</a:t>
            </a:r>
          </a:p>
          <a:p>
            <a:pPr algn="just"/>
            <a:r>
              <a:rPr lang="ro-RO" b="0" i="1" dirty="0"/>
              <a:t>	b. Opacităţile mari</a:t>
            </a:r>
            <a:r>
              <a:rPr lang="ro-RO" b="0" dirty="0"/>
              <a:t> (peste 10 mm)</a:t>
            </a:r>
            <a:endParaRPr lang="en-AU" b="0" dirty="0">
              <a:latin typeface="_TimesNewRoman" charset="0"/>
            </a:endParaRPr>
          </a:p>
          <a:p>
            <a:pPr algn="just" eaLnBrk="0" hangingPunct="0"/>
            <a:r>
              <a:rPr lang="ro-RO" b="0" dirty="0"/>
              <a:t>	- se clasifică: A, B, C.</a:t>
            </a:r>
            <a:endParaRPr lang="en-AU" b="0" dirty="0">
              <a:latin typeface="_TimesNewRoman" charset="0"/>
            </a:endParaRPr>
          </a:p>
          <a:p>
            <a:pPr algn="just" eaLnBrk="0" hangingPunct="0"/>
            <a:endParaRPr lang="ro-RO" b="0" dirty="0"/>
          </a:p>
          <a:p>
            <a:pPr algn="just" eaLnBrk="0" hangingPunct="0"/>
            <a:r>
              <a:rPr lang="ro-RO" b="0" dirty="0"/>
              <a:t>	A: o singură opacitate al cărei diametru mare este între 1-5 cm sau mai multe opacităţi, fiecare cu diametru de peste 1 cm, suma lor nedepăşind 5 cm;</a:t>
            </a:r>
            <a:endParaRPr lang="en-AU" b="0" dirty="0">
              <a:latin typeface="_TimesNewRoman" charset="0"/>
            </a:endParaRPr>
          </a:p>
          <a:p>
            <a:pPr algn="just" eaLnBrk="0" hangingPunct="0"/>
            <a:endParaRPr lang="ro-RO" b="0" dirty="0"/>
          </a:p>
          <a:p>
            <a:pPr algn="just" eaLnBrk="0" hangingPunct="0"/>
            <a:r>
              <a:rPr lang="ro-RO" b="0" dirty="0"/>
              <a:t>	B: existenţa uneia sau mai multor opacităţi a căror suprafaţă totală nu depăşeşte echivalentul zonei pulmonare superioare drepte (1/3 din plămânul drept);</a:t>
            </a:r>
            <a:endParaRPr lang="en-AU" b="0" dirty="0">
              <a:latin typeface="_TimesNewRoman" charset="0"/>
            </a:endParaRPr>
          </a:p>
          <a:p>
            <a:pPr algn="just" eaLnBrk="0" hangingPunct="0"/>
            <a:endParaRPr lang="ro-RO" b="0" dirty="0"/>
          </a:p>
          <a:p>
            <a:pPr algn="just" eaLnBrk="0" hangingPunct="0"/>
            <a:r>
              <a:rPr lang="ro-RO" b="0" dirty="0"/>
              <a:t>	C: suprafaţa totală a opacităţilor cu diametrul de peste 1 cm depăşeşte echivalentul zonei pulmonare superioare drepte (1/3 din plămânul drept).</a:t>
            </a:r>
            <a:endParaRPr lang="en-AU" b="0" dirty="0">
              <a:latin typeface="_TimesNewRoman" charset="0"/>
            </a:endParaRPr>
          </a:p>
        </p:txBody>
      </p:sp>
      <p:sp>
        <p:nvSpPr>
          <p:cNvPr id="2" name="AutoShape 7" descr="Imagine similară"/>
          <p:cNvSpPr>
            <a:spLocks noChangeAspect="1" noChangeArrowheads="1"/>
          </p:cNvSpPr>
          <p:nvPr/>
        </p:nvSpPr>
        <p:spPr bwMode="auto">
          <a:xfrm>
            <a:off x="76200"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3" name="AutoShape 2" descr="Imagine similară"/>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3074" name="Picture 2" descr="Imagini pentru pneumoconiosis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320" y="2132856"/>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EA939-3626-41D5-8BEA-2FB33312DA7B}"/>
              </a:ext>
            </a:extLst>
          </p:cNvPr>
          <p:cNvSpPr txBox="1"/>
          <p:nvPr/>
        </p:nvSpPr>
        <p:spPr>
          <a:xfrm>
            <a:off x="623392" y="2090172"/>
            <a:ext cx="9361040" cy="2677656"/>
          </a:xfrm>
          <a:prstGeom prst="rect">
            <a:avLst/>
          </a:prstGeom>
          <a:noFill/>
        </p:spPr>
        <p:txBody>
          <a:bodyPr wrap="square">
            <a:spAutoFit/>
          </a:bodyPr>
          <a:lstStyle/>
          <a:p>
            <a:pPr algn="just">
              <a:spcBef>
                <a:spcPts val="0"/>
              </a:spcBef>
              <a:spcAft>
                <a:spcPts val="0"/>
              </a:spcAft>
            </a:pPr>
            <a:r>
              <a:rPr lang="it-IT" sz="2400" b="1" dirty="0">
                <a:effectLst/>
                <a:latin typeface="Times New Roman" panose="02020603050405020304" pitchFamily="18" charset="0"/>
                <a:ea typeface="Times New Roman" panose="02020603050405020304" pitchFamily="18" charset="0"/>
              </a:rPr>
              <a:t>CURSUL </a:t>
            </a:r>
            <a:r>
              <a:rPr lang="ro-RO" sz="2400" b="1" dirty="0">
                <a:effectLst/>
                <a:latin typeface="Times New Roman" panose="02020603050405020304" pitchFamily="18" charset="0"/>
                <a:ea typeface="Times New Roman" panose="02020603050405020304" pitchFamily="18" charset="0"/>
              </a:rPr>
              <a:t>3</a:t>
            </a:r>
            <a:r>
              <a:rPr lang="it-IT" sz="2400" b="1" dirty="0">
                <a:effectLst/>
                <a:latin typeface="Times New Roman" panose="02020603050405020304" pitchFamily="18" charset="0"/>
                <a:ea typeface="Times New Roman" panose="02020603050405020304" pitchFamily="18" charset="0"/>
              </a:rPr>
              <a:t> – CUPRINS:</a:t>
            </a:r>
          </a:p>
          <a:p>
            <a:pPr marL="0" marR="0" algn="just">
              <a:spcBef>
                <a:spcPts val="0"/>
              </a:spcBef>
              <a:spcAft>
                <a:spcPts val="0"/>
              </a:spcAft>
            </a:pPr>
            <a:endParaRPr lang="ro-RO" b="0" dirty="0">
              <a:effectLst/>
              <a:latin typeface="Times New Roman" panose="02020603050405020304" pitchFamily="18" charset="0"/>
              <a:ea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ro-RO" dirty="0">
                <a:effectLst/>
                <a:latin typeface="Times New Roman" panose="02020603050405020304" pitchFamily="18" charset="0"/>
                <a:ea typeface="Times New Roman" panose="02020603050405020304" pitchFamily="18" charset="0"/>
              </a:rPr>
              <a:t>Pneumoconiozele</a:t>
            </a:r>
            <a:r>
              <a:rPr lang="ro-RO" b="0" dirty="0">
                <a:effectLst/>
                <a:latin typeface="Times New Roman" panose="02020603050405020304" pitchFamily="18" charset="0"/>
                <a:ea typeface="Times New Roman" panose="02020603050405020304" pitchFamily="18" charset="0"/>
              </a:rPr>
              <a:t>. </a:t>
            </a:r>
            <a:r>
              <a:rPr lang="ro-RO" b="0" dirty="0" err="1">
                <a:effectLst/>
                <a:latin typeface="Times New Roman" panose="02020603050405020304" pitchFamily="18" charset="0"/>
                <a:ea typeface="Times New Roman" panose="02020603050405020304" pitchFamily="18" charset="0"/>
              </a:rPr>
              <a:t>Definiţie</a:t>
            </a:r>
            <a:r>
              <a:rPr lang="ro-RO" b="0" dirty="0">
                <a:effectLst/>
                <a:latin typeface="Times New Roman" panose="02020603050405020304" pitchFamily="18" charset="0"/>
                <a:ea typeface="Times New Roman" panose="02020603050405020304" pitchFamily="18" charset="0"/>
              </a:rPr>
              <a:t>. Etiologie (factorul etiologic principal, factorii etiologici </a:t>
            </a:r>
            <a:r>
              <a:rPr lang="ro-RO" b="0" dirty="0" err="1">
                <a:effectLst/>
                <a:latin typeface="Times New Roman" panose="02020603050405020304" pitchFamily="18" charset="0"/>
                <a:ea typeface="Times New Roman" panose="02020603050405020304" pitchFamily="18" charset="0"/>
              </a:rPr>
              <a:t>favorizanţi</a:t>
            </a:r>
            <a:r>
              <a:rPr lang="ro-RO" b="0" dirty="0">
                <a:effectLst/>
                <a:latin typeface="Times New Roman" panose="02020603050405020304" pitchFamily="18" charset="0"/>
                <a:ea typeface="Times New Roman" panose="02020603050405020304" pitchFamily="18" charset="0"/>
              </a:rPr>
              <a:t>, timp de expunere profesional). Patogenie.</a:t>
            </a:r>
            <a:endParaRPr lang="en-US" b="0" dirty="0">
              <a:effectLst/>
              <a:latin typeface="Times New Roman" panose="02020603050405020304" pitchFamily="18" charset="0"/>
              <a:ea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ro-RO" dirty="0">
                <a:effectLst/>
                <a:latin typeface="Times New Roman" panose="02020603050405020304" pitchFamily="18" charset="0"/>
                <a:ea typeface="Times New Roman" panose="02020603050405020304" pitchFamily="18" charset="0"/>
              </a:rPr>
              <a:t>Silicoza</a:t>
            </a:r>
            <a:r>
              <a:rPr lang="ro-RO" b="0" dirty="0">
                <a:effectLst/>
                <a:latin typeface="Times New Roman" panose="02020603050405020304" pitchFamily="18" charset="0"/>
                <a:ea typeface="Times New Roman" panose="02020603050405020304" pitchFamily="18" charset="0"/>
              </a:rPr>
              <a:t>. </a:t>
            </a:r>
            <a:r>
              <a:rPr lang="ro-RO" b="0" dirty="0" err="1">
                <a:effectLst/>
                <a:latin typeface="Times New Roman" panose="02020603050405020304" pitchFamily="18" charset="0"/>
                <a:ea typeface="Times New Roman" panose="02020603050405020304" pitchFamily="18" charset="0"/>
              </a:rPr>
              <a:t>Definiţie</a:t>
            </a:r>
            <a:r>
              <a:rPr lang="ro-RO" b="0" dirty="0">
                <a:effectLst/>
                <a:latin typeface="Times New Roman" panose="02020603050405020304" pitchFamily="18" charset="0"/>
                <a:ea typeface="Times New Roman" panose="02020603050405020304" pitchFamily="18" charset="0"/>
              </a:rPr>
              <a:t>. Etiologie. Patogenie. Tabloul clinic. Diagnosticul pozitiv. Diagnosticul </a:t>
            </a:r>
            <a:r>
              <a:rPr lang="ro-RO" b="0" dirty="0" err="1">
                <a:effectLst/>
                <a:latin typeface="Times New Roman" panose="02020603050405020304" pitchFamily="18" charset="0"/>
                <a:ea typeface="Times New Roman" panose="02020603050405020304" pitchFamily="18" charset="0"/>
              </a:rPr>
              <a:t>diferenţial</a:t>
            </a:r>
            <a:r>
              <a:rPr lang="ro-RO" b="0" dirty="0">
                <a:effectLst/>
                <a:latin typeface="Times New Roman" panose="02020603050405020304" pitchFamily="18" charset="0"/>
                <a:ea typeface="Times New Roman" panose="02020603050405020304" pitchFamily="18" charset="0"/>
              </a:rPr>
              <a:t>. </a:t>
            </a:r>
            <a:r>
              <a:rPr lang="ro-RO" b="0" dirty="0" err="1">
                <a:effectLst/>
                <a:latin typeface="Times New Roman" panose="02020603050405020304" pitchFamily="18" charset="0"/>
                <a:ea typeface="Times New Roman" panose="02020603050405020304" pitchFamily="18" charset="0"/>
              </a:rPr>
              <a:t>Complicaţii</a:t>
            </a:r>
            <a:r>
              <a:rPr lang="ro-RO" b="0" dirty="0">
                <a:effectLst/>
                <a:latin typeface="Times New Roman" panose="02020603050405020304" pitchFamily="18" charset="0"/>
                <a:ea typeface="Times New Roman" panose="02020603050405020304" pitchFamily="18" charset="0"/>
              </a:rPr>
              <a:t>. </a:t>
            </a:r>
            <a:r>
              <a:rPr lang="ro-RO" b="0" dirty="0" err="1">
                <a:effectLst/>
                <a:latin typeface="Times New Roman" panose="02020603050405020304" pitchFamily="18" charset="0"/>
                <a:ea typeface="Times New Roman" panose="02020603050405020304" pitchFamily="18" charset="0"/>
              </a:rPr>
              <a:t>Evoluţie</a:t>
            </a:r>
            <a:r>
              <a:rPr lang="ro-RO" b="0" dirty="0">
                <a:effectLst/>
                <a:latin typeface="Times New Roman" panose="02020603050405020304" pitchFamily="18" charset="0"/>
                <a:ea typeface="Times New Roman" panose="02020603050405020304" pitchFamily="18" charset="0"/>
              </a:rPr>
              <a:t>. Expertiza </a:t>
            </a:r>
            <a:r>
              <a:rPr lang="ro-RO" b="0" dirty="0" err="1">
                <a:effectLst/>
                <a:latin typeface="Times New Roman" panose="02020603050405020304" pitchFamily="18" charset="0"/>
                <a:ea typeface="Times New Roman" panose="02020603050405020304" pitchFamily="18" charset="0"/>
              </a:rPr>
              <a:t>capacităţii</a:t>
            </a:r>
            <a:r>
              <a:rPr lang="ro-RO" b="0" dirty="0">
                <a:effectLst/>
                <a:latin typeface="Times New Roman" panose="02020603050405020304" pitchFamily="18" charset="0"/>
                <a:ea typeface="Times New Roman" panose="02020603050405020304" pitchFamily="18" charset="0"/>
              </a:rPr>
              <a:t> de muncă. Tratament. Profilaxie.</a:t>
            </a:r>
            <a:endParaRPr lang="en-US"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9597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623392" y="188640"/>
            <a:ext cx="8208912"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sz="1600" b="0" i="1" dirty="0"/>
              <a:t>		 Simboluri:</a:t>
            </a:r>
            <a:endParaRPr lang="en-AU" sz="1600" b="0" dirty="0">
              <a:latin typeface="_TimesNewRoman" charset="0"/>
            </a:endParaRPr>
          </a:p>
          <a:p>
            <a:pPr algn="just" eaLnBrk="0" hangingPunct="0"/>
            <a:r>
              <a:rPr lang="ro-RO" sz="1600" b="0" dirty="0"/>
              <a:t>- ax = coalescenţa opacităţilor mici pneumoconiotice;</a:t>
            </a:r>
            <a:endParaRPr lang="en-AU" sz="1600" b="0" dirty="0">
              <a:latin typeface="_TimesNewRoman" charset="0"/>
            </a:endParaRPr>
          </a:p>
          <a:p>
            <a:pPr algn="just" eaLnBrk="0" hangingPunct="0"/>
            <a:r>
              <a:rPr lang="ro-RO" sz="1600" b="0" dirty="0"/>
              <a:t>- bu = bule;</a:t>
            </a:r>
            <a:endParaRPr lang="en-AU" sz="1600" b="0" dirty="0">
              <a:latin typeface="_TimesNewRoman" charset="0"/>
            </a:endParaRPr>
          </a:p>
          <a:p>
            <a:pPr algn="just" eaLnBrk="0" hangingPunct="0"/>
            <a:r>
              <a:rPr lang="ro-RO" sz="1600" b="0" dirty="0"/>
              <a:t>- ca = cancer pulmonar sau pleural;</a:t>
            </a:r>
            <a:endParaRPr lang="en-AU" sz="1600" b="0" dirty="0">
              <a:latin typeface="_TimesNewRoman" charset="0"/>
            </a:endParaRPr>
          </a:p>
          <a:p>
            <a:pPr algn="just" eaLnBrk="0" hangingPunct="0"/>
            <a:r>
              <a:rPr lang="ro-RO" sz="1600" b="0" dirty="0"/>
              <a:t>- cn = calcificări ale opacităţilor mici pneumoconiotice;</a:t>
            </a:r>
            <a:endParaRPr lang="en-AU" sz="1600" b="0" dirty="0">
              <a:latin typeface="_TimesNewRoman" charset="0"/>
            </a:endParaRPr>
          </a:p>
          <a:p>
            <a:pPr algn="just" eaLnBrk="0" hangingPunct="0"/>
            <a:r>
              <a:rPr lang="ro-RO" sz="1600" b="0" dirty="0"/>
              <a:t>- co = anomalii de volum ale siluetei cardiace;</a:t>
            </a:r>
            <a:endParaRPr lang="en-AU" sz="1600" b="0" dirty="0">
              <a:latin typeface="_TimesNewRoman" charset="0"/>
            </a:endParaRPr>
          </a:p>
          <a:p>
            <a:pPr algn="just" eaLnBrk="0" hangingPunct="0"/>
            <a:r>
              <a:rPr lang="ro-RO" sz="1600" b="0" dirty="0"/>
              <a:t>- cp = cord pulmonar;</a:t>
            </a:r>
            <a:endParaRPr lang="en-AU" sz="1600" b="0" dirty="0">
              <a:latin typeface="_TimesNewRoman" charset="0"/>
            </a:endParaRPr>
          </a:p>
          <a:p>
            <a:pPr algn="just" eaLnBrk="0" hangingPunct="0"/>
            <a:r>
              <a:rPr lang="ro-RO" sz="1600" b="0" dirty="0"/>
              <a:t>- cv = imagine cavitară;</a:t>
            </a:r>
            <a:endParaRPr lang="en-AU" sz="1600" b="0" dirty="0">
              <a:latin typeface="_TimesNewRoman" charset="0"/>
            </a:endParaRPr>
          </a:p>
          <a:p>
            <a:pPr algn="just" eaLnBrk="0" hangingPunct="0"/>
            <a:r>
              <a:rPr lang="ro-RO" sz="1600" b="0" dirty="0"/>
              <a:t>- di = distorsiune marcată a organelor intratoracice;</a:t>
            </a:r>
            <a:endParaRPr lang="en-AU" sz="1600" b="0" dirty="0">
              <a:latin typeface="_TimesNewRoman" charset="0"/>
            </a:endParaRPr>
          </a:p>
          <a:p>
            <a:pPr algn="just" eaLnBrk="0" hangingPunct="0"/>
            <a:r>
              <a:rPr lang="ro-RO" sz="1600" b="0" dirty="0"/>
              <a:t>- ef = revărsat pleural;</a:t>
            </a:r>
            <a:endParaRPr lang="en-AU" sz="1600" b="0" dirty="0">
              <a:latin typeface="_TimesNewRoman" charset="0"/>
            </a:endParaRPr>
          </a:p>
          <a:p>
            <a:pPr algn="just" eaLnBrk="0" hangingPunct="0"/>
            <a:r>
              <a:rPr lang="ro-RO" sz="1600" b="0" dirty="0"/>
              <a:t>- em = emfizem;</a:t>
            </a:r>
            <a:endParaRPr lang="en-GB" sz="1600" b="0" dirty="0"/>
          </a:p>
          <a:p>
            <a:pPr algn="just"/>
            <a:r>
              <a:rPr lang="ro-RO" sz="1600" b="0" dirty="0"/>
              <a:t>- es = calcificări în coajă de ou ale ganglionilor limfatici hilari sau mediastinali;</a:t>
            </a:r>
          </a:p>
          <a:p>
            <a:pPr algn="just"/>
            <a:r>
              <a:rPr lang="ro-RO" sz="1600" b="0" dirty="0"/>
              <a:t>- fr = fractură de coastă;</a:t>
            </a:r>
            <a:endParaRPr lang="en-AU" sz="1600" b="0" dirty="0">
              <a:latin typeface="_TimesNewRoman" charset="0"/>
            </a:endParaRPr>
          </a:p>
          <a:p>
            <a:pPr algn="just" eaLnBrk="0" hangingPunct="0"/>
            <a:r>
              <a:rPr lang="ro-RO" sz="1600" b="0" dirty="0"/>
              <a:t>- hi = mărirea ganglionilor limfatici hilari sau mediastinali;</a:t>
            </a:r>
            <a:endParaRPr lang="en-AU" sz="1600" b="0" dirty="0">
              <a:latin typeface="_TimesNewRoman" charset="0"/>
            </a:endParaRPr>
          </a:p>
          <a:p>
            <a:pPr algn="just" eaLnBrk="0" hangingPunct="0"/>
            <a:r>
              <a:rPr lang="ro-RO" sz="1600" b="0" dirty="0"/>
              <a:t>- ho = aspect de „fagure de miere”;</a:t>
            </a:r>
            <a:endParaRPr lang="en-AU" sz="1600" b="0" dirty="0">
              <a:latin typeface="_TimesNewRoman" charset="0"/>
            </a:endParaRPr>
          </a:p>
          <a:p>
            <a:pPr algn="just" eaLnBrk="0" hangingPunct="0"/>
            <a:r>
              <a:rPr lang="ro-RO" sz="1600" b="0" dirty="0"/>
              <a:t>- id = diafragm prost delimitat;</a:t>
            </a:r>
            <a:endParaRPr lang="en-AU" sz="1600" b="0" dirty="0">
              <a:latin typeface="_TimesNewRoman" charset="0"/>
            </a:endParaRPr>
          </a:p>
          <a:p>
            <a:pPr algn="just" eaLnBrk="0" hangingPunct="0"/>
            <a:r>
              <a:rPr lang="ro-RO" sz="1600" b="0" dirty="0"/>
              <a:t>- ih = silueta cardiacă prost delimitată;</a:t>
            </a:r>
            <a:endParaRPr lang="en-AU" sz="1600" b="0" dirty="0">
              <a:latin typeface="_TimesNewRoman" charset="0"/>
            </a:endParaRPr>
          </a:p>
          <a:p>
            <a:pPr algn="just" eaLnBrk="0" hangingPunct="0"/>
            <a:r>
              <a:rPr lang="ro-RO" sz="1600" b="0" dirty="0"/>
              <a:t>- kl = liniile lui Kerley;</a:t>
            </a:r>
            <a:endParaRPr lang="en-AU" sz="1600" b="0" dirty="0">
              <a:latin typeface="_TimesNewRoman" charset="0"/>
            </a:endParaRPr>
          </a:p>
          <a:p>
            <a:pPr algn="just" eaLnBrk="0" hangingPunct="0"/>
            <a:r>
              <a:rPr lang="ro-RO" sz="1600" b="0" dirty="0"/>
              <a:t>- od = alte anomali semnificative; </a:t>
            </a:r>
            <a:endParaRPr lang="en-AU" sz="1600" b="0" dirty="0">
              <a:latin typeface="_TimesNewRoman" charset="0"/>
            </a:endParaRPr>
          </a:p>
          <a:p>
            <a:pPr algn="just" eaLnBrk="0" hangingPunct="0"/>
            <a:r>
              <a:rPr lang="ro-RO" sz="1600" b="0" dirty="0"/>
              <a:t>- px = pneumotorax;</a:t>
            </a:r>
            <a:endParaRPr lang="en-AU" sz="1600" b="0" dirty="0">
              <a:latin typeface="_TimesNewRoman" charset="0"/>
            </a:endParaRPr>
          </a:p>
          <a:p>
            <a:pPr algn="just" eaLnBrk="0" hangingPunct="0"/>
            <a:r>
              <a:rPr lang="ro-RO" sz="1600" b="0" dirty="0"/>
              <a:t>- rp = pneumoconioză reumatoidă;</a:t>
            </a:r>
            <a:endParaRPr lang="en-AU" sz="1600" b="0" dirty="0">
              <a:latin typeface="_TimesNewRoman" charset="0"/>
            </a:endParaRPr>
          </a:p>
          <a:p>
            <a:pPr algn="just" eaLnBrk="0" hangingPunct="0"/>
            <a:r>
              <a:rPr lang="ro-RO" sz="1600" b="0" dirty="0"/>
              <a:t>- tb = tuberculoză;</a:t>
            </a:r>
            <a:endParaRPr lang="en-AU" sz="1600" b="0" dirty="0">
              <a:latin typeface="_TimesNewRoman" charset="0"/>
            </a:endParaRPr>
          </a:p>
          <a:p>
            <a:pPr algn="just" eaLnBrk="0" hangingPunct="0"/>
            <a:r>
              <a:rPr lang="en-GB" sz="1600" b="0" dirty="0"/>
              <a:t>- </a:t>
            </a:r>
            <a:r>
              <a:rPr lang="ro-RO" sz="1600" b="0" dirty="0"/>
              <a:t>rl = sindromul Caplan.</a:t>
            </a:r>
            <a:endParaRPr lang="en-GB" sz="1600" b="0" dirty="0"/>
          </a:p>
          <a:p>
            <a:pPr algn="just" eaLnBrk="0" hangingPunct="0"/>
            <a:r>
              <a:rPr lang="ro-RO" sz="1600" b="0" dirty="0"/>
              <a:t>- pt = îngroşare pleurală;</a:t>
            </a:r>
            <a:endParaRPr lang="en-AU" sz="1600" b="0" dirty="0">
              <a:latin typeface="_TimesNewRoman" charset="0"/>
            </a:endParaRPr>
          </a:p>
          <a:p>
            <a:pPr algn="just" eaLnBrk="0" hangingPunct="0"/>
            <a:r>
              <a:rPr lang="ro-RO" sz="1600" b="0" dirty="0"/>
              <a:t>- pc = calcificare pleurală.</a:t>
            </a:r>
            <a:endParaRPr lang="en-AU" sz="1600" b="0" dirty="0">
              <a:latin typeface="_TimesNewRoman" charset="0"/>
            </a:endParaRPr>
          </a:p>
        </p:txBody>
      </p:sp>
      <p:pic>
        <p:nvPicPr>
          <p:cNvPr id="4098" name="Picture 2" descr="Imagini pentru pneumoconiosis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47406"/>
            <a:ext cx="4618484" cy="6706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911424" y="548680"/>
            <a:ext cx="8382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b="0" dirty="0"/>
              <a:t> </a:t>
            </a:r>
            <a:endParaRPr lang="en-AU" b="0" dirty="0">
              <a:latin typeface="_TimesNewRoman" charset="0"/>
            </a:endParaRPr>
          </a:p>
          <a:p>
            <a:pPr algn="just" eaLnBrk="0" hangingPunct="0"/>
            <a:r>
              <a:rPr lang="ro-RO" b="0" dirty="0"/>
              <a:t>	Formularea diagnosticului cuprinde:</a:t>
            </a:r>
            <a:endParaRPr lang="en-GB" b="0" dirty="0"/>
          </a:p>
          <a:p>
            <a:pPr algn="just" eaLnBrk="0" hangingPunct="0"/>
            <a:endParaRPr lang="en-GB" b="0" dirty="0"/>
          </a:p>
          <a:p>
            <a:pPr marL="342900" indent="-342900" algn="just" eaLnBrk="0" hangingPunct="0">
              <a:buFont typeface="Arial" panose="020B0604020202020204" pitchFamily="34" charset="0"/>
              <a:buChar char="•"/>
            </a:pPr>
            <a:r>
              <a:rPr lang="ro-RO" b="0" dirty="0"/>
              <a:t>denumirea bolii (silicoza);</a:t>
            </a:r>
            <a:endParaRPr lang="en-AU" b="0" dirty="0">
              <a:latin typeface="_TimesNewRoman" charset="0"/>
            </a:endParaRPr>
          </a:p>
          <a:p>
            <a:pPr marL="342900" indent="-342900" algn="just" eaLnBrk="0" hangingPunct="0">
              <a:buFont typeface="Arial" panose="020B0604020202020204" pitchFamily="34" charset="0"/>
              <a:buChar char="•"/>
            </a:pPr>
            <a:r>
              <a:rPr lang="ro-RO" b="0" dirty="0"/>
              <a:t>codificarea imaginilor radiologice parenchimatoase şi extraparenchimatoase;</a:t>
            </a:r>
            <a:endParaRPr lang="en-AU" b="0" dirty="0">
              <a:latin typeface="_TimesNewRoman" charset="0"/>
            </a:endParaRPr>
          </a:p>
          <a:p>
            <a:pPr marL="342900" indent="-342900" algn="just" eaLnBrk="0" hangingPunct="0">
              <a:buFont typeface="Arial" panose="020B0604020202020204" pitchFamily="34" charset="0"/>
              <a:buChar char="•"/>
            </a:pPr>
            <a:r>
              <a:rPr lang="ro-RO" b="0" dirty="0"/>
              <a:t>evaluarea funcţiei pulmonare (tipul şi gradul disfuncţiei ventilatorii;</a:t>
            </a:r>
            <a:endParaRPr lang="en-AU" b="0" dirty="0">
              <a:latin typeface="_TimesNewRoman" charset="0"/>
            </a:endParaRPr>
          </a:p>
          <a:p>
            <a:pPr marL="342900" indent="-342900" algn="just" eaLnBrk="0" hangingPunct="0">
              <a:buFont typeface="Arial" panose="020B0604020202020204" pitchFamily="34" charset="0"/>
              <a:buChar char="•"/>
            </a:pPr>
            <a:r>
              <a:rPr lang="ro-RO" b="0" dirty="0"/>
              <a:t>complicaţiile bolii (enumerare);</a:t>
            </a:r>
            <a:endParaRPr lang="en-AU" b="0" dirty="0">
              <a:latin typeface="_TimesNewRoman" charset="0"/>
            </a:endParaRPr>
          </a:p>
          <a:p>
            <a:pPr marL="342900" indent="-342900" algn="just" eaLnBrk="0" hangingPunct="0">
              <a:buFont typeface="Arial" panose="020B0604020202020204" pitchFamily="34" charset="0"/>
              <a:buChar char="•"/>
            </a:pPr>
            <a:r>
              <a:rPr lang="ro-RO" b="0" dirty="0"/>
              <a:t>boli asociate.</a:t>
            </a:r>
            <a:endParaRPr lang="en-AU" b="0" dirty="0">
              <a:latin typeface="_TimesNewRoman" charset="0"/>
            </a:endParaRPr>
          </a:p>
          <a:p>
            <a:pPr algn="just" eaLnBrk="0" hangingPunct="0"/>
            <a:r>
              <a:rPr lang="ro-RO" b="0" dirty="0"/>
              <a:t>	</a:t>
            </a:r>
          </a:p>
          <a:p>
            <a:pPr algn="just" eaLnBrk="0" hangingPunct="0"/>
            <a:r>
              <a:rPr lang="ro-RO" b="0" dirty="0"/>
              <a:t>	Diagnosticul de silicoză se pune numai de comisiile de pneumoconioze de pe lângă clinicele de </a:t>
            </a:r>
            <a:r>
              <a:rPr lang="en-GB" b="0" dirty="0" err="1"/>
              <a:t>medicina</a:t>
            </a:r>
            <a:r>
              <a:rPr lang="en-GB" b="0" dirty="0"/>
              <a:t> </a:t>
            </a:r>
            <a:r>
              <a:rPr lang="en-GB" b="0" dirty="0" err="1"/>
              <a:t>muncii</a:t>
            </a:r>
            <a:r>
              <a:rPr lang="ro-RO" b="0" dirty="0"/>
              <a:t>.      </a:t>
            </a:r>
            <a:endParaRPr lang="en-AU" b="0" dirty="0">
              <a:latin typeface="_TimesNewRoman" charset="0"/>
            </a:endParaRPr>
          </a:p>
          <a:p>
            <a:pPr eaLnBrk="0" hangingPunct="0"/>
            <a:endParaRPr lang="en-AU"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551384" y="332656"/>
            <a:ext cx="1000911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ro-RO" dirty="0"/>
              <a:t>PNEUMOCONIOZE COLAGENE</a:t>
            </a:r>
            <a:endParaRPr lang="en-AU" dirty="0">
              <a:latin typeface="_TimesNewRoman" charset="0"/>
            </a:endParaRPr>
          </a:p>
          <a:p>
            <a:pPr algn="ctr" eaLnBrk="0" hangingPunct="0"/>
            <a:r>
              <a:rPr lang="ro-RO" b="0" dirty="0"/>
              <a:t> </a:t>
            </a:r>
            <a:endParaRPr lang="en-AU" b="0" dirty="0">
              <a:latin typeface="_TimesNewRoman" charset="0"/>
            </a:endParaRPr>
          </a:p>
          <a:p>
            <a:pPr algn="ctr" eaLnBrk="0" hangingPunct="0"/>
            <a:r>
              <a:rPr lang="ro-RO" dirty="0"/>
              <a:t>SILICOZA</a:t>
            </a:r>
            <a:endParaRPr lang="en-AU" dirty="0">
              <a:latin typeface="_TimesNewRoman" charset="0"/>
            </a:endParaRPr>
          </a:p>
          <a:p>
            <a:pPr algn="just" eaLnBrk="0" hangingPunct="0"/>
            <a:r>
              <a:rPr lang="ro-RO" b="0" i="1" dirty="0"/>
              <a:t> </a:t>
            </a:r>
            <a:endParaRPr lang="en-AU" b="0" dirty="0">
              <a:latin typeface="_TimesNewRoman" charset="0"/>
            </a:endParaRPr>
          </a:p>
          <a:p>
            <a:pPr algn="just" eaLnBrk="0" hangingPunct="0"/>
            <a:r>
              <a:rPr lang="ro-RO" i="1" dirty="0"/>
              <a:t>	 Definiţie</a:t>
            </a:r>
            <a:endParaRPr lang="en-AU" dirty="0">
              <a:latin typeface="_TimesNewRoman" charset="0"/>
            </a:endParaRPr>
          </a:p>
          <a:p>
            <a:pPr algn="just" eaLnBrk="0" hangingPunct="0"/>
            <a:r>
              <a:rPr lang="ro-RO" b="0" dirty="0"/>
              <a:t>	Silicoza este o boală cronică pulmonară datorată acumulării particulelor de dioxid de siliciu liber cristalin în plămân şi reacţiilor tisulare pulmonare datorate acestei acumulări de pulberi. </a:t>
            </a:r>
          </a:p>
          <a:p>
            <a:pPr algn="just" eaLnBrk="0" hangingPunct="0"/>
            <a:r>
              <a:rPr lang="ro-RO" b="0" dirty="0"/>
              <a:t>	Se caracterizate prin:</a:t>
            </a:r>
            <a:endParaRPr lang="en-AU" b="0" dirty="0">
              <a:latin typeface="_TimesNewRoman" charset="0"/>
            </a:endParaRPr>
          </a:p>
          <a:p>
            <a:pPr algn="just" eaLnBrk="0" hangingPunct="0"/>
            <a:r>
              <a:rPr lang="ro-RO" b="0" dirty="0"/>
              <a:t>	- alterarea permanentă sau </a:t>
            </a:r>
            <a:r>
              <a:rPr lang="ro-RO" dirty="0"/>
              <a:t>distrugerea structurii alveolare </a:t>
            </a:r>
            <a:r>
              <a:rPr lang="ro-RO" b="0" dirty="0"/>
              <a:t>normale;</a:t>
            </a:r>
            <a:endParaRPr lang="en-AU" b="0" dirty="0">
              <a:latin typeface="_TimesNewRoman" charset="0"/>
            </a:endParaRPr>
          </a:p>
          <a:p>
            <a:pPr algn="just" eaLnBrk="0" hangingPunct="0"/>
            <a:r>
              <a:rPr lang="ro-RO" b="0" dirty="0"/>
              <a:t>	- reacţia interstiţiului pulmonar de tip </a:t>
            </a:r>
            <a:r>
              <a:rPr lang="ro-RO" dirty="0"/>
              <a:t>colagen</a:t>
            </a:r>
            <a:r>
              <a:rPr lang="ro-RO" b="0" dirty="0"/>
              <a:t>, de intensitate medie până la maximă;</a:t>
            </a:r>
            <a:endParaRPr lang="en-AU" b="0" dirty="0">
              <a:latin typeface="_TimesNewRoman" charset="0"/>
            </a:endParaRPr>
          </a:p>
          <a:p>
            <a:pPr algn="just" eaLnBrk="0" hangingPunct="0"/>
            <a:r>
              <a:rPr lang="ro-RO" b="0" dirty="0"/>
              <a:t>	- reacţia interstiţiului pulmonar este </a:t>
            </a:r>
            <a:r>
              <a:rPr lang="ro-RO" dirty="0"/>
              <a:t>ireversibilă</a:t>
            </a:r>
            <a:r>
              <a:rPr lang="ro-RO" b="0" dirty="0"/>
              <a:t>.</a:t>
            </a:r>
            <a:endParaRPr lang="en-GB" b="0" dirty="0"/>
          </a:p>
          <a:p>
            <a:pPr algn="just" eaLnBrk="0" hangingPunct="0"/>
            <a:endParaRPr lang="en-AU" b="0" dirty="0">
              <a:latin typeface="_TimesNewRoman" charset="0"/>
            </a:endParaRPr>
          </a:p>
          <a:p>
            <a:pPr algn="just" eaLnBrk="0" hangingPunct="0"/>
            <a:r>
              <a:rPr lang="ro-RO" b="0" dirty="0"/>
              <a:t>	Silicoza este considerată forma cea mai frecventă şi mai gravă dintre pneumoconioze.</a:t>
            </a:r>
            <a:endParaRPr lang="en-AU"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839416" y="548680"/>
            <a:ext cx="8382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i="1" dirty="0"/>
              <a:t>	Etiologie</a:t>
            </a:r>
            <a:endParaRPr lang="en-GB" i="1" dirty="0"/>
          </a:p>
          <a:p>
            <a:pPr algn="just"/>
            <a:endParaRPr lang="en-AU" dirty="0">
              <a:latin typeface="_TimesNewRoman" charset="0"/>
            </a:endParaRPr>
          </a:p>
          <a:p>
            <a:pPr algn="just" eaLnBrk="0" hangingPunct="0"/>
            <a:r>
              <a:rPr lang="ro-RO" b="0" i="1" dirty="0"/>
              <a:t>	a. Factorul etiologic principal: </a:t>
            </a:r>
            <a:r>
              <a:rPr lang="ro-RO" b="0" dirty="0"/>
              <a:t>- particulele de dioxid de siliciu</a:t>
            </a:r>
            <a:r>
              <a:rPr lang="ro-RO" b="0" baseline="-30000" dirty="0"/>
              <a:t> </a:t>
            </a:r>
            <a:r>
              <a:rPr lang="ro-RO" b="0" dirty="0"/>
              <a:t>liber cristalin (SiO</a:t>
            </a:r>
            <a:r>
              <a:rPr lang="ro-RO" b="0" baseline="-30000" dirty="0"/>
              <a:t>2</a:t>
            </a:r>
            <a:r>
              <a:rPr lang="ro-RO" b="0" dirty="0"/>
              <a:t> l.c.) conţi­nu­­te în pulberile inhalate.</a:t>
            </a:r>
            <a:endParaRPr lang="en-AU" b="0" dirty="0">
              <a:latin typeface="_TimesNewRoman" charset="0"/>
            </a:endParaRPr>
          </a:p>
          <a:p>
            <a:pPr marL="342900" indent="-342900" algn="just" eaLnBrk="0" hangingPunct="0">
              <a:buFont typeface="Arial" panose="020B0604020202020204" pitchFamily="34" charset="0"/>
              <a:buChar char="•"/>
            </a:pPr>
            <a:r>
              <a:rPr lang="ro-RO" dirty="0"/>
              <a:t>diametrul</a:t>
            </a:r>
            <a:r>
              <a:rPr lang="ro-RO" b="0" dirty="0"/>
              <a:t> particulelor să fie mic (sub 3 µm), denumite şi fracţiunea respirabilă sau alveolară; </a:t>
            </a:r>
            <a:endParaRPr lang="en-AU" b="0" dirty="0">
              <a:latin typeface="_TimesNewRoman" charset="0"/>
            </a:endParaRPr>
          </a:p>
          <a:p>
            <a:pPr marL="342900" indent="-342900" algn="just" eaLnBrk="0" hangingPunct="0">
              <a:buFont typeface="Arial" panose="020B0604020202020204" pitchFamily="34" charset="0"/>
              <a:buChar char="•"/>
            </a:pPr>
            <a:r>
              <a:rPr lang="ro-RO" dirty="0"/>
              <a:t>concentraţia</a:t>
            </a:r>
            <a:r>
              <a:rPr lang="ro-RO" b="0" dirty="0"/>
              <a:t> pulberii să fie mare, adică să depăşească concentraţia maximă admisă;</a:t>
            </a:r>
            <a:endParaRPr lang="en-AU" b="0" dirty="0">
              <a:latin typeface="_TimesNewRoman" charset="0"/>
            </a:endParaRPr>
          </a:p>
          <a:p>
            <a:pPr marL="342900" indent="-342900" algn="just" eaLnBrk="0" hangingPunct="0">
              <a:buFont typeface="Arial" panose="020B0604020202020204" pitchFamily="34" charset="0"/>
              <a:buChar char="•"/>
            </a:pPr>
            <a:r>
              <a:rPr lang="ro-RO" dirty="0"/>
              <a:t>conţinutul</a:t>
            </a:r>
            <a:r>
              <a:rPr lang="ro-RO" b="0" dirty="0"/>
              <a:t> mare de SiO</a:t>
            </a:r>
            <a:r>
              <a:rPr lang="ro-RO" b="0" baseline="-30000" dirty="0"/>
              <a:t>2</a:t>
            </a:r>
            <a:r>
              <a:rPr lang="ro-RO" b="0" dirty="0"/>
              <a:t> l.c. în pulberile de la locul de muncă;</a:t>
            </a:r>
            <a:endParaRPr lang="en-AU" b="0" dirty="0">
              <a:latin typeface="_TimesNewRoman" charset="0"/>
            </a:endParaRPr>
          </a:p>
          <a:p>
            <a:pPr marL="342900" indent="-342900" algn="just" eaLnBrk="0" hangingPunct="0">
              <a:buFont typeface="Arial" panose="020B0604020202020204" pitchFamily="34" charset="0"/>
              <a:buChar char="•"/>
            </a:pPr>
            <a:r>
              <a:rPr lang="ro-RO" dirty="0"/>
              <a:t>varietatea alomorfică </a:t>
            </a:r>
            <a:r>
              <a:rPr lang="ro-RO" b="0" dirty="0"/>
              <a:t>a SiO</a:t>
            </a:r>
            <a:r>
              <a:rPr lang="ro-RO" b="0" baseline="-30000" dirty="0"/>
              <a:t>2</a:t>
            </a:r>
            <a:r>
              <a:rPr lang="ro-RO" b="0" dirty="0"/>
              <a:t> l.c. în ordinea crescândă a puterii silicogene: cuarţ, tridinit, cristobalit. </a:t>
            </a:r>
            <a:endParaRPr lang="en-AU" b="0" dirty="0">
              <a:latin typeface="_TimesNewRoman" charset="0"/>
            </a:endParaRPr>
          </a:p>
          <a:p>
            <a:pPr algn="just" eaLnBrk="0" hangingPunct="0"/>
            <a:r>
              <a:rPr lang="ro-RO" b="0" dirty="0"/>
              <a:t>   </a:t>
            </a:r>
            <a:endParaRPr lang="en-AU" b="0" dirty="0">
              <a:latin typeface="_TimesNewRoman" charset="0"/>
            </a:endParaRPr>
          </a:p>
          <a:p>
            <a:pPr eaLnBrk="0" hangingPunct="0"/>
            <a:endParaRPr lang="en-AU" b="0" dirty="0"/>
          </a:p>
        </p:txBody>
      </p:sp>
      <p:pic>
        <p:nvPicPr>
          <p:cNvPr id="5124" name="Picture 4" descr="Imagine similar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208" y="4382435"/>
            <a:ext cx="4137140" cy="2407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8088" y="620688"/>
            <a:ext cx="4513541" cy="5526437"/>
          </a:xfrm>
        </p:spPr>
        <p:txBody>
          <a:bodyPr/>
          <a:lstStyle/>
          <a:p>
            <a:endParaRPr lang="ro-RO" dirty="0"/>
          </a:p>
        </p:txBody>
      </p:sp>
      <p:sp>
        <p:nvSpPr>
          <p:cNvPr id="4" name="Text Placeholder 3"/>
          <p:cNvSpPr>
            <a:spLocks noGrp="1"/>
          </p:cNvSpPr>
          <p:nvPr>
            <p:ph type="body" sz="half" idx="2"/>
          </p:nvPr>
        </p:nvSpPr>
        <p:spPr>
          <a:xfrm>
            <a:off x="677334" y="836712"/>
            <a:ext cx="5130634" cy="5204649"/>
          </a:xfrm>
        </p:spPr>
        <p:txBody>
          <a:bodyPr>
            <a:normAutofit/>
          </a:bodyPr>
          <a:lstStyle/>
          <a:p>
            <a:pPr algn="just"/>
            <a:r>
              <a:rPr lang="ro-RO" sz="1800" i="1" dirty="0"/>
              <a:t>	B. Factori etiologici secundari (favorizanţi)</a:t>
            </a:r>
            <a:endParaRPr lang="en-AU" sz="1800" dirty="0">
              <a:latin typeface="_TimesNewRoman" charset="0"/>
            </a:endParaRPr>
          </a:p>
          <a:p>
            <a:pPr algn="just" eaLnBrk="0" hangingPunct="0"/>
            <a:r>
              <a:rPr lang="ro-RO" sz="1800" dirty="0"/>
              <a:t>	a. aparţinând de organismul uman</a:t>
            </a:r>
            <a:endParaRPr lang="en-GB" sz="1800" dirty="0"/>
          </a:p>
          <a:p>
            <a:pPr algn="just" eaLnBrk="0" hangingPunct="0"/>
            <a:r>
              <a:rPr lang="ro-RO" sz="1800" dirty="0"/>
              <a:t>	b. aparţinând de mediul de lucru (sunt cei descrişi la pneumoconioze).</a:t>
            </a:r>
            <a:endParaRPr lang="en-AU" sz="1800" dirty="0">
              <a:latin typeface="_TimesNewRoman" charset="0"/>
            </a:endParaRPr>
          </a:p>
          <a:p>
            <a:pPr algn="just" eaLnBrk="0" hangingPunct="0"/>
            <a:r>
              <a:rPr lang="ro-RO" sz="1800" i="1" dirty="0"/>
              <a:t>	</a:t>
            </a:r>
          </a:p>
          <a:p>
            <a:pPr algn="just" eaLnBrk="0" hangingPunct="0"/>
            <a:r>
              <a:rPr lang="ro-RO" sz="1800" i="1" dirty="0"/>
              <a:t>	C. Timpul de expunere profesională </a:t>
            </a:r>
            <a:r>
              <a:rPr lang="ro-RO" sz="1800" dirty="0"/>
              <a:t>la pulberi silicogene până la apariţia bolii, diagnosticabilă radiologic este, în medie, de 15 ani.</a:t>
            </a:r>
            <a:endParaRPr lang="en-AU" sz="1800" dirty="0">
              <a:latin typeface="_TimesNewRoman" charset="0"/>
            </a:endParaRPr>
          </a:p>
          <a:p>
            <a:endParaRPr lang="ro-R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623392" y="177605"/>
            <a:ext cx="104411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b="0" i="1" dirty="0"/>
              <a:t> </a:t>
            </a:r>
            <a:endParaRPr lang="en-AU" b="0" dirty="0">
              <a:latin typeface="_TimesNewRoman" charset="0"/>
            </a:endParaRPr>
          </a:p>
          <a:p>
            <a:pPr algn="just" eaLnBrk="0" hangingPunct="0"/>
            <a:r>
              <a:rPr lang="ro-RO" b="0" i="1" dirty="0"/>
              <a:t>	D. Locuri de muncă, procese tehnologice, profesiuni expuse</a:t>
            </a:r>
            <a:endParaRPr lang="en-AU" b="0" dirty="0">
              <a:latin typeface="_TimesNewRoman" charset="0"/>
            </a:endParaRPr>
          </a:p>
          <a:p>
            <a:pPr algn="just" eaLnBrk="0" hangingPunct="0"/>
            <a:r>
              <a:rPr lang="ro-RO" b="0" dirty="0"/>
              <a:t>	- în subteran: </a:t>
            </a:r>
            <a:endParaRPr lang="en-AU" b="0" dirty="0">
              <a:latin typeface="_TimesNewRoman" charset="0"/>
            </a:endParaRPr>
          </a:p>
          <a:p>
            <a:pPr algn="just" eaLnBrk="0" hangingPunct="0"/>
            <a:r>
              <a:rPr lang="ro-RO" b="0" dirty="0"/>
              <a:t>* mineri din mine neferoase, de cărbuni superiori (grafit, antracit, huilă), lucrările de înaintare în roca sterilă, de silicati (mică, talc, caolin, bentonită), ardezie, spatfluor (apatită), prospecţiuni geologice, tuneluri de hidrocentrală, de căi ferate, în roci silicioase); ca profesii: mineri, ajutori de mineri, vagonetari, mai puţin expuşi fiind lăcătuşii, electricienii etc.  </a:t>
            </a:r>
            <a:endParaRPr lang="en-AU" b="0" dirty="0">
              <a:latin typeface="_TimesNewRoman" charset="0"/>
            </a:endParaRPr>
          </a:p>
          <a:p>
            <a:pPr algn="just" eaLnBrk="0" hangingPunct="0"/>
            <a:r>
              <a:rPr lang="ro-RO" b="0" dirty="0"/>
              <a:t>* muncitori de la prelucrarea materialelor extrase din lucrările miniere, în special a celor cu conţinut semnificativ de SiO</a:t>
            </a:r>
            <a:r>
              <a:rPr lang="ro-RO" b="0" baseline="-30000" dirty="0"/>
              <a:t>2</a:t>
            </a:r>
            <a:r>
              <a:rPr lang="ro-RO" b="0" dirty="0"/>
              <a:t> l.c. (instalaţii de antezdrobire, concasare, măcinare uscată etc.); </a:t>
            </a:r>
            <a:endParaRPr lang="en-AU" b="0" dirty="0">
              <a:latin typeface="_TimesNewRoman" charset="0"/>
            </a:endParaRPr>
          </a:p>
          <a:p>
            <a:pPr algn="just" eaLnBrk="0" hangingPunct="0"/>
            <a:r>
              <a:rPr lang="ro-RO" b="0" dirty="0"/>
              <a:t>	</a:t>
            </a:r>
            <a:endParaRPr lang="en-AU" b="0" dirty="0"/>
          </a:p>
        </p:txBody>
      </p:sp>
      <p:sp>
        <p:nvSpPr>
          <p:cNvPr id="2" name="AutoShape 2" descr="Imagini pentru pneumoconiosi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6146" name="Picture 2" descr="Imagini pentru silicosis 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960" y="4294111"/>
            <a:ext cx="5094835" cy="24433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ini pentru silicosis 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4298917"/>
            <a:ext cx="3262236" cy="2438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407368" y="332656"/>
            <a:ext cx="1058517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indent="0" algn="just"/>
            <a:r>
              <a:rPr lang="ro-RO" b="0" dirty="0"/>
              <a:t>* muncitori de la carierele de materiale silicioase: cuarţ, gresie, granit, în care roca este bogată în SiO</a:t>
            </a:r>
            <a:r>
              <a:rPr lang="ro-RO" b="0" baseline="-30000" dirty="0"/>
              <a:t>2</a:t>
            </a:r>
            <a:r>
              <a:rPr lang="ro-RO" b="0" dirty="0"/>
              <a:t> l.c. precum şi prelucrarea mecanică a acestora; sau de la alte cariere (marnă etc) în care sterilul conţine SiO</a:t>
            </a:r>
            <a:r>
              <a:rPr lang="ro-RO" b="0" baseline="-30000" dirty="0"/>
              <a:t>2</a:t>
            </a:r>
            <a:r>
              <a:rPr lang="ro-RO" b="0" dirty="0"/>
              <a:t>l.c.</a:t>
            </a:r>
            <a:endParaRPr lang="en-AU" b="0" dirty="0">
              <a:latin typeface="_TimesNewRoman" charset="0"/>
            </a:endParaRPr>
          </a:p>
          <a:p>
            <a:pPr indent="0" algn="just" eaLnBrk="0" hangingPunct="0"/>
            <a:r>
              <a:rPr lang="ro-RO" b="0" dirty="0"/>
              <a:t>	</a:t>
            </a:r>
          </a:p>
          <a:p>
            <a:pPr indent="0" algn="just" eaLnBrk="0" hangingPunct="0"/>
            <a:r>
              <a:rPr lang="ro-RO" b="0" dirty="0"/>
              <a:t>	- la suprafaţă:</a:t>
            </a:r>
            <a:endParaRPr lang="en-AU" b="0" dirty="0">
              <a:latin typeface="_TimesNewRoman" charset="0"/>
            </a:endParaRPr>
          </a:p>
          <a:p>
            <a:pPr indent="0" algn="just" eaLnBrk="0" hangingPunct="0"/>
            <a:r>
              <a:rPr lang="ro-RO" b="0" dirty="0"/>
              <a:t>* muncitorii din industria metalurgică şi constructoare de maşini (turnătorii şi curăţătorii): turnători, formatori, sablatori, dezbătători, polizatori, macaragii, sudori (în turnătorii), şamotori;</a:t>
            </a:r>
            <a:endParaRPr lang="en-AU" b="0" dirty="0">
              <a:latin typeface="_TimesNewRoman" charset="0"/>
            </a:endParaRPr>
          </a:p>
          <a:p>
            <a:pPr indent="0" algn="just" eaLnBrk="0" hangingPunct="0"/>
            <a:r>
              <a:rPr lang="ro-RO" b="0" dirty="0"/>
              <a:t>* muncitorii de la fabricarea materialelor refractare acide şi semiacide (cărămizi etc);</a:t>
            </a:r>
            <a:endParaRPr lang="en-AU" b="0" dirty="0">
              <a:latin typeface="_TimesNewRoman" charset="0"/>
            </a:endParaRPr>
          </a:p>
          <a:p>
            <a:pPr indent="0" algn="just" eaLnBrk="0" hangingPunct="0"/>
            <a:r>
              <a:rPr lang="ro-RO" b="0" dirty="0"/>
              <a:t>* muncitorii din industria sticlei, porţelanului, faianţei etc;</a:t>
            </a:r>
            <a:endParaRPr lang="en-AU" b="0" dirty="0">
              <a:latin typeface="_TimesNewRoman" charset="0"/>
            </a:endParaRPr>
          </a:p>
          <a:p>
            <a:pPr indent="0" algn="just" eaLnBrk="0" hangingPunct="0"/>
            <a:r>
              <a:rPr lang="ro-RO" b="0" dirty="0"/>
              <a:t>* muncitori de la fabricarea şi utilizarea materialelor abrazive cu conţinut de SiO</a:t>
            </a:r>
            <a:r>
              <a:rPr lang="ro-RO" b="0" baseline="-30000" dirty="0"/>
              <a:t>2</a:t>
            </a:r>
            <a:r>
              <a:rPr lang="ro-RO" b="0" dirty="0"/>
              <a:t> l.c.;</a:t>
            </a:r>
            <a:endParaRPr lang="en-AU" b="0" dirty="0">
              <a:latin typeface="_TimesNewRoman" charset="0"/>
            </a:endParaRPr>
          </a:p>
          <a:p>
            <a:pPr eaLnBrk="0" hangingPunct="0"/>
            <a:endParaRPr lang="en-AU" b="0" dirty="0"/>
          </a:p>
        </p:txBody>
      </p:sp>
      <p:pic>
        <p:nvPicPr>
          <p:cNvPr id="8198" name="Picture 6" descr="Imagini pentru turnato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4495327"/>
            <a:ext cx="4306375" cy="220486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ini pentru sabl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654" y="4495327"/>
            <a:ext cx="3307297" cy="220486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ini pentru fabricarea sticle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951" y="4488634"/>
            <a:ext cx="3315585" cy="2204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551384" y="404664"/>
            <a:ext cx="943304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b="0" dirty="0"/>
              <a:t>* repararea sau/şi demolarea unor cuptoare căptuşite cu materiale refractare;</a:t>
            </a:r>
            <a:endParaRPr lang="en-AU" b="0" dirty="0">
              <a:latin typeface="_TimesNewRoman" charset="0"/>
            </a:endParaRPr>
          </a:p>
          <a:p>
            <a:pPr algn="just" eaLnBrk="0" hangingPunct="0"/>
            <a:r>
              <a:rPr lang="ro-RO" b="0" dirty="0"/>
              <a:t>* prelucrarea şi utilizarea materialelor abrazive (carborunduri) cu conţinut de SiO</a:t>
            </a:r>
            <a:r>
              <a:rPr lang="ro-RO" b="0" baseline="-30000" dirty="0"/>
              <a:t>2</a:t>
            </a:r>
            <a:r>
              <a:rPr lang="ro-RO" b="0" dirty="0"/>
              <a:t> l.c. (carbura de siliciu);</a:t>
            </a:r>
            <a:endParaRPr lang="en-AU" b="0" dirty="0">
              <a:latin typeface="_TimesNewRoman" charset="0"/>
            </a:endParaRPr>
          </a:p>
          <a:p>
            <a:pPr algn="just" eaLnBrk="0" hangingPunct="0"/>
            <a:r>
              <a:rPr lang="ro-RO" b="0" dirty="0"/>
              <a:t>* prelucrarea mecanică a unor roci cuarţoase (gresie, granit);</a:t>
            </a:r>
            <a:endParaRPr lang="en-AU" b="0" dirty="0">
              <a:latin typeface="_TimesNewRoman" charset="0"/>
            </a:endParaRPr>
          </a:p>
          <a:p>
            <a:pPr algn="just" eaLnBrk="0" hangingPunct="0"/>
            <a:r>
              <a:rPr lang="ro-RO" b="0" dirty="0"/>
              <a:t>* prelucrarea amestecurilor pulverulente detersive cu conţinut de SiO</a:t>
            </a:r>
            <a:r>
              <a:rPr lang="ro-RO" b="0" baseline="-30000" dirty="0"/>
              <a:t>2</a:t>
            </a:r>
            <a:r>
              <a:rPr lang="ro-RO" b="0" dirty="0"/>
              <a:t> l.c.;</a:t>
            </a:r>
            <a:endParaRPr lang="en-AU" b="0" dirty="0">
              <a:latin typeface="_TimesNewRoman" charset="0"/>
            </a:endParaRPr>
          </a:p>
          <a:p>
            <a:pPr algn="just" eaLnBrk="0" hangingPunct="0"/>
            <a:r>
              <a:rPr lang="ro-RO" b="0" dirty="0"/>
              <a:t>*  în orice loc de muncă cu expunere la pulberi de SiO</a:t>
            </a:r>
            <a:r>
              <a:rPr lang="ro-RO" b="0" baseline="-30000" dirty="0"/>
              <a:t>2</a:t>
            </a:r>
            <a:r>
              <a:rPr lang="ro-RO" b="0" dirty="0"/>
              <a:t> l.c.;</a:t>
            </a:r>
            <a:endParaRPr lang="en-AU" b="0" dirty="0">
              <a:latin typeface="_TimesNewRoman" charset="0"/>
            </a:endParaRPr>
          </a:p>
          <a:p>
            <a:pPr algn="just" eaLnBrk="0" hangingPunct="0"/>
            <a:r>
              <a:rPr lang="ro-RO" b="0" dirty="0"/>
              <a:t>* smălţuirea uscată a metalelor cu pulberi conţinând SiO</a:t>
            </a:r>
            <a:r>
              <a:rPr lang="ro-RO" b="0" baseline="-30000" dirty="0"/>
              <a:t>2</a:t>
            </a:r>
            <a:r>
              <a:rPr lang="ro-RO" b="0" dirty="0"/>
              <a:t> l.c.</a:t>
            </a:r>
            <a:endParaRPr lang="en-AU" b="0" dirty="0">
              <a:latin typeface="_TimesNewRoman" charset="0"/>
            </a:endParaRPr>
          </a:p>
        </p:txBody>
      </p:sp>
      <p:pic>
        <p:nvPicPr>
          <p:cNvPr id="7170" name="Picture 2" descr="Imagini pentru silica d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87" y="4005064"/>
            <a:ext cx="3921272" cy="26039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silica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859" y="4005064"/>
            <a:ext cx="3913067" cy="260397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ini pentru prelucrare gran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131" y="3990123"/>
            <a:ext cx="3491880" cy="2618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95400" y="269876"/>
            <a:ext cx="1051316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 </a:t>
            </a:r>
            <a:endParaRPr lang="en-AU" dirty="0">
              <a:latin typeface="_TimesNewRoman" charset="0"/>
            </a:endParaRPr>
          </a:p>
          <a:p>
            <a:pPr algn="just" eaLnBrk="0" hangingPunct="0"/>
            <a:r>
              <a:rPr lang="ro-RO" i="1" dirty="0"/>
              <a:t>	Patogenie</a:t>
            </a:r>
            <a:endParaRPr lang="en-AU" dirty="0">
              <a:latin typeface="_TimesNewRoman" charset="0"/>
            </a:endParaRPr>
          </a:p>
          <a:p>
            <a:pPr algn="just" eaLnBrk="0" hangingPunct="0"/>
            <a:r>
              <a:rPr lang="ro-RO" b="0" dirty="0"/>
              <a:t>- moartea şi liza (necroza) macrofagelor pulmonare care au fagocitat particulele de SiO</a:t>
            </a:r>
            <a:r>
              <a:rPr lang="ro-RO" b="0" baseline="-30000" dirty="0"/>
              <a:t>2 </a:t>
            </a:r>
            <a:r>
              <a:rPr lang="ro-RO" b="0" dirty="0"/>
              <a:t>l.c., fiind răspunzător de declanşarea reacţiilor de tip colagen în plămâni. </a:t>
            </a:r>
            <a:endParaRPr lang="en-AU" b="0" dirty="0">
              <a:latin typeface="_TimesNewRoman" charset="0"/>
            </a:endParaRPr>
          </a:p>
          <a:p>
            <a:pPr algn="just" eaLnBrk="0" hangingPunct="0"/>
            <a:r>
              <a:rPr lang="ro-RO" b="0" dirty="0"/>
              <a:t>- citotoxicitatea selectivă a SiO</a:t>
            </a:r>
            <a:r>
              <a:rPr lang="ro-RO" b="0" baseline="-30000" dirty="0"/>
              <a:t>2</a:t>
            </a:r>
            <a:r>
              <a:rPr lang="ro-RO" b="0" dirty="0"/>
              <a:t> l.c. pentru macrofagele alveolare.	 </a:t>
            </a:r>
            <a:endParaRPr lang="en-AU" b="0" dirty="0">
              <a:latin typeface="_TimesNewRoman" charset="0"/>
            </a:endParaRPr>
          </a:p>
          <a:p>
            <a:pPr algn="just" eaLnBrk="0" hangingPunct="0"/>
            <a:r>
              <a:rPr lang="ro-RO" b="0" dirty="0"/>
              <a:t> </a:t>
            </a:r>
            <a:endParaRPr lang="en-AU" b="0" dirty="0">
              <a:latin typeface="_TimesNewRoman" charset="0"/>
            </a:endParaRPr>
          </a:p>
          <a:p>
            <a:pPr algn="just" eaLnBrk="0" hangingPunct="0"/>
            <a:r>
              <a:rPr lang="ro-RO" b="0" i="1" dirty="0"/>
              <a:t>Efectele distrugerii</a:t>
            </a:r>
            <a:r>
              <a:rPr lang="ro-RO" b="0" dirty="0"/>
              <a:t> </a:t>
            </a:r>
            <a:r>
              <a:rPr lang="ro-RO" b="0" i="1" dirty="0"/>
              <a:t>macrofagelor pulmonare</a:t>
            </a:r>
            <a:r>
              <a:rPr lang="ro-RO" b="0" dirty="0"/>
              <a:t>:</a:t>
            </a:r>
            <a:endParaRPr lang="en-AU" b="0" dirty="0">
              <a:latin typeface="_TimesNewRoman" charset="0"/>
            </a:endParaRPr>
          </a:p>
          <a:p>
            <a:pPr algn="just" eaLnBrk="0" hangingPunct="0"/>
            <a:r>
              <a:rPr lang="ro-RO" b="0" i="1" dirty="0"/>
              <a:t>- fenomene</a:t>
            </a:r>
            <a:r>
              <a:rPr lang="ro-RO" b="0" dirty="0"/>
              <a:t> </a:t>
            </a:r>
            <a:r>
              <a:rPr lang="ro-RO" b="0" i="1" dirty="0"/>
              <a:t>nespecifice</a:t>
            </a:r>
            <a:r>
              <a:rPr lang="ro-RO" b="0" dirty="0"/>
              <a:t> - prin eliberarea din macrofage a unui factor fibrogen (fibrogenic factor) se produce proliferarea de fibroblaşti şi neoformare de colagen în zonele de acumulare a particulelor, unde se formează granuloame macrofagice cu procese de autoliză;</a:t>
            </a:r>
            <a:endParaRPr lang="en-AU" b="0" dirty="0">
              <a:latin typeface="_TimesNewRoman" charset="0"/>
            </a:endParaRPr>
          </a:p>
        </p:txBody>
      </p:sp>
      <p:pic>
        <p:nvPicPr>
          <p:cNvPr id="3" name="Picture 7"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4293096"/>
            <a:ext cx="6818132" cy="2534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911424" y="762001"/>
            <a:ext cx="93755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dirty="0"/>
              <a:t>	- </a:t>
            </a:r>
            <a:r>
              <a:rPr lang="ro-RO" b="0" i="1" dirty="0"/>
              <a:t>fenomene</a:t>
            </a:r>
            <a:r>
              <a:rPr lang="ro-RO" b="0" dirty="0"/>
              <a:t> </a:t>
            </a:r>
            <a:r>
              <a:rPr lang="ro-RO" b="0" i="1" dirty="0"/>
              <a:t>specifice</a:t>
            </a:r>
            <a:r>
              <a:rPr lang="ro-RO" b="0" dirty="0"/>
              <a:t>: apariţia de celule din seria plasmocitară în jurul grămezilor de macrofage distruse, în ganglionii limfatici tributari şi apariţia depozitului de substanţă hialină amorfă eozinofilă, diferită de hialinul obişnuit. </a:t>
            </a:r>
            <a:endParaRPr lang="en-AU" b="0" dirty="0">
              <a:latin typeface="_TimesNewRoman" charset="0"/>
            </a:endParaRPr>
          </a:p>
          <a:p>
            <a:pPr algn="just" eaLnBrk="0" hangingPunct="0"/>
            <a:r>
              <a:rPr lang="ro-RO" b="0" dirty="0"/>
              <a:t> </a:t>
            </a:r>
            <a:endParaRPr lang="en-AU" b="0" dirty="0">
              <a:latin typeface="_TimesNewRoman" charset="0"/>
            </a:endParaRPr>
          </a:p>
          <a:p>
            <a:pPr algn="just" eaLnBrk="0" hangingPunct="0"/>
            <a:r>
              <a:rPr lang="ro-RO" b="0" dirty="0"/>
              <a:t>	Apariţia fenomenelor specifice a fost explicată prin două teorii:</a:t>
            </a:r>
            <a:endParaRPr lang="en-AU" b="0" dirty="0">
              <a:latin typeface="_TimesNewRoman" charset="0"/>
            </a:endParaRPr>
          </a:p>
          <a:p>
            <a:pPr algn="just" eaLnBrk="0" hangingPunct="0"/>
            <a:r>
              <a:rPr lang="ro-RO" b="0" dirty="0"/>
              <a:t>	- teoria </a:t>
            </a:r>
            <a:r>
              <a:rPr lang="ro-RO" dirty="0"/>
              <a:t>imunităţii specifice</a:t>
            </a:r>
            <a:r>
              <a:rPr lang="ro-RO" b="0" dirty="0"/>
              <a:t>: SiO</a:t>
            </a:r>
            <a:r>
              <a:rPr lang="ro-RO" b="0" baseline="-30000" dirty="0"/>
              <a:t>2</a:t>
            </a:r>
            <a:r>
              <a:rPr lang="ro-RO" b="0" dirty="0"/>
              <a:t> l.c. se comportă ca o </a:t>
            </a:r>
            <a:r>
              <a:rPr lang="ro-RO" dirty="0"/>
              <a:t>haptenă</a:t>
            </a:r>
            <a:r>
              <a:rPr lang="ro-RO" b="0" dirty="0"/>
              <a:t> sau este capabil să transforme proteinele în autoantigen (teorie nedovedită);</a:t>
            </a:r>
            <a:endParaRPr lang="en-AU" b="0" dirty="0">
              <a:latin typeface="_TimesNewRoman" charset="0"/>
            </a:endParaRPr>
          </a:p>
          <a:p>
            <a:pPr algn="just" eaLnBrk="0" hangingPunct="0"/>
            <a:r>
              <a:rPr lang="ro-RO" b="0" dirty="0"/>
              <a:t>	- teoria </a:t>
            </a:r>
            <a:r>
              <a:rPr lang="ro-RO" dirty="0"/>
              <a:t>imunităţii nespecifice</a:t>
            </a:r>
            <a:r>
              <a:rPr lang="ro-RO" b="0" dirty="0"/>
              <a:t>: SiO</a:t>
            </a:r>
            <a:r>
              <a:rPr lang="ro-RO" b="0" baseline="-30000" dirty="0"/>
              <a:t>2</a:t>
            </a:r>
            <a:r>
              <a:rPr lang="ro-RO" b="0" dirty="0"/>
              <a:t> l.c. se comportă ca un simplu </a:t>
            </a:r>
            <a:r>
              <a:rPr lang="ro-RO" dirty="0"/>
              <a:t>adjuvant</a:t>
            </a:r>
            <a:r>
              <a:rPr lang="ro-RO" b="0" dirty="0"/>
              <a:t> </a:t>
            </a:r>
            <a:r>
              <a:rPr lang="ro-RO" dirty="0"/>
              <a:t>imunologic</a:t>
            </a:r>
            <a:r>
              <a:rPr lang="ro-RO" b="0" dirty="0"/>
              <a:t> cu activarea sistemului reticulo-endotelial şi creşterea producţiei de anticorpi (admisă).</a:t>
            </a:r>
            <a:endParaRPr lang="en-AU" b="0" dirty="0">
              <a:latin typeface="_TimesNew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35360" y="1340768"/>
            <a:ext cx="957706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ro-RO" dirty="0"/>
              <a:t>PNEUMOCONIOZELE</a:t>
            </a:r>
            <a:endParaRPr lang="en-AU" b="0" dirty="0">
              <a:latin typeface="_TimesNewRoman" charset="0"/>
            </a:endParaRPr>
          </a:p>
          <a:p>
            <a:pPr algn="just" eaLnBrk="0" hangingPunct="0"/>
            <a:r>
              <a:rPr lang="ro-RO" dirty="0"/>
              <a:t> </a:t>
            </a:r>
            <a:endParaRPr lang="en-AU" b="0" dirty="0">
              <a:latin typeface="_TimesNewRoman" charset="0"/>
            </a:endParaRPr>
          </a:p>
          <a:p>
            <a:pPr algn="just" eaLnBrk="0" hangingPunct="0"/>
            <a:r>
              <a:rPr lang="en-US" i="1" dirty="0"/>
              <a:t>	</a:t>
            </a:r>
            <a:r>
              <a:rPr lang="ro-RO" i="1" dirty="0"/>
              <a:t>Definiţie: </a:t>
            </a:r>
            <a:r>
              <a:rPr lang="ro-RO" b="0" dirty="0"/>
              <a:t>Pneumoconiozele sunt boli pulmonare cronice caracterizate prin:</a:t>
            </a:r>
          </a:p>
          <a:p>
            <a:pPr marL="342900" indent="-342900" algn="just" eaLnBrk="0" hangingPunct="0">
              <a:buFontTx/>
              <a:buChar char="-"/>
            </a:pPr>
            <a:r>
              <a:rPr lang="ro-RO" b="0" dirty="0"/>
              <a:t>acumularea pulberilor în plămâni;</a:t>
            </a:r>
          </a:p>
          <a:p>
            <a:pPr marL="342900" indent="-342900" algn="just" eaLnBrk="0" hangingPunct="0">
              <a:buFontTx/>
              <a:buChar char="-"/>
            </a:pPr>
            <a:r>
              <a:rPr lang="ro-RO" b="0" dirty="0"/>
              <a:t>reacţiile tisulare pulmonare datorate acestor acumulări de pulberi;</a:t>
            </a:r>
            <a:endParaRPr lang="en-AU" b="0" dirty="0">
              <a:latin typeface="_TimesNewRoman" charset="0"/>
            </a:endParaRPr>
          </a:p>
          <a:p>
            <a:pPr eaLnBrk="0" hangingPunct="0"/>
            <a:r>
              <a:rPr lang="ro-RO" b="0" dirty="0"/>
              <a:t>	</a:t>
            </a:r>
            <a:endParaRPr lang="en-US" b="0" dirty="0"/>
          </a:p>
          <a:p>
            <a:pPr eaLnBrk="0" hangingPunct="0"/>
            <a:r>
              <a:rPr lang="ro-RO" b="0" dirty="0"/>
              <a:t>Terminologie:</a:t>
            </a:r>
          </a:p>
          <a:p>
            <a:pPr marL="342900" indent="-342900" eaLnBrk="0" hangingPunct="0">
              <a:buFontTx/>
              <a:buChar char="-"/>
            </a:pPr>
            <a:r>
              <a:rPr lang="ro-RO" b="0" i="1" dirty="0"/>
              <a:t>pneumos</a:t>
            </a:r>
            <a:r>
              <a:rPr lang="ro-RO" b="0" dirty="0"/>
              <a:t> (plămân), </a:t>
            </a:r>
          </a:p>
          <a:p>
            <a:pPr marL="342900" indent="-342900" eaLnBrk="0" hangingPunct="0">
              <a:buFontTx/>
              <a:buChar char="-"/>
            </a:pPr>
            <a:r>
              <a:rPr lang="ro-RO" b="0" i="1" dirty="0"/>
              <a:t>conios</a:t>
            </a:r>
            <a:r>
              <a:rPr lang="ro-RO" b="0" dirty="0"/>
              <a:t> (pulbere, praf)  </a:t>
            </a:r>
          </a:p>
          <a:p>
            <a:pPr marL="342900" indent="-342900" eaLnBrk="0" hangingPunct="0">
              <a:buFontTx/>
              <a:buChar char="-"/>
            </a:pPr>
            <a:r>
              <a:rPr lang="ro-RO" b="0" i="1" dirty="0"/>
              <a:t>oză</a:t>
            </a:r>
            <a:r>
              <a:rPr lang="ro-RO" b="0" dirty="0"/>
              <a:t>  (cu semnificaţia de inflamaţie cronică aseptică, sclerogenă)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695400" y="404664"/>
            <a:ext cx="96490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i="1" dirty="0"/>
              <a:t>	Anatomie patologică</a:t>
            </a:r>
            <a:endParaRPr lang="en-AU" dirty="0">
              <a:latin typeface="_TimesNewRoman" charset="0"/>
            </a:endParaRPr>
          </a:p>
          <a:p>
            <a:pPr algn="just" eaLnBrk="0" hangingPunct="0"/>
            <a:r>
              <a:rPr lang="ro-RO" b="0" dirty="0"/>
              <a:t>	- </a:t>
            </a:r>
            <a:r>
              <a:rPr lang="ro-RO" i="1" dirty="0">
                <a:solidFill>
                  <a:srgbClr val="FF0000"/>
                </a:solidFill>
                <a:effectLst>
                  <a:outerShdw blurRad="38100" dist="38100" dir="2700000" algn="tl">
                    <a:srgbClr val="000000">
                      <a:alpha val="43137"/>
                    </a:srgbClr>
                  </a:outerShdw>
                </a:effectLst>
              </a:rPr>
              <a:t>nodulul</a:t>
            </a:r>
            <a:r>
              <a:rPr lang="ro-RO" dirty="0">
                <a:solidFill>
                  <a:srgbClr val="FF0000"/>
                </a:solidFill>
                <a:effectLst>
                  <a:outerShdw blurRad="38100" dist="38100" dir="2700000" algn="tl">
                    <a:srgbClr val="000000">
                      <a:alpha val="43137"/>
                    </a:srgbClr>
                  </a:outerShdw>
                </a:effectLst>
              </a:rPr>
              <a:t> </a:t>
            </a:r>
            <a:r>
              <a:rPr lang="ro-RO" i="1" dirty="0">
                <a:solidFill>
                  <a:srgbClr val="FF0000"/>
                </a:solidFill>
                <a:effectLst>
                  <a:outerShdw blurRad="38100" dist="38100" dir="2700000" algn="tl">
                    <a:srgbClr val="000000">
                      <a:alpha val="43137"/>
                    </a:srgbClr>
                  </a:outerShdw>
                </a:effectLst>
              </a:rPr>
              <a:t>silicotic</a:t>
            </a:r>
            <a:r>
              <a:rPr lang="ro-RO" b="0" dirty="0"/>
              <a:t>, cu diametrul iniţial de 0,3-1,5 mm, având sediul iniţial peribronşiolar, periarterial şi în formaţiunile limfatice până la ganglionii hilari. </a:t>
            </a:r>
            <a:endParaRPr lang="en-AU" b="0" dirty="0">
              <a:latin typeface="_TimesNewRoman" charset="0"/>
            </a:endParaRPr>
          </a:p>
          <a:p>
            <a:pPr algn="just" eaLnBrk="0" hangingPunct="0"/>
            <a:r>
              <a:rPr lang="ro-RO" b="0" dirty="0"/>
              <a:t>	1. </a:t>
            </a:r>
            <a:r>
              <a:rPr lang="ro-RO" dirty="0"/>
              <a:t>zona centrală (hialină), </a:t>
            </a:r>
            <a:r>
              <a:rPr lang="ro-RO" b="0" dirty="0"/>
              <a:t>formată din fascicule fibrohialine, aşezate concentric; aici se pot găsi particule de SiO</a:t>
            </a:r>
            <a:r>
              <a:rPr lang="ro-RO" b="0" baseline="-30000" dirty="0"/>
              <a:t>2</a:t>
            </a:r>
            <a:r>
              <a:rPr lang="ro-RO" b="0" dirty="0"/>
              <a:t> l.c. (zona areactivă);</a:t>
            </a:r>
            <a:endParaRPr lang="en-AU" b="0" dirty="0">
              <a:latin typeface="_TimesNewRoman" charset="0"/>
            </a:endParaRPr>
          </a:p>
          <a:p>
            <a:pPr algn="just" eaLnBrk="0" hangingPunct="0"/>
            <a:r>
              <a:rPr lang="ro-RO" b="0" dirty="0"/>
              <a:t>	2. </a:t>
            </a:r>
            <a:r>
              <a:rPr lang="ro-RO" dirty="0"/>
              <a:t>zona periferică</a:t>
            </a:r>
            <a:r>
              <a:rPr lang="ro-RO" b="0" dirty="0"/>
              <a:t>, compusă dintr-un halou de celule delimitat de centrul hialin, cu fibroblaşti, macrofage, fibre de reticulină, plasmocite (zona reactivă). Întregul mediu este acoperit de o capsulă hialină.</a:t>
            </a:r>
            <a:endParaRPr lang="en-AU" b="0" dirty="0">
              <a:latin typeface="_TimesNewRoman" charset="0"/>
            </a:endParaRPr>
          </a:p>
          <a:p>
            <a:pPr eaLnBrk="0" hangingPunct="0"/>
            <a:endParaRPr lang="en-AU" b="0" dirty="0"/>
          </a:p>
        </p:txBody>
      </p:sp>
      <p:pic>
        <p:nvPicPr>
          <p:cNvPr id="54279" name="Picture 7" descr="Imagini pentru anatomopathology silic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8060534" y="3632528"/>
            <a:ext cx="2335634" cy="3096340"/>
          </a:xfrm>
          <a:prstGeom prst="rect">
            <a:avLst/>
          </a:prstGeom>
          <a:noFill/>
          <a:extLst>
            <a:ext uri="{909E8E84-426E-40DD-AFC4-6F175D3DCCD1}">
              <a14:hiddenFill xmlns:a14="http://schemas.microsoft.com/office/drawing/2010/main">
                <a:solidFill>
                  <a:srgbClr val="FFFFFF"/>
                </a:solidFill>
              </a14:hiddenFill>
            </a:ext>
          </a:extLst>
        </p:spPr>
      </p:pic>
      <p:pic>
        <p:nvPicPr>
          <p:cNvPr id="54281" name="Picture 9" descr="Imagini pentru anatomopathology silic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00" y="4012879"/>
            <a:ext cx="3312366" cy="224813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ini pentru nodul silico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5" y="4012880"/>
            <a:ext cx="3384376" cy="2274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551384" y="304801"/>
            <a:ext cx="981181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sz="2000" i="1" dirty="0"/>
              <a:t>	Tabloul clinic</a:t>
            </a:r>
            <a:endParaRPr lang="en-GB" sz="2000" i="1" dirty="0"/>
          </a:p>
          <a:p>
            <a:pPr marL="342900" indent="-342900" algn="just" eaLnBrk="0" hangingPunct="0">
              <a:buFont typeface="Arial" panose="020B0604020202020204" pitchFamily="34" charset="0"/>
              <a:buChar char="•"/>
            </a:pPr>
            <a:r>
              <a:rPr lang="ro-RO" sz="2000" b="0" dirty="0"/>
              <a:t>primele semne apar tardiv în raport cu debutul leziunilor anatomice sau a imaginilor radiografice;</a:t>
            </a:r>
            <a:endParaRPr lang="en-AU" sz="2000" b="0" dirty="0">
              <a:latin typeface="_TimesNewRoman" charset="0"/>
            </a:endParaRPr>
          </a:p>
          <a:p>
            <a:pPr marL="342900" indent="-342900" algn="just" eaLnBrk="0" hangingPunct="0">
              <a:buFont typeface="Arial" panose="020B0604020202020204" pitchFamily="34" charset="0"/>
              <a:buChar char="•"/>
            </a:pPr>
            <a:r>
              <a:rPr lang="ro-RO" sz="2000" b="0" dirty="0"/>
              <a:t>nu există un paralelism între gravitatea simptomelor şi  a semnelor cu aspectul radiografic;</a:t>
            </a:r>
            <a:endParaRPr lang="en-AU" sz="2000" b="0" dirty="0">
              <a:latin typeface="_TimesNewRoman" charset="0"/>
            </a:endParaRPr>
          </a:p>
          <a:p>
            <a:pPr marL="342900" indent="-342900" algn="just" eaLnBrk="0" hangingPunct="0">
              <a:buFont typeface="Arial" panose="020B0604020202020204" pitchFamily="34" charset="0"/>
              <a:buChar char="•"/>
            </a:pPr>
            <a:r>
              <a:rPr lang="ro-RO" sz="2000" b="0" dirty="0"/>
              <a:t>nu este specific silicozei;</a:t>
            </a:r>
            <a:endParaRPr lang="en-AU" sz="2000" b="0" dirty="0">
              <a:latin typeface="_TimesNewRoman" charset="0"/>
            </a:endParaRPr>
          </a:p>
          <a:p>
            <a:pPr algn="just" eaLnBrk="0" hangingPunct="0"/>
            <a:r>
              <a:rPr lang="ro-RO" sz="2000" b="0" dirty="0"/>
              <a:t>	</a:t>
            </a:r>
          </a:p>
          <a:p>
            <a:pPr algn="just" eaLnBrk="0" hangingPunct="0"/>
            <a:r>
              <a:rPr lang="ro-RO" sz="2000" b="0" dirty="0"/>
              <a:t>	Simptomele sunt:</a:t>
            </a:r>
            <a:endParaRPr lang="en-AU" sz="2000" b="0" dirty="0">
              <a:latin typeface="_TimesNewRoman" charset="0"/>
            </a:endParaRPr>
          </a:p>
          <a:p>
            <a:pPr marL="342900" indent="-342900" algn="just" eaLnBrk="0" hangingPunct="0">
              <a:buFontTx/>
              <a:buChar char="-"/>
            </a:pPr>
            <a:r>
              <a:rPr lang="ro-RO" sz="2000" dirty="0"/>
              <a:t>dispneea de efort</a:t>
            </a:r>
            <a:r>
              <a:rPr lang="ro-RO" sz="2000" b="0" dirty="0"/>
              <a:t>, </a:t>
            </a:r>
            <a:endParaRPr lang="en-GB" sz="2000" b="0" dirty="0"/>
          </a:p>
          <a:p>
            <a:pPr marL="342900" indent="-342900" algn="just" eaLnBrk="0" hangingPunct="0">
              <a:buFontTx/>
              <a:buChar char="-"/>
            </a:pPr>
            <a:r>
              <a:rPr lang="ro-RO" sz="2000" dirty="0"/>
              <a:t>tuse uscată</a:t>
            </a:r>
            <a:r>
              <a:rPr lang="ro-RO" sz="2000" b="0" dirty="0"/>
              <a:t>,</a:t>
            </a:r>
            <a:endParaRPr lang="en-GB" sz="2000" b="0" dirty="0"/>
          </a:p>
          <a:p>
            <a:pPr marL="342900" indent="-342900" algn="just" eaLnBrk="0" hangingPunct="0">
              <a:buFontTx/>
              <a:buChar char="-"/>
            </a:pPr>
            <a:r>
              <a:rPr lang="ro-RO" sz="2000" dirty="0"/>
              <a:t>dureri toracice</a:t>
            </a:r>
            <a:r>
              <a:rPr lang="ro-RO" sz="2000" b="0" dirty="0"/>
              <a:t>: parasternal bilateral sau interscapular,</a:t>
            </a:r>
            <a:endParaRPr lang="en-GB" sz="2000" b="0" dirty="0"/>
          </a:p>
          <a:p>
            <a:pPr marL="342900" indent="-342900" algn="just" eaLnBrk="0" hangingPunct="0">
              <a:buFontTx/>
              <a:buChar char="-"/>
            </a:pPr>
            <a:r>
              <a:rPr lang="ro-RO" sz="2000" dirty="0"/>
              <a:t>astenie, fatigabilitate;</a:t>
            </a:r>
            <a:endParaRPr lang="en-GB" sz="2000" dirty="0"/>
          </a:p>
          <a:p>
            <a:pPr marL="342900" indent="-342900" algn="just" eaLnBrk="0" hangingPunct="0">
              <a:buFontTx/>
              <a:buChar char="-"/>
            </a:pPr>
            <a:r>
              <a:rPr lang="ro-RO" sz="2000" dirty="0"/>
              <a:t>transpiraţii abundente;</a:t>
            </a:r>
            <a:endParaRPr lang="en-GB" sz="2000" dirty="0"/>
          </a:p>
          <a:p>
            <a:pPr marL="342900" indent="-342900" algn="just" eaLnBrk="0" hangingPunct="0">
              <a:buFontTx/>
              <a:buChar char="-"/>
            </a:pPr>
            <a:r>
              <a:rPr lang="ro-RO" sz="2000" dirty="0"/>
              <a:t>tulburări de somn;</a:t>
            </a:r>
            <a:endParaRPr lang="en-GB" sz="2000" dirty="0"/>
          </a:p>
          <a:p>
            <a:pPr marL="342900" indent="-342900" algn="just" eaLnBrk="0" hangingPunct="0">
              <a:buFontTx/>
              <a:buChar char="-"/>
            </a:pPr>
            <a:r>
              <a:rPr lang="ro-RO" sz="2000" dirty="0"/>
              <a:t>pierdere moderată în greutate. </a:t>
            </a:r>
            <a:endParaRPr lang="en-AU" sz="2000" dirty="0">
              <a:latin typeface="_TimesNewRoman" charset="0"/>
            </a:endParaRPr>
          </a:p>
          <a:p>
            <a:pPr algn="just" eaLnBrk="0" hangingPunct="0"/>
            <a:r>
              <a:rPr lang="ro-RO" sz="2000" b="0" dirty="0"/>
              <a:t>	</a:t>
            </a:r>
          </a:p>
          <a:p>
            <a:pPr algn="just" eaLnBrk="0" hangingPunct="0"/>
            <a:r>
              <a:rPr lang="ro-RO" sz="2000" b="0" dirty="0"/>
              <a:t>	Semnele fizice sunt absente în faza iniţială, apoi apar semnele de emfizem bazal, bronşită cronică, de hipertensiune în mica circulaţie cu accentuarea sau dedublarea zgomotului II la focarul pulmonarei ş. a.</a:t>
            </a:r>
            <a:endParaRPr lang="en-AU" sz="2000" b="0" dirty="0">
              <a:latin typeface="_TimesNewRoman"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407368" y="620688"/>
            <a:ext cx="101531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i="1" dirty="0"/>
              <a:t>	Diagnosticul pozitiv</a:t>
            </a:r>
            <a:endParaRPr lang="en-AU" dirty="0">
              <a:latin typeface="_TimesNewRoman" charset="0"/>
            </a:endParaRPr>
          </a:p>
          <a:p>
            <a:pPr algn="just" eaLnBrk="0" hangingPunct="0"/>
            <a:r>
              <a:rPr lang="ro-RO" b="0" dirty="0"/>
              <a:t>Diagnosticul pozitiv se bazează pe integrarea celor trei elemente fundamentale:</a:t>
            </a:r>
            <a:endParaRPr lang="en-AU" b="0" dirty="0">
              <a:latin typeface="_TimesNewRoman" charset="0"/>
            </a:endParaRPr>
          </a:p>
          <a:p>
            <a:pPr algn="just" eaLnBrk="0" hangingPunct="0"/>
            <a:r>
              <a:rPr lang="ro-RO" b="0" dirty="0"/>
              <a:t>	</a:t>
            </a:r>
          </a:p>
          <a:p>
            <a:pPr algn="just" eaLnBrk="0" hangingPunct="0"/>
            <a:r>
              <a:rPr lang="ro-RO" b="0" dirty="0"/>
              <a:t>a) </a:t>
            </a:r>
            <a:r>
              <a:rPr lang="ro-RO" dirty="0">
                <a:solidFill>
                  <a:srgbClr val="FF0000"/>
                </a:solidFill>
                <a:effectLst>
                  <a:outerShdw blurRad="38100" dist="38100" dir="2700000" algn="tl">
                    <a:srgbClr val="000000">
                      <a:alpha val="43137"/>
                    </a:srgbClr>
                  </a:outerShdw>
                </a:effectLst>
              </a:rPr>
              <a:t>stabilirea expunerii profesionale </a:t>
            </a:r>
            <a:r>
              <a:rPr lang="ro-RO" b="0" dirty="0"/>
              <a:t>la pulberi cu conţinut de SiO</a:t>
            </a:r>
            <a:r>
              <a:rPr lang="ro-RO" b="0" baseline="-30000" dirty="0"/>
              <a:t>2</a:t>
            </a:r>
            <a:r>
              <a:rPr lang="ro-RO" b="0" dirty="0"/>
              <a:t> l.c. în concentraţii mari şi pe o perioadă de timp semnificativă prin:</a:t>
            </a:r>
            <a:endParaRPr lang="en-AU" b="0" dirty="0">
              <a:latin typeface="_TimesNewRoman" charset="0"/>
            </a:endParaRPr>
          </a:p>
          <a:p>
            <a:pPr algn="just" eaLnBrk="0" hangingPunct="0"/>
            <a:r>
              <a:rPr lang="ro-RO" b="0" dirty="0"/>
              <a:t>	</a:t>
            </a:r>
            <a:r>
              <a:rPr lang="ro-RO" dirty="0"/>
              <a:t>- subiectiv</a:t>
            </a:r>
            <a:r>
              <a:rPr lang="ro-RO" b="0" dirty="0"/>
              <a:t>: anamneza profesională care să cuprindă ruta profesională, inclusiv stagiul militar care eventuala fost efectuat într-un loc de muncă cu risc silicogen</a:t>
            </a:r>
            <a:endParaRPr lang="en-AU" b="0" dirty="0">
              <a:latin typeface="_TimesNewRoman" charset="0"/>
            </a:endParaRPr>
          </a:p>
          <a:p>
            <a:pPr algn="just" eaLnBrk="0" hangingPunct="0"/>
            <a:r>
              <a:rPr lang="ro-RO" b="0" dirty="0"/>
              <a:t>	</a:t>
            </a:r>
            <a:r>
              <a:rPr lang="ro-RO" dirty="0"/>
              <a:t>- obiectiv</a:t>
            </a:r>
            <a:r>
              <a:rPr lang="ro-RO" b="0" dirty="0"/>
              <a:t>: </a:t>
            </a:r>
          </a:p>
          <a:p>
            <a:pPr algn="just" eaLnBrk="0" hangingPunct="0"/>
            <a:r>
              <a:rPr lang="ro-RO" b="0" dirty="0"/>
              <a:t>	* documente oficiale de vechime la locurile de muncă cu risc silicogen (carnetul de muncă, adeverinţă);</a:t>
            </a:r>
          </a:p>
          <a:p>
            <a:pPr algn="just" eaLnBrk="0" hangingPunct="0"/>
            <a:r>
              <a:rPr lang="ro-RO" b="0" dirty="0"/>
              <a:t>	* determinări de pulberi</a:t>
            </a:r>
            <a:endParaRPr lang="en-AU" b="0" dirty="0">
              <a:latin typeface="_TimesNewRoman" charset="0"/>
            </a:endParaRPr>
          </a:p>
          <a:p>
            <a:pPr algn="just" eaLnBrk="0" hangingPunct="0"/>
            <a:r>
              <a:rPr lang="ro-RO" b="0" dirty="0"/>
              <a:t>	</a:t>
            </a:r>
          </a:p>
          <a:p>
            <a:pPr algn="just" eaLnBrk="0" hangingPunct="0"/>
            <a:r>
              <a:rPr lang="ro-RO" b="0" dirty="0"/>
              <a:t>b) </a:t>
            </a:r>
            <a:r>
              <a:rPr lang="ro-RO" dirty="0">
                <a:solidFill>
                  <a:srgbClr val="FF0000"/>
                </a:solidFill>
                <a:effectLst>
                  <a:outerShdw blurRad="38100" dist="38100" dir="2700000" algn="tl">
                    <a:srgbClr val="000000">
                      <a:alpha val="43137"/>
                    </a:srgbClr>
                  </a:outerShdw>
                </a:effectLst>
              </a:rPr>
              <a:t>tabloul clinic </a:t>
            </a:r>
            <a:r>
              <a:rPr lang="ro-RO" b="0" dirty="0"/>
              <a:t>- semne şi simptome clinice frecvent întâlnite în silicoză;</a:t>
            </a:r>
            <a:endParaRPr lang="en-AU" b="0" dirty="0">
              <a:latin typeface="_TimesNewRoman"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911424" y="692696"/>
            <a:ext cx="8382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indent="0" algn="just"/>
            <a:r>
              <a:rPr lang="ro-RO" b="0" dirty="0"/>
              <a:t>c) </a:t>
            </a:r>
            <a:r>
              <a:rPr lang="ro-RO" dirty="0">
                <a:solidFill>
                  <a:srgbClr val="FF0000"/>
                </a:solidFill>
                <a:effectLst>
                  <a:outerShdw blurRad="38100" dist="38100" dir="2700000" algn="tl">
                    <a:srgbClr val="000000">
                      <a:alpha val="43137"/>
                    </a:srgbClr>
                  </a:outerShdw>
                </a:effectLst>
              </a:rPr>
              <a:t>examene de laborator şi paraclinice</a:t>
            </a:r>
            <a:r>
              <a:rPr lang="ro-RO" b="0" dirty="0"/>
              <a:t>:</a:t>
            </a:r>
            <a:endParaRPr lang="en-AU" b="0" dirty="0">
              <a:latin typeface="_TimesNewRoman" charset="0"/>
            </a:endParaRPr>
          </a:p>
          <a:p>
            <a:pPr algn="just" eaLnBrk="0" hangingPunct="0"/>
            <a:endParaRPr lang="ro-RO" b="0" dirty="0"/>
          </a:p>
          <a:p>
            <a:pPr algn="just" eaLnBrk="0" hangingPunct="0"/>
            <a:r>
              <a:rPr lang="ro-RO" i="1" dirty="0"/>
              <a:t>Radiografie pulmonară standard</a:t>
            </a:r>
            <a:r>
              <a:rPr lang="ro-RO" dirty="0"/>
              <a:t> (RPS)</a:t>
            </a:r>
          </a:p>
          <a:p>
            <a:pPr algn="just" eaLnBrk="0" hangingPunct="0"/>
            <a:r>
              <a:rPr lang="ro-RO" b="0" dirty="0"/>
              <a:t>- creşterea dimensiunii şi opacităţii hilurilor cu contur net;</a:t>
            </a:r>
            <a:endParaRPr lang="en-AU" b="0" dirty="0">
              <a:latin typeface="_TimesNewRoman" charset="0"/>
            </a:endParaRPr>
          </a:p>
          <a:p>
            <a:pPr algn="just" eaLnBrk="0" hangingPunct="0"/>
            <a:r>
              <a:rPr lang="ro-RO" b="0" dirty="0"/>
              <a:t>- accentuarea desenului bronhovascular (care devine mai dens şi cu contururi mai nete);</a:t>
            </a:r>
            <a:endParaRPr lang="en-AU" b="0" dirty="0">
              <a:latin typeface="_TimesNewRoman" charset="0"/>
            </a:endParaRPr>
          </a:p>
          <a:p>
            <a:pPr algn="just" eaLnBrk="0" hangingPunct="0"/>
            <a:r>
              <a:rPr lang="ro-RO" b="0" dirty="0"/>
              <a:t>- opacităţi mici (p, q, r);</a:t>
            </a:r>
            <a:endParaRPr lang="en-AU" b="0" dirty="0">
              <a:latin typeface="_TimesNewRoman" charset="0"/>
            </a:endParaRPr>
          </a:p>
          <a:p>
            <a:pPr algn="just" eaLnBrk="0" hangingPunct="0"/>
            <a:r>
              <a:rPr lang="ro-RO" b="0" dirty="0"/>
              <a:t>- opacităţi mari (A, B, C), iniţial în zona medie dreaptă şi apoi stângă,  sprijină diagnosticul; </a:t>
            </a:r>
            <a:endParaRPr lang="en-AU" b="0" dirty="0">
              <a:latin typeface="_TimesNewRoman" charset="0"/>
            </a:endParaRPr>
          </a:p>
        </p:txBody>
      </p:sp>
      <p:pic>
        <p:nvPicPr>
          <p:cNvPr id="10242" name="Picture 2" descr="Imagini pentru pneumoconiosis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299" y="3645024"/>
            <a:ext cx="4286250"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ini pentru pneumoconiosis classif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416" y="188640"/>
            <a:ext cx="942457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2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i pentru pneumoconiosis x-r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9456" y="116632"/>
            <a:ext cx="8352928" cy="66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4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ini pentru pneumoconiosis x-r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464" y="151951"/>
            <a:ext cx="7920880" cy="657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93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623392" y="548680"/>
            <a:ext cx="95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Tomografia pulmonară</a:t>
            </a:r>
            <a:r>
              <a:rPr lang="ro-RO" b="0" i="1" dirty="0"/>
              <a:t>;</a:t>
            </a:r>
            <a:r>
              <a:rPr lang="ro-RO" b="0" dirty="0"/>
              <a:t>  </a:t>
            </a:r>
            <a:endParaRPr lang="en-AU" b="0" dirty="0">
              <a:latin typeface="_TimesNewRoman" charset="0"/>
            </a:endParaRPr>
          </a:p>
          <a:p>
            <a:pPr algn="just" eaLnBrk="0" hangingPunct="0"/>
            <a:r>
              <a:rPr lang="ro-RO" i="1" dirty="0"/>
              <a:t>Probe funcţionale ventilatorii</a:t>
            </a:r>
            <a:r>
              <a:rPr lang="ro-RO" dirty="0"/>
              <a:t> </a:t>
            </a:r>
          </a:p>
          <a:p>
            <a:pPr algn="just" eaLnBrk="0" hangingPunct="0"/>
            <a:r>
              <a:rPr lang="ro-RO" b="0" dirty="0"/>
              <a:t>	- în silicoză se înregistrează, iniţial, un sindrom restrictiv, deci scade capacitatea vitală (CV).</a:t>
            </a:r>
            <a:endParaRPr lang="en-AU" b="0" dirty="0">
              <a:latin typeface="_TimesNewRoman" charset="0"/>
            </a:endParaRPr>
          </a:p>
          <a:p>
            <a:pPr algn="just" eaLnBrk="0" hangingPunct="0"/>
            <a:r>
              <a:rPr lang="ro-RO" i="1" dirty="0"/>
              <a:t>Lavajul bronho-alveolar</a:t>
            </a:r>
            <a:r>
              <a:rPr lang="ro-RO" dirty="0"/>
              <a:t>:</a:t>
            </a:r>
          </a:p>
          <a:p>
            <a:pPr algn="just" eaLnBrk="0" hangingPunct="0"/>
            <a:r>
              <a:rPr lang="ro-RO" b="0" dirty="0"/>
              <a:t>	-</a:t>
            </a:r>
            <a:r>
              <a:rPr lang="en-GB" b="0" dirty="0"/>
              <a:t> </a:t>
            </a:r>
            <a:r>
              <a:rPr lang="ro-RO" b="0" dirty="0"/>
              <a:t>număr crescut de macrofage;</a:t>
            </a:r>
          </a:p>
          <a:p>
            <a:pPr algn="just" eaLnBrk="0" hangingPunct="0"/>
            <a:r>
              <a:rPr lang="ro-RO" b="0" dirty="0"/>
              <a:t>	-</a:t>
            </a:r>
            <a:r>
              <a:rPr lang="en-GB" b="0" dirty="0"/>
              <a:t> </a:t>
            </a:r>
            <a:r>
              <a:rPr lang="ro-RO" b="0" dirty="0"/>
              <a:t>interleukină I;</a:t>
            </a:r>
          </a:p>
          <a:p>
            <a:pPr algn="just" eaLnBrk="0" hangingPunct="0"/>
            <a:r>
              <a:rPr lang="ro-RO" b="0" dirty="0"/>
              <a:t>	-</a:t>
            </a:r>
            <a:r>
              <a:rPr lang="en-GB" b="0" dirty="0"/>
              <a:t> </a:t>
            </a:r>
            <a:r>
              <a:rPr lang="ro-RO" b="0" dirty="0"/>
              <a:t>fibroreactină, hemoglobine;</a:t>
            </a:r>
          </a:p>
          <a:p>
            <a:pPr algn="just" eaLnBrk="0" hangingPunct="0"/>
            <a:r>
              <a:rPr lang="ro-RO" b="0" dirty="0"/>
              <a:t>	- se pot detecta şi particule de cuarţ la microscopul cu lumină polarizată</a:t>
            </a:r>
            <a:r>
              <a:rPr lang="en-GB" b="0" dirty="0"/>
              <a:t>.</a:t>
            </a:r>
          </a:p>
          <a:p>
            <a:pPr algn="just"/>
            <a:r>
              <a:rPr lang="ro-RO" b="0" dirty="0"/>
              <a:t> </a:t>
            </a:r>
            <a:r>
              <a:rPr lang="ro-RO" dirty="0"/>
              <a:t>Teste de </a:t>
            </a:r>
            <a:r>
              <a:rPr lang="ro-RO" i="1" dirty="0"/>
              <a:t>inflamaţie nespecifice</a:t>
            </a:r>
            <a:r>
              <a:rPr lang="ro-RO" dirty="0"/>
              <a:t>: </a:t>
            </a:r>
          </a:p>
          <a:p>
            <a:pPr algn="just"/>
            <a:r>
              <a:rPr lang="ro-RO" b="0" dirty="0"/>
              <a:t>	- V.S.H.;</a:t>
            </a:r>
          </a:p>
          <a:p>
            <a:pPr algn="just"/>
            <a:r>
              <a:rPr lang="ro-RO" b="0" dirty="0"/>
              <a:t>	- fibrinogen;</a:t>
            </a:r>
          </a:p>
          <a:p>
            <a:pPr algn="just"/>
            <a:r>
              <a:rPr lang="ro-RO" b="0" dirty="0"/>
              <a:t>	- </a:t>
            </a:r>
            <a:r>
              <a:rPr lang="ro-RO" b="0" dirty="0">
                <a:sym typeface="Symbol" panose="05050102010706020507" pitchFamily="18" charset="2"/>
              </a:rPr>
              <a:t></a:t>
            </a:r>
            <a:r>
              <a:rPr lang="ro-RO" b="0" baseline="-30000" dirty="0"/>
              <a:t>2</a:t>
            </a:r>
            <a:r>
              <a:rPr lang="ro-RO" b="0" dirty="0">
                <a:sym typeface="Symbol" panose="05050102010706020507" pitchFamily="18" charset="2"/>
              </a:rPr>
              <a:t> globuline - arată existenţa unor complicaţii.</a:t>
            </a:r>
            <a:endParaRPr lang="en-AU" b="0" dirty="0">
              <a:latin typeface="_TimesNewRoman" charset="0"/>
              <a:sym typeface="Symbol" panose="05050102010706020507" pitchFamily="18" charset="2"/>
            </a:endParaRPr>
          </a:p>
          <a:p>
            <a:pPr algn="just" eaLnBrk="0" hangingPunct="0"/>
            <a:r>
              <a:rPr lang="ro-RO" i="1" dirty="0">
                <a:sym typeface="Symbol" panose="05050102010706020507" pitchFamily="18" charset="2"/>
              </a:rPr>
              <a:t>Autoanticorpi</a:t>
            </a:r>
            <a:r>
              <a:rPr lang="ro-RO" dirty="0">
                <a:sym typeface="Symbol" panose="05050102010706020507" pitchFamily="18" charset="2"/>
              </a:rPr>
              <a:t>,</a:t>
            </a:r>
            <a:r>
              <a:rPr lang="ro-RO" b="0" dirty="0">
                <a:sym typeface="Symbol" panose="05050102010706020507" pitchFamily="18" charset="2"/>
              </a:rPr>
              <a:t> frecvent întâlniţi, chiar în absenţa sindromului Caplan.</a:t>
            </a:r>
            <a:endParaRPr lang="en-AU" b="0" dirty="0">
              <a:latin typeface="_TimesNew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263352" y="188640"/>
            <a:ext cx="1123324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sz="2000" b="0" dirty="0"/>
              <a:t> </a:t>
            </a:r>
            <a:r>
              <a:rPr lang="ro-RO" sz="2000" i="1" dirty="0"/>
              <a:t>	Diagnosticul diferenţial</a:t>
            </a:r>
            <a:endParaRPr lang="en-GB" sz="2000" i="1" dirty="0"/>
          </a:p>
          <a:p>
            <a:pPr algn="just"/>
            <a:endParaRPr lang="en-AU" sz="2000" dirty="0">
              <a:latin typeface="_TimesNewRoman" charset="0"/>
            </a:endParaRPr>
          </a:p>
          <a:p>
            <a:pPr marL="342900" indent="-342900" algn="just">
              <a:buFontTx/>
              <a:buChar char="-"/>
            </a:pPr>
            <a:r>
              <a:rPr lang="ro-RO" sz="2000" dirty="0"/>
              <a:t>tuberculoza</a:t>
            </a:r>
            <a:r>
              <a:rPr lang="ro-RO" sz="2000" b="0" dirty="0"/>
              <a:t> pulmonară, în special forma miliară;</a:t>
            </a:r>
            <a:endParaRPr lang="en-GB" sz="2000" b="0" dirty="0"/>
          </a:p>
          <a:p>
            <a:pPr marL="342900" indent="-342900" algn="just">
              <a:buFontTx/>
              <a:buChar char="-"/>
            </a:pPr>
            <a:r>
              <a:rPr lang="ro-RO" sz="2000" dirty="0"/>
              <a:t>hemosideroza</a:t>
            </a:r>
            <a:r>
              <a:rPr lang="ro-RO" sz="2000" b="0" dirty="0"/>
              <a:t> endogenă din stenoza mitrală şi hipertensiune în capilarele pulmonar;</a:t>
            </a:r>
            <a:endParaRPr lang="en-GB" sz="2000" b="0" dirty="0"/>
          </a:p>
          <a:p>
            <a:pPr marL="342900" indent="-342900" algn="just">
              <a:buFontTx/>
              <a:buChar char="-"/>
            </a:pPr>
            <a:r>
              <a:rPr lang="ro-RO" sz="2000" dirty="0"/>
              <a:t>sarcoidoza</a:t>
            </a:r>
            <a:r>
              <a:rPr lang="ro-RO" sz="2000" b="0" dirty="0"/>
              <a:t>: regresia opacităţilor nodulare la radiografii succesive, localizarea leziunilor mai ales hilar cu hipertrofia ganglionilor şi leziuni calcificate, reacţia Kveim, examene biologice (calcemia ş. a.), răspunsul favorabil la corticoizi;</a:t>
            </a:r>
            <a:endParaRPr lang="en-GB" sz="2000" b="0" dirty="0"/>
          </a:p>
          <a:p>
            <a:pPr marL="342900" indent="-342900" algn="just">
              <a:buFontTx/>
              <a:buChar char="-"/>
            </a:pPr>
            <a:r>
              <a:rPr lang="ro-RO" sz="2000" dirty="0"/>
              <a:t>pneumoconioze</a:t>
            </a:r>
            <a:r>
              <a:rPr lang="ro-RO" sz="2000" b="0" dirty="0"/>
              <a:t> necolagene sau mixte: sideroza, talcoză, pneumoconioza minerului la cărbune;</a:t>
            </a:r>
            <a:endParaRPr lang="en-GB" sz="2000" b="0" dirty="0"/>
          </a:p>
          <a:p>
            <a:pPr marL="342900" indent="-342900" algn="just">
              <a:buFontTx/>
              <a:buChar char="-"/>
            </a:pPr>
            <a:r>
              <a:rPr lang="ro-RO" sz="2000" dirty="0"/>
              <a:t>neoplasm</a:t>
            </a:r>
            <a:r>
              <a:rPr lang="ro-RO" sz="2000" b="0" dirty="0"/>
              <a:t> bronşic cu metastaze intrapulmonare sau alte diseminări pulmonare ale unor carcinoame extrapulmonare, limfom malign, leucemii</a:t>
            </a:r>
            <a:endParaRPr lang="en-GB" sz="2000" b="0" dirty="0"/>
          </a:p>
          <a:p>
            <a:pPr marL="342900" indent="-342900" algn="just">
              <a:buFontTx/>
              <a:buChar char="-"/>
            </a:pPr>
            <a:r>
              <a:rPr lang="ro-RO" sz="2000" b="0" dirty="0"/>
              <a:t>manifestări pulmonare din unele </a:t>
            </a:r>
            <a:r>
              <a:rPr lang="ro-RO" sz="2000" dirty="0"/>
              <a:t>colagenoze</a:t>
            </a:r>
            <a:r>
              <a:rPr lang="ro-RO" sz="2000" b="0" dirty="0"/>
              <a:t>: sclerodermie, lupus eritematos, dermatomiozita, periartrita nodoasă, granulomatoza Wegener;</a:t>
            </a:r>
            <a:endParaRPr lang="en-AU" sz="2000" b="0" dirty="0">
              <a:latin typeface="_TimesNewRoman" charset="0"/>
            </a:endParaRPr>
          </a:p>
          <a:p>
            <a:pPr marL="342900" indent="-342900" algn="just" eaLnBrk="0" hangingPunct="0">
              <a:buFontTx/>
              <a:buChar char="-"/>
            </a:pPr>
            <a:r>
              <a:rPr lang="ro-RO" sz="2000" dirty="0"/>
              <a:t>infecţii</a:t>
            </a:r>
            <a:r>
              <a:rPr lang="ro-RO" sz="2000" b="0" dirty="0"/>
              <a:t> pulmonare: viroze, micoze, ricketsioze, afecţiuni parazitare pulmonare </a:t>
            </a:r>
            <a:endParaRPr lang="en-GB" sz="2000" b="0" dirty="0"/>
          </a:p>
          <a:p>
            <a:pPr marL="342900" indent="-342900" algn="just" eaLnBrk="0" hangingPunct="0">
              <a:buFontTx/>
              <a:buChar char="-"/>
            </a:pPr>
            <a:r>
              <a:rPr lang="ro-RO" sz="2000" b="0" dirty="0"/>
              <a:t>afecţiuni </a:t>
            </a:r>
            <a:r>
              <a:rPr lang="ro-RO" sz="2000" dirty="0"/>
              <a:t>alergice</a:t>
            </a:r>
            <a:r>
              <a:rPr lang="ro-RO" sz="2000" b="0" dirty="0"/>
              <a:t>: sindromul Loefler, sensibilizare la hidralazină;</a:t>
            </a:r>
            <a:endParaRPr lang="en-GB" sz="2000" b="0" dirty="0"/>
          </a:p>
          <a:p>
            <a:pPr marL="342900" indent="-342900" algn="just" eaLnBrk="0" hangingPunct="0">
              <a:buFontTx/>
              <a:buChar char="-"/>
            </a:pPr>
            <a:r>
              <a:rPr lang="ro-RO" sz="2000" dirty="0"/>
              <a:t>fibroza</a:t>
            </a:r>
            <a:r>
              <a:rPr lang="ro-RO" sz="2000" b="0" dirty="0"/>
              <a:t> pulmonară idiopatică interstiţială Hamman-Rich.</a:t>
            </a:r>
            <a:endParaRPr lang="en-GB" sz="2000" b="0" dirty="0"/>
          </a:p>
          <a:p>
            <a:pPr marL="342900" indent="-342900" algn="just" eaLnBrk="0" hangingPunct="0">
              <a:buFontTx/>
              <a:buChar char="-"/>
            </a:pPr>
            <a:r>
              <a:rPr lang="ro-RO" sz="2000" dirty="0"/>
              <a:t>bronşite</a:t>
            </a:r>
            <a:r>
              <a:rPr lang="ro-RO" sz="2000" b="0" dirty="0"/>
              <a:t> cronice </a:t>
            </a:r>
            <a:r>
              <a:rPr lang="en-GB" sz="2000" b="0" dirty="0"/>
              <a:t>/ </a:t>
            </a:r>
            <a:r>
              <a:rPr lang="ro-RO" sz="2000" dirty="0"/>
              <a:t>bronşiectazii</a:t>
            </a:r>
            <a:r>
              <a:rPr lang="en-GB" sz="2000" b="0" dirty="0"/>
              <a:t> / </a:t>
            </a:r>
            <a:r>
              <a:rPr lang="en-GB" sz="2000" dirty="0"/>
              <a:t>BPOC</a:t>
            </a:r>
          </a:p>
          <a:p>
            <a:pPr marL="342900" indent="-342900" algn="just" eaLnBrk="0" hangingPunct="0">
              <a:buFontTx/>
              <a:buChar char="-"/>
            </a:pPr>
            <a:r>
              <a:rPr lang="ro-RO" sz="2000" b="0" dirty="0"/>
              <a:t>fibroză </a:t>
            </a:r>
            <a:r>
              <a:rPr lang="ro-RO" sz="2000" dirty="0"/>
              <a:t>postiradiaţie</a:t>
            </a:r>
            <a:r>
              <a:rPr lang="ro-RO" sz="2000" b="0" dirty="0"/>
              <a:t> etc.</a:t>
            </a:r>
            <a:endParaRPr lang="en-GB" sz="2000" b="0" dirty="0"/>
          </a:p>
          <a:p>
            <a:pPr marL="342900" indent="-342900" algn="just" eaLnBrk="0" hangingPunct="0">
              <a:buFontTx/>
              <a:buChar char="-"/>
            </a:pPr>
            <a:r>
              <a:rPr lang="ro-RO" sz="2000" b="0" dirty="0"/>
              <a:t>bronşiolită obliterantă cu modificări cronice prin acţiunea gazelor şi vaporilor iritanţi;</a:t>
            </a:r>
            <a:endParaRPr lang="en-GB" sz="2000" b="0" dirty="0"/>
          </a:p>
          <a:p>
            <a:pPr marL="342900" indent="-342900" algn="just" eaLnBrk="0" hangingPunct="0">
              <a:buFontTx/>
              <a:buChar char="-"/>
            </a:pPr>
            <a:r>
              <a:rPr lang="ro-RO" sz="2000" b="0" dirty="0"/>
              <a:t>manifestări pulmonare după un traumatism toracic prin revărsate sanguine difuze cu depunere de fier local (hemosideroza posttraumatică). </a:t>
            </a:r>
            <a:endParaRPr lang="en-AU" sz="2000" b="0" dirty="0">
              <a:latin typeface="_TimesNew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767408" y="404664"/>
            <a:ext cx="1065718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sz="2000" dirty="0"/>
              <a:t>	</a:t>
            </a:r>
            <a:r>
              <a:rPr lang="ro-RO" sz="2000" i="1" dirty="0"/>
              <a:t>Complicaţiile silicozei</a:t>
            </a:r>
            <a:endParaRPr lang="en-AU" sz="2000" dirty="0">
              <a:latin typeface="_TimesNewRoman" charset="0"/>
            </a:endParaRPr>
          </a:p>
          <a:p>
            <a:pPr algn="just" eaLnBrk="0" hangingPunct="0"/>
            <a:r>
              <a:rPr lang="ro-RO" sz="2000" b="0" dirty="0"/>
              <a:t>	Evoluţiei fibrozei sau prin scăderea rezistenţei organismului:</a:t>
            </a:r>
            <a:endParaRPr lang="en-AU" sz="2000" b="0" dirty="0">
              <a:latin typeface="_TimesNewRoman" charset="0"/>
            </a:endParaRPr>
          </a:p>
          <a:p>
            <a:pPr algn="just" eaLnBrk="0" hangingPunct="0"/>
            <a:r>
              <a:rPr lang="ro-RO" sz="2000" b="0" i="1" dirty="0"/>
              <a:t>- tuberculoza</a:t>
            </a:r>
            <a:r>
              <a:rPr lang="ro-RO" sz="2000" b="0" dirty="0"/>
              <a:t> </a:t>
            </a:r>
            <a:r>
              <a:rPr lang="ro-RO" sz="2000" b="0" i="1" dirty="0"/>
              <a:t>pulmonară;</a:t>
            </a:r>
            <a:endParaRPr lang="en-AU" sz="2000" b="0" dirty="0">
              <a:latin typeface="_TimesNewRoman" charset="0"/>
            </a:endParaRPr>
          </a:p>
          <a:p>
            <a:pPr algn="just" eaLnBrk="0" hangingPunct="0"/>
            <a:r>
              <a:rPr lang="ro-RO" sz="2000" b="0" dirty="0"/>
              <a:t>- </a:t>
            </a:r>
            <a:r>
              <a:rPr lang="ro-RO" sz="2000" b="0" i="1" dirty="0"/>
              <a:t>cordul</a:t>
            </a:r>
            <a:r>
              <a:rPr lang="ro-RO" sz="2000" b="0" dirty="0"/>
              <a:t> </a:t>
            </a:r>
            <a:r>
              <a:rPr lang="ro-RO" sz="2000" b="0" i="1" dirty="0"/>
              <a:t>pulmonar</a:t>
            </a:r>
            <a:r>
              <a:rPr lang="ro-RO" sz="2000" b="0" dirty="0"/>
              <a:t> </a:t>
            </a:r>
            <a:r>
              <a:rPr lang="ro-RO" sz="2000" b="0" i="1" dirty="0"/>
              <a:t>cronic;</a:t>
            </a:r>
            <a:r>
              <a:rPr lang="ro-RO" sz="2000" b="0" dirty="0"/>
              <a:t> </a:t>
            </a:r>
            <a:endParaRPr lang="en-AU" sz="2000" b="0" dirty="0">
              <a:latin typeface="_TimesNewRoman" charset="0"/>
            </a:endParaRPr>
          </a:p>
          <a:p>
            <a:pPr algn="just" eaLnBrk="0" hangingPunct="0"/>
            <a:r>
              <a:rPr lang="ro-RO" sz="2000" b="0" i="1" dirty="0"/>
              <a:t>- emfizemul</a:t>
            </a:r>
            <a:r>
              <a:rPr lang="ro-RO" sz="2000" b="0" dirty="0"/>
              <a:t> </a:t>
            </a:r>
            <a:r>
              <a:rPr lang="ro-RO" sz="2000" b="0" i="1" dirty="0"/>
              <a:t>pulmonar;</a:t>
            </a:r>
            <a:endParaRPr lang="en-AU" sz="2000" b="0" dirty="0">
              <a:latin typeface="_TimesNewRoman" charset="0"/>
            </a:endParaRPr>
          </a:p>
          <a:p>
            <a:pPr algn="just" eaLnBrk="0" hangingPunct="0"/>
            <a:r>
              <a:rPr lang="ro-RO" sz="2000" b="0" dirty="0"/>
              <a:t>- </a:t>
            </a:r>
            <a:r>
              <a:rPr lang="ro-RO" sz="2000" b="0" i="1" dirty="0"/>
              <a:t>bronşită</a:t>
            </a:r>
            <a:r>
              <a:rPr lang="ro-RO" sz="2000" b="0" dirty="0"/>
              <a:t> </a:t>
            </a:r>
            <a:r>
              <a:rPr lang="ro-RO" sz="2000" b="0" i="1" dirty="0"/>
              <a:t>cronică;</a:t>
            </a:r>
            <a:endParaRPr lang="en-AU" sz="2000" b="0" dirty="0">
              <a:latin typeface="_TimesNewRoman" charset="0"/>
            </a:endParaRPr>
          </a:p>
          <a:p>
            <a:pPr algn="just" eaLnBrk="0" hangingPunct="0"/>
            <a:r>
              <a:rPr lang="ro-RO" sz="2000" b="0" dirty="0"/>
              <a:t>- </a:t>
            </a:r>
            <a:r>
              <a:rPr lang="ro-RO" sz="2000" b="0" i="1" dirty="0"/>
              <a:t>complicaţii</a:t>
            </a:r>
            <a:r>
              <a:rPr lang="ro-RO" sz="2000" b="0" dirty="0"/>
              <a:t> </a:t>
            </a:r>
            <a:r>
              <a:rPr lang="ro-RO" sz="2000" b="0" i="1" dirty="0"/>
              <a:t>infecţioase</a:t>
            </a:r>
            <a:r>
              <a:rPr lang="ro-RO" sz="2000" b="0" dirty="0"/>
              <a:t> pulmonare acute: bronhopneumopatii, supuraţii,</a:t>
            </a:r>
            <a:r>
              <a:rPr lang="en-GB" sz="2000" b="0" dirty="0"/>
              <a:t> </a:t>
            </a:r>
            <a:r>
              <a:rPr lang="ro-RO" sz="2000" b="0" dirty="0"/>
              <a:t>etc.;</a:t>
            </a:r>
            <a:endParaRPr lang="en-AU" sz="2000" b="0" dirty="0">
              <a:latin typeface="_TimesNewRoman" charset="0"/>
            </a:endParaRPr>
          </a:p>
          <a:p>
            <a:pPr algn="just" eaLnBrk="0" hangingPunct="0"/>
            <a:r>
              <a:rPr lang="ro-RO" sz="2000" b="0" dirty="0"/>
              <a:t>- </a:t>
            </a:r>
            <a:r>
              <a:rPr lang="ro-RO" sz="2000" b="0" i="1" dirty="0"/>
              <a:t>pneumotoraxul</a:t>
            </a:r>
            <a:r>
              <a:rPr lang="ro-RO" sz="2000" b="0" dirty="0"/>
              <a:t> </a:t>
            </a:r>
            <a:r>
              <a:rPr lang="ro-RO" sz="2000" b="0" i="1" dirty="0"/>
              <a:t>spontan</a:t>
            </a:r>
            <a:r>
              <a:rPr lang="ro-RO" sz="2000" b="0" dirty="0"/>
              <a:t> apare prin ruperea unei bule de emfizem în formele clinice cu aderenţe pleurale; se însoţeşte de colapsul plămânului;</a:t>
            </a:r>
            <a:endParaRPr lang="en-AU" sz="2000" b="0" dirty="0">
              <a:latin typeface="_TimesNewRoman" charset="0"/>
            </a:endParaRPr>
          </a:p>
          <a:p>
            <a:pPr algn="just" eaLnBrk="0" hangingPunct="0"/>
            <a:r>
              <a:rPr lang="ro-RO" sz="2000" b="0" i="1" dirty="0"/>
              <a:t>- paralizii ale nervului frenic sau laringian</a:t>
            </a:r>
            <a:r>
              <a:rPr lang="en-GB" sz="2000" b="0" i="1" dirty="0"/>
              <a:t> / </a:t>
            </a:r>
            <a:r>
              <a:rPr lang="ro-RO" sz="2000" b="0" i="1" dirty="0"/>
              <a:t> hernii hiatale;</a:t>
            </a:r>
            <a:endParaRPr lang="en-AU" sz="2000" b="0" dirty="0">
              <a:latin typeface="_TimesNewRoman" charset="0"/>
            </a:endParaRPr>
          </a:p>
          <a:p>
            <a:pPr algn="just" eaLnBrk="0" hangingPunct="0"/>
            <a:r>
              <a:rPr lang="ro-RO" sz="2000" b="0" dirty="0"/>
              <a:t>- </a:t>
            </a:r>
            <a:r>
              <a:rPr lang="ro-RO" sz="2000" b="0" i="1" dirty="0"/>
              <a:t>necroza maselor pseudotumorale</a:t>
            </a:r>
            <a:r>
              <a:rPr lang="ro-RO" sz="2000" b="0" dirty="0"/>
              <a:t>, radiologic apare ca o imagine hidroaerică ce simulează ă cavernă tuberculoasă;</a:t>
            </a:r>
            <a:endParaRPr lang="en-AU" sz="2000" b="0" dirty="0">
              <a:latin typeface="_TimesNewRoman" charset="0"/>
            </a:endParaRPr>
          </a:p>
          <a:p>
            <a:pPr algn="just" eaLnBrk="0" hangingPunct="0"/>
            <a:r>
              <a:rPr lang="ro-RO" sz="2000" b="0" dirty="0"/>
              <a:t>- acţiunea cancerigenă a SiO</a:t>
            </a:r>
            <a:r>
              <a:rPr lang="ro-RO" sz="2000" b="0" baseline="-30000" dirty="0"/>
              <a:t>2</a:t>
            </a:r>
            <a:r>
              <a:rPr lang="ro-RO" sz="2000" b="0" dirty="0"/>
              <a:t> l. c.;</a:t>
            </a:r>
            <a:endParaRPr lang="en-AU" sz="2000" b="0" dirty="0">
              <a:latin typeface="_TimesNewRoman" charset="0"/>
            </a:endParaRPr>
          </a:p>
          <a:p>
            <a:pPr algn="just" eaLnBrk="0" hangingPunct="0"/>
            <a:r>
              <a:rPr lang="ro-RO" sz="2000" b="0" dirty="0"/>
              <a:t> </a:t>
            </a:r>
            <a:endParaRPr lang="en-AU" sz="2000" b="0" dirty="0">
              <a:latin typeface="_TimesNewRoman" charset="0"/>
            </a:endParaRPr>
          </a:p>
          <a:p>
            <a:pPr algn="just" eaLnBrk="0" hangingPunct="0"/>
            <a:r>
              <a:rPr lang="ro-RO" sz="2000" dirty="0"/>
              <a:t> </a:t>
            </a:r>
            <a:r>
              <a:rPr lang="ro-RO" sz="2000" i="1" dirty="0"/>
              <a:t>	Boli asociate</a:t>
            </a:r>
            <a:endParaRPr lang="en-AU" sz="2000" dirty="0">
              <a:latin typeface="_TimesNewRoman" charset="0"/>
            </a:endParaRPr>
          </a:p>
          <a:p>
            <a:pPr algn="just" eaLnBrk="0" hangingPunct="0"/>
            <a:r>
              <a:rPr lang="ro-RO" sz="2000" b="0" dirty="0"/>
              <a:t>Silicoza asociată cu artrita reumatoidă, cunoscută sub numele de </a:t>
            </a:r>
            <a:r>
              <a:rPr lang="ro-RO" sz="2000" b="0" i="1" dirty="0"/>
              <a:t>sindrom Collinet-Caplan</a:t>
            </a:r>
            <a:r>
              <a:rPr lang="ro-RO" sz="2000" b="0" dirty="0"/>
              <a:t>, asociere frecventă. </a:t>
            </a:r>
            <a:endParaRPr lang="en-AU" sz="2000" b="0" dirty="0">
              <a:latin typeface="_TimesNewRoman" charset="0"/>
            </a:endParaRPr>
          </a:p>
          <a:p>
            <a:pPr algn="just" eaLnBrk="0" hangingPunct="0"/>
            <a:r>
              <a:rPr lang="ro-RO" sz="2000" b="0" i="1" dirty="0"/>
              <a:t>Silicoza şi sclerodermia</a:t>
            </a:r>
            <a:r>
              <a:rPr lang="ro-RO" sz="2000" b="0" dirty="0"/>
              <a:t> – această asociere este mai rară.</a:t>
            </a:r>
            <a:r>
              <a:rPr lang="ro-RO" sz="2000" b="0" i="1" dirty="0"/>
              <a:t> </a:t>
            </a:r>
            <a:endParaRPr lang="en-AU" sz="2000" b="0" dirty="0">
              <a:latin typeface="_TimesNew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7408" y="764704"/>
            <a:ext cx="943304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685800" algn="l"/>
              </a:tabLst>
              <a:defRPr sz="2400">
                <a:solidFill>
                  <a:schemeClr val="tx1"/>
                </a:solidFill>
                <a:latin typeface="Times New Roman" panose="02020603050405020304" pitchFamily="18" charset="0"/>
                <a:cs typeface="Times New Roman" panose="02020603050405020304" pitchFamily="18" charset="0"/>
              </a:defRPr>
            </a:lvl1pPr>
            <a:lvl2pPr>
              <a:tabLst>
                <a:tab pos="685800" algn="l"/>
              </a:tabLst>
              <a:defRPr sz="2400">
                <a:solidFill>
                  <a:schemeClr val="tx1"/>
                </a:solidFill>
                <a:latin typeface="Times New Roman" panose="02020603050405020304" pitchFamily="18" charset="0"/>
                <a:cs typeface="Times New Roman" panose="02020603050405020304" pitchFamily="18" charset="0"/>
              </a:defRPr>
            </a:lvl2pPr>
            <a:lvl3pPr>
              <a:tabLst>
                <a:tab pos="685800" algn="l"/>
              </a:tabLst>
              <a:defRPr sz="2400">
                <a:solidFill>
                  <a:schemeClr val="tx1"/>
                </a:solidFill>
                <a:latin typeface="Times New Roman" panose="02020603050405020304" pitchFamily="18" charset="0"/>
                <a:cs typeface="Times New Roman" panose="02020603050405020304" pitchFamily="18" charset="0"/>
              </a:defRPr>
            </a:lvl3pPr>
            <a:lvl4pPr>
              <a:tabLst>
                <a:tab pos="685800" algn="l"/>
              </a:tabLst>
              <a:defRPr sz="2400">
                <a:solidFill>
                  <a:schemeClr val="tx1"/>
                </a:solidFill>
                <a:latin typeface="Times New Roman" panose="02020603050405020304" pitchFamily="18" charset="0"/>
                <a:cs typeface="Times New Roman" panose="02020603050405020304" pitchFamily="18" charset="0"/>
              </a:defRPr>
            </a:lvl4pPr>
            <a:lvl5pPr>
              <a:tabLst>
                <a:tab pos="685800" algn="l"/>
              </a:tabLst>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tabLst>
                <a:tab pos="685800" algn="l"/>
              </a:tabLs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tabLst>
                <a:tab pos="685800" algn="l"/>
              </a:tabLs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tabLst>
                <a:tab pos="685800" algn="l"/>
              </a:tabLs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tabLst>
                <a:tab pos="685800" algn="l"/>
              </a:tabLs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	</a:t>
            </a:r>
            <a:r>
              <a:rPr lang="en-US" i="1" dirty="0"/>
              <a:t>	</a:t>
            </a:r>
            <a:r>
              <a:rPr lang="ro-RO" i="1" dirty="0"/>
              <a:t> Etiologie</a:t>
            </a:r>
          </a:p>
          <a:p>
            <a:pPr algn="just"/>
            <a:endParaRPr lang="ro-RO" b="0" dirty="0"/>
          </a:p>
          <a:p>
            <a:pPr algn="just"/>
            <a:r>
              <a:rPr lang="en-US" b="0" i="1" dirty="0"/>
              <a:t>	</a:t>
            </a:r>
            <a:r>
              <a:rPr lang="ro-RO" i="1" dirty="0">
                <a:effectLst>
                  <a:outerShdw blurRad="38100" dist="38100" dir="2700000" algn="tl">
                    <a:srgbClr val="000000">
                      <a:alpha val="43137"/>
                    </a:srgbClr>
                  </a:outerShdw>
                </a:effectLst>
              </a:rPr>
              <a:t>A. Factorul etiologic principal </a:t>
            </a:r>
            <a:r>
              <a:rPr lang="ro-RO" b="0" i="1" dirty="0"/>
              <a:t>- pulberile</a:t>
            </a:r>
            <a:endParaRPr lang="en-AU" b="0" dirty="0">
              <a:latin typeface="_TimesNewRoman" charset="0"/>
            </a:endParaRPr>
          </a:p>
          <a:p>
            <a:pPr algn="just" eaLnBrk="0" hangingPunct="0"/>
            <a:r>
              <a:rPr lang="ro-RO" b="0" dirty="0"/>
              <a:t>	</a:t>
            </a:r>
            <a:r>
              <a:rPr lang="en-US" b="0" dirty="0"/>
              <a:t>	</a:t>
            </a:r>
            <a:r>
              <a:rPr lang="ro-RO" b="0" dirty="0"/>
              <a:t>Mecanismul de formare al puberilor, în principal poate fi prin:</a:t>
            </a:r>
            <a:endParaRPr lang="en-AU" b="0" dirty="0">
              <a:latin typeface="_TimesNewRoman" charset="0"/>
            </a:endParaRPr>
          </a:p>
          <a:p>
            <a:pPr algn="just" eaLnBrk="0" hangingPunct="0"/>
            <a:r>
              <a:rPr lang="ro-RO" b="0" dirty="0"/>
              <a:t>	</a:t>
            </a:r>
            <a:r>
              <a:rPr lang="en-US" b="0" dirty="0"/>
              <a:t>	</a:t>
            </a:r>
            <a:r>
              <a:rPr lang="ro-RO" b="0" dirty="0"/>
              <a:t>- </a:t>
            </a:r>
            <a:r>
              <a:rPr lang="ro-RO" dirty="0"/>
              <a:t>fragmentarea mecanică </a:t>
            </a:r>
            <a:r>
              <a:rPr lang="ro-RO" b="0" dirty="0"/>
              <a:t>a unui corp solid.</a:t>
            </a:r>
            <a:endParaRPr lang="en-AU" b="0" dirty="0">
              <a:latin typeface="_TimesNewRoman" charset="0"/>
            </a:endParaRPr>
          </a:p>
          <a:p>
            <a:pPr algn="just" eaLnBrk="0" hangingPunct="0"/>
            <a:r>
              <a:rPr lang="ro-RO" b="0" dirty="0"/>
              <a:t>	</a:t>
            </a:r>
            <a:r>
              <a:rPr lang="en-US" b="0" dirty="0"/>
              <a:t>	</a:t>
            </a:r>
            <a:r>
              <a:rPr lang="ro-RO" b="0" dirty="0"/>
              <a:t>- </a:t>
            </a:r>
            <a:r>
              <a:rPr lang="ro-RO" dirty="0"/>
              <a:t>oxidarea vaporilor </a:t>
            </a:r>
            <a:r>
              <a:rPr lang="ro-RO" b="0" dirty="0"/>
              <a:t>ce rezultă din volatilizarea unui corp solid.</a:t>
            </a:r>
            <a:endParaRPr lang="en-AU" b="0" dirty="0">
              <a:latin typeface="_TimesNewRoman" charset="0"/>
            </a:endParaRPr>
          </a:p>
          <a:p>
            <a:pPr algn="just" eaLnBrk="0" hangingPunct="0"/>
            <a:r>
              <a:rPr lang="ro-RO" b="0" dirty="0"/>
              <a:t>	</a:t>
            </a:r>
            <a:r>
              <a:rPr lang="en-US" b="0" dirty="0"/>
              <a:t>	</a:t>
            </a:r>
          </a:p>
          <a:p>
            <a:pPr algn="just" eaLnBrk="0" hangingPunct="0"/>
            <a:r>
              <a:rPr lang="en-US" b="0" dirty="0"/>
              <a:t>	</a:t>
            </a:r>
            <a:r>
              <a:rPr lang="ro-RO" b="0" dirty="0"/>
              <a:t>Proprietăţile principale (</a:t>
            </a:r>
            <a:r>
              <a:rPr lang="ro-RO" b="0" i="1" dirty="0"/>
              <a:t>condiţiile</a:t>
            </a:r>
            <a:r>
              <a:rPr lang="ro-RO" b="0" dirty="0"/>
              <a:t> </a:t>
            </a:r>
            <a:r>
              <a:rPr lang="ro-RO" b="0" i="1" dirty="0"/>
              <a:t>de</a:t>
            </a:r>
            <a:r>
              <a:rPr lang="ro-RO" b="0" dirty="0"/>
              <a:t> </a:t>
            </a:r>
            <a:r>
              <a:rPr lang="ro-RO" b="0" i="1" dirty="0"/>
              <a:t>patogenitate</a:t>
            </a:r>
            <a:r>
              <a:rPr lang="ro-RO" b="0" dirty="0"/>
              <a:t>) ale pulberilor cu rol etiologic:</a:t>
            </a:r>
            <a:endParaRPr lang="en-AU" b="0" dirty="0">
              <a:latin typeface="_TimesNewRoman" charset="0"/>
            </a:endParaRPr>
          </a:p>
          <a:p>
            <a:pPr algn="just" eaLnBrk="0" hangingPunct="0"/>
            <a:r>
              <a:rPr lang="ro-RO" b="0" dirty="0"/>
              <a:t>	</a:t>
            </a:r>
            <a:r>
              <a:rPr lang="en-US" b="0" dirty="0"/>
              <a:t>	</a:t>
            </a:r>
            <a:r>
              <a:rPr lang="ro-RO" b="0" dirty="0"/>
              <a:t>a. </a:t>
            </a:r>
            <a:r>
              <a:rPr lang="ro-RO" dirty="0"/>
              <a:t>diametrul</a:t>
            </a:r>
            <a:r>
              <a:rPr lang="ro-RO" b="0" dirty="0"/>
              <a:t> particulelor să fie mic;</a:t>
            </a:r>
            <a:endParaRPr lang="en-AU" b="0" dirty="0">
              <a:latin typeface="_TimesNewRoman" charset="0"/>
            </a:endParaRPr>
          </a:p>
          <a:p>
            <a:pPr algn="just" eaLnBrk="0" hangingPunct="0"/>
            <a:r>
              <a:rPr lang="ro-RO" b="0" dirty="0"/>
              <a:t>	</a:t>
            </a:r>
            <a:r>
              <a:rPr lang="en-US" b="0" dirty="0"/>
              <a:t>	</a:t>
            </a:r>
            <a:r>
              <a:rPr lang="ro-RO" b="0" dirty="0"/>
              <a:t>b. </a:t>
            </a:r>
            <a:r>
              <a:rPr lang="ro-RO" dirty="0"/>
              <a:t>concentraţia</a:t>
            </a:r>
            <a:r>
              <a:rPr lang="ro-RO" b="0" dirty="0"/>
              <a:t> pulberii să fie mare;</a:t>
            </a:r>
            <a:endParaRPr lang="en-AU" b="0" dirty="0">
              <a:latin typeface="_TimesNewRoman" charset="0"/>
            </a:endParaRPr>
          </a:p>
          <a:p>
            <a:pPr algn="just" eaLnBrk="0" hangingPunct="0"/>
            <a:r>
              <a:rPr lang="ro-RO" b="0" dirty="0"/>
              <a:t>	</a:t>
            </a:r>
            <a:r>
              <a:rPr lang="en-US" b="0" dirty="0"/>
              <a:t>	</a:t>
            </a:r>
            <a:r>
              <a:rPr lang="ro-RO" b="0" dirty="0"/>
              <a:t>c. </a:t>
            </a:r>
            <a:r>
              <a:rPr lang="ro-RO" dirty="0"/>
              <a:t>compoziţia</a:t>
            </a:r>
            <a:r>
              <a:rPr lang="ro-RO" b="0" dirty="0"/>
              <a:t> mineralogică a pulberilor.</a:t>
            </a:r>
            <a:endParaRPr lang="en-AU" b="0" dirty="0">
              <a:latin typeface="_TimesNewRoman" charset="0"/>
            </a:endParaRPr>
          </a:p>
          <a:p>
            <a:pPr eaLnBrk="0" hangingPunct="0"/>
            <a:endParaRPr lang="en-AU"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551384" y="548680"/>
            <a:ext cx="958321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o-RO" sz="2000" i="1" dirty="0"/>
              <a:t>	Evoluţie</a:t>
            </a:r>
            <a:endParaRPr lang="en-AU" sz="2000" dirty="0">
              <a:latin typeface="_TimesNewRoman" charset="0"/>
            </a:endParaRPr>
          </a:p>
          <a:p>
            <a:pPr algn="just" eaLnBrk="0" hangingPunct="0"/>
            <a:r>
              <a:rPr lang="ro-RO" sz="2000" b="0" dirty="0"/>
              <a:t>	Evoluţia normală a silicozei este caracterizată prin:</a:t>
            </a:r>
            <a:endParaRPr lang="en-AU" sz="2000" b="0" dirty="0">
              <a:latin typeface="_TimesNewRoman" charset="0"/>
            </a:endParaRPr>
          </a:p>
          <a:p>
            <a:pPr algn="just" eaLnBrk="0" hangingPunct="0"/>
            <a:r>
              <a:rPr lang="ro-RO" sz="2000" b="0" dirty="0"/>
              <a:t>	- </a:t>
            </a:r>
            <a:r>
              <a:rPr lang="ro-RO" sz="2000" dirty="0"/>
              <a:t>evoluţia lentă progresivă</a:t>
            </a:r>
            <a:r>
              <a:rPr lang="ro-RO" sz="2000" b="0" dirty="0"/>
              <a:t>, într-un mare număr de cazuri, chiar dacă expunerea profesională la pulberi silicogene este întreruptă;</a:t>
            </a:r>
            <a:endParaRPr lang="en-AU" sz="2000" b="0" dirty="0">
              <a:latin typeface="_TimesNewRoman" charset="0"/>
            </a:endParaRPr>
          </a:p>
          <a:p>
            <a:pPr algn="just" eaLnBrk="0" hangingPunct="0"/>
            <a:r>
              <a:rPr lang="ro-RO" sz="2000" b="0" dirty="0"/>
              <a:t>	- importanţa pozitivă, totuşi, a încetării profesionale asupra evoluţiei bolii;</a:t>
            </a:r>
            <a:endParaRPr lang="en-AU" sz="2000" b="0" dirty="0">
              <a:latin typeface="_TimesNewRoman" charset="0"/>
            </a:endParaRPr>
          </a:p>
          <a:p>
            <a:pPr algn="just" eaLnBrk="0" hangingPunct="0"/>
            <a:r>
              <a:rPr lang="ro-RO" sz="2000" b="0" dirty="0"/>
              <a:t>	- importanţa negativă a fumatului, alcoolismului, infecţiilor respiratorii, microclimatului nefavorabil, efortului intens, gazelor şi vaporilor iritanţi, chiar în condiţiile încetării expunerii profesionale la pulberi silicogene;</a:t>
            </a:r>
            <a:endParaRPr lang="en-AU" sz="2000" b="0" dirty="0">
              <a:latin typeface="_TimesNewRoman" charset="0"/>
            </a:endParaRPr>
          </a:p>
          <a:p>
            <a:pPr algn="just" eaLnBrk="0" hangingPunct="0"/>
            <a:r>
              <a:rPr lang="ro-RO" sz="2000" b="0" dirty="0"/>
              <a:t>	- importanţa timpului de expunere externă şi internă.</a:t>
            </a:r>
            <a:endParaRPr lang="en-GB" sz="2000" b="0" dirty="0"/>
          </a:p>
          <a:p>
            <a:pPr algn="just" eaLnBrk="0" hangingPunct="0"/>
            <a:endParaRPr lang="en-GB" sz="2000" b="0" dirty="0"/>
          </a:p>
          <a:p>
            <a:pPr lvl="2" algn="just"/>
            <a:r>
              <a:rPr lang="ro-RO" sz="2000" i="1" dirty="0"/>
              <a:t>Expertiza capacităţii de muncă</a:t>
            </a:r>
            <a:endParaRPr lang="en-AU" sz="2000" dirty="0">
              <a:latin typeface="_TimesNewRoman" charset="0"/>
            </a:endParaRPr>
          </a:p>
          <a:p>
            <a:pPr lvl="2" algn="just" eaLnBrk="0" hangingPunct="0"/>
            <a:r>
              <a:rPr lang="ro-RO" sz="2000" b="0" dirty="0"/>
              <a:t>În funcţie de:</a:t>
            </a:r>
            <a:endParaRPr lang="en-AU" sz="2000" b="0" dirty="0">
              <a:latin typeface="_TimesNewRoman" charset="0"/>
            </a:endParaRPr>
          </a:p>
          <a:p>
            <a:pPr lvl="2" algn="just" eaLnBrk="0" hangingPunct="0"/>
            <a:r>
              <a:rPr lang="ro-RO" sz="2000" b="0" dirty="0"/>
              <a:t>- aspectul radiografic (aspect şi densitate);</a:t>
            </a:r>
            <a:endParaRPr lang="en-AU" sz="2000" b="0" dirty="0">
              <a:latin typeface="_TimesNewRoman" charset="0"/>
            </a:endParaRPr>
          </a:p>
          <a:p>
            <a:pPr lvl="2" algn="just" eaLnBrk="0" hangingPunct="0"/>
            <a:r>
              <a:rPr lang="ro-RO" sz="2000" b="0" dirty="0"/>
              <a:t>- rezultatele probelor funcţionale ventilatorii;</a:t>
            </a:r>
            <a:endParaRPr lang="en-AU" sz="2000" b="0" dirty="0">
              <a:latin typeface="_TimesNewRoman" charset="0"/>
            </a:endParaRPr>
          </a:p>
          <a:p>
            <a:pPr lvl="2" algn="just" eaLnBrk="0" hangingPunct="0"/>
            <a:r>
              <a:rPr lang="ro-RO" sz="2000" b="0" dirty="0"/>
              <a:t>- prezenţa complicaţiilor şi a bolilor asociate;</a:t>
            </a:r>
            <a:endParaRPr lang="en-AU" sz="2000" b="0" dirty="0">
              <a:latin typeface="_TimesNewRoman" charset="0"/>
            </a:endParaRPr>
          </a:p>
          <a:p>
            <a:pPr lvl="2" algn="just" eaLnBrk="0" hangingPunct="0"/>
            <a:r>
              <a:rPr lang="ro-RO" sz="2000" b="0" dirty="0"/>
              <a:t>- timpul de expunere profesională (perioada de latenţă);</a:t>
            </a:r>
            <a:endParaRPr lang="en-AU" sz="2000" b="0" dirty="0">
              <a:latin typeface="_TimesNewRoman" charset="0"/>
            </a:endParaRPr>
          </a:p>
          <a:p>
            <a:pPr lvl="2" algn="just" eaLnBrk="0" hangingPunct="0"/>
            <a:r>
              <a:rPr lang="ro-RO" sz="2000" b="0" dirty="0"/>
              <a:t>- vârsta bolnavului;</a:t>
            </a:r>
            <a:endParaRPr lang="en-AU" sz="2000" b="0" dirty="0">
              <a:latin typeface="_TimesNewRoman" charset="0"/>
            </a:endParaRPr>
          </a:p>
          <a:p>
            <a:pPr lvl="2" algn="just" eaLnBrk="0" hangingPunct="0"/>
            <a:r>
              <a:rPr lang="ro-RO" sz="2000" b="0" dirty="0"/>
              <a:t>- situaţia actuală a riscului silicogen la locul de muncă.</a:t>
            </a:r>
            <a:endParaRPr lang="en-AU" sz="2000" b="0" dirty="0">
              <a:latin typeface="_TimesNewRoman"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407368" y="404664"/>
            <a:ext cx="10585176"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dirty="0"/>
              <a:t>	</a:t>
            </a:r>
            <a:r>
              <a:rPr lang="ro-RO" i="1" dirty="0"/>
              <a:t>Tratamentul</a:t>
            </a:r>
            <a:endParaRPr lang="en-GB" i="1" dirty="0"/>
          </a:p>
          <a:p>
            <a:pPr algn="just"/>
            <a:endParaRPr lang="en-AU" dirty="0">
              <a:latin typeface="_TimesNewRoman" charset="0"/>
            </a:endParaRPr>
          </a:p>
          <a:p>
            <a:pPr algn="just" eaLnBrk="0" hangingPunct="0"/>
            <a:r>
              <a:rPr lang="ro-RO" i="1" dirty="0">
                <a:effectLst>
                  <a:outerShdw blurRad="38100" dist="38100" dir="2700000" algn="tl">
                    <a:srgbClr val="000000">
                      <a:alpha val="43137"/>
                    </a:srgbClr>
                  </a:outerShdw>
                </a:effectLst>
              </a:rPr>
              <a:t>Tratamentul etiologic</a:t>
            </a:r>
            <a:r>
              <a:rPr lang="ro-RO" dirty="0">
                <a:effectLst>
                  <a:outerShdw blurRad="38100" dist="38100" dir="2700000" algn="tl">
                    <a:srgbClr val="000000">
                      <a:alpha val="43137"/>
                    </a:srgbClr>
                  </a:outerShdw>
                </a:effectLst>
              </a:rPr>
              <a:t>: </a:t>
            </a:r>
            <a:r>
              <a:rPr lang="ro-RO" b="0" dirty="0"/>
              <a:t>întreruperea expunerii externe la  pulberile silicogene.  </a:t>
            </a:r>
            <a:endParaRPr lang="en-AU" b="0" dirty="0">
              <a:latin typeface="_TimesNewRoman" charset="0"/>
            </a:endParaRPr>
          </a:p>
          <a:p>
            <a:pPr marL="342900" indent="-342900" algn="just" eaLnBrk="0" hangingPunct="0">
              <a:buFont typeface="Wingdings" panose="05000000000000000000" pitchFamily="2" charset="2"/>
              <a:buChar char="ü"/>
            </a:pPr>
            <a:r>
              <a:rPr lang="en-GB" b="0" dirty="0"/>
              <a:t>NU </a:t>
            </a:r>
            <a:r>
              <a:rPr lang="en-GB" b="0" dirty="0" err="1"/>
              <a:t>exista</a:t>
            </a:r>
            <a:r>
              <a:rPr lang="en-GB" b="0" dirty="0"/>
              <a:t> </a:t>
            </a:r>
            <a:r>
              <a:rPr lang="en-GB" b="0" dirty="0" err="1"/>
              <a:t>tratament</a:t>
            </a:r>
            <a:r>
              <a:rPr lang="en-GB" b="0" dirty="0"/>
              <a:t> </a:t>
            </a:r>
            <a:r>
              <a:rPr lang="en-GB" b="0" dirty="0" err="1"/>
              <a:t>curativ</a:t>
            </a:r>
            <a:r>
              <a:rPr lang="en-GB" b="0" dirty="0"/>
              <a:t> </a:t>
            </a:r>
            <a:r>
              <a:rPr lang="en-GB" b="0" dirty="0" err="1"/>
              <a:t>pentru</a:t>
            </a:r>
            <a:r>
              <a:rPr lang="en-GB" b="0" dirty="0"/>
              <a:t> </a:t>
            </a:r>
            <a:r>
              <a:rPr lang="en-GB" b="0" dirty="0" err="1"/>
              <a:t>silicoza</a:t>
            </a:r>
            <a:endParaRPr lang="en-GB" b="0" dirty="0"/>
          </a:p>
          <a:p>
            <a:pPr marL="342900" indent="-342900" algn="just" eaLnBrk="0" hangingPunct="0">
              <a:buFont typeface="Wingdings" panose="05000000000000000000" pitchFamily="2" charset="2"/>
              <a:buChar char="ü"/>
            </a:pPr>
            <a:r>
              <a:rPr lang="en-GB" b="0" dirty="0" err="1"/>
              <a:t>Scopul</a:t>
            </a:r>
            <a:r>
              <a:rPr lang="en-GB" b="0" dirty="0"/>
              <a:t> </a:t>
            </a:r>
            <a:r>
              <a:rPr lang="en-GB" b="0" dirty="0" err="1"/>
              <a:t>tratamentului</a:t>
            </a:r>
            <a:r>
              <a:rPr lang="en-GB" b="0" dirty="0"/>
              <a:t> </a:t>
            </a:r>
            <a:r>
              <a:rPr lang="en-GB" b="0" dirty="0" err="1"/>
              <a:t>este</a:t>
            </a:r>
            <a:r>
              <a:rPr lang="en-GB" b="0" dirty="0"/>
              <a:t> </a:t>
            </a:r>
            <a:r>
              <a:rPr lang="en-GB" i="1" dirty="0" err="1">
                <a:effectLst>
                  <a:outerShdw blurRad="38100" dist="38100" dir="2700000" algn="tl">
                    <a:srgbClr val="000000">
                      <a:alpha val="43137"/>
                    </a:srgbClr>
                  </a:outerShdw>
                </a:effectLst>
              </a:rPr>
              <a:t>reducerea</a:t>
            </a:r>
            <a:r>
              <a:rPr lang="en-GB" i="1" dirty="0">
                <a:effectLst>
                  <a:outerShdw blurRad="38100" dist="38100" dir="2700000" algn="tl">
                    <a:srgbClr val="000000">
                      <a:alpha val="43137"/>
                    </a:srgbClr>
                  </a:outerShdw>
                </a:effectLst>
              </a:rPr>
              <a:t> </a:t>
            </a:r>
            <a:r>
              <a:rPr lang="en-GB" i="1" dirty="0" err="1">
                <a:effectLst>
                  <a:outerShdw blurRad="38100" dist="38100" dir="2700000" algn="tl">
                    <a:srgbClr val="000000">
                      <a:alpha val="43137"/>
                    </a:srgbClr>
                  </a:outerShdw>
                </a:effectLst>
              </a:rPr>
              <a:t>simptomelor</a:t>
            </a:r>
            <a:r>
              <a:rPr lang="en-GB" i="1" dirty="0">
                <a:effectLst>
                  <a:outerShdw blurRad="38100" dist="38100" dir="2700000" algn="tl">
                    <a:srgbClr val="000000">
                      <a:alpha val="43137"/>
                    </a:srgbClr>
                  </a:outerShdw>
                </a:effectLst>
              </a:rPr>
              <a:t> </a:t>
            </a:r>
            <a:r>
              <a:rPr lang="en-GB" b="0" dirty="0" err="1"/>
              <a:t>si</a:t>
            </a:r>
            <a:r>
              <a:rPr lang="en-GB" b="0" dirty="0"/>
              <a:t> </a:t>
            </a:r>
            <a:r>
              <a:rPr lang="en-GB" b="0" dirty="0" err="1"/>
              <a:t>imbunatatirea</a:t>
            </a:r>
            <a:r>
              <a:rPr lang="en-GB" b="0" dirty="0"/>
              <a:t> </a:t>
            </a:r>
            <a:r>
              <a:rPr lang="en-GB" b="0" dirty="0" err="1"/>
              <a:t>calitatii</a:t>
            </a:r>
            <a:r>
              <a:rPr lang="en-GB" b="0" dirty="0"/>
              <a:t> </a:t>
            </a:r>
            <a:r>
              <a:rPr lang="en-GB" b="0" dirty="0" err="1"/>
              <a:t>vietii</a:t>
            </a:r>
            <a:endParaRPr lang="en-GB" b="0" dirty="0"/>
          </a:p>
          <a:p>
            <a:pPr marL="342900" indent="-342900" algn="just" eaLnBrk="0" hangingPunct="0">
              <a:buFont typeface="Wingdings" panose="05000000000000000000" pitchFamily="2" charset="2"/>
              <a:buChar char="ü"/>
            </a:pPr>
            <a:r>
              <a:rPr lang="en-GB" b="0" dirty="0" err="1"/>
              <a:t>Intreruperea</a:t>
            </a:r>
            <a:r>
              <a:rPr lang="en-GB" b="0" dirty="0"/>
              <a:t> </a:t>
            </a:r>
            <a:r>
              <a:rPr lang="en-GB" b="0" dirty="0" err="1"/>
              <a:t>fumatului</a:t>
            </a:r>
            <a:endParaRPr lang="en-GB" b="0" dirty="0"/>
          </a:p>
          <a:p>
            <a:pPr marL="342900" indent="-342900" algn="just" eaLnBrk="0" hangingPunct="0">
              <a:buFont typeface="Wingdings" panose="05000000000000000000" pitchFamily="2" charset="2"/>
              <a:buChar char="ü"/>
            </a:pPr>
            <a:r>
              <a:rPr lang="en-GB" b="0" dirty="0" err="1"/>
              <a:t>Prevenirea</a:t>
            </a:r>
            <a:r>
              <a:rPr lang="en-GB" b="0" dirty="0"/>
              <a:t> </a:t>
            </a:r>
            <a:r>
              <a:rPr lang="en-GB" b="0" dirty="0" err="1"/>
              <a:t>tuberculozei</a:t>
            </a:r>
            <a:r>
              <a:rPr lang="en-GB" b="0" dirty="0"/>
              <a:t> </a:t>
            </a:r>
            <a:r>
              <a:rPr lang="ro-RO" b="0" dirty="0"/>
              <a:t>și infecţiilor respiratorii </a:t>
            </a:r>
            <a:endParaRPr lang="en-GB" b="0" dirty="0"/>
          </a:p>
          <a:p>
            <a:pPr marL="342900" indent="-342900" algn="just" eaLnBrk="0" hangingPunct="0">
              <a:buFont typeface="Wingdings" panose="05000000000000000000" pitchFamily="2" charset="2"/>
              <a:buChar char="ü"/>
            </a:pPr>
            <a:r>
              <a:rPr lang="en-GB" b="0" dirty="0" err="1"/>
              <a:t>Vaccinare</a:t>
            </a:r>
            <a:r>
              <a:rPr lang="en-GB" b="0" dirty="0"/>
              <a:t> </a:t>
            </a:r>
            <a:r>
              <a:rPr lang="en-GB" b="0" dirty="0" err="1"/>
              <a:t>antigripala</a:t>
            </a:r>
            <a:r>
              <a:rPr lang="en-GB" b="0" dirty="0"/>
              <a:t> </a:t>
            </a:r>
            <a:r>
              <a:rPr lang="en-GB" b="0" dirty="0" err="1"/>
              <a:t>si</a:t>
            </a:r>
            <a:r>
              <a:rPr lang="en-GB" b="0" dirty="0"/>
              <a:t> </a:t>
            </a:r>
            <a:r>
              <a:rPr lang="en-GB" b="0" dirty="0" err="1"/>
              <a:t>pneumococica</a:t>
            </a:r>
            <a:endParaRPr lang="en-GB" b="0" dirty="0"/>
          </a:p>
          <a:p>
            <a:pPr marL="342900" indent="-342900" algn="just" eaLnBrk="0" hangingPunct="0">
              <a:buFont typeface="Wingdings" panose="05000000000000000000" pitchFamily="2" charset="2"/>
              <a:buChar char="ü"/>
            </a:pPr>
            <a:r>
              <a:rPr lang="en-GB" b="0" dirty="0" err="1"/>
              <a:t>Oxigenoterapie</a:t>
            </a:r>
            <a:r>
              <a:rPr lang="en-GB" b="0" dirty="0"/>
              <a:t>, </a:t>
            </a:r>
            <a:r>
              <a:rPr lang="en-GB" b="0" dirty="0" err="1"/>
              <a:t>bronhodilatatoare</a:t>
            </a:r>
            <a:r>
              <a:rPr lang="en-GB" b="0" dirty="0"/>
              <a:t>, </a:t>
            </a:r>
            <a:r>
              <a:rPr lang="en-GB" b="0" dirty="0" err="1"/>
              <a:t>antibiotice</a:t>
            </a:r>
            <a:r>
              <a:rPr lang="en-GB" b="0" dirty="0"/>
              <a:t>, </a:t>
            </a:r>
            <a:r>
              <a:rPr lang="en-GB" b="0" dirty="0" err="1"/>
              <a:t>Corticosteriozi</a:t>
            </a:r>
            <a:r>
              <a:rPr lang="en-GB" b="0" dirty="0"/>
              <a:t>, transplant </a:t>
            </a:r>
            <a:r>
              <a:rPr lang="en-GB" b="0" dirty="0" err="1"/>
              <a:t>pulmonar</a:t>
            </a:r>
            <a:endParaRPr lang="ro-RO" b="0" dirty="0"/>
          </a:p>
          <a:p>
            <a:pPr marL="342900" indent="-342900" algn="just" eaLnBrk="0" hangingPunct="0">
              <a:buFont typeface="Wingdings" panose="05000000000000000000" pitchFamily="2" charset="2"/>
              <a:buChar char="ü"/>
            </a:pPr>
            <a:r>
              <a:rPr lang="ro-RO" b="0" dirty="0"/>
              <a:t>Gimnastică respiratorie</a:t>
            </a:r>
          </a:p>
          <a:p>
            <a:pPr marL="342900" indent="-342900" algn="just" eaLnBrk="0" hangingPunct="0">
              <a:buFont typeface="Wingdings" panose="05000000000000000000" pitchFamily="2" charset="2"/>
              <a:buChar char="ü"/>
            </a:pPr>
            <a:r>
              <a:rPr lang="ro-RO" b="0" dirty="0"/>
              <a:t>Creşterea rezistenţei generale a organismului:</a:t>
            </a:r>
            <a:endParaRPr lang="en-AU" b="0" dirty="0">
              <a:latin typeface="_TimesNewRoman" charset="0"/>
            </a:endParaRPr>
          </a:p>
          <a:p>
            <a:pPr algn="just" eaLnBrk="0" hangingPunct="0"/>
            <a:r>
              <a:rPr lang="ro-RO" b="0" dirty="0"/>
              <a:t>	* vitaminoterapie;</a:t>
            </a:r>
            <a:endParaRPr lang="en-AU" b="0" dirty="0">
              <a:latin typeface="_TimesNewRoman" charset="0"/>
            </a:endParaRPr>
          </a:p>
          <a:p>
            <a:pPr algn="just" eaLnBrk="0" hangingPunct="0"/>
            <a:r>
              <a:rPr lang="ro-RO" b="0" dirty="0"/>
              <a:t>	* imunostimulatoare;</a:t>
            </a:r>
            <a:endParaRPr lang="en-AU" b="0" dirty="0">
              <a:latin typeface="_TimesNewRoman" charset="0"/>
            </a:endParaRPr>
          </a:p>
          <a:p>
            <a:pPr algn="just" eaLnBrk="0" hangingPunct="0"/>
            <a:r>
              <a:rPr lang="ro-RO" b="0" dirty="0"/>
              <a:t>	* alimentaţie bogată şi echilibrată în principii nutritivi şi de bună calitate;</a:t>
            </a:r>
          </a:p>
          <a:p>
            <a:pPr marL="342900" indent="-342900" algn="just" eaLnBrk="0" hangingPunct="0">
              <a:buFont typeface="Wingdings" panose="05000000000000000000" pitchFamily="2" charset="2"/>
              <a:buChar char="ü"/>
            </a:pPr>
            <a:r>
              <a:rPr lang="ro-RO" b="0" dirty="0"/>
              <a:t>cură pneumoterapică la sanatoriile de pneumoconioze (Căciulata,), sau în staţiunile Govora şi Slănic Moldova</a:t>
            </a:r>
            <a:endParaRPr lang="en-AU" b="0" dirty="0">
              <a:latin typeface="_TimesNewRoman"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263352" y="609601"/>
            <a:ext cx="1009984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	Profilaxie</a:t>
            </a:r>
            <a:endParaRPr lang="en-GB" i="1" dirty="0"/>
          </a:p>
          <a:p>
            <a:pPr algn="just"/>
            <a:endParaRPr lang="en-AU" dirty="0">
              <a:latin typeface="_TimesNewRoman" charset="0"/>
            </a:endParaRPr>
          </a:p>
          <a:p>
            <a:pPr algn="just" eaLnBrk="0" hangingPunct="0"/>
            <a:r>
              <a:rPr lang="ro-RO" b="0" i="1" dirty="0"/>
              <a:t>	</a:t>
            </a:r>
            <a:r>
              <a:rPr lang="ro-RO" i="1" dirty="0">
                <a:solidFill>
                  <a:srgbClr val="FF0000"/>
                </a:solidFill>
                <a:effectLst>
                  <a:outerShdw blurRad="38100" dist="38100" dir="2700000" algn="tl">
                    <a:srgbClr val="000000">
                      <a:alpha val="43137"/>
                    </a:srgbClr>
                  </a:outerShdw>
                </a:effectLst>
              </a:rPr>
              <a:t>A. Măsuri tehnico-organizatorice</a:t>
            </a:r>
            <a:endParaRPr lang="en-AU" dirty="0">
              <a:solidFill>
                <a:srgbClr val="FF0000"/>
              </a:solidFill>
              <a:effectLst>
                <a:outerShdw blurRad="38100" dist="38100" dir="2700000" algn="tl">
                  <a:srgbClr val="000000">
                    <a:alpha val="43137"/>
                  </a:srgbClr>
                </a:outerShdw>
              </a:effectLst>
              <a:latin typeface="_TimesNewRoman" charset="0"/>
            </a:endParaRPr>
          </a:p>
          <a:p>
            <a:pPr algn="just" eaLnBrk="0" hangingPunct="0"/>
            <a:r>
              <a:rPr lang="ro-RO" b="0" dirty="0"/>
              <a:t>	- înlocuirea unor tehnologii ce utilizează pulberi silicogene (turnare în cochilie, turnare centrifugală, sablaj hidraulic etc);</a:t>
            </a:r>
            <a:endParaRPr lang="en-AU" b="0" dirty="0">
              <a:latin typeface="_TimesNewRoman" charset="0"/>
            </a:endParaRPr>
          </a:p>
          <a:p>
            <a:pPr algn="just" eaLnBrk="0" hangingPunct="0"/>
            <a:r>
              <a:rPr lang="ro-RO" b="0" dirty="0"/>
              <a:t>	- automatizarea şi mecanizarea proceselor tehnologice generatoare de pulberi:</a:t>
            </a:r>
            <a:endParaRPr lang="en-AU" b="0" dirty="0">
              <a:latin typeface="_TimesNewRoman" charset="0"/>
            </a:endParaRPr>
          </a:p>
          <a:p>
            <a:pPr algn="just" eaLnBrk="0" hangingPunct="0"/>
            <a:r>
              <a:rPr lang="ro-RO" b="0" dirty="0"/>
              <a:t>	* îndepărtării muncitorilor din apropierea surselor de pulberi;</a:t>
            </a:r>
            <a:endParaRPr lang="en-AU" b="0" dirty="0">
              <a:latin typeface="_TimesNewRoman" charset="0"/>
            </a:endParaRPr>
          </a:p>
          <a:p>
            <a:pPr algn="just" eaLnBrk="0" hangingPunct="0"/>
            <a:r>
              <a:rPr lang="ro-RO" b="0" dirty="0"/>
              <a:t>	* reducerea numărului de muncitori expuşi la pulberi silicogene;</a:t>
            </a:r>
            <a:endParaRPr lang="en-AU" b="0" dirty="0">
              <a:latin typeface="_TimesNewRoman" charset="0"/>
            </a:endParaRPr>
          </a:p>
          <a:p>
            <a:pPr algn="just" eaLnBrk="0" hangingPunct="0"/>
            <a:r>
              <a:rPr lang="ro-RO" b="0" dirty="0"/>
              <a:t>	* diminuarea efortului fizic şi deci a ventilaţiei pulmonare;</a:t>
            </a:r>
            <a:endParaRPr lang="en-AU" b="0" dirty="0">
              <a:latin typeface="_TimesNewRoman" charset="0"/>
            </a:endParaRPr>
          </a:p>
          <a:p>
            <a:pPr algn="just" eaLnBrk="0" hangingPunct="0"/>
            <a:r>
              <a:rPr lang="ro-RO" b="0" dirty="0"/>
              <a:t>	- utilizarea metodelor umede ca: perforajul umed cu apă sau substanţe tensioactive care uşurează absorbţia apei pe particule (săpunuri, clorură de alchipiridină, eter alchilpoliglicolic), pulverizatoare în turnătorii, utilizarea materialelor pulverulente;</a:t>
            </a:r>
            <a:endParaRPr lang="en-AU" b="0" dirty="0">
              <a:latin typeface="_TimesNewRoman" charset="0"/>
            </a:endParaRPr>
          </a:p>
          <a:p>
            <a:pPr eaLnBrk="0" hangingPunct="0"/>
            <a:endParaRPr lang="en-AU" b="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479376" y="587376"/>
            <a:ext cx="965522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dirty="0"/>
              <a:t>	- folosirea de perforatoare cu tăişuri ascuţite şi armate cu metal dur, pentru a se rupe bucăţi mai mari de rocă, pe când tăişul tocit macină roca transformă în praf; </a:t>
            </a:r>
            <a:endParaRPr lang="en-AU" b="0" dirty="0">
              <a:latin typeface="_TimesNewRoman" charset="0"/>
            </a:endParaRPr>
          </a:p>
          <a:p>
            <a:pPr algn="just" eaLnBrk="0" hangingPunct="0"/>
            <a:r>
              <a:rPr lang="ro-RO" b="0" dirty="0"/>
              <a:t>	- izolarea sau/şi etanşeizarea surselor de pulberi;</a:t>
            </a:r>
            <a:endParaRPr lang="en-AU" b="0" dirty="0">
              <a:latin typeface="_TimesNewRoman" charset="0"/>
            </a:endParaRPr>
          </a:p>
          <a:p>
            <a:pPr algn="just" eaLnBrk="0" hangingPunct="0"/>
            <a:r>
              <a:rPr lang="ro-RO" b="0" dirty="0"/>
              <a:t>	- izolarea secţiilor (atelierelor) generatoare de pulberi;</a:t>
            </a:r>
            <a:endParaRPr lang="en-AU" b="0" dirty="0">
              <a:latin typeface="_TimesNewRoman" charset="0"/>
            </a:endParaRPr>
          </a:p>
          <a:p>
            <a:pPr algn="just" eaLnBrk="0" hangingPunct="0"/>
            <a:r>
              <a:rPr lang="ro-RO" b="0" dirty="0"/>
              <a:t>	- ventilaţie locală şi generală;</a:t>
            </a:r>
            <a:endParaRPr lang="en-AU" b="0" dirty="0">
              <a:latin typeface="_TimesNewRoman" charset="0"/>
            </a:endParaRPr>
          </a:p>
          <a:p>
            <a:pPr algn="just" eaLnBrk="0" hangingPunct="0"/>
            <a:r>
              <a:rPr lang="ro-RO" b="0" dirty="0"/>
              <a:t>	- aglutinarea pulberilor în conglomerate de peste 5 µm prin utilizarea unor lichide tensioactive</a:t>
            </a:r>
            <a:endParaRPr lang="en-AU" b="0" dirty="0">
              <a:latin typeface="_TimesNewRoman" charset="0"/>
            </a:endParaRPr>
          </a:p>
          <a:p>
            <a:pPr algn="just" eaLnBrk="0" hangingPunct="0"/>
            <a:r>
              <a:rPr lang="ro-RO" b="0" dirty="0"/>
              <a:t>	- purtarea echipamentului de protecţie individuală (măşti);</a:t>
            </a:r>
            <a:endParaRPr lang="en-AU" b="0" dirty="0">
              <a:latin typeface="_TimesNewRoman" charset="0"/>
            </a:endParaRPr>
          </a:p>
          <a:p>
            <a:pPr algn="just" eaLnBrk="0" hangingPunct="0"/>
            <a:r>
              <a:rPr lang="ro-RO" b="0" dirty="0"/>
              <a:t>	- amenajarea de locuri de odihnă, fără pulberi, în timpul pauzelor;</a:t>
            </a:r>
            <a:endParaRPr lang="en-AU" b="0" dirty="0">
              <a:latin typeface="_TimesNewRoman" charset="0"/>
            </a:endParaRPr>
          </a:p>
          <a:p>
            <a:pPr algn="just" eaLnBrk="0" hangingPunct="0"/>
            <a:r>
              <a:rPr lang="ro-RO" b="0" dirty="0"/>
              <a:t>	- scurtarea duratei zilei de muncă sau a săptămânii de lucru;</a:t>
            </a:r>
            <a:endParaRPr lang="en-AU" b="0" dirty="0">
              <a:latin typeface="_TimesNewRoman" charset="0"/>
            </a:endParaRPr>
          </a:p>
          <a:p>
            <a:pPr algn="just" eaLnBrk="0" hangingPunct="0"/>
            <a:r>
              <a:rPr lang="ro-RO" b="0" dirty="0"/>
              <a:t>	- ameliorarea condiţiilor de microclimat.</a:t>
            </a:r>
            <a:endParaRPr lang="en-AU" b="0" dirty="0">
              <a:latin typeface="_TimesNewRoman" charset="0"/>
            </a:endParaRPr>
          </a:p>
          <a:p>
            <a:pPr eaLnBrk="0" hangingPunct="0"/>
            <a:endParaRPr lang="en-AU" b="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551384" y="764704"/>
            <a:ext cx="972108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solidFill>
                  <a:srgbClr val="FF0000"/>
                </a:solidFill>
                <a:effectLst>
                  <a:outerShdw blurRad="38100" dist="38100" dir="2700000" algn="tl">
                    <a:srgbClr val="000000">
                      <a:alpha val="43137"/>
                    </a:srgbClr>
                  </a:outerShdw>
                </a:effectLst>
              </a:rPr>
              <a:t>	B. Măsuri medicale</a:t>
            </a:r>
            <a:endParaRPr lang="en-GB" i="1" dirty="0">
              <a:solidFill>
                <a:srgbClr val="FF0000"/>
              </a:solidFill>
              <a:effectLst>
                <a:outerShdw blurRad="38100" dist="38100" dir="2700000" algn="tl">
                  <a:srgbClr val="000000">
                    <a:alpha val="43137"/>
                  </a:srgbClr>
                </a:outerShdw>
              </a:effectLst>
            </a:endParaRPr>
          </a:p>
          <a:p>
            <a:pPr algn="just"/>
            <a:endParaRPr lang="en-AU" dirty="0">
              <a:solidFill>
                <a:srgbClr val="FF0000"/>
              </a:solidFill>
              <a:effectLst>
                <a:outerShdw blurRad="38100" dist="38100" dir="2700000" algn="tl">
                  <a:srgbClr val="000000">
                    <a:alpha val="43137"/>
                  </a:srgbClr>
                </a:outerShdw>
              </a:effectLst>
              <a:latin typeface="_TimesNewRoman" charset="0"/>
            </a:endParaRPr>
          </a:p>
          <a:p>
            <a:pPr algn="just" eaLnBrk="0" hangingPunct="0"/>
            <a:r>
              <a:rPr lang="ro-RO" b="0" dirty="0">
                <a:effectLst>
                  <a:outerShdw blurRad="38100" dist="38100" dir="2700000" algn="tl">
                    <a:srgbClr val="000000">
                      <a:alpha val="43137"/>
                    </a:srgbClr>
                  </a:outerShdw>
                </a:effectLst>
              </a:rPr>
              <a:t>	</a:t>
            </a:r>
            <a:r>
              <a:rPr lang="en-GB" b="0" i="1" dirty="0">
                <a:effectLst>
                  <a:outerShdw blurRad="38100" dist="38100" dir="2700000" algn="tl">
                    <a:srgbClr val="000000">
                      <a:alpha val="43137"/>
                    </a:srgbClr>
                  </a:outerShdw>
                </a:effectLst>
              </a:rPr>
              <a:t>a)</a:t>
            </a:r>
            <a:r>
              <a:rPr lang="ro-RO" b="0" i="1" dirty="0">
                <a:effectLst>
                  <a:outerShdw blurRad="38100" dist="38100" dir="2700000" algn="tl">
                    <a:srgbClr val="000000">
                      <a:alpha val="43137"/>
                    </a:srgbClr>
                  </a:outerShdw>
                </a:effectLst>
              </a:rPr>
              <a:t> recunoaşterea riscului silicogen prin</a:t>
            </a:r>
            <a:r>
              <a:rPr lang="ro-RO" b="0" dirty="0">
                <a:effectLst>
                  <a:outerShdw blurRad="38100" dist="38100" dir="2700000" algn="tl">
                    <a:srgbClr val="000000">
                      <a:alpha val="43137"/>
                    </a:srgbClr>
                  </a:outerShdw>
                </a:effectLst>
              </a:rPr>
              <a:t>: 	</a:t>
            </a:r>
            <a:endParaRPr lang="en-AU" b="0" dirty="0">
              <a:effectLst>
                <a:outerShdw blurRad="38100" dist="38100" dir="2700000" algn="tl">
                  <a:srgbClr val="000000">
                    <a:alpha val="43137"/>
                  </a:srgbClr>
                </a:outerShdw>
              </a:effectLst>
              <a:latin typeface="_TimesNewRoman" charset="0"/>
            </a:endParaRPr>
          </a:p>
          <a:p>
            <a:pPr algn="just" eaLnBrk="0" hangingPunct="0"/>
            <a:r>
              <a:rPr lang="ro-RO" b="0" dirty="0"/>
              <a:t>	* depistarea surselor generatoare de pulberi silicogene;</a:t>
            </a:r>
            <a:endParaRPr lang="en-AU" b="0" dirty="0">
              <a:latin typeface="_TimesNewRoman" charset="0"/>
            </a:endParaRPr>
          </a:p>
          <a:p>
            <a:pPr algn="just" eaLnBrk="0" hangingPunct="0"/>
            <a:r>
              <a:rPr lang="ro-RO" b="0" dirty="0"/>
              <a:t>	* determinări de pulberi;</a:t>
            </a:r>
            <a:endParaRPr lang="en-AU" b="0" dirty="0">
              <a:latin typeface="_TimesNewRoman" charset="0"/>
            </a:endParaRPr>
          </a:p>
          <a:p>
            <a:pPr algn="just" eaLnBrk="0" hangingPunct="0"/>
            <a:r>
              <a:rPr lang="ro-RO" b="0" dirty="0"/>
              <a:t>	* catagrafia locurilor de muncă, profesiunilor şi muncitorilor expuşi;</a:t>
            </a:r>
            <a:endParaRPr lang="en-AU" b="0" dirty="0">
              <a:latin typeface="_TimesNewRoman" charset="0"/>
            </a:endParaRPr>
          </a:p>
          <a:p>
            <a:pPr algn="just" eaLnBrk="0" hangingPunct="0"/>
            <a:r>
              <a:rPr lang="ro-RO" b="0" dirty="0"/>
              <a:t>	* studii epidemiologice;</a:t>
            </a:r>
            <a:endParaRPr lang="en-AU" b="0" dirty="0">
              <a:latin typeface="_TimesNewRoman" charset="0"/>
            </a:endParaRPr>
          </a:p>
          <a:p>
            <a:pPr algn="just" eaLnBrk="0" hangingPunct="0"/>
            <a:endParaRPr lang="ro-RO" b="0" i="1" dirty="0"/>
          </a:p>
          <a:p>
            <a:pPr algn="just" eaLnBrk="0" hangingPunct="0"/>
            <a:r>
              <a:rPr lang="ro-RO" b="0" i="1" dirty="0"/>
              <a:t>	</a:t>
            </a:r>
            <a:r>
              <a:rPr lang="ro-RO" b="0" i="1" dirty="0">
                <a:effectLst>
                  <a:outerShdw blurRad="38100" dist="38100" dir="2700000" algn="tl">
                    <a:srgbClr val="000000">
                      <a:alpha val="43137"/>
                    </a:srgbClr>
                  </a:outerShdw>
                </a:effectLst>
              </a:rPr>
              <a:t>b) examenul medical la încadrarea în muncă</a:t>
            </a:r>
            <a:r>
              <a:rPr lang="ro-RO" b="0" dirty="0"/>
              <a:t>:</a:t>
            </a:r>
            <a:endParaRPr lang="en-AU" b="0" dirty="0">
              <a:latin typeface="_TimesNewRoman" charset="0"/>
            </a:endParaRPr>
          </a:p>
          <a:p>
            <a:pPr algn="just" eaLnBrk="0" hangingPunct="0"/>
            <a:r>
              <a:rPr lang="ro-RO" b="0" dirty="0"/>
              <a:t>	- anamneză profesională amănunţită;</a:t>
            </a:r>
            <a:endParaRPr lang="en-AU" b="0" dirty="0">
              <a:latin typeface="_TimesNewRoman" charset="0"/>
            </a:endParaRPr>
          </a:p>
          <a:p>
            <a:pPr algn="just" eaLnBrk="0" hangingPunct="0"/>
            <a:r>
              <a:rPr lang="ro-RO" b="0" dirty="0"/>
              <a:t>	- antecedente heredocolaterale şi personale insistându-se asupra unor afecţiuni pulmonare şi mai ales asupra tuberculozei pulmonare;</a:t>
            </a:r>
            <a:endParaRPr lang="en-AU" b="0" dirty="0">
              <a:latin typeface="_TimesNewRoman" charset="0"/>
            </a:endParaRPr>
          </a:p>
          <a:p>
            <a:pPr algn="just"/>
            <a:r>
              <a:rPr lang="ro-RO" b="0" dirty="0"/>
              <a:t>	- radiografie pulmonară standard  (RPS)</a:t>
            </a:r>
            <a:endParaRPr lang="en-AU" b="0" dirty="0">
              <a:latin typeface="_TimesNewRoman" charset="0"/>
            </a:endParaRPr>
          </a:p>
          <a:p>
            <a:pPr algn="just" eaLnBrk="0" hangingPunct="0"/>
            <a:r>
              <a:rPr lang="ro-RO" b="0" dirty="0"/>
              <a:t>	- probe funcţionale ventilatorii</a:t>
            </a:r>
            <a:endParaRPr lang="en-AU" b="0" dirty="0">
              <a:latin typeface="_TimesNewRoman"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623392" y="838201"/>
            <a:ext cx="966360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dirty="0"/>
              <a:t>	</a:t>
            </a:r>
            <a:endParaRPr lang="en-AU" b="0" dirty="0">
              <a:latin typeface="_TimesNewRoman" charset="0"/>
            </a:endParaRPr>
          </a:p>
          <a:p>
            <a:pPr algn="just" eaLnBrk="0" hangingPunct="0"/>
            <a:r>
              <a:rPr lang="ro-RO" b="0" dirty="0"/>
              <a:t>	Contraindicaţii medicale:</a:t>
            </a:r>
            <a:endParaRPr lang="en-GB" b="0" dirty="0"/>
          </a:p>
          <a:p>
            <a:pPr algn="just" eaLnBrk="0" hangingPunct="0"/>
            <a:endParaRPr lang="en-AU" b="0" dirty="0">
              <a:latin typeface="_TimesNewRoman" charset="0"/>
            </a:endParaRPr>
          </a:p>
          <a:p>
            <a:pPr algn="just" eaLnBrk="0" hangingPunct="0"/>
            <a:r>
              <a:rPr lang="ro-RO" b="0" dirty="0"/>
              <a:t>	- tuberculoza pulmonară activă sau sechele de tuberculoză pleuropulmonară, cu excepţia complexului primar calcificat;</a:t>
            </a:r>
            <a:endParaRPr lang="en-AU" b="0" dirty="0">
              <a:latin typeface="_TimesNewRoman" charset="0"/>
            </a:endParaRPr>
          </a:p>
          <a:p>
            <a:pPr algn="just" eaLnBrk="0" hangingPunct="0"/>
            <a:r>
              <a:rPr lang="ro-RO" b="0" dirty="0"/>
              <a:t>	- tuberculoza extrapulmonară actuală sau sechele de orice fel;</a:t>
            </a:r>
            <a:endParaRPr lang="en-AU" b="0" dirty="0">
              <a:latin typeface="_TimesNewRoman" charset="0"/>
            </a:endParaRPr>
          </a:p>
          <a:p>
            <a:pPr algn="just" eaLnBrk="0" hangingPunct="0"/>
            <a:r>
              <a:rPr lang="ro-RO" b="0" dirty="0"/>
              <a:t>	- hiperergie la tuberculună;</a:t>
            </a:r>
            <a:endParaRPr lang="en-AU" b="0" dirty="0">
              <a:latin typeface="_TimesNewRoman" charset="0"/>
            </a:endParaRPr>
          </a:p>
          <a:p>
            <a:pPr algn="just" eaLnBrk="0" hangingPunct="0"/>
            <a:r>
              <a:rPr lang="ro-RO" b="0" dirty="0"/>
              <a:t>	- fibroze pulmonare de orice natură;</a:t>
            </a:r>
            <a:endParaRPr lang="en-AU" b="0" dirty="0">
              <a:latin typeface="_TimesNewRoman" charset="0"/>
            </a:endParaRPr>
          </a:p>
          <a:p>
            <a:pPr algn="just" eaLnBrk="0" hangingPunct="0"/>
            <a:r>
              <a:rPr lang="ro-RO" b="0" dirty="0"/>
              <a:t>	- bronhopneumopatii cronice, astm bronşic, în funcţie de rezultatele probelor funcţionale ventilatorii;</a:t>
            </a:r>
            <a:endParaRPr lang="en-AU" b="0" dirty="0">
              <a:latin typeface="_TimesNewRoman"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767408" y="692696"/>
            <a:ext cx="936104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dirty="0"/>
              <a:t>	- boli cronice ale căilor aeriene superioare, care împiedică respiraţia nazală, rinite atrofice;</a:t>
            </a:r>
            <a:endParaRPr lang="en-AU" b="0" dirty="0">
              <a:latin typeface="_TimesNewRoman" charset="0"/>
            </a:endParaRPr>
          </a:p>
          <a:p>
            <a:pPr algn="just" eaLnBrk="0" hangingPunct="0"/>
            <a:r>
              <a:rPr lang="ro-RO" b="0" dirty="0"/>
              <a:t>	- boli cardiovasculare: valvulopatii, miocardopatii;</a:t>
            </a:r>
            <a:endParaRPr lang="en-AU" b="0" dirty="0">
              <a:latin typeface="_TimesNewRoman" charset="0"/>
            </a:endParaRPr>
          </a:p>
          <a:p>
            <a:pPr algn="just" eaLnBrk="0" hangingPunct="0"/>
            <a:r>
              <a:rPr lang="ro-RO" b="0" dirty="0"/>
              <a:t>	- deformaţii mari ale cutiei toracice, afecţiuni ale diafragmului;</a:t>
            </a:r>
            <a:endParaRPr lang="en-AU" b="0" dirty="0">
              <a:latin typeface="_TimesNewRoman" charset="0"/>
            </a:endParaRPr>
          </a:p>
          <a:p>
            <a:pPr algn="just" eaLnBrk="0" hangingPunct="0"/>
            <a:r>
              <a:rPr lang="ro-RO" b="0" dirty="0"/>
              <a:t>	- boli cronice care scad rezistenţa generală a organismului: diabet, colagenoze (poliartrită cronică evolutivă, sclerodermie, lupus eritematos diseminat etc.), hipertiroidie;</a:t>
            </a:r>
            <a:endParaRPr lang="en-AU" b="0" dirty="0">
              <a:latin typeface="_TimesNewRoman" charset="0"/>
            </a:endParaRPr>
          </a:p>
          <a:p>
            <a:pPr algn="just" eaLnBrk="0" hangingPunct="0"/>
            <a:r>
              <a:rPr lang="ro-RO" b="0" i="1" dirty="0"/>
              <a:t>	</a:t>
            </a:r>
          </a:p>
          <a:p>
            <a:pPr algn="just" eaLnBrk="0" hangingPunct="0"/>
            <a:r>
              <a:rPr lang="ro-RO" b="0" i="1" dirty="0"/>
              <a:t>	</a:t>
            </a:r>
            <a:r>
              <a:rPr lang="ro-RO" b="0" i="1" dirty="0">
                <a:effectLst>
                  <a:outerShdw blurRad="38100" dist="38100" dir="2700000" algn="tl">
                    <a:srgbClr val="000000">
                      <a:alpha val="43137"/>
                    </a:srgbClr>
                  </a:outerShdw>
                </a:effectLst>
              </a:rPr>
              <a:t>c) controlul medical periodic</a:t>
            </a:r>
            <a:r>
              <a:rPr lang="ro-RO" b="0" dirty="0">
                <a:effectLst>
                  <a:outerShdw blurRad="38100" dist="38100" dir="2700000" algn="tl">
                    <a:srgbClr val="000000">
                      <a:alpha val="43137"/>
                    </a:srgbClr>
                  </a:outerShdw>
                </a:effectLst>
              </a:rPr>
              <a:t> </a:t>
            </a:r>
            <a:r>
              <a:rPr lang="ro-RO" b="0" dirty="0"/>
              <a:t>care constă din:</a:t>
            </a:r>
            <a:endParaRPr lang="en-AU" b="0" dirty="0">
              <a:latin typeface="_TimesNewRoman" charset="0"/>
            </a:endParaRPr>
          </a:p>
          <a:p>
            <a:pPr algn="just" eaLnBrk="0" hangingPunct="0"/>
            <a:r>
              <a:rPr lang="ro-RO" b="0" dirty="0"/>
              <a:t>	- radiografie pulmonară standard (RPS)</a:t>
            </a:r>
            <a:r>
              <a:rPr lang="en-GB" b="0" dirty="0"/>
              <a:t> </a:t>
            </a:r>
            <a:r>
              <a:rPr lang="ro-RO" b="0" dirty="0"/>
              <a:t>după 5 ani de la încadrare şi apoi din 3 în 3 ani;</a:t>
            </a:r>
            <a:endParaRPr lang="en-AU" b="0" dirty="0">
              <a:latin typeface="_TimesNewRoman" charset="0"/>
            </a:endParaRPr>
          </a:p>
          <a:p>
            <a:pPr algn="just" eaLnBrk="0" hangingPunct="0"/>
            <a:r>
              <a:rPr lang="ro-RO" b="0" dirty="0"/>
              <a:t>	- probe funcţionale ventilatorii </a:t>
            </a:r>
            <a:r>
              <a:rPr lang="en-GB" b="0" dirty="0"/>
              <a:t>- </a:t>
            </a:r>
            <a:r>
              <a:rPr lang="en-GB" b="0" dirty="0" err="1"/>
              <a:t>anual</a:t>
            </a:r>
            <a:r>
              <a:rPr lang="ro-RO" b="0" dirty="0"/>
              <a:t>.</a:t>
            </a:r>
            <a:endParaRPr lang="en-AU" b="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623392" y="685801"/>
            <a:ext cx="993710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0" hangingPunct="0"/>
            <a:r>
              <a:rPr lang="ro-RO" b="0" dirty="0"/>
              <a:t>       </a:t>
            </a:r>
            <a:endParaRPr lang="en-AU" b="0" dirty="0">
              <a:latin typeface="_TimesNewRoman" charset="0"/>
            </a:endParaRPr>
          </a:p>
          <a:p>
            <a:pPr algn="just" eaLnBrk="0" hangingPunct="0"/>
            <a:r>
              <a:rPr lang="ro-RO" b="0" dirty="0">
                <a:effectLst>
                  <a:outerShdw blurRad="38100" dist="38100" dir="2700000" algn="tl">
                    <a:srgbClr val="000000">
                      <a:alpha val="43137"/>
                    </a:srgbClr>
                  </a:outerShdw>
                </a:effectLst>
              </a:rPr>
              <a:t>  </a:t>
            </a:r>
            <a:r>
              <a:rPr lang="ro-RO" b="0" i="1" dirty="0">
                <a:effectLst>
                  <a:outerShdw blurRad="38100" dist="38100" dir="2700000" algn="tl">
                    <a:srgbClr val="000000">
                      <a:alpha val="43137"/>
                    </a:srgbClr>
                  </a:outerShdw>
                </a:effectLst>
              </a:rPr>
              <a:t>d)  educaţia pentru sănătate</a:t>
            </a:r>
            <a:r>
              <a:rPr lang="ro-RO" b="0" dirty="0">
                <a:effectLst>
                  <a:outerShdw blurRad="38100" dist="38100" dir="2700000" algn="tl">
                    <a:srgbClr val="000000">
                      <a:alpha val="43137"/>
                    </a:srgbClr>
                  </a:outerShdw>
                </a:effectLst>
              </a:rPr>
              <a:t> </a:t>
            </a:r>
            <a:r>
              <a:rPr lang="ro-RO" b="0" dirty="0"/>
              <a:t>cu accent pe:</a:t>
            </a:r>
            <a:endParaRPr lang="en-AU" b="0" dirty="0">
              <a:latin typeface="_TimesNewRoman" charset="0"/>
            </a:endParaRPr>
          </a:p>
          <a:p>
            <a:pPr algn="just" eaLnBrk="0" hangingPunct="0"/>
            <a:r>
              <a:rPr lang="ro-RO" b="0" dirty="0"/>
              <a:t>	- purtarea corectă a echipamentului individual de protecţie;</a:t>
            </a:r>
            <a:endParaRPr lang="en-AU" b="0" dirty="0">
              <a:latin typeface="_TimesNewRoman" charset="0"/>
            </a:endParaRPr>
          </a:p>
          <a:p>
            <a:pPr algn="just" eaLnBrk="0" hangingPunct="0"/>
            <a:r>
              <a:rPr lang="ro-RO" b="0" dirty="0"/>
              <a:t>	- suprimarea sau măcar reducerea fumatului;</a:t>
            </a:r>
            <a:endParaRPr lang="en-AU" b="0" dirty="0">
              <a:latin typeface="_TimesNewRoman" charset="0"/>
            </a:endParaRPr>
          </a:p>
          <a:p>
            <a:pPr algn="just" eaLnBrk="0" hangingPunct="0"/>
            <a:r>
              <a:rPr lang="ro-RO" b="0" dirty="0"/>
              <a:t>	- tratarea corectă a tuturor afecţiunilor acute ale căilor aeriene respiratorii şi a bronhopneumoniilor acute;</a:t>
            </a:r>
            <a:endParaRPr lang="en-AU" b="0" dirty="0">
              <a:latin typeface="_TimesNewRoman" charset="0"/>
            </a:endParaRPr>
          </a:p>
          <a:p>
            <a:pPr algn="just" eaLnBrk="0" hangingPunct="0"/>
            <a:r>
              <a:rPr lang="ro-RO" b="0" dirty="0"/>
              <a:t>	- însuşirea respiraţiei abdominale;</a:t>
            </a:r>
            <a:endParaRPr lang="en-AU" b="0" dirty="0">
              <a:latin typeface="_TimesNewRoman" charset="0"/>
            </a:endParaRPr>
          </a:p>
          <a:p>
            <a:pPr algn="just" eaLnBrk="0" hangingPunct="0"/>
            <a:r>
              <a:rPr lang="ro-RO" b="0" dirty="0"/>
              <a:t>	- prevenirea contactului cu persoane cu tuberculoză. </a:t>
            </a:r>
            <a:endParaRPr lang="en-AU" b="0" dirty="0">
              <a:latin typeface="_TimesNewRoman" charset="0"/>
            </a:endParaRPr>
          </a:p>
          <a:p>
            <a:pPr eaLnBrk="0" hangingPunct="0"/>
            <a:endParaRPr lang="en-AU" b="0" dirty="0"/>
          </a:p>
        </p:txBody>
      </p:sp>
      <p:pic>
        <p:nvPicPr>
          <p:cNvPr id="12290" name="Picture 2" descr="Imagini pentru dust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376894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ini pentru dust prot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3861048"/>
            <a:ext cx="3240360" cy="2673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7408" y="404664"/>
            <a:ext cx="972108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effectLst>
                  <a:outerShdw blurRad="38100" dist="38100" dir="2700000" algn="tl">
                    <a:srgbClr val="000000">
                      <a:alpha val="43137"/>
                    </a:srgbClr>
                  </a:outerShdw>
                </a:effectLst>
              </a:rPr>
              <a:t>B. Factori etiologici favorizanţi:</a:t>
            </a:r>
            <a:endParaRPr lang="en-AU" dirty="0">
              <a:effectLst>
                <a:outerShdw blurRad="38100" dist="38100" dir="2700000" algn="tl">
                  <a:srgbClr val="000000">
                    <a:alpha val="43137"/>
                  </a:srgbClr>
                </a:outerShdw>
              </a:effectLst>
              <a:latin typeface="_TimesNewRoman" charset="0"/>
            </a:endParaRPr>
          </a:p>
          <a:p>
            <a:pPr algn="just" eaLnBrk="0" hangingPunct="0"/>
            <a:r>
              <a:rPr lang="ro-RO" b="0" i="1" dirty="0"/>
              <a:t>	a.  aparţinând de organismul uman:</a:t>
            </a:r>
            <a:endParaRPr lang="en-AU" b="0" dirty="0">
              <a:latin typeface="_TimesNewRoman" charset="0"/>
            </a:endParaRPr>
          </a:p>
          <a:p>
            <a:pPr algn="just" eaLnBrk="0" hangingPunct="0"/>
            <a:r>
              <a:rPr lang="ro-RO" b="0" dirty="0"/>
              <a:t>- afecţiuni ale aparatului respirator;</a:t>
            </a:r>
            <a:endParaRPr lang="en-AU" b="0" dirty="0">
              <a:latin typeface="_TimesNewRoman" charset="0"/>
            </a:endParaRPr>
          </a:p>
          <a:p>
            <a:pPr algn="just" eaLnBrk="0" hangingPunct="0"/>
            <a:r>
              <a:rPr lang="ro-RO" b="0" dirty="0"/>
              <a:t>- afecţiuni care împiedică portul măştii;</a:t>
            </a:r>
            <a:endParaRPr lang="en-AU" b="0" dirty="0">
              <a:latin typeface="_TimesNewRoman" charset="0"/>
            </a:endParaRPr>
          </a:p>
          <a:p>
            <a:pPr algn="just" eaLnBrk="0" hangingPunct="0"/>
            <a:r>
              <a:rPr lang="ro-RO" b="0" dirty="0"/>
              <a:t>- boli care scad rezistenţa generală a organismului (boli de colagen, diabet, boli endocrine); 	</a:t>
            </a:r>
            <a:endParaRPr lang="en-AU" b="0" dirty="0">
              <a:latin typeface="_TimesNewRoman" charset="0"/>
            </a:endParaRPr>
          </a:p>
          <a:p>
            <a:pPr algn="just" eaLnBrk="0" hangingPunct="0"/>
            <a:r>
              <a:rPr lang="ro-RO" b="0" dirty="0"/>
              <a:t>- efort fizic intens (debit respirator crescut);</a:t>
            </a:r>
            <a:endParaRPr lang="en-AU" b="0" dirty="0">
              <a:latin typeface="_TimesNewRoman" charset="0"/>
            </a:endParaRPr>
          </a:p>
          <a:p>
            <a:pPr algn="just" eaLnBrk="0" hangingPunct="0"/>
            <a:r>
              <a:rPr lang="ro-RO" b="0" dirty="0"/>
              <a:t>- alcoolismul;</a:t>
            </a:r>
            <a:endParaRPr lang="en-AU" b="0" dirty="0">
              <a:latin typeface="_TimesNewRoman" charset="0"/>
            </a:endParaRPr>
          </a:p>
          <a:p>
            <a:pPr marL="342900" indent="-342900" algn="just" eaLnBrk="0" hangingPunct="0">
              <a:buFontTx/>
              <a:buChar char="-"/>
            </a:pPr>
            <a:r>
              <a:rPr lang="ro-RO" b="0" dirty="0"/>
              <a:t>fumatul (afectează dinamica cililor vibratili de la nivelul bronşiilor).</a:t>
            </a:r>
          </a:p>
          <a:p>
            <a:pPr indent="0" algn="just" eaLnBrk="0" hangingPunct="0"/>
            <a:endParaRPr lang="ro-RO" b="0" dirty="0"/>
          </a:p>
          <a:p>
            <a:pPr algn="just"/>
            <a:r>
              <a:rPr lang="ro-RO" b="0" i="1" dirty="0"/>
              <a:t>	b. aparţinând de condiţiile de mediu 	</a:t>
            </a:r>
            <a:endParaRPr lang="en-AU" b="0" dirty="0">
              <a:latin typeface="_TimesNewRoman" charset="0"/>
            </a:endParaRPr>
          </a:p>
          <a:p>
            <a:pPr algn="just" eaLnBrk="0" hangingPunct="0"/>
            <a:r>
              <a:rPr lang="ro-RO" b="0" dirty="0"/>
              <a:t>- prezenţa de gaze iritante în atmosfera ocupaţională;</a:t>
            </a:r>
            <a:endParaRPr lang="en-AU" b="0" dirty="0">
              <a:latin typeface="_TimesNewRoman" charset="0"/>
            </a:endParaRPr>
          </a:p>
          <a:p>
            <a:pPr algn="just" eaLnBrk="0" hangingPunct="0"/>
            <a:r>
              <a:rPr lang="ro-RO" b="0" dirty="0"/>
              <a:t> - asocierea temperaturii scăzute cu o umiditate crescută, care favorizează afecţiunile pulmonare intercurente „a frigore” ce îngreunează clearance-ul pulmonar;</a:t>
            </a:r>
            <a:endParaRPr lang="en-AU" b="0" dirty="0">
              <a:latin typeface="_TimesNewRoman" charset="0"/>
            </a:endParaRPr>
          </a:p>
          <a:p>
            <a:pPr algn="just" eaLnBrk="0" hangingPunct="0"/>
            <a:r>
              <a:rPr lang="ro-RO" b="0" dirty="0"/>
              <a:t>- absenţa sau ineficienţa ventilaţiei.</a:t>
            </a:r>
            <a:endParaRPr lang="en-AU"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1343472" y="487025"/>
            <a:ext cx="84582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b="0" i="1" dirty="0"/>
              <a:t>	C. Timpul de expunere până la apariţia bolii: </a:t>
            </a:r>
            <a:r>
              <a:rPr lang="ro-RO" b="0" dirty="0"/>
              <a:t>15 ani în medie.</a:t>
            </a:r>
            <a:endParaRPr lang="en-AU" b="0" dirty="0">
              <a:latin typeface="_TimesNewRoman" charset="0"/>
            </a:endParaRPr>
          </a:p>
          <a:p>
            <a:pPr algn="just" eaLnBrk="0" hangingPunct="0"/>
            <a:r>
              <a:rPr lang="ro-RO" b="0" dirty="0"/>
              <a:t>	Timpul de expunere - îmbracă trei noţiuni: 	</a:t>
            </a:r>
            <a:endParaRPr lang="en-AU" b="0" dirty="0">
              <a:latin typeface="_TimesNewRoman" charset="0"/>
            </a:endParaRPr>
          </a:p>
          <a:p>
            <a:pPr algn="just" eaLnBrk="0" hangingPunct="0"/>
            <a:r>
              <a:rPr lang="ro-RO" b="0" dirty="0"/>
              <a:t>	</a:t>
            </a:r>
          </a:p>
          <a:p>
            <a:pPr algn="just" eaLnBrk="0" hangingPunct="0"/>
            <a:r>
              <a:rPr lang="ro-RO" b="0" dirty="0"/>
              <a:t>	TE - timpul de expunere propriu-zis (expunere externă): durata de la începutul activităţii profesionale în mediu cu pulberi până la încetarea activităţii profesionale în acest mediu;</a:t>
            </a:r>
            <a:endParaRPr lang="en-AU" b="0" dirty="0">
              <a:latin typeface="_TimesNewRoman" charset="0"/>
            </a:endParaRPr>
          </a:p>
          <a:p>
            <a:pPr algn="just" eaLnBrk="0" hangingPunct="0"/>
            <a:endParaRPr lang="ro-RO" b="0" dirty="0"/>
          </a:p>
          <a:p>
            <a:pPr algn="just" eaLnBrk="0" hangingPunct="0"/>
            <a:r>
              <a:rPr lang="ro-RO" b="0" dirty="0"/>
              <a:t>	TR - timpul de retenţie (expunere internă): durata de la începutul activităţii profesionale în mediul cu pulberi şi până în momentul examinării;</a:t>
            </a:r>
            <a:endParaRPr lang="en-AU" b="0" dirty="0">
              <a:latin typeface="_TimesNewRoman" charset="0"/>
            </a:endParaRPr>
          </a:p>
          <a:p>
            <a:pPr algn="just" eaLnBrk="0" hangingPunct="0"/>
            <a:endParaRPr lang="ro-RO" b="0" dirty="0"/>
          </a:p>
          <a:p>
            <a:pPr algn="just" eaLnBrk="0" hangingPunct="0"/>
            <a:r>
              <a:rPr lang="ro-RO" b="0" dirty="0"/>
              <a:t>	TL - timpul de latenţă: durata de la începutul activităţii profesionale în mediul cu pulberi şi până în momentul când apar modificări radiologice de tip 1p, 1s.</a:t>
            </a:r>
            <a:endParaRPr lang="en-AU" b="0" dirty="0">
              <a:latin typeface="_TimesNewRoman" charset="0"/>
            </a:endParaRPr>
          </a:p>
          <a:p>
            <a:pPr algn="just" eaLnBrk="0" hangingPunct="0"/>
            <a:r>
              <a:rPr lang="ro-RO" b="0" dirty="0"/>
              <a:t> </a:t>
            </a:r>
            <a:endParaRPr lang="en-AU" b="0" dirty="0">
              <a:latin typeface="_TimesNewRoman" charset="0"/>
            </a:endParaRPr>
          </a:p>
          <a:p>
            <a:pPr eaLnBrk="0" hangingPunct="0"/>
            <a:endParaRPr lang="en-AU"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911424" y="1196752"/>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268288" lvl="3" algn="just"/>
            <a:r>
              <a:rPr lang="ro-RO" i="1" dirty="0"/>
              <a:t>Locul de muncă, operaţiile tehnologice, profesiuni expuse</a:t>
            </a:r>
            <a:r>
              <a:rPr lang="ro-RO" b="0" dirty="0"/>
              <a:t>:</a:t>
            </a:r>
          </a:p>
          <a:p>
            <a:pPr marL="268288" lvl="3" algn="just"/>
            <a:r>
              <a:rPr lang="ro-RO" b="0" i="1" dirty="0"/>
              <a:t> </a:t>
            </a:r>
            <a:endParaRPr lang="ro-RO" b="0" dirty="0"/>
          </a:p>
          <a:p>
            <a:pPr marL="611188" lvl="3" indent="-342900" algn="just">
              <a:buFont typeface="Wingdings" panose="05000000000000000000" pitchFamily="2" charset="2"/>
              <a:buChar char="§"/>
            </a:pPr>
            <a:r>
              <a:rPr lang="ro-RO" b="0" dirty="0"/>
              <a:t>muncitori din industria minieră;</a:t>
            </a:r>
          </a:p>
          <a:p>
            <a:pPr marL="611188" lvl="3" indent="-342900" algn="just">
              <a:buFont typeface="Wingdings" panose="05000000000000000000" pitchFamily="2" charset="2"/>
              <a:buChar char="§"/>
            </a:pPr>
            <a:r>
              <a:rPr lang="ro-RO" b="0" dirty="0"/>
              <a:t>din industria metalurgică;</a:t>
            </a:r>
          </a:p>
          <a:p>
            <a:pPr marL="611188" lvl="3" indent="-342900" algn="just">
              <a:buFont typeface="Wingdings" panose="05000000000000000000" pitchFamily="2" charset="2"/>
              <a:buChar char="§"/>
            </a:pPr>
            <a:r>
              <a:rPr lang="ro-RO" b="0" dirty="0"/>
              <a:t>din industria constructoare de maşini;</a:t>
            </a:r>
          </a:p>
          <a:p>
            <a:pPr marL="611188" lvl="3" indent="-342900" algn="just">
              <a:buFont typeface="Wingdings" panose="05000000000000000000" pitchFamily="2" charset="2"/>
              <a:buChar char="§"/>
            </a:pPr>
            <a:r>
              <a:rPr lang="ro-RO" b="0" dirty="0"/>
              <a:t>din industria cărămizi refractare;</a:t>
            </a:r>
          </a:p>
          <a:p>
            <a:pPr marL="611188" lvl="3" indent="-342900" algn="just">
              <a:buFont typeface="Wingdings" panose="05000000000000000000" pitchFamily="2" charset="2"/>
              <a:buChar char="§"/>
            </a:pPr>
            <a:r>
              <a:rPr lang="ro-RO" b="0" dirty="0"/>
              <a:t>hidrocentrale;</a:t>
            </a:r>
          </a:p>
          <a:p>
            <a:pPr marL="611188" lvl="3" indent="-342900" algn="just">
              <a:buFont typeface="Wingdings" panose="05000000000000000000" pitchFamily="2" charset="2"/>
              <a:buChar char="§"/>
            </a:pPr>
            <a:r>
              <a:rPr lang="ro-RO" b="0" dirty="0"/>
              <a:t>cariere;</a:t>
            </a:r>
          </a:p>
          <a:p>
            <a:pPr marL="611188" lvl="3" indent="-342900" algn="just">
              <a:buFont typeface="Wingdings" panose="05000000000000000000" pitchFamily="2" charset="2"/>
              <a:buChar char="§"/>
            </a:pPr>
            <a:r>
              <a:rPr lang="ro-RO" b="0" dirty="0"/>
              <a:t>explorări geologice etc. </a:t>
            </a:r>
            <a:endParaRPr lang="en-AU" b="0" dirty="0">
              <a:latin typeface="_TimesNewRoman" charset="0"/>
            </a:endParaRPr>
          </a:p>
          <a:p>
            <a:pPr lvl="3" eaLnBrk="0" hangingPunct="0"/>
            <a:endParaRPr lang="en-AU"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agine similar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368" y="764704"/>
            <a:ext cx="6460364" cy="48452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04112" y="1109848"/>
            <a:ext cx="4536504" cy="4524315"/>
          </a:xfrm>
          <a:prstGeom prst="rect">
            <a:avLst/>
          </a:prstGeom>
        </p:spPr>
        <p:txBody>
          <a:bodyPr wrap="square">
            <a:spAutoFit/>
          </a:bodyPr>
          <a:lstStyle/>
          <a:p>
            <a:pPr algn="just"/>
            <a:r>
              <a:rPr lang="ro-RO" b="0" dirty="0"/>
              <a:t>Patrunderea</a:t>
            </a:r>
          </a:p>
          <a:p>
            <a:pPr algn="just"/>
            <a:r>
              <a:rPr lang="ro-RO" b="0" i="1" dirty="0"/>
              <a:t>la nivelul sacilor alveolari şi alveolelor:</a:t>
            </a:r>
            <a:endParaRPr lang="en-AU" b="0" dirty="0">
              <a:latin typeface="_TimesNewRoman" charset="0"/>
            </a:endParaRPr>
          </a:p>
          <a:p>
            <a:pPr algn="just" eaLnBrk="0" hangingPunct="0"/>
            <a:r>
              <a:rPr lang="ro-RO" b="0" dirty="0"/>
              <a:t>- pătrund şi se depun particulele între 3-1 µm, în marea lor majoritate, în alveole, stroma alveolară şi interstiţiul alveolar; </a:t>
            </a:r>
          </a:p>
          <a:p>
            <a:pPr algn="just" eaLnBrk="0" hangingPunct="0"/>
            <a:r>
              <a:rPr lang="ro-RO" b="0" dirty="0"/>
              <a:t>- pătrunderea maximă o au particulele de 1-2 µm; </a:t>
            </a:r>
            <a:endParaRPr lang="en-AU" b="0" dirty="0">
              <a:latin typeface="_TimesNewRoman" charset="0"/>
            </a:endParaRPr>
          </a:p>
          <a:p>
            <a:pPr algn="just" eaLnBrk="0" hangingPunct="0"/>
            <a:r>
              <a:rPr lang="ro-RO" b="0" dirty="0"/>
              <a:t>- acest nivel se face cel mai uşor pătrunderea particulelor în interstiţiul pulmonar;</a:t>
            </a:r>
            <a:endParaRPr lang="en-AU" b="0" dirty="0">
              <a:latin typeface="_TimesNewRoman" charset="0"/>
            </a:endParaRPr>
          </a:p>
        </p:txBody>
      </p:sp>
    </p:spTree>
    <p:extLst>
      <p:ext uri="{BB962C8B-B14F-4D97-AF65-F5344CB8AC3E}">
        <p14:creationId xmlns:p14="http://schemas.microsoft.com/office/powerpoint/2010/main" val="231112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767408" y="692696"/>
            <a:ext cx="8763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0" i="1" dirty="0"/>
              <a:t>	b. eliminarea particulelor depuse iniţial:</a:t>
            </a:r>
            <a:endParaRPr lang="en-AU" b="0" dirty="0">
              <a:latin typeface="_TimesNewRoman" charset="0"/>
            </a:endParaRPr>
          </a:p>
          <a:p>
            <a:pPr algn="just" eaLnBrk="0" hangingPunct="0"/>
            <a:r>
              <a:rPr lang="ro-RO" b="0" i="1" dirty="0"/>
              <a:t>	</a:t>
            </a:r>
          </a:p>
          <a:p>
            <a:pPr algn="just" eaLnBrk="0" hangingPunct="0"/>
            <a:r>
              <a:rPr lang="ro-RO" b="0" i="1" dirty="0"/>
              <a:t>- particulele depuse şi reţinute temporar pe mucusul bronşic şi bronşiolar </a:t>
            </a:r>
            <a:r>
              <a:rPr lang="ro-RO" b="0" dirty="0"/>
              <a:t>(particulele de 10-3 µm) sunt preluate de escalatorul mucociliar (covorul rulant mucociliar) si eliminate odată cu secreţiile traheobronşice în proporţie de 90% în prima oră, apoi restul în 6-12 ore;</a:t>
            </a:r>
          </a:p>
          <a:p>
            <a:pPr algn="just" eaLnBrk="0" hangingPunct="0"/>
            <a:r>
              <a:rPr lang="ro-RO" b="0" dirty="0"/>
              <a:t>Disfuncţionalităţi ale covorului rulant mucociliar se întâlnesc la:</a:t>
            </a:r>
            <a:endParaRPr lang="en-AU" b="0" dirty="0">
              <a:latin typeface="_TimesNewRoman" charset="0"/>
            </a:endParaRPr>
          </a:p>
          <a:p>
            <a:pPr algn="just" eaLnBrk="0" hangingPunct="0"/>
            <a:r>
              <a:rPr lang="ro-RO" b="0" dirty="0"/>
              <a:t>	- fumători;</a:t>
            </a:r>
            <a:endParaRPr lang="en-AU" b="0" dirty="0">
              <a:latin typeface="_TimesNewRoman" charset="0"/>
            </a:endParaRPr>
          </a:p>
          <a:p>
            <a:pPr algn="just" eaLnBrk="0" hangingPunct="0"/>
            <a:r>
              <a:rPr lang="ro-RO" b="0" dirty="0"/>
              <a:t>	- consumatori de alcool;</a:t>
            </a:r>
            <a:endParaRPr lang="en-AU" b="0" dirty="0">
              <a:latin typeface="_TimesNewRoman" charset="0"/>
            </a:endParaRPr>
          </a:p>
          <a:p>
            <a:pPr algn="just" eaLnBrk="0" hangingPunct="0"/>
            <a:r>
              <a:rPr lang="ro-RO" b="0" dirty="0"/>
              <a:t>	- în infecţii bronşice;</a:t>
            </a:r>
            <a:endParaRPr lang="en-AU" b="0" dirty="0">
              <a:latin typeface="_TimesNewRoman" charset="0"/>
            </a:endParaRPr>
          </a:p>
          <a:p>
            <a:pPr algn="just" eaLnBrk="0" hangingPunct="0"/>
            <a:endParaRPr lang="en-AU" b="0" dirty="0">
              <a:latin typeface="_TimesNewRoman"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522</TotalTime>
  <Words>4009</Words>
  <Application>Microsoft Office PowerPoint</Application>
  <PresentationFormat>Widescreen</PresentationFormat>
  <Paragraphs>416</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_TimesNewRoman</vt:lpstr>
      <vt:lpstr>Arial</vt:lpstr>
      <vt:lpstr>Sitka Subheading</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UMF Craiova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Bunescu Marius</dc:creator>
  <cp:lastModifiedBy>marius bunescu</cp:lastModifiedBy>
  <cp:revision>172</cp:revision>
  <dcterms:created xsi:type="dcterms:W3CDTF">2007-01-01T14:13:53Z</dcterms:created>
  <dcterms:modified xsi:type="dcterms:W3CDTF">2020-10-08T05:48:53Z</dcterms:modified>
  <cp:category>Medicina Muncii</cp:category>
</cp:coreProperties>
</file>