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352" r:id="rId2"/>
    <p:sldId id="353" r:id="rId3"/>
    <p:sldId id="256" r:id="rId4"/>
    <p:sldId id="257" r:id="rId5"/>
    <p:sldId id="260" r:id="rId6"/>
    <p:sldId id="261" r:id="rId7"/>
    <p:sldId id="262" r:id="rId8"/>
    <p:sldId id="337" r:id="rId9"/>
    <p:sldId id="338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1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295" r:id="rId45"/>
    <p:sldId id="299" r:id="rId46"/>
    <p:sldId id="351" r:id="rId47"/>
    <p:sldId id="307" r:id="rId48"/>
    <p:sldId id="308" r:id="rId49"/>
    <p:sldId id="318" r:id="rId50"/>
    <p:sldId id="322" r:id="rId51"/>
    <p:sldId id="324" r:id="rId52"/>
    <p:sldId id="328" r:id="rId53"/>
    <p:sldId id="329" r:id="rId54"/>
    <p:sldId id="330" r:id="rId55"/>
    <p:sldId id="333" r:id="rId56"/>
    <p:sldId id="334" r:id="rId57"/>
    <p:sldId id="335" r:id="rId58"/>
    <p:sldId id="336" r:id="rId59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1" autoAdjust="0"/>
    <p:restoredTop sz="90929"/>
  </p:normalViewPr>
  <p:slideViewPr>
    <p:cSldViewPr>
      <p:cViewPr varScale="1">
        <p:scale>
          <a:sx n="61" d="100"/>
          <a:sy n="61" d="100"/>
        </p:scale>
        <p:origin x="118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bunescu" userId="c71f03b50b546a74" providerId="LiveId" clId="{BFD48E76-D0FD-4A60-8533-9A68235E0B20}"/>
    <pc:docChg chg="addSld modSld">
      <pc:chgData name="marius bunescu" userId="c71f03b50b546a74" providerId="LiveId" clId="{BFD48E76-D0FD-4A60-8533-9A68235E0B20}" dt="2020-10-08T05:48:26.729" v="25" actId="1076"/>
      <pc:docMkLst>
        <pc:docMk/>
      </pc:docMkLst>
      <pc:sldChg chg="addSp modSp new mod">
        <pc:chgData name="marius bunescu" userId="c71f03b50b546a74" providerId="LiveId" clId="{BFD48E76-D0FD-4A60-8533-9A68235E0B20}" dt="2020-10-08T05:48:26.729" v="25" actId="1076"/>
        <pc:sldMkLst>
          <pc:docMk/>
          <pc:sldMk cId="376772395" sldId="353"/>
        </pc:sldMkLst>
        <pc:spChg chg="add mod">
          <ac:chgData name="marius bunescu" userId="c71f03b50b546a74" providerId="LiveId" clId="{BFD48E76-D0FD-4A60-8533-9A68235E0B20}" dt="2020-10-08T05:48:26.729" v="25" actId="1076"/>
          <ac:spMkLst>
            <pc:docMk/>
            <pc:sldMk cId="376772395" sldId="353"/>
            <ac:spMk id="3" creationId="{70BC0716-50B8-4BCA-A237-67BC2E95BD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A678-01ED-48AB-8398-5A4F1F79D91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241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91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59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0857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18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283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529F-01F3-4AF1-80CC-7BB15DF1FB8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8174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5935-847A-4D96-BB2E-B7FAE0DFAEE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41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21FA-3D46-426B-8F16-E498BFC89D3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959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870EB-10E2-4B57-B9CF-EE60C71BEEB1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60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2F04-F53E-4172-AD9C-5622971B0DE4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919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B2D9-5AA9-46F6-89A9-6D883C7B9203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432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692B-402A-4340-B96A-FE1D5A9F6080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17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39E4-8729-4A60-BBD7-FE0328F24854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935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BCB1-968B-480F-95A1-3C11A9FB8E9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670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8529-9CF7-4FF0-A36A-F6FB5E81A69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171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635C02-E899-4211-B973-41A9D5F31EA9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37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occupationa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34480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03512" y="2780928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o-RO" sz="3600" b="1" dirty="0">
                <a:latin typeface="Sitka Subheading" panose="02000505000000020004" pitchFamily="2" charset="0"/>
              </a:rPr>
              <a:t>MEDICINA MUNCII</a:t>
            </a:r>
          </a:p>
          <a:p>
            <a:pPr algn="ctr"/>
            <a:endParaRPr lang="ro-RO" sz="3600" b="1" dirty="0">
              <a:latin typeface="Sitka Subheading" panose="02000505000000020004" pitchFamily="2" charset="0"/>
            </a:endParaRPr>
          </a:p>
          <a:p>
            <a:pPr algn="ctr"/>
            <a:r>
              <a:rPr lang="ro-RO" sz="3600" dirty="0">
                <a:latin typeface="Sitka Subheading" panose="02000505000000020004" pitchFamily="2" charset="0"/>
              </a:rPr>
              <a:t>Cursul I</a:t>
            </a:r>
            <a:r>
              <a:rPr lang="en-GB" sz="3600" dirty="0">
                <a:latin typeface="Sitka Subheading" panose="02000505000000020004" pitchFamily="2" charset="0"/>
              </a:rPr>
              <a:t>V</a:t>
            </a:r>
            <a:endParaRPr lang="ro-RO" sz="3600" dirty="0">
              <a:latin typeface="Sitka Subheading" panose="02000505000000020004" pitchFamily="2" charset="0"/>
            </a:endParaRPr>
          </a:p>
          <a:p>
            <a:pPr algn="ctr"/>
            <a:endParaRPr lang="ro-RO" sz="2800" dirty="0"/>
          </a:p>
          <a:p>
            <a:pPr algn="ctr"/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24670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11424" y="260648"/>
            <a:ext cx="979308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ro-RO" i="1" dirty="0"/>
              <a:t>Tabloul clinic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  <a:endParaRPr lang="en-US" b="0" i="1" dirty="0"/>
          </a:p>
          <a:p>
            <a:pPr algn="just" eaLnBrk="0" hangingPunct="0"/>
            <a:r>
              <a:rPr lang="en-US" b="0" i="1" dirty="0"/>
              <a:t>	</a:t>
            </a:r>
            <a:r>
              <a:rPr lang="ro-RO" b="0" i="1" dirty="0"/>
              <a:t>I. Azbestoza pulmonară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 </a:t>
            </a:r>
            <a:endParaRPr lang="en-US" b="0" dirty="0"/>
          </a:p>
          <a:p>
            <a:pPr algn="just" eaLnBrk="0" hangingPunct="0"/>
            <a:r>
              <a:rPr lang="ro-RO" b="0" dirty="0"/>
              <a:t>	Debutul bolii este </a:t>
            </a:r>
            <a:r>
              <a:rPr lang="ro-RO" dirty="0"/>
              <a:t>insidios</a:t>
            </a:r>
            <a:r>
              <a:rPr lang="ro-RO" b="0" dirty="0"/>
              <a:t> şi se produce după un timp de retenţie direct proporţional cu cantitatea de azbest reţinută în plămâni (cca </a:t>
            </a:r>
            <a:r>
              <a:rPr lang="ro-RO" dirty="0"/>
              <a:t>10-15 ani</a:t>
            </a:r>
            <a:r>
              <a:rPr lang="ro-RO" b="0" dirty="0"/>
              <a:t>).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A. Simptome: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dispneea progresivă: apare la început la eforturi energetice mari neprofesionale, apoi devine constantă şi progresivă;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tuse uscată, în faze avansate, cu expectoraţie vâscoasă, aderentă;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dureri toracice;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iritaţia căilor respiratorii;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scăderea apetitului.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51384" y="980728"/>
            <a:ext cx="9001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  	Semne</a:t>
            </a:r>
            <a:r>
              <a:rPr lang="en-GB" b="0" dirty="0"/>
              <a:t> </a:t>
            </a:r>
            <a:r>
              <a:rPr lang="en-GB" b="0" dirty="0" err="1"/>
              <a:t>clinice</a:t>
            </a:r>
            <a:r>
              <a:rPr lang="ro-RO" b="0" dirty="0"/>
              <a:t>:</a:t>
            </a:r>
            <a:endParaRPr lang="en-GB" b="0" dirty="0"/>
          </a:p>
          <a:p>
            <a:pPr algn="just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în faza iniţială semnele obiective lipsesc, apoi apar şi se pot pune în evidenţă: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limitarea expansiunii toracice;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diminuarea murmurului vezicular;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raluri crepitante la baza toracelui;</a:t>
            </a:r>
            <a:endParaRPr lang="en-GB" b="0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- în fază mai avansată: semne de bronşită cronică, emfizem: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frecături pleurale;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prezenţa tabloului din cordul pulmonar cronic;</a:t>
            </a:r>
            <a:endParaRPr lang="en-GB" b="0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verucile azbestozice digito-palmare, semn de expunere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1383" y="260648"/>
            <a:ext cx="8141197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	</a:t>
            </a:r>
            <a:r>
              <a:rPr lang="ro-RO" b="0" i="1" dirty="0"/>
              <a:t>II. Azbestoza pleurală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  <a:endParaRPr lang="en-US" b="0" i="1" dirty="0"/>
          </a:p>
          <a:p>
            <a:pPr algn="just" eaLnBrk="0" hangingPunct="0"/>
            <a:r>
              <a:rPr lang="en-US" b="0" i="1" dirty="0"/>
              <a:t>	</a:t>
            </a:r>
            <a:r>
              <a:rPr lang="ro-RO" b="0" dirty="0"/>
              <a:t>- apare după o perioadă foarte lungă, între 20-40 ani, atât la persoanele expuse profesional cât şi neprofesional.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îngroşări pleurale parietale hialine, apoi plăci pleurale calcificate;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de obicei bilateral;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situate frecvent pe versantul posterior al cupolei diafragmatice (radiografie pulmonară de profil) pe pleura parietală în partea anterioară a toracelui, mai rar pe pleura mediastinală sau interlobară;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niciodată la nivelul sinusurilor costodiafragmatice.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US" b="0" dirty="0"/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Aceste modificări anatomopatologice pot produce disfuncţii ventilatorii restrictive importante cu dispnee</a:t>
            </a:r>
            <a:r>
              <a:rPr lang="en-GB" b="0" dirty="0"/>
              <a:t>.</a:t>
            </a:r>
          </a:p>
          <a:p>
            <a:pPr algn="just" eaLnBrk="0" hangingPunct="0"/>
            <a:r>
              <a:rPr lang="en-GB" b="0" dirty="0"/>
              <a:t>	P</a:t>
            </a:r>
            <a:r>
              <a:rPr lang="ro-RO" b="0" dirty="0"/>
              <a:t>leurezia azbestozică poate fi serofibrinoasă</a:t>
            </a:r>
            <a:r>
              <a:rPr lang="en-GB" b="0" dirty="0"/>
              <a:t> </a:t>
            </a:r>
            <a:r>
              <a:rPr lang="en-GB" b="0" dirty="0" err="1"/>
              <a:t>sau</a:t>
            </a:r>
            <a:r>
              <a:rPr lang="en-GB" b="0" dirty="0"/>
              <a:t> </a:t>
            </a:r>
            <a:r>
              <a:rPr lang="ro-RO" b="0" dirty="0"/>
              <a:t> serohemoragică. </a:t>
            </a:r>
            <a:endParaRPr lang="en-AU" b="0" dirty="0">
              <a:latin typeface="_TimesNewRoman" charset="0"/>
            </a:endParaRPr>
          </a:p>
        </p:txBody>
      </p:sp>
      <p:pic>
        <p:nvPicPr>
          <p:cNvPr id="22537" name="Picture 9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381" y="476672"/>
            <a:ext cx="31990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81" y="2924944"/>
            <a:ext cx="347798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5171" y="1664420"/>
            <a:ext cx="72728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 	III. Carcinomul bronşic</a:t>
            </a:r>
            <a:endParaRPr lang="en-GB" b="0" i="1" dirty="0"/>
          </a:p>
          <a:p>
            <a:pPr algn="just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Anatomopatologic: adenocarcinom, carcinom cu celule scuamoase;</a:t>
            </a:r>
            <a:endParaRPr lang="en-AU" b="0" dirty="0">
              <a:latin typeface="_TimesNewRoman" charset="0"/>
            </a:endParaRPr>
          </a:p>
          <a:p>
            <a:pPr indent="0" algn="just" eaLnBrk="0" hangingPunct="0"/>
            <a:r>
              <a:rPr lang="ro-RO" b="0" dirty="0"/>
              <a:t>- localizat de obicei în lobii pulmonari inferiori, uneori periferic;</a:t>
            </a:r>
            <a:endParaRPr lang="en-AU" b="0" dirty="0">
              <a:latin typeface="_TimesNewRoman" charset="0"/>
            </a:endParaRPr>
          </a:p>
          <a:p>
            <a:pPr indent="0" algn="just" eaLnBrk="0" hangingPunct="0"/>
            <a:r>
              <a:rPr lang="ro-RO" b="0" dirty="0"/>
              <a:t>- evoluează multicentric, interesând rapid şi pleura;</a:t>
            </a:r>
            <a:endParaRPr lang="en-AU" b="0" dirty="0">
              <a:latin typeface="_TimesNewRoman" charset="0"/>
            </a:endParaRPr>
          </a:p>
          <a:p>
            <a:pPr indent="0" algn="just" eaLnBrk="0" hangingPunct="0"/>
            <a:r>
              <a:rPr lang="ro-RO" b="0" dirty="0"/>
              <a:t>- latenţă peste 15 ani, fumatul creşte considerabil riscul.</a:t>
            </a:r>
            <a:endParaRPr lang="en-AU" b="0" dirty="0">
              <a:latin typeface="_TimesNewRoman" charset="0"/>
            </a:endParaRPr>
          </a:p>
        </p:txBody>
      </p:sp>
      <p:pic>
        <p:nvPicPr>
          <p:cNvPr id="96258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31" y="1664420"/>
            <a:ext cx="43910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51079"/>
            <a:ext cx="3039116" cy="43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23392" y="1700808"/>
            <a:ext cx="8610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	IV. Mezoteliomul  difuz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endParaRPr lang="ro-RO" b="0" dirty="0"/>
          </a:p>
          <a:p>
            <a:pPr algn="just" eaLnBrk="0" hangingPunct="0"/>
            <a:r>
              <a:rPr lang="ro-RO" b="0" dirty="0"/>
              <a:t>- timp de expunere externă mic, la cantităţi mici de azbest;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timp de latenţă mare, peste 30 ani;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frecvent se însoţeşte de pleurezie serohemoragică;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în ordinea descrescândă a frecvenţei, se localizează </a:t>
            </a:r>
            <a:r>
              <a:rPr lang="ro-RO" dirty="0"/>
              <a:t>pleural, peritoneal sau la vaginala testiculară.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prezenţa acidului hialuronic în lichidul pleural sugerează prezenţa mezoteliomului.</a:t>
            </a:r>
          </a:p>
        </p:txBody>
      </p:sp>
      <p:pic>
        <p:nvPicPr>
          <p:cNvPr id="98308" name="Picture 4" descr="Imagini pentru asbestosis mesothelioma x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558" y="4213203"/>
            <a:ext cx="2808312" cy="26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23392" y="1052736"/>
            <a:ext cx="1036915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Diagnosticul pozitiv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	A. Stabilirea expunerii</a:t>
            </a:r>
            <a:r>
              <a:rPr lang="ro-RO" b="0" dirty="0"/>
              <a:t>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a) Subiectiv: anamneza profesională confirmă relaţia cauzală;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b) Obiectiv: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determinări de fibre de azbest în atmosfera de muncă;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acte doveditoare pentru vechimea în muncă cu expunere specifică.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	</a:t>
            </a:r>
            <a:r>
              <a:rPr lang="ro-RO" b="0" i="1" dirty="0"/>
              <a:t>B. Tabloul clinic:</a:t>
            </a:r>
            <a:r>
              <a:rPr lang="ro-RO" b="0" dirty="0"/>
              <a:t> simptome şi semne clinice corespunzând celor din azbestoză.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	C. Examene de laborator şi paraclinice:</a:t>
            </a:r>
            <a:r>
              <a:rPr lang="ro-RO" b="0" dirty="0"/>
              <a:t>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a) indicatori de expunere: corpi azbestozici în spută;</a:t>
            </a:r>
            <a:endParaRPr lang="en-AU" b="0" dirty="0">
              <a:latin typeface="_TimesNew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5812" y="404664"/>
            <a:ext cx="890431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0" hangingPunct="0"/>
            <a:r>
              <a:rPr lang="ro-RO" dirty="0"/>
              <a:t>Diagnosticul de azbestoză se pune numai de comisiile de pneumoconioze de pe lângă Clinicile de Medicina Muncii.</a:t>
            </a:r>
            <a:endParaRPr lang="en-AU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95400" y="404664"/>
            <a:ext cx="6696744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b) indicatori de efect biologic: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GB" dirty="0"/>
              <a:t>R</a:t>
            </a:r>
            <a:r>
              <a:rPr lang="ro-RO" dirty="0"/>
              <a:t>adiografia pulmonară standard </a:t>
            </a:r>
            <a:r>
              <a:rPr lang="ro-RO" b="0" dirty="0"/>
              <a:t>la care se adaugă şi radiografia oblică dreaptă (unghi de 45°) poate pune în evidenţă: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* opacităţi mici, neregulate s, t, u;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* opacităţi mari A, B, 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sz="1400" b="0" dirty="0"/>
              <a:t>	</a:t>
            </a:r>
          </a:p>
          <a:p>
            <a:pPr algn="just" eaLnBrk="0" hangingPunct="0"/>
            <a:r>
              <a:rPr lang="ro-RO" b="0" dirty="0"/>
              <a:t>- manifestări pleurale: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* îngroşări şi calcificări pleurale codificate pt, pc;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* pleurezii serofibrinoase sau hemoragice;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sz="1400" b="0" dirty="0"/>
              <a:t>	</a:t>
            </a:r>
          </a:p>
          <a:p>
            <a:pPr algn="just" eaLnBrk="0" hangingPunct="0"/>
            <a:r>
              <a:rPr lang="ro-RO" b="0" dirty="0"/>
              <a:t>- probe funcţionale ventilatorii: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* scăderea </a:t>
            </a:r>
            <a:r>
              <a:rPr lang="en-GB" b="0" dirty="0"/>
              <a:t>CV, </a:t>
            </a:r>
            <a:r>
              <a:rPr lang="ro-RO" b="0" dirty="0"/>
              <a:t>VEMS;</a:t>
            </a:r>
            <a:r>
              <a:rPr lang="en-GB" b="0" dirty="0"/>
              <a:t> </a:t>
            </a:r>
            <a:r>
              <a:rPr lang="ro-RO" b="0" dirty="0"/>
              <a:t>creşterea volumului rezidual (VR);</a:t>
            </a:r>
            <a:endParaRPr lang="en-GB" b="0" dirty="0"/>
          </a:p>
          <a:p>
            <a:pPr algn="just" eaLnBrk="0" hangingPunct="0"/>
            <a:r>
              <a:rPr lang="en-GB" dirty="0"/>
              <a:t>CT </a:t>
            </a:r>
            <a:r>
              <a:rPr lang="en-GB" dirty="0" err="1"/>
              <a:t>pulmonar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factor reumatoid</a:t>
            </a:r>
            <a:r>
              <a:rPr lang="ro-RO" b="0" dirty="0"/>
              <a:t>, anticorpi antinucleari prezenţi în1/4 din azbestoze;</a:t>
            </a:r>
          </a:p>
        </p:txBody>
      </p:sp>
      <p:pic>
        <p:nvPicPr>
          <p:cNvPr id="27655" name="Picture 7" descr="Imagini pentru asbes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51321"/>
            <a:ext cx="4648200" cy="61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95400" y="332656"/>
            <a:ext cx="993710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dirty="0"/>
              <a:t>	</a:t>
            </a:r>
            <a:r>
              <a:rPr lang="ro-RO" i="1" dirty="0"/>
              <a:t>Diagnosticul diferenţial</a:t>
            </a:r>
            <a:endParaRPr lang="en-GB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fibrozele postinfecţioase localizate bazal: de obicei unilaterale, însoţite de modificări hilare;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granuloame pulmonare de diverse cauze: alveolita alergică extrinsecă; sarcoidoză; berilioză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alte pneumoconioze colagene sau mixte: antracoză (pneumoconioza minerului la cărbune), sideroza, talcoza etc.;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tuberculoza pulmonară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pentru pleurezie se face cu: pleurezia tuberculoasă şi pleurezia din mezoteliom;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azbestoza pleurală: tuberculoza, silicoza.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51384" y="836712"/>
            <a:ext cx="1022513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 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Complicaţiile azbestozei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bronşita cronică;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cordul pulmonar cronic;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emfizemul pulmonar,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bronşiectazia;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cancer bronhopulmonar.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	Evoluţie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evoluţie </a:t>
            </a:r>
            <a:r>
              <a:rPr lang="ro-RO" dirty="0"/>
              <a:t>lentă, progresivă</a:t>
            </a:r>
            <a:r>
              <a:rPr lang="ro-RO" b="0" dirty="0"/>
              <a:t>, în medie după o perioadă de latenţă de 15 ani, chiar după eliminarea expunerii profesionale;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este grăbită de menţinerea bolnavului în mediu ocupaţional cu fibre de azbest, gaze şi vapori iritanţi, nerenunţarea la fumat.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79376" y="548680"/>
            <a:ext cx="972723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sz="2000" i="1" dirty="0"/>
              <a:t>	</a:t>
            </a:r>
            <a:r>
              <a:rPr lang="ro-RO" i="1" dirty="0"/>
              <a:t>Tratamentul</a:t>
            </a:r>
            <a:endParaRPr lang="en-GB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 </a:t>
            </a:r>
            <a:r>
              <a:rPr lang="ro-RO" b="0" dirty="0"/>
              <a:t>Tratamentul etiologic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întreruperea expunerii profesiona</a:t>
            </a:r>
            <a:r>
              <a:rPr lang="en-US" b="0" dirty="0"/>
              <a:t>le</a:t>
            </a:r>
            <a:r>
              <a:rPr lang="ro-RO" b="0" dirty="0"/>
              <a:t> fibre de azbest.</a:t>
            </a:r>
            <a:endParaRPr lang="en-GB" b="0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Tratamentul simptomatic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r>
              <a:rPr lang="en-GB" b="0" dirty="0"/>
              <a:t>- c</a:t>
            </a:r>
            <a:r>
              <a:rPr lang="ro-RO" b="0" dirty="0"/>
              <a:t>onstă din:</a:t>
            </a:r>
            <a:r>
              <a:rPr lang="en-GB" b="0" dirty="0"/>
              <a:t> </a:t>
            </a:r>
            <a:r>
              <a:rPr lang="ro-RO" b="0" dirty="0"/>
              <a:t>bronhodilatatoare</a:t>
            </a:r>
            <a:r>
              <a:rPr lang="en-GB" b="0" dirty="0"/>
              <a:t>, </a:t>
            </a:r>
            <a:r>
              <a:rPr lang="ro-RO" b="0" dirty="0"/>
              <a:t>expectorante</a:t>
            </a:r>
            <a:r>
              <a:rPr lang="en-GB" b="0" dirty="0"/>
              <a:t>, </a:t>
            </a:r>
            <a:r>
              <a:rPr lang="ro-RO" b="0" dirty="0"/>
              <a:t>gimnastică respirator</a:t>
            </a:r>
            <a:r>
              <a:rPr lang="en-GB" b="0" dirty="0" err="1"/>
              <a:t>ie</a:t>
            </a:r>
            <a:r>
              <a:rPr lang="en-GB" b="0" dirty="0"/>
              <a:t>, </a:t>
            </a:r>
            <a:r>
              <a:rPr lang="ro-RO" b="0" dirty="0"/>
              <a:t>antialgice;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prevenirea infecţiilor respiratorii (mai ales acutizarea bronşitei cronice);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creşterea rezistenţei generale a organismului:</a:t>
            </a:r>
            <a:endParaRPr lang="en-AU" b="0" dirty="0">
              <a:latin typeface="_TimesNewRoman" charset="0"/>
            </a:endParaRPr>
          </a:p>
          <a:p>
            <a:pPr lvl="2" algn="just" eaLnBrk="0" hangingPunct="0"/>
            <a:r>
              <a:rPr lang="ro-RO" b="0" dirty="0"/>
              <a:t>	* vitaminoterapie;</a:t>
            </a:r>
            <a:endParaRPr lang="en-AU" b="0" dirty="0">
              <a:latin typeface="_TimesNewRoman" charset="0"/>
            </a:endParaRPr>
          </a:p>
          <a:p>
            <a:pPr lvl="2" algn="just" eaLnBrk="0" hangingPunct="0"/>
            <a:r>
              <a:rPr lang="ro-RO" b="0" dirty="0"/>
              <a:t>	* alimentaţia bogată şi raţională;</a:t>
            </a:r>
            <a:endParaRPr lang="en-AU" b="0" dirty="0">
              <a:latin typeface="_TimesNewRoman" charset="0"/>
            </a:endParaRPr>
          </a:p>
          <a:p>
            <a:pPr lvl="2" algn="just" eaLnBrk="0" hangingPunct="0"/>
            <a:r>
              <a:rPr lang="ro-RO" b="0" dirty="0"/>
              <a:t>	* cure sanatoriale în staţiunile pentru pneumoconioze.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BC0716-50B8-4BCA-A237-67BC2E95BD78}"/>
              </a:ext>
            </a:extLst>
          </p:cNvPr>
          <p:cNvSpPr txBox="1"/>
          <p:nvPr/>
        </p:nvSpPr>
        <p:spPr>
          <a:xfrm>
            <a:off x="695400" y="1166842"/>
            <a:ext cx="8856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CURSUL </a:t>
            </a:r>
            <a:r>
              <a:rPr lang="ro-RO" dirty="0">
                <a:ea typeface="Times New Roman" panose="02020603050405020304" pitchFamily="18" charset="0"/>
              </a:rPr>
              <a:t>4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CUPRINS:</a:t>
            </a:r>
            <a:endParaRPr lang="ro-RO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it-I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Azbestoza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Definiţie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Etiologie. Patogenie. Tabloul clinic. Diagnosticul pozitiv. Diagnosticul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Evoluţie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Expertiza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capacităţii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 muncă. Tratament. Profilaxie.</a:t>
            </a:r>
            <a:endParaRPr lang="en-US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Pneumoconioza minerului la cărbune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Definiţie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Etiologie. Patogenie. Tabloul clinic. Diagnosticul pozitiv. Diagnosticul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Evoluţie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Tratament. Profilaxie.</a:t>
            </a:r>
            <a:endParaRPr lang="en-US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Boli profesionale produse de pulberi organice. 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Astmul </a:t>
            </a:r>
            <a:r>
              <a:rPr lang="ro-RO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bronşic</a:t>
            </a:r>
            <a:r>
              <a:rPr lang="ro-RO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profesional.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Definiţie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Etiologie. Patogenie. Tabloul clinic. Diagnosticul pozitiv. Diagnosticul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diferenţial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Complicaţii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Tratament. Profilaxie. Afirmarea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profesionalităţii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astmului </a:t>
            </a:r>
            <a:r>
              <a:rPr lang="ro-RO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bronşic</a:t>
            </a:r>
            <a:r>
              <a:rPr lang="ro-RO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3392" y="692696"/>
            <a:ext cx="972108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dirty="0"/>
              <a:t>	</a:t>
            </a:r>
            <a:r>
              <a:rPr lang="ro-RO" i="1" dirty="0"/>
              <a:t>Profilaxie</a:t>
            </a:r>
            <a:endParaRPr lang="en-GB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A. Măsuri tehnico-organizatorice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înlocuirea azbestului cu materiale cu proprietăţi asemănătoare, dar cu nocivitate mai mică sau inofensive ca: fibre de sticlă şi fibre silico-aluminoase, cauciuc siliconic, ceramică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automatizarea sau/şi mecanizarea unor procese tehnologice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utilizarea unor metode umede: nebulizare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izolarea sau/şi etanşeizarea surselor generatoare de pulberi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amenajarea unor sisteme eficiente de ventilaţie generală şi locală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purtarea echipamentului de protecţie, inclusiv mască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95400" y="260648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o-RO" b="0" i="1" dirty="0"/>
              <a:t>	B. Măsuri medicale</a:t>
            </a:r>
            <a:endParaRPr lang="en-GB" b="0" i="1" dirty="0"/>
          </a:p>
          <a:p>
            <a:pPr algn="just"/>
            <a:endParaRPr lang="ro-RO" b="0" dirty="0"/>
          </a:p>
          <a:p>
            <a:pPr algn="just" eaLnBrk="0" hangingPunct="0"/>
            <a:r>
              <a:rPr lang="ro-RO" b="0" i="1" dirty="0"/>
              <a:t>a) recunoaşterea riscului profesional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- cunoaşterea procesului tehnologic;</a:t>
            </a:r>
          </a:p>
          <a:p>
            <a:pPr lvl="1" algn="just" eaLnBrk="0" hangingPunct="0"/>
            <a:r>
              <a:rPr lang="ro-RO" b="0" dirty="0"/>
              <a:t>- catagrafierea surselor generatoare, locurilor de muncă şi lucrătorilor expuşi;</a:t>
            </a:r>
          </a:p>
          <a:p>
            <a:pPr marL="800100" lvl="1" indent="-342900" algn="just" eaLnBrk="0" hangingPunct="0">
              <a:buFontTx/>
              <a:buChar char="-"/>
            </a:pPr>
            <a:r>
              <a:rPr lang="ro-RO" b="0" dirty="0"/>
              <a:t>determinarea pulberilor cu fibre de azbest;</a:t>
            </a:r>
            <a:endParaRPr lang="en-GB" b="0" dirty="0"/>
          </a:p>
          <a:p>
            <a:pPr lvl="1" algn="just" eaLnBrk="0" hangingPunct="0"/>
            <a:endParaRPr lang="ro-RO" b="0" dirty="0"/>
          </a:p>
          <a:p>
            <a:pPr algn="just" eaLnBrk="0" hangingPunct="0"/>
            <a:r>
              <a:rPr lang="ro-RO" b="0" i="1" dirty="0"/>
              <a:t>b) examenul medical la încadrarea </a:t>
            </a:r>
            <a:r>
              <a:rPr lang="ro-RO" b="0" dirty="0"/>
              <a:t>constă în: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en-GB" b="0" dirty="0"/>
              <a:t>-</a:t>
            </a:r>
            <a:r>
              <a:rPr lang="ro-RO" b="0" dirty="0"/>
              <a:t> </a:t>
            </a:r>
            <a:r>
              <a:rPr lang="en-GB" b="0" dirty="0"/>
              <a:t>R</a:t>
            </a:r>
            <a:r>
              <a:rPr lang="ro-RO" b="0" dirty="0"/>
              <a:t>adio</a:t>
            </a:r>
            <a:r>
              <a:rPr lang="en-GB" b="0" dirty="0" err="1"/>
              <a:t>grafie</a:t>
            </a:r>
            <a:r>
              <a:rPr lang="ro-RO" b="0" dirty="0"/>
              <a:t> pulmonară</a:t>
            </a:r>
            <a:r>
              <a:rPr lang="en-GB" b="0" dirty="0"/>
              <a:t> (RPS)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- probe funcţionale ventilatorii: CV, VEMS, IPB şi DEM</a:t>
            </a:r>
            <a:r>
              <a:rPr lang="ro-RO" b="0" baseline="-30000" dirty="0"/>
              <a:t>25-75%/CV </a:t>
            </a:r>
            <a:r>
              <a:rPr lang="ro-RO" b="0" dirty="0"/>
              <a:t>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  <a:p>
            <a:pPr algn="just"/>
            <a:r>
              <a:rPr lang="ro-RO" b="0" dirty="0"/>
              <a:t>Contraindicaţii medicale: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tuberculoza pulmonară;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bronhopneumopatiile cronice, inclusiv astmul bronşic;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boli care împiedică respiraţia nazală.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79376" y="980728"/>
            <a:ext cx="1022513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c) controlul medical periodic,</a:t>
            </a:r>
            <a:r>
              <a:rPr lang="ro-RO" b="0" dirty="0"/>
              <a:t> constă din: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r>
              <a:rPr lang="en-GB" b="0" dirty="0"/>
              <a:t>- </a:t>
            </a:r>
            <a:r>
              <a:rPr lang="ro-RO" b="0" dirty="0"/>
              <a:t>probe funcţionale respiratorii;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RPS la 5 ani de la încadrare apoi din 3 în 3 ani;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examen citologic al sputei la 10 ani de la încadrare, apoi din 2 în 2 ani;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corpii azbestozici în spută la 5 ani de la angajare şi apoi anual;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  <a:p>
            <a:pPr algn="just" eaLnBrk="0" hangingPunct="0"/>
            <a:r>
              <a:rPr lang="ro-RO" b="0" i="1" dirty="0"/>
              <a:t>d) educaţia pentru  sănătate</a:t>
            </a:r>
            <a:r>
              <a:rPr lang="ro-RO" b="0" dirty="0"/>
              <a:t>, care se adresează: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r>
              <a:rPr lang="en-GB" b="0" dirty="0"/>
              <a:t>- </a:t>
            </a:r>
            <a:r>
              <a:rPr lang="ro-RO" b="0" dirty="0"/>
              <a:t>conştientizarea riscului şi a necesităţii purtării echipamentului de protecţie;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suprimarea sau cel puţin reducerea fumatului;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tratarea corectă a tuturor afecţiunilor căilor aeriene superioare sau a oricărei bronhopneumopatii acute.</a:t>
            </a:r>
            <a:endParaRPr lang="en-AU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11424" y="692696"/>
            <a:ext cx="9144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  <a:tab pos="2743200" algn="ctr"/>
                <a:tab pos="548640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ro-RO" dirty="0"/>
              <a:t>PNEUMOCONIOZA MINERULUI LA CĂRBUNE</a:t>
            </a:r>
            <a:endParaRPr lang="en-AU" dirty="0">
              <a:latin typeface="_TimesNewRoman" charset="0"/>
            </a:endParaRPr>
          </a:p>
          <a:p>
            <a:pPr algn="ctr" eaLnBrk="0" hangingPunct="0"/>
            <a:r>
              <a:rPr lang="ro-RO" dirty="0"/>
              <a:t>(ANTRACOZA)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Definiţie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Pneumoconioza minerului la cărbune este o boală pulmonară cronică ce apare în urma expunerii îndelungate la concentraţii crescute de </a:t>
            </a:r>
            <a:r>
              <a:rPr lang="ro-RO" dirty="0"/>
              <a:t>pulberi de cărbune </a:t>
            </a:r>
            <a:r>
              <a:rPr lang="ro-RO" b="0" dirty="0"/>
              <a:t>(frecvent antracit şi huilă) prin inhalarea şi reţinerea acestora în plămâni şi care determină o reacţie de răspuns particulară.</a:t>
            </a:r>
            <a:endParaRPr lang="en-GB" b="0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Pneumoconioza mixtă</a:t>
            </a:r>
            <a:endParaRPr lang="en-AU" b="0" dirty="0"/>
          </a:p>
        </p:txBody>
      </p:sp>
      <p:pic>
        <p:nvPicPr>
          <p:cNvPr id="3" name="Picture 2" descr="Imagini pentru CAR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933056"/>
            <a:ext cx="4286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95400" y="764704"/>
            <a:ext cx="964907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	Etiologie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r>
              <a:rPr lang="ro-RO" b="0" i="1" dirty="0"/>
              <a:t>Factorul etiologic principal:</a:t>
            </a:r>
            <a:r>
              <a:rPr lang="ro-RO" b="0" dirty="0"/>
              <a:t> pulberea de cărbune (antracit, huilă, lignit)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endParaRPr lang="ro-RO" b="0" dirty="0"/>
          </a:p>
          <a:p>
            <a:pPr algn="just" eaLnBrk="0" hangingPunct="0"/>
            <a:r>
              <a:rPr lang="ro-RO" b="0" dirty="0"/>
              <a:t>	</a:t>
            </a:r>
            <a:r>
              <a:rPr lang="ro-RO" b="0" i="1" dirty="0"/>
              <a:t>Factorii etiologici</a:t>
            </a:r>
            <a:r>
              <a:rPr lang="ro-RO" b="0" dirty="0"/>
              <a:t> secundari sunt comuni pneumoconiozelor.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Locurile de muncă, procese tehnologice, profesiuni expuse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</a:t>
            </a:r>
            <a:r>
              <a:rPr lang="ro-RO" dirty="0"/>
              <a:t>minerit</a:t>
            </a:r>
            <a:r>
              <a:rPr lang="ro-RO" b="0" dirty="0"/>
              <a:t>: extragerea cărbunelui mai ales în minele cu straturi de steril, transportul şi măcinarea cărbunelui;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industria </a:t>
            </a:r>
            <a:r>
              <a:rPr lang="ro-RO" dirty="0"/>
              <a:t>grafitului</a:t>
            </a:r>
            <a:r>
              <a:rPr lang="ro-RO" b="0" dirty="0"/>
              <a:t> artificial;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</a:t>
            </a:r>
            <a:r>
              <a:rPr lang="ro-RO" dirty="0"/>
              <a:t>electrozilor</a:t>
            </a:r>
            <a:r>
              <a:rPr lang="ro-RO" b="0" dirty="0"/>
              <a:t> de cărbune;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industria de </a:t>
            </a:r>
            <a:r>
              <a:rPr lang="ro-RO" dirty="0"/>
              <a:t>negru de fum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</a:t>
            </a:r>
            <a:r>
              <a:rPr lang="ro-RO" dirty="0"/>
              <a:t>cocserii</a:t>
            </a:r>
            <a:r>
              <a:rPr lang="ro-RO" b="0" dirty="0"/>
              <a:t> etc.</a:t>
            </a:r>
            <a:endParaRPr lang="en-AU" b="0" dirty="0">
              <a:latin typeface="_TimesNewRoman" charset="0"/>
            </a:endParaRPr>
          </a:p>
        </p:txBody>
      </p:sp>
      <p:pic>
        <p:nvPicPr>
          <p:cNvPr id="99332" name="Picture 4" descr="Imagini pentru CAR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152123"/>
            <a:ext cx="4758199" cy="26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39416" y="404664"/>
            <a:ext cx="8534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 </a:t>
            </a:r>
            <a:r>
              <a:rPr lang="ro-RO" dirty="0"/>
              <a:t>	</a:t>
            </a:r>
            <a:r>
              <a:rPr lang="ro-RO" i="1" dirty="0"/>
              <a:t>Patogenie</a:t>
            </a:r>
            <a:r>
              <a:rPr lang="ro-RO" dirty="0"/>
              <a:t> 	</a:t>
            </a:r>
            <a:endParaRPr lang="en-AU" dirty="0">
              <a:latin typeface="_TimesNewRoman" charset="0"/>
            </a:endParaRPr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pulberea sub 5 µm inhalată - în alveole este fagocitată de macrofage unde formează insule coniotice sau focare de praf;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se încorporează în pereţii bronhiolelor pulmonare şi a alveolelor adiacente, formaţiuni denumite „</a:t>
            </a:r>
            <a:r>
              <a:rPr lang="ro-RO" dirty="0"/>
              <a:t>macula de cărbune</a:t>
            </a:r>
            <a:r>
              <a:rPr lang="ro-RO" b="0" dirty="0"/>
              <a:t>”.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AU" b="0" dirty="0"/>
          </a:p>
        </p:txBody>
      </p:sp>
      <p:pic>
        <p:nvPicPr>
          <p:cNvPr id="103426" name="Picture 2" descr="Imagini pentru macula anthrac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140968"/>
            <a:ext cx="497993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 descr="Imagini pentru macula anthrac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551535"/>
            <a:ext cx="4216598" cy="316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55440" y="548680"/>
            <a:ext cx="8458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ro-RO" i="1" dirty="0"/>
              <a:t>	Tabloul clinic</a:t>
            </a:r>
            <a:endParaRPr lang="en-GB" i="1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Forma simplă nu se exprimă clinic.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GB" b="0" dirty="0"/>
          </a:p>
          <a:p>
            <a:pPr algn="just" eaLnBrk="0" hangingPunct="0"/>
            <a:r>
              <a:rPr lang="ro-RO" b="0" dirty="0"/>
              <a:t>Forma complicată: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r>
              <a:rPr lang="en-GB" b="0" dirty="0"/>
              <a:t>-</a:t>
            </a:r>
            <a:r>
              <a:rPr lang="ro-RO" b="0" dirty="0"/>
              <a:t> tuse cu expectoraţie de culoare </a:t>
            </a:r>
            <a:r>
              <a:rPr lang="ro-RO" dirty="0"/>
              <a:t>neagră</a:t>
            </a:r>
            <a:r>
              <a:rPr lang="ro-RO" b="0" dirty="0"/>
              <a:t> caracteristică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dureri toracice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dispnee de efort progresivă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respiraţie şuierătoare când apare emfizemul perilezional</a:t>
            </a:r>
            <a:endParaRPr lang="en-GB" b="0" dirty="0"/>
          </a:p>
          <a:p>
            <a:pPr algn="just" eaLnBrk="0" hangingPunct="0"/>
            <a:endParaRPr lang="en-GB" b="0" dirty="0"/>
          </a:p>
          <a:p>
            <a:pPr marL="88900" lvl="2" indent="268288" algn="just"/>
            <a:r>
              <a:rPr lang="ro-RO" b="0" dirty="0"/>
              <a:t>Semne: </a:t>
            </a:r>
            <a:endParaRPr lang="en-GB" b="0" dirty="0"/>
          </a:p>
          <a:p>
            <a:pPr marL="88900" lvl="2" indent="268288" algn="just" eaLnBrk="0" hangingPunct="0"/>
            <a:r>
              <a:rPr lang="ro-RO" b="0" dirty="0"/>
              <a:t>- torace emfizematos;</a:t>
            </a:r>
            <a:endParaRPr lang="en-AU" b="0" dirty="0">
              <a:latin typeface="_TimesNewRoman" charset="0"/>
            </a:endParaRPr>
          </a:p>
          <a:p>
            <a:pPr marL="88900" lvl="2" indent="268288" algn="just" eaLnBrk="0" hangingPunct="0"/>
            <a:r>
              <a:rPr lang="ro-RO" b="0" dirty="0"/>
              <a:t>- diminuarea murmurului vezicular,;</a:t>
            </a:r>
            <a:endParaRPr lang="en-AU" b="0" dirty="0">
              <a:latin typeface="_TimesNewRoman" charset="0"/>
            </a:endParaRPr>
          </a:p>
          <a:p>
            <a:pPr marL="88900" lvl="2" indent="268288" algn="just" eaLnBrk="0" hangingPunct="0"/>
            <a:r>
              <a:rPr lang="ro-RO" b="0" dirty="0"/>
              <a:t>- hipersonoritate în emfizemul perilezionar;</a:t>
            </a:r>
            <a:endParaRPr lang="en-AU" b="0" dirty="0">
              <a:latin typeface="_TimesNewRoman" charset="0"/>
            </a:endParaRPr>
          </a:p>
          <a:p>
            <a:pPr marL="88900" lvl="2" indent="268288" algn="just" eaLnBrk="0" hangingPunct="0"/>
            <a:r>
              <a:rPr lang="ro-RO" b="0" dirty="0"/>
              <a:t>- raluri ro</a:t>
            </a:r>
            <a:r>
              <a:rPr lang="en-GB" b="0" dirty="0"/>
              <a:t>n</a:t>
            </a:r>
            <a:r>
              <a:rPr lang="ro-RO" b="0" dirty="0"/>
              <a:t>flante şi sibilante.	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839416" y="548680"/>
            <a:ext cx="8763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8900" lvl="2" indent="268288" algn="just"/>
            <a:r>
              <a:rPr lang="ro-RO" b="0" dirty="0"/>
              <a:t>	Examene paraclinice:</a:t>
            </a:r>
            <a:endParaRPr lang="en-AU" b="0" dirty="0">
              <a:latin typeface="_TimesNewRoman" charset="0"/>
            </a:endParaRPr>
          </a:p>
          <a:p>
            <a:pPr marL="88900" lvl="2" indent="268288" algn="just" eaLnBrk="0" hangingPunct="0"/>
            <a:endParaRPr lang="ro-RO" b="0" dirty="0"/>
          </a:p>
          <a:p>
            <a:pPr marL="88900" lvl="2" indent="268288" algn="just" eaLnBrk="0" hangingPunct="0"/>
            <a:r>
              <a:rPr lang="ro-RO" dirty="0"/>
              <a:t>RPS: </a:t>
            </a:r>
            <a:endParaRPr lang="en-AU" dirty="0">
              <a:latin typeface="_TimesNewRoman" charset="0"/>
            </a:endParaRPr>
          </a:p>
          <a:p>
            <a:pPr marL="88900" lvl="2" indent="268288" algn="just" eaLnBrk="0" hangingPunct="0"/>
            <a:r>
              <a:rPr lang="en-GB" b="0" dirty="0"/>
              <a:t>	</a:t>
            </a:r>
            <a:r>
              <a:rPr lang="ro-RO" b="0" dirty="0"/>
              <a:t>- opacităţi </a:t>
            </a:r>
            <a:r>
              <a:rPr lang="ro-RO" dirty="0"/>
              <a:t>mici</a:t>
            </a:r>
            <a:r>
              <a:rPr lang="ro-RO" b="0" dirty="0"/>
              <a:t> de tip </a:t>
            </a:r>
            <a:r>
              <a:rPr lang="ro-RO" dirty="0"/>
              <a:t>p, q </a:t>
            </a:r>
            <a:r>
              <a:rPr lang="ro-RO" b="0" dirty="0"/>
              <a:t>sau</a:t>
            </a:r>
            <a:r>
              <a:rPr lang="ro-RO" dirty="0"/>
              <a:t> r</a:t>
            </a:r>
            <a:r>
              <a:rPr lang="ro-RO" b="0" dirty="0"/>
              <a:t>, localizate mai frecvent în câmpurile pulmonare mijlocii;</a:t>
            </a:r>
            <a:endParaRPr lang="en-AU" b="0" dirty="0">
              <a:latin typeface="_TimesNewRoman" charset="0"/>
            </a:endParaRPr>
          </a:p>
          <a:p>
            <a:pPr marL="1163638" lvl="4" indent="-269875" algn="just" eaLnBrk="0" hangingPunct="0">
              <a:buFontTx/>
              <a:buChar char="-"/>
            </a:pPr>
            <a:r>
              <a:rPr lang="ro-RO" b="0" dirty="0"/>
              <a:t>în pneumoconioza masivă progresivă pot apare opacităţi </a:t>
            </a:r>
            <a:r>
              <a:rPr lang="ro-RO" dirty="0"/>
              <a:t>mari</a:t>
            </a:r>
            <a:r>
              <a:rPr lang="ro-RO" b="0" dirty="0"/>
              <a:t> de tip A, B, C.</a:t>
            </a:r>
            <a:endParaRPr lang="en-GB" b="0" dirty="0"/>
          </a:p>
          <a:p>
            <a:pPr marL="431800" lvl="2" indent="-342900" algn="just" eaLnBrk="0" hangingPunct="0">
              <a:buFontTx/>
              <a:buChar char="-"/>
            </a:pPr>
            <a:endParaRPr lang="en-GB" b="0" dirty="0">
              <a:latin typeface="_TimesNewRoman" charset="0"/>
            </a:endParaRPr>
          </a:p>
          <a:p>
            <a:pPr algn="just"/>
            <a:r>
              <a:rPr lang="ro-RO" dirty="0"/>
              <a:t>Probele funcţionale ventilatorii</a:t>
            </a:r>
            <a:r>
              <a:rPr lang="ro-RO" b="0" dirty="0"/>
              <a:t>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creşterea </a:t>
            </a:r>
            <a:r>
              <a:rPr lang="en-GB" b="0" dirty="0"/>
              <a:t>VR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scăderea </a:t>
            </a:r>
            <a:r>
              <a:rPr lang="en-GB" b="0" dirty="0"/>
              <a:t>CV, </a:t>
            </a:r>
            <a:r>
              <a:rPr lang="ro-RO" b="0" dirty="0"/>
              <a:t>VEMS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695400" y="332656"/>
            <a:ext cx="9649072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0" hangingPunct="0"/>
            <a:r>
              <a:rPr lang="ro-RO" b="0" dirty="0"/>
              <a:t> </a:t>
            </a:r>
            <a:r>
              <a:rPr lang="ro-RO" i="1" dirty="0"/>
              <a:t>Diagnosticul pozitiv</a:t>
            </a:r>
            <a:r>
              <a:rPr lang="en-GB" i="1" dirty="0"/>
              <a:t> </a:t>
            </a:r>
            <a:r>
              <a:rPr lang="ro-RO" b="0" dirty="0"/>
              <a:t>- cele trei criterii;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 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Diagnosticul diferenţial</a:t>
            </a:r>
            <a:r>
              <a:rPr lang="en-GB" i="1" dirty="0"/>
              <a:t> </a:t>
            </a:r>
            <a:r>
              <a:rPr lang="en-GB" b="0" i="1" dirty="0"/>
              <a:t>-</a:t>
            </a:r>
            <a:r>
              <a:rPr lang="ro-RO" b="0" dirty="0"/>
              <a:t>	</a:t>
            </a:r>
            <a:r>
              <a:rPr lang="en-GB" b="0" dirty="0"/>
              <a:t>s</a:t>
            </a:r>
            <a:r>
              <a:rPr lang="ro-RO" b="0" dirty="0"/>
              <a:t>e pune cu afecţiunile menţionate la silicoză.</a:t>
            </a:r>
            <a:endParaRPr lang="en-GB" b="0" dirty="0"/>
          </a:p>
          <a:p>
            <a:pPr algn="just" eaLnBrk="0" hangingPunct="0"/>
            <a:endParaRPr lang="en-GB" b="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Complicaţii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bronşita cronică datorită infecţiilor, fumatului şi expunerii în continuare la pulberi de cărbune;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</a:t>
            </a:r>
            <a:r>
              <a:rPr lang="en-GB" b="0" dirty="0"/>
              <a:t>BPOC / </a:t>
            </a:r>
            <a:r>
              <a:rPr lang="ro-RO" b="0" dirty="0"/>
              <a:t>emfizemul pulmonar</a:t>
            </a:r>
            <a:r>
              <a:rPr lang="en-GB" b="0" dirty="0"/>
              <a:t> / </a:t>
            </a:r>
            <a:r>
              <a:rPr lang="ro-RO" b="0" dirty="0"/>
              <a:t>cord pulmonar cronic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tuberculoza pulmonară;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insuficienţă respiratorie.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 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Evoluţie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antracoza simplă evoluează </a:t>
            </a:r>
            <a:r>
              <a:rPr lang="ro-RO" dirty="0"/>
              <a:t>benign timp îndelungat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</a:t>
            </a:r>
            <a:r>
              <a:rPr lang="en-GB" b="0" dirty="0" err="1"/>
              <a:t>poate</a:t>
            </a:r>
            <a:r>
              <a:rPr lang="en-GB" b="0" dirty="0"/>
              <a:t> </a:t>
            </a:r>
            <a:r>
              <a:rPr lang="ro-RO" b="0" dirty="0"/>
              <a:t>evolu</a:t>
            </a:r>
            <a:r>
              <a:rPr lang="en-GB" b="0" dirty="0"/>
              <a:t>a</a:t>
            </a:r>
            <a:r>
              <a:rPr lang="ro-RO" b="0" dirty="0"/>
              <a:t> spre </a:t>
            </a:r>
            <a:r>
              <a:rPr lang="ro-RO" dirty="0"/>
              <a:t>forma complicată, colagenă </a:t>
            </a:r>
            <a:r>
              <a:rPr lang="ro-RO" b="0" dirty="0"/>
              <a:t>-  fibroză masivă progresivă (silico-antracoza);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poate asocia poliartrita reumatoidă: sindromul Caplan (pneumoconioza reumatoidă)</a:t>
            </a:r>
            <a:endParaRPr lang="en-AU" b="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83432" y="548680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Tratamentul</a:t>
            </a:r>
            <a:endParaRPr lang="en-GB" i="1" dirty="0"/>
          </a:p>
          <a:p>
            <a:pPr algn="just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întreruperea expunerii la pulberi de cărbune;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tratamentul afecţiunilor generale, intercurente şi specifice aparatului respirator (antibioterapie);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tratamentul bronşitei cronice</a:t>
            </a:r>
          </a:p>
          <a:p>
            <a:pPr algn="just" eaLnBrk="0" hangingPunct="0"/>
            <a:r>
              <a:rPr lang="ro-RO" b="0" dirty="0"/>
              <a:t>	</a:t>
            </a:r>
            <a:endParaRPr lang="en-GB" b="0" dirty="0"/>
          </a:p>
          <a:p>
            <a:pPr algn="just" eaLnBrk="0" hangingPunct="0"/>
            <a:endParaRPr lang="ro-RO" i="1" dirty="0"/>
          </a:p>
          <a:p>
            <a:pPr algn="just" eaLnBrk="0" hangingPunct="0"/>
            <a:r>
              <a:rPr lang="ro-RO" i="1" dirty="0"/>
              <a:t>Profilaxie</a:t>
            </a:r>
            <a:endParaRPr lang="en-GB" i="1" dirty="0"/>
          </a:p>
          <a:p>
            <a:pPr algn="just" eaLnBrk="0" hangingPunct="0"/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 </a:t>
            </a:r>
            <a:r>
              <a:rPr lang="ro-RO" b="0" i="1" dirty="0"/>
              <a:t>Măsuri </a:t>
            </a:r>
            <a:r>
              <a:rPr lang="en-GB" b="0" i="1" dirty="0" err="1"/>
              <a:t>tehnico-organizatorice</a:t>
            </a:r>
            <a:r>
              <a:rPr lang="en-GB" b="0" i="1" dirty="0"/>
              <a:t> </a:t>
            </a:r>
            <a:r>
              <a:rPr lang="ro-RO" b="0" dirty="0"/>
              <a:t>- măsuri tehnice care să conducă la normalizarea şi monitorizarea concentraţiilor de pulberi în atmosfera de muncă;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7408" y="620688"/>
            <a:ext cx="943304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o-RO" dirty="0"/>
              <a:t>AZBESTOZA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 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Definiţie</a:t>
            </a:r>
            <a:endParaRPr lang="en-GB" i="1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Azbestoza este o boală cronică pulmonară datorată acumulării fibrelor de azbest în plămâni şi reacţiilor tisulare pulmonare datorate acestei acumulări de fibre, caracterizată prin: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alterarea permanentă sau </a:t>
            </a:r>
            <a:r>
              <a:rPr lang="ro-RO" dirty="0"/>
              <a:t>distrugerea structurii alveolare </a:t>
            </a:r>
            <a:r>
              <a:rPr lang="ro-RO" b="0" dirty="0"/>
              <a:t>normale;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reacţia interstiţiului pulmonar de tip </a:t>
            </a:r>
            <a:r>
              <a:rPr lang="ro-RO" dirty="0"/>
              <a:t>colagen</a:t>
            </a:r>
            <a:r>
              <a:rPr lang="ro-RO" b="0" dirty="0"/>
              <a:t>, de intensitate medie până la maximă;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reacţia interstiţiului pulmonar este </a:t>
            </a:r>
            <a:r>
              <a:rPr lang="ro-RO" dirty="0"/>
              <a:t>ireversibilă</a:t>
            </a:r>
            <a:r>
              <a:rPr lang="ro-RO" b="0" dirty="0"/>
              <a:t>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Fibroza pulmonară interstiţială difuză este asociată frecvent cu afectarea pleurală.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839416" y="404664"/>
            <a:ext cx="943304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Măsuri medicale</a:t>
            </a:r>
            <a:r>
              <a:rPr lang="ro-RO" b="0" dirty="0"/>
              <a:t>:</a:t>
            </a:r>
            <a:endParaRPr lang="en-GB" b="0" dirty="0"/>
          </a:p>
          <a:p>
            <a:pPr algn="just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GB" dirty="0"/>
              <a:t>R</a:t>
            </a:r>
            <a:r>
              <a:rPr lang="ro-RO" dirty="0"/>
              <a:t>ecunoaşterea riscului de îmbolnăvire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Examenul medical la angajare</a:t>
            </a:r>
            <a:r>
              <a:rPr lang="ro-RO" b="0" dirty="0"/>
              <a:t>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radiografie pulmonară standard;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 - probe funcţionale ventilatorii </a:t>
            </a:r>
            <a:endParaRPr lang="en-GB" b="0" dirty="0"/>
          </a:p>
          <a:p>
            <a:pPr algn="just" eaLnBrk="0" hangingPunct="0"/>
            <a:r>
              <a:rPr lang="ro-RO" b="0" dirty="0"/>
              <a:t>Contraindicaţii medicale: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tuberculoza pulmonară </a:t>
            </a:r>
            <a:r>
              <a:rPr lang="en-GB" b="0" dirty="0"/>
              <a:t>/ </a:t>
            </a:r>
            <a:r>
              <a:rPr lang="ro-RO" b="0" dirty="0"/>
              <a:t>bronhopneumopatiile cornice</a:t>
            </a:r>
            <a:r>
              <a:rPr lang="en-GB" b="0" dirty="0"/>
              <a:t> / </a:t>
            </a:r>
            <a:r>
              <a:rPr lang="ro-RO" b="0" dirty="0"/>
              <a:t>astmul bronşic</a:t>
            </a:r>
            <a:r>
              <a:rPr lang="en-GB" b="0" dirty="0"/>
              <a:t> / </a:t>
            </a:r>
            <a:r>
              <a:rPr lang="ro-RO" b="0" dirty="0"/>
              <a:t>afecţiunile care împiedică respiraţia nazală.</a:t>
            </a:r>
            <a:endParaRPr lang="en-AU" b="0" dirty="0">
              <a:latin typeface="_TimesNewRoman" charset="0"/>
            </a:endParaRPr>
          </a:p>
          <a:p>
            <a:pPr algn="just"/>
            <a:r>
              <a:rPr lang="ro-RO" b="0" dirty="0"/>
              <a:t>	</a:t>
            </a:r>
            <a:r>
              <a:rPr lang="ro-RO" dirty="0"/>
              <a:t>Controlul medical periodic: 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radiografie pulmonară la 5 ani de la angajare şi apoi din 3 în 3 ani;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probe funcţionale ventilatorii anual.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Educaţia pentru sănătate: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pentru conştientizarea riscului de îmbolnăvire;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necesitatea respectării măsurilor de profilaxie tehnică şi medicală.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839416" y="1484784"/>
            <a:ext cx="928903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 </a:t>
            </a:r>
            <a:r>
              <a:rPr lang="en-GB" b="0" dirty="0"/>
              <a:t>	</a:t>
            </a:r>
            <a:r>
              <a:rPr lang="ro-RO" dirty="0"/>
              <a:t>ASTMUL BRONŞIC PROFESIONAL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					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Definiţie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Astmul bronşic profesional (ABP) este un sindrom caracterizat prin bronhospasm reversibil cu wheezing care apare din cauza şi după o expunere profesională la substanţe prezente la locul de muncă.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afectează vârsta tânără medie: 25-30 ani.</a:t>
            </a:r>
            <a:endParaRPr lang="en-GB" b="0" dirty="0"/>
          </a:p>
          <a:p>
            <a:pPr algn="just" eaLnBrk="0" hangingPunct="0"/>
            <a:endParaRPr lang="en-GB" b="0" dirty="0"/>
          </a:p>
          <a:p>
            <a:pPr algn="just"/>
            <a:r>
              <a:rPr lang="ro-RO" b="0" i="1" dirty="0"/>
              <a:t>Timpul de expunere profesională</a:t>
            </a:r>
            <a:r>
              <a:rPr lang="ro-RO" b="0" dirty="0"/>
              <a:t> este în funcţie de: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puterea alergizantă a produsului (făină: timp lung 15-20 ani; penicilină, ricin: timp scurt);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terenul atopic sau nonatopic al persoanei expuse.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7585" y="405441"/>
            <a:ext cx="8761413" cy="5597106"/>
          </a:xfrm>
        </p:spPr>
        <p:txBody>
          <a:bodyPr/>
          <a:lstStyle/>
          <a:p>
            <a:r>
              <a:rPr lang="ro-RO" b="1" dirty="0"/>
              <a:t>Alfa amilaze</a:t>
            </a:r>
          </a:p>
          <a:p>
            <a:pPr lvl="1"/>
            <a:r>
              <a:rPr lang="ro-RO" dirty="0"/>
              <a:t>Enzimele care </a:t>
            </a:r>
            <a:r>
              <a:rPr lang="en-GB" dirty="0" err="1"/>
              <a:t>transforma</a:t>
            </a:r>
            <a:r>
              <a:rPr lang="en-GB" dirty="0"/>
              <a:t> </a:t>
            </a:r>
            <a:r>
              <a:rPr lang="ro-RO" dirty="0"/>
              <a:t>amidonul în zahăr. </a:t>
            </a:r>
            <a:endParaRPr lang="en-GB" dirty="0"/>
          </a:p>
          <a:p>
            <a:pPr lvl="1"/>
            <a:r>
              <a:rPr lang="ro-RO" dirty="0"/>
              <a:t>Folosite în morărit și panificație. </a:t>
            </a:r>
            <a:endParaRPr lang="en-GB" dirty="0"/>
          </a:p>
          <a:p>
            <a:pPr lvl="1"/>
            <a:r>
              <a:rPr lang="ro-RO" dirty="0"/>
              <a:t>De asemenea, utilizat în detergenți, hrana pentru animale, prelucrarea textilelor și a berii </a:t>
            </a:r>
            <a:endParaRPr lang="en-GB" dirty="0"/>
          </a:p>
          <a:p>
            <a:pPr lvl="1"/>
            <a:endParaRPr lang="en-GB" dirty="0"/>
          </a:p>
          <a:p>
            <a:r>
              <a:rPr lang="ro-RO" b="1" dirty="0"/>
              <a:t>Azodicarbonamidă</a:t>
            </a:r>
          </a:p>
          <a:p>
            <a:pPr lvl="1"/>
            <a:r>
              <a:rPr lang="ro-RO" dirty="0"/>
              <a:t>Folosit în extinderea polimerilor din cauciuc și industria maselor plastice 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Bromelaina</a:t>
            </a:r>
          </a:p>
          <a:p>
            <a:pPr lvl="1"/>
            <a:r>
              <a:rPr lang="ro-RO" dirty="0"/>
              <a:t>Enzimele din fruct, tulpină și frunze de ananas.</a:t>
            </a:r>
            <a:endParaRPr lang="en-GB" dirty="0"/>
          </a:p>
          <a:p>
            <a:pPr lvl="1"/>
            <a:r>
              <a:rPr lang="en-GB" dirty="0"/>
              <a:t>F</a:t>
            </a:r>
            <a:r>
              <a:rPr lang="ro-RO" dirty="0"/>
              <a:t>armaceutic utilizat ca ajutor pentru digestie și ca agent anti-inflamator</a:t>
            </a:r>
          </a:p>
          <a:p>
            <a:endParaRPr lang="ro-RO" dirty="0"/>
          </a:p>
        </p:txBody>
      </p:sp>
      <p:pic>
        <p:nvPicPr>
          <p:cNvPr id="1026" name="Picture 2" descr="BROMELAIN 500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3" y="4770407"/>
            <a:ext cx="968904" cy="18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1.shopmania.biz/files/s2/887099074/p/l/7/protemyl-ht27l-alfa-amilaza-1kg~7270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60" y="94890"/>
            <a:ext cx="1590405" cy="21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.all.biz/img/ru/catalog/middle/580847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60" y="2525981"/>
            <a:ext cx="1590405" cy="119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25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SRsgV9VI-MI4Lmje3hwb1D48ltnBQDNciRujgcGsRQ3INhOrq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09" y="1000664"/>
            <a:ext cx="1802621" cy="10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trays.files.wordpress.com/2015/04/cochineal-extract-carmine-starbucks1-436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43" y="826342"/>
            <a:ext cx="1285037" cy="7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737708" y="1000664"/>
            <a:ext cx="8134709" cy="5407325"/>
          </a:xfrm>
        </p:spPr>
        <p:txBody>
          <a:bodyPr/>
          <a:lstStyle/>
          <a:p>
            <a:r>
              <a:rPr lang="ro-RO" b="1" dirty="0">
                <a:latin typeface="Times New Roman" panose="02020603050405020304" pitchFamily="18" charset="0"/>
              </a:rPr>
              <a:t>Carmin</a:t>
            </a:r>
            <a:endParaRPr lang="ro-RO" dirty="0"/>
          </a:p>
          <a:p>
            <a:pPr lvl="1"/>
            <a:r>
              <a:rPr lang="ro-RO" dirty="0">
                <a:latin typeface="Times New Roman" panose="02020603050405020304" pitchFamily="18" charset="0"/>
              </a:rPr>
              <a:t>Un colorant derivate de insecte. </a:t>
            </a:r>
            <a:endParaRPr lang="en-GB" dirty="0">
              <a:latin typeface="Times New Roman" panose="02020603050405020304" pitchFamily="18" charset="0"/>
            </a:endParaRPr>
          </a:p>
          <a:p>
            <a:pPr lvl="1"/>
            <a:r>
              <a:rPr lang="ro-RO" dirty="0">
                <a:latin typeface="Times New Roman" panose="02020603050405020304" pitchFamily="18" charset="0"/>
              </a:rPr>
              <a:t>Folosit pentru vopsirea cosmetice și farmaceutice și c</a:t>
            </a:r>
            <a:r>
              <a:rPr lang="en-GB" dirty="0" err="1">
                <a:latin typeface="Times New Roman" panose="02020603050405020304" pitchFamily="18" charset="0"/>
              </a:rPr>
              <a:t>olorant</a:t>
            </a:r>
            <a:r>
              <a:rPr lang="en-GB" dirty="0">
                <a:latin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</a:rPr>
              <a:t>pentru</a:t>
            </a:r>
            <a:r>
              <a:rPr lang="ro-RO" dirty="0">
                <a:latin typeface="Times New Roman" panose="02020603050405020304" pitchFamily="18" charset="0"/>
              </a:rPr>
              <a:t> alimente și băuturi</a:t>
            </a:r>
            <a:endParaRPr lang="ro-RO" dirty="0"/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</a:rPr>
              <a:t>Ricin </a:t>
            </a:r>
            <a:endParaRPr lang="ro-RO" dirty="0"/>
          </a:p>
          <a:p>
            <a:pPr lvl="1"/>
            <a:r>
              <a:rPr lang="ro-RO" dirty="0">
                <a:latin typeface="Times New Roman" panose="02020603050405020304" pitchFamily="18" charset="0"/>
              </a:rPr>
              <a:t>Uleiul de ricin este folosit în vopsele, lacuri, lichide hidraulice, cerneluri tipografice, nailon, materiale plastice și produse cosmetice și uleiuri pentru păr</a:t>
            </a:r>
            <a:endParaRPr lang="ro-RO" dirty="0"/>
          </a:p>
          <a:p>
            <a:endParaRPr lang="en-GB" b="1" dirty="0">
              <a:latin typeface="Times New Roman" panose="02020603050405020304" pitchFamily="18" charset="0"/>
            </a:endParaRPr>
          </a:p>
          <a:p>
            <a:endParaRPr lang="en-GB" b="1" dirty="0">
              <a:latin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</a:rPr>
              <a:t>Cefalosporine</a:t>
            </a:r>
            <a:endParaRPr lang="ro-RO" dirty="0"/>
          </a:p>
          <a:p>
            <a:pPr lvl="1"/>
            <a:r>
              <a:rPr lang="ro-RO" dirty="0">
                <a:latin typeface="Times New Roman" panose="02020603050405020304" pitchFamily="18" charset="0"/>
              </a:rPr>
              <a:t>Antibioticele similare cu penicilin</a:t>
            </a:r>
            <a:r>
              <a:rPr lang="en-GB" dirty="0">
                <a:latin typeface="Times New Roman" panose="02020603050405020304" pitchFamily="18" charset="0"/>
              </a:rPr>
              <a:t>a</a:t>
            </a:r>
            <a:r>
              <a:rPr lang="ro-RO" dirty="0">
                <a:latin typeface="Times New Roman" panose="02020603050405020304" pitchFamily="18" charset="0"/>
              </a:rPr>
              <a:t> </a:t>
            </a:r>
            <a:endParaRPr lang="ro-RO" dirty="0"/>
          </a:p>
        </p:txBody>
      </p:sp>
      <p:pic>
        <p:nvPicPr>
          <p:cNvPr id="2056" name="Picture 8" descr="http://www.curademiere.ro/wp-content/uploads/2015/03/ulei-de-ricin-beneficii-336x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53" y="2685151"/>
            <a:ext cx="2984739" cy="190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T7IsAlosWv5sDGyM0yJ2Akhpvj_CB1AsfLacGQrDZxImZS6rj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99" y="4586145"/>
            <a:ext cx="2060318" cy="13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250167" y="767751"/>
            <a:ext cx="8402127" cy="6004524"/>
          </a:xfrm>
        </p:spPr>
        <p:txBody>
          <a:bodyPr/>
          <a:lstStyle/>
          <a:p>
            <a:r>
              <a:rPr lang="ro-RO" b="1" dirty="0"/>
              <a:t>Cloramină-T</a:t>
            </a:r>
            <a:endParaRPr lang="ro-RO" dirty="0"/>
          </a:p>
          <a:p>
            <a:pPr lvl="1"/>
            <a:r>
              <a:rPr lang="ro-RO" dirty="0"/>
              <a:t>Un dezinfectant cu proprietăți antivirale, bactericide și fungicide. Foarte reactiv cu proteine</a:t>
            </a:r>
            <a:r>
              <a:rPr lang="en-GB" dirty="0"/>
              <a:t>le</a:t>
            </a:r>
          </a:p>
          <a:p>
            <a:pPr lvl="1"/>
            <a:endParaRPr lang="en-GB" dirty="0"/>
          </a:p>
          <a:p>
            <a:r>
              <a:rPr lang="en-GB" b="1" dirty="0" err="1"/>
              <a:t>Compusi</a:t>
            </a:r>
            <a:r>
              <a:rPr lang="en-GB" b="1" dirty="0"/>
              <a:t> </a:t>
            </a:r>
            <a:r>
              <a:rPr lang="en-GB" b="1" dirty="0" err="1"/>
              <a:t>clorurati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alti</a:t>
            </a:r>
            <a:r>
              <a:rPr lang="en-GB" b="1" dirty="0"/>
              <a:t> </a:t>
            </a:r>
            <a:r>
              <a:rPr lang="en-GB" b="1" dirty="0" err="1"/>
              <a:t>compusi</a:t>
            </a:r>
            <a:r>
              <a:rPr lang="en-GB" b="1" dirty="0"/>
              <a:t> </a:t>
            </a:r>
            <a:r>
              <a:rPr lang="en-GB" b="1" dirty="0" err="1"/>
              <a:t>halogenati</a:t>
            </a:r>
            <a:r>
              <a:rPr lang="en-GB" b="1" dirty="0"/>
              <a:t> de </a:t>
            </a:r>
            <a:r>
              <a:rPr lang="en-GB" b="1" dirty="0" err="1"/>
              <a:t>platina</a:t>
            </a:r>
            <a:endParaRPr lang="ro-RO" dirty="0"/>
          </a:p>
          <a:p>
            <a:pPr lvl="1"/>
            <a:r>
              <a:rPr lang="ro-RO" dirty="0"/>
              <a:t>săruri de platină produse în timpul rafinării metalului platină și fabricarea catalizatorilor și electrozilor</a:t>
            </a:r>
            <a:endParaRPr lang="en-GB" dirty="0"/>
          </a:p>
          <a:p>
            <a:pPr lvl="1"/>
            <a:endParaRPr lang="en-GB" dirty="0"/>
          </a:p>
          <a:p>
            <a:r>
              <a:rPr lang="ro-RO" b="1" dirty="0"/>
              <a:t>Compuși de crom (VI)</a:t>
            </a:r>
            <a:endParaRPr lang="ro-RO" dirty="0"/>
          </a:p>
          <a:p>
            <a:pPr lvl="1"/>
            <a:r>
              <a:rPr lang="ro-RO" dirty="0"/>
              <a:t>Compușii prezenți în oțel inoxidabil, fum de sudura si ciment și utilizate în galvanoplastie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Cobalt (metal și compuși)</a:t>
            </a:r>
            <a:endParaRPr lang="ro-RO" dirty="0"/>
          </a:p>
          <a:p>
            <a:pPr lvl="1"/>
            <a:r>
              <a:rPr lang="en-GB" dirty="0" err="1"/>
              <a:t>Utilizat</a:t>
            </a:r>
            <a:r>
              <a:rPr lang="en-GB" dirty="0"/>
              <a:t> </a:t>
            </a:r>
            <a:r>
              <a:rPr lang="ro-RO" dirty="0"/>
              <a:t>în producerea metalelor dure și lustruirea diamantelor </a:t>
            </a:r>
          </a:p>
          <a:p>
            <a:endParaRPr lang="ro-RO" dirty="0"/>
          </a:p>
        </p:txBody>
      </p:sp>
      <p:pic>
        <p:nvPicPr>
          <p:cNvPr id="3084" name="Picture 12" descr="http://www.hsamuel.co.uk/content-root/jewellery/metalGuide/otherMetals/cobalt.cdo/images/201410210900/HS_AlternativeMetals_Coba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36" y="4995488"/>
            <a:ext cx="3095938" cy="17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dreamfish.ro/wp-content/uploads/2016/01/dezinfectant-pastravarie-cloramina-t-dream-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79" y="489808"/>
            <a:ext cx="1189939" cy="14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imimg.com/data3/RR/YY/MY-2893212/ammonium-chloroplatinate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005" y="1931397"/>
            <a:ext cx="1328732" cy="13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e/e3/Chromit,_Alban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49" y="3635823"/>
            <a:ext cx="1673788" cy="14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ini pentru fum de sud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680" y="3556203"/>
            <a:ext cx="2215414" cy="11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3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aaexterminatingcomass.com/images/American-Ro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68753"/>
            <a:ext cx="1845813" cy="14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c1.thejournal.ie/media/2013/03/shutterstock_100891231-390x2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97" y="1299722"/>
            <a:ext cx="2751309" cy="20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224" y="672859"/>
            <a:ext cx="8712677" cy="5563667"/>
          </a:xfrm>
        </p:spPr>
        <p:txBody>
          <a:bodyPr>
            <a:normAutofit/>
          </a:bodyPr>
          <a:lstStyle/>
          <a:p>
            <a:r>
              <a:rPr lang="en-GB" b="1" dirty="0" err="1"/>
              <a:t>Produse</a:t>
            </a:r>
            <a:r>
              <a:rPr lang="en-GB" b="1" dirty="0"/>
              <a:t> </a:t>
            </a:r>
            <a:r>
              <a:rPr lang="en-GB" b="1" dirty="0" err="1"/>
              <a:t>organice</a:t>
            </a:r>
            <a:r>
              <a:rPr lang="en-GB" b="1" dirty="0"/>
              <a:t> de </a:t>
            </a:r>
            <a:r>
              <a:rPr lang="en-GB" b="1" dirty="0" err="1"/>
              <a:t>insecte</a:t>
            </a:r>
            <a:endParaRPr lang="ro-RO" dirty="0"/>
          </a:p>
          <a:p>
            <a:pPr lvl="1"/>
            <a:r>
              <a:rPr lang="ro-RO" dirty="0"/>
              <a:t>Praful rezultat din corpurile, ouă, salivă, fecale și pielea de gândaci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 err="1"/>
              <a:t>Animale</a:t>
            </a:r>
            <a:r>
              <a:rPr lang="en-GB" b="1" dirty="0"/>
              <a:t> de l</a:t>
            </a:r>
            <a:r>
              <a:rPr lang="ro-RO" b="1" dirty="0"/>
              <a:t>aborator </a:t>
            </a:r>
            <a:r>
              <a:rPr lang="en-GB" b="1" dirty="0"/>
              <a:t>- </a:t>
            </a:r>
            <a:r>
              <a:rPr lang="ro-RO" b="1" dirty="0"/>
              <a:t>excreții / secret</a:t>
            </a:r>
            <a:r>
              <a:rPr lang="en-GB" b="1" dirty="0"/>
              <a:t>ii</a:t>
            </a:r>
            <a:endParaRPr lang="ro-RO" dirty="0"/>
          </a:p>
          <a:p>
            <a:pPr lvl="1"/>
            <a:r>
              <a:rPr lang="ro-RO" dirty="0"/>
              <a:t>În principal, de la rozătoare (șobolani și șoareci). De asemenea, mamifere și insecte mici</a:t>
            </a:r>
          </a:p>
          <a:p>
            <a:pPr lvl="1"/>
            <a:endParaRPr lang="en-GB" dirty="0"/>
          </a:p>
          <a:p>
            <a:pPr lvl="1"/>
            <a:endParaRPr lang="ro-RO" dirty="0"/>
          </a:p>
          <a:p>
            <a:r>
              <a:rPr lang="en-GB" b="1" dirty="0" err="1"/>
              <a:t>Produse</a:t>
            </a:r>
            <a:r>
              <a:rPr lang="en-GB" b="1" dirty="0"/>
              <a:t> </a:t>
            </a:r>
            <a:r>
              <a:rPr lang="en-GB" b="1" dirty="0" err="1"/>
              <a:t>organice</a:t>
            </a:r>
            <a:r>
              <a:rPr lang="en-GB" b="1" dirty="0"/>
              <a:t> de </a:t>
            </a:r>
            <a:r>
              <a:rPr lang="en-GB" b="1" dirty="0" err="1"/>
              <a:t>animale</a:t>
            </a:r>
            <a:r>
              <a:rPr lang="en-GB" b="1" dirty="0"/>
              <a:t> - </a:t>
            </a:r>
            <a:r>
              <a:rPr lang="ro-RO" b="1" dirty="0"/>
              <a:t>epiteliu / urină</a:t>
            </a:r>
            <a:r>
              <a:rPr lang="en-GB" b="1" dirty="0"/>
              <a:t> de </a:t>
            </a:r>
            <a:r>
              <a:rPr lang="en-GB" b="1" dirty="0" err="1"/>
              <a:t>vaca</a:t>
            </a:r>
            <a:endParaRPr lang="ro-RO" dirty="0"/>
          </a:p>
          <a:p>
            <a:pPr lvl="1"/>
            <a:r>
              <a:rPr lang="ro-RO" dirty="0"/>
              <a:t>Praful rezultat din păr de vacă și mătreața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ro-RO" dirty="0"/>
          </a:p>
          <a:p>
            <a:r>
              <a:rPr lang="en-GB" b="1" dirty="0" err="1"/>
              <a:t>Crustacee</a:t>
            </a:r>
            <a:r>
              <a:rPr lang="en-GB" b="1" dirty="0"/>
              <a:t> - </a:t>
            </a:r>
            <a:r>
              <a:rPr lang="en-GB" b="1" dirty="0" err="1"/>
              <a:t>proteine</a:t>
            </a:r>
            <a:endParaRPr lang="ro-RO" dirty="0"/>
          </a:p>
          <a:p>
            <a:pPr lvl="1"/>
            <a:r>
              <a:rPr lang="ro-RO" dirty="0"/>
              <a:t>Din prelucrarea creveți, crabi</a:t>
            </a:r>
            <a:r>
              <a:rPr lang="en-GB" dirty="0"/>
              <a:t> </a:t>
            </a:r>
            <a:r>
              <a:rPr lang="ro-RO" dirty="0"/>
              <a:t>și homari </a:t>
            </a:r>
          </a:p>
          <a:p>
            <a:endParaRPr lang="ro-RO" dirty="0"/>
          </a:p>
        </p:txBody>
      </p:sp>
      <p:pic>
        <p:nvPicPr>
          <p:cNvPr id="4104" name="Picture 8" descr="http://www.visualdictionaryonline.com/images/food-kitchen/food/crustace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12" y="4692723"/>
            <a:ext cx="2211177" cy="15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quitamelacorrea.files.wordpress.com/2012/03/vaca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12" y="3454692"/>
            <a:ext cx="1800345" cy="15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65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62e528761d0685343e1c-f3d1b99a743ffa4142d9d7f1978d9686.ssl.cf2.rackcdn.com/files/133247/wide_article/width1356x668/mt2423xj-1470401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25" y="4491598"/>
            <a:ext cx="4278320" cy="210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vixendaily.com/wp-content/uploads/2015/06/protein-rich-food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532" y="30443"/>
            <a:ext cx="2116647" cy="162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5224" y="672860"/>
            <a:ext cx="8229599" cy="5346940"/>
          </a:xfrm>
        </p:spPr>
        <p:txBody>
          <a:bodyPr>
            <a:normAutofit/>
          </a:bodyPr>
          <a:lstStyle/>
          <a:p>
            <a:r>
              <a:rPr lang="ro-RO" b="1" dirty="0"/>
              <a:t>Proteinele din ouă</a:t>
            </a:r>
            <a:endParaRPr lang="ro-RO" dirty="0"/>
          </a:p>
          <a:p>
            <a:pPr lvl="1"/>
            <a:r>
              <a:rPr lang="ro-RO" dirty="0"/>
              <a:t>Din prelucrarea produselor din ouă sau utilizarea de ouă în </a:t>
            </a:r>
            <a:r>
              <a:rPr lang="en-GB" dirty="0" err="1"/>
              <a:t>glazurarea</a:t>
            </a:r>
            <a:r>
              <a:rPr lang="ro-RO" dirty="0"/>
              <a:t> produse</a:t>
            </a:r>
            <a:r>
              <a:rPr lang="en-GB" dirty="0" err="1"/>
              <a:t>lor</a:t>
            </a:r>
            <a:r>
              <a:rPr lang="ro-RO" dirty="0"/>
              <a:t> de panificatie</a:t>
            </a:r>
            <a:endParaRPr lang="en-GB" dirty="0"/>
          </a:p>
          <a:p>
            <a:pPr lvl="1"/>
            <a:endParaRPr lang="en-GB" dirty="0"/>
          </a:p>
          <a:p>
            <a:r>
              <a:rPr lang="en-GB" b="1" dirty="0"/>
              <a:t>C</a:t>
            </a:r>
            <a:r>
              <a:rPr lang="ro-RO" b="1" dirty="0"/>
              <a:t>afea</a:t>
            </a:r>
            <a:endParaRPr lang="ro-RO" dirty="0"/>
          </a:p>
          <a:p>
            <a:pPr lvl="1"/>
            <a:r>
              <a:rPr lang="ro-RO" dirty="0"/>
              <a:t>Pulberi rezultat din prelucrarea boabelor de cafea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Proteinele din pește</a:t>
            </a:r>
            <a:endParaRPr lang="ro-RO" dirty="0"/>
          </a:p>
          <a:p>
            <a:pPr lvl="1"/>
            <a:r>
              <a:rPr lang="ro-RO" dirty="0"/>
              <a:t>Din utilizarea de mașini automate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prelucrarea</a:t>
            </a:r>
            <a:r>
              <a:rPr lang="en-GB" dirty="0"/>
              <a:t> a </a:t>
            </a:r>
            <a:r>
              <a:rPr lang="ro-RO" dirty="0"/>
              <a:t>diferite</a:t>
            </a:r>
            <a:r>
              <a:rPr lang="en-GB" dirty="0" err="1"/>
              <a:t>lor</a:t>
            </a:r>
            <a:r>
              <a:rPr lang="ro-RO" dirty="0"/>
              <a:t> specii de pești</a:t>
            </a:r>
            <a:endParaRPr lang="en-GB" dirty="0"/>
          </a:p>
          <a:p>
            <a:endParaRPr lang="en-GB" dirty="0"/>
          </a:p>
          <a:p>
            <a:r>
              <a:rPr lang="ro-RO" b="1" dirty="0"/>
              <a:t>Pulberi de faina</a:t>
            </a:r>
            <a:endParaRPr lang="ro-RO" dirty="0"/>
          </a:p>
          <a:p>
            <a:pPr lvl="1"/>
            <a:r>
              <a:rPr lang="ro-RO" dirty="0"/>
              <a:t>Particulele fin măcinate de cereale sau leguminoase, și </a:t>
            </a:r>
            <a:r>
              <a:rPr lang="ro-RO" dirty="0">
                <a:solidFill>
                  <a:schemeClr val="tx1"/>
                </a:solidFill>
              </a:rPr>
              <a:t>aditivi </a:t>
            </a:r>
            <a:r>
              <a:rPr lang="ro-RO" dirty="0">
                <a:solidFill>
                  <a:schemeClr val="bg1"/>
                </a:solidFill>
              </a:rPr>
              <a:t>în gama de </a:t>
            </a:r>
            <a:r>
              <a:rPr lang="ro-RO" dirty="0"/>
              <a:t>produse finale</a:t>
            </a:r>
          </a:p>
          <a:p>
            <a:endParaRPr lang="ro-RO" dirty="0"/>
          </a:p>
        </p:txBody>
      </p:sp>
      <p:pic>
        <p:nvPicPr>
          <p:cNvPr id="6146" name="Picture 2" descr="https://i.ytimg.com/vi/6OJWaTyIjkY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540" y="2495262"/>
            <a:ext cx="2355310" cy="17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flexicon.com/Materials-Handled/images/coffee_L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4" y="1593327"/>
            <a:ext cx="3291066" cy="9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1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24619" y="422693"/>
            <a:ext cx="9307902" cy="6047117"/>
          </a:xfrm>
        </p:spPr>
        <p:txBody>
          <a:bodyPr>
            <a:normAutofit/>
          </a:bodyPr>
          <a:lstStyle/>
          <a:p>
            <a:r>
              <a:rPr lang="ro-RO" b="1" dirty="0"/>
              <a:t>Etilendiamina</a:t>
            </a:r>
            <a:endParaRPr lang="ro-RO" dirty="0"/>
          </a:p>
          <a:p>
            <a:pPr lvl="1"/>
            <a:r>
              <a:rPr lang="ro-RO" dirty="0"/>
              <a:t>O substanță chimică coroziv </a:t>
            </a:r>
            <a:r>
              <a:rPr lang="en-GB" dirty="0"/>
              <a:t>care </a:t>
            </a:r>
            <a:r>
              <a:rPr lang="en-GB" dirty="0" err="1"/>
              <a:t>emite</a:t>
            </a:r>
            <a:r>
              <a:rPr lang="en-GB" dirty="0"/>
              <a:t> </a:t>
            </a:r>
            <a:r>
              <a:rPr lang="ro-RO" dirty="0"/>
              <a:t>vap</a:t>
            </a:r>
            <a:r>
              <a:rPr lang="en-GB" dirty="0" err="1"/>
              <a:t>oro</a:t>
            </a:r>
            <a:r>
              <a:rPr lang="ro-RO" dirty="0"/>
              <a:t> iritant</a:t>
            </a:r>
            <a:r>
              <a:rPr lang="en-GB" dirty="0" err="1"/>
              <a:t>i</a:t>
            </a:r>
            <a:r>
              <a:rPr lang="ro-RO" dirty="0"/>
              <a:t> utilizat în placa</a:t>
            </a:r>
            <a:r>
              <a:rPr lang="en-GB" dirty="0" err="1"/>
              <a:t>rea</a:t>
            </a:r>
            <a:r>
              <a:rPr lang="ro-RO" dirty="0"/>
              <a:t> circuit</a:t>
            </a:r>
            <a:r>
              <a:rPr lang="en-GB" dirty="0" err="1"/>
              <a:t>elor</a:t>
            </a:r>
            <a:r>
              <a:rPr lang="ro-RO" dirty="0"/>
              <a:t> si finisa</a:t>
            </a:r>
            <a:r>
              <a:rPr lang="en-GB" dirty="0" err="1"/>
              <a:t>rea</a:t>
            </a:r>
            <a:r>
              <a:rPr lang="ro-RO" dirty="0"/>
              <a:t> metal</a:t>
            </a:r>
            <a:r>
              <a:rPr lang="en-GB" dirty="0" err="1"/>
              <a:t>elor</a:t>
            </a:r>
            <a:r>
              <a:rPr lang="ro-RO" dirty="0"/>
              <a:t>. </a:t>
            </a:r>
            <a:endParaRPr lang="en-GB" dirty="0"/>
          </a:p>
          <a:p>
            <a:pPr lvl="1"/>
            <a:r>
              <a:rPr lang="ro-RO" dirty="0"/>
              <a:t>acoperiri epoxidice și rășini </a:t>
            </a:r>
            <a:endParaRPr lang="en-GB" dirty="0"/>
          </a:p>
          <a:p>
            <a:pPr lvl="1"/>
            <a:r>
              <a:rPr lang="ro-RO" dirty="0"/>
              <a:t>fabricarea de produse farmaceutice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Glutaraldehid</a:t>
            </a:r>
            <a:r>
              <a:rPr lang="en-GB" b="1" dirty="0"/>
              <a:t>a</a:t>
            </a:r>
            <a:endParaRPr lang="ro-RO" dirty="0"/>
          </a:p>
          <a:p>
            <a:pPr lvl="1"/>
            <a:r>
              <a:rPr lang="ro-RO" dirty="0"/>
              <a:t>Un dezinfectant chimic și biocid utilizat ca sterilizant la rece a instrumentelor medicale și chirurgicale. </a:t>
            </a:r>
            <a:endParaRPr lang="en-GB" dirty="0"/>
          </a:p>
          <a:p>
            <a:pPr lvl="1"/>
            <a:r>
              <a:rPr lang="ro-RO" dirty="0"/>
              <a:t>De asemenea, utilizat în industria de petrol și gaze pentru inhibarea coroziunii cauzat</a:t>
            </a:r>
            <a:r>
              <a:rPr lang="en-GB" dirty="0"/>
              <a:t>	</a:t>
            </a:r>
            <a:r>
              <a:rPr lang="ro-RO" dirty="0"/>
              <a:t>e de bacterii 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Sărurile de diazoniu</a:t>
            </a:r>
            <a:endParaRPr lang="ro-RO" dirty="0"/>
          </a:p>
          <a:p>
            <a:pPr lvl="1"/>
            <a:r>
              <a:rPr lang="ro-RO" dirty="0"/>
              <a:t>Utilizate la fabricarea coloranților, hârtie fotocopiator și producția de polimeri de fluor 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5122" name="Picture 2" descr="http://www.awarefiners.co.uk/news/wp-content/uploads/2016/03/PRINTED-CIRCUIT-BOAR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0" y="1140933"/>
            <a:ext cx="1649903" cy="123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mpcorp.com/wp-content/uploads/2016/06/industries-pro-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75" y="1340649"/>
            <a:ext cx="1163428" cy="104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agazin-bbraun.ro/247-thickbox/stabi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521" y="2061713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3.imimg.com/data3/NY/JW/MY-562159/a4-size-papers-250x2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24" y="5192443"/>
            <a:ext cx="1665557" cy="1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2.imimg.com/data2/KB/TN/MY-769630/acid-dyes-250x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24" y="5315697"/>
            <a:ext cx="1419047" cy="141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6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838" y="550413"/>
            <a:ext cx="8761413" cy="5462198"/>
          </a:xfrm>
        </p:spPr>
        <p:txBody>
          <a:bodyPr>
            <a:normAutofit/>
          </a:bodyPr>
          <a:lstStyle/>
          <a:p>
            <a:r>
              <a:rPr lang="ro-RO" b="1" dirty="0"/>
              <a:t>Anumite pulberi</a:t>
            </a:r>
            <a:r>
              <a:rPr lang="en-GB" b="1" dirty="0"/>
              <a:t> de</a:t>
            </a:r>
            <a:r>
              <a:rPr lang="ro-RO" b="1" dirty="0"/>
              <a:t> lemn de esență tare</a:t>
            </a:r>
            <a:endParaRPr lang="ro-RO" dirty="0"/>
          </a:p>
          <a:p>
            <a:pPr lvl="1"/>
            <a:r>
              <a:rPr lang="ro-RO" dirty="0"/>
              <a:t>Un termen general care acoperă o mare varietate de pulberi de lemn. </a:t>
            </a:r>
            <a:endParaRPr lang="en-GB" dirty="0"/>
          </a:p>
          <a:p>
            <a:pPr lvl="1"/>
            <a:r>
              <a:rPr lang="ro-RO" dirty="0"/>
              <a:t>Există 12.000 de specii de arbori din care 11.000 sunt lemn de esență tare. Aproximativ 40 de specii sunt implicate in producerea astm </a:t>
            </a:r>
            <a:r>
              <a:rPr lang="en-GB" dirty="0"/>
              <a:t>professional</a:t>
            </a:r>
          </a:p>
        </p:txBody>
      </p:sp>
      <p:pic>
        <p:nvPicPr>
          <p:cNvPr id="7170" name="Picture 2" descr="http://www.hazardexonthenet.net/global/showimage.ashx?Type=Article&amp;ID=14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132" y="1489580"/>
            <a:ext cx="2384425" cy="17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rownsfloormasters.com/images/DustBow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99" y="3679136"/>
            <a:ext cx="1998058" cy="21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35896" y="2339484"/>
          <a:ext cx="577593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627">
                <a:tc>
                  <a:txBody>
                    <a:bodyPr/>
                    <a:lstStyle/>
                    <a:p>
                      <a:r>
                        <a:rPr lang="en-GB" dirty="0" err="1"/>
                        <a:t>Esenta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moale</a:t>
                      </a:r>
                      <a:r>
                        <a:rPr lang="en-GB" dirty="0"/>
                        <a:t> </a:t>
                      </a:r>
                    </a:p>
                    <a:p>
                      <a:r>
                        <a:rPr lang="en-GB" dirty="0"/>
                        <a:t>(</a:t>
                      </a:r>
                      <a:r>
                        <a:rPr lang="en-GB" dirty="0" err="1"/>
                        <a:t>conifere</a:t>
                      </a:r>
                      <a:r>
                        <a:rPr lang="en-GB" dirty="0"/>
                        <a:t>)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Esenta</a:t>
                      </a:r>
                      <a:r>
                        <a:rPr lang="en-GB" dirty="0"/>
                        <a:t> tare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(</a:t>
                      </a:r>
                      <a:r>
                        <a:rPr lang="en-GB" dirty="0" err="1"/>
                        <a:t>angiosperme</a:t>
                      </a:r>
                      <a:r>
                        <a:rPr lang="en-GB" dirty="0"/>
                        <a:t>) 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050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Cedru</a:t>
                      </a:r>
                      <a:endParaRPr lang="en-GB" sz="2000" dirty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Brad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Pin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/>
                        <a:t>Molid</a:t>
                      </a:r>
                      <a:endParaRPr lang="en-GB" sz="2000" dirty="0"/>
                    </a:p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en-GB" dirty="0" err="1"/>
                        <a:t>Arin</a:t>
                      </a:r>
                      <a:endParaRPr lang="en-GB" dirty="0"/>
                    </a:p>
                    <a:p>
                      <a:pPr lvl="2"/>
                      <a:r>
                        <a:rPr lang="en-GB" dirty="0" err="1"/>
                        <a:t>Frasin</a:t>
                      </a:r>
                      <a:endParaRPr lang="en-GB" dirty="0"/>
                    </a:p>
                    <a:p>
                      <a:pPr lvl="2"/>
                      <a:r>
                        <a:rPr lang="en-GB" dirty="0" err="1"/>
                        <a:t>Castan</a:t>
                      </a:r>
                      <a:endParaRPr lang="en-GB" dirty="0"/>
                    </a:p>
                    <a:p>
                      <a:pPr lvl="2"/>
                      <a:r>
                        <a:rPr lang="en-GB" dirty="0" err="1"/>
                        <a:t>Mesteacan</a:t>
                      </a:r>
                      <a:endParaRPr lang="en-GB" dirty="0"/>
                    </a:p>
                    <a:p>
                      <a:pPr lvl="2"/>
                      <a:r>
                        <a:rPr lang="en-GB" dirty="0"/>
                        <a:t>Ulm</a:t>
                      </a:r>
                    </a:p>
                    <a:p>
                      <a:pPr lvl="2"/>
                      <a:r>
                        <a:rPr lang="en-GB" dirty="0" err="1"/>
                        <a:t>Stejar</a:t>
                      </a:r>
                      <a:endParaRPr lang="en-GB" dirty="0"/>
                    </a:p>
                    <a:p>
                      <a:pPr lvl="2"/>
                      <a:r>
                        <a:rPr lang="en-GB" dirty="0" err="1"/>
                        <a:t>Artar</a:t>
                      </a:r>
                      <a:endParaRPr lang="en-GB" dirty="0"/>
                    </a:p>
                    <a:p>
                      <a:pPr lvl="2"/>
                      <a:r>
                        <a:rPr lang="en-GB" dirty="0"/>
                        <a:t>Plop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80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6762" y="714314"/>
            <a:ext cx="8761413" cy="4185489"/>
          </a:xfrm>
        </p:spPr>
        <p:txBody>
          <a:bodyPr>
            <a:normAutofit/>
          </a:bodyPr>
          <a:lstStyle/>
          <a:p>
            <a:r>
              <a:rPr lang="ro-RO" b="1" dirty="0"/>
              <a:t>Henna</a:t>
            </a:r>
            <a:endParaRPr lang="ro-RO" dirty="0"/>
          </a:p>
          <a:p>
            <a:pPr lvl="1"/>
            <a:r>
              <a:rPr lang="ro-RO" dirty="0"/>
              <a:t>Un colorant derivat de plante, care este utilizat pentru culoarea părului și a pielii</a:t>
            </a: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ro-RO" dirty="0"/>
              <a:t> </a:t>
            </a:r>
          </a:p>
          <a:p>
            <a:r>
              <a:rPr lang="ro-RO" b="1" dirty="0"/>
              <a:t>Izocianati</a:t>
            </a:r>
            <a:endParaRPr lang="ro-RO" dirty="0"/>
          </a:p>
          <a:p>
            <a:pPr lvl="1"/>
            <a:r>
              <a:rPr lang="ro-RO" dirty="0"/>
              <a:t>utilizate pe scară largă în fabricarea de spume poliuretanice, materiale plastice, acoperiri, lacuri, vopsele de două ambalaje și adezivi 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Ispagula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ro-RO" b="1" dirty="0"/>
              <a:t>Psyllium</a:t>
            </a:r>
            <a:endParaRPr lang="ro-RO" dirty="0"/>
          </a:p>
          <a:p>
            <a:pPr lvl="1"/>
            <a:r>
              <a:rPr lang="ro-RO" dirty="0"/>
              <a:t>Un laxativ obținut din semințele uscate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ro-RO" dirty="0"/>
              <a:t>co</a:t>
            </a:r>
            <a:r>
              <a:rPr lang="en-GB" dirty="0"/>
              <a:t>a</a:t>
            </a:r>
            <a:r>
              <a:rPr lang="ro-RO" dirty="0"/>
              <a:t>pt</a:t>
            </a:r>
            <a:r>
              <a:rPr lang="en-GB" dirty="0"/>
              <a:t>e</a:t>
            </a:r>
            <a:r>
              <a:rPr lang="ro-RO" dirty="0"/>
              <a:t> din specia Plantago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8194" name="Picture 2" descr="https://scstylecaster.files.wordpress.com/2015/04/119699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61" y="1183224"/>
            <a:ext cx="2559939" cy="170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pumotim.ro/wp-content/uploads/2015/03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44" y="3065222"/>
            <a:ext cx="1593776" cy="10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biosano.ro/media/catalog/product/cache/1/image/9df78eab33525d08d6e5fb8d27136e95/t/a/tarate-de-ispaghula-200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678" y="4293258"/>
            <a:ext cx="2124972" cy="25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ini pentru FIBRE DEAZ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492896"/>
            <a:ext cx="5269294" cy="24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79376" y="548680"/>
            <a:ext cx="1008112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sz="2000" i="1" dirty="0"/>
              <a:t>	Etiologie</a:t>
            </a:r>
            <a:endParaRPr lang="en-AU" sz="2000" b="0" dirty="0">
              <a:latin typeface="_TimesNewRoman" charset="0"/>
            </a:endParaRPr>
          </a:p>
          <a:p>
            <a:pPr algn="just" eaLnBrk="0" hangingPunct="0"/>
            <a:r>
              <a:rPr lang="ro-RO" sz="2000" b="0" i="1" dirty="0"/>
              <a:t>	</a:t>
            </a:r>
            <a:endParaRPr lang="en-US" sz="2000" b="0" i="1" dirty="0"/>
          </a:p>
          <a:p>
            <a:pPr algn="just" eaLnBrk="0" hangingPunct="0"/>
            <a:r>
              <a:rPr lang="ro-RO" sz="2000" b="0" i="1" dirty="0"/>
              <a:t>A. Factorul etiologic principal:</a:t>
            </a:r>
            <a:r>
              <a:rPr lang="ro-RO" sz="2000" b="0" dirty="0"/>
              <a:t> </a:t>
            </a:r>
            <a:r>
              <a:rPr lang="ro-RO" sz="2000" dirty="0"/>
              <a:t>fibrele de azbest</a:t>
            </a:r>
            <a:r>
              <a:rPr lang="ro-RO" sz="2000" b="0" dirty="0"/>
              <a:t>;</a:t>
            </a:r>
            <a:endParaRPr lang="en-GB" sz="2000" b="0" dirty="0"/>
          </a:p>
          <a:p>
            <a:pPr lvl="2" algn="just"/>
            <a:r>
              <a:rPr lang="ro-RO" sz="2000" b="0" dirty="0"/>
              <a:t>- diametrul fibrelor să fie sub 3µm şi lungimea lor peste 5 µm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lvl="2" algn="just" eaLnBrk="0" hangingPunct="0"/>
            <a:r>
              <a:rPr lang="ro-RO" sz="2000" b="0" dirty="0">
                <a:sym typeface="Symbol" panose="05050102010706020507" pitchFamily="18" charset="2"/>
              </a:rPr>
              <a:t>- concentraţia fibrelor la locul de muncă să fie peste concentraţia maximă admisă; 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lvl="2" algn="just" eaLnBrk="0" hangingPunct="0"/>
            <a:r>
              <a:rPr lang="ro-RO" sz="2000" b="0" dirty="0">
                <a:sym typeface="Symbol" panose="05050102010706020507" pitchFamily="18" charset="2"/>
              </a:rPr>
              <a:t>- crisotilul este varietatea de azbest cea mai periculoasă.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algn="just" eaLnBrk="0" hangingPunct="0"/>
            <a:r>
              <a:rPr lang="ro-RO" sz="2000" b="0" i="1" dirty="0">
                <a:sym typeface="Symbol" panose="05050102010706020507" pitchFamily="18" charset="2"/>
              </a:rPr>
              <a:t> 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algn="just" eaLnBrk="0" hangingPunct="0"/>
            <a:r>
              <a:rPr lang="ro-RO" sz="2000" b="0" i="1" dirty="0">
                <a:sym typeface="Symbol" panose="05050102010706020507" pitchFamily="18" charset="2"/>
              </a:rPr>
              <a:t> B. Factori etiologici secundari (favorizanţi)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algn="just" eaLnBrk="0" hangingPunct="0"/>
            <a:r>
              <a:rPr lang="ro-RO" sz="2000" b="0" dirty="0">
                <a:sym typeface="Symbol" panose="05050102010706020507" pitchFamily="18" charset="2"/>
              </a:rPr>
              <a:t>a)</a:t>
            </a:r>
            <a:r>
              <a:rPr lang="en-US" sz="2000" b="0" dirty="0">
                <a:sym typeface="Symbol" panose="05050102010706020507" pitchFamily="18" charset="2"/>
              </a:rPr>
              <a:t> </a:t>
            </a:r>
            <a:r>
              <a:rPr lang="ro-RO" sz="2000" b="0" dirty="0">
                <a:sym typeface="Symbol" panose="05050102010706020507" pitchFamily="18" charset="2"/>
              </a:rPr>
              <a:t>aparţinând de organismul uman: 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lvl="2" algn="just" eaLnBrk="0" hangingPunct="0"/>
            <a:r>
              <a:rPr lang="ro-RO" sz="2000" b="0" dirty="0">
                <a:sym typeface="Symbol" panose="05050102010706020507" pitchFamily="18" charset="2"/>
              </a:rPr>
              <a:t>- afecţiuni bronhopulmonare;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lvl="2" algn="just" eaLnBrk="0" hangingPunct="0"/>
            <a:r>
              <a:rPr lang="ro-RO" sz="2000" b="0" dirty="0">
                <a:sym typeface="Symbol" panose="05050102010706020507" pitchFamily="18" charset="2"/>
              </a:rPr>
              <a:t>- efort fizic intens (debit respirator crescut);</a:t>
            </a:r>
            <a:endParaRPr lang="en-AU" sz="2000" b="0" dirty="0">
              <a:latin typeface="_TimesNewRoman" charset="0"/>
              <a:sym typeface="Symbol" panose="05050102010706020507" pitchFamily="18" charset="2"/>
            </a:endParaRPr>
          </a:p>
          <a:p>
            <a:pPr lvl="2" algn="just" eaLnBrk="0" hangingPunct="0"/>
            <a:r>
              <a:rPr lang="ro-RO" sz="2000" b="0" dirty="0">
                <a:sym typeface="Symbol" panose="05050102010706020507" pitchFamily="18" charset="2"/>
              </a:rPr>
              <a:t>- alcoolismul</a:t>
            </a:r>
            <a:r>
              <a:rPr lang="en-GB" sz="2000" b="0" dirty="0">
                <a:sym typeface="Symbol" panose="05050102010706020507" pitchFamily="18" charset="2"/>
              </a:rPr>
              <a:t>, </a:t>
            </a:r>
            <a:r>
              <a:rPr lang="ro-RO" sz="2000" b="0" dirty="0">
                <a:sym typeface="Symbol" panose="05050102010706020507" pitchFamily="18" charset="2"/>
              </a:rPr>
              <a:t>fumatul</a:t>
            </a:r>
            <a:endParaRPr lang="en-GB" sz="2000" b="0" dirty="0">
              <a:sym typeface="Symbol" panose="05050102010706020507" pitchFamily="18" charset="2"/>
            </a:endParaRPr>
          </a:p>
          <a:p>
            <a:pPr algn="just"/>
            <a:r>
              <a:rPr lang="ro-RO" sz="2000" b="0" dirty="0"/>
              <a:t>b) aparţinând de condiţii de mediu concomitente: </a:t>
            </a:r>
            <a:endParaRPr lang="en-AU" sz="2000" b="0" dirty="0">
              <a:latin typeface="_TimesNewRoman" charset="0"/>
            </a:endParaRPr>
          </a:p>
          <a:p>
            <a:pPr algn="just" eaLnBrk="0" hangingPunct="0"/>
            <a:r>
              <a:rPr lang="en-US" sz="2000" b="0" dirty="0"/>
              <a:t>	</a:t>
            </a:r>
            <a:r>
              <a:rPr lang="ro-RO" sz="2000" b="0" dirty="0"/>
              <a:t>- prezenţa de gaze iritante în atmosfera ocupaţională;</a:t>
            </a:r>
            <a:endParaRPr lang="en-AU" sz="2000" b="0" dirty="0">
              <a:latin typeface="_TimesNewRoman" charset="0"/>
            </a:endParaRPr>
          </a:p>
          <a:p>
            <a:pPr algn="just" eaLnBrk="0" hangingPunct="0"/>
            <a:endParaRPr lang="en-GB" sz="2000" b="0" dirty="0">
              <a:sym typeface="Symbol" panose="05050102010706020507" pitchFamily="18" charset="2"/>
            </a:endParaRPr>
          </a:p>
          <a:p>
            <a:pPr algn="just" eaLnBrk="0" hangingPunct="0"/>
            <a:r>
              <a:rPr lang="ro-RO" sz="2000" b="0" i="1" dirty="0"/>
              <a:t>C. Timpul de expunere</a:t>
            </a:r>
            <a:r>
              <a:rPr lang="ro-RO" sz="2000" b="0" dirty="0"/>
              <a:t> până la apariţia bolii este în medie de 15 ani, corespunzând unui timp de retenţie variabil.</a:t>
            </a:r>
            <a:endParaRPr lang="en-AU" sz="2000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gnette3.wikia.nocookie.net/medplay/images/4/4f/Latex-glove-supplier.jpg/revision/latest?cb=201507021935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22" y="974785"/>
            <a:ext cx="3188324" cy="21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s8.bizoo.eu/image/img360/sale/2015/6/25/Sulfat-de-Nichel_4451071_1435235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87" y="4779035"/>
            <a:ext cx="2028315" cy="20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ages2.bizoo.eu/image/img360/sale/2015/11/30/Anhidrida-maleica-Maleic-Anhydride_13682071_1448910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93" y="2999836"/>
            <a:ext cx="3090413" cy="30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62642" y="714314"/>
            <a:ext cx="8761413" cy="5565715"/>
          </a:xfrm>
        </p:spPr>
        <p:txBody>
          <a:bodyPr>
            <a:normAutofit/>
          </a:bodyPr>
          <a:lstStyle/>
          <a:p>
            <a:r>
              <a:rPr lang="ro-RO" b="1" dirty="0"/>
              <a:t>Latex</a:t>
            </a:r>
            <a:endParaRPr lang="ro-RO" dirty="0"/>
          </a:p>
          <a:p>
            <a:pPr lvl="1"/>
            <a:r>
              <a:rPr lang="ro-RO" dirty="0"/>
              <a:t>Latex</a:t>
            </a:r>
            <a:r>
              <a:rPr lang="en-GB" dirty="0" err="1"/>
              <a:t>ul</a:t>
            </a:r>
            <a:r>
              <a:rPr lang="en-GB" dirty="0"/>
              <a:t> din </a:t>
            </a:r>
            <a:r>
              <a:rPr lang="ro-RO" dirty="0"/>
              <a:t>de cauciuc natural este din arborele Hevea braziliensis. </a:t>
            </a:r>
            <a:endParaRPr lang="en-GB" dirty="0"/>
          </a:p>
          <a:p>
            <a:pPr lvl="1"/>
            <a:r>
              <a:rPr lang="en-GB" dirty="0"/>
              <a:t>L</a:t>
            </a:r>
            <a:r>
              <a:rPr lang="ro-RO" dirty="0"/>
              <a:t>ucratorii </a:t>
            </a:r>
            <a:r>
              <a:rPr lang="en-GB" dirty="0"/>
              <a:t>din </a:t>
            </a:r>
            <a:r>
              <a:rPr lang="en-GB" dirty="0" err="1"/>
              <a:t>sanatate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in mod</a:t>
            </a:r>
            <a:r>
              <a:rPr lang="ro-RO" dirty="0"/>
              <a:t> deosebit </a:t>
            </a:r>
            <a:r>
              <a:rPr lang="en-GB" dirty="0" err="1"/>
              <a:t>susceptibili</a:t>
            </a:r>
            <a:r>
              <a:rPr lang="ro-RO" dirty="0"/>
              <a:t> prin utilizarea mănușilor din latex. </a:t>
            </a:r>
            <a:r>
              <a:rPr lang="en-GB" dirty="0"/>
              <a:t>M</a:t>
            </a:r>
            <a:r>
              <a:rPr lang="ro-RO" dirty="0"/>
              <a:t>mănușile trebuie să fie de tipul “</a:t>
            </a:r>
            <a:r>
              <a:rPr lang="en-GB" dirty="0" err="1"/>
              <a:t>fara</a:t>
            </a:r>
            <a:r>
              <a:rPr lang="en-GB" dirty="0"/>
              <a:t> </a:t>
            </a:r>
            <a:r>
              <a:rPr lang="ro-RO" dirty="0"/>
              <a:t>pulbere“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Anhidrida Maleică</a:t>
            </a:r>
            <a:endParaRPr lang="ro-RO" dirty="0"/>
          </a:p>
          <a:p>
            <a:pPr lvl="1"/>
            <a:r>
              <a:rPr lang="ro-RO" dirty="0"/>
              <a:t>Utilizat în fabricarea de rășini poliesterice, aditivi de ulei și acid maleic 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Anhidridă Methyltetrahydrophthalic</a:t>
            </a:r>
            <a:endParaRPr lang="ro-RO" dirty="0"/>
          </a:p>
          <a:p>
            <a:pPr lvl="1"/>
            <a:r>
              <a:rPr lang="ro-RO" dirty="0"/>
              <a:t>Folosit în producerea de rășini epoxidice utilizate la fabricarea </a:t>
            </a:r>
            <a:r>
              <a:rPr lang="en-GB" dirty="0" err="1"/>
              <a:t>maselor</a:t>
            </a:r>
            <a:r>
              <a:rPr lang="en-GB" dirty="0"/>
              <a:t> </a:t>
            </a:r>
            <a:r>
              <a:rPr lang="ro-RO" dirty="0"/>
              <a:t>plastice</a:t>
            </a:r>
            <a:endParaRPr lang="en-GB" dirty="0"/>
          </a:p>
          <a:p>
            <a:pPr lvl="1"/>
            <a:endParaRPr lang="ro-RO" dirty="0"/>
          </a:p>
          <a:p>
            <a:r>
              <a:rPr lang="ro-RO" b="1" dirty="0"/>
              <a:t>Sulfat de nichel</a:t>
            </a:r>
            <a:endParaRPr lang="ro-RO" dirty="0"/>
          </a:p>
          <a:p>
            <a:pPr lvl="1"/>
            <a:r>
              <a:rPr lang="ro-RO" dirty="0"/>
              <a:t>Folosit în industria de galvanizare și producția de </a:t>
            </a:r>
            <a:r>
              <a:rPr lang="en-GB" dirty="0" err="1"/>
              <a:t>otel</a:t>
            </a:r>
            <a:endParaRPr lang="ro-RO" dirty="0"/>
          </a:p>
          <a:p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503616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6762" y="714314"/>
            <a:ext cx="8761413" cy="5893519"/>
          </a:xfrm>
        </p:spPr>
        <p:txBody>
          <a:bodyPr>
            <a:normAutofit/>
          </a:bodyPr>
          <a:lstStyle/>
          <a:p>
            <a:r>
              <a:rPr lang="ro-RO" b="1" dirty="0"/>
              <a:t>Opiaceele</a:t>
            </a:r>
            <a:endParaRPr lang="ro-RO" dirty="0"/>
          </a:p>
          <a:p>
            <a:pPr lvl="1"/>
            <a:r>
              <a:rPr lang="ro-RO" dirty="0"/>
              <a:t>Un grup de medicamente derivate din opiu - include morfina, heroina si codeina </a:t>
            </a:r>
          </a:p>
          <a:p>
            <a:r>
              <a:rPr lang="ro-RO" b="1" dirty="0"/>
              <a:t>Papaina</a:t>
            </a:r>
            <a:endParaRPr lang="ro-RO" dirty="0"/>
          </a:p>
          <a:p>
            <a:pPr lvl="1"/>
            <a:r>
              <a:rPr lang="ro-RO" dirty="0"/>
              <a:t>O enzimă din fructul arborelui pa</a:t>
            </a:r>
            <a:r>
              <a:rPr lang="en-GB" dirty="0" err="1"/>
              <a:t>paia</a:t>
            </a:r>
            <a:r>
              <a:rPr lang="ro-RO" dirty="0"/>
              <a:t>. Folosite pentru </a:t>
            </a:r>
            <a:r>
              <a:rPr lang="en-GB" dirty="0" err="1"/>
              <a:t>prepararea</a:t>
            </a:r>
            <a:r>
              <a:rPr lang="en-GB" dirty="0"/>
              <a:t> </a:t>
            </a:r>
            <a:r>
              <a:rPr lang="ro-RO" dirty="0"/>
              <a:t>carn</a:t>
            </a:r>
            <a:r>
              <a:rPr lang="en-GB" dirty="0"/>
              <a:t>ii</a:t>
            </a:r>
            <a:r>
              <a:rPr lang="ro-RO" dirty="0"/>
              <a:t>, </a:t>
            </a:r>
            <a:r>
              <a:rPr lang="en-GB" dirty="0" err="1"/>
              <a:t>limpezirea</a:t>
            </a:r>
            <a:r>
              <a:rPr lang="en-GB" dirty="0"/>
              <a:t> </a:t>
            </a:r>
            <a:r>
              <a:rPr lang="ro-RO" dirty="0"/>
              <a:t>ber</a:t>
            </a:r>
            <a:r>
              <a:rPr lang="en-GB" dirty="0"/>
              <a:t>ii</a:t>
            </a:r>
            <a:r>
              <a:rPr lang="ro-RO" dirty="0"/>
              <a:t>, trata</a:t>
            </a:r>
            <a:r>
              <a:rPr lang="en-GB" dirty="0"/>
              <a:t>re</a:t>
            </a:r>
            <a:r>
              <a:rPr lang="ro-RO" dirty="0"/>
              <a:t> lână și mătase și în produse alimentare, produse cosmetice și farmaceutice</a:t>
            </a:r>
          </a:p>
          <a:p>
            <a:r>
              <a:rPr lang="ro-RO" b="1" dirty="0"/>
              <a:t>Peniciline</a:t>
            </a:r>
            <a:endParaRPr lang="ro-RO" dirty="0"/>
          </a:p>
          <a:p>
            <a:pPr lvl="1"/>
            <a:r>
              <a:rPr lang="ro-RO" dirty="0"/>
              <a:t>Un grup mare de antibiotice naturale sau semisintetice</a:t>
            </a:r>
          </a:p>
          <a:p>
            <a:r>
              <a:rPr lang="ro-RO" b="1" dirty="0"/>
              <a:t>Persulfați</a:t>
            </a:r>
            <a:endParaRPr lang="ro-RO" dirty="0"/>
          </a:p>
          <a:p>
            <a:pPr lvl="1"/>
            <a:r>
              <a:rPr lang="ro-RO" dirty="0"/>
              <a:t>Agenți oxidanți puternici utilizat</a:t>
            </a:r>
            <a:r>
              <a:rPr lang="en-GB" dirty="0" err="1"/>
              <a:t>i</a:t>
            </a:r>
            <a:r>
              <a:rPr lang="ro-RO" dirty="0"/>
              <a:t> pentru a spori acțiunea </a:t>
            </a:r>
            <a:r>
              <a:rPr lang="en-GB" dirty="0" err="1"/>
              <a:t>peroxidului</a:t>
            </a:r>
            <a:r>
              <a:rPr lang="en-GB" dirty="0"/>
              <a:t> de </a:t>
            </a:r>
            <a:r>
              <a:rPr lang="en-GB" dirty="0" err="1"/>
              <a:t>albire</a:t>
            </a:r>
            <a:r>
              <a:rPr lang="en-GB" dirty="0"/>
              <a:t> a </a:t>
            </a:r>
            <a:r>
              <a:rPr lang="en-GB" dirty="0" err="1"/>
              <a:t>parului</a:t>
            </a:r>
            <a:endParaRPr lang="ro-RO" dirty="0"/>
          </a:p>
          <a:p>
            <a:r>
              <a:rPr lang="ro-RO" b="1" dirty="0"/>
              <a:t>Anhidridă ftalică</a:t>
            </a:r>
            <a:endParaRPr lang="ro-RO" dirty="0"/>
          </a:p>
          <a:p>
            <a:pPr lvl="1"/>
            <a:r>
              <a:rPr lang="ro-RO" dirty="0"/>
              <a:t>Utilizate la fabricarea de plastifianți, rășini, coloranți, pesticide și produse farmaceutice </a:t>
            </a:r>
          </a:p>
          <a:p>
            <a:endParaRPr lang="ro-RO" dirty="0"/>
          </a:p>
        </p:txBody>
      </p:sp>
      <p:pic>
        <p:nvPicPr>
          <p:cNvPr id="10242" name="Picture 2" descr="http://www.i-medic.ro/sites/default/files/opiaceele_si_efectul_lor_asupra_organismul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77" y="714314"/>
            <a:ext cx="1577996" cy="11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exastreeid.tamu.edu/images/TreeImages/pawpaw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938" y="1972571"/>
            <a:ext cx="1518269" cy="152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thumb/d/d7/Phthalic_anhydride-2D-Skeletal.png/177px-Phthalic_anhydride-2D-Skele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75" y="5347083"/>
            <a:ext cx="1074666" cy="12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spiridon.ro/70-thickbox_default/penicilina-g-potasica-1000000-u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88" y="3492738"/>
            <a:ext cx="1709950" cy="17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25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6762" y="714315"/>
            <a:ext cx="8761413" cy="5669232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/>
              <a:t>Piperazina</a:t>
            </a:r>
            <a:endParaRPr lang="ro-RO" dirty="0"/>
          </a:p>
          <a:p>
            <a:pPr lvl="1"/>
            <a:r>
              <a:rPr lang="ro-RO" dirty="0"/>
              <a:t>Utilizată la fabricarea </a:t>
            </a:r>
            <a:r>
              <a:rPr lang="en-GB" dirty="0"/>
              <a:t>de d</a:t>
            </a:r>
            <a:r>
              <a:rPr lang="ro-RO" dirty="0"/>
              <a:t>eparazitante în medicina veterinară și umană; </a:t>
            </a:r>
            <a:endParaRPr lang="en-GB" dirty="0"/>
          </a:p>
          <a:p>
            <a:pPr lvl="1"/>
            <a:r>
              <a:rPr lang="ro-RO" dirty="0"/>
              <a:t>fabricarea de adezivi termofuzibili</a:t>
            </a:r>
            <a:endParaRPr lang="en-GB" dirty="0"/>
          </a:p>
          <a:p>
            <a:pPr lvl="1"/>
            <a:r>
              <a:rPr lang="ro-RO" dirty="0"/>
              <a:t>fabricarea unui inhibitor de coroziune pentru industria petrol</a:t>
            </a:r>
            <a:r>
              <a:rPr lang="en-GB" dirty="0" err="1"/>
              <a:t>ului</a:t>
            </a:r>
            <a:endParaRPr lang="ro-RO" dirty="0"/>
          </a:p>
          <a:p>
            <a:endParaRPr lang="en-GB" b="1" dirty="0"/>
          </a:p>
          <a:p>
            <a:r>
              <a:rPr lang="ro-RO" b="1" dirty="0"/>
              <a:t>Unii coloranți reactivi</a:t>
            </a:r>
            <a:endParaRPr lang="ro-RO" dirty="0"/>
          </a:p>
          <a:p>
            <a:pPr lvl="1"/>
            <a:r>
              <a:rPr lang="en-GB" dirty="0"/>
              <a:t>C</a:t>
            </a:r>
            <a:r>
              <a:rPr lang="ro-RO" dirty="0"/>
              <a:t>oloranți reactivi au un grad ridicat de rezistență um</a:t>
            </a:r>
            <a:r>
              <a:rPr lang="en-GB" dirty="0" err="1"/>
              <a:t>iditate</a:t>
            </a:r>
            <a:r>
              <a:rPr lang="ro-RO" dirty="0"/>
              <a:t>. </a:t>
            </a:r>
            <a:endParaRPr lang="en-GB" dirty="0"/>
          </a:p>
          <a:p>
            <a:pPr lvl="1"/>
            <a:r>
              <a:rPr lang="ro-RO" dirty="0"/>
              <a:t>Molecula de colorant reactiv se fixează la materiale naturale, cum ar fi bumbac, mătase, lână sau piele printr-o legătură chimică puternic</a:t>
            </a:r>
            <a:r>
              <a:rPr lang="en-GB" dirty="0"/>
              <a:t>a</a:t>
            </a:r>
            <a:r>
              <a:rPr lang="ro-RO" dirty="0"/>
              <a:t> </a:t>
            </a:r>
            <a:endParaRPr lang="en-GB" dirty="0"/>
          </a:p>
          <a:p>
            <a:pPr lvl="2"/>
            <a:endParaRPr lang="ro-RO" dirty="0"/>
          </a:p>
          <a:p>
            <a:r>
              <a:rPr lang="en-GB" b="1" dirty="0" err="1"/>
              <a:t>Fum</a:t>
            </a:r>
            <a:r>
              <a:rPr lang="en-GB" b="1" dirty="0"/>
              <a:t> de </a:t>
            </a:r>
            <a:r>
              <a:rPr lang="en-GB" b="1" dirty="0" err="1"/>
              <a:t>rasini</a:t>
            </a:r>
            <a:r>
              <a:rPr lang="en-GB" b="1" dirty="0"/>
              <a:t> </a:t>
            </a:r>
            <a:r>
              <a:rPr lang="en-GB" b="1" dirty="0" err="1"/>
              <a:t>utiliazte</a:t>
            </a:r>
            <a:r>
              <a:rPr lang="en-GB" b="1" dirty="0"/>
              <a:t> la </a:t>
            </a:r>
            <a:r>
              <a:rPr lang="en-GB" b="1" dirty="0" err="1"/>
              <a:t>lipire</a:t>
            </a:r>
            <a:endParaRPr lang="ro-RO" b="1" dirty="0"/>
          </a:p>
          <a:p>
            <a:pPr lvl="1"/>
            <a:r>
              <a:rPr lang="ro-RO" dirty="0"/>
              <a:t>rășini naturale derivate din pini. Cel mai frecvent</a:t>
            </a:r>
            <a:r>
              <a:rPr lang="en-GB" dirty="0"/>
              <a:t> </a:t>
            </a:r>
            <a:r>
              <a:rPr lang="ro-RO" dirty="0"/>
              <a:t>utilizată este forma</a:t>
            </a:r>
            <a:r>
              <a:rPr lang="en-GB" dirty="0"/>
              <a:t> </a:t>
            </a:r>
            <a:r>
              <a:rPr lang="ro-RO" dirty="0"/>
              <a:t>guma de colofoniu (sacâz) </a:t>
            </a:r>
            <a:endParaRPr lang="en-GB" dirty="0"/>
          </a:p>
          <a:p>
            <a:pPr lvl="1"/>
            <a:endParaRPr lang="en-GB" dirty="0"/>
          </a:p>
          <a:p>
            <a:r>
              <a:rPr lang="ro-RO" b="1" dirty="0"/>
              <a:t>Anumite pulberi </a:t>
            </a:r>
            <a:r>
              <a:rPr lang="en-GB" b="1" dirty="0"/>
              <a:t>de </a:t>
            </a:r>
            <a:r>
              <a:rPr lang="en-GB" b="1" dirty="0" err="1"/>
              <a:t>lemn</a:t>
            </a:r>
            <a:r>
              <a:rPr lang="en-GB" b="1" dirty="0"/>
              <a:t> de </a:t>
            </a:r>
            <a:r>
              <a:rPr lang="en-GB" b="1" dirty="0" err="1"/>
              <a:t>esenta</a:t>
            </a:r>
            <a:r>
              <a:rPr lang="en-GB" b="1" dirty="0"/>
              <a:t> </a:t>
            </a:r>
            <a:r>
              <a:rPr lang="ro-RO" b="1" dirty="0"/>
              <a:t>mo</a:t>
            </a:r>
            <a:r>
              <a:rPr lang="en-GB" b="1" dirty="0"/>
              <a:t>ale</a:t>
            </a:r>
            <a:endParaRPr lang="ro-RO" dirty="0"/>
          </a:p>
          <a:p>
            <a:pPr lvl="1"/>
            <a:r>
              <a:rPr lang="ro-RO" dirty="0"/>
              <a:t>Un termen general care acoperă o mare varietate de pulberi de lemn derivate</a:t>
            </a:r>
            <a:r>
              <a:rPr lang="en-GB" dirty="0"/>
              <a:t> </a:t>
            </a:r>
            <a:r>
              <a:rPr lang="ro-RO" dirty="0"/>
              <a:t>în principal de conifere. </a:t>
            </a:r>
            <a:endParaRPr lang="en-GB" dirty="0"/>
          </a:p>
          <a:p>
            <a:pPr lvl="1"/>
            <a:r>
              <a:rPr lang="ro-RO" dirty="0"/>
              <a:t>Expunerea profesională la pulberi de cedru este asociat cu dezvoltarea de astm 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11266" name="Picture 2" descr="http://www.benchvent.com/blog/wp-content/uploads/2014/10/soldering-in-sch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66" y="2962543"/>
            <a:ext cx="2361888" cy="15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migosecreto.com.ec/site/img/products/8ead29c31b6946cb516880b52c902b0b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77" y="207034"/>
            <a:ext cx="1837426" cy="18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ixabay.com/static/uploads/photo/2016/01/31/11/53/tree-1171267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466" y="4828006"/>
            <a:ext cx="2773319" cy="18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74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tiu-cum-sa.ro/wp-content/uploads/2015/02/soi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915" y="1197393"/>
            <a:ext cx="2992728" cy="16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36762" y="714314"/>
            <a:ext cx="8761413" cy="597978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/>
              <a:t>Soia</a:t>
            </a:r>
            <a:endParaRPr lang="ro-RO" dirty="0"/>
          </a:p>
          <a:p>
            <a:pPr lvl="1"/>
            <a:r>
              <a:rPr lang="ro-RO" dirty="0"/>
              <a:t>Soia, o sursă foarte bogată de proteine, provine de la planta leguminoaselor Glycine max. </a:t>
            </a:r>
            <a:endParaRPr lang="en-GB" dirty="0"/>
          </a:p>
          <a:p>
            <a:pPr lvl="1"/>
            <a:r>
              <a:rPr lang="en-GB" dirty="0" err="1"/>
              <a:t>Boabele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folosite</a:t>
            </a:r>
            <a:r>
              <a:rPr lang="en-GB" dirty="0"/>
              <a:t> </a:t>
            </a:r>
            <a:r>
              <a:rPr lang="en-GB" dirty="0" err="1"/>
              <a:t>pt</a:t>
            </a:r>
            <a:r>
              <a:rPr lang="en-GB" dirty="0"/>
              <a:t> </a:t>
            </a:r>
            <a:r>
              <a:rPr lang="en-GB" dirty="0" err="1"/>
              <a:t>fabricarea</a:t>
            </a:r>
            <a:r>
              <a:rPr lang="en-GB" dirty="0"/>
              <a:t> de </a:t>
            </a:r>
            <a:r>
              <a:rPr lang="ro-RO" dirty="0"/>
              <a:t>ul</a:t>
            </a:r>
            <a:r>
              <a:rPr lang="en-GB" dirty="0" err="1"/>
              <a:t>ei</a:t>
            </a:r>
            <a:r>
              <a:rPr lang="ro-RO" dirty="0"/>
              <a:t> si </a:t>
            </a:r>
            <a:r>
              <a:rPr lang="en-GB" dirty="0" err="1"/>
              <a:t>mancare</a:t>
            </a:r>
            <a:r>
              <a:rPr lang="ro-RO" dirty="0"/>
              <a:t>. Făină de soia este utilizat</a:t>
            </a:r>
            <a:r>
              <a:rPr lang="en-GB" dirty="0"/>
              <a:t>a</a:t>
            </a:r>
            <a:r>
              <a:rPr lang="ro-RO" dirty="0"/>
              <a:t> singur</a:t>
            </a:r>
            <a:r>
              <a:rPr lang="en-GB" dirty="0"/>
              <a:t>a</a:t>
            </a:r>
            <a:r>
              <a:rPr lang="ro-RO" dirty="0"/>
              <a:t> sau în amestec cu alte făinuri</a:t>
            </a:r>
          </a:p>
          <a:p>
            <a:r>
              <a:rPr lang="ro-RO" b="1" dirty="0"/>
              <a:t>Spiramicina</a:t>
            </a:r>
            <a:endParaRPr lang="ro-RO" dirty="0"/>
          </a:p>
          <a:p>
            <a:pPr lvl="1"/>
            <a:r>
              <a:rPr lang="ro-RO" dirty="0"/>
              <a:t>Un antibiotic fabricat sub formă de pudră fină de culoare albă</a:t>
            </a:r>
          </a:p>
          <a:p>
            <a:r>
              <a:rPr lang="ro-RO" b="1" dirty="0"/>
              <a:t>Acarienii de </a:t>
            </a:r>
            <a:r>
              <a:rPr lang="en-GB" b="1" dirty="0" err="1"/>
              <a:t>depozit</a:t>
            </a:r>
            <a:endParaRPr lang="ro-RO" dirty="0"/>
          </a:p>
          <a:p>
            <a:pPr lvl="1"/>
            <a:r>
              <a:rPr lang="ro-RO" dirty="0"/>
              <a:t>S-au găsit în produsele alimentare depozitate, cum ar fi fân și cereale în condiții de umiditate ridicată </a:t>
            </a:r>
          </a:p>
          <a:p>
            <a:r>
              <a:rPr lang="ro-RO" b="1" dirty="0"/>
              <a:t>Subtilisinele</a:t>
            </a:r>
            <a:endParaRPr lang="ro-RO" dirty="0"/>
          </a:p>
          <a:p>
            <a:pPr lvl="1"/>
            <a:r>
              <a:rPr lang="ro-RO" dirty="0"/>
              <a:t>Enzimele utilizate la fabricarea detergenților și a </a:t>
            </a:r>
            <a:r>
              <a:rPr lang="en-GB" dirty="0" err="1"/>
              <a:t>hranei</a:t>
            </a:r>
            <a:r>
              <a:rPr lang="ro-RO" dirty="0"/>
              <a:t> pentru animale.</a:t>
            </a:r>
            <a:endParaRPr lang="en-GB" dirty="0"/>
          </a:p>
          <a:p>
            <a:pPr lvl="1"/>
            <a:r>
              <a:rPr lang="ro-RO" dirty="0"/>
              <a:t>De asemenea, de prelucrare a produselor alimentare si </a:t>
            </a:r>
            <a:r>
              <a:rPr lang="en-GB" dirty="0"/>
              <a:t>a </a:t>
            </a:r>
            <a:r>
              <a:rPr lang="ro-RO" dirty="0"/>
              <a:t>piel</a:t>
            </a:r>
            <a:r>
              <a:rPr lang="en-GB" dirty="0"/>
              <a:t>ii</a:t>
            </a:r>
            <a:endParaRPr lang="ro-RO" dirty="0"/>
          </a:p>
          <a:p>
            <a:r>
              <a:rPr lang="ro-RO" b="1" dirty="0"/>
              <a:t>Anhidridă Tetrachlorophthalic</a:t>
            </a:r>
            <a:r>
              <a:rPr lang="en-GB" b="1" dirty="0"/>
              <a:t>a</a:t>
            </a:r>
            <a:endParaRPr lang="ro-RO" dirty="0"/>
          </a:p>
          <a:p>
            <a:pPr lvl="1"/>
            <a:r>
              <a:rPr lang="ro-RO" dirty="0"/>
              <a:t>Utilizat</a:t>
            </a:r>
            <a:r>
              <a:rPr lang="en-GB" dirty="0"/>
              <a:t>a</a:t>
            </a:r>
            <a:r>
              <a:rPr lang="ro-RO" dirty="0"/>
              <a:t> în producția de rășini epoxidice pentru fabricarea de materiale plastice, vopsele și componente electronice </a:t>
            </a:r>
          </a:p>
          <a:p>
            <a:r>
              <a:rPr lang="ro-RO" b="1" dirty="0"/>
              <a:t>Anhidridă trimelitică</a:t>
            </a:r>
            <a:endParaRPr lang="ro-RO" dirty="0"/>
          </a:p>
          <a:p>
            <a:pPr lvl="1"/>
            <a:r>
              <a:rPr lang="ro-RO" dirty="0"/>
              <a:t>Utilizate în producția de plastifianți, emailuri sârmă, acoperiri de suprafață și acoperiri de perete și podea</a:t>
            </a:r>
          </a:p>
          <a:p>
            <a:endParaRPr lang="ro-RO" dirty="0"/>
          </a:p>
        </p:txBody>
      </p:sp>
      <p:pic>
        <p:nvPicPr>
          <p:cNvPr id="12292" name="Picture 4" descr="https://upload.wikimedia.org/wikipedia/commons/thumb/6/68/Quinoline_Yellow_SS.png/172px-Quinoline_Yellow_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56" y="5513806"/>
            <a:ext cx="16383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farmablu.ro/uploadpoze/ar2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55" y="2794958"/>
            <a:ext cx="2578999" cy="15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curateniereala.ro/wp-content/uploads/2015/08/acari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997" y="4097159"/>
            <a:ext cx="1779417" cy="13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16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27448" y="980728"/>
            <a:ext cx="993710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Factori etiologici favorizanţi (secundari):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- terenul atopic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factori alergici extraprofesionali: polenurile, acarianul din praful de casă (Dermatophagoides pteronyssinus),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condiţii psihosociale nefavorabile: episoade emoţionale, stări psihonevrotice etc;</a:t>
            </a:r>
            <a:endParaRPr lang="en-GB" b="0" dirty="0"/>
          </a:p>
          <a:p>
            <a:pPr algn="just" eaLnBrk="0" hangingPunct="0"/>
            <a:r>
              <a:rPr lang="ro-RO" b="0" dirty="0"/>
              <a:t>- condiţii de mediu nefavorabile: iritanţi respiratori, microclimat rece asociat cu efort fizic;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 - infecţii repetate ale căilor respiratorii, mai ales cu rino-, adenovirusuri, mixovirusuri, micoplasme, bacterii (Haemophillus influenzae etc.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ini pentru occupational 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21" y="17647"/>
            <a:ext cx="3920138" cy="29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911424" y="476672"/>
            <a:ext cx="921702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sz="2000" i="1" dirty="0">
                <a:latin typeface="_TimesNewRoman"/>
              </a:rPr>
              <a:t>Patogenie</a:t>
            </a:r>
            <a:endParaRPr lang="en-GB" sz="2000" i="1" dirty="0">
              <a:latin typeface="_TimesNewRoman"/>
            </a:endParaRPr>
          </a:p>
          <a:p>
            <a:pPr algn="just"/>
            <a:endParaRPr lang="en-AU" sz="2000" b="0" dirty="0">
              <a:latin typeface="_TimesNewRoman"/>
            </a:endParaRPr>
          </a:p>
          <a:p>
            <a:pPr algn="just" eaLnBrk="0" hangingPunct="0"/>
            <a:r>
              <a:rPr lang="ro-RO" sz="2000" b="0" dirty="0">
                <a:latin typeface="_TimesNewRoman"/>
              </a:rPr>
              <a:t>Sunt acceptate două mecanisme patogenice:</a:t>
            </a:r>
            <a:endParaRPr lang="en-AU" sz="2000" b="0" dirty="0">
              <a:latin typeface="_TimesNewRoman"/>
            </a:endParaRPr>
          </a:p>
          <a:p>
            <a:pPr algn="just" eaLnBrk="0" hangingPunct="0"/>
            <a:r>
              <a:rPr lang="ro-RO" sz="2000" b="0" dirty="0">
                <a:latin typeface="_TimesNewRoman"/>
              </a:rPr>
              <a:t>	- alergic;</a:t>
            </a:r>
          </a:p>
          <a:p>
            <a:pPr algn="just" eaLnBrk="0" hangingPunct="0"/>
            <a:r>
              <a:rPr lang="ro-RO" sz="2000" b="0" dirty="0">
                <a:latin typeface="_TimesNewRoman"/>
              </a:rPr>
              <a:t>	- iritativ;</a:t>
            </a:r>
            <a:endParaRPr lang="en-AU" sz="2000" b="0" dirty="0">
              <a:latin typeface="_TimesNewRoman"/>
            </a:endParaRPr>
          </a:p>
          <a:p>
            <a:pPr algn="just" eaLnBrk="0" hangingPunct="0"/>
            <a:endParaRPr lang="en-GB" sz="2000" b="0" dirty="0">
              <a:latin typeface="_TimesNewRoman"/>
            </a:endParaRPr>
          </a:p>
          <a:p>
            <a:pPr algn="just" eaLnBrk="0" hangingPunct="0"/>
            <a:endParaRPr lang="ro-RO" sz="2000" b="0" dirty="0">
              <a:latin typeface="_TimesNewRoman"/>
            </a:endParaRPr>
          </a:p>
          <a:p>
            <a:pPr algn="just" eaLnBrk="0" hangingPunct="0"/>
            <a:r>
              <a:rPr lang="ro-RO" sz="2000" b="0" dirty="0">
                <a:latin typeface="_TimesNewRoman"/>
              </a:rPr>
              <a:t>- elementul comun patogenic:</a:t>
            </a:r>
          </a:p>
          <a:p>
            <a:pPr algn="just" eaLnBrk="0" hangingPunct="0"/>
            <a:r>
              <a:rPr lang="ro-RO" sz="2000" b="0" dirty="0">
                <a:latin typeface="_TimesNewRoman"/>
              </a:rPr>
              <a:t>* hiperreactivitatea bronşică la o multitudine de stimuli alergici şi nonalergici (hiperreactivitate nespecifică).</a:t>
            </a:r>
            <a:endParaRPr lang="en-GB" sz="2000" b="0" dirty="0">
              <a:latin typeface="_TimesNewRoman"/>
            </a:endParaRPr>
          </a:p>
          <a:p>
            <a:pPr algn="just" eaLnBrk="0" hangingPunct="0"/>
            <a:endParaRPr lang="en-GB" sz="2000" b="0" dirty="0">
              <a:latin typeface="_TimesNewRoman"/>
            </a:endParaRPr>
          </a:p>
          <a:p>
            <a:pPr algn="just" eaLnBrk="0" hangingPunct="0"/>
            <a:r>
              <a:rPr lang="ro-RO" sz="2000" b="0" dirty="0">
                <a:latin typeface="_TimesNewRoman"/>
              </a:rPr>
              <a:t>In ABP, inflamația căilor respiratorii și bronhoconstricția pot fi cauzate de răspuns imunologic la agenții de sensibilizare, de efectul iritant direct sau prin alte mecanisme non-imunologice. </a:t>
            </a:r>
          </a:p>
          <a:p>
            <a:pPr algn="just" eaLnBrk="0" hangingPunct="0"/>
            <a:r>
              <a:rPr lang="ro-RO" sz="2000" b="0" dirty="0">
                <a:latin typeface="_TimesNewRoman"/>
              </a:rPr>
              <a:t>ABP se poate declansa cu sau fără o perioadă de latență. Perioada de latență se referă la intervalul de timp dintre expunerea inițială și dezvoltarea simptomelor, și este foarte variabilă. Este adesea mai mică de 2 ani, dar, în jur de 20% din cazuri este de 10 ani sau mai mult. ABP cu latență este în general cauzată de sensibilizare la unul sau mai mulți agenți. 	</a:t>
            </a:r>
            <a:endParaRPr lang="en-AU" sz="2000" b="0" dirty="0">
              <a:latin typeface="_TimesNew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764705"/>
            <a:ext cx="9793088" cy="4680520"/>
          </a:xfrm>
        </p:spPr>
        <p:txBody>
          <a:bodyPr>
            <a:normAutofit/>
          </a:bodyPr>
          <a:lstStyle/>
          <a:p>
            <a:r>
              <a:rPr lang="ro-RO" sz="2000" dirty="0">
                <a:latin typeface="_TimesNewRoman"/>
              </a:rPr>
              <a:t>Agenți sensibilizanti cu greutate moleculară mare (5000 daltoni (Da) sau mai mare), de multe ori acționează printr-un </a:t>
            </a:r>
            <a:r>
              <a:rPr lang="ro-RO" sz="2000" b="1" dirty="0">
                <a:latin typeface="_TimesNewRoman"/>
              </a:rPr>
              <a:t>mecanism de IgE dependent</a:t>
            </a:r>
            <a:r>
              <a:rPr lang="ro-RO" sz="2000" dirty="0">
                <a:latin typeface="_TimesNewRoman"/>
              </a:rPr>
              <a:t>. </a:t>
            </a:r>
          </a:p>
          <a:p>
            <a:r>
              <a:rPr lang="ro-RO" sz="2000" dirty="0">
                <a:latin typeface="_TimesNewRoman"/>
              </a:rPr>
              <a:t>Agenții sensibilizanti cu greutate moleculară mica (mai puțin de 5.000 Da), care includ substanțe chimice foarte reactive, cum ar fi izocianati, pot acționa prin mecanisme </a:t>
            </a:r>
            <a:r>
              <a:rPr lang="ro-RO" sz="2000" b="1" dirty="0">
                <a:latin typeface="_TimesNewRoman"/>
              </a:rPr>
              <a:t>independente de IgE</a:t>
            </a:r>
            <a:r>
              <a:rPr lang="ro-RO" sz="2000" dirty="0">
                <a:latin typeface="_TimesNewRoman"/>
              </a:rPr>
              <a:t> sau pot acționa ca haptene, combinarea cu proteine ​​ale corpului. </a:t>
            </a:r>
          </a:p>
          <a:p>
            <a:r>
              <a:rPr lang="ro-RO" sz="2000" dirty="0">
                <a:latin typeface="_TimesNewRoman"/>
              </a:rPr>
              <a:t>Odată ce un muncitor devine sensibilizat la un agent, re-expunere (frecvent la niveluri cu mult sub nivelul care a cauzat o sensibilizare) are ca rezultat un răspuns inflamator în căile respiratorii, adesea însoțită de creșteri de limitare a fluxului de aer și capacitatea de reacție bronșică nespecifică.</a:t>
            </a:r>
            <a:endParaRPr lang="en-GB" sz="2000" dirty="0">
              <a:latin typeface="_TimesNewRoman"/>
            </a:endParaRPr>
          </a:p>
          <a:p>
            <a:r>
              <a:rPr lang="ro-RO" sz="2000" dirty="0">
                <a:latin typeface="_TimesNewRoman"/>
              </a:rPr>
              <a:t>Nu toate persoanele care devin sensibilizate merg mai departe spre astm. Dar, odată ce plamanii devin hipersensibili, expunerea la acea substanță, chiar și la un nivel destul de scăzut, poate declanșa o criza astmatica.</a:t>
            </a:r>
          </a:p>
        </p:txBody>
      </p:sp>
    </p:spTree>
    <p:extLst>
      <p:ext uri="{BB962C8B-B14F-4D97-AF65-F5344CB8AC3E}">
        <p14:creationId xmlns:p14="http://schemas.microsoft.com/office/powerpoint/2010/main" val="1191135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07368" y="1052736"/>
            <a:ext cx="97930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GB" dirty="0" err="1"/>
              <a:t>Tabloul</a:t>
            </a:r>
            <a:r>
              <a:rPr lang="en-GB" dirty="0"/>
              <a:t> clinic</a:t>
            </a:r>
          </a:p>
          <a:p>
            <a:pPr algn="just"/>
            <a:endParaRPr lang="en-GB" b="0" dirty="0"/>
          </a:p>
          <a:p>
            <a:pPr algn="just"/>
            <a:r>
              <a:rPr lang="ro-RO" b="0" dirty="0"/>
              <a:t>Este asemănător cu cel al astmului bronşic neprofesional. </a:t>
            </a:r>
          </a:p>
          <a:p>
            <a:pPr algn="just"/>
            <a:r>
              <a:rPr lang="ro-RO" b="0" dirty="0"/>
              <a:t>- debut cu rinită alergică (strănuturi în salve, rinoree apoasă);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apariţia crizelor tipice de astm bronşic la expunerea profesională: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dispnee expiratorie paroxistică;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wheezing;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tuse seacă apoi cu spută perlată;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debutul crizelor: în plină sănătate sau după un episod infecţios respirator;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79376" y="764704"/>
            <a:ext cx="965941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	Examenul obiectiv: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hipersonoritate</a:t>
            </a:r>
            <a:r>
              <a:rPr lang="en-GB" b="0" dirty="0"/>
              <a:t> </a:t>
            </a:r>
            <a:r>
              <a:rPr lang="en-GB" b="0" dirty="0" err="1"/>
              <a:t>pulmonara</a:t>
            </a:r>
            <a:r>
              <a:rPr lang="ro-RO" b="0" dirty="0"/>
              <a:t>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raluri sibilante diseminate;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	În afara crizei examenul fizic poate fi normal. 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dependenţa crizelor de astm de expunerea profesională la începutul bolii;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ulterior se instalează polisensibilizarea, prin asocierea frecventă cu infecţii cronice ale căilor respiratorii (rinite, sinuzite, bronşite etc.);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crizele de astm nu mai sunt dependente de expunerea profesională (apar şi la domiciliu).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055440" y="908720"/>
            <a:ext cx="84436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b="0" dirty="0"/>
              <a:t>  </a:t>
            </a:r>
            <a:r>
              <a:rPr lang="ro-RO" i="1" dirty="0"/>
              <a:t>Diagnosticul pozitiv </a:t>
            </a:r>
            <a:r>
              <a:rPr lang="ro-RO" b="0" i="1" dirty="0"/>
              <a:t>se pune pe: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A. Stabilirea expunerii profesionale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a) subiectiv - anamneza profesională (cunoaşterea în detaliu a locului de muncă, ritm şi perioade de activitate, schimbări ocazionale ale locului de muncă);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b) obiectiv   - determinări de noxe în aerul locului de muncă;            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documente oficiale privind vechimea în profesia expusă;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  <a:endParaRPr lang="en-GB" b="0" i="1" dirty="0"/>
          </a:p>
          <a:p>
            <a:pPr algn="just" eaLnBrk="0" hangingPunct="0"/>
            <a:r>
              <a:rPr lang="ro-RO" b="0" i="1" dirty="0"/>
              <a:t>B. Examenul clinic</a:t>
            </a:r>
            <a:endParaRPr lang="en-AU"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55440" y="836712"/>
            <a:ext cx="936104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b="0" i="1" dirty="0"/>
              <a:t>	</a:t>
            </a:r>
            <a:r>
              <a:rPr lang="ro-RO" b="0" i="1" dirty="0"/>
              <a:t>D. Locuri de muncă, procese tehnologice, profesiuni expuse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industria extractivă a azbestului: minerit (minerii) şi mai ales zdrobirea (măcinarea - morarii) minereului, separare, sortare, transport;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utilizarea azbestului pentru: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 	* industria azbocimentului: plăci, tuburi, dale, garnituri de frână, filtre pentru industria chimică;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industria materialelor izolante: cazane, ţevi, construcţii navale;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US" b="0" dirty="0"/>
              <a:t>	</a:t>
            </a:r>
            <a:r>
              <a:rPr lang="ro-RO" b="0" dirty="0"/>
              <a:t>* confecţionarea produselor textile cu conţinut de azbest: îmbrăcăminte de protecţie termoizolantă (pentru pompieri, laminorişti, cuptorari în turnătorii, operatori cupole în industria aeronautică), a cortinelor de teatru;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utilizarea produselor care sunt convecţionate din, sau care conţin azbest; 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23392" y="260648"/>
            <a:ext cx="93610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b="0" i="1" dirty="0"/>
              <a:t>C. Examene de laborator şi paraclinice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	</a:t>
            </a:r>
          </a:p>
          <a:p>
            <a:pPr algn="just" eaLnBrk="0" hangingPunct="0"/>
            <a:r>
              <a:rPr lang="ro-RO" b="0" dirty="0"/>
              <a:t>Diagnosticul de profesionalitate utilizează: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a) teste cutanate se efectuează cu: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alergeni profesionali sugeraţi de anamneza profesională;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            Metode: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 - cutireacţii: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scarificare (scratch-test);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înţepătură (prick-test);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intradermoreacţii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patch-test (epidermoreacţie);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b) teste epimucoase: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testul conjunctival;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testul endonazal;</a:t>
            </a:r>
            <a:endParaRPr lang="en-AU" b="0" dirty="0"/>
          </a:p>
        </p:txBody>
      </p:sp>
      <p:pic>
        <p:nvPicPr>
          <p:cNvPr id="105474" name="Picture 2" descr="Imagini pentru asthma test 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08" y="4005064"/>
            <a:ext cx="3037520" cy="24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Imagini pentru asthma test p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47667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95400" y="548680"/>
            <a:ext cx="943304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b="0" dirty="0"/>
              <a:t>	c) teste bronhomotorii: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	- nespecifice: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bronhodilatatoare, pozitiv: creşterea VEMS cu peste 15% (Ventolin)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* bronhoconstrictoare, pozitiv:  scăderea VEMS cu peste 15% (acetilcolina, histamina, metacolina etc);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	- specifice: cu alergenul incriminat, pozitiv - scăderea VEMS cu peste 15%  (este cel mai important test de profesionalitate);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	d) proba locului de muncă</a:t>
            </a:r>
            <a:endParaRPr lang="en-GB" b="0" dirty="0"/>
          </a:p>
          <a:p>
            <a:pPr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en-GB" b="0" dirty="0"/>
              <a:t>	</a:t>
            </a:r>
            <a:r>
              <a:rPr lang="ro-RO" b="0" dirty="0"/>
              <a:t>e)</a:t>
            </a:r>
            <a:r>
              <a:rPr lang="en-US" b="0" dirty="0"/>
              <a:t> </a:t>
            </a:r>
            <a:r>
              <a:rPr lang="ro-RO" b="0" dirty="0"/>
              <a:t>probe funcţionale ventilatorii: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scăderea VEMS-lui şi a IPB-ului (sindrom obstructiv);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83432" y="1268760"/>
            <a:ext cx="8763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47675" lvl="3" algn="just"/>
            <a:r>
              <a:rPr lang="ro-RO" i="1" dirty="0"/>
              <a:t>Diagnosticul diferenţial</a:t>
            </a:r>
            <a:endParaRPr lang="en-AU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spasmofilie;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astm cardiac (insuficienţă cardiacă stângă);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bronşită cronică astmatiformă;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edemul pulmonar acut;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dischinezie traheobronşică hipotonă;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hipocalcemii;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poliradiculonevrite;</a:t>
            </a:r>
            <a:endParaRPr lang="en-AU" b="0" dirty="0">
              <a:latin typeface="_TimesNewRoman" charset="0"/>
            </a:endParaRPr>
          </a:p>
          <a:p>
            <a:pPr marL="447675" lvl="3" algn="just" eaLnBrk="0" hangingPunct="0"/>
            <a:r>
              <a:rPr lang="ro-RO" b="0" dirty="0"/>
              <a:t>- nevroză respiratorie (nu prezintă wheezing şi raluri sibilante).</a:t>
            </a:r>
            <a:endParaRPr lang="en-AU" b="0" dirty="0">
              <a:latin typeface="_TimesNewRoman" charset="0"/>
            </a:endParaRPr>
          </a:p>
          <a:p>
            <a:pPr lvl="3" eaLnBrk="0" hangingPunct="0"/>
            <a:endParaRPr lang="en-AU" b="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35360" y="764704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	</a:t>
            </a:r>
            <a:r>
              <a:rPr lang="ro-RO" i="1" dirty="0"/>
              <a:t>Complicaţii</a:t>
            </a:r>
            <a:endParaRPr lang="en-AU" dirty="0">
              <a:latin typeface="_TimesNewRoman" charset="0"/>
            </a:endParaRPr>
          </a:p>
          <a:p>
            <a:pPr lvl="1" algn="just" eaLnBrk="0" hangingPunct="0"/>
            <a:endParaRPr lang="ro-RO" b="0" dirty="0"/>
          </a:p>
          <a:p>
            <a:pPr lvl="1" algn="just" eaLnBrk="0" hangingPunct="0"/>
            <a:r>
              <a:rPr lang="ro-RO" b="0" dirty="0"/>
              <a:t>	- infecţia bronşică;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emfizem pulmonar;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cordul pulmonar acut sau cronic;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pneumotoraxul;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fracturile costale;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atelectazia pulmonară;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	- deformaţii toracice.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 </a:t>
            </a:r>
            <a:endParaRPr lang="en-AU" b="0" dirty="0">
              <a:latin typeface="_TimesNewRoman" charset="0"/>
            </a:endParaRPr>
          </a:p>
          <a:p>
            <a:pPr lvl="1" algn="just" eaLnBrk="0" hangingPunct="0"/>
            <a:r>
              <a:rPr lang="ro-RO" b="0" dirty="0"/>
              <a:t> 	</a:t>
            </a:r>
            <a:r>
              <a:rPr lang="ro-RO" i="1" dirty="0"/>
              <a:t>Expertiza capacităţii de muncă</a:t>
            </a:r>
            <a:endParaRPr lang="en-AU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7408" y="620688"/>
            <a:ext cx="950505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	</a:t>
            </a:r>
            <a:r>
              <a:rPr lang="ro-RO" i="1" dirty="0"/>
              <a:t>Tratamentul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	A. Tratamentul etiologic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înlăturarea alergenului responsabil sau întreruperea definitivă a expunerii la alergeni sau iritanţi profesionali; </a:t>
            </a:r>
          </a:p>
          <a:p>
            <a:pPr algn="just" eaLnBrk="0" hangingPunct="0"/>
            <a:r>
              <a:rPr lang="ro-RO" b="0" dirty="0"/>
              <a:t>	</a:t>
            </a:r>
            <a:r>
              <a:rPr lang="ro-RO" dirty="0"/>
              <a:t>	</a:t>
            </a:r>
          </a:p>
          <a:p>
            <a:pPr algn="just" eaLnBrk="0" hangingPunct="0"/>
            <a:r>
              <a:rPr lang="ro-RO" dirty="0"/>
              <a:t>	</a:t>
            </a:r>
            <a:r>
              <a:rPr lang="ro-RO" i="1" dirty="0"/>
              <a:t>B. Tratamentul p</a:t>
            </a:r>
            <a:r>
              <a:rPr lang="ro-RO" b="0" i="1" dirty="0"/>
              <a:t>atogenic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dirty="0"/>
              <a:t>	Tratamentul farmacologic al astmului bronşic cuprinde: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medicaţie bronhodilatatoare;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medicaţie antiinflamatoare;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alternative terapeutice.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551384" y="980728"/>
            <a:ext cx="914501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i="1" dirty="0"/>
              <a:t>	 Profilaxie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A. Măsuri tehnico-organizatorice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</a:p>
          <a:p>
            <a:pPr algn="just" eaLnBrk="0" hangingPunct="0"/>
            <a:r>
              <a:rPr lang="ro-RO" b="0" dirty="0"/>
              <a:t>- reducerea la minim a concentraţiilor de alergeni sau iritanţi profesionali în aerul locului de muncă (nu se pune problema depăşirii sau nu a concentraţiilor admisibile pentru atopici, dar pentru nonatopici are importanţă mărimea concentraţiei;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endParaRPr lang="ro-RO" b="0" dirty="0"/>
          </a:p>
          <a:p>
            <a:pPr algn="just" eaLnBrk="0" hangingPunct="0"/>
            <a:r>
              <a:rPr lang="ro-RO" b="0" dirty="0"/>
              <a:t>- realizarea unor condiţii de confort termic şi respirator (absenţa substanţelor iritative respirator).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07368" y="692696"/>
            <a:ext cx="995583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b="0" i="1" dirty="0"/>
              <a:t>	B. Măsuri medicale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a) Recunoaşterea riscului de astm bronşic profesional prin: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catagrafierea locurilor de muncă,  profesiunilor şi  muncitorilor expuşi;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determinări de laborator pentru factorii de risc din atmosfera ocupaţională;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studii epidemiologice.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	b) Examenul medical la încadrarea în muncă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depistarea persoanelor cu teren atopic (anamneză atentă, eventual teste cutanate);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excluderea sau urmărirea atentă a persoanelor cu teren atopic;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probe funcţionale ventilatorii.</a:t>
            </a:r>
            <a:endParaRPr lang="en-AU" b="0" dirty="0">
              <a:latin typeface="_TimesNewRoman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63352" y="105273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dirty="0"/>
              <a:t>	Contraindicaţii medicale: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antecedente alergice heredocolaterale sau/şi personale; 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boli cronice ale căilor respiratorii superioare;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bronhopneumopatiile cronice;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astmul bronşic de orice etiologie;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hepatita cronică;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boli cardiovasculare cu hipertensiune pulmonară etc.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1384" y="908720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b="0" i="1" dirty="0"/>
              <a:t>	c) Controlul medical periodic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examen clinic general;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probe funcţionale ventilatorii, anual. Acest examen trebuie să evidenţieze rinita alergică sau/şi primele semne de astm bronşic profesional la locul de muncă (diagnostic precoce).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i="1" dirty="0"/>
              <a:t>	</a:t>
            </a:r>
          </a:p>
          <a:p>
            <a:pPr algn="just" eaLnBrk="0" hangingPunct="0"/>
            <a:r>
              <a:rPr lang="ro-RO" b="0" i="1" dirty="0"/>
              <a:t>	d) Educaţia pentru sănătate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prezentarea la medic, la primele semne de rinită alergică sau astm bronşic;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renunţarea la fumat;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- întreruperea expunerii la alţi alergeni sau iritanţi respiratori (prin obiceiuri şi ocupaţii extraprofesionale). </a:t>
            </a:r>
            <a:endParaRPr lang="en-AU" b="0" dirty="0">
              <a:latin typeface="_TimesNewRoman" charset="0"/>
            </a:endParaRPr>
          </a:p>
          <a:p>
            <a:pPr eaLnBrk="0" hangingPunct="0"/>
            <a:endParaRPr lang="en-AU" b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7408" y="620688"/>
            <a:ext cx="928903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o-RO" b="0" dirty="0"/>
              <a:t>- repararea şi demolarea instalaţiilor care au în compoziţie azbest;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fabricarea cartonului de azbest în amestec cu răşini, oxizi de zinc şi plumb;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izolări termice, fonice, anticorozive;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construcţii navale, lucrări de canalizare;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confecţionarea de obiecte sanitare pe bază de azbest;</a:t>
            </a:r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- azbestul poate fi, în cantităţi mici, utilizat în amestec cu alte produse cărora le modifică proprietăţile: ciment, cauciuc, mase plastice.</a:t>
            </a:r>
            <a:endParaRPr lang="en-AU" b="0" dirty="0">
              <a:latin typeface="_TimesNewRoman" charset="0"/>
            </a:endParaRPr>
          </a:p>
        </p:txBody>
      </p:sp>
      <p:pic>
        <p:nvPicPr>
          <p:cNvPr id="100354" name="Picture 2" descr="Imagini pentru FIBRE DEAZ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70" y="4149080"/>
            <a:ext cx="406592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23392" y="620688"/>
            <a:ext cx="885698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ro-RO" i="1" dirty="0"/>
              <a:t>Patogenie</a:t>
            </a:r>
            <a:endParaRPr lang="en-AU" dirty="0">
              <a:latin typeface="_TimesNewRoman" charset="0"/>
            </a:endParaRPr>
          </a:p>
          <a:p>
            <a:pPr algn="just" eaLnBrk="0" hangingPunct="0"/>
            <a:r>
              <a:rPr lang="ro-RO" b="0" dirty="0"/>
              <a:t>	</a:t>
            </a:r>
            <a:endParaRPr lang="en-US" b="0" dirty="0"/>
          </a:p>
          <a:p>
            <a:pPr indent="0" algn="just" eaLnBrk="0" hangingPunct="0"/>
            <a:r>
              <a:rPr lang="ro-RO" b="0" dirty="0"/>
              <a:t>- patogenie mecanică: microleziuni şi microhemoragii produse prin microtraumatismul tisular, legat de structura foarte fină fibrilară. </a:t>
            </a:r>
            <a:endParaRPr lang="en-AU" b="0" dirty="0">
              <a:latin typeface="_TimesNewRoman" charset="0"/>
            </a:endParaRPr>
          </a:p>
          <a:p>
            <a:pPr indent="0" algn="just" eaLnBrk="0" hangingPunct="0"/>
            <a:endParaRPr lang="en-AU" b="0" dirty="0">
              <a:latin typeface="_TimesNewRoman" charset="0"/>
            </a:endParaRPr>
          </a:p>
          <a:p>
            <a:pPr algn="just" eaLnBrk="0" hangingPunct="0"/>
            <a:r>
              <a:rPr lang="ro-RO" i="1" dirty="0"/>
              <a:t>Anatomie patologică</a:t>
            </a:r>
            <a:r>
              <a:rPr lang="en-GB" i="1" dirty="0"/>
              <a:t> </a:t>
            </a:r>
            <a:endParaRPr lang="en-AU" dirty="0">
              <a:latin typeface="_TimesNewRoman" charset="0"/>
            </a:endParaRPr>
          </a:p>
          <a:p>
            <a:pPr indent="0" algn="just" eaLnBrk="0" hangingPunct="0"/>
            <a:r>
              <a:rPr lang="ro-RO" b="0" dirty="0"/>
              <a:t>- în cazuri avansate </a:t>
            </a:r>
            <a:r>
              <a:rPr lang="ro-RO" b="0" i="1" dirty="0"/>
              <a:t>plămânii sunt micşoraţi de volum şi rigizi</a:t>
            </a:r>
            <a:r>
              <a:rPr lang="ro-RO" b="0" dirty="0"/>
              <a:t>, cu îngroşări extinse subpleurale şi aderenţe;</a:t>
            </a:r>
            <a:endParaRPr lang="en-AU" b="0" dirty="0">
              <a:latin typeface="_TimesNewRoman" charset="0"/>
            </a:endParaRPr>
          </a:p>
          <a:p>
            <a:pPr marL="342900" indent="-342900" algn="just" eaLnBrk="0" hangingPunct="0">
              <a:buFontTx/>
              <a:buChar char="-"/>
            </a:pPr>
            <a:r>
              <a:rPr lang="ro-RO" b="0" i="1" dirty="0"/>
              <a:t>fibroza pulmonară </a:t>
            </a:r>
            <a:r>
              <a:rPr lang="ro-RO" b="0" dirty="0"/>
              <a:t>difuză interstiţială,</a:t>
            </a:r>
            <a:endParaRPr lang="en-GB" b="0" dirty="0"/>
          </a:p>
          <a:p>
            <a:pPr marL="342900" indent="-342900" algn="just" eaLnBrk="0" hangingPunct="0">
              <a:buFontTx/>
              <a:buChar char="-"/>
            </a:pPr>
            <a:r>
              <a:rPr lang="ro-RO" b="0" dirty="0"/>
              <a:t>îngroşări fibrohialine subpleurale producând  </a:t>
            </a:r>
            <a:r>
              <a:rPr lang="ro-RO" b="0" i="1" dirty="0"/>
              <a:t>plăci pleurale</a:t>
            </a:r>
            <a:r>
              <a:rPr lang="ro-RO" b="0" dirty="0"/>
              <a:t>;</a:t>
            </a:r>
            <a:endParaRPr lang="en-GB" b="0" dirty="0"/>
          </a:p>
          <a:p>
            <a:pPr marL="342900" indent="-342900" algn="just" eaLnBrk="0" hangingPunct="0">
              <a:buFontTx/>
              <a:buChar char="-"/>
            </a:pPr>
            <a:r>
              <a:rPr lang="ro-RO" b="0" i="1" dirty="0"/>
              <a:t>corpusculii azbestozici</a:t>
            </a:r>
            <a:r>
              <a:rPr lang="ro-RO" b="0" dirty="0"/>
              <a:t>: (formă de haltere sau băţ de tobă): în interstiţiul pulmonar, lumenul alveolar şi bronhiolelor.</a:t>
            </a:r>
            <a:r>
              <a:rPr lang="en-GB" b="0" dirty="0"/>
              <a:t> F</a:t>
            </a:r>
            <a:r>
              <a:rPr lang="ro-RO" b="0" dirty="0"/>
              <a:t>ibrele lungi rămân libere sau sunt înconjurate de un conglomerat celular mucoproteic, cu conţinut de fier, formând </a:t>
            </a:r>
            <a:r>
              <a:rPr lang="ro-RO" i="1" dirty="0"/>
              <a:t>corpii</a:t>
            </a:r>
            <a:r>
              <a:rPr lang="ro-RO" b="0" dirty="0"/>
              <a:t> </a:t>
            </a:r>
            <a:r>
              <a:rPr lang="ro-RO" i="1" dirty="0"/>
              <a:t>azbestozici</a:t>
            </a:r>
            <a:r>
              <a:rPr lang="ro-RO" b="0" dirty="0"/>
              <a:t>. </a:t>
            </a:r>
            <a:endParaRPr lang="en-GB" b="0" dirty="0"/>
          </a:p>
        </p:txBody>
      </p:sp>
      <p:pic>
        <p:nvPicPr>
          <p:cNvPr id="17415" name="Picture 7" descr="Imagine similar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260648"/>
            <a:ext cx="23145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C</a:t>
            </a:r>
            <a:r>
              <a:rPr lang="ro-RO" i="1" dirty="0"/>
              <a:t>orpii</a:t>
            </a:r>
            <a:r>
              <a:rPr lang="ro-RO" dirty="0"/>
              <a:t> </a:t>
            </a:r>
            <a:r>
              <a:rPr lang="ro-RO" i="1" dirty="0"/>
              <a:t>azbestozici</a:t>
            </a:r>
            <a:endParaRPr lang="ro-RO" dirty="0"/>
          </a:p>
        </p:txBody>
      </p:sp>
      <p:pic>
        <p:nvPicPr>
          <p:cNvPr id="4" name="Picture 9" descr="Imagini pentru asbest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38966"/>
            <a:ext cx="8064896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8" name="Picture 2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38966"/>
            <a:ext cx="3536502" cy="26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Imagini pentru asbestos bod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894261"/>
            <a:ext cx="3536502" cy="26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6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ini pentru asbestosis mesotheli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548680"/>
            <a:ext cx="7952081" cy="59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Manifestari</a:t>
            </a:r>
            <a:r>
              <a:rPr lang="en-GB" dirty="0"/>
              <a:t> </a:t>
            </a:r>
            <a:r>
              <a:rPr lang="en-GB" dirty="0" err="1"/>
              <a:t>clinice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i="1" dirty="0"/>
              <a:t>I. Azbestoza pulmonară</a:t>
            </a:r>
            <a:endParaRPr lang="en-GB" i="1" dirty="0"/>
          </a:p>
          <a:p>
            <a:r>
              <a:rPr lang="ro-RO" i="1" dirty="0"/>
              <a:t>II. Azbestoza pleurală </a:t>
            </a:r>
            <a:endParaRPr lang="en-AU" dirty="0">
              <a:latin typeface="_TimesNewRoman" charset="0"/>
            </a:endParaRPr>
          </a:p>
          <a:p>
            <a:r>
              <a:rPr lang="ro-RO" i="1" dirty="0"/>
              <a:t>III. Carcinomul bronşic</a:t>
            </a:r>
            <a:endParaRPr lang="en-GB" i="1" dirty="0"/>
          </a:p>
          <a:p>
            <a:r>
              <a:rPr lang="ro-RO" i="1" dirty="0"/>
              <a:t>IV. Mezoteliomul  difuz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2167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</TotalTime>
  <Words>4586</Words>
  <Application>Microsoft Office PowerPoint</Application>
  <PresentationFormat>Widescreen</PresentationFormat>
  <Paragraphs>583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_TimesNewRoman</vt:lpstr>
      <vt:lpstr>Arial</vt:lpstr>
      <vt:lpstr>Sitka Subheading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Corpii azbestozici</vt:lpstr>
      <vt:lpstr>Manifestari clinice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UMF Craiova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Bunescu Marius</dc:creator>
  <cp:lastModifiedBy>marius bunescu</cp:lastModifiedBy>
  <cp:revision>207</cp:revision>
  <dcterms:created xsi:type="dcterms:W3CDTF">2007-01-01T14:13:53Z</dcterms:created>
  <dcterms:modified xsi:type="dcterms:W3CDTF">2020-10-08T05:48:47Z</dcterms:modified>
  <cp:category>Medicina Muncii</cp:category>
</cp:coreProperties>
</file>