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339" r:id="rId2"/>
    <p:sldId id="376" r:id="rId3"/>
    <p:sldId id="256" r:id="rId4"/>
    <p:sldId id="257" r:id="rId5"/>
    <p:sldId id="259" r:id="rId6"/>
    <p:sldId id="260" r:id="rId7"/>
    <p:sldId id="267" r:id="rId8"/>
    <p:sldId id="269" r:id="rId9"/>
    <p:sldId id="271" r:id="rId10"/>
    <p:sldId id="272" r:id="rId11"/>
    <p:sldId id="273" r:id="rId12"/>
    <p:sldId id="274" r:id="rId13"/>
    <p:sldId id="275" r:id="rId14"/>
    <p:sldId id="276" r:id="rId15"/>
    <p:sldId id="277" r:id="rId16"/>
    <p:sldId id="282" r:id="rId17"/>
    <p:sldId id="285" r:id="rId18"/>
    <p:sldId id="288" r:id="rId19"/>
    <p:sldId id="295" r:id="rId20"/>
    <p:sldId id="296" r:id="rId21"/>
    <p:sldId id="297" r:id="rId22"/>
    <p:sldId id="298" r:id="rId23"/>
    <p:sldId id="302" r:id="rId24"/>
    <p:sldId id="311" r:id="rId25"/>
  </p:sldIdLst>
  <p:sldSz cx="12192000" cy="6858000"/>
  <p:notesSz cx="6858000" cy="9144000"/>
  <p:defaultTextStyle>
    <a:defPPr>
      <a:defRPr lang="ro-RO"/>
    </a:defPPr>
    <a:lvl1pPr algn="l" rtl="0" fontAlgn="base">
      <a:spcBef>
        <a:spcPct val="0"/>
      </a:spcBef>
      <a:spcAft>
        <a:spcPct val="0"/>
      </a:spcAft>
      <a:defRPr sz="28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8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8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8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8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8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8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8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8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4728" autoAdjust="0"/>
  </p:normalViewPr>
  <p:slideViewPr>
    <p:cSldViewPr>
      <p:cViewPr varScale="1">
        <p:scale>
          <a:sx n="62" d="100"/>
          <a:sy n="62" d="100"/>
        </p:scale>
        <p:origin x="804"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us bunescu" userId="c71f03b50b546a74" providerId="LiveId" clId="{C8A21A7D-E6FB-471D-A4E9-199DB0669815}"/>
    <pc:docChg chg="delSld modSld">
      <pc:chgData name="marius bunescu" userId="c71f03b50b546a74" providerId="LiveId" clId="{C8A21A7D-E6FB-471D-A4E9-199DB0669815}" dt="2020-10-08T05:57:43.707" v="11" actId="2696"/>
      <pc:docMkLst>
        <pc:docMk/>
      </pc:docMkLst>
      <pc:sldChg chg="del">
        <pc:chgData name="marius bunescu" userId="c71f03b50b546a74" providerId="LiveId" clId="{C8A21A7D-E6FB-471D-A4E9-199DB0669815}" dt="2020-10-08T05:57:43.707" v="11" actId="2696"/>
        <pc:sldMkLst>
          <pc:docMk/>
          <pc:sldMk cId="0" sldId="319"/>
        </pc:sldMkLst>
      </pc:sldChg>
      <pc:sldChg chg="del">
        <pc:chgData name="marius bunescu" userId="c71f03b50b546a74" providerId="LiveId" clId="{C8A21A7D-E6FB-471D-A4E9-199DB0669815}" dt="2020-10-08T05:57:43.707" v="11" actId="2696"/>
        <pc:sldMkLst>
          <pc:docMk/>
          <pc:sldMk cId="0" sldId="322"/>
        </pc:sldMkLst>
      </pc:sldChg>
      <pc:sldChg chg="del">
        <pc:chgData name="marius bunescu" userId="c71f03b50b546a74" providerId="LiveId" clId="{C8A21A7D-E6FB-471D-A4E9-199DB0669815}" dt="2020-10-08T05:57:43.707" v="11" actId="2696"/>
        <pc:sldMkLst>
          <pc:docMk/>
          <pc:sldMk cId="0" sldId="324"/>
        </pc:sldMkLst>
      </pc:sldChg>
      <pc:sldChg chg="del">
        <pc:chgData name="marius bunescu" userId="c71f03b50b546a74" providerId="LiveId" clId="{C8A21A7D-E6FB-471D-A4E9-199DB0669815}" dt="2020-10-08T05:57:43.707" v="11" actId="2696"/>
        <pc:sldMkLst>
          <pc:docMk/>
          <pc:sldMk cId="0" sldId="326"/>
        </pc:sldMkLst>
      </pc:sldChg>
      <pc:sldChg chg="del">
        <pc:chgData name="marius bunescu" userId="c71f03b50b546a74" providerId="LiveId" clId="{C8A21A7D-E6FB-471D-A4E9-199DB0669815}" dt="2020-10-08T05:57:43.707" v="11" actId="2696"/>
        <pc:sldMkLst>
          <pc:docMk/>
          <pc:sldMk cId="0" sldId="327"/>
        </pc:sldMkLst>
      </pc:sldChg>
      <pc:sldChg chg="del">
        <pc:chgData name="marius bunescu" userId="c71f03b50b546a74" providerId="LiveId" clId="{C8A21A7D-E6FB-471D-A4E9-199DB0669815}" dt="2020-10-08T05:57:43.707" v="11" actId="2696"/>
        <pc:sldMkLst>
          <pc:docMk/>
          <pc:sldMk cId="0" sldId="331"/>
        </pc:sldMkLst>
      </pc:sldChg>
      <pc:sldChg chg="del">
        <pc:chgData name="marius bunescu" userId="c71f03b50b546a74" providerId="LiveId" clId="{C8A21A7D-E6FB-471D-A4E9-199DB0669815}" dt="2020-10-08T05:57:43.707" v="11" actId="2696"/>
        <pc:sldMkLst>
          <pc:docMk/>
          <pc:sldMk cId="0" sldId="332"/>
        </pc:sldMkLst>
      </pc:sldChg>
      <pc:sldChg chg="del">
        <pc:chgData name="marius bunescu" userId="c71f03b50b546a74" providerId="LiveId" clId="{C8A21A7D-E6FB-471D-A4E9-199DB0669815}" dt="2020-10-08T05:57:43.707" v="11" actId="2696"/>
        <pc:sldMkLst>
          <pc:docMk/>
          <pc:sldMk cId="0" sldId="334"/>
        </pc:sldMkLst>
      </pc:sldChg>
      <pc:sldChg chg="del">
        <pc:chgData name="marius bunescu" userId="c71f03b50b546a74" providerId="LiveId" clId="{C8A21A7D-E6FB-471D-A4E9-199DB0669815}" dt="2020-10-08T05:57:43.707" v="11" actId="2696"/>
        <pc:sldMkLst>
          <pc:docMk/>
          <pc:sldMk cId="0" sldId="335"/>
        </pc:sldMkLst>
      </pc:sldChg>
      <pc:sldChg chg="del">
        <pc:chgData name="marius bunescu" userId="c71f03b50b546a74" providerId="LiveId" clId="{C8A21A7D-E6FB-471D-A4E9-199DB0669815}" dt="2020-10-08T05:57:43.707" v="11" actId="2696"/>
        <pc:sldMkLst>
          <pc:docMk/>
          <pc:sldMk cId="0" sldId="336"/>
        </pc:sldMkLst>
      </pc:sldChg>
      <pc:sldChg chg="del">
        <pc:chgData name="marius bunescu" userId="c71f03b50b546a74" providerId="LiveId" clId="{C8A21A7D-E6FB-471D-A4E9-199DB0669815}" dt="2020-10-08T05:57:43.707" v="11" actId="2696"/>
        <pc:sldMkLst>
          <pc:docMk/>
          <pc:sldMk cId="0" sldId="338"/>
        </pc:sldMkLst>
      </pc:sldChg>
      <pc:sldChg chg="del">
        <pc:chgData name="marius bunescu" userId="c71f03b50b546a74" providerId="LiveId" clId="{C8A21A7D-E6FB-471D-A4E9-199DB0669815}" dt="2020-10-08T05:57:43.707" v="11" actId="2696"/>
        <pc:sldMkLst>
          <pc:docMk/>
          <pc:sldMk cId="1847209977" sldId="340"/>
        </pc:sldMkLst>
      </pc:sldChg>
      <pc:sldChg chg="del">
        <pc:chgData name="marius bunescu" userId="c71f03b50b546a74" providerId="LiveId" clId="{C8A21A7D-E6FB-471D-A4E9-199DB0669815}" dt="2020-10-08T05:57:43.707" v="11" actId="2696"/>
        <pc:sldMkLst>
          <pc:docMk/>
          <pc:sldMk cId="2633631731" sldId="342"/>
        </pc:sldMkLst>
      </pc:sldChg>
      <pc:sldChg chg="del">
        <pc:chgData name="marius bunescu" userId="c71f03b50b546a74" providerId="LiveId" clId="{C8A21A7D-E6FB-471D-A4E9-199DB0669815}" dt="2020-10-08T05:57:43.707" v="11" actId="2696"/>
        <pc:sldMkLst>
          <pc:docMk/>
          <pc:sldMk cId="1355500495" sldId="344"/>
        </pc:sldMkLst>
      </pc:sldChg>
      <pc:sldChg chg="del">
        <pc:chgData name="marius bunescu" userId="c71f03b50b546a74" providerId="LiveId" clId="{C8A21A7D-E6FB-471D-A4E9-199DB0669815}" dt="2020-10-08T05:57:43.707" v="11" actId="2696"/>
        <pc:sldMkLst>
          <pc:docMk/>
          <pc:sldMk cId="1946419700" sldId="346"/>
        </pc:sldMkLst>
      </pc:sldChg>
      <pc:sldChg chg="del">
        <pc:chgData name="marius bunescu" userId="c71f03b50b546a74" providerId="LiveId" clId="{C8A21A7D-E6FB-471D-A4E9-199DB0669815}" dt="2020-10-08T05:57:43.707" v="11" actId="2696"/>
        <pc:sldMkLst>
          <pc:docMk/>
          <pc:sldMk cId="3461074856" sldId="349"/>
        </pc:sldMkLst>
      </pc:sldChg>
      <pc:sldChg chg="del">
        <pc:chgData name="marius bunescu" userId="c71f03b50b546a74" providerId="LiveId" clId="{C8A21A7D-E6FB-471D-A4E9-199DB0669815}" dt="2020-10-08T05:57:43.707" v="11" actId="2696"/>
        <pc:sldMkLst>
          <pc:docMk/>
          <pc:sldMk cId="1916406165" sldId="350"/>
        </pc:sldMkLst>
      </pc:sldChg>
      <pc:sldChg chg="del">
        <pc:chgData name="marius bunescu" userId="c71f03b50b546a74" providerId="LiveId" clId="{C8A21A7D-E6FB-471D-A4E9-199DB0669815}" dt="2020-10-08T05:57:43.707" v="11" actId="2696"/>
        <pc:sldMkLst>
          <pc:docMk/>
          <pc:sldMk cId="4213098958" sldId="351"/>
        </pc:sldMkLst>
      </pc:sldChg>
      <pc:sldChg chg="del">
        <pc:chgData name="marius bunescu" userId="c71f03b50b546a74" providerId="LiveId" clId="{C8A21A7D-E6FB-471D-A4E9-199DB0669815}" dt="2020-10-08T05:57:43.707" v="11" actId="2696"/>
        <pc:sldMkLst>
          <pc:docMk/>
          <pc:sldMk cId="1445240295" sldId="353"/>
        </pc:sldMkLst>
      </pc:sldChg>
      <pc:sldChg chg="del">
        <pc:chgData name="marius bunescu" userId="c71f03b50b546a74" providerId="LiveId" clId="{C8A21A7D-E6FB-471D-A4E9-199DB0669815}" dt="2020-10-08T05:57:43.707" v="11" actId="2696"/>
        <pc:sldMkLst>
          <pc:docMk/>
          <pc:sldMk cId="1615245524" sldId="357"/>
        </pc:sldMkLst>
      </pc:sldChg>
      <pc:sldChg chg="del">
        <pc:chgData name="marius bunescu" userId="c71f03b50b546a74" providerId="LiveId" clId="{C8A21A7D-E6FB-471D-A4E9-199DB0669815}" dt="2020-10-08T05:57:43.707" v="11" actId="2696"/>
        <pc:sldMkLst>
          <pc:docMk/>
          <pc:sldMk cId="1627985786" sldId="363"/>
        </pc:sldMkLst>
      </pc:sldChg>
      <pc:sldChg chg="del">
        <pc:chgData name="marius bunescu" userId="c71f03b50b546a74" providerId="LiveId" clId="{C8A21A7D-E6FB-471D-A4E9-199DB0669815}" dt="2020-10-08T05:57:43.707" v="11" actId="2696"/>
        <pc:sldMkLst>
          <pc:docMk/>
          <pc:sldMk cId="1965231221" sldId="366"/>
        </pc:sldMkLst>
      </pc:sldChg>
      <pc:sldChg chg="del">
        <pc:chgData name="marius bunescu" userId="c71f03b50b546a74" providerId="LiveId" clId="{C8A21A7D-E6FB-471D-A4E9-199DB0669815}" dt="2020-10-08T05:57:43.707" v="11" actId="2696"/>
        <pc:sldMkLst>
          <pc:docMk/>
          <pc:sldMk cId="228511437" sldId="369"/>
        </pc:sldMkLst>
      </pc:sldChg>
      <pc:sldChg chg="del">
        <pc:chgData name="marius bunescu" userId="c71f03b50b546a74" providerId="LiveId" clId="{C8A21A7D-E6FB-471D-A4E9-199DB0669815}" dt="2020-10-08T05:57:43.707" v="11" actId="2696"/>
        <pc:sldMkLst>
          <pc:docMk/>
          <pc:sldMk cId="4092494553" sldId="372"/>
        </pc:sldMkLst>
      </pc:sldChg>
      <pc:sldChg chg="del">
        <pc:chgData name="marius bunescu" userId="c71f03b50b546a74" providerId="LiveId" clId="{C8A21A7D-E6FB-471D-A4E9-199DB0669815}" dt="2020-10-08T05:57:43.707" v="11" actId="2696"/>
        <pc:sldMkLst>
          <pc:docMk/>
          <pc:sldMk cId="1923599324" sldId="373"/>
        </pc:sldMkLst>
      </pc:sldChg>
      <pc:sldChg chg="del">
        <pc:chgData name="marius bunescu" userId="c71f03b50b546a74" providerId="LiveId" clId="{C8A21A7D-E6FB-471D-A4E9-199DB0669815}" dt="2020-10-08T05:57:43.707" v="11" actId="2696"/>
        <pc:sldMkLst>
          <pc:docMk/>
          <pc:sldMk cId="2186650253" sldId="374"/>
        </pc:sldMkLst>
      </pc:sldChg>
      <pc:sldChg chg="del">
        <pc:chgData name="marius bunescu" userId="c71f03b50b546a74" providerId="LiveId" clId="{C8A21A7D-E6FB-471D-A4E9-199DB0669815}" dt="2020-10-08T05:57:43.707" v="11" actId="2696"/>
        <pc:sldMkLst>
          <pc:docMk/>
          <pc:sldMk cId="3112719200" sldId="375"/>
        </pc:sldMkLst>
      </pc:sldChg>
      <pc:sldChg chg="modSp mod">
        <pc:chgData name="marius bunescu" userId="c71f03b50b546a74" providerId="LiveId" clId="{C8A21A7D-E6FB-471D-A4E9-199DB0669815}" dt="2020-10-08T05:51:28.590" v="10" actId="6549"/>
        <pc:sldMkLst>
          <pc:docMk/>
          <pc:sldMk cId="663879241" sldId="376"/>
        </pc:sldMkLst>
        <pc:spChg chg="mod">
          <ac:chgData name="marius bunescu" userId="c71f03b50b546a74" providerId="LiveId" clId="{C8A21A7D-E6FB-471D-A4E9-199DB0669815}" dt="2020-10-08T05:51:28.590" v="10" actId="6549"/>
          <ac:spMkLst>
            <pc:docMk/>
            <pc:sldMk cId="663879241" sldId="376"/>
            <ac:spMk id="3" creationId="{95FCD9FF-01BE-4CA0-A3D1-899E2B13923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32C0594-EF36-47AA-8A65-F960BCF49899}" type="slidenum">
              <a:rPr lang="ro-RO" smtClean="0"/>
              <a:pPr/>
              <a:t>‹#›</a:t>
            </a:fld>
            <a:endParaRPr lang="ro-RO"/>
          </a:p>
        </p:txBody>
      </p:sp>
    </p:spTree>
    <p:extLst>
      <p:ext uri="{BB962C8B-B14F-4D97-AF65-F5344CB8AC3E}">
        <p14:creationId xmlns:p14="http://schemas.microsoft.com/office/powerpoint/2010/main" val="373458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716AC15-F1E1-4125-AA07-397768844740}" type="slidenum">
              <a:rPr lang="ro-RO" smtClean="0"/>
              <a:pPr/>
              <a:t>‹#›</a:t>
            </a:fld>
            <a:endParaRPr lang="ro-RO"/>
          </a:p>
        </p:txBody>
      </p:sp>
    </p:spTree>
    <p:extLst>
      <p:ext uri="{BB962C8B-B14F-4D97-AF65-F5344CB8AC3E}">
        <p14:creationId xmlns:p14="http://schemas.microsoft.com/office/powerpoint/2010/main" val="298453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716AC15-F1E1-4125-AA07-397768844740}" type="slidenum">
              <a:rPr lang="ro-RO" smtClean="0"/>
              <a:pPr/>
              <a:t>‹#›</a:t>
            </a:fld>
            <a:endParaRPr lang="ro-R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4151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716AC15-F1E1-4125-AA07-397768844740}" type="slidenum">
              <a:rPr lang="ro-RO" smtClean="0"/>
              <a:pPr/>
              <a:t>‹#›</a:t>
            </a:fld>
            <a:endParaRPr lang="ro-RO"/>
          </a:p>
        </p:txBody>
      </p:sp>
    </p:spTree>
    <p:extLst>
      <p:ext uri="{BB962C8B-B14F-4D97-AF65-F5344CB8AC3E}">
        <p14:creationId xmlns:p14="http://schemas.microsoft.com/office/powerpoint/2010/main" val="1814006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716AC15-F1E1-4125-AA07-397768844740}" type="slidenum">
              <a:rPr lang="ro-RO" smtClean="0"/>
              <a:pPr/>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3258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716AC15-F1E1-4125-AA07-397768844740}" type="slidenum">
              <a:rPr lang="ro-RO" smtClean="0"/>
              <a:pPr/>
              <a:t>‹#›</a:t>
            </a:fld>
            <a:endParaRPr lang="ro-RO"/>
          </a:p>
        </p:txBody>
      </p:sp>
    </p:spTree>
    <p:extLst>
      <p:ext uri="{BB962C8B-B14F-4D97-AF65-F5344CB8AC3E}">
        <p14:creationId xmlns:p14="http://schemas.microsoft.com/office/powerpoint/2010/main" val="3191763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569526D-3E94-4147-AB1C-C07AB4F3C096}" type="slidenum">
              <a:rPr lang="ro-RO" smtClean="0"/>
              <a:pPr/>
              <a:t>‹#›</a:t>
            </a:fld>
            <a:endParaRPr lang="ro-RO"/>
          </a:p>
        </p:txBody>
      </p:sp>
    </p:spTree>
    <p:extLst>
      <p:ext uri="{BB962C8B-B14F-4D97-AF65-F5344CB8AC3E}">
        <p14:creationId xmlns:p14="http://schemas.microsoft.com/office/powerpoint/2010/main" val="2743404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C90BFAF-AA3B-480D-855A-353923C38D74}" type="slidenum">
              <a:rPr lang="ro-RO" smtClean="0"/>
              <a:pPr/>
              <a:t>‹#›</a:t>
            </a:fld>
            <a:endParaRPr lang="ro-RO"/>
          </a:p>
        </p:txBody>
      </p:sp>
    </p:spTree>
    <p:extLst>
      <p:ext uri="{BB962C8B-B14F-4D97-AF65-F5344CB8AC3E}">
        <p14:creationId xmlns:p14="http://schemas.microsoft.com/office/powerpoint/2010/main" val="268403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2A884F5-9784-490D-85CC-FCF97B56A917}" type="slidenum">
              <a:rPr lang="ro-RO" smtClean="0"/>
              <a:pPr/>
              <a:t>‹#›</a:t>
            </a:fld>
            <a:endParaRPr lang="ro-RO"/>
          </a:p>
        </p:txBody>
      </p:sp>
    </p:spTree>
    <p:extLst>
      <p:ext uri="{BB962C8B-B14F-4D97-AF65-F5344CB8AC3E}">
        <p14:creationId xmlns:p14="http://schemas.microsoft.com/office/powerpoint/2010/main" val="280255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C64AE2-1403-48AE-94F7-1E10B37D26FE}" type="slidenum">
              <a:rPr lang="ro-RO" smtClean="0"/>
              <a:pPr/>
              <a:t>‹#›</a:t>
            </a:fld>
            <a:endParaRPr lang="ro-RO"/>
          </a:p>
        </p:txBody>
      </p:sp>
    </p:spTree>
    <p:extLst>
      <p:ext uri="{BB962C8B-B14F-4D97-AF65-F5344CB8AC3E}">
        <p14:creationId xmlns:p14="http://schemas.microsoft.com/office/powerpoint/2010/main" val="132681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2F7BE51-CE8F-4FC1-A734-5560D76CA73C}" type="slidenum">
              <a:rPr lang="ro-RO" smtClean="0"/>
              <a:pPr/>
              <a:t>‹#›</a:t>
            </a:fld>
            <a:endParaRPr lang="ro-RO"/>
          </a:p>
        </p:txBody>
      </p:sp>
    </p:spTree>
    <p:extLst>
      <p:ext uri="{BB962C8B-B14F-4D97-AF65-F5344CB8AC3E}">
        <p14:creationId xmlns:p14="http://schemas.microsoft.com/office/powerpoint/2010/main" val="121442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8261242E-D745-4D56-BCEA-4F62FA4FA496}" type="slidenum">
              <a:rPr lang="ro-RO" smtClean="0"/>
              <a:pPr/>
              <a:t>‹#›</a:t>
            </a:fld>
            <a:endParaRPr lang="ro-RO"/>
          </a:p>
        </p:txBody>
      </p:sp>
    </p:spTree>
    <p:extLst>
      <p:ext uri="{BB962C8B-B14F-4D97-AF65-F5344CB8AC3E}">
        <p14:creationId xmlns:p14="http://schemas.microsoft.com/office/powerpoint/2010/main" val="167595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E6F1C1B5-320F-41C2-B950-244721FDD5B7}" type="slidenum">
              <a:rPr lang="ro-RO" smtClean="0"/>
              <a:pPr/>
              <a:t>‹#›</a:t>
            </a:fld>
            <a:endParaRPr lang="ro-RO"/>
          </a:p>
        </p:txBody>
      </p:sp>
    </p:spTree>
    <p:extLst>
      <p:ext uri="{BB962C8B-B14F-4D97-AF65-F5344CB8AC3E}">
        <p14:creationId xmlns:p14="http://schemas.microsoft.com/office/powerpoint/2010/main" val="29286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3B8B1FB1-F78D-4D7E-8329-1670CA820055}" type="slidenum">
              <a:rPr lang="ro-RO" smtClean="0"/>
              <a:pPr/>
              <a:t>‹#›</a:t>
            </a:fld>
            <a:endParaRPr lang="ro-RO"/>
          </a:p>
        </p:txBody>
      </p:sp>
    </p:spTree>
    <p:extLst>
      <p:ext uri="{BB962C8B-B14F-4D97-AF65-F5344CB8AC3E}">
        <p14:creationId xmlns:p14="http://schemas.microsoft.com/office/powerpoint/2010/main" val="108268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0AE21EF-50AB-40DC-8E69-5E9C532864EC}" type="slidenum">
              <a:rPr lang="ro-RO" smtClean="0"/>
              <a:pPr/>
              <a:t>‹#›</a:t>
            </a:fld>
            <a:endParaRPr lang="ro-RO"/>
          </a:p>
        </p:txBody>
      </p:sp>
    </p:spTree>
    <p:extLst>
      <p:ext uri="{BB962C8B-B14F-4D97-AF65-F5344CB8AC3E}">
        <p14:creationId xmlns:p14="http://schemas.microsoft.com/office/powerpoint/2010/main" val="2108581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96B8850-927A-441F-998A-4CAE30365281}" type="slidenum">
              <a:rPr lang="ro-RO" smtClean="0"/>
              <a:pPr/>
              <a:t>‹#›</a:t>
            </a:fld>
            <a:endParaRPr lang="ro-RO"/>
          </a:p>
        </p:txBody>
      </p:sp>
    </p:spTree>
    <p:extLst>
      <p:ext uri="{BB962C8B-B14F-4D97-AF65-F5344CB8AC3E}">
        <p14:creationId xmlns:p14="http://schemas.microsoft.com/office/powerpoint/2010/main" val="192572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ro-R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716AC15-F1E1-4125-AA07-397768844740}" type="slidenum">
              <a:rPr lang="ro-RO" smtClean="0"/>
              <a:pPr/>
              <a:t>‹#›</a:t>
            </a:fld>
            <a:endParaRPr lang="ro-RO"/>
          </a:p>
        </p:txBody>
      </p:sp>
    </p:spTree>
    <p:extLst>
      <p:ext uri="{BB962C8B-B14F-4D97-AF65-F5344CB8AC3E}">
        <p14:creationId xmlns:p14="http://schemas.microsoft.com/office/powerpoint/2010/main" val="6550022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ini pentru occupational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8" y="908720"/>
            <a:ext cx="3448044" cy="3096344"/>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1703512" y="2780928"/>
            <a:ext cx="91440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o-RO" sz="3600" b="1" dirty="0">
                <a:latin typeface="Sitka Subheading" panose="02000505000000020004" pitchFamily="2" charset="0"/>
              </a:rPr>
              <a:t>MEDICINA MUNCII</a:t>
            </a:r>
          </a:p>
          <a:p>
            <a:pPr algn="ctr"/>
            <a:endParaRPr lang="ro-RO" sz="3600" b="1" dirty="0">
              <a:latin typeface="Sitka Subheading" panose="02000505000000020004" pitchFamily="2" charset="0"/>
            </a:endParaRPr>
          </a:p>
          <a:p>
            <a:pPr algn="ctr"/>
            <a:r>
              <a:rPr lang="ro-RO" sz="3600" dirty="0">
                <a:latin typeface="Sitka Subheading" panose="02000505000000020004" pitchFamily="2" charset="0"/>
              </a:rPr>
              <a:t>Cursul </a:t>
            </a:r>
            <a:r>
              <a:rPr lang="en-GB" sz="3600" dirty="0">
                <a:latin typeface="Sitka Subheading" panose="02000505000000020004" pitchFamily="2" charset="0"/>
              </a:rPr>
              <a:t>V</a:t>
            </a:r>
            <a:endParaRPr lang="ro-RO" sz="3600" dirty="0">
              <a:latin typeface="Sitka Subheading" panose="02000505000000020004" pitchFamily="2" charset="0"/>
            </a:endParaRPr>
          </a:p>
          <a:p>
            <a:pPr algn="ctr"/>
            <a:endParaRPr lang="ro-RO" sz="2800" dirty="0"/>
          </a:p>
          <a:p>
            <a:pPr algn="ctr"/>
            <a:endParaRPr lang="ro-RO" sz="1200" dirty="0"/>
          </a:p>
        </p:txBody>
      </p:sp>
    </p:spTree>
    <p:extLst>
      <p:ext uri="{BB962C8B-B14F-4D97-AF65-F5344CB8AC3E}">
        <p14:creationId xmlns:p14="http://schemas.microsoft.com/office/powerpoint/2010/main" val="3900029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407368" y="836712"/>
            <a:ext cx="988382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tabLst>
                <a:tab pos="449263" algn="l"/>
                <a:tab pos="450850" algn="l"/>
              </a:tabLst>
              <a:defRPr sz="2400">
                <a:solidFill>
                  <a:schemeClr val="tx1"/>
                </a:solidFill>
                <a:latin typeface="Times New Roman" panose="02020603050405020304" pitchFamily="18" charset="0"/>
                <a:cs typeface="Times New Roman" panose="02020603050405020304" pitchFamily="18" charset="0"/>
              </a:defRPr>
            </a:lvl1pPr>
            <a:lvl2pPr>
              <a:tabLst>
                <a:tab pos="449263" algn="l"/>
                <a:tab pos="450850" algn="l"/>
              </a:tabLst>
              <a:defRPr sz="2400">
                <a:solidFill>
                  <a:schemeClr val="tx1"/>
                </a:solidFill>
                <a:latin typeface="Times New Roman" panose="02020603050405020304" pitchFamily="18" charset="0"/>
                <a:cs typeface="Times New Roman" panose="02020603050405020304" pitchFamily="18" charset="0"/>
              </a:defRPr>
            </a:lvl2pPr>
            <a:lvl3pPr>
              <a:tabLst>
                <a:tab pos="449263" algn="l"/>
                <a:tab pos="450850" algn="l"/>
              </a:tabLst>
              <a:defRPr sz="2400">
                <a:solidFill>
                  <a:schemeClr val="tx1"/>
                </a:solidFill>
                <a:latin typeface="Times New Roman" panose="02020603050405020304" pitchFamily="18" charset="0"/>
                <a:cs typeface="Times New Roman" panose="02020603050405020304" pitchFamily="18" charset="0"/>
              </a:defRPr>
            </a:lvl3pPr>
            <a:lvl4pPr>
              <a:tabLst>
                <a:tab pos="449263" algn="l"/>
                <a:tab pos="450850" algn="l"/>
              </a:tabLst>
              <a:defRPr sz="2400">
                <a:solidFill>
                  <a:schemeClr val="tx1"/>
                </a:solidFill>
                <a:latin typeface="Times New Roman" panose="02020603050405020304" pitchFamily="18" charset="0"/>
                <a:cs typeface="Times New Roman" panose="02020603050405020304" pitchFamily="18" charset="0"/>
              </a:defRPr>
            </a:lvl4pPr>
            <a:lvl5pPr>
              <a:tabLst>
                <a:tab pos="449263" algn="l"/>
                <a:tab pos="450850" algn="l"/>
              </a:tabLst>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tabLst>
                <a:tab pos="449263" algn="l"/>
                <a:tab pos="450850" algn="l"/>
              </a:tabLs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tabLst>
                <a:tab pos="449263" algn="l"/>
                <a:tab pos="450850" algn="l"/>
              </a:tabLs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tabLst>
                <a:tab pos="449263" algn="l"/>
                <a:tab pos="450850" algn="l"/>
              </a:tabLs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tabLst>
                <a:tab pos="449263" algn="l"/>
                <a:tab pos="450850" algn="l"/>
              </a:tabLst>
              <a:defRPr sz="2400">
                <a:solidFill>
                  <a:schemeClr val="tx1"/>
                </a:solidFill>
                <a:latin typeface="Times New Roman" panose="02020603050405020304" pitchFamily="18" charset="0"/>
                <a:cs typeface="Times New Roman" panose="02020603050405020304" pitchFamily="18" charset="0"/>
              </a:defRPr>
            </a:lvl9pPr>
          </a:lstStyle>
          <a:p>
            <a:pPr algn="just"/>
            <a:r>
              <a:rPr lang="ro-RO" i="1" dirty="0"/>
              <a:t>	</a:t>
            </a:r>
          </a:p>
          <a:p>
            <a:pPr algn="just"/>
            <a:r>
              <a:rPr lang="ro-RO" i="1" dirty="0"/>
              <a:t>C. Examene de laborator şi paraclinice</a:t>
            </a:r>
            <a:endParaRPr lang="en-AU" dirty="0">
              <a:latin typeface="_TimesNewRoman" charset="0"/>
            </a:endParaRPr>
          </a:p>
          <a:p>
            <a:pPr algn="just" eaLnBrk="0" hangingPunct="0"/>
            <a:r>
              <a:rPr lang="ro-RO" dirty="0"/>
              <a:t>	- probe funcţionale ventilatorii (PFV) efectuate la începutul şi sfârşitul programului de lucru în primele patru zile ale unei săptămâni:</a:t>
            </a:r>
            <a:endParaRPr lang="en-AU" dirty="0">
              <a:latin typeface="_TimesNewRoman" charset="0"/>
            </a:endParaRPr>
          </a:p>
          <a:p>
            <a:pPr algn="just" eaLnBrk="0" hangingPunct="0"/>
            <a:r>
              <a:rPr lang="ro-RO" dirty="0"/>
              <a:t> 	* scădere VEMS-ului semnificativă pe parcursul zilei de lucru. </a:t>
            </a:r>
            <a:endParaRPr lang="en-AU" dirty="0">
              <a:latin typeface="_TimesNewRoman" charset="0"/>
            </a:endParaRPr>
          </a:p>
          <a:p>
            <a:pPr algn="just" eaLnBrk="0" hangingPunct="0"/>
            <a:r>
              <a:rPr lang="ro-RO" dirty="0"/>
              <a:t>	</a:t>
            </a:r>
            <a:r>
              <a:rPr lang="ro-RO" i="1" dirty="0"/>
              <a:t>	</a:t>
            </a:r>
          </a:p>
          <a:p>
            <a:pPr algn="just" eaLnBrk="0" hangingPunct="0"/>
            <a:r>
              <a:rPr lang="ro-RO" b="1" dirty="0"/>
              <a:t>Diagnosticul diferenţial</a:t>
            </a:r>
          </a:p>
          <a:p>
            <a:pPr algn="just" eaLnBrk="0" hangingPunct="0"/>
            <a:r>
              <a:rPr lang="ro-RO" dirty="0"/>
              <a:t>	- boli cronice obstructive ale aparatului respirator (acestea nu prezintă exacerbări la începutul săptămânii de lucru).</a:t>
            </a:r>
            <a:endParaRPr lang="en-AU" dirty="0">
              <a:latin typeface="_TimesNewRoman"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551384" y="1052736"/>
            <a:ext cx="959579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1" i="1" dirty="0"/>
              <a:t>Tratamentul</a:t>
            </a:r>
            <a:endParaRPr lang="en-AU" dirty="0">
              <a:latin typeface="_TimesNewRoman" charset="0"/>
            </a:endParaRPr>
          </a:p>
          <a:p>
            <a:pPr algn="just" eaLnBrk="0" hangingPunct="0"/>
            <a:r>
              <a:rPr lang="ro-RO" b="1" dirty="0"/>
              <a:t>	</a:t>
            </a:r>
          </a:p>
          <a:p>
            <a:pPr algn="just" eaLnBrk="0" hangingPunct="0"/>
            <a:r>
              <a:rPr lang="ro-RO" i="1" dirty="0"/>
              <a:t>A.Tratamentul</a:t>
            </a:r>
            <a:r>
              <a:rPr lang="ro-RO" b="1" i="1" dirty="0"/>
              <a:t> </a:t>
            </a:r>
            <a:r>
              <a:rPr lang="ro-RO" i="1" dirty="0"/>
              <a:t>etiologic</a:t>
            </a:r>
            <a:r>
              <a:rPr lang="ro-RO" dirty="0"/>
              <a:t>: </a:t>
            </a:r>
            <a:endParaRPr lang="en-AU" dirty="0">
              <a:latin typeface="_TimesNewRoman" charset="0"/>
            </a:endParaRPr>
          </a:p>
          <a:p>
            <a:pPr algn="just" eaLnBrk="0" hangingPunct="0"/>
            <a:r>
              <a:rPr lang="ro-RO" dirty="0"/>
              <a:t>- întreruperea expunerii la pulbere vegetale, mai eficace în stadiile incipiente ale bolii, când duce la dispariţia simptomelor.</a:t>
            </a:r>
            <a:endParaRPr lang="en-AU" dirty="0">
              <a:latin typeface="_TimesNewRoman" charset="0"/>
            </a:endParaRPr>
          </a:p>
          <a:p>
            <a:pPr algn="just" eaLnBrk="0" hangingPunct="0"/>
            <a:r>
              <a:rPr lang="ro-RO" i="1" dirty="0"/>
              <a:t>	</a:t>
            </a:r>
          </a:p>
          <a:p>
            <a:pPr algn="just" eaLnBrk="0" hangingPunct="0"/>
            <a:r>
              <a:rPr lang="ro-RO" i="1" dirty="0"/>
              <a:t>B.</a:t>
            </a:r>
            <a:r>
              <a:rPr lang="ro-RO" b="1" i="1" dirty="0"/>
              <a:t> </a:t>
            </a:r>
            <a:r>
              <a:rPr lang="ro-RO" i="1" dirty="0"/>
              <a:t>Tratamentul simptomatic </a:t>
            </a:r>
            <a:endParaRPr lang="en-AU" dirty="0">
              <a:latin typeface="_TimesNewRoman" charset="0"/>
            </a:endParaRPr>
          </a:p>
          <a:p>
            <a:pPr algn="just" eaLnBrk="0" hangingPunct="0"/>
            <a:r>
              <a:rPr lang="ro-RO" dirty="0"/>
              <a:t>	- aerosoli bronhodilatatori</a:t>
            </a:r>
            <a:endParaRPr lang="en-AU" dirty="0">
              <a:latin typeface="_TimesNewRoman" charset="0"/>
            </a:endParaRPr>
          </a:p>
          <a:p>
            <a:pPr algn="just" eaLnBrk="0" hangingPunct="0"/>
            <a:r>
              <a:rPr lang="ro-RO" dirty="0"/>
              <a:t>	- tratamentul complicaţiilor survenite în evoluţia bisinozei </a:t>
            </a:r>
            <a:r>
              <a:rPr lang="ro-RO" b="1" i="1" dirty="0"/>
              <a:t> 	</a:t>
            </a:r>
            <a:r>
              <a:rPr lang="ro-RO" dirty="0"/>
              <a:t>	</a:t>
            </a:r>
            <a:endParaRPr lang="en-AU" dirty="0">
              <a:latin typeface="_TimesNewRoman"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407368" y="764704"/>
            <a:ext cx="1036915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1" i="1" dirty="0"/>
              <a:t>Profilaxie</a:t>
            </a:r>
          </a:p>
          <a:p>
            <a:pPr algn="just"/>
            <a:endParaRPr lang="en-AU" b="1" dirty="0">
              <a:latin typeface="_TimesNewRoman" charset="0"/>
            </a:endParaRPr>
          </a:p>
          <a:p>
            <a:pPr algn="just" eaLnBrk="0" hangingPunct="0"/>
            <a:r>
              <a:rPr lang="ro-RO" b="1" i="1" dirty="0"/>
              <a:t>A. Măsuri tehnico-organizatorice</a:t>
            </a:r>
            <a:endParaRPr lang="en-AU" dirty="0">
              <a:latin typeface="_TimesNewRoman" charset="0"/>
            </a:endParaRPr>
          </a:p>
          <a:p>
            <a:pPr algn="just" eaLnBrk="0" hangingPunct="0"/>
            <a:r>
              <a:rPr lang="ro-RO" dirty="0"/>
              <a:t>- </a:t>
            </a:r>
            <a:r>
              <a:rPr lang="ro-RO" b="1" dirty="0"/>
              <a:t>mecanizarea</a:t>
            </a:r>
            <a:r>
              <a:rPr lang="ro-RO" dirty="0"/>
              <a:t> şi </a:t>
            </a:r>
            <a:r>
              <a:rPr lang="ro-RO" b="1" dirty="0"/>
              <a:t>etanşeizarea</a:t>
            </a:r>
            <a:r>
              <a:rPr lang="ro-RO" dirty="0"/>
              <a:t> unor operaţii tehnologice;</a:t>
            </a:r>
            <a:endParaRPr lang="en-AU" dirty="0">
              <a:latin typeface="_TimesNewRoman" charset="0"/>
            </a:endParaRPr>
          </a:p>
          <a:p>
            <a:pPr algn="just" eaLnBrk="0" hangingPunct="0"/>
            <a:r>
              <a:rPr lang="ro-RO" dirty="0"/>
              <a:t>- realizarea unor sisteme de </a:t>
            </a:r>
            <a:r>
              <a:rPr lang="ro-RO" b="1" dirty="0"/>
              <a:t>ventilaţie</a:t>
            </a:r>
            <a:r>
              <a:rPr lang="ro-RO" dirty="0"/>
              <a:t> mecanică locală şi generală;</a:t>
            </a:r>
            <a:endParaRPr lang="en-AU" dirty="0">
              <a:latin typeface="_TimesNewRoman" charset="0"/>
            </a:endParaRPr>
          </a:p>
          <a:p>
            <a:pPr marL="342900" indent="-342900" algn="just" eaLnBrk="0" hangingPunct="0">
              <a:buFontTx/>
              <a:buChar char="-"/>
            </a:pPr>
            <a:r>
              <a:rPr lang="ro-RO" dirty="0"/>
              <a:t>echipament de protecţie adecvat (</a:t>
            </a:r>
            <a:r>
              <a:rPr lang="ro-RO" b="1" dirty="0"/>
              <a:t>măşti</a:t>
            </a:r>
            <a:r>
              <a:rPr lang="ro-RO" dirty="0"/>
              <a:t> împotriva pulberilor).</a:t>
            </a:r>
          </a:p>
          <a:p>
            <a:pPr marL="342900" indent="-342900" algn="just" eaLnBrk="0" hangingPunct="0">
              <a:buFontTx/>
              <a:buChar char="-"/>
            </a:pPr>
            <a:endParaRPr lang="en-AU" dirty="0">
              <a:latin typeface="_TimesNewRoman" charset="0"/>
            </a:endParaRPr>
          </a:p>
          <a:p>
            <a:pPr algn="just" eaLnBrk="0" hangingPunct="0"/>
            <a:r>
              <a:rPr lang="ro-RO" i="1" dirty="0"/>
              <a:t>B.</a:t>
            </a:r>
            <a:r>
              <a:rPr lang="ro-RO" b="1" i="1" dirty="0"/>
              <a:t> Măsuri medicale</a:t>
            </a:r>
            <a:endParaRPr lang="en-AU" dirty="0">
              <a:latin typeface="_TimesNewRoman" charset="0"/>
            </a:endParaRPr>
          </a:p>
          <a:p>
            <a:pPr algn="just" eaLnBrk="0" hangingPunct="0"/>
            <a:r>
              <a:rPr lang="ro-RO" i="1" dirty="0"/>
              <a:t>a) recunoaşterea riscului</a:t>
            </a:r>
            <a:r>
              <a:rPr lang="ro-RO" dirty="0"/>
              <a:t> de bisinoză la locurile de muncă:</a:t>
            </a:r>
            <a:endParaRPr lang="en-AU" dirty="0">
              <a:latin typeface="_TimesNewRoman" charset="0"/>
            </a:endParaRPr>
          </a:p>
          <a:p>
            <a:pPr algn="just" eaLnBrk="0" hangingPunct="0"/>
            <a:r>
              <a:rPr lang="ro-RO" dirty="0"/>
              <a:t>- catagrafierea locurilor de muncă, a profesiunilor expuse şi a muncitorilor (şi în gospodăriile personale); </a:t>
            </a:r>
            <a:endParaRPr lang="en-AU" dirty="0">
              <a:latin typeface="_TimesNewRoman" charset="0"/>
            </a:endParaRPr>
          </a:p>
          <a:p>
            <a:pPr algn="just" eaLnBrk="0" hangingPunct="0"/>
            <a:r>
              <a:rPr lang="ro-RO" dirty="0"/>
              <a:t>- studii epidemiologice.</a:t>
            </a:r>
            <a:endParaRPr lang="en-AU" dirty="0">
              <a:latin typeface="_TimesNewRoman"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479376" y="836712"/>
            <a:ext cx="981600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i="1" dirty="0"/>
              <a:t>b) examenul medical la încadrarea în muncă:</a:t>
            </a:r>
            <a:endParaRPr lang="en-AU" dirty="0">
              <a:latin typeface="_TimesNewRoman" charset="0"/>
            </a:endParaRPr>
          </a:p>
          <a:p>
            <a:pPr algn="just" eaLnBrk="0" hangingPunct="0"/>
            <a:r>
              <a:rPr lang="ro-RO" dirty="0"/>
              <a:t>- examenele medicale obişnuite plus probe funcţionale ventilatorii 	Contraindicaţiile medicale: </a:t>
            </a:r>
          </a:p>
          <a:p>
            <a:pPr algn="just" eaLnBrk="0" hangingPunct="0"/>
            <a:r>
              <a:rPr lang="ro-RO" dirty="0"/>
              <a:t>	* boli cronice ale căilor respiratorii;</a:t>
            </a:r>
          </a:p>
          <a:p>
            <a:pPr algn="just" eaLnBrk="0" hangingPunct="0"/>
            <a:r>
              <a:rPr lang="ro-RO" dirty="0"/>
              <a:t>	* bronhopneumopatiile cronice;</a:t>
            </a:r>
          </a:p>
          <a:p>
            <a:pPr algn="just" eaLnBrk="0" hangingPunct="0"/>
            <a:r>
              <a:rPr lang="ro-RO" dirty="0"/>
              <a:t>	* astm bronşic.</a:t>
            </a:r>
            <a:endParaRPr lang="en-AU" dirty="0">
              <a:latin typeface="_TimesNewRoman" charset="0"/>
            </a:endParaRPr>
          </a:p>
          <a:p>
            <a:pPr algn="just" eaLnBrk="0" hangingPunct="0"/>
            <a:endParaRPr lang="ro-RO" i="1" dirty="0"/>
          </a:p>
          <a:p>
            <a:pPr algn="just" eaLnBrk="0" hangingPunct="0"/>
            <a:r>
              <a:rPr lang="ro-RO" i="1" dirty="0"/>
              <a:t>c) controlul medical periodic:</a:t>
            </a:r>
            <a:r>
              <a:rPr lang="ro-RO" dirty="0"/>
              <a:t> anual, examenul clinic general şi probe funcţionale ventilatorii. </a:t>
            </a:r>
            <a:endParaRPr lang="en-AU" dirty="0">
              <a:latin typeface="_TimesNewRoman" charset="0"/>
            </a:endParaRPr>
          </a:p>
          <a:p>
            <a:pPr algn="just" eaLnBrk="0" hangingPunct="0"/>
            <a:r>
              <a:rPr lang="ro-RO" dirty="0"/>
              <a:t>	</a:t>
            </a:r>
          </a:p>
          <a:p>
            <a:pPr algn="just" eaLnBrk="0" hangingPunct="0"/>
            <a:r>
              <a:rPr lang="ro-RO" i="1" dirty="0"/>
              <a:t>d) educaţia pentru sănătate</a:t>
            </a:r>
            <a:r>
              <a:rPr lang="ro-RO" dirty="0"/>
              <a:t>: </a:t>
            </a:r>
            <a:endParaRPr lang="en-AU" dirty="0">
              <a:latin typeface="_TimesNewRoman" charset="0"/>
            </a:endParaRPr>
          </a:p>
          <a:p>
            <a:pPr algn="just" eaLnBrk="0" hangingPunct="0"/>
            <a:r>
              <a:rPr lang="ro-RO" dirty="0"/>
              <a:t>- conştientizarea necesităţii purtării măştilor împotriva prafului;</a:t>
            </a:r>
            <a:endParaRPr lang="en-AU" dirty="0">
              <a:latin typeface="_TimesNewRoman" charset="0"/>
            </a:endParaRPr>
          </a:p>
          <a:p>
            <a:pPr algn="just" eaLnBrk="0" hangingPunct="0"/>
            <a:r>
              <a:rPr lang="ro-RO" dirty="0"/>
              <a:t>- cunoaşterea simptomatologiei;</a:t>
            </a:r>
            <a:endParaRPr lang="en-AU" dirty="0">
              <a:latin typeface="_TimesNewRoman"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descr="Imagine similar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941" y="4221088"/>
            <a:ext cx="4248472" cy="2389766"/>
          </a:xfrm>
          <a:prstGeom prst="rect">
            <a:avLst/>
          </a:prstGeom>
          <a:noFill/>
          <a:extLst>
            <a:ext uri="{909E8E84-426E-40DD-AFC4-6F175D3DCCD1}">
              <a14:hiddenFill xmlns:a14="http://schemas.microsoft.com/office/drawing/2010/main">
                <a:solidFill>
                  <a:srgbClr val="FFFFFF"/>
                </a:solidFill>
              </a14:hiddenFill>
            </a:ext>
          </a:extLst>
        </p:spPr>
      </p:pic>
      <p:sp>
        <p:nvSpPr>
          <p:cNvPr id="31748" name="Rectangle 4"/>
          <p:cNvSpPr>
            <a:spLocks noChangeArrowheads="1"/>
          </p:cNvSpPr>
          <p:nvPr/>
        </p:nvSpPr>
        <p:spPr bwMode="auto">
          <a:xfrm>
            <a:off x="407368" y="476672"/>
            <a:ext cx="1003622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ro-RO" b="1" dirty="0"/>
              <a:t>TOXICELE PROFESIONALE</a:t>
            </a:r>
          </a:p>
          <a:p>
            <a:pPr algn="ctr"/>
            <a:endParaRPr lang="en-AU" dirty="0">
              <a:latin typeface="_TimesNewRoman" charset="0"/>
            </a:endParaRPr>
          </a:p>
          <a:p>
            <a:pPr algn="just" eaLnBrk="0" hangingPunct="0"/>
            <a:r>
              <a:rPr lang="ro-RO" dirty="0"/>
              <a:t> </a:t>
            </a:r>
            <a:r>
              <a:rPr lang="ro-RO" b="1" i="1" dirty="0"/>
              <a:t>Definiţie</a:t>
            </a:r>
            <a:endParaRPr lang="en-AU" dirty="0">
              <a:latin typeface="_TimesNewRoman" charset="0"/>
            </a:endParaRPr>
          </a:p>
          <a:p>
            <a:pPr algn="just" eaLnBrk="0" hangingPunct="0"/>
            <a:r>
              <a:rPr lang="ro-RO" dirty="0"/>
              <a:t>Toxicologia profesională studiază interrelaţiile complexe şi dinamice în cadrul sistemului om-mediu toxic contribuie ca munca să fie inofensivă pentru viaţă.  </a:t>
            </a:r>
            <a:endParaRPr lang="en-AU" dirty="0">
              <a:latin typeface="_TimesNewRoman" charset="0"/>
            </a:endParaRPr>
          </a:p>
          <a:p>
            <a:pPr algn="just" eaLnBrk="0" hangingPunct="0"/>
            <a:r>
              <a:rPr lang="ro-RO" dirty="0"/>
              <a:t>	</a:t>
            </a:r>
          </a:p>
          <a:p>
            <a:pPr algn="just" eaLnBrk="0" hangingPunct="0"/>
            <a:r>
              <a:rPr lang="ro-RO" i="1" dirty="0"/>
              <a:t>Toxicele</a:t>
            </a:r>
            <a:r>
              <a:rPr lang="ro-RO" dirty="0"/>
              <a:t> </a:t>
            </a:r>
            <a:r>
              <a:rPr lang="ro-RO" i="1" dirty="0"/>
              <a:t>profesionale</a:t>
            </a:r>
            <a:r>
              <a:rPr lang="ro-RO" dirty="0"/>
              <a:t> (TP) sunt acele substanţe chimice utilizate sau care apar în cursul procesului tehnologic, care pătrunzând în organismul muncitorilor în timpul activităţi profesionale, perturbă starea de sănătate şi/sau capacitatea de muncă.</a:t>
            </a:r>
          </a:p>
        </p:txBody>
      </p:sp>
      <p:pic>
        <p:nvPicPr>
          <p:cNvPr id="100358" name="Picture 6" descr="Imagine similar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952" y="4505637"/>
            <a:ext cx="2216723" cy="2216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335360" y="548680"/>
            <a:ext cx="1010404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1" i="1" dirty="0"/>
              <a:t>	Clasificarea toxicelor profesionale</a:t>
            </a:r>
            <a:endParaRPr lang="en-AU" dirty="0">
              <a:latin typeface="_TimesNewRoman" charset="0"/>
            </a:endParaRPr>
          </a:p>
          <a:p>
            <a:pPr algn="just" eaLnBrk="0" hangingPunct="0"/>
            <a:r>
              <a:rPr lang="ro-RO" i="1" dirty="0"/>
              <a:t>	</a:t>
            </a:r>
          </a:p>
          <a:p>
            <a:pPr algn="just" eaLnBrk="0" hangingPunct="0"/>
            <a:r>
              <a:rPr lang="ro-RO" i="1" dirty="0"/>
              <a:t>A. Criteriul tehnologic</a:t>
            </a:r>
            <a:endParaRPr lang="en-AU" dirty="0">
              <a:latin typeface="_TimesNewRoman" charset="0"/>
            </a:endParaRPr>
          </a:p>
          <a:p>
            <a:pPr algn="just" eaLnBrk="0" hangingPunct="0"/>
            <a:r>
              <a:rPr lang="ro-RO" dirty="0"/>
              <a:t>- toxice profesionale (substanţe chimice) ce reprezintă </a:t>
            </a:r>
            <a:r>
              <a:rPr lang="ro-RO" b="1" dirty="0"/>
              <a:t>materia primă</a:t>
            </a:r>
            <a:r>
              <a:rPr lang="ro-RO" dirty="0"/>
              <a:t>;</a:t>
            </a:r>
            <a:endParaRPr lang="en-AU" dirty="0">
              <a:latin typeface="_TimesNewRoman" charset="0"/>
            </a:endParaRPr>
          </a:p>
          <a:p>
            <a:pPr algn="just" eaLnBrk="0" hangingPunct="0"/>
            <a:r>
              <a:rPr lang="ro-RO" dirty="0"/>
              <a:t>- toxice profesionale ce reprezintă </a:t>
            </a:r>
            <a:r>
              <a:rPr lang="ro-RO" b="1" dirty="0"/>
              <a:t>produsele finite</a:t>
            </a:r>
            <a:r>
              <a:rPr lang="ro-RO" dirty="0"/>
              <a:t>;</a:t>
            </a:r>
            <a:endParaRPr lang="en-AU" dirty="0">
              <a:latin typeface="_TimesNewRoman" charset="0"/>
            </a:endParaRPr>
          </a:p>
          <a:p>
            <a:pPr marL="715963" indent="-258763" algn="just" eaLnBrk="0" hangingPunct="0"/>
            <a:r>
              <a:rPr lang="ro-RO" dirty="0"/>
              <a:t>- toxice profesionale </a:t>
            </a:r>
            <a:r>
              <a:rPr lang="ro-RO" b="1" dirty="0"/>
              <a:t>intermediare</a:t>
            </a:r>
            <a:r>
              <a:rPr lang="ro-RO" dirty="0"/>
              <a:t> ce se adaugă sau care apar în timpul reacţiilor chimice</a:t>
            </a:r>
            <a:endParaRPr lang="en-AU" dirty="0">
              <a:latin typeface="_TimesNewRoman" charset="0"/>
            </a:endParaRPr>
          </a:p>
          <a:p>
            <a:pPr algn="just" eaLnBrk="0" hangingPunct="0"/>
            <a:r>
              <a:rPr lang="ro-RO" dirty="0"/>
              <a:t>- toxice profesionale ce apar ca </a:t>
            </a:r>
            <a:r>
              <a:rPr lang="ro-RO" b="1" dirty="0"/>
              <a:t>deşeuri</a:t>
            </a:r>
            <a:r>
              <a:rPr lang="ro-RO" dirty="0"/>
              <a:t> (arderea combustibilului);</a:t>
            </a:r>
            <a:endParaRPr lang="en-AU" dirty="0">
              <a:latin typeface="_TimesNewRoman" charset="0"/>
            </a:endParaRPr>
          </a:p>
          <a:p>
            <a:pPr algn="just" eaLnBrk="0" hangingPunct="0"/>
            <a:r>
              <a:rPr lang="ro-RO" dirty="0"/>
              <a:t>- toxice profesionale utilizate drept </a:t>
            </a:r>
            <a:r>
              <a:rPr lang="ro-RO" b="1" dirty="0"/>
              <a:t>catalizatori</a:t>
            </a:r>
            <a:r>
              <a:rPr lang="ro-RO" dirty="0"/>
              <a:t>, </a:t>
            </a:r>
            <a:r>
              <a:rPr lang="ro-RO" b="1" dirty="0"/>
              <a:t>activatori</a:t>
            </a:r>
            <a:r>
              <a:rPr lang="ro-RO" dirty="0"/>
              <a:t> etc.</a:t>
            </a:r>
            <a:endParaRPr lang="en-AU" dirty="0">
              <a:latin typeface="_TimesNewRoman" charset="0"/>
            </a:endParaRPr>
          </a:p>
          <a:p>
            <a:pPr algn="just"/>
            <a:r>
              <a:rPr lang="ro-RO" i="1" dirty="0"/>
              <a:t> </a:t>
            </a:r>
            <a:endParaRPr lang="en-AU" dirty="0">
              <a:latin typeface="_TimesNewRoman" charset="0"/>
            </a:endParaRPr>
          </a:p>
          <a:p>
            <a:pPr algn="just" eaLnBrk="0" hangingPunct="0"/>
            <a:r>
              <a:rPr lang="ro-RO" i="1" dirty="0"/>
              <a:t>B. Criteriul stării de agregare</a:t>
            </a:r>
            <a:endParaRPr lang="en-AU" dirty="0">
              <a:latin typeface="_TimesNewRoman" charset="0"/>
            </a:endParaRPr>
          </a:p>
          <a:p>
            <a:pPr algn="just" eaLnBrk="0" hangingPunct="0"/>
            <a:r>
              <a:rPr lang="ro-RO" dirty="0"/>
              <a:t>- substanţe </a:t>
            </a:r>
            <a:r>
              <a:rPr lang="ro-RO" b="1" dirty="0"/>
              <a:t>solide</a:t>
            </a:r>
            <a:r>
              <a:rPr lang="ro-RO" dirty="0"/>
              <a:t>: posibilitatea măcinării sau topirii lor: plumb, crom;</a:t>
            </a:r>
            <a:endParaRPr lang="en-AU" dirty="0">
              <a:latin typeface="_TimesNewRoman" charset="0"/>
            </a:endParaRPr>
          </a:p>
          <a:p>
            <a:pPr marL="895350" indent="-438150" algn="just" eaLnBrk="0" hangingPunct="0"/>
            <a:r>
              <a:rPr lang="ro-RO" dirty="0"/>
              <a:t>- </a:t>
            </a:r>
            <a:r>
              <a:rPr lang="ro-RO" b="1" dirty="0"/>
              <a:t>lichide</a:t>
            </a:r>
            <a:r>
              <a:rPr lang="ro-RO" dirty="0"/>
              <a:t>: concentrate sau diluate, volatile sau greu volatile: benzen, anilină, solvenţi organici;</a:t>
            </a:r>
            <a:endParaRPr lang="en-AU" dirty="0">
              <a:latin typeface="_TimesNewRoman" charset="0"/>
            </a:endParaRPr>
          </a:p>
          <a:p>
            <a:pPr algn="just" eaLnBrk="0" hangingPunct="0"/>
            <a:r>
              <a:rPr lang="ro-RO" dirty="0"/>
              <a:t>- </a:t>
            </a:r>
            <a:r>
              <a:rPr lang="ro-RO" b="1" dirty="0"/>
              <a:t>gaze</a:t>
            </a:r>
            <a:r>
              <a:rPr lang="ro-RO" dirty="0"/>
              <a:t>: oxid de carbon, oxizi de azot;</a:t>
            </a:r>
            <a:endParaRPr lang="en-AU" dirty="0">
              <a:latin typeface="_TimesNewRoman" charset="0"/>
            </a:endParaRPr>
          </a:p>
          <a:p>
            <a:pPr algn="just" eaLnBrk="0" hangingPunct="0"/>
            <a:r>
              <a:rPr lang="ro-RO" dirty="0"/>
              <a:t>- </a:t>
            </a:r>
            <a:r>
              <a:rPr lang="ro-RO" b="1" dirty="0"/>
              <a:t>vapori</a:t>
            </a:r>
            <a:r>
              <a:rPr lang="ro-RO" dirty="0"/>
              <a:t>: oxizi de plumb.</a:t>
            </a:r>
            <a:endParaRPr lang="en-AU" dirty="0">
              <a:latin typeface="_TimesNewRoman"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479376" y="692696"/>
            <a:ext cx="943304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1" i="1" dirty="0"/>
              <a:t>Patogenia intoxicaţiilor profesionale</a:t>
            </a:r>
            <a:endParaRPr lang="en-AU" dirty="0">
              <a:latin typeface="_TimesNewRoman" charset="0"/>
            </a:endParaRPr>
          </a:p>
          <a:p>
            <a:pPr algn="just" eaLnBrk="0" hangingPunct="0"/>
            <a:r>
              <a:rPr lang="ro-RO" b="1" i="1" dirty="0"/>
              <a:t> </a:t>
            </a:r>
            <a:endParaRPr lang="en-AU" dirty="0">
              <a:latin typeface="_TimesNewRoman" charset="0"/>
            </a:endParaRPr>
          </a:p>
          <a:p>
            <a:pPr algn="just" eaLnBrk="0" hangingPunct="0"/>
            <a:r>
              <a:rPr lang="ro-RO" b="1" i="1" dirty="0"/>
              <a:t>Pătrunderea toxicelor în organism</a:t>
            </a:r>
            <a:endParaRPr lang="en-AU" dirty="0">
              <a:latin typeface="_TimesNewRoman" charset="0"/>
            </a:endParaRPr>
          </a:p>
          <a:p>
            <a:pPr algn="just" eaLnBrk="0" hangingPunct="0"/>
            <a:r>
              <a:rPr lang="ro-RO" i="1" dirty="0"/>
              <a:t>	</a:t>
            </a:r>
          </a:p>
          <a:p>
            <a:pPr algn="just" eaLnBrk="0" hangingPunct="0"/>
            <a:r>
              <a:rPr lang="ro-RO" i="1" dirty="0"/>
              <a:t>A. Calea respiratorie:</a:t>
            </a:r>
            <a:endParaRPr lang="en-AU" dirty="0">
              <a:latin typeface="_TimesNewRoman" charset="0"/>
            </a:endParaRPr>
          </a:p>
          <a:p>
            <a:pPr marL="342900" indent="-342900" algn="just" eaLnBrk="0" hangingPunct="0">
              <a:buFont typeface="Wingdings" panose="05000000000000000000" pitchFamily="2" charset="2"/>
              <a:buChar char="§"/>
            </a:pPr>
            <a:r>
              <a:rPr lang="ro-RO" dirty="0"/>
              <a:t>marea majoritate a toxicelor profesionale se găsesc în aerul locului de muncă (pulberi, vapori, gaze), de unde pot fi inhalate permanent;</a:t>
            </a:r>
            <a:endParaRPr lang="en-AU" dirty="0">
              <a:latin typeface="_TimesNewRoman" charset="0"/>
            </a:endParaRPr>
          </a:p>
          <a:p>
            <a:pPr marL="342900" indent="-342900" algn="just" eaLnBrk="0" hangingPunct="0">
              <a:buFont typeface="Wingdings" panose="05000000000000000000" pitchFamily="2" charset="2"/>
              <a:buChar char="§"/>
            </a:pPr>
            <a:r>
              <a:rPr lang="ro-RO" dirty="0"/>
              <a:t>suprafaţa mare de absorbţie pe care o oferă plămânul cca 100 m</a:t>
            </a:r>
            <a:r>
              <a:rPr lang="ro-RO" baseline="30000" dirty="0"/>
              <a:t>2</a:t>
            </a:r>
            <a:r>
              <a:rPr lang="ro-RO" dirty="0"/>
              <a:t> </a:t>
            </a:r>
          </a:p>
          <a:p>
            <a:pPr marL="342900" indent="-342900" algn="just" eaLnBrk="0" hangingPunct="0">
              <a:buFont typeface="Wingdings" panose="05000000000000000000" pitchFamily="2" charset="2"/>
              <a:buChar char="§"/>
            </a:pPr>
            <a:r>
              <a:rPr lang="ro-RO" dirty="0"/>
              <a:t>reţeaua de capilare pulmonare de cca 2000 km;</a:t>
            </a:r>
            <a:endParaRPr lang="en-AU" dirty="0">
              <a:latin typeface="_TimesNewRoman" charset="0"/>
            </a:endParaRPr>
          </a:p>
          <a:p>
            <a:pPr marL="342900" indent="-342900" algn="just" eaLnBrk="0" hangingPunct="0">
              <a:buFont typeface="Wingdings" panose="05000000000000000000" pitchFamily="2" charset="2"/>
              <a:buChar char="§"/>
            </a:pPr>
            <a:r>
              <a:rPr lang="ro-RO" dirty="0"/>
              <a:t>grosimea membranei alveolo-capilare de numai 0,25-2,5 µm,</a:t>
            </a:r>
          </a:p>
          <a:p>
            <a:pPr marL="342900" indent="-342900" algn="just">
              <a:buFont typeface="Wingdings" panose="05000000000000000000" pitchFamily="2" charset="2"/>
              <a:buChar char="§"/>
            </a:pPr>
            <a:r>
              <a:rPr lang="ro-RO" dirty="0"/>
              <a:t>toxicul trece direct în sânge, şi se distribuie în tot organismul;</a:t>
            </a:r>
          </a:p>
          <a:p>
            <a:pPr marL="342900" indent="-342900" algn="just">
              <a:buFont typeface="Wingdings" panose="05000000000000000000" pitchFamily="2" charset="2"/>
              <a:buChar char="§"/>
            </a:pPr>
            <a:r>
              <a:rPr lang="ro-RO" dirty="0"/>
              <a:t>nu se interpune nici un alt organ specializat pentru metabolizare; </a:t>
            </a:r>
            <a:endParaRPr lang="en-AU" dirty="0">
              <a:latin typeface="_TimesNewRoman" charset="0"/>
            </a:endParaRPr>
          </a:p>
          <a:p>
            <a:pPr marL="342900" indent="-342900" algn="just" eaLnBrk="0" hangingPunct="0">
              <a:buFont typeface="Wingdings" panose="05000000000000000000" pitchFamily="2" charset="2"/>
              <a:buChar char="§"/>
            </a:pPr>
            <a:r>
              <a:rPr lang="ro-RO" dirty="0"/>
              <a:t>debitul pulmonar mare, plămânul e singurul viscer pentru care debitul de perfuzie este egal cu debitul cardiac (6-7 l/min.).	</a:t>
            </a:r>
            <a:endParaRPr lang="en-AU" dirty="0">
              <a:latin typeface="_TimesNewRoman"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695400" y="836712"/>
            <a:ext cx="907300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i="1" dirty="0"/>
              <a:t>B. Calea cutanată</a:t>
            </a:r>
          </a:p>
          <a:p>
            <a:pPr algn="just"/>
            <a:endParaRPr lang="en-AU" dirty="0">
              <a:latin typeface="_TimesNewRoman" charset="0"/>
            </a:endParaRPr>
          </a:p>
          <a:p>
            <a:pPr algn="just" eaLnBrk="0" hangingPunct="0"/>
            <a:r>
              <a:rPr lang="ro-RO" dirty="0"/>
              <a:t>Câteva particularităţi ale căii cutanate:</a:t>
            </a:r>
            <a:endParaRPr lang="en-AU" dirty="0">
              <a:latin typeface="_TimesNewRoman" charset="0"/>
            </a:endParaRPr>
          </a:p>
          <a:p>
            <a:pPr marL="342900" indent="-342900" algn="just" eaLnBrk="0" hangingPunct="0">
              <a:buFontTx/>
              <a:buChar char="-"/>
            </a:pPr>
            <a:r>
              <a:rPr lang="ro-RO" dirty="0"/>
              <a:t>pielea reprezintă o barieră fiziologică faţă de particulele şi moleculele chimice străine, prevenind pătrunderea acestora în organism</a:t>
            </a:r>
          </a:p>
          <a:p>
            <a:pPr marL="342900" indent="-342900" algn="just" eaLnBrk="0" hangingPunct="0">
              <a:buFontTx/>
              <a:buChar char="-"/>
            </a:pPr>
            <a:r>
              <a:rPr lang="ro-RO" dirty="0"/>
              <a:t>valabilă pentru toxicele în stare lichidă, dar uneori şi pentru gaze sau vapori (HCN, H</a:t>
            </a:r>
            <a:r>
              <a:rPr lang="ro-RO" baseline="-30000" dirty="0"/>
              <a:t>2</a:t>
            </a:r>
            <a:r>
              <a:rPr lang="ro-RO" dirty="0"/>
              <a:t>S);</a:t>
            </a:r>
          </a:p>
          <a:p>
            <a:pPr marL="342900" indent="-342900" algn="just" eaLnBrk="0" hangingPunct="0">
              <a:buFontTx/>
              <a:buChar char="-"/>
            </a:pPr>
            <a:r>
              <a:rPr lang="ro-RO" dirty="0"/>
              <a:t>toxicele profesionale pentru a traversa bariera cutanată trebuie să fie lipo- şi hidrosolubile;</a:t>
            </a:r>
          </a:p>
          <a:p>
            <a:pPr marL="342900" indent="-342900" algn="just" eaLnBrk="0" hangingPunct="0">
              <a:buFontTx/>
              <a:buChar char="-"/>
            </a:pPr>
            <a:r>
              <a:rPr lang="ro-RO" dirty="0"/>
              <a:t>pesticidele organo-fosforice, nitro- şi aminoderivaţii hidrocarburilor aromatice, tetraetilul de plumb, solvenţii organici cloruraţi, tetraclorura de carbon sau anilina pătrund şi prin </a:t>
            </a:r>
            <a:r>
              <a:rPr lang="ro-RO" b="1" dirty="0"/>
              <a:t>tegumentele intacte</a:t>
            </a:r>
            <a:r>
              <a:rPr lang="ro-RO" dirty="0"/>
              <a:t>. </a:t>
            </a:r>
            <a:endParaRPr lang="en-AU" dirty="0">
              <a:latin typeface="_TimesNewRoman"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551384" y="1052736"/>
            <a:ext cx="8763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i="1" dirty="0"/>
              <a:t>C. Calea digestivă</a:t>
            </a:r>
            <a:endParaRPr lang="en-AU" dirty="0">
              <a:latin typeface="_TimesNewRoman" charset="0"/>
            </a:endParaRPr>
          </a:p>
          <a:p>
            <a:pPr algn="just" eaLnBrk="0" hangingPunct="0"/>
            <a:r>
              <a:rPr lang="ro-RO" dirty="0"/>
              <a:t>	</a:t>
            </a:r>
          </a:p>
          <a:p>
            <a:pPr algn="just"/>
            <a:r>
              <a:rPr lang="ro-RO" dirty="0"/>
              <a:t>- este reprezentată de cavitatea bucală, stomac, intestinul subţire;</a:t>
            </a:r>
            <a:endParaRPr lang="en-AU" dirty="0">
              <a:latin typeface="_TimesNewRoman" charset="0"/>
            </a:endParaRPr>
          </a:p>
          <a:p>
            <a:pPr algn="just"/>
            <a:r>
              <a:rPr lang="ro-RO" dirty="0"/>
              <a:t>- cea mai importantă zonă de absorbţie - mucoasa intestinului subţire</a:t>
            </a:r>
            <a:endParaRPr lang="en-AU" dirty="0">
              <a:latin typeface="_TimesNewRoman" charset="0"/>
            </a:endParaRPr>
          </a:p>
          <a:p>
            <a:pPr algn="just" eaLnBrk="0" hangingPunct="0"/>
            <a:r>
              <a:rPr lang="ro-RO" dirty="0"/>
              <a:t>- toxicele ajung aici prin mari carenţe în comportamentul igienico-sanitar;</a:t>
            </a:r>
            <a:endParaRPr lang="en-AU" dirty="0">
              <a:latin typeface="_TimesNewRoman" charset="0"/>
            </a:endParaRPr>
          </a:p>
          <a:p>
            <a:pPr algn="just" eaLnBrk="0" hangingPunct="0"/>
            <a:r>
              <a:rPr lang="ro-RO" dirty="0"/>
              <a:t>- absorbite, trec obligatoriu prin ficat (funcţie antitoxică).</a:t>
            </a:r>
            <a:endParaRPr lang="en-AU" dirty="0">
              <a:latin typeface="_TimesNewRoman" charset="0"/>
            </a:endParaRPr>
          </a:p>
          <a:p>
            <a:pPr eaLnBrk="0" hangingPunct="0"/>
            <a:r>
              <a:rPr lang="ro-RO" dirty="0"/>
              <a:t>- contraindicat administrarea de lapte, ulei sau purgative uleioase în intoxicaţiile acute cu substanţe liposolubile;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983432" y="620688"/>
            <a:ext cx="8534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1" i="1" dirty="0"/>
              <a:t>Circulaţia toxicelor în organism</a:t>
            </a:r>
            <a:endParaRPr lang="en-AU" dirty="0">
              <a:latin typeface="_TimesNewRoman" charset="0"/>
            </a:endParaRPr>
          </a:p>
          <a:p>
            <a:pPr algn="just" eaLnBrk="0" hangingPunct="0"/>
            <a:endParaRPr lang="ro-RO" dirty="0"/>
          </a:p>
          <a:p>
            <a:pPr marL="342900" indent="-342900" algn="just" eaLnBrk="0" hangingPunct="0">
              <a:buFontTx/>
              <a:buChar char="-"/>
            </a:pPr>
            <a:r>
              <a:rPr lang="ro-RO" dirty="0"/>
              <a:t>răspândirea se face în întregul organism prin circulaţia generală în cca 60 secunde;</a:t>
            </a:r>
          </a:p>
          <a:p>
            <a:pPr indent="0" algn="just" eaLnBrk="0" hangingPunct="0"/>
            <a:endParaRPr lang="en-AU" dirty="0">
              <a:latin typeface="_TimesNewRoman" charset="0"/>
            </a:endParaRPr>
          </a:p>
          <a:p>
            <a:pPr algn="just" eaLnBrk="0" hangingPunct="0"/>
            <a:r>
              <a:rPr lang="ro-RO" dirty="0"/>
              <a:t>Circulaţia toxicelor în organism se face diferit:</a:t>
            </a:r>
            <a:endParaRPr lang="en-AU" dirty="0">
              <a:latin typeface="_TimesNewRoman" charset="0"/>
            </a:endParaRPr>
          </a:p>
          <a:p>
            <a:pPr algn="just" eaLnBrk="0" hangingPunct="0"/>
            <a:r>
              <a:rPr lang="ro-RO" dirty="0"/>
              <a:t>- legat de </a:t>
            </a:r>
            <a:r>
              <a:rPr lang="ro-RO" b="1" dirty="0"/>
              <a:t>hematii</a:t>
            </a:r>
            <a:r>
              <a:rPr lang="ro-RO" dirty="0"/>
              <a:t>: plumbul anorganic, mercurul organic, cromul hexavalent şi cesiul; </a:t>
            </a:r>
            <a:endParaRPr lang="en-AU" dirty="0">
              <a:latin typeface="_TimesNewRoman" charset="0"/>
            </a:endParaRPr>
          </a:p>
          <a:p>
            <a:pPr algn="just" eaLnBrk="0" hangingPunct="0"/>
            <a:r>
              <a:rPr lang="ro-RO" dirty="0"/>
              <a:t>- combinate cu </a:t>
            </a:r>
            <a:r>
              <a:rPr lang="ro-RO" b="1" dirty="0"/>
              <a:t>hemoglobina</a:t>
            </a:r>
            <a:r>
              <a:rPr lang="ro-RO" dirty="0"/>
              <a:t>: monoxidul de carbon pentru hem, NADA pentru hem, arsenul pentru globină;  </a:t>
            </a:r>
            <a:endParaRPr lang="en-AU" dirty="0">
              <a:latin typeface="_TimesNewRoman" charset="0"/>
            </a:endParaRPr>
          </a:p>
          <a:p>
            <a:pPr algn="just" eaLnBrk="0" hangingPunct="0"/>
            <a:r>
              <a:rPr lang="ro-RO" dirty="0"/>
              <a:t>- </a:t>
            </a:r>
            <a:r>
              <a:rPr lang="ro-RO" b="1" dirty="0"/>
              <a:t>liber</a:t>
            </a:r>
            <a:r>
              <a:rPr lang="ro-RO" dirty="0"/>
              <a:t> sub formă de gaze şi vapori dizolvate în lichidul plasmatic alcool metilic; </a:t>
            </a:r>
            <a:endParaRPr lang="en-AU" dirty="0">
              <a:latin typeface="_TimesNewRoman" charset="0"/>
            </a:endParaRPr>
          </a:p>
          <a:p>
            <a:pPr algn="just" eaLnBrk="0" hangingPunct="0"/>
            <a:r>
              <a:rPr lang="ro-RO" dirty="0"/>
              <a:t>- fixate pe </a:t>
            </a:r>
            <a:r>
              <a:rPr lang="ro-RO" b="1" dirty="0"/>
              <a:t>proteinele plasmatice</a:t>
            </a:r>
            <a:r>
              <a:rPr lang="ro-RO" dirty="0"/>
              <a:t>: mercurul anorganic, benzenul, dieldrinul ş.a..</a:t>
            </a:r>
            <a:endParaRPr lang="en-AU" dirty="0">
              <a:latin typeface="_TimesNewRoman" charset="0"/>
            </a:endParaRPr>
          </a:p>
          <a:p>
            <a:pPr eaLnBrk="0" hangingPunct="0"/>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FCD9FF-01BE-4CA0-A3D1-899E2B139234}"/>
              </a:ext>
            </a:extLst>
          </p:cNvPr>
          <p:cNvSpPr txBox="1"/>
          <p:nvPr/>
        </p:nvSpPr>
        <p:spPr>
          <a:xfrm>
            <a:off x="695400" y="1536174"/>
            <a:ext cx="8856984" cy="3785652"/>
          </a:xfrm>
          <a:prstGeom prst="rect">
            <a:avLst/>
          </a:prstGeom>
          <a:noFill/>
        </p:spPr>
        <p:txBody>
          <a:bodyPr wrap="square">
            <a:spAutoFit/>
          </a:bodyPr>
          <a:lstStyle/>
          <a:p>
            <a:pPr algn="just">
              <a:spcBef>
                <a:spcPts val="0"/>
              </a:spcBef>
              <a:spcAft>
                <a:spcPts val="0"/>
              </a:spcAft>
            </a:pPr>
            <a:r>
              <a:rPr lang="it-IT" sz="2400" b="1" dirty="0">
                <a:effectLst/>
                <a:latin typeface="Times New Roman" panose="02020603050405020304" pitchFamily="18" charset="0"/>
                <a:ea typeface="Times New Roman" panose="02020603050405020304" pitchFamily="18" charset="0"/>
              </a:rPr>
              <a:t>CURSUL </a:t>
            </a:r>
            <a:r>
              <a:rPr lang="ro-RO" sz="2400" b="1" dirty="0">
                <a:ea typeface="Times New Roman" panose="02020603050405020304" pitchFamily="18" charset="0"/>
              </a:rPr>
              <a:t>5</a:t>
            </a:r>
            <a:r>
              <a:rPr lang="it-IT" sz="2400" b="1" dirty="0">
                <a:effectLst/>
                <a:latin typeface="Times New Roman" panose="02020603050405020304" pitchFamily="18" charset="0"/>
                <a:ea typeface="Times New Roman" panose="02020603050405020304" pitchFamily="18" charset="0"/>
              </a:rPr>
              <a:t> – CUPRINS:</a:t>
            </a:r>
            <a:endParaRPr lang="ro-RO" sz="2400" b="1"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ro-RO"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ro-RO" sz="2400" b="1" dirty="0" err="1">
                <a:effectLst/>
                <a:latin typeface="Times New Roman" panose="02020603050405020304" pitchFamily="18" charset="0"/>
                <a:ea typeface="Times New Roman" panose="02020603050405020304" pitchFamily="18" charset="0"/>
              </a:rPr>
              <a:t>Bisinoza</a:t>
            </a:r>
            <a:r>
              <a:rPr lang="ro-RO" sz="2400" dirty="0">
                <a:effectLst/>
                <a:latin typeface="Times New Roman" panose="02020603050405020304" pitchFamily="18" charset="0"/>
                <a:ea typeface="Times New Roman" panose="02020603050405020304" pitchFamily="18" charset="0"/>
              </a:rPr>
              <a:t>. </a:t>
            </a:r>
            <a:r>
              <a:rPr lang="ro-RO" sz="2400" dirty="0" err="1">
                <a:effectLst/>
                <a:latin typeface="Times New Roman" panose="02020603050405020304" pitchFamily="18" charset="0"/>
                <a:ea typeface="Times New Roman" panose="02020603050405020304" pitchFamily="18" charset="0"/>
              </a:rPr>
              <a:t>Definiţie</a:t>
            </a:r>
            <a:r>
              <a:rPr lang="ro-RO" sz="2400" dirty="0">
                <a:effectLst/>
                <a:latin typeface="Times New Roman" panose="02020603050405020304" pitchFamily="18" charset="0"/>
                <a:ea typeface="Times New Roman" panose="02020603050405020304" pitchFamily="18" charset="0"/>
              </a:rPr>
              <a:t>. Etiologie. Patogenie. Tabloul clinic. Diagnosticul pozitiv. Diagnosticul </a:t>
            </a:r>
            <a:r>
              <a:rPr lang="ro-RO" sz="2400" dirty="0" err="1">
                <a:effectLst/>
                <a:latin typeface="Times New Roman" panose="02020603050405020304" pitchFamily="18" charset="0"/>
                <a:ea typeface="Times New Roman" panose="02020603050405020304" pitchFamily="18" charset="0"/>
              </a:rPr>
              <a:t>diferenţial</a:t>
            </a:r>
            <a:r>
              <a:rPr lang="ro-RO" sz="2400" dirty="0">
                <a:effectLst/>
                <a:latin typeface="Times New Roman" panose="02020603050405020304" pitchFamily="18" charset="0"/>
                <a:ea typeface="Times New Roman" panose="02020603050405020304" pitchFamily="18" charset="0"/>
              </a:rPr>
              <a:t>. Tratament. Profilaxie.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ro-RO" sz="2400" b="1" dirty="0">
                <a:effectLst/>
                <a:latin typeface="Times New Roman" panose="02020603050405020304" pitchFamily="18" charset="0"/>
                <a:ea typeface="Times New Roman" panose="02020603050405020304" pitchFamily="18" charset="0"/>
              </a:rPr>
              <a:t>Toxicele profesionale</a:t>
            </a:r>
            <a:r>
              <a:rPr lang="ro-RO" sz="2400" dirty="0">
                <a:effectLst/>
                <a:latin typeface="Times New Roman" panose="02020603050405020304" pitchFamily="18" charset="0"/>
                <a:ea typeface="Times New Roman" panose="02020603050405020304" pitchFamily="18" charset="0"/>
              </a:rPr>
              <a:t>. </a:t>
            </a:r>
            <a:r>
              <a:rPr lang="ro-RO" sz="2400" dirty="0" err="1">
                <a:effectLst/>
                <a:latin typeface="Times New Roman" panose="02020603050405020304" pitchFamily="18" charset="0"/>
                <a:ea typeface="Times New Roman" panose="02020603050405020304" pitchFamily="18" charset="0"/>
              </a:rPr>
              <a:t>Definiţie</a:t>
            </a:r>
            <a:r>
              <a:rPr lang="ro-RO" sz="2400" dirty="0">
                <a:effectLst/>
                <a:latin typeface="Times New Roman" panose="02020603050405020304" pitchFamily="18" charset="0"/>
                <a:ea typeface="Times New Roman" panose="02020603050405020304" pitchFamily="18" charset="0"/>
              </a:rPr>
              <a:t>. Pătrunderea toxicelor în organism. </a:t>
            </a:r>
            <a:r>
              <a:rPr lang="ro-RO" sz="2400" dirty="0" err="1">
                <a:effectLst/>
                <a:latin typeface="Times New Roman" panose="02020603050405020304" pitchFamily="18" charset="0"/>
                <a:ea typeface="Times New Roman" panose="02020603050405020304" pitchFamily="18" charset="0"/>
              </a:rPr>
              <a:t>Circulaţie</a:t>
            </a:r>
            <a:r>
              <a:rPr lang="ro-RO" sz="2400" dirty="0">
                <a:effectLst/>
                <a:latin typeface="Times New Roman" panose="02020603050405020304" pitchFamily="18" charset="0"/>
                <a:ea typeface="Times New Roman" panose="02020603050405020304" pitchFamily="18" charset="0"/>
              </a:rPr>
              <a:t>, răspândire, depozitare. </a:t>
            </a:r>
            <a:r>
              <a:rPr lang="ro-RO" sz="2400" dirty="0" err="1">
                <a:effectLst/>
                <a:latin typeface="Times New Roman" panose="02020603050405020304" pitchFamily="18" charset="0"/>
                <a:ea typeface="Times New Roman" panose="02020603050405020304" pitchFamily="18" charset="0"/>
              </a:rPr>
              <a:t>Biotransformarea</a:t>
            </a:r>
            <a:r>
              <a:rPr lang="ro-RO" sz="2400" dirty="0">
                <a:effectLst/>
                <a:latin typeface="Times New Roman" panose="02020603050405020304" pitchFamily="18" charset="0"/>
                <a:ea typeface="Times New Roman" panose="02020603050405020304" pitchFamily="18" charset="0"/>
              </a:rPr>
              <a:t> toxicelor profesionale. Eliminarea toxicelor profesionale din organism. Mecanismele de </a:t>
            </a:r>
            <a:r>
              <a:rPr lang="ro-RO" sz="2400" dirty="0" err="1">
                <a:effectLst/>
                <a:latin typeface="Times New Roman" panose="02020603050405020304" pitchFamily="18" charset="0"/>
                <a:ea typeface="Times New Roman" panose="02020603050405020304" pitchFamily="18" charset="0"/>
              </a:rPr>
              <a:t>acţiune</a:t>
            </a:r>
            <a:r>
              <a:rPr lang="ro-RO" sz="2400" dirty="0">
                <a:effectLst/>
                <a:latin typeface="Times New Roman" panose="02020603050405020304" pitchFamily="18" charset="0"/>
                <a:ea typeface="Times New Roman" panose="02020603050405020304" pitchFamily="18" charset="0"/>
              </a:rPr>
              <a:t> a toxicelor profesionale </a:t>
            </a:r>
            <a:r>
              <a:rPr lang="ro-RO" sz="2400" dirty="0" err="1">
                <a:effectLst/>
                <a:latin typeface="Times New Roman" panose="02020603050405020304" pitchFamily="18" charset="0"/>
                <a:ea typeface="Times New Roman" panose="02020603050405020304" pitchFamily="18" charset="0"/>
              </a:rPr>
              <a:t>relaţia</a:t>
            </a:r>
            <a:r>
              <a:rPr lang="ro-RO" sz="2400" dirty="0">
                <a:effectLst/>
                <a:latin typeface="Times New Roman" panose="02020603050405020304" pitchFamily="18" charset="0"/>
                <a:ea typeface="Times New Roman" panose="02020603050405020304" pitchFamily="18" charset="0"/>
              </a:rPr>
              <a:t> expunere-efect </a:t>
            </a:r>
            <a:r>
              <a:rPr lang="ro-RO" sz="2400" dirty="0" err="1">
                <a:effectLst/>
                <a:latin typeface="Times New Roman" panose="02020603050405020304" pitchFamily="18" charset="0"/>
                <a:ea typeface="Times New Roman" panose="02020603050405020304" pitchFamily="18" charset="0"/>
              </a:rPr>
              <a:t>şi</a:t>
            </a:r>
            <a:r>
              <a:rPr lang="ro-RO" sz="2400" dirty="0">
                <a:effectLst/>
                <a:latin typeface="Times New Roman" panose="02020603050405020304" pitchFamily="18" charset="0"/>
                <a:ea typeface="Times New Roman" panose="02020603050405020304" pitchFamily="18" charset="0"/>
              </a:rPr>
              <a:t> </a:t>
            </a:r>
            <a:r>
              <a:rPr lang="ro-RO" sz="2400" dirty="0" err="1">
                <a:effectLst/>
                <a:latin typeface="Times New Roman" panose="02020603050405020304" pitchFamily="18" charset="0"/>
                <a:ea typeface="Times New Roman" panose="02020603050405020304" pitchFamily="18" charset="0"/>
              </a:rPr>
              <a:t>relaţia</a:t>
            </a:r>
            <a:r>
              <a:rPr lang="ro-RO" sz="2400" dirty="0">
                <a:effectLst/>
                <a:latin typeface="Times New Roman" panose="02020603050405020304" pitchFamily="18" charset="0"/>
                <a:ea typeface="Times New Roman" panose="02020603050405020304" pitchFamily="18" charset="0"/>
              </a:rPr>
              <a:t> expunere - răspuns. Indicatorii de expunere </a:t>
            </a:r>
            <a:r>
              <a:rPr lang="ro-RO" sz="2400" dirty="0" err="1">
                <a:effectLst/>
                <a:latin typeface="Times New Roman" panose="02020603050405020304" pitchFamily="18" charset="0"/>
                <a:ea typeface="Times New Roman" panose="02020603050405020304" pitchFamily="18" charset="0"/>
              </a:rPr>
              <a:t>şi</a:t>
            </a:r>
            <a:r>
              <a:rPr lang="ro-RO" sz="2400" dirty="0">
                <a:effectLst/>
                <a:latin typeface="Times New Roman" panose="02020603050405020304" pitchFamily="18" charset="0"/>
                <a:ea typeface="Times New Roman" panose="02020603050405020304" pitchFamily="18" charset="0"/>
              </a:rPr>
              <a:t> indicatorii de efect biologic. </a:t>
            </a:r>
            <a:r>
              <a:rPr lang="ro-RO" sz="2400" dirty="0" err="1">
                <a:effectLst/>
                <a:latin typeface="Times New Roman" panose="02020603050405020304" pitchFamily="18" charset="0"/>
                <a:ea typeface="Times New Roman" panose="02020603050405020304" pitchFamily="18" charset="0"/>
              </a:rPr>
              <a:t>Concentraţii</a:t>
            </a:r>
            <a:r>
              <a:rPr lang="ro-RO" sz="2400" dirty="0">
                <a:effectLst/>
                <a:latin typeface="Times New Roman" panose="02020603050405020304" pitchFamily="18" charset="0"/>
                <a:ea typeface="Times New Roman" panose="02020603050405020304" pitchFamily="18" charset="0"/>
              </a:rPr>
              <a:t> admisibile de toxice profesionale.</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3879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479376" y="692696"/>
            <a:ext cx="936104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dirty="0"/>
              <a:t> </a:t>
            </a:r>
            <a:endParaRPr lang="en-AU" dirty="0">
              <a:latin typeface="_TimesNewRoman" charset="0"/>
            </a:endParaRPr>
          </a:p>
          <a:p>
            <a:pPr algn="just" eaLnBrk="0" hangingPunct="0"/>
            <a:r>
              <a:rPr lang="ro-RO" b="1" i="1" dirty="0"/>
              <a:t>Distribuţia şi depozitarea toxicelor în organism</a:t>
            </a:r>
            <a:endParaRPr lang="en-AU" dirty="0">
              <a:latin typeface="_TimesNewRoman" charset="0"/>
            </a:endParaRPr>
          </a:p>
          <a:p>
            <a:pPr algn="just" eaLnBrk="0" hangingPunct="0"/>
            <a:r>
              <a:rPr lang="ro-RO" dirty="0"/>
              <a:t>	</a:t>
            </a:r>
          </a:p>
          <a:p>
            <a:pPr algn="just" eaLnBrk="0" hangingPunct="0"/>
            <a:r>
              <a:rPr lang="ro-RO" dirty="0"/>
              <a:t>- se </a:t>
            </a:r>
            <a:r>
              <a:rPr lang="ro-RO" b="1" dirty="0"/>
              <a:t>distribuie</a:t>
            </a:r>
            <a:r>
              <a:rPr lang="ro-RO" dirty="0"/>
              <a:t> </a:t>
            </a:r>
            <a:r>
              <a:rPr lang="ro-RO" b="1" dirty="0"/>
              <a:t>uniform</a:t>
            </a:r>
            <a:r>
              <a:rPr lang="ro-RO" dirty="0"/>
              <a:t> în toate ţesuturile</a:t>
            </a:r>
            <a:endParaRPr lang="en-AU" dirty="0">
              <a:latin typeface="_TimesNewRoman" charset="0"/>
            </a:endParaRPr>
          </a:p>
          <a:p>
            <a:pPr algn="just" eaLnBrk="0" hangingPunct="0"/>
            <a:r>
              <a:rPr lang="ro-RO" dirty="0"/>
              <a:t>	</a:t>
            </a:r>
          </a:p>
          <a:p>
            <a:pPr algn="just" eaLnBrk="0" hangingPunct="0"/>
            <a:r>
              <a:rPr lang="ro-RO" dirty="0"/>
              <a:t>- </a:t>
            </a:r>
            <a:r>
              <a:rPr lang="ro-RO" b="1" dirty="0"/>
              <a:t>depozitarea</a:t>
            </a:r>
            <a:r>
              <a:rPr lang="ro-RO" dirty="0"/>
              <a:t> este în funcţie de proprietăţile fizico-chimice ale toxicului şi ţesuturilor, de irigaţia ţesuturilor:</a:t>
            </a:r>
          </a:p>
          <a:p>
            <a:pPr algn="just" eaLnBrk="0" hangingPunct="0"/>
            <a:r>
              <a:rPr lang="ro-RO" dirty="0"/>
              <a:t>	* substanţele liposolubile (benzen) se depozitează în ţesuturile bogate în lipoizi: sistem nervos, măduvă osoasă, ţesut adipos</a:t>
            </a:r>
            <a:endParaRPr lang="en-AU" dirty="0">
              <a:latin typeface="_TimesNewRoman" charset="0"/>
            </a:endParaRPr>
          </a:p>
          <a:p>
            <a:pPr algn="just" eaLnBrk="0" hangingPunct="0"/>
            <a:r>
              <a:rPr lang="ro-RO" dirty="0"/>
              <a:t>	* arsenul în ficat, mercurul anorganic în creier</a:t>
            </a:r>
          </a:p>
          <a:p>
            <a:pPr algn="just" eaLnBrk="0" hangingPunct="0"/>
            <a:r>
              <a:rPr lang="ro-RO" dirty="0"/>
              <a:t>	* plumbul în oase</a:t>
            </a:r>
            <a:endParaRPr lang="en-AU" dirty="0">
              <a:latin typeface="_TimesNewRoman"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839416" y="980728"/>
            <a:ext cx="8534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1" i="1" dirty="0"/>
              <a:t>Biotransformarea toxicelor profesionale</a:t>
            </a:r>
            <a:endParaRPr lang="en-AU" dirty="0">
              <a:latin typeface="_TimesNewRoman" charset="0"/>
            </a:endParaRPr>
          </a:p>
          <a:p>
            <a:pPr algn="just" eaLnBrk="0" hangingPunct="0"/>
            <a:r>
              <a:rPr lang="ro-RO" dirty="0"/>
              <a:t>	</a:t>
            </a:r>
          </a:p>
          <a:p>
            <a:pPr algn="just" eaLnBrk="0" hangingPunct="0"/>
            <a:r>
              <a:rPr lang="ro-RO" dirty="0"/>
              <a:t>Biotransformarea (metabolizarea) toxicelor profesionale reprezintă totalitatea proceselor biochimice şi biofizice pe care le suferă toxicele profesionale în organism.</a:t>
            </a:r>
            <a:endParaRPr lang="en-AU" dirty="0">
              <a:latin typeface="_TimesNewRoman" charset="0"/>
            </a:endParaRPr>
          </a:p>
          <a:p>
            <a:pPr algn="just" eaLnBrk="0" hangingPunct="0"/>
            <a:r>
              <a:rPr lang="ro-RO" dirty="0"/>
              <a:t>	</a:t>
            </a:r>
          </a:p>
          <a:p>
            <a:pPr algn="just" eaLnBrk="0" hangingPunct="0"/>
            <a:r>
              <a:rPr lang="ro-RO" dirty="0"/>
              <a:t>Este un proces fiziologic complex cu participare enzimatică, prin care toxicele profesionale sunt transformate în metaboliţi în general, mai puţin toxici cu un grad mai crescut de ionizare şi mai uşor eliminaţi din organism. </a:t>
            </a:r>
            <a:endParaRPr lang="en-AU" dirty="0">
              <a:latin typeface="_TimesNewRoman" charset="0"/>
            </a:endParaRPr>
          </a:p>
          <a:p>
            <a:pPr eaLnBrk="0" hangingPunct="0"/>
            <a:endParaRPr lang="en-A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623392" y="692696"/>
            <a:ext cx="9144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i="1" dirty="0"/>
              <a:t>Faza  I</a:t>
            </a:r>
            <a:endParaRPr lang="en-AU" dirty="0">
              <a:latin typeface="_TimesNewRoman" charset="0"/>
            </a:endParaRPr>
          </a:p>
          <a:p>
            <a:pPr algn="just" eaLnBrk="0" hangingPunct="0"/>
            <a:r>
              <a:rPr lang="ro-RO" dirty="0"/>
              <a:t>Au loc trei reacţii principale: </a:t>
            </a:r>
            <a:endParaRPr lang="en-AU" dirty="0">
              <a:latin typeface="_TimesNewRoman" charset="0"/>
            </a:endParaRPr>
          </a:p>
          <a:p>
            <a:pPr algn="just" eaLnBrk="0" hangingPunct="0"/>
            <a:r>
              <a:rPr lang="ro-RO" dirty="0"/>
              <a:t>- oxidare (paration-paraoxon);</a:t>
            </a:r>
            <a:endParaRPr lang="en-AU" dirty="0">
              <a:latin typeface="_TimesNewRoman" charset="0"/>
            </a:endParaRPr>
          </a:p>
          <a:p>
            <a:pPr algn="just" eaLnBrk="0" hangingPunct="0"/>
            <a:r>
              <a:rPr lang="ro-RO" dirty="0"/>
              <a:t>- reducere (nitroderivaţi-hidroxilamină);	</a:t>
            </a:r>
            <a:endParaRPr lang="en-AU" dirty="0">
              <a:latin typeface="_TimesNewRoman" charset="0"/>
            </a:endParaRPr>
          </a:p>
          <a:p>
            <a:pPr algn="just" eaLnBrk="0" hangingPunct="0"/>
            <a:r>
              <a:rPr lang="ro-RO" dirty="0"/>
              <a:t>- hidroxilare (degradarea butiraţilor în alcool). </a:t>
            </a:r>
            <a:endParaRPr lang="en-AU" dirty="0">
              <a:latin typeface="_TimesNewRoman" charset="0"/>
            </a:endParaRPr>
          </a:p>
          <a:p>
            <a:pPr eaLnBrk="0" hangingPunct="0"/>
            <a:endParaRPr lang="ro-RO" dirty="0"/>
          </a:p>
          <a:p>
            <a:pPr algn="just" eaLnBrk="0" hangingPunct="0"/>
            <a:r>
              <a:rPr lang="ro-RO" i="1" dirty="0"/>
              <a:t>Faza II</a:t>
            </a:r>
            <a:endParaRPr lang="en-AU" dirty="0">
              <a:latin typeface="_TimesNewRoman" charset="0"/>
            </a:endParaRPr>
          </a:p>
          <a:p>
            <a:pPr algn="just" eaLnBrk="0" hangingPunct="0"/>
            <a:r>
              <a:rPr lang="ro-RO" dirty="0"/>
              <a:t>	În această fază au loc patru reacţii principale: </a:t>
            </a:r>
            <a:endParaRPr lang="en-AU" dirty="0">
              <a:latin typeface="_TimesNewRoman" charset="0"/>
            </a:endParaRPr>
          </a:p>
          <a:p>
            <a:pPr algn="just" eaLnBrk="0" hangingPunct="0"/>
            <a:r>
              <a:rPr lang="ro-RO" dirty="0"/>
              <a:t>	- conjugare;</a:t>
            </a:r>
            <a:endParaRPr lang="en-AU" dirty="0">
              <a:latin typeface="_TimesNewRoman" charset="0"/>
            </a:endParaRPr>
          </a:p>
          <a:p>
            <a:pPr algn="just" eaLnBrk="0" hangingPunct="0"/>
            <a:r>
              <a:rPr lang="ro-RO" dirty="0"/>
              <a:t>	- sinteză;</a:t>
            </a:r>
            <a:endParaRPr lang="en-AU" dirty="0">
              <a:latin typeface="_TimesNewRoman" charset="0"/>
            </a:endParaRPr>
          </a:p>
          <a:p>
            <a:pPr algn="just" eaLnBrk="0" hangingPunct="0"/>
            <a:r>
              <a:rPr lang="ro-RO" dirty="0"/>
              <a:t>	- metilare;</a:t>
            </a:r>
            <a:endParaRPr lang="en-AU" dirty="0">
              <a:latin typeface="_TimesNewRoman" charset="0"/>
            </a:endParaRPr>
          </a:p>
          <a:p>
            <a:pPr algn="just" eaLnBrk="0" hangingPunct="0"/>
            <a:r>
              <a:rPr lang="ro-RO" dirty="0"/>
              <a:t>	- acetilare</a:t>
            </a:r>
          </a:p>
          <a:p>
            <a:pPr algn="just" eaLnBrk="0" hangingPunct="0"/>
            <a:endParaRPr lang="ro-RO" dirty="0"/>
          </a:p>
          <a:p>
            <a:pPr algn="just" eaLnBrk="0" hangingPunct="0"/>
            <a:r>
              <a:rPr lang="ro-RO" dirty="0"/>
              <a:t>	Bilanţul general al biotransformării toxicelor profesionale este detoxifierea organismului.  </a:t>
            </a:r>
            <a:endParaRPr lang="en-AU" dirty="0">
              <a:latin typeface="_TimesNewRoman"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479376" y="404664"/>
            <a:ext cx="9888016"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1" i="1" dirty="0"/>
              <a:t>Eliminarea toxicelor profesionale din organism</a:t>
            </a:r>
            <a:endParaRPr lang="en-AU" dirty="0">
              <a:latin typeface="_TimesNewRoman" charset="0"/>
            </a:endParaRPr>
          </a:p>
          <a:p>
            <a:pPr algn="just" eaLnBrk="0" hangingPunct="0"/>
            <a:r>
              <a:rPr lang="ro-RO" b="1" i="1" dirty="0"/>
              <a:t> </a:t>
            </a:r>
            <a:endParaRPr lang="en-AU" dirty="0">
              <a:latin typeface="_TimesNewRoman" charset="0"/>
            </a:endParaRPr>
          </a:p>
          <a:p>
            <a:pPr algn="just" eaLnBrk="0" hangingPunct="0"/>
            <a:r>
              <a:rPr lang="ro-RO" i="1" dirty="0"/>
              <a:t> Căile principale de eliminare</a:t>
            </a:r>
            <a:endParaRPr lang="en-AU" dirty="0">
              <a:latin typeface="_TimesNewRoman" charset="0"/>
            </a:endParaRPr>
          </a:p>
          <a:p>
            <a:pPr algn="just" eaLnBrk="0" hangingPunct="0"/>
            <a:r>
              <a:rPr lang="ro-RO" i="1" dirty="0"/>
              <a:t>- calea </a:t>
            </a:r>
            <a:r>
              <a:rPr lang="ro-RO" b="1" i="1" dirty="0"/>
              <a:t>renală</a:t>
            </a:r>
            <a:r>
              <a:rPr lang="ro-RO" dirty="0"/>
              <a:t> - se elimină toxice sub formă nemetabolizată sau metabolizată (Pb, Hg, Cr, fenoli etc.).</a:t>
            </a:r>
            <a:endParaRPr lang="en-AU" dirty="0">
              <a:latin typeface="_TimesNewRoman" charset="0"/>
            </a:endParaRPr>
          </a:p>
          <a:p>
            <a:pPr algn="just" eaLnBrk="0" hangingPunct="0"/>
            <a:r>
              <a:rPr lang="ro-RO" i="1" dirty="0"/>
              <a:t>- calea digestivă</a:t>
            </a:r>
            <a:r>
              <a:rPr lang="ro-RO" dirty="0"/>
              <a:t>: As, Pb, Hg, Ni (în special metale grele);</a:t>
            </a:r>
            <a:endParaRPr lang="en-AU" dirty="0">
              <a:latin typeface="_TimesNewRoman" charset="0"/>
            </a:endParaRPr>
          </a:p>
          <a:p>
            <a:pPr eaLnBrk="0" hangingPunct="0"/>
            <a:r>
              <a:rPr lang="ro-RO" i="1" dirty="0"/>
              <a:t>- calea respiratorie</a:t>
            </a:r>
            <a:r>
              <a:rPr lang="ro-RO" dirty="0"/>
              <a:t>:  CO, H</a:t>
            </a:r>
            <a:r>
              <a:rPr lang="ro-RO" baseline="-30000" dirty="0"/>
              <a:t>2</a:t>
            </a:r>
            <a:r>
              <a:rPr lang="ro-RO" dirty="0"/>
              <a:t>S, metaboliţii gazoşi;</a:t>
            </a:r>
          </a:p>
          <a:p>
            <a:pPr algn="just"/>
            <a:r>
              <a:rPr lang="ro-RO" i="1" dirty="0"/>
              <a:t>- tegumente şi fanere</a:t>
            </a:r>
            <a:r>
              <a:rPr lang="ro-RO" dirty="0"/>
              <a:t>: calea cutanată: metale grele; prin păr se elimină unele metale grele Pb, As, Cd ş.a.</a:t>
            </a:r>
            <a:endParaRPr lang="en-AU" dirty="0">
              <a:latin typeface="_TimesNewRoman" charset="0"/>
            </a:endParaRPr>
          </a:p>
          <a:p>
            <a:pPr algn="just" eaLnBrk="0" hangingPunct="0"/>
            <a:r>
              <a:rPr lang="ro-RO" i="1" dirty="0"/>
              <a:t>- calea salivară</a:t>
            </a:r>
            <a:r>
              <a:rPr lang="ro-RO" dirty="0"/>
              <a:t> - metale grele: Pb, Cu, Hg, As, Cd;</a:t>
            </a:r>
            <a:endParaRPr lang="en-AU" dirty="0">
              <a:latin typeface="_TimesNewRoman" charset="0"/>
            </a:endParaRPr>
          </a:p>
          <a:p>
            <a:pPr algn="just" eaLnBrk="0" hangingPunct="0"/>
            <a:r>
              <a:rPr lang="ro-RO" i="1" dirty="0"/>
              <a:t>- calea intestinală</a:t>
            </a:r>
            <a:r>
              <a:rPr lang="ro-RO" dirty="0"/>
              <a:t> este minoră.	</a:t>
            </a:r>
            <a:endParaRPr lang="en-AU" dirty="0">
              <a:latin typeface="_TimesNewRoman" charset="0"/>
            </a:endParaRPr>
          </a:p>
          <a:p>
            <a:pPr algn="just" eaLnBrk="0" hangingPunct="0"/>
            <a:r>
              <a:rPr lang="ro-RO" i="1" dirty="0"/>
              <a:t>- laptele matern -</a:t>
            </a:r>
            <a:r>
              <a:rPr lang="ro-RO" dirty="0"/>
              <a:t> substanţele liposolubile: metale grele (plumb, arsen, mercur), pesticide, solvenţi organici şi metaboliţii lor;</a:t>
            </a:r>
            <a:endParaRPr lang="en-AU" dirty="0">
              <a:latin typeface="_TimesNewRoman" charset="0"/>
            </a:endParaRPr>
          </a:p>
          <a:p>
            <a:pPr algn="just" eaLnBrk="0" hangingPunct="0"/>
            <a:r>
              <a:rPr lang="ro-RO" i="1" dirty="0"/>
              <a:t>- calea transplacentară</a:t>
            </a:r>
            <a:r>
              <a:rPr lang="ro-RO" dirty="0"/>
              <a:t>: gaze şi lichide volatile (alcool, eter), substanţe hidrosolubile (săruri de Pb şi alte metale grele), unele substanţe liposolubile (benzen, benzină etc.).</a:t>
            </a:r>
            <a:endParaRPr lang="en-AU" dirty="0">
              <a:latin typeface="_TimesNewRoman"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695400" y="620688"/>
            <a:ext cx="907300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o-RO" sz="2400" b="1" i="1" dirty="0"/>
              <a:t>Indicatori de expunere şi efect biologic</a:t>
            </a:r>
            <a:endParaRPr lang="en-AU" sz="2400" dirty="0">
              <a:latin typeface="_TimesNewRoman" charset="0"/>
            </a:endParaRPr>
          </a:p>
          <a:p>
            <a:pPr algn="just" eaLnBrk="0" hangingPunct="0"/>
            <a:r>
              <a:rPr lang="ro-RO" sz="2400" b="1" i="1" dirty="0"/>
              <a:t>	</a:t>
            </a:r>
          </a:p>
          <a:p>
            <a:pPr algn="just" eaLnBrk="0" hangingPunct="0"/>
            <a:r>
              <a:rPr lang="ro-RO" sz="2400" i="1" dirty="0"/>
              <a:t>A.</a:t>
            </a:r>
            <a:r>
              <a:rPr lang="ro-RO" sz="2400" b="1" i="1" dirty="0"/>
              <a:t> </a:t>
            </a:r>
            <a:r>
              <a:rPr lang="ro-RO" sz="2400" i="1" dirty="0"/>
              <a:t>Indicatori de expunere</a:t>
            </a:r>
            <a:endParaRPr lang="en-AU" sz="2400" dirty="0">
              <a:latin typeface="_TimesNewRoman" charset="0"/>
            </a:endParaRPr>
          </a:p>
          <a:p>
            <a:pPr algn="just" eaLnBrk="0" hangingPunct="0"/>
            <a:r>
              <a:rPr lang="ro-RO" sz="2400" dirty="0"/>
              <a:t>	a. toxicul respectiv în umorile organismului (sânge, urină etc.);</a:t>
            </a:r>
            <a:endParaRPr lang="en-AU" sz="2400" dirty="0">
              <a:latin typeface="_TimesNewRoman" charset="0"/>
            </a:endParaRPr>
          </a:p>
          <a:p>
            <a:pPr algn="just" eaLnBrk="0" hangingPunct="0"/>
            <a:r>
              <a:rPr lang="ro-RO" sz="2400" dirty="0"/>
              <a:t>	b. metaboliţii unor toxice în umorile organismului.</a:t>
            </a:r>
            <a:endParaRPr lang="en-AU" sz="2400" dirty="0">
              <a:latin typeface="_TimesNewRoman" charset="0"/>
            </a:endParaRPr>
          </a:p>
          <a:p>
            <a:pPr algn="just" eaLnBrk="0" hangingPunct="0"/>
            <a:r>
              <a:rPr lang="ro-RO" sz="2400" b="1" i="1" dirty="0"/>
              <a:t>	</a:t>
            </a:r>
          </a:p>
          <a:p>
            <a:pPr algn="just" eaLnBrk="0" hangingPunct="0"/>
            <a:r>
              <a:rPr lang="ro-RO" sz="2400" i="1" dirty="0"/>
              <a:t>B.</a:t>
            </a:r>
            <a:r>
              <a:rPr lang="ro-RO" sz="2400" b="1" i="1" dirty="0"/>
              <a:t> </a:t>
            </a:r>
            <a:r>
              <a:rPr lang="ro-RO" sz="2400" i="1" dirty="0"/>
              <a:t>Indicatori de efect biologic</a:t>
            </a:r>
            <a:endParaRPr lang="en-AU" sz="2400" dirty="0">
              <a:latin typeface="_TimesNewRoman" charset="0"/>
            </a:endParaRPr>
          </a:p>
          <a:p>
            <a:pPr algn="just" eaLnBrk="0" hangingPunct="0"/>
            <a:r>
              <a:rPr lang="ro-RO" sz="2400" dirty="0"/>
              <a:t>	a. modificări de constante biochimice;</a:t>
            </a:r>
          </a:p>
          <a:p>
            <a:pPr algn="just" eaLnBrk="0" hangingPunct="0"/>
            <a:r>
              <a:rPr lang="ro-RO" sz="2400" dirty="0"/>
              <a:t>	b. modificări hematologice	</a:t>
            </a:r>
          </a:p>
          <a:p>
            <a:pPr algn="just" eaLnBrk="0" hangingPunct="0"/>
            <a:r>
              <a:rPr lang="ro-RO" sz="2400" dirty="0"/>
              <a:t>	c. modificări ale unor sisteme enzimatice;</a:t>
            </a:r>
            <a:endParaRPr lang="en-AU" sz="2400" dirty="0">
              <a:latin typeface="_TimesNewRoman" charset="0"/>
            </a:endParaRPr>
          </a:p>
          <a:p>
            <a:pPr algn="just" eaLnBrk="0" hangingPunct="0"/>
            <a:r>
              <a:rPr lang="ro-RO" sz="2400" dirty="0"/>
              <a:t>	c. modificări radiologice;</a:t>
            </a:r>
            <a:endParaRPr lang="en-AU" sz="2400" dirty="0">
              <a:latin typeface="_TimesNewRoman" charset="0"/>
            </a:endParaRPr>
          </a:p>
          <a:p>
            <a:pPr algn="just" eaLnBrk="0" hangingPunct="0"/>
            <a:r>
              <a:rPr lang="ro-RO" sz="2400" dirty="0"/>
              <a:t>	d. modificări ale funcţiei unor aparate, sisteme şi analizatori, determinate prin audiometrie, probe funcţionale respiratorii, electromiograma etc. în cazul expunerii profesionale sulfură de carbon etc.</a:t>
            </a:r>
            <a:endParaRPr lang="en-AU" sz="2400" dirty="0">
              <a:latin typeface="_TimesNewRoman"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26714" y="737746"/>
            <a:ext cx="907300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tabLst>
                <a:tab pos="457200" algn="l"/>
                <a:tab pos="1260475" algn="l"/>
              </a:tabLst>
              <a:defRPr sz="2400">
                <a:solidFill>
                  <a:schemeClr val="tx1"/>
                </a:solidFill>
                <a:latin typeface="Times New Roman" panose="02020603050405020304" pitchFamily="18" charset="0"/>
                <a:cs typeface="Times New Roman" panose="02020603050405020304" pitchFamily="18" charset="0"/>
              </a:defRPr>
            </a:lvl1pPr>
            <a:lvl2pPr>
              <a:tabLst>
                <a:tab pos="457200" algn="l"/>
                <a:tab pos="1260475" algn="l"/>
              </a:tabLst>
              <a:defRPr sz="2400">
                <a:solidFill>
                  <a:schemeClr val="tx1"/>
                </a:solidFill>
                <a:latin typeface="Times New Roman" panose="02020603050405020304" pitchFamily="18" charset="0"/>
                <a:cs typeface="Times New Roman" panose="02020603050405020304" pitchFamily="18" charset="0"/>
              </a:defRPr>
            </a:lvl2pPr>
            <a:lvl3pPr>
              <a:tabLst>
                <a:tab pos="457200" algn="l"/>
                <a:tab pos="1260475" algn="l"/>
              </a:tabLst>
              <a:defRPr sz="2400">
                <a:solidFill>
                  <a:schemeClr val="tx1"/>
                </a:solidFill>
                <a:latin typeface="Times New Roman" panose="02020603050405020304" pitchFamily="18" charset="0"/>
                <a:cs typeface="Times New Roman" panose="02020603050405020304" pitchFamily="18" charset="0"/>
              </a:defRPr>
            </a:lvl3pPr>
            <a:lvl4pPr>
              <a:tabLst>
                <a:tab pos="457200" algn="l"/>
                <a:tab pos="1260475" algn="l"/>
              </a:tabLst>
              <a:defRPr sz="2400">
                <a:solidFill>
                  <a:schemeClr val="tx1"/>
                </a:solidFill>
                <a:latin typeface="Times New Roman" panose="02020603050405020304" pitchFamily="18" charset="0"/>
                <a:cs typeface="Times New Roman" panose="02020603050405020304" pitchFamily="18" charset="0"/>
              </a:defRPr>
            </a:lvl4pPr>
            <a:lvl5pPr>
              <a:tabLst>
                <a:tab pos="457200" algn="l"/>
                <a:tab pos="1260475" algn="l"/>
              </a:tabLst>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tabLst>
                <a:tab pos="457200" algn="l"/>
                <a:tab pos="1260475" algn="l"/>
              </a:tabLs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tabLst>
                <a:tab pos="457200" algn="l"/>
                <a:tab pos="1260475" algn="l"/>
              </a:tabLs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tabLst>
                <a:tab pos="457200" algn="l"/>
                <a:tab pos="1260475" algn="l"/>
              </a:tabLs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tabLst>
                <a:tab pos="457200" algn="l"/>
                <a:tab pos="1260475" algn="l"/>
              </a:tabLst>
              <a:defRPr sz="2400">
                <a:solidFill>
                  <a:schemeClr val="tx1"/>
                </a:solidFill>
                <a:latin typeface="Times New Roman" panose="02020603050405020304" pitchFamily="18" charset="0"/>
                <a:cs typeface="Times New Roman" panose="02020603050405020304" pitchFamily="18" charset="0"/>
              </a:defRPr>
            </a:lvl9pPr>
          </a:lstStyle>
          <a:p>
            <a:pPr algn="ctr"/>
            <a:endParaRPr lang="ro-RO" b="1" dirty="0"/>
          </a:p>
          <a:p>
            <a:pPr algn="ctr"/>
            <a:r>
              <a:rPr lang="ro-RO" b="1" dirty="0"/>
              <a:t>BISINOZA</a:t>
            </a:r>
            <a:endParaRPr lang="en-AU" dirty="0">
              <a:latin typeface="_TimesNewRoman" charset="0"/>
            </a:endParaRPr>
          </a:p>
          <a:p>
            <a:pPr algn="just" eaLnBrk="0" hangingPunct="0"/>
            <a:r>
              <a:rPr lang="ro-RO" b="1" i="1" dirty="0"/>
              <a:t> Definiţie</a:t>
            </a:r>
          </a:p>
          <a:p>
            <a:pPr algn="just" eaLnBrk="0" hangingPunct="0"/>
            <a:r>
              <a:rPr lang="ro-RO" dirty="0"/>
              <a:t>Bisinoza este o boală cronică pulmonară care apare datorită inhalării timp îndelungat a pulberilor de </a:t>
            </a:r>
            <a:r>
              <a:rPr lang="ro-RO" b="1" dirty="0"/>
              <a:t>bumbac, in, cânepă şi sisal.</a:t>
            </a:r>
            <a:endParaRPr lang="en-AU" b="1" dirty="0">
              <a:latin typeface="_TimesNewRoman" charset="0"/>
            </a:endParaRPr>
          </a:p>
          <a:p>
            <a:pPr algn="just" eaLnBrk="0" hangingPunct="0"/>
            <a:r>
              <a:rPr lang="ro-RO" dirty="0"/>
              <a:t>	</a:t>
            </a:r>
            <a:endParaRPr lang="en-AU" dirty="0"/>
          </a:p>
        </p:txBody>
      </p:sp>
      <p:pic>
        <p:nvPicPr>
          <p:cNvPr id="98312" name="Picture 8" descr="Imagini pentru cane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656" y="3701062"/>
            <a:ext cx="3010414" cy="23280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12024" y="6029116"/>
            <a:ext cx="1656184" cy="400110"/>
          </a:xfrm>
          <a:prstGeom prst="rect">
            <a:avLst/>
          </a:prstGeom>
          <a:noFill/>
        </p:spPr>
        <p:txBody>
          <a:bodyPr wrap="square" rtlCol="0">
            <a:spAutoFit/>
          </a:bodyPr>
          <a:lstStyle/>
          <a:p>
            <a:r>
              <a:rPr lang="en-GB" sz="2000" dirty="0"/>
              <a:t>C</a:t>
            </a:r>
            <a:r>
              <a:rPr lang="ro-RO" sz="2000" dirty="0"/>
              <a:t>â</a:t>
            </a:r>
            <a:r>
              <a:rPr lang="en-GB" sz="2000" dirty="0"/>
              <a:t>nep</a:t>
            </a:r>
            <a:r>
              <a:rPr lang="ro-RO" sz="2000" dirty="0"/>
              <a:t>ă</a:t>
            </a:r>
          </a:p>
        </p:txBody>
      </p:sp>
      <p:pic>
        <p:nvPicPr>
          <p:cNvPr id="98314" name="Picture 10" descr="Imagini pentru sis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265" y="3454860"/>
            <a:ext cx="3877520" cy="2122433"/>
          </a:xfrm>
          <a:prstGeom prst="rect">
            <a:avLst/>
          </a:prstGeom>
          <a:noFill/>
          <a:extLst>
            <a:ext uri="{909E8E84-426E-40DD-AFC4-6F175D3DCCD1}">
              <a14:hiddenFill xmlns:a14="http://schemas.microsoft.com/office/drawing/2010/main">
                <a:solidFill>
                  <a:srgbClr val="FFFFFF"/>
                </a:solidFill>
              </a14:hiddenFill>
            </a:ext>
          </a:extLst>
        </p:spPr>
      </p:pic>
      <p:pic>
        <p:nvPicPr>
          <p:cNvPr id="98316" name="Picture 12" descr="Imagini pentru bumb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226" y="3933056"/>
            <a:ext cx="3154042" cy="2365532"/>
          </a:xfrm>
          <a:prstGeom prst="rect">
            <a:avLst/>
          </a:prstGeom>
          <a:noFill/>
          <a:extLst>
            <a:ext uri="{909E8E84-426E-40DD-AFC4-6F175D3DCCD1}">
              <a14:hiddenFill xmlns:a14="http://schemas.microsoft.com/office/drawing/2010/main">
                <a:solidFill>
                  <a:srgbClr val="FFFFFF"/>
                </a:solidFill>
              </a14:hiddenFill>
            </a:ext>
          </a:extLst>
        </p:spPr>
      </p:pic>
      <p:pic>
        <p:nvPicPr>
          <p:cNvPr id="98318" name="Picture 14" descr="Imagine similar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462" y="2791831"/>
            <a:ext cx="2286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912424" y="5596682"/>
            <a:ext cx="1656184" cy="400110"/>
          </a:xfrm>
          <a:prstGeom prst="rect">
            <a:avLst/>
          </a:prstGeom>
          <a:noFill/>
        </p:spPr>
        <p:txBody>
          <a:bodyPr wrap="square" rtlCol="0">
            <a:spAutoFit/>
          </a:bodyPr>
          <a:lstStyle/>
          <a:p>
            <a:r>
              <a:rPr lang="ro-RO" sz="2000" dirty="0"/>
              <a:t>Sisal</a:t>
            </a:r>
          </a:p>
        </p:txBody>
      </p:sp>
      <p:sp>
        <p:nvSpPr>
          <p:cNvPr id="12" name="TextBox 11"/>
          <p:cNvSpPr txBox="1"/>
          <p:nvPr/>
        </p:nvSpPr>
        <p:spPr>
          <a:xfrm>
            <a:off x="4215846" y="5839832"/>
            <a:ext cx="731186" cy="400110"/>
          </a:xfrm>
          <a:prstGeom prst="rect">
            <a:avLst/>
          </a:prstGeom>
          <a:noFill/>
        </p:spPr>
        <p:txBody>
          <a:bodyPr wrap="square" rtlCol="0">
            <a:spAutoFit/>
          </a:bodyPr>
          <a:lstStyle/>
          <a:p>
            <a:r>
              <a:rPr lang="ro-RO" sz="2000" dirty="0"/>
              <a:t>In</a:t>
            </a:r>
          </a:p>
        </p:txBody>
      </p:sp>
      <p:sp>
        <p:nvSpPr>
          <p:cNvPr id="13" name="TextBox 12"/>
          <p:cNvSpPr txBox="1"/>
          <p:nvPr/>
        </p:nvSpPr>
        <p:spPr>
          <a:xfrm>
            <a:off x="1242923" y="6298588"/>
            <a:ext cx="1656184" cy="400110"/>
          </a:xfrm>
          <a:prstGeom prst="rect">
            <a:avLst/>
          </a:prstGeom>
          <a:noFill/>
        </p:spPr>
        <p:txBody>
          <a:bodyPr wrap="square" rtlCol="0">
            <a:spAutoFit/>
          </a:bodyPr>
          <a:lstStyle/>
          <a:p>
            <a:r>
              <a:rPr lang="ro-RO" sz="2000" dirty="0"/>
              <a:t>Bumbac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551384" y="764704"/>
            <a:ext cx="921702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1" i="1" dirty="0"/>
              <a:t>		 Etiologie</a:t>
            </a:r>
            <a:endParaRPr lang="ro-RO" dirty="0"/>
          </a:p>
          <a:p>
            <a:pPr algn="just"/>
            <a:endParaRPr lang="ro-RO" dirty="0"/>
          </a:p>
          <a:p>
            <a:pPr algn="just"/>
            <a:r>
              <a:rPr lang="ro-RO" i="1" dirty="0"/>
              <a:t>A.</a:t>
            </a:r>
            <a:r>
              <a:rPr lang="ro-RO" b="1" i="1" dirty="0"/>
              <a:t> </a:t>
            </a:r>
            <a:r>
              <a:rPr lang="ro-RO" i="1" dirty="0"/>
              <a:t>Factori etiologici principali</a:t>
            </a:r>
            <a:endParaRPr lang="en-AU" dirty="0">
              <a:latin typeface="_TimesNewRoman" charset="0"/>
            </a:endParaRPr>
          </a:p>
          <a:p>
            <a:pPr indent="358775" algn="just" eaLnBrk="0" hangingPunct="0"/>
            <a:r>
              <a:rPr lang="ro-RO" dirty="0"/>
              <a:t>- pulberea de </a:t>
            </a:r>
            <a:r>
              <a:rPr lang="en-GB" dirty="0" err="1"/>
              <a:t>bumbac</a:t>
            </a:r>
            <a:r>
              <a:rPr lang="en-GB" dirty="0"/>
              <a:t>, </a:t>
            </a:r>
            <a:r>
              <a:rPr lang="ro-RO" dirty="0"/>
              <a:t>in, cânepă şi bumbac; </a:t>
            </a:r>
            <a:endParaRPr lang="en-AU" dirty="0">
              <a:latin typeface="_TimesNewRoman" charset="0"/>
            </a:endParaRPr>
          </a:p>
          <a:p>
            <a:pPr marL="342900" indent="193675" algn="just" eaLnBrk="0" hangingPunct="0">
              <a:buFontTx/>
              <a:buChar char="-"/>
              <a:tabLst>
                <a:tab pos="536575" algn="l"/>
              </a:tabLst>
            </a:pPr>
            <a:r>
              <a:rPr lang="ro-RO" dirty="0"/>
              <a:t>dimensiunea particulelor mică (sub 7 µm), cele mai nocive.</a:t>
            </a:r>
            <a:endParaRPr lang="en-GB" dirty="0"/>
          </a:p>
          <a:p>
            <a:pPr algn="just"/>
            <a:endParaRPr lang="en-GB" i="1" dirty="0"/>
          </a:p>
          <a:p>
            <a:pPr algn="just"/>
            <a:r>
              <a:rPr lang="ro-RO" i="1" dirty="0"/>
              <a:t>B.</a:t>
            </a:r>
            <a:r>
              <a:rPr lang="ro-RO" b="1" i="1" dirty="0"/>
              <a:t> </a:t>
            </a:r>
            <a:r>
              <a:rPr lang="ro-RO" i="1" dirty="0"/>
              <a:t>Factori etiologici secundari (favorizanţi)</a:t>
            </a:r>
            <a:endParaRPr lang="en-AU" dirty="0">
              <a:latin typeface="_TimesNewRoman" charset="0"/>
            </a:endParaRPr>
          </a:p>
          <a:p>
            <a:pPr algn="just" eaLnBrk="0" hangingPunct="0"/>
            <a:r>
              <a:rPr lang="ro-RO" dirty="0"/>
              <a:t>Factori care aparţin organismului uman: fumatul</a:t>
            </a:r>
            <a:r>
              <a:rPr lang="en-GB" dirty="0"/>
              <a:t>, </a:t>
            </a:r>
            <a:r>
              <a:rPr lang="ro-RO" dirty="0"/>
              <a:t>infecţii respiratorii</a:t>
            </a:r>
            <a:r>
              <a:rPr lang="en-GB" dirty="0"/>
              <a:t>.</a:t>
            </a:r>
          </a:p>
          <a:p>
            <a:pPr algn="just" eaLnBrk="0" hangingPunct="0"/>
            <a:r>
              <a:rPr lang="ro-RO" dirty="0"/>
              <a:t>Factori care aparţin mediului de muncă: microclimat rece şi umed</a:t>
            </a:r>
            <a:r>
              <a:rPr lang="en-GB" dirty="0"/>
              <a:t>.</a:t>
            </a:r>
            <a:endParaRPr lang="en-AU" dirty="0">
              <a:latin typeface="_TimesNewRoman" charset="0"/>
            </a:endParaRPr>
          </a:p>
          <a:p>
            <a:pPr algn="just" eaLnBrk="0" hangingPunct="0"/>
            <a:r>
              <a:rPr lang="ro-RO" i="1" dirty="0"/>
              <a:t>      </a:t>
            </a:r>
          </a:p>
          <a:p>
            <a:pPr algn="just" eaLnBrk="0" hangingPunct="0"/>
            <a:r>
              <a:rPr lang="ro-RO" i="1" dirty="0"/>
              <a:t>C. Durata de expunere</a:t>
            </a:r>
            <a:r>
              <a:rPr lang="ro-RO" dirty="0"/>
              <a:t> pentru apariţia bolii:</a:t>
            </a:r>
            <a:endParaRPr lang="en-AU" dirty="0">
              <a:latin typeface="_TimesNewRoman" charset="0"/>
            </a:endParaRPr>
          </a:p>
          <a:p>
            <a:pPr algn="just" eaLnBrk="0" hangingPunct="0"/>
            <a:r>
              <a:rPr lang="ro-RO" dirty="0"/>
              <a:t>- luni-ani de zile în cazul inhalării fibrelor de in şi cânepă;</a:t>
            </a:r>
            <a:endParaRPr lang="en-AU" dirty="0">
              <a:latin typeface="_TimesNewRoman" charset="0"/>
            </a:endParaRPr>
          </a:p>
          <a:p>
            <a:pPr algn="just" eaLnBrk="0" hangingPunct="0"/>
            <a:r>
              <a:rPr lang="ro-RO" dirty="0"/>
              <a:t>- peste 10 ani: pentru expunerea la pulberi de bumbac.</a:t>
            </a:r>
            <a:endParaRPr lang="en-AU" dirty="0">
              <a:latin typeface="_TimesNewRoman"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623392" y="836712"/>
            <a:ext cx="928903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i="1" dirty="0"/>
              <a:t>D.</a:t>
            </a:r>
            <a:r>
              <a:rPr lang="ro-RO" b="1" i="1" dirty="0"/>
              <a:t> </a:t>
            </a:r>
            <a:r>
              <a:rPr lang="ro-RO" i="1" dirty="0"/>
              <a:t>Locuri de muncă, procese tehnologice şi profesiuni expuse</a:t>
            </a:r>
            <a:endParaRPr lang="en-AU" dirty="0">
              <a:latin typeface="_TimesNewRoman" charset="0"/>
            </a:endParaRPr>
          </a:p>
          <a:p>
            <a:pPr algn="just" eaLnBrk="0" hangingPunct="0"/>
            <a:r>
              <a:rPr lang="ro-RO" dirty="0"/>
              <a:t>	</a:t>
            </a:r>
          </a:p>
          <a:p>
            <a:pPr algn="just" eaLnBrk="0" hangingPunct="0"/>
            <a:r>
              <a:rPr lang="ro-RO" dirty="0"/>
              <a:t>- topitorii de in şi cânepă;</a:t>
            </a:r>
            <a:endParaRPr lang="en-AU" dirty="0">
              <a:latin typeface="_TimesNewRoman" charset="0"/>
            </a:endParaRPr>
          </a:p>
          <a:p>
            <a:pPr algn="just" eaLnBrk="0" hangingPunct="0"/>
            <a:r>
              <a:rPr lang="ro-RO" dirty="0"/>
              <a:t>- filaturi de bumbac, in şi cânepă: </a:t>
            </a:r>
            <a:endParaRPr lang="en-AU" dirty="0">
              <a:latin typeface="_TimesNewRoman" charset="0"/>
            </a:endParaRPr>
          </a:p>
          <a:p>
            <a:pPr algn="just" eaLnBrk="0" hangingPunct="0"/>
            <a:r>
              <a:rPr lang="ro-RO" dirty="0"/>
              <a:t>- secţiile de preparaţie ale inului (pânza de in), fabrici de frânghii şi sfoară;</a:t>
            </a:r>
            <a:endParaRPr lang="en-AU" dirty="0">
              <a:latin typeface="_TimesNewRoman" charset="0"/>
            </a:endParaRPr>
          </a:p>
          <a:p>
            <a:pPr algn="just" eaLnBrk="0" hangingPunct="0"/>
            <a:r>
              <a:rPr lang="ro-RO" dirty="0"/>
              <a:t>- secţiile de preparare ale cânepii.</a:t>
            </a:r>
            <a:endParaRPr lang="en-AU" dirty="0">
              <a:latin typeface="_TimesNewRoman" charset="0"/>
            </a:endParaRPr>
          </a:p>
          <a:p>
            <a:pPr eaLnBrk="0" hangingPunct="0"/>
            <a:endParaRPr lang="en-AU" dirty="0"/>
          </a:p>
        </p:txBody>
      </p:sp>
      <p:pic>
        <p:nvPicPr>
          <p:cNvPr id="3" name="Picture 4" descr="Imagine similar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3717032"/>
            <a:ext cx="3475347" cy="26065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magini pentru Bisin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8" y="4149080"/>
            <a:ext cx="4513043" cy="2557392"/>
          </a:xfrm>
          <a:prstGeom prst="rect">
            <a:avLst/>
          </a:prstGeom>
          <a:noFill/>
          <a:extLst>
            <a:ext uri="{909E8E84-426E-40DD-AFC4-6F175D3DCCD1}">
              <a14:hiddenFill xmlns:a14="http://schemas.microsoft.com/office/drawing/2010/main">
                <a:solidFill>
                  <a:srgbClr val="FFFFFF"/>
                </a:solidFill>
              </a14:hiddenFill>
            </a:ext>
          </a:extLst>
        </p:spPr>
      </p:pic>
      <p:pic>
        <p:nvPicPr>
          <p:cNvPr id="99332" name="Picture 4" descr="Imagine similar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8048" y="3645024"/>
            <a:ext cx="3900114" cy="2603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551384" y="1052736"/>
            <a:ext cx="892899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1" i="1" dirty="0"/>
              <a:t>Patogenie</a:t>
            </a:r>
          </a:p>
          <a:p>
            <a:pPr algn="just"/>
            <a:endParaRPr lang="en-AU" dirty="0">
              <a:latin typeface="_TimesNewRoman" charset="0"/>
            </a:endParaRPr>
          </a:p>
          <a:p>
            <a:pPr algn="just" eaLnBrk="0" hangingPunct="0"/>
            <a:r>
              <a:rPr lang="ro-RO" dirty="0"/>
              <a:t>Factorii patogeni degajaţi din structura pulberilor vegetale inhalate produc:</a:t>
            </a:r>
            <a:endParaRPr lang="en-AU" dirty="0">
              <a:latin typeface="_TimesNewRoman" charset="0"/>
            </a:endParaRPr>
          </a:p>
          <a:p>
            <a:pPr algn="just" eaLnBrk="0" hangingPunct="0"/>
            <a:r>
              <a:rPr lang="ro-RO" dirty="0"/>
              <a:t>- bronhospasmul;</a:t>
            </a:r>
            <a:endParaRPr lang="en-AU" dirty="0">
              <a:latin typeface="_TimesNewRoman" charset="0"/>
            </a:endParaRPr>
          </a:p>
          <a:p>
            <a:pPr algn="just" eaLnBrk="0" hangingPunct="0"/>
            <a:r>
              <a:rPr lang="ro-RO" dirty="0"/>
              <a:t>- edemul;</a:t>
            </a:r>
            <a:endParaRPr lang="en-AU" dirty="0">
              <a:latin typeface="_TimesNewRoman" charset="0"/>
            </a:endParaRPr>
          </a:p>
          <a:p>
            <a:pPr algn="just" eaLnBrk="0" hangingPunct="0"/>
            <a:r>
              <a:rPr lang="ro-RO" dirty="0"/>
              <a:t>- congestia mucoasei bronşice</a:t>
            </a:r>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551384" y="620688"/>
            <a:ext cx="972108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1" i="1" dirty="0"/>
              <a:t>Tabloul clinic</a:t>
            </a:r>
            <a:endParaRPr lang="en-AU" dirty="0">
              <a:latin typeface="_TimesNewRoman" charset="0"/>
            </a:endParaRPr>
          </a:p>
          <a:p>
            <a:pPr algn="just" eaLnBrk="0" hangingPunct="0"/>
            <a:r>
              <a:rPr lang="ro-RO" dirty="0"/>
              <a:t>	</a:t>
            </a:r>
          </a:p>
          <a:p>
            <a:pPr algn="just" eaLnBrk="0" hangingPunct="0"/>
            <a:r>
              <a:rPr lang="ro-RO" i="1" dirty="0"/>
              <a:t>Sindromul respirator obstructiv acut (dispneea de luni)</a:t>
            </a:r>
            <a:endParaRPr lang="en-AU" dirty="0">
              <a:latin typeface="_TimesNewRoman" charset="0"/>
            </a:endParaRPr>
          </a:p>
          <a:p>
            <a:pPr algn="just" eaLnBrk="0" hangingPunct="0"/>
            <a:r>
              <a:rPr lang="ro-RO" dirty="0"/>
              <a:t>Se instalează un sindrom obstructiv acut manifestat prin:</a:t>
            </a:r>
            <a:endParaRPr lang="en-AU" dirty="0">
              <a:latin typeface="_TimesNewRoman" charset="0"/>
            </a:endParaRPr>
          </a:p>
          <a:p>
            <a:pPr algn="just" eaLnBrk="0" hangingPunct="0"/>
            <a:r>
              <a:rPr lang="ro-RO" dirty="0"/>
              <a:t>	- crize de dispnee paroxistică la reluarea expunerii profesionale după un interval de aproximativ 36 ore de la întreruperea acestuia, fenomenele comportând o remisie completă după 3-6 ore.</a:t>
            </a:r>
          </a:p>
          <a:p>
            <a:pPr algn="just" eaLnBrk="0" hangingPunct="0"/>
            <a:endParaRPr lang="ro-RO" dirty="0">
              <a:latin typeface="_TimesNewRoman" charset="0"/>
            </a:endParaRPr>
          </a:p>
          <a:p>
            <a:pPr algn="just"/>
            <a:r>
              <a:rPr lang="ro-RO" b="1" i="1" dirty="0"/>
              <a:t> </a:t>
            </a:r>
            <a:r>
              <a:rPr lang="ro-RO" i="1" dirty="0"/>
              <a:t>Sindromul respirator obstructiv cronic</a:t>
            </a:r>
          </a:p>
          <a:p>
            <a:pPr algn="just" eaLnBrk="0" hangingPunct="0"/>
            <a:r>
              <a:rPr lang="ro-RO" dirty="0"/>
              <a:t>- prelungirea crizelor de dispnee, amintite la sindromul acut, pe tot parcursul săptămânii de lucru;</a:t>
            </a:r>
            <a:endParaRPr lang="en-AU" dirty="0">
              <a:latin typeface="_TimesNewRoman" charset="0"/>
            </a:endParaRPr>
          </a:p>
          <a:p>
            <a:pPr algn="just" eaLnBrk="0" hangingPunct="0"/>
            <a:r>
              <a:rPr lang="ro-RO" dirty="0"/>
              <a:t>- în final se îmbracă tabloul unei bronhopneumopatii cronice obstructive cu evoluţie spre insuficienţă respiratorie cronică.</a:t>
            </a:r>
            <a:r>
              <a:rPr lang="ro-RO" i="1" dirty="0"/>
              <a:t>  </a:t>
            </a:r>
            <a:r>
              <a:rPr lang="ro-RO" dirty="0"/>
              <a:t>  </a:t>
            </a:r>
            <a:endParaRPr lang="en-AU" dirty="0">
              <a:latin typeface="_TimesNewRoman"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551384" y="476672"/>
            <a:ext cx="1015312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dirty="0"/>
              <a:t>	</a:t>
            </a:r>
          </a:p>
          <a:p>
            <a:pPr algn="just"/>
            <a:r>
              <a:rPr lang="ro-RO" dirty="0"/>
              <a:t>Bisinoza este numită şi </a:t>
            </a:r>
            <a:r>
              <a:rPr lang="ro-RO" b="1" dirty="0"/>
              <a:t>„sindromul de luni” </a:t>
            </a:r>
            <a:r>
              <a:rPr lang="ro-RO" dirty="0"/>
              <a:t>pentru că:</a:t>
            </a:r>
            <a:endParaRPr lang="en-AU" dirty="0">
              <a:latin typeface="_TimesNewRoman" charset="0"/>
            </a:endParaRPr>
          </a:p>
          <a:p>
            <a:pPr algn="just" eaLnBrk="0" hangingPunct="0"/>
            <a:r>
              <a:rPr lang="ro-RO" dirty="0"/>
              <a:t>- simptomatologia apare în prima zi de lucru după repausul săptămânal cu: </a:t>
            </a:r>
            <a:endParaRPr lang="en-AU" dirty="0">
              <a:latin typeface="_TimesNewRoman" charset="0"/>
            </a:endParaRPr>
          </a:p>
          <a:p>
            <a:pPr algn="just" eaLnBrk="0" hangingPunct="0"/>
            <a:r>
              <a:rPr lang="ro-RO" dirty="0"/>
              <a:t>	* constricţie toracică;</a:t>
            </a:r>
            <a:endParaRPr lang="en-AU" dirty="0">
              <a:latin typeface="_TimesNewRoman" charset="0"/>
            </a:endParaRPr>
          </a:p>
          <a:p>
            <a:pPr algn="just" eaLnBrk="0" hangingPunct="0"/>
            <a:r>
              <a:rPr lang="ro-RO" dirty="0"/>
              <a:t>	* uşoară dispnee (mai ales de efort);</a:t>
            </a:r>
            <a:endParaRPr lang="en-AU" dirty="0">
              <a:latin typeface="_TimesNewRoman" charset="0"/>
            </a:endParaRPr>
          </a:p>
          <a:p>
            <a:pPr algn="just" eaLnBrk="0" hangingPunct="0"/>
            <a:r>
              <a:rPr lang="ro-RO" dirty="0"/>
              <a:t>	* tuse uscată;</a:t>
            </a:r>
            <a:endParaRPr lang="en-AU" dirty="0">
              <a:latin typeface="_TimesNewRoman" charset="0"/>
            </a:endParaRPr>
          </a:p>
          <a:p>
            <a:pPr algn="just" eaLnBrk="0" hangingPunct="0"/>
            <a:r>
              <a:rPr lang="ro-RO" dirty="0"/>
              <a:t>	* răguşeală;</a:t>
            </a:r>
            <a:endParaRPr lang="en-AU" dirty="0">
              <a:latin typeface="_TimesNewRoman" charset="0"/>
            </a:endParaRPr>
          </a:p>
          <a:p>
            <a:pPr algn="just" eaLnBrk="0" hangingPunct="0"/>
            <a:r>
              <a:rPr lang="ro-RO" dirty="0"/>
              <a:t>	* raluri sibilante</a:t>
            </a:r>
            <a:endParaRPr lang="en-AU" dirty="0">
              <a:latin typeface="_TimesNewRoman" charset="0"/>
            </a:endParaRPr>
          </a:p>
          <a:p>
            <a:pPr algn="just" eaLnBrk="0" hangingPunct="0"/>
            <a:r>
              <a:rPr lang="ro-RO" dirty="0"/>
              <a:t>	* iritarea căilor respiratorii. </a:t>
            </a:r>
            <a:endParaRPr lang="en-AU" dirty="0">
              <a:latin typeface="_TimesNewRoman" charset="0"/>
            </a:endParaRPr>
          </a:p>
          <a:p>
            <a:pPr algn="just" eaLnBrk="0" hangingPunct="0"/>
            <a:r>
              <a:rPr lang="ro-RO" dirty="0"/>
              <a:t>- simptomatologia se atenuează şi dispare spre sfârşitul zilei; </a:t>
            </a:r>
            <a:endParaRPr lang="en-AU" dirty="0">
              <a:latin typeface="_TimesNewRoman" charset="0"/>
            </a:endParaRPr>
          </a:p>
          <a:p>
            <a:pPr algn="just" eaLnBrk="0" hangingPunct="0"/>
            <a:r>
              <a:rPr lang="ro-RO" dirty="0"/>
              <a:t>- poate persista ani de zile fără a se agrava;</a:t>
            </a:r>
            <a:endParaRPr lang="en-AU" dirty="0">
              <a:latin typeface="_TimesNewRoman" charset="0"/>
            </a:endParaRPr>
          </a:p>
          <a:p>
            <a:pPr algn="just" eaLnBrk="0" hangingPunct="0"/>
            <a:r>
              <a:rPr lang="ro-RO" dirty="0"/>
              <a:t>- dacă expunerea se întrerupe, fenomenele respiratorii dispar.</a:t>
            </a:r>
            <a:endParaRPr lang="en-AU" dirty="0">
              <a:latin typeface="_TimesNewRoman" charset="0"/>
            </a:endParaRPr>
          </a:p>
          <a:p>
            <a:pPr algn="just" eaLnBrk="0" hangingPunct="0"/>
            <a:r>
              <a:rPr lang="ro-RO" dirty="0"/>
              <a:t>- altfel, simptomatologia apare şi în celelalte zile ale săptămânii (marţi, miercuri etc), cu diminuarea lor în intensitate către sfârşitul săptămânii.</a:t>
            </a:r>
            <a:endParaRPr lang="en-A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623392" y="620688"/>
            <a:ext cx="990059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1" dirty="0"/>
              <a:t> </a:t>
            </a:r>
            <a:endParaRPr lang="en-AU" dirty="0">
              <a:latin typeface="_TimesNewRoman" charset="0"/>
            </a:endParaRPr>
          </a:p>
          <a:p>
            <a:pPr algn="just" eaLnBrk="0" hangingPunct="0"/>
            <a:r>
              <a:rPr lang="ro-RO" b="1" i="1" dirty="0"/>
              <a:t>Diagnosticul</a:t>
            </a:r>
          </a:p>
          <a:p>
            <a:pPr algn="just" eaLnBrk="0" hangingPunct="0"/>
            <a:endParaRPr lang="en-AU" dirty="0">
              <a:latin typeface="_TimesNewRoman" charset="0"/>
            </a:endParaRPr>
          </a:p>
          <a:p>
            <a:pPr algn="just" eaLnBrk="0" hangingPunct="0"/>
            <a:r>
              <a:rPr lang="ro-RO" b="1" dirty="0"/>
              <a:t>Diagnosticul pozitiv </a:t>
            </a:r>
            <a:r>
              <a:rPr lang="ro-RO" dirty="0"/>
              <a:t>se pune pe:</a:t>
            </a:r>
            <a:endParaRPr lang="en-AU" dirty="0">
              <a:latin typeface="_TimesNewRoman" charset="0"/>
            </a:endParaRPr>
          </a:p>
          <a:p>
            <a:pPr algn="just" eaLnBrk="0" hangingPunct="0"/>
            <a:r>
              <a:rPr lang="ro-RO" b="1" i="1" dirty="0"/>
              <a:t>	</a:t>
            </a:r>
          </a:p>
          <a:p>
            <a:pPr algn="just" eaLnBrk="0" hangingPunct="0"/>
            <a:r>
              <a:rPr lang="ro-RO" i="1" dirty="0"/>
              <a:t>A. Stabilirea expunerii profesionale:</a:t>
            </a:r>
            <a:endParaRPr lang="en-AU" dirty="0">
              <a:latin typeface="_TimesNewRoman" charset="0"/>
            </a:endParaRPr>
          </a:p>
          <a:p>
            <a:pPr algn="just" eaLnBrk="0" hangingPunct="0"/>
            <a:r>
              <a:rPr lang="ro-RO" i="1" dirty="0"/>
              <a:t>subiectiv</a:t>
            </a:r>
            <a:r>
              <a:rPr lang="ro-RO" dirty="0"/>
              <a:t> - anamneza profesională;</a:t>
            </a:r>
            <a:endParaRPr lang="en-AU" dirty="0">
              <a:latin typeface="_TimesNewRoman" charset="0"/>
            </a:endParaRPr>
          </a:p>
          <a:p>
            <a:pPr algn="just" eaLnBrk="0" hangingPunct="0"/>
            <a:r>
              <a:rPr lang="ro-RO" i="1" dirty="0"/>
              <a:t>obiectiv</a:t>
            </a:r>
            <a:r>
              <a:rPr lang="ro-RO" b="1" i="1" dirty="0"/>
              <a:t> </a:t>
            </a:r>
            <a:r>
              <a:rPr lang="ro-RO" dirty="0"/>
              <a:t>- documente oficiale privind vechimea în profesia expusă.</a:t>
            </a:r>
            <a:endParaRPr lang="en-AU" dirty="0">
              <a:latin typeface="_TimesNewRoman" charset="0"/>
            </a:endParaRPr>
          </a:p>
          <a:p>
            <a:pPr algn="just" eaLnBrk="0" hangingPunct="0"/>
            <a:r>
              <a:rPr lang="ro-RO" b="1" dirty="0"/>
              <a:t>	</a:t>
            </a:r>
            <a:r>
              <a:rPr lang="ro-RO" dirty="0"/>
              <a:t>- determinarea pulberilor respective în aerul locului de muncă (in, cânepă, bumbac, sisal);</a:t>
            </a:r>
            <a:endParaRPr lang="en-AU" dirty="0">
              <a:latin typeface="_TimesNewRoman" charset="0"/>
            </a:endParaRPr>
          </a:p>
          <a:p>
            <a:pPr algn="just" eaLnBrk="0" hangingPunct="0"/>
            <a:endParaRPr lang="ro-RO" b="1" dirty="0"/>
          </a:p>
          <a:p>
            <a:pPr algn="just" eaLnBrk="0" hangingPunct="0"/>
            <a:r>
              <a:rPr lang="ro-RO" i="1" dirty="0"/>
              <a:t>B. Examenul clinic:</a:t>
            </a:r>
            <a:endParaRPr lang="en-AU" dirty="0">
              <a:latin typeface="_TimesNewRoman" charset="0"/>
            </a:endParaRPr>
          </a:p>
          <a:p>
            <a:pPr algn="just" eaLnBrk="0" hangingPunct="0"/>
            <a:r>
              <a:rPr lang="ro-RO" i="1" dirty="0"/>
              <a:t>Inițial </a:t>
            </a:r>
            <a:r>
              <a:rPr lang="ro-RO" dirty="0"/>
              <a:t>- „sindromului de luni” </a:t>
            </a:r>
          </a:p>
          <a:p>
            <a:pPr algn="just" eaLnBrk="0" hangingPunct="0"/>
            <a:r>
              <a:rPr lang="ro-RO" i="1" dirty="0"/>
              <a:t>În stadiile avansate </a:t>
            </a:r>
            <a:r>
              <a:rPr lang="ro-RO" dirty="0"/>
              <a:t>- diagnosticarea fenomenelor de bronşită cronică, emfizem, cord pulmonar cronic.</a:t>
            </a:r>
            <a:endParaRPr lang="en-AU" dirty="0">
              <a:latin typeface="_TimesNewRoman" charset="0"/>
            </a:endParaRPr>
          </a:p>
        </p:txBody>
      </p:sp>
    </p:spTree>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587</TotalTime>
  <Words>1861</Words>
  <Application>Microsoft Office PowerPoint</Application>
  <PresentationFormat>Widescreen</PresentationFormat>
  <Paragraphs>219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_TimesNewRoman</vt:lpstr>
      <vt:lpstr>Arial</vt:lpstr>
      <vt:lpstr>Sitka Subheading</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UMF Craiova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Bunescu Marius</dc:creator>
  <cp:lastModifiedBy>marius bunescu</cp:lastModifiedBy>
  <cp:revision>209</cp:revision>
  <dcterms:created xsi:type="dcterms:W3CDTF">2007-01-01T14:13:53Z</dcterms:created>
  <dcterms:modified xsi:type="dcterms:W3CDTF">2020-10-08T05:58:10Z</dcterms:modified>
  <cp:category>Medicina Muncii</cp:category>
</cp:coreProperties>
</file>