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339" r:id="rId2"/>
    <p:sldId id="376" r:id="rId3"/>
    <p:sldId id="331" r:id="rId4"/>
    <p:sldId id="332" r:id="rId5"/>
    <p:sldId id="334" r:id="rId6"/>
    <p:sldId id="319" r:id="rId7"/>
    <p:sldId id="335" r:id="rId8"/>
    <p:sldId id="336" r:id="rId9"/>
    <p:sldId id="322" r:id="rId10"/>
    <p:sldId id="324" r:id="rId11"/>
    <p:sldId id="338" r:id="rId12"/>
    <p:sldId id="326" r:id="rId13"/>
    <p:sldId id="327" r:id="rId14"/>
    <p:sldId id="340" r:id="rId15"/>
    <p:sldId id="342" r:id="rId16"/>
    <p:sldId id="344" r:id="rId17"/>
    <p:sldId id="346" r:id="rId18"/>
    <p:sldId id="349" r:id="rId19"/>
    <p:sldId id="350" r:id="rId20"/>
    <p:sldId id="351" r:id="rId21"/>
    <p:sldId id="353" r:id="rId22"/>
    <p:sldId id="357" r:id="rId23"/>
    <p:sldId id="363" r:id="rId24"/>
    <p:sldId id="366" r:id="rId25"/>
    <p:sldId id="369" r:id="rId26"/>
    <p:sldId id="372" r:id="rId27"/>
    <p:sldId id="373" r:id="rId28"/>
    <p:sldId id="374" r:id="rId29"/>
    <p:sldId id="375" r:id="rId30"/>
    <p:sldId id="386" r:id="rId31"/>
    <p:sldId id="378" r:id="rId32"/>
    <p:sldId id="381" r:id="rId33"/>
    <p:sldId id="382" r:id="rId34"/>
    <p:sldId id="383" r:id="rId35"/>
    <p:sldId id="384" r:id="rId36"/>
    <p:sldId id="385" r:id="rId37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28" autoAdjust="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594-EF36-47AA-8A65-F960BCF4989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458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AC15-F1E1-4125-AA07-39776884474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453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AC15-F1E1-4125-AA07-39776884474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51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AC15-F1E1-4125-AA07-39776884474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400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AC15-F1E1-4125-AA07-39776884474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5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AC15-F1E1-4125-AA07-39776884474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176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26D-3E94-4147-AB1C-C07AB4F3C09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340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BFAF-AA3B-480D-855A-353923C38D74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40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84F5-9784-490D-85CC-FCF97B56A9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255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4AE2-1403-48AE-94F7-1E10B37D26F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68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BE51-CE8F-4FC1-A734-5560D76CA73C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44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242E-D745-4D56-BCEA-4F62FA4FA49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595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C1B5-320F-41C2-B950-244721FDD5B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86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1FB1-F78D-4D7E-8329-1670CA82005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268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21EF-50AB-40DC-8E69-5E9C532864EC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858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8850-927A-441F-998A-4CAE3036528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57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16AC15-F1E1-4125-AA07-39776884474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50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occupational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34480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03512" y="278092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sz="3600" b="1" dirty="0">
                <a:latin typeface="Sitka Subheading" panose="02000505000000020004" pitchFamily="2" charset="0"/>
              </a:rPr>
              <a:t>MEDICINA MUNCII</a:t>
            </a:r>
          </a:p>
          <a:p>
            <a:pPr algn="ctr"/>
            <a:endParaRPr lang="ro-RO" sz="3600" b="1" dirty="0">
              <a:latin typeface="Sitka Subheading" panose="02000505000000020004" pitchFamily="2" charset="0"/>
            </a:endParaRPr>
          </a:p>
          <a:p>
            <a:pPr algn="ctr"/>
            <a:r>
              <a:rPr lang="ro-RO" sz="3600" dirty="0">
                <a:latin typeface="Sitka Subheading" panose="02000505000000020004" pitchFamily="2" charset="0"/>
              </a:rPr>
              <a:t>Cursul </a:t>
            </a:r>
            <a:r>
              <a:rPr lang="en-GB" sz="3600" dirty="0">
                <a:latin typeface="Sitka Subheading" panose="02000505000000020004" pitchFamily="2" charset="0"/>
              </a:rPr>
              <a:t>VI</a:t>
            </a:r>
            <a:endParaRPr lang="ro-RO" sz="3600" dirty="0">
              <a:latin typeface="Sitka Subheading" panose="02000505000000020004" pitchFamily="2" charset="0"/>
            </a:endParaRPr>
          </a:p>
          <a:p>
            <a:pPr algn="ctr"/>
            <a:endParaRPr lang="ro-RO" sz="2800" dirty="0"/>
          </a:p>
          <a:p>
            <a:pPr algn="ctr"/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390002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79376" y="548680"/>
            <a:ext cx="97356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	 Patogenia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</a:t>
            </a:r>
          </a:p>
          <a:p>
            <a:pPr algn="just" eaLnBrk="0" hangingPunct="0"/>
            <a:r>
              <a:rPr lang="ro-RO" i="1" dirty="0"/>
              <a:t>A. Căile de pătrundere în organism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a. Calea </a:t>
            </a:r>
            <a:r>
              <a:rPr lang="ro-RO" b="1" dirty="0"/>
              <a:t>respiratorie</a:t>
            </a:r>
            <a:r>
              <a:rPr lang="ro-RO" dirty="0"/>
              <a:t> - calea principală în mediul industrial pentru aerosoli, ceţuri, pulberi de Pb;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b. Calea digestivă: nerespectarea regulilor elementare de igienă;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c. Calea cutanată - numai pentru compuşii organici: tetraetil de plumb, stearaţi, naftenaţi, compuşi alchilici  (liposolubili).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</a:t>
            </a:r>
          </a:p>
          <a:p>
            <a:pPr algn="just" eaLnBrk="0" hangingPunct="0"/>
            <a:r>
              <a:rPr lang="ro-RO" i="1" dirty="0"/>
              <a:t>B. Circulaţia Pb în organism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circulă legat de </a:t>
            </a:r>
            <a:r>
              <a:rPr lang="ro-RO" b="1" dirty="0"/>
              <a:t>hematii</a:t>
            </a:r>
            <a:r>
              <a:rPr lang="ro-RO" dirty="0"/>
              <a:t>,</a:t>
            </a:r>
          </a:p>
          <a:p>
            <a:pPr algn="just" eaLnBrk="0" hangingPunct="0"/>
            <a:r>
              <a:rPr lang="ro-RO" dirty="0"/>
              <a:t>- plumbemia (Pb-S) se face din sângele total;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recoltarea sângelui: pe anticoagulant (heparina sau fluorura de sodiu).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479376" y="692696"/>
            <a:ext cx="903371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Distribuţia şi depunerea Pb în organism se face în două etape:</a:t>
            </a:r>
          </a:p>
          <a:p>
            <a:pPr marL="0" indent="0" algn="just">
              <a:buNone/>
            </a:pPr>
            <a:endParaRPr lang="en-A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- 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iniţială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în ţesuturile organelor parenchimatoase (ficat, rinichi, splină, miocard, ţesutul gras) de unde poate fi mobilizat;</a:t>
            </a:r>
          </a:p>
          <a:p>
            <a:pPr marL="0" indent="0" algn="just" eaLnBrk="0" hangingPunct="0">
              <a:buNone/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secundară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în traveele spongioase ale osului de unde poate fi mobilizat; </a:t>
            </a:r>
            <a:endParaRPr lang="en-A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depozitarea 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definitivă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fără posibilităţi de mobilizare ulterioară - în compacta osului.</a:t>
            </a:r>
            <a:endParaRPr lang="en-A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A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între cantitatea de Pb din ţesuturile moi şi cea din sânge este un echilibru; </a:t>
            </a:r>
            <a:endParaRPr lang="en-A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59" name="Picture 3" descr="lead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092" y="4437931"/>
            <a:ext cx="2557365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Lead-Poisoning-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2656"/>
            <a:ext cx="21907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67408" y="908720"/>
            <a:ext cx="845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C. Eliminarea din organism: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ro-RO" dirty="0"/>
          </a:p>
          <a:p>
            <a:pPr algn="just" eaLnBrk="0" hangingPunct="0"/>
            <a:r>
              <a:rPr lang="ro-RO" dirty="0"/>
              <a:t>- cale principală: pe cale renală, atât prin filtrare glomerulară  cât şi prin excreţie tubulară;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căi secundare: </a:t>
            </a:r>
          </a:p>
          <a:p>
            <a:pPr algn="just" eaLnBrk="0" hangingPunct="0"/>
            <a:r>
              <a:rPr lang="en-US" dirty="0"/>
              <a:t>	</a:t>
            </a:r>
            <a:r>
              <a:rPr lang="ro-RO" dirty="0"/>
              <a:t>* gastrointestinală;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fanere;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    	* laptele matern;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transplacentară.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51384" y="476672"/>
            <a:ext cx="936104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sz="2000" b="1" i="1" dirty="0"/>
              <a:t> </a:t>
            </a:r>
            <a:endParaRPr lang="en-AU" sz="2000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D. Mecanisme de acţiune: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i="1" dirty="0"/>
              <a:t>a. Mecanism enzimatic</a:t>
            </a:r>
            <a:r>
              <a:rPr lang="ro-RO" dirty="0"/>
              <a:t> </a:t>
            </a:r>
            <a:r>
              <a:rPr lang="ro-RO" i="1" dirty="0"/>
              <a:t>de inhibiţie </a:t>
            </a:r>
            <a:r>
              <a:rPr lang="ro-RO" dirty="0"/>
              <a:t>prin acţiune asupra unor enzime ce intervin în sinteza hemului:</a:t>
            </a:r>
            <a:endParaRPr lang="en-AU" dirty="0">
              <a:latin typeface="_TimesNewRoman" charset="0"/>
            </a:endParaRPr>
          </a:p>
          <a:p>
            <a:pPr algn="just"/>
            <a:r>
              <a:rPr lang="ro-RO" dirty="0"/>
              <a:t>Consecinţe: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creşterea </a:t>
            </a:r>
            <a:r>
              <a:rPr lang="ro-RO" b="1" dirty="0"/>
              <a:t>acidului Delta-aminolevulinic </a:t>
            </a:r>
            <a:r>
              <a:rPr lang="ro-RO" dirty="0"/>
              <a:t>(ALA) şi consecutiv creşte şi eliminarea sa urinară;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creşte protoporfirina eritrocitară liberă (PEL);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 	- </a:t>
            </a:r>
            <a:r>
              <a:rPr lang="ro-RO" b="1" dirty="0"/>
              <a:t>anemie</a:t>
            </a:r>
            <a:r>
              <a:rPr lang="ro-RO" dirty="0"/>
              <a:t>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creşterea bilirubinei indirecte;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creşterea </a:t>
            </a:r>
            <a:r>
              <a:rPr lang="ro-RO" b="1" dirty="0"/>
              <a:t>hematiilor cu granulaţii bazofile</a:t>
            </a:r>
            <a:endParaRPr lang="ro-RO" dirty="0"/>
          </a:p>
          <a:p>
            <a:pPr algn="just" eaLnBrk="0" hangingPunct="0"/>
            <a:endParaRPr lang="ro-RO" dirty="0">
              <a:latin typeface="_TimesNewRoman" charset="0"/>
            </a:endParaRPr>
          </a:p>
          <a:p>
            <a:pPr algn="just"/>
            <a:r>
              <a:rPr lang="ro-RO" i="1" dirty="0"/>
              <a:t>b. Mecanism hemolitic</a:t>
            </a:r>
            <a:r>
              <a:rPr lang="ro-RO" dirty="0"/>
              <a:t>: hemolize intravasculare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c. Lezarea sistemului vascular</a:t>
            </a:r>
            <a:r>
              <a:rPr lang="ro-RO" dirty="0"/>
              <a:t> producând constricţia (spasmul) musculaturii netede vasculare si intestinale (leziuni renale, cerebrale)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7408" y="404664"/>
            <a:ext cx="8763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fr-FR" b="1" i="1" dirty="0"/>
              <a:t> </a:t>
            </a:r>
            <a:r>
              <a:rPr lang="fr-FR" b="1" i="1" dirty="0" err="1"/>
              <a:t>Tabloul</a:t>
            </a:r>
            <a:r>
              <a:rPr lang="fr-FR" b="1" i="1" dirty="0"/>
              <a:t> </a:t>
            </a:r>
            <a:r>
              <a:rPr lang="fr-FR" b="1" i="1" dirty="0" err="1"/>
              <a:t>clinic</a:t>
            </a:r>
            <a:r>
              <a:rPr lang="fr-FR" b="1" i="1" dirty="0"/>
              <a:t>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US" dirty="0"/>
          </a:p>
          <a:p>
            <a:pPr algn="just" eaLnBrk="0" hangingPunct="0"/>
            <a:r>
              <a:rPr lang="ro-RO" dirty="0"/>
              <a:t>Plumbul anorganic produce o intoxicaţie cronică în care se pot distinge mai multe sindroame: (Pb. este un toxic cumulativ).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A. </a:t>
            </a:r>
            <a:r>
              <a:rPr lang="ro-RO" b="1" i="1" dirty="0"/>
              <a:t>Sindromul asteno-vegetativ</a:t>
            </a:r>
            <a:r>
              <a:rPr lang="ro-RO" i="1" dirty="0"/>
              <a:t>,</a:t>
            </a:r>
            <a:r>
              <a:rPr lang="ro-RO" dirty="0"/>
              <a:t> apare cel mai precoce;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simptomele sunt nespecifice, în majoritate subiective:</a:t>
            </a:r>
            <a:endParaRPr lang="en-AU" dirty="0">
              <a:latin typeface="_TimesNewRoman" charset="0"/>
            </a:endParaRPr>
          </a:p>
          <a:p>
            <a:pPr marL="1371600" indent="0" algn="just" eaLnBrk="0" hangingPunct="0"/>
            <a:r>
              <a:rPr lang="ro-RO" dirty="0"/>
              <a:t>* Astenie / fatigabilitate / slăbiciune musculară;</a:t>
            </a:r>
            <a:endParaRPr lang="en-AU" dirty="0">
              <a:latin typeface="_TimesNewRoman" charset="0"/>
            </a:endParaRPr>
          </a:p>
          <a:p>
            <a:pPr marL="1371600" indent="0" algn="just" eaLnBrk="0" hangingPunct="0"/>
            <a:r>
              <a:rPr lang="ro-RO" dirty="0"/>
              <a:t>* cefalee/ ameţeli;</a:t>
            </a:r>
            <a:endParaRPr lang="en-AU" dirty="0">
              <a:latin typeface="_TimesNewRoman" charset="0"/>
            </a:endParaRPr>
          </a:p>
          <a:p>
            <a:pPr marL="1371600" indent="0" algn="just" eaLnBrk="0" hangingPunct="0"/>
            <a:r>
              <a:rPr lang="ro-RO" dirty="0"/>
              <a:t>* nervozitate;</a:t>
            </a:r>
          </a:p>
          <a:p>
            <a:pPr lvl="3" algn="just" eaLnBrk="0" hangingPunct="0"/>
            <a:r>
              <a:rPr lang="ro-RO" dirty="0"/>
              <a:t>* transpiraţii;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* tulburări de somn şi  memorie;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* precordialgii/ palpitaţii;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* diminuarea apetitului;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* scăderea libidoului;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* labilitatea pulsului şi tensiunii arteriale;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* hipertensiune arterială şi bradicardie.</a:t>
            </a:r>
            <a:endParaRPr lang="en-AU" dirty="0">
              <a:latin typeface="_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0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5400" y="332656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B. </a:t>
            </a:r>
            <a:r>
              <a:rPr lang="ro-RO" b="1" i="1" dirty="0"/>
              <a:t>Sindromul digestiv</a:t>
            </a:r>
            <a:r>
              <a:rPr lang="ro-RO" i="1" dirty="0"/>
              <a:t>,</a:t>
            </a:r>
            <a:r>
              <a:rPr lang="ro-RO" dirty="0"/>
              <a:t> cu două forme clinice: </a:t>
            </a:r>
            <a:endParaRPr lang="en-US" dirty="0"/>
          </a:p>
          <a:p>
            <a:pPr algn="just"/>
            <a:r>
              <a:rPr lang="en-US" dirty="0"/>
              <a:t>	a. </a:t>
            </a:r>
            <a:r>
              <a:rPr lang="ro-RO" dirty="0"/>
              <a:t>cronică </a:t>
            </a:r>
            <a:endParaRPr lang="en-US" dirty="0"/>
          </a:p>
          <a:p>
            <a:pPr algn="just"/>
            <a:r>
              <a:rPr lang="en-US" dirty="0"/>
              <a:t>	b.</a:t>
            </a:r>
            <a:r>
              <a:rPr lang="ro-RO" dirty="0"/>
              <a:t> acută.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US" dirty="0"/>
          </a:p>
          <a:p>
            <a:pPr algn="just" eaLnBrk="0" hangingPunct="0"/>
            <a:r>
              <a:rPr lang="ro-RO" dirty="0"/>
              <a:t>a. Manifestarea cronică: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diminuarea apetitului, saţietate rapidă, gust dulceag, sialoree, balonare, pirozis, greţuri, vărsături, meteorism, dureri epigastrice,  constipaţie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</a:t>
            </a:r>
            <a:r>
              <a:rPr lang="ro-RO" b="1" dirty="0"/>
              <a:t>lizereu gingival Burton </a:t>
            </a:r>
            <a:r>
              <a:rPr lang="ro-RO" dirty="0"/>
              <a:t>apare în ordinea: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* la nivelul premolarilor, primilor molari, incisivi, canini inferiori, mai rar la cei superiori).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* apare la cei cu o igienă bucală deficitară din combinarea hidrogenului sulfurat rezultat din descompunerea proteinelor, cu plumbul şi formând sulfura de plumb insolubilă care se depune pe peretele capilar.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  <p:pic>
        <p:nvPicPr>
          <p:cNvPr id="3" name="Picture 6" descr="cam10340_f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28" y="116632"/>
            <a:ext cx="4067944" cy="2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3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9416" y="1052736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42913" lvl="3" algn="just"/>
            <a:r>
              <a:rPr lang="ro-RO" dirty="0"/>
              <a:t>b. Manifestarea acută, este numită </a:t>
            </a:r>
            <a:r>
              <a:rPr lang="ro-RO" b="1" dirty="0"/>
              <a:t>colica saturnină</a:t>
            </a:r>
            <a:r>
              <a:rPr lang="ro-RO" dirty="0"/>
              <a:t>:</a:t>
            </a:r>
            <a:endParaRPr lang="en-AU" dirty="0">
              <a:latin typeface="_TimesNewRoman" charset="0"/>
            </a:endParaRPr>
          </a:p>
          <a:p>
            <a:pPr lvl="3" algn="just" eaLnBrk="0" hangingPunct="0"/>
            <a:r>
              <a:rPr lang="ro-RO" dirty="0"/>
              <a:t>	</a:t>
            </a:r>
            <a:endParaRPr lang="en-US" dirty="0"/>
          </a:p>
          <a:p>
            <a:pPr marL="442913" lvl="3" algn="just" eaLnBrk="0" hangingPunct="0"/>
            <a:r>
              <a:rPr lang="ro-RO" dirty="0"/>
              <a:t>Simptome:</a:t>
            </a:r>
            <a:endParaRPr lang="en-AU" dirty="0">
              <a:latin typeface="_TimesNewRoman" charset="0"/>
            </a:endParaRPr>
          </a:p>
          <a:p>
            <a:pPr marL="442913" lvl="3" algn="just" eaLnBrk="0" hangingPunct="0"/>
            <a:r>
              <a:rPr lang="ro-RO" dirty="0"/>
              <a:t>- dureri puternice, colicative, periombilical, anorexie, greţuri,  vărsături, constipaţie, bradicardie, creşterea tensiunii arteriale, poziţia bolnavului „</a:t>
            </a:r>
            <a:r>
              <a:rPr lang="ro-RO" b="1" dirty="0"/>
              <a:t>cocoş de puşcă</a:t>
            </a:r>
            <a:r>
              <a:rPr lang="ro-RO" dirty="0"/>
              <a:t>”;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     </a:t>
            </a:r>
            <a:endParaRPr lang="en-US" dirty="0"/>
          </a:p>
          <a:p>
            <a:pPr algn="just" eaLnBrk="0" hangingPunct="0"/>
            <a:r>
              <a:rPr lang="ro-RO" dirty="0"/>
              <a:t>Semne: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abdomen normal conformat sau uşor escavat, fără contractură sau apărare musculară;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durerea cedează la presiunea profundă a abdomenului;</a:t>
            </a:r>
            <a:endParaRPr lang="en-AU" dirty="0">
              <a:latin typeface="_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0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9376" y="836712"/>
            <a:ext cx="98118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C. Sindromul nervos</a:t>
            </a:r>
            <a:r>
              <a:rPr lang="ro-RO" b="1" dirty="0"/>
              <a:t>. </a:t>
            </a:r>
          </a:p>
          <a:p>
            <a:pPr algn="just"/>
            <a:endParaRPr lang="ro-RO" dirty="0"/>
          </a:p>
          <a:p>
            <a:pPr algn="just"/>
            <a:r>
              <a:rPr lang="ro-RO" dirty="0"/>
              <a:t>Plumbul are efect atât asupra sistemului nervos periferic cât şi central.</a:t>
            </a:r>
          </a:p>
          <a:p>
            <a:pPr indent="0"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Neuropatia periferică</a:t>
            </a:r>
            <a:r>
              <a:rPr lang="ro-RO" dirty="0"/>
              <a:t>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pareza sau paralizia nervului radial;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neuropatia este exclusiv motorie, fără tulburări de sensibilitate.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Sunt mai multe forme clinice: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forma tipică: </a:t>
            </a:r>
            <a:r>
              <a:rPr lang="ro-RO" b="1" dirty="0"/>
              <a:t>paralizie de nerv radial</a:t>
            </a:r>
            <a:r>
              <a:rPr lang="ro-RO" dirty="0"/>
              <a:t>: slăbiciune, neîndemânare, furnicături, niciodată dureri.</a:t>
            </a:r>
          </a:p>
          <a:p>
            <a:pPr algn="just"/>
            <a:r>
              <a:rPr lang="ro-RO" dirty="0"/>
              <a:t>- paralizia tip Duchenne-Erb,  a grupului muşchilor superiori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paralizie de tip Aran-Duchenne, cu </a:t>
            </a:r>
            <a:r>
              <a:rPr lang="ro-RO" b="1" dirty="0"/>
              <a:t>mâna în gheară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Tx/>
              <a:buChar char="-"/>
            </a:pPr>
            <a:r>
              <a:rPr lang="ro-RO" dirty="0"/>
              <a:t>paralizia peronierilor</a:t>
            </a:r>
          </a:p>
          <a:p>
            <a:pPr marL="342900" indent="-342900" algn="just" eaLnBrk="0" hangingPunct="0">
              <a:buFontTx/>
              <a:buChar char="-"/>
            </a:pPr>
            <a:endParaRPr lang="ro-RO" dirty="0"/>
          </a:p>
          <a:p>
            <a:pPr indent="0" algn="just" eaLnBrk="0" hangingPunct="0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Encefalopatia saturnină, </a:t>
            </a:r>
            <a:r>
              <a:rPr lang="ro-RO" dirty="0"/>
              <a:t>rar întâlnită profesional: delir, convulsii comă</a:t>
            </a:r>
            <a:endParaRPr lang="en-AU" dirty="0">
              <a:latin typeface="_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1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95400" y="1124744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D. Sindromul pseudoreumatismal:</a:t>
            </a:r>
            <a:r>
              <a:rPr lang="ro-RO" b="1" dirty="0"/>
              <a:t> 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mioartralgii nemeteorosensibile în special la membrele inferioare.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dirty="0"/>
              <a:t>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E. Sindromul anemic: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facies palid specific, ameţeli, astenie.</a:t>
            </a:r>
            <a:endParaRPr lang="en-AU" dirty="0">
              <a:latin typeface="_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7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95400" y="620688"/>
            <a:ext cx="878497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400" b="1" i="1" dirty="0"/>
              <a:t> Diagnosticul pozitiv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endParaRPr lang="ro-RO" sz="2400" i="1" dirty="0"/>
          </a:p>
          <a:p>
            <a:pPr algn="just" eaLnBrk="0" hangingPunct="0"/>
            <a:r>
              <a:rPr lang="ro-RO" sz="2400" i="1" dirty="0"/>
              <a:t>A. Stabilirea expunerii profesionale la Pb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a. subiectiv – anamneza profesională;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b. obiectiv:</a:t>
            </a:r>
            <a:endParaRPr lang="en-US" sz="2400" dirty="0"/>
          </a:p>
          <a:p>
            <a:pPr algn="just" eaLnBrk="0" hangingPunct="0"/>
            <a:r>
              <a:rPr lang="en-US" sz="2400" dirty="0"/>
              <a:t>	</a:t>
            </a:r>
            <a:r>
              <a:rPr lang="ro-RO" sz="2400" dirty="0"/>
              <a:t>- determinări de Pb în aerul locului de muncă ce arată 	depăşirea concentraţiilor admisibile;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documente oficiale privind vechimea profesională (cu 	expunere la Pb.).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b="1" dirty="0"/>
              <a:t>	</a:t>
            </a:r>
            <a:endParaRPr lang="en-US" sz="2400" b="1" dirty="0"/>
          </a:p>
          <a:p>
            <a:pPr algn="just" eaLnBrk="0" hangingPunct="0"/>
            <a:r>
              <a:rPr lang="ro-RO" sz="2400" i="1" dirty="0"/>
              <a:t>B. Tabloul clinic: </a:t>
            </a:r>
            <a:r>
              <a:rPr lang="ro-RO" sz="2400" dirty="0"/>
              <a:t>prezenţa unuia, mai multor, sau a tuturor sindroamelor clinice amintite.</a:t>
            </a:r>
            <a:endParaRPr lang="en-AU" sz="2400" dirty="0">
              <a:latin typeface="_TimesNewRoman" charset="0"/>
            </a:endParaRPr>
          </a:p>
          <a:p>
            <a:pPr eaLnBrk="0" hangingPunct="0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164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0B9E-150A-43F9-A23F-A0152F3F5795}"/>
              </a:ext>
            </a:extLst>
          </p:cNvPr>
          <p:cNvSpPr txBox="1"/>
          <p:nvPr/>
        </p:nvSpPr>
        <p:spPr>
          <a:xfrm>
            <a:off x="983432" y="2060848"/>
            <a:ext cx="892899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plumb.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Etiologie. Patogenie. Tabloul clinic. Diagnosticul pozitiv. Diagnosticul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Sechele. Expertiza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capacităţii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muncă. Tratament. Profilaxie.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ecologice specifice.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</a:t>
            </a:r>
            <a:r>
              <a:rPr lang="ro-R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</a:t>
            </a:r>
            <a: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plumb. 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Etiologie. Patogenie. Tabloul clinic. Diagnosticul pozitiv. Diagnosticul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Expertiza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capacităţii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muncă. Tratament. Profilaxie.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Relaţii</a:t>
            </a: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ecologice specifice.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8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1" name="Rectangle 113"/>
          <p:cNvSpPr>
            <a:spLocks noChangeArrowheads="1"/>
          </p:cNvSpPr>
          <p:nvPr/>
        </p:nvSpPr>
        <p:spPr bwMode="auto">
          <a:xfrm>
            <a:off x="623392" y="332656"/>
            <a:ext cx="8686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 	</a:t>
            </a:r>
            <a:endParaRPr lang="en-US" dirty="0"/>
          </a:p>
          <a:p>
            <a:pPr algn="just" eaLnBrk="0" hangingPunct="0"/>
            <a:r>
              <a:rPr lang="ro-RO" i="1" dirty="0"/>
              <a:t>C. Examene paraclinice şi de laborator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US" dirty="0"/>
          </a:p>
          <a:p>
            <a:pPr algn="just" eaLnBrk="0" hangingPunct="0"/>
            <a:r>
              <a:rPr lang="ro-RO" dirty="0"/>
              <a:t>a.</a:t>
            </a:r>
            <a:r>
              <a:rPr lang="en-US" dirty="0"/>
              <a:t> </a:t>
            </a:r>
            <a:r>
              <a:rPr lang="ro-RO" dirty="0"/>
              <a:t>Indicatori de expunere.	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b="1" dirty="0"/>
              <a:t>plumbemia</a:t>
            </a:r>
            <a:r>
              <a:rPr lang="ro-RO" dirty="0"/>
              <a:t> (Pb-S), peste 70 micrograme/100ml. </a:t>
            </a:r>
            <a:endParaRPr lang="en-US" dirty="0"/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b="1" dirty="0"/>
              <a:t>plumburie</a:t>
            </a:r>
            <a:r>
              <a:rPr lang="ro-RO" dirty="0"/>
              <a:t> (Pb-U), peste 200 micrograme/litru. </a:t>
            </a:r>
            <a:endParaRPr lang="en-US" dirty="0"/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concentraţia Pb în păr - peste 6 ng Pb/cm fir de păr. 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Pb în laptele matern.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09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_poisoning_-_blood_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293096"/>
            <a:ext cx="4896544" cy="24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3392" y="548680"/>
            <a:ext cx="93610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b. Indicatori de efect biologic:</a:t>
            </a:r>
          </a:p>
          <a:p>
            <a:pPr algn="just"/>
            <a:endParaRPr lang="en-AU" sz="2400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sz="2400" b="1" dirty="0"/>
              <a:t>acidul deltaaminolevulinic </a:t>
            </a:r>
            <a:r>
              <a:rPr lang="ro-RO" sz="2400" dirty="0"/>
              <a:t>(ALA-U) în urină peste 20 mg/l;</a:t>
            </a:r>
            <a:endParaRPr lang="en-AU" sz="2400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sz="2400" dirty="0"/>
              <a:t>coproporfirine in urină (CP-U) peste 300 micrograme/l;</a:t>
            </a:r>
            <a:endParaRPr lang="en-AU" sz="2400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sz="2400" b="1" dirty="0"/>
              <a:t>anemia</a:t>
            </a:r>
            <a:r>
              <a:rPr lang="ro-RO" sz="2400" dirty="0"/>
              <a:t> este normocromă sau uşor hipocromă.</a:t>
            </a:r>
            <a:endParaRPr lang="en-AU" sz="2400" dirty="0">
              <a:latin typeface="_TimesNewRoman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o-RO" sz="2400" b="1" dirty="0"/>
              <a:t>hematii cu granulații bazofile </a:t>
            </a:r>
            <a:r>
              <a:rPr lang="ro-RO" sz="2400" dirty="0"/>
              <a:t>(HGB) –</a:t>
            </a:r>
          </a:p>
          <a:p>
            <a:pPr marL="1257300" lvl="2" indent="-342900" algn="just" eaLnBrk="0" hangingPunct="0">
              <a:buFontTx/>
              <a:buChar char="-"/>
            </a:pPr>
            <a:r>
              <a:rPr lang="ro-RO" sz="2400" dirty="0"/>
              <a:t>valoare  normal: sub 500 HGB la 1 milion hematii; </a:t>
            </a:r>
          </a:p>
          <a:p>
            <a:pPr marL="1257300" lvl="2" indent="-342900" algn="just" eaLnBrk="0" hangingPunct="0">
              <a:buFontTx/>
              <a:buChar char="-"/>
            </a:pPr>
            <a:r>
              <a:rPr lang="en-US" sz="2400" dirty="0" err="1"/>
              <a:t>vol</a:t>
            </a:r>
            <a:r>
              <a:rPr lang="ro-RO" sz="2400" dirty="0"/>
              <a:t>oare</a:t>
            </a:r>
            <a:r>
              <a:rPr lang="en-US" sz="2400" dirty="0"/>
              <a:t> d</a:t>
            </a:r>
            <a:r>
              <a:rPr lang="ro-RO" sz="2400" dirty="0"/>
              <a:t>iagnostică p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ro-RO" sz="2400" dirty="0"/>
              <a:t>5000 HGB la 1 milion hematii;</a:t>
            </a:r>
            <a:endParaRPr lang="en-AU" sz="2400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sz="2400" dirty="0"/>
              <a:t>reticulocitoză, peste 1,5%;</a:t>
            </a:r>
            <a:endParaRPr lang="en-AU" sz="2400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sz="2400" dirty="0"/>
              <a:t>scăderea vitezei de conducere motorie în nervul radial sub 50 m/s.</a:t>
            </a:r>
            <a:endParaRPr lang="en-AU" sz="2400" dirty="0">
              <a:latin typeface="_TimesNewRoman" charset="0"/>
            </a:endParaRPr>
          </a:p>
          <a:p>
            <a:pPr indent="536575" algn="just" eaLnBrk="0" hangingPunct="0"/>
            <a:r>
              <a:rPr lang="en-US" sz="2400" dirty="0"/>
              <a:t>	</a:t>
            </a:r>
            <a:endParaRPr lang="ro-RO" sz="2400" dirty="0"/>
          </a:p>
          <a:p>
            <a:pPr eaLnBrk="0" hangingPunct="0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4524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11425" y="457201"/>
            <a:ext cx="892949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Diagnosticul diferenţial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Sindromul asteno-vegetativ: alte cauze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Colica saturnină: 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- abdomenul acut chirurgical:</a:t>
            </a:r>
            <a:endParaRPr lang="en-AU" dirty="0">
              <a:latin typeface="_TimesNewRoman" charset="0"/>
            </a:endParaRPr>
          </a:p>
          <a:p>
            <a:pPr marL="811213" lvl="2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Sindromul anemic: alte anemii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Encefalopatia saturnină: alte encefalopatii	</a:t>
            </a:r>
          </a:p>
          <a:p>
            <a:pPr algn="just" eaLnBrk="0" hangingPunct="0"/>
            <a:endParaRPr lang="ro-RO" dirty="0">
              <a:latin typeface="_TimesNewRoman" charset="0"/>
            </a:endParaRPr>
          </a:p>
          <a:p>
            <a:pPr algn="just"/>
            <a:r>
              <a:rPr lang="ro-RO" b="1" i="1" dirty="0"/>
              <a:t>Sechele intoxicaţiei profesionale cu plumb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nefroza cronică, morfologic: 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arterioscleroza, cu alteraţii ale vaselor cerebrale, miocardice, periferice;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hipertensiunea arterială;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creşterea incidenţei miocardiopatiilor şi a bolii coronariene;</a:t>
            </a:r>
            <a:endParaRPr lang="en-AU" dirty="0">
              <a:latin typeface="_TimesNewRoman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ro-RO" dirty="0"/>
              <a:t>alte efecte: asupra fertilităţii masculine si feminine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524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11424" y="404664"/>
            <a:ext cx="892899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Tratamentul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algn="just" eaLnBrk="0" hangingPunct="0"/>
            <a:r>
              <a:rPr lang="ro-RO" i="1" dirty="0"/>
              <a:t>Tratamentul etiologic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ro-RO" i="1" dirty="0"/>
          </a:p>
          <a:p>
            <a:pPr algn="just" eaLnBrk="0" hangingPunct="0"/>
            <a:r>
              <a:rPr lang="ro-RO" i="1" dirty="0"/>
              <a:t>a. </a:t>
            </a:r>
            <a:r>
              <a:rPr lang="ro-RO" dirty="0"/>
              <a:t>Întreruperea contactului profesional cu Pb prin: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scoaterea bolnavului din mediu – cale respiratorie;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în cazul pătrunderii toxicului pe cale digestivă lavaj gastric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endParaRPr lang="ro-RO" dirty="0"/>
          </a:p>
          <a:p>
            <a:pPr algn="just"/>
            <a:r>
              <a:rPr lang="en-AU" dirty="0"/>
              <a:t>b. </a:t>
            </a:r>
            <a:r>
              <a:rPr lang="en-AU" dirty="0" err="1"/>
              <a:t>Administrarea</a:t>
            </a:r>
            <a:r>
              <a:rPr lang="en-AU" dirty="0"/>
              <a:t> de </a:t>
            </a:r>
            <a:r>
              <a:rPr lang="en-AU" dirty="0" err="1"/>
              <a:t>medicamente</a:t>
            </a:r>
            <a:r>
              <a:rPr lang="en-AU" dirty="0"/>
              <a:t> care </a:t>
            </a:r>
            <a:r>
              <a:rPr lang="en-AU" dirty="0" err="1"/>
              <a:t>accelerează</a:t>
            </a:r>
            <a:r>
              <a:rPr lang="en-AU" dirty="0"/>
              <a:t> </a:t>
            </a:r>
            <a:r>
              <a:rPr lang="en-AU" dirty="0" err="1"/>
              <a:t>eliminarea</a:t>
            </a:r>
            <a:r>
              <a:rPr lang="en-AU" dirty="0"/>
              <a:t> </a:t>
            </a:r>
            <a:r>
              <a:rPr lang="en-AU" dirty="0" err="1"/>
              <a:t>Pb</a:t>
            </a:r>
            <a:r>
              <a:rPr lang="en-AU" dirty="0"/>
              <a:t> din organism (</a:t>
            </a:r>
            <a:r>
              <a:rPr lang="en-AU" b="1" dirty="0" err="1"/>
              <a:t>chelatori</a:t>
            </a:r>
            <a:r>
              <a:rPr lang="en-AU" dirty="0"/>
              <a:t>): 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en-AU" b="1" dirty="0" err="1"/>
              <a:t>Edetamin</a:t>
            </a:r>
            <a:r>
              <a:rPr lang="en-AU" dirty="0"/>
              <a:t>, (EDTA Na</a:t>
            </a:r>
            <a:r>
              <a:rPr lang="en-AU" baseline="-30000" dirty="0"/>
              <a:t>2</a:t>
            </a:r>
            <a:r>
              <a:rPr lang="en-AU" dirty="0"/>
              <a:t>Ca - </a:t>
            </a:r>
            <a:r>
              <a:rPr lang="en-AU" dirty="0" err="1"/>
              <a:t>sarea</a:t>
            </a:r>
            <a:r>
              <a:rPr lang="en-AU" dirty="0"/>
              <a:t> </a:t>
            </a:r>
            <a:r>
              <a:rPr lang="en-AU" dirty="0" err="1"/>
              <a:t>monocalcică</a:t>
            </a:r>
            <a:r>
              <a:rPr lang="en-AU" dirty="0"/>
              <a:t> </a:t>
            </a:r>
            <a:r>
              <a:rPr lang="en-AU" dirty="0" err="1"/>
              <a:t>disodică</a:t>
            </a:r>
            <a:r>
              <a:rPr lang="en-AU" dirty="0"/>
              <a:t> a </a:t>
            </a:r>
            <a:r>
              <a:rPr lang="en-AU" dirty="0" err="1"/>
              <a:t>acidului</a:t>
            </a:r>
            <a:r>
              <a:rPr lang="en-AU" dirty="0"/>
              <a:t>  </a:t>
            </a:r>
            <a:r>
              <a:rPr lang="en-AU" dirty="0" err="1"/>
              <a:t>etilendiaminotetra­acetic</a:t>
            </a:r>
            <a:r>
              <a:rPr lang="en-AU" dirty="0"/>
              <a:t>): 2 </a:t>
            </a:r>
            <a:r>
              <a:rPr lang="en-AU" dirty="0" err="1"/>
              <a:t>fiole</a:t>
            </a:r>
            <a:r>
              <a:rPr lang="en-AU" dirty="0"/>
              <a:t> (1fiolă = 1 g) </a:t>
            </a:r>
            <a:r>
              <a:rPr lang="en-AU" dirty="0" err="1"/>
              <a:t>i.v.</a:t>
            </a:r>
            <a:r>
              <a:rPr lang="en-AU" dirty="0"/>
              <a:t> lent </a:t>
            </a:r>
            <a:r>
              <a:rPr lang="en-AU" dirty="0" err="1"/>
              <a:t>dimineaţa</a:t>
            </a:r>
            <a:r>
              <a:rPr lang="en-AU" dirty="0"/>
              <a:t> </a:t>
            </a:r>
            <a:r>
              <a:rPr lang="en-AU" dirty="0" err="1"/>
              <a:t>şi</a:t>
            </a:r>
            <a:r>
              <a:rPr lang="en-AU" dirty="0"/>
              <a:t> </a:t>
            </a:r>
            <a:r>
              <a:rPr lang="en-AU" dirty="0" err="1"/>
              <a:t>seara</a:t>
            </a:r>
            <a:r>
              <a:rPr lang="en-AU" dirty="0"/>
              <a:t>, 5 </a:t>
            </a:r>
            <a:r>
              <a:rPr lang="en-AU" dirty="0" err="1"/>
              <a:t>zile</a:t>
            </a:r>
            <a:r>
              <a:rPr lang="en-AU" dirty="0"/>
              <a:t> </a:t>
            </a:r>
            <a:r>
              <a:rPr lang="en-AU" dirty="0" err="1"/>
              <a:t>consecutiv</a:t>
            </a:r>
            <a:r>
              <a:rPr lang="en-AU" dirty="0"/>
              <a:t>;</a:t>
            </a:r>
            <a:r>
              <a:rPr lang="ro-RO" dirty="0"/>
              <a:t> pauză 3 sau 5 zile;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b="1" dirty="0"/>
              <a:t>Penicilamina</a:t>
            </a:r>
            <a:r>
              <a:rPr lang="ro-RO" dirty="0"/>
              <a:t> (clorhidratul de D-penicilamină) = </a:t>
            </a:r>
            <a:r>
              <a:rPr lang="ro-RO" b="1" dirty="0"/>
              <a:t>Cuprenil</a:t>
            </a:r>
            <a:r>
              <a:rPr lang="ro-RO" dirty="0"/>
              <a:t> (nefrotoxic şi alergic) Doza: 1-1,5 g/zi (cp. 250 mg) în cure de 10 zile.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en-AU" dirty="0">
              <a:latin typeface="_TimesNewRoman" charset="0"/>
            </a:endParaRPr>
          </a:p>
        </p:txBody>
      </p:sp>
      <p:pic>
        <p:nvPicPr>
          <p:cNvPr id="117762" name="Picture 2" descr="Imagini pentru ed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28" y="2426664"/>
            <a:ext cx="2115987" cy="21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upren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27" y="4570076"/>
            <a:ext cx="2115987" cy="21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8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51384" y="908720"/>
            <a:ext cx="8686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ro-RO" dirty="0"/>
              <a:t>	</a:t>
            </a:r>
            <a:r>
              <a:rPr lang="ro-RO" b="1" dirty="0"/>
              <a:t>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Tratamentul patogenic:</a:t>
            </a:r>
            <a:r>
              <a:rPr lang="ro-RO" dirty="0"/>
              <a:t> 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vitaminoterapie (se adresează mecanismului de acţiune enzimatic): C, PP, B</a:t>
            </a:r>
            <a:r>
              <a:rPr lang="ro-RO" baseline="-30000" dirty="0"/>
              <a:t>1</a:t>
            </a:r>
            <a:r>
              <a:rPr lang="ro-RO" dirty="0"/>
              <a:t>, B</a:t>
            </a:r>
            <a:r>
              <a:rPr lang="ro-RO" baseline="-30000" dirty="0"/>
              <a:t>2</a:t>
            </a:r>
            <a:r>
              <a:rPr lang="ro-RO" dirty="0"/>
              <a:t>, B</a:t>
            </a:r>
            <a:r>
              <a:rPr lang="ro-RO" baseline="-30000" dirty="0"/>
              <a:t>6</a:t>
            </a:r>
            <a:r>
              <a:rPr lang="ro-RO" dirty="0"/>
              <a:t>  în cantităţi mari.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ro-RO" dirty="0"/>
          </a:p>
          <a:p>
            <a:pPr algn="just"/>
            <a:r>
              <a:rPr lang="ro-RO" i="1" dirty="0"/>
              <a:t>Tratamentul simptomatic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	pareze, paralizii: vitamine B</a:t>
            </a:r>
            <a:r>
              <a:rPr lang="ro-RO" baseline="-30000" dirty="0"/>
              <a:t>1</a:t>
            </a:r>
            <a:r>
              <a:rPr lang="ro-RO" dirty="0"/>
              <a:t>, B</a:t>
            </a:r>
            <a:r>
              <a:rPr lang="ro-RO" baseline="-30000" dirty="0"/>
              <a:t>6</a:t>
            </a:r>
            <a:r>
              <a:rPr lang="ro-RO" dirty="0"/>
              <a:t>, balneofizioterapie.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	encefalopatia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	colica saturnină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231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39416" y="548680"/>
            <a:ext cx="8534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Profilaxie</a:t>
            </a:r>
            <a:r>
              <a:rPr lang="ro-RO" b="1" dirty="0"/>
              <a:t>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algn="just" eaLnBrk="0" hangingPunct="0"/>
            <a:r>
              <a:rPr lang="ro-RO" i="1" dirty="0"/>
              <a:t>A. Măsuri tehnico-organizatorice: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înlocuirea Pb şi compuşilor anorganici cu alte substanţe mai puţin toxice; 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etanşeizarea proceselor de topire, rafinare, măcinare etc.;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automatizarea unor procese tehnologice;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ventilaţie generală şi locală;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11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51384" y="1052736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B. Măsuri medicale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Recunoaşterea şi aprecierea riscului de intoxicaţie profesională: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cunoaşterea proceselor tehnologice cu precizarea formelor chimice de plumb (oxizi, carbonat bazic etc.) şi a stării de agregare (vapori, pulberi);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determinări de Pb. la locurile de muncă.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algn="just" eaLnBrk="0" hangingPunct="0"/>
            <a:r>
              <a:rPr lang="ro-RO" i="1" dirty="0"/>
              <a:t>Examenul medical la încadrare</a:t>
            </a:r>
            <a:r>
              <a:rPr lang="ro-RO" dirty="0"/>
              <a:t>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determinarea hematocritului şi hemoglobinei;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examenul sumar de urină;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creatinină sanguină;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coproporfirinele urinare.</a:t>
            </a:r>
            <a:endParaRPr lang="en-AU" dirty="0">
              <a:latin typeface="_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9416" y="1124744"/>
            <a:ext cx="838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o-RO" sz="2400" dirty="0"/>
              <a:t>Contraindicaţiile medicale: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boli cronice ale aparatului cardiovascular: hipertensiunea arterială; cardiopatie ischemică;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boli cronice ale sistemului nervos central;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afecţiuni psihice;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porfirii;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nefropatii cronice;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femei în perioada de fertilitate, adolescenţi</a:t>
            </a:r>
            <a:r>
              <a:rPr lang="en-GB" sz="2400" dirty="0"/>
              <a:t> (sun 18 </a:t>
            </a:r>
            <a:r>
              <a:rPr lang="en-GB" sz="2400" dirty="0" err="1"/>
              <a:t>ani</a:t>
            </a:r>
            <a:r>
              <a:rPr lang="en-GB" sz="2400" dirty="0"/>
              <a:t>)</a:t>
            </a:r>
            <a:r>
              <a:rPr lang="ro-RO" sz="2400" dirty="0"/>
              <a:t>;</a:t>
            </a:r>
            <a:endParaRPr lang="en-AU" sz="2400" dirty="0">
              <a:latin typeface="_TimesNewRoman" charset="0"/>
            </a:endParaRPr>
          </a:p>
          <a:p>
            <a:pPr algn="just" eaLnBrk="0" hangingPunct="0"/>
            <a:r>
              <a:rPr lang="ro-RO" sz="2400" dirty="0"/>
              <a:t>	- anemii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23599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0" name="Rectangle 98"/>
          <p:cNvSpPr>
            <a:spLocks noChangeArrowheads="1"/>
          </p:cNvSpPr>
          <p:nvPr/>
        </p:nvSpPr>
        <p:spPr bwMode="auto">
          <a:xfrm>
            <a:off x="983432" y="1196752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just"/>
            <a:r>
              <a:rPr lang="ro-RO" dirty="0"/>
              <a:t> </a:t>
            </a:r>
            <a:r>
              <a:rPr lang="ro-RO" i="1" dirty="0"/>
              <a:t>Control medical periodic</a:t>
            </a:r>
            <a:endParaRPr lang="en-GB" i="1" dirty="0"/>
          </a:p>
          <a:p>
            <a:pPr lvl="1" algn="just"/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examen clinic general;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acid deltaaminolevulinic </a:t>
            </a:r>
            <a:endParaRPr lang="en-GB" dirty="0"/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protoporfirina liberă eritrocitară;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ro-RO" dirty="0"/>
              <a:t>lumbemie;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hemogramă;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electromiograma;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creatinina sanguină.</a:t>
            </a:r>
            <a:endParaRPr lang="en-AU" dirty="0">
              <a:latin typeface="_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50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39416" y="692696"/>
            <a:ext cx="824217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 Educaţia pentru sănătate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- pentru respectarea regulilor de igienă individuală şi adoptarea unui comportament adecvat: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să nu fumeze;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să nu mănânce;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să nu bea în timpul lucrului şi la locul de muncă;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spălarea unghiilor, mâinilor şi dinţilor înainte de fiecare masă sau fumat; </a:t>
            </a:r>
          </a:p>
          <a:p>
            <a:pPr algn="just" eaLnBrk="0" hangingPunct="0"/>
            <a:r>
              <a:rPr lang="ro-RO" dirty="0"/>
              <a:t>- alimentul de protecţie (laptele) să fie consumat în timpul schimbului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271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lead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r="1" b="8646"/>
          <a:stretch/>
        </p:blipFill>
        <p:spPr bwMode="auto">
          <a:xfrm>
            <a:off x="5123543" y="-1"/>
            <a:ext cx="5201036" cy="4504344"/>
          </a:xfrm>
          <a:custGeom>
            <a:avLst/>
            <a:gdLst/>
            <a:ahLst/>
            <a:cxnLst/>
            <a:rect l="l" t="t" r="r" b="b"/>
            <a:pathLst>
              <a:path w="5201036" h="4504344">
                <a:moveTo>
                  <a:pt x="379987" y="0"/>
                </a:moveTo>
                <a:lnTo>
                  <a:pt x="5201036" y="0"/>
                </a:lnTo>
                <a:lnTo>
                  <a:pt x="1797922" y="4504344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le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r="9124" b="-1"/>
          <a:stretch/>
        </p:blipFill>
        <p:spPr bwMode="auto">
          <a:xfrm>
            <a:off x="5161901" y="-1"/>
            <a:ext cx="7026923" cy="6858001"/>
          </a:xfrm>
          <a:custGeom>
            <a:avLst/>
            <a:gdLst/>
            <a:ahLst/>
            <a:cxnLst/>
            <a:rect l="l" t="t" r="r" b="b"/>
            <a:pathLst>
              <a:path w="7026923" h="6858001">
                <a:moveTo>
                  <a:pt x="5181345" y="0"/>
                </a:moveTo>
                <a:lnTo>
                  <a:pt x="7026923" y="0"/>
                </a:lnTo>
                <a:lnTo>
                  <a:pt x="7026923" y="6858001"/>
                </a:lnTo>
                <a:lnTo>
                  <a:pt x="0" y="6858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D5FD9-C8A1-4003-B4AC-2168478A9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2404534"/>
            <a:ext cx="5111631" cy="164630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INTOXICAŢIA  PROFESIONALĂ CU PLUMB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b="1" dirty="0"/>
              <a:t> </a:t>
            </a:r>
            <a:endParaRPr lang="en-US" sz="30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79D67DC-5D2E-42F6-B6F9-307F9DCF1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35865" y="-1"/>
            <a:ext cx="3403114" cy="4504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EA5CF7C-6404-43F6-A7B4-BA4B377A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C49263B-F828-46CF-BE99-E1F04AA4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23">
            <a:extLst>
              <a:ext uri="{FF2B5EF4-FFF2-40B4-BE49-F238E27FC236}">
                <a16:creationId xmlns:a16="http://schemas.microsoft.com/office/drawing/2014/main" id="{3D2093AC-4440-4826-A64D-34A6C35CA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5">
            <a:extLst>
              <a:ext uri="{FF2B5EF4-FFF2-40B4-BE49-F238E27FC236}">
                <a16:creationId xmlns:a16="http://schemas.microsoft.com/office/drawing/2014/main" id="{2D72DBD9-5FA4-455A-A1FA-B597C5CE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Isosceles Triangle 24">
            <a:extLst>
              <a:ext uri="{FF2B5EF4-FFF2-40B4-BE49-F238E27FC236}">
                <a16:creationId xmlns:a16="http://schemas.microsoft.com/office/drawing/2014/main" id="{524CA39C-C7AB-4375-A4A3-3B344648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7">
            <a:extLst>
              <a:ext uri="{FF2B5EF4-FFF2-40B4-BE49-F238E27FC236}">
                <a16:creationId xmlns:a16="http://schemas.microsoft.com/office/drawing/2014/main" id="{6E1B1D6C-0B7A-44C3-A433-40DB007F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Rectangle 28">
            <a:extLst>
              <a:ext uri="{FF2B5EF4-FFF2-40B4-BE49-F238E27FC236}">
                <a16:creationId xmlns:a16="http://schemas.microsoft.com/office/drawing/2014/main" id="{66D0B188-5EC5-44FD-BE25-D08032F3D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Rectangle 29">
            <a:extLst>
              <a:ext uri="{FF2B5EF4-FFF2-40B4-BE49-F238E27FC236}">
                <a16:creationId xmlns:a16="http://schemas.microsoft.com/office/drawing/2014/main" id="{FBA7F63E-1E15-4064-92A6-3778EC42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Isosceles Triangle 29">
            <a:extLst>
              <a:ext uri="{FF2B5EF4-FFF2-40B4-BE49-F238E27FC236}">
                <a16:creationId xmlns:a16="http://schemas.microsoft.com/office/drawing/2014/main" id="{F4B1A838-7104-4EFF-9266-FBF8FCBD9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EDBFF-68EB-45AB-B0BA-390E831D9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0270" t="3797" r="17786" b="1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37F893-B9CF-42CE-959C-88E9528BF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  ACUTĂ  PROFESIONALĂ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 TETRAETIL  DE  PLUMB</a:t>
            </a:r>
            <a:endParaRPr lang="en-US" sz="28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121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DDDC-B979-4E81-9C76-A0DDAEB6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859C-45AF-40B8-8792-7B79C4C8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2776"/>
            <a:ext cx="9667138" cy="518457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Factorul etiologic principal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reprezentat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 (TEP) este un lichid incolor, uleios, dulceag, foarte volatil, cu miros aromatic, agreabil, solubil 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solvenţi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organici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grăsimi.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 se amestecă cu hidrocarburi clorurate pentru a forma lichidul de etil (LE). Lichidul de etil se introduce în benzină pentru a forma benzina etilată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Factori etiologici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favorizanţi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Aparţinând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organism: tineri, femei, cei cu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afecţiuni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psihice, neurologice, renale,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subnutriţie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alcoolism;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Aparţinând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mediul de muncă sau unor aspecte organizatorice: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ventilaţie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deficitară, neutilizarea echipamentului individual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Timpul probabil până la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apariţia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intoxicaţiei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intensitatea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absorbţiei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susceptibilitatea individuală, este cuprins între 6 ore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 zile.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Locuri de muncă, procese tehnologice, profesiuni expuse</a:t>
            </a:r>
            <a:endParaRPr lang="ro-R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fabricarea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tetraetilului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 (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excepţional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lichidului etil (foarte rar);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prepararea benzinei etilate.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5CA2-BF65-4DCF-A2A2-9B76FE81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Patogenie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41E2-A761-4846-A743-C0B21C98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947058" cy="43180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Căi de pătrundere în organism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calea respiratorie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calea cutanată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mucoase chiar intacte, singurul compus al plumbului care poate pătrunde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uşor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această cale, frecvent calea principală;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pătrunderea pe cale digestivă este accidentală.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Circulaţie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distribuţie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localizare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difuzează rapid 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ţesuturi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umori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depozitează în special în creier, ficat,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muşchi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ţesut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adipos, datorită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liposolubilităţii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Biotransformare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este metabolizat în ficat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descompune 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trietil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trimetil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Eliminarea din organism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se face pe cale renală.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Mecanismul de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Radicalii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alchilici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uşurează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pătrunderea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fixarea accelerată a plumbului în celulele sistemului nervos central,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aparţinând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ionilor de plumb.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95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2FEA-CC9D-4288-AA3C-1171B18F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Tabloul clinic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5B68-5A5F-477F-8179-45214C90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875050" cy="431800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complet diferit de cel produs de plumbul metalic, oxizi de plumb sau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anorganici ai plumbului.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Manifestări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prodromale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insomnie sau somn agitat (simptom precoce) cu vise terifiante, cefalee, astenie,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ameţeli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tremurături, manifestări digestive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 de stare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accentuarea manifestărilor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prodromale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instalarea unei psihoze acute: dezorientare, confuzie,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agitaţie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accese maniacale, acte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violenţă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extremă,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halucinaţii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vizuale, auditive, tactile,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senzaţia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corp străin pe limbă (păr, viermi). Frecvent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aceşti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bolnavi ajung în servicii de psihiatrie (fiind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etichetaţi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„nebuni</a:t>
            </a:r>
            <a:r>
              <a:rPr lang="ro-RO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În final convulsii, comă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posibil exitus.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Evoluţia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moartea: în 2-8 zile prin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agitaţie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hipertermie (43</a:t>
            </a:r>
            <a:r>
              <a:rPr lang="ro-RO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C), sinucidere sau rănire mortală,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grave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hepato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-renale sau pulmonare;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forma medie, remisiune treptată a manifestărilor în 2-4 săptămâni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convalescenţă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lungă de 2-3 luni-1 an.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91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B26D-D208-4CD0-B8EC-3BBDE757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Diagnosticul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7541-8ECE-4822-B120-2D4088B3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800"/>
            <a:ext cx="9163082" cy="4619599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Expunerea profesională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subiectiv: - anamneza profesională;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obiectiv: - determinarea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tetraetilului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 sau lichidul etil în aerul locului de muncă;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Tabloul clinic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Examene de laborator: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Pb-U 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concentraţii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foarte mari (500-1000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g/litru în mod spontan),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Pb-S poate fi crescută  până la 160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g/100 ml sânge.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Diagnosticul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Când expunerea nu poate fi precizată (bolnavul este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inconştient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confuz, ori nu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cunoaşte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compoziţia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chimică 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substanţei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care a venit în contact), se face cu: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schizofrenia;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mania acută;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delirium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tremens;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encefalite;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alte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acute (CO, alcool metilic, benzină etc).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C840-C600-4308-A08C-DCE8F169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29B8-13E9-4BA6-B78E-47EE9AA6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etiologic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întreruperea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absorbţiei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toxicului în continuare pe cale respiratorie, digestivă, cutanată sau mucoasă, în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calea de pătrundere  (îndepărtarea din mediu de expunere, respectiv a hainelor contaminate, spălarea tegumentelor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mucoaselor, preferabil baie generală, provocarea de vărsături dacă toxicul a fost ingerat)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Edetamin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 g/zi timp de 10 zile (sub controlul ureei sau creatininei sanguine)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patogenic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vitaminoterapie cu spectru larg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doze mari.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Tratamentul simptomatic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repaus în camere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liniştite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supraveghere continuă zi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noapte pentru evitarea traumatismelor, sinuciderilor etc.;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aport hidric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caloric suficient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reechilibrare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hidroelectrolitică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sedare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38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30-0743-4CF7-A222-1D1F590B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Profilaxie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A481-6973-4A05-889C-CF1F25B9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235090" cy="4234903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</a:t>
            </a:r>
            <a:r>
              <a:rPr lang="ro-R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tehnico</a:t>
            </a: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-organizatorice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eliminarea toxicului din procesele tehnologice;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automatizarea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ermetizarea proceselor de fabricare 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tetraetilului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purtarea echipamentului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măşti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filtrante sau izolante,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mănuşi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cizme de cauciuc;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medicale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recunoaşterea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riscului de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tetraetilului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plumb sau lichidul etil;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examenul medical la încadrarea în muncă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examen neurologic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psihiatric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Contraindicaţii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boli cronice ale sistemului nervos central, epilepsia, boli psihice, inclusiv nevroze manifeste, hepatita cronică, dermatoze.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controlul medical periodic cuprinde: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c.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ducaţia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pentru sănătate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informarea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conştientizarea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pericolelor profesionale la care sunt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expuşi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cei care manipulează aceste produse;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informarea asupra simptomatologiei de debut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primului ajutor (dezbrăcare, spălare etc).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520143" y="620688"/>
            <a:ext cx="8640960" cy="34186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o-RO" sz="2400" b="1" i="1" dirty="0">
                <a:solidFill>
                  <a:schemeClr val="tx1"/>
                </a:solidFill>
                <a:latin typeface="_TimesNewRoman"/>
              </a:rPr>
              <a:t>	Etiologie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AU" sz="2400" dirty="0">
              <a:solidFill>
                <a:schemeClr val="tx1"/>
              </a:solidFill>
              <a:latin typeface="_TimesNewRoman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o-RO" i="1" dirty="0">
                <a:solidFill>
                  <a:schemeClr val="tx1"/>
                </a:solidFill>
                <a:latin typeface="_TimesNewRoman"/>
              </a:rPr>
              <a:t>	A. Factorul etiologic principal: </a:t>
            </a:r>
            <a:r>
              <a:rPr lang="ro-RO" b="1" dirty="0">
                <a:solidFill>
                  <a:schemeClr val="tx1"/>
                </a:solidFill>
                <a:latin typeface="_TimesNewRoman"/>
              </a:rPr>
              <a:t>Plumbul (Pb).</a:t>
            </a:r>
            <a:endParaRPr lang="en-AU" b="1" dirty="0">
              <a:solidFill>
                <a:schemeClr val="tx1"/>
              </a:solidFill>
              <a:latin typeface="_TimesNewRoman"/>
            </a:endParaRPr>
          </a:p>
          <a:p>
            <a:pPr>
              <a:lnSpc>
                <a:spcPct val="120000"/>
              </a:lnSpc>
            </a:pPr>
            <a:r>
              <a:rPr lang="ro-RO" dirty="0">
                <a:solidFill>
                  <a:schemeClr val="tx1"/>
                </a:solidFill>
                <a:latin typeface="_TimesNewRoman"/>
              </a:rPr>
              <a:t>Pb, metal alb-argintiu, moale, din grupa a IV-a principală;</a:t>
            </a:r>
            <a:endParaRPr lang="en-AU" dirty="0">
              <a:solidFill>
                <a:schemeClr val="tx1"/>
              </a:solidFill>
              <a:latin typeface="_TimesNewRoman"/>
            </a:endParaRPr>
          </a:p>
          <a:p>
            <a:pPr>
              <a:lnSpc>
                <a:spcPct val="120000"/>
              </a:lnSpc>
            </a:pPr>
            <a:r>
              <a:rPr lang="ro-RO" dirty="0">
                <a:solidFill>
                  <a:schemeClr val="tx1"/>
                </a:solidFill>
                <a:latin typeface="_TimesNewRoman"/>
              </a:rPr>
              <a:t>minereu de plumb este galena (sulfura de plumb), din care se extrage plumbul metalic;</a:t>
            </a:r>
            <a:endParaRPr lang="en-AU" dirty="0">
              <a:solidFill>
                <a:schemeClr val="tx1"/>
              </a:solidFill>
              <a:latin typeface="_TimesNewRoman"/>
            </a:endParaRPr>
          </a:p>
          <a:p>
            <a:pPr>
              <a:lnSpc>
                <a:spcPct val="120000"/>
              </a:lnSpc>
            </a:pPr>
            <a:r>
              <a:rPr lang="ro-RO" dirty="0">
                <a:solidFill>
                  <a:schemeClr val="tx1"/>
                </a:solidFill>
                <a:latin typeface="_TimesNewRoman"/>
              </a:rPr>
              <a:t>este un bun absorbant pentru radiaţiile ionizante;</a:t>
            </a:r>
            <a:endParaRPr lang="en-AU" dirty="0">
              <a:solidFill>
                <a:schemeClr val="tx1"/>
              </a:solidFill>
              <a:latin typeface="_TimesNewRoman"/>
            </a:endParaRPr>
          </a:p>
        </p:txBody>
      </p:sp>
      <p:pic>
        <p:nvPicPr>
          <p:cNvPr id="3" name="Picture 2" descr="fig_2_e_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039351"/>
            <a:ext cx="2993154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bbf056dcb3ad93fe5adbdc697d8c0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147071"/>
            <a:ext cx="3847606" cy="25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551384" y="260648"/>
            <a:ext cx="856895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indent="-457200" algn="just">
              <a:buAutoNum type="alphaLcPeriod"/>
            </a:pPr>
            <a:r>
              <a:rPr lang="ro-RO" i="1" dirty="0"/>
              <a:t>Plumbul metalic </a:t>
            </a:r>
            <a:r>
              <a:rPr lang="ro-RO" dirty="0"/>
              <a:t>- caracteristici fizice: </a:t>
            </a:r>
          </a:p>
          <a:p>
            <a:pPr marL="536575" indent="-1778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se topeşte la 327</a:t>
            </a:r>
            <a:r>
              <a:rPr lang="ro-RO" baseline="30000" dirty="0"/>
              <a:t>o</a:t>
            </a:r>
            <a:r>
              <a:rPr lang="ro-RO" dirty="0"/>
              <a:t>C;</a:t>
            </a:r>
            <a:endParaRPr lang="en-AU" dirty="0">
              <a:latin typeface="_TimesNewRoman" charset="0"/>
            </a:endParaRPr>
          </a:p>
          <a:p>
            <a:pPr marL="536575" indent="-1778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emite vapori la </a:t>
            </a:r>
            <a:r>
              <a:rPr lang="ro-RO" b="1" dirty="0"/>
              <a:t>450</a:t>
            </a:r>
            <a:r>
              <a:rPr lang="ro-RO" b="1" baseline="30000" dirty="0"/>
              <a:t>o</a:t>
            </a:r>
            <a:r>
              <a:rPr lang="ro-RO" b="1" dirty="0"/>
              <a:t>C</a:t>
            </a:r>
            <a:r>
              <a:rPr lang="ro-RO" dirty="0"/>
              <a:t>; </a:t>
            </a:r>
            <a:endParaRPr lang="en-AU" dirty="0">
              <a:latin typeface="_TimesNewRoman" charset="0"/>
            </a:endParaRPr>
          </a:p>
          <a:p>
            <a:pPr marL="536575" indent="-1778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cu cât creşte temperatura plumbului topit, cu atât creşte cantitatea de vapori emisă;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endParaRPr lang="ro-RO" dirty="0">
              <a:latin typeface="_TimesNewRoman" charset="0"/>
            </a:endParaRPr>
          </a:p>
          <a:p>
            <a:pPr indent="0" algn="just"/>
            <a:r>
              <a:rPr lang="ro-RO" i="1" dirty="0"/>
              <a:t>b. Compuşii anorganici ai Pb: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oxizii de Pb foarte pulverulenţi;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formează la suprafaţa metalului topit o peliculă subţire „zgura"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  * tetraoxidul de Pb (Pb</a:t>
            </a:r>
            <a:r>
              <a:rPr lang="ro-RO" baseline="-30000" dirty="0"/>
              <a:t>3</a:t>
            </a:r>
            <a:r>
              <a:rPr lang="ro-RO" dirty="0"/>
              <a:t>O</a:t>
            </a:r>
            <a:r>
              <a:rPr lang="ro-RO" baseline="-30000" dirty="0"/>
              <a:t>4</a:t>
            </a:r>
            <a:r>
              <a:rPr lang="ro-RO" dirty="0"/>
              <a:t>), miniu de Pb (roşu)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săruri anorganice de Pb, ex: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  * carbonatul de Pb (Pb CO</a:t>
            </a:r>
            <a:r>
              <a:rPr lang="ro-RO" baseline="-30000" dirty="0"/>
              <a:t> 4</a:t>
            </a:r>
            <a:r>
              <a:rPr lang="ro-RO" dirty="0"/>
              <a:t>), ceruzita,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  * arseniatul de Pb (Pb</a:t>
            </a:r>
            <a:r>
              <a:rPr lang="ro-RO" baseline="-30000" dirty="0"/>
              <a:t>3</a:t>
            </a:r>
            <a:r>
              <a:rPr lang="ro-RO" dirty="0"/>
              <a:t>(AsO</a:t>
            </a:r>
            <a:r>
              <a:rPr lang="ro-RO" baseline="-30000" dirty="0"/>
              <a:t>3</a:t>
            </a:r>
            <a:r>
              <a:rPr lang="ro-RO" dirty="0"/>
              <a:t>)</a:t>
            </a:r>
            <a:r>
              <a:rPr lang="ro-RO" baseline="-30000" dirty="0"/>
              <a:t>2</a:t>
            </a:r>
            <a:r>
              <a:rPr lang="ro-RO" dirty="0"/>
              <a:t>, verde de Paris,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  * vanadatul de Pb, vanadinita.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indent="0" algn="just" eaLnBrk="0" hangingPunct="0"/>
            <a:r>
              <a:rPr lang="ro-RO" i="1" dirty="0"/>
              <a:t>c. compuşii organici ai Pb: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 * tetraetil de Pb (Pb(C</a:t>
            </a:r>
            <a:r>
              <a:rPr lang="ro-RO" baseline="-30000" dirty="0"/>
              <a:t>2</a:t>
            </a:r>
            <a:r>
              <a:rPr lang="ro-RO" dirty="0"/>
              <a:t>H</a:t>
            </a:r>
            <a:r>
              <a:rPr lang="ro-RO" baseline="-30000" dirty="0"/>
              <a:t>5</a:t>
            </a:r>
            <a:r>
              <a:rPr lang="ro-RO" dirty="0"/>
              <a:t>)</a:t>
            </a:r>
            <a:r>
              <a:rPr lang="ro-RO" baseline="-30000" dirty="0"/>
              <a:t>4</a:t>
            </a:r>
            <a:r>
              <a:rPr lang="ro-RO" dirty="0"/>
              <a:t>), stearatul de Pb, naftenatul de Pb.</a:t>
            </a:r>
            <a:endParaRPr lang="en-AU" dirty="0">
              <a:latin typeface="_TimesNewRoman" charset="0"/>
            </a:endParaRPr>
          </a:p>
        </p:txBody>
      </p:sp>
      <p:pic>
        <p:nvPicPr>
          <p:cNvPr id="103426" name="Picture 2" descr="Imagini pentru minium de pl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356992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08" y="404664"/>
            <a:ext cx="2608935" cy="20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07368" y="620688"/>
            <a:ext cx="928903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 </a:t>
            </a:r>
            <a:r>
              <a:rPr lang="ro-RO" i="1" dirty="0"/>
              <a:t>B. Factori etiologici favorizanţi (secundari)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algn="just" eaLnBrk="0" hangingPunct="0"/>
            <a:r>
              <a:rPr lang="ro-RO" i="1" dirty="0"/>
              <a:t>a. Aparţinând de organismul uman: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efort fizic intens / surmenaj / subnutriţie / alcoolism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femeile, adolescenţii şi tinerii.</a:t>
            </a:r>
          </a:p>
          <a:p>
            <a:pPr algn="just"/>
            <a:r>
              <a:rPr lang="ro-RO" i="1" dirty="0"/>
              <a:t>b. Aparţinând mediului de muncă sau unor aspecte organizatorice</a:t>
            </a:r>
            <a:r>
              <a:rPr lang="ro-RO" dirty="0"/>
              <a:t>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ventilaţie deficitară;</a:t>
            </a:r>
            <a:endParaRPr lang="en-AU" dirty="0">
              <a:latin typeface="_TimesNewRoman" charset="0"/>
            </a:endParaRPr>
          </a:p>
          <a:p>
            <a:pPr marL="895350" indent="-438150" algn="just" eaLnBrk="0" hangingPunct="0"/>
            <a:r>
              <a:rPr lang="ro-RO" dirty="0"/>
              <a:t>	- nerespectarea igienei individuale şi regulilor de protecţie a muncii;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nefolosirea echipamentului individual de protecţie specific.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ro-RO" i="1" dirty="0"/>
          </a:p>
          <a:p>
            <a:pPr algn="just" eaLnBrk="0" hangingPunct="0"/>
            <a:r>
              <a:rPr lang="ro-RO" i="1" dirty="0"/>
              <a:t>	C. Timp de expunere</a:t>
            </a:r>
            <a:r>
              <a:rPr lang="ro-RO" dirty="0"/>
              <a:t> probabil până la apariţia intoxicaţiilor: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- 2-3 luni, până la 2-3 ani (funcţie de cantitatea de plumb absorbită şi de particularităţile individuale - prezenţa factorilor favorizanţi).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79376" y="65188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D. Locuri de muncă, operaţii tehnologice, profesiuni expuse</a:t>
            </a:r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a . </a:t>
            </a:r>
            <a:r>
              <a:rPr lang="ro-RO" b="1" dirty="0"/>
              <a:t>Plumbul metalic</a:t>
            </a:r>
            <a:r>
              <a:rPr lang="ro-RO" dirty="0"/>
              <a:t>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extragerea Pb din minereuri (minele de plumb şi zinc);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topirea şi turnarea Pb şi a aliajelor de Pb;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industria de acumulatori şi repararea lor;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  <p:pic>
        <p:nvPicPr>
          <p:cNvPr id="93187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501008"/>
            <a:ext cx="4392488" cy="2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lead_pois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345080"/>
            <a:ext cx="4211637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623392" y="764704"/>
            <a:ext cx="9649321" cy="2376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o-RO" sz="2000" dirty="0">
                <a:solidFill>
                  <a:schemeClr val="tx1"/>
                </a:solidFill>
                <a:latin typeface="_TimesNewRoman"/>
              </a:rPr>
              <a:t>	- industria chimică: folosirea Pb ca material anticorosiv (ţevi, cazane);</a:t>
            </a:r>
            <a:endParaRPr lang="en-AU" sz="2000" dirty="0">
              <a:solidFill>
                <a:schemeClr val="tx1"/>
              </a:solidFill>
              <a:latin typeface="_TimesNewRoman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sz="2000" dirty="0">
                <a:solidFill>
                  <a:schemeClr val="tx1"/>
                </a:solidFill>
                <a:latin typeface="_TimesNewRoman"/>
              </a:rPr>
              <a:t>	- fabricarea cristalului;</a:t>
            </a:r>
            <a:endParaRPr lang="en-AU" sz="2000" dirty="0">
              <a:solidFill>
                <a:schemeClr val="tx1"/>
              </a:solidFill>
              <a:latin typeface="_TimesNewRoman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sz="2000" dirty="0">
                <a:solidFill>
                  <a:schemeClr val="tx1"/>
                </a:solidFill>
                <a:latin typeface="_TimesNewRoman"/>
              </a:rPr>
              <a:t>	- folosirea ca ecran de protecţie împotriva radiaţiilor ionizante;</a:t>
            </a:r>
            <a:endParaRPr lang="en-AU" sz="2000" dirty="0">
              <a:solidFill>
                <a:schemeClr val="tx1"/>
              </a:solidFill>
              <a:latin typeface="_TimesNewRoman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sz="2000" dirty="0">
                <a:solidFill>
                  <a:schemeClr val="tx1"/>
                </a:solidFill>
                <a:latin typeface="_TimesNewRoman"/>
              </a:rPr>
              <a:t>  	- industria tipografică.</a:t>
            </a:r>
            <a:endParaRPr lang="en-AU" sz="2000" dirty="0">
              <a:solidFill>
                <a:schemeClr val="tx1"/>
              </a:solidFill>
              <a:latin typeface="_TimesNewRoman"/>
            </a:endParaRPr>
          </a:p>
        </p:txBody>
      </p:sp>
      <p:pic>
        <p:nvPicPr>
          <p:cNvPr id="94211" name="Picture 3" descr="lead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587508"/>
            <a:ext cx="4082449" cy="26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8" name="Picture 2" descr="Imagini pentru plumb cris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9896" y="3317517"/>
            <a:ext cx="1573789" cy="32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Imagini pentru plumb radiat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60747"/>
            <a:ext cx="4371764" cy="29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86010" y="980728"/>
            <a:ext cx="8534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dirty="0"/>
              <a:t>b. săruri anorganice de Pb şi oxizi de Pb (colorate):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- fabricarea lacurilor, glazuri, vopsele, emailuri pe bază de Pb;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industria ceramicii, porţelanului, teracotei etc. pe bază de Pb;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industria explozibililor (azida de Pb).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producerea de pesticide (insecticide): arseniat de plumb</a:t>
            </a: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c . Compuși organici de Pb: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etilarea benzinei;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industria maselor plastice, unde se utilizează stearat de Pb.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ro-RO" dirty="0"/>
          </a:p>
          <a:p>
            <a:pPr eaLnBrk="0" hangingPunct="0"/>
            <a:r>
              <a:rPr lang="ro-RO" i="1" dirty="0"/>
              <a:t>Intoxicație neprofesională: </a:t>
            </a:r>
            <a:r>
              <a:rPr lang="ro-RO" dirty="0"/>
              <a:t>persoanele care</a:t>
            </a:r>
          </a:p>
          <a:p>
            <a:pPr eaLnBrk="0" hangingPunct="0"/>
            <a:r>
              <a:rPr lang="ro-RO" dirty="0"/>
              <a:t>consumă ţuică (băuturi alcoolice distilate) </a:t>
            </a:r>
          </a:p>
          <a:p>
            <a:pPr eaLnBrk="0" hangingPunct="0"/>
            <a:r>
              <a:rPr lang="ro-RO" dirty="0"/>
              <a:t>produsă în recipiente confecţionate artizanal</a:t>
            </a:r>
          </a:p>
          <a:p>
            <a:pPr eaLnBrk="0" hangingPunct="0"/>
            <a:r>
              <a:rPr lang="ro-RO" dirty="0"/>
              <a:t>(căzănel), cu suduri cu staniu.</a:t>
            </a:r>
            <a:endParaRPr lang="en-AU" i="1" dirty="0"/>
          </a:p>
        </p:txBody>
      </p:sp>
      <p:pic>
        <p:nvPicPr>
          <p:cNvPr id="102402" name="Picture 2" descr="Imagini pentru etilarea benzinei pl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26" y="4306896"/>
            <a:ext cx="2801632" cy="17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Imagini pentru plumb vop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26" y="308085"/>
            <a:ext cx="2798133" cy="20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Imagini pentru plumb ceram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26" y="2432337"/>
            <a:ext cx="2798133" cy="18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0" name="Picture 10" descr="Imagini pentru cazane tuica stani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085184"/>
            <a:ext cx="2254895" cy="15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</TotalTime>
  <Words>2939</Words>
  <Application>Microsoft Office PowerPoint</Application>
  <PresentationFormat>Widescreen</PresentationFormat>
  <Paragraphs>353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_TimesNewRoman</vt:lpstr>
      <vt:lpstr>Arial</vt:lpstr>
      <vt:lpstr>Sitka Subheading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INTOXICAŢIA  PROFESIONALĂ CU PLUMB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INTOXICAŢIA  ACUTĂ  PROFESIONALĂ CU TETRAETIL  DE  PLUMB</vt:lpstr>
      <vt:lpstr>Etiologie</vt:lpstr>
      <vt:lpstr>Patogenie</vt:lpstr>
      <vt:lpstr>Tabloul clinic </vt:lpstr>
      <vt:lpstr>Diagnosticul</vt:lpstr>
      <vt:lpstr>Tratamentul</vt:lpstr>
      <vt:lpstr>Profilaxie</vt:lpstr>
    </vt:vector>
  </TitlesOfParts>
  <Company>UMF Craiova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Bunescu Marius</dc:creator>
  <cp:lastModifiedBy>marius bunescu</cp:lastModifiedBy>
  <cp:revision>216</cp:revision>
  <dcterms:created xsi:type="dcterms:W3CDTF">2007-01-01T14:13:53Z</dcterms:created>
  <dcterms:modified xsi:type="dcterms:W3CDTF">2020-11-19T08:20:23Z</dcterms:modified>
  <cp:category>Medicina Muncii</cp:category>
</cp:coreProperties>
</file>