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9"/>
  </p:notesMasterIdLst>
  <p:sldIdLst>
    <p:sldId id="399" r:id="rId2"/>
    <p:sldId id="424" r:id="rId3"/>
    <p:sldId id="431" r:id="rId4"/>
    <p:sldId id="363" r:id="rId5"/>
    <p:sldId id="365" r:id="rId6"/>
    <p:sldId id="370" r:id="rId7"/>
    <p:sldId id="372" r:id="rId8"/>
    <p:sldId id="374" r:id="rId9"/>
    <p:sldId id="378" r:id="rId10"/>
    <p:sldId id="382" r:id="rId11"/>
    <p:sldId id="383" r:id="rId12"/>
    <p:sldId id="385" r:id="rId13"/>
    <p:sldId id="386" r:id="rId14"/>
    <p:sldId id="388" r:id="rId15"/>
    <p:sldId id="390" r:id="rId16"/>
    <p:sldId id="391" r:id="rId17"/>
    <p:sldId id="393" r:id="rId18"/>
    <p:sldId id="396" r:id="rId19"/>
    <p:sldId id="425" r:id="rId20"/>
    <p:sldId id="427" r:id="rId21"/>
    <p:sldId id="426" r:id="rId22"/>
    <p:sldId id="428" r:id="rId23"/>
    <p:sldId id="429" r:id="rId24"/>
    <p:sldId id="430" r:id="rId25"/>
    <p:sldId id="400" r:id="rId26"/>
    <p:sldId id="402" r:id="rId27"/>
    <p:sldId id="404" r:id="rId28"/>
    <p:sldId id="405" r:id="rId29"/>
    <p:sldId id="406" r:id="rId30"/>
    <p:sldId id="409" r:id="rId31"/>
    <p:sldId id="413" r:id="rId32"/>
    <p:sldId id="416" r:id="rId33"/>
    <p:sldId id="417" r:id="rId34"/>
    <p:sldId id="418" r:id="rId35"/>
    <p:sldId id="419" r:id="rId36"/>
    <p:sldId id="420" r:id="rId37"/>
    <p:sldId id="423" r:id="rId38"/>
  </p:sldIdLst>
  <p:sldSz cx="12192000" cy="6858000"/>
  <p:notesSz cx="6858000" cy="9144000"/>
  <p:defaultTextStyle>
    <a:defPPr>
      <a:defRPr lang="ro-R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99" autoAdjust="0"/>
    <p:restoredTop sz="94796" autoAdjust="0"/>
  </p:normalViewPr>
  <p:slideViewPr>
    <p:cSldViewPr>
      <p:cViewPr varScale="1">
        <p:scale>
          <a:sx n="56" d="100"/>
          <a:sy n="56" d="100"/>
        </p:scale>
        <p:origin x="48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45C1B-E2FB-4A75-B988-9D946979557B}" type="datetimeFigureOut">
              <a:rPr lang="en-US" smtClean="0"/>
              <a:t>19-Nov-20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E6330-5DFB-4EEE-B769-4EC6FEAEA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85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EE6330-5DFB-4EEE-B769-4EC6FEAEA3B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4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0234-F120-4590-B362-8376CDF15D3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0772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01E1-AC58-4CE7-92A5-5EC6E88720A0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17154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01E1-AC58-4CE7-92A5-5EC6E88720A0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4938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01E1-AC58-4CE7-92A5-5EC6E88720A0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92510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01E1-AC58-4CE7-92A5-5EC6E88720A0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2600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01E1-AC58-4CE7-92A5-5EC6E88720A0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07703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C77D-31DE-4C7E-84A3-726BE852AB27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38342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BCDB-9271-46D9-84D9-9A1512FF550A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816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DADC-3399-4E53-B1CE-3D1EAA1230EA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4547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957E-BEBA-4F50-956E-8445B94929FA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8738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7C50-45FD-44D5-BEBD-8FB3581161F0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5143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535A-3F2A-4DFE-B949-935EFED16B91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3706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2DD0-4235-4E9D-82C3-D72AA27C9937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2051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EC86-7FD8-4EA1-88D9-947FEC4553A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1284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53B7-C64B-49BB-B2C3-F422822F68CD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5343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3F1-C847-4BEA-AEBC-941D8A9F4E94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5501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2201E1-AC58-4CE7-92A5-5EC6E88720A0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6290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ini pentru occupational medic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908720"/>
            <a:ext cx="344804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703512" y="2780928"/>
            <a:ext cx="91440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o-RO" sz="3600" b="1" dirty="0">
                <a:latin typeface="Sitka Subheading" panose="02000505000000020004" pitchFamily="2" charset="0"/>
              </a:rPr>
              <a:t>MEDICINA MUNCII</a:t>
            </a:r>
          </a:p>
          <a:p>
            <a:pPr algn="ctr"/>
            <a:endParaRPr lang="ro-RO" sz="3600" b="1" dirty="0">
              <a:latin typeface="Sitka Subheading" panose="02000505000000020004" pitchFamily="2" charset="0"/>
            </a:endParaRPr>
          </a:p>
          <a:p>
            <a:pPr algn="ctr"/>
            <a:r>
              <a:rPr lang="ro-RO" sz="3600" dirty="0">
                <a:latin typeface="Sitka Subheading" panose="02000505000000020004" pitchFamily="2" charset="0"/>
              </a:rPr>
              <a:t>Cursul </a:t>
            </a:r>
            <a:r>
              <a:rPr lang="en-GB" sz="3600" dirty="0">
                <a:latin typeface="Sitka Subheading" panose="02000505000000020004" pitchFamily="2" charset="0"/>
              </a:rPr>
              <a:t>V</a:t>
            </a:r>
            <a:r>
              <a:rPr lang="ro-RO" sz="3600">
                <a:latin typeface="Sitka Subheading" panose="02000505000000020004" pitchFamily="2" charset="0"/>
              </a:rPr>
              <a:t>II</a:t>
            </a:r>
            <a:endParaRPr lang="ro-RO" sz="3600" dirty="0">
              <a:latin typeface="Sitka Subheading" panose="02000505000000020004" pitchFamily="2" charset="0"/>
            </a:endParaRPr>
          </a:p>
          <a:p>
            <a:pPr algn="ctr"/>
            <a:endParaRPr lang="ro-RO" sz="2800" dirty="0"/>
          </a:p>
          <a:p>
            <a:pPr algn="ctr"/>
            <a:endParaRPr lang="ro-RO" sz="1200" dirty="0"/>
          </a:p>
        </p:txBody>
      </p:sp>
    </p:spTree>
    <p:extLst>
      <p:ext uri="{BB962C8B-B14F-4D97-AF65-F5344CB8AC3E}">
        <p14:creationId xmlns:p14="http://schemas.microsoft.com/office/powerpoint/2010/main" val="2471739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551384" y="980728"/>
            <a:ext cx="85344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lvl="3" indent="457200" algn="just"/>
            <a:r>
              <a:rPr lang="ro-RO" i="1" dirty="0"/>
              <a:t>c. Sindromul digestiv</a:t>
            </a:r>
            <a:r>
              <a:rPr lang="ro-RO" dirty="0"/>
              <a:t> </a:t>
            </a:r>
            <a:endParaRPr lang="en-AU" dirty="0">
              <a:latin typeface="_TimesNewRoman" charset="0"/>
            </a:endParaRPr>
          </a:p>
          <a:p>
            <a:pPr marL="0" lvl="3" indent="457200" algn="just" eaLnBrk="0" hangingPunct="0"/>
            <a:r>
              <a:rPr lang="ro-RO" dirty="0"/>
              <a:t>- gust dulceag metallic</a:t>
            </a:r>
            <a:r>
              <a:rPr lang="en-GB" dirty="0"/>
              <a:t>, </a:t>
            </a:r>
            <a:r>
              <a:rPr lang="ro-RO" dirty="0"/>
              <a:t>gingivită</a:t>
            </a:r>
            <a:r>
              <a:rPr lang="en-GB" dirty="0"/>
              <a:t>,</a:t>
            </a:r>
            <a:r>
              <a:rPr lang="ro-RO" dirty="0"/>
              <a:t> stomatită</a:t>
            </a:r>
            <a:r>
              <a:rPr lang="en-GB" dirty="0"/>
              <a:t>, </a:t>
            </a:r>
            <a:r>
              <a:rPr lang="ro-RO" dirty="0"/>
              <a:t>ptialism</a:t>
            </a:r>
            <a:endParaRPr lang="en-GB" dirty="0"/>
          </a:p>
          <a:p>
            <a:pPr marL="0" lvl="3" indent="457200" algn="just" eaLnBrk="0" hangingPunct="0"/>
            <a:r>
              <a:rPr lang="ro-RO" dirty="0"/>
              <a:t>- pierderea progresivă a dinţilor (molari, incisivi, canini);</a:t>
            </a:r>
            <a:endParaRPr lang="en-AU" dirty="0">
              <a:latin typeface="_TimesNewRoman" charset="0"/>
            </a:endParaRPr>
          </a:p>
          <a:p>
            <a:pPr marL="0" lvl="3" indent="457200" algn="just" eaLnBrk="0" hangingPunct="0"/>
            <a:r>
              <a:rPr lang="ro-RO" dirty="0"/>
              <a:t>- lizereul gingival (lizereul lui Gilbert), prin depunerea de sulfură de mercur în capilarele gingivale;</a:t>
            </a:r>
            <a:endParaRPr lang="en-AU" dirty="0">
              <a:latin typeface="_TimesNewRoman" charset="0"/>
            </a:endParaRPr>
          </a:p>
          <a:p>
            <a:pPr marL="0" lvl="3" indent="457200" algn="just" eaLnBrk="0" hangingPunct="0"/>
            <a:r>
              <a:rPr lang="ro-RO" dirty="0"/>
              <a:t>- fenomene de gastrită sau/şi gastroduodenită cronică:</a:t>
            </a:r>
            <a:endParaRPr lang="en-AU" dirty="0">
              <a:latin typeface="_TimesNewRoman" charset="0"/>
            </a:endParaRPr>
          </a:p>
          <a:p>
            <a:pPr marL="457200" lvl="4" indent="457200" algn="just" eaLnBrk="0" hangingPunct="0"/>
            <a:r>
              <a:rPr lang="ro-RO" dirty="0"/>
              <a:t>* inapetenţă;</a:t>
            </a:r>
            <a:endParaRPr lang="en-AU" dirty="0">
              <a:latin typeface="_TimesNewRoman" charset="0"/>
            </a:endParaRPr>
          </a:p>
          <a:p>
            <a:pPr marL="457200" lvl="4" indent="457200" algn="just" eaLnBrk="0" hangingPunct="0"/>
            <a:r>
              <a:rPr lang="ro-RO" dirty="0"/>
              <a:t>* dureri abdominale difuze;</a:t>
            </a:r>
            <a:endParaRPr lang="en-AU" dirty="0">
              <a:latin typeface="_TimesNewRoman" charset="0"/>
            </a:endParaRPr>
          </a:p>
          <a:p>
            <a:pPr marL="457200" lvl="4" indent="457200" algn="just" eaLnBrk="0" hangingPunct="0"/>
            <a:r>
              <a:rPr lang="ro-RO" dirty="0"/>
              <a:t>* greţuri;</a:t>
            </a:r>
            <a:endParaRPr lang="en-AU" dirty="0">
              <a:latin typeface="_TimesNewRoman" charset="0"/>
            </a:endParaRPr>
          </a:p>
          <a:p>
            <a:pPr marL="457200" lvl="4" indent="457200" algn="just" eaLnBrk="0" hangingPunct="0"/>
            <a:r>
              <a:rPr lang="ro-RO" dirty="0"/>
              <a:t>* vărsături;</a:t>
            </a:r>
            <a:endParaRPr lang="en-AU" dirty="0">
              <a:latin typeface="_TimesNewRoman" charset="0"/>
            </a:endParaRPr>
          </a:p>
          <a:p>
            <a:pPr marL="457200" lvl="4" indent="457200" algn="just" eaLnBrk="0" hangingPunct="0"/>
            <a:r>
              <a:rPr lang="ro-RO" dirty="0"/>
              <a:t>* alternanţa de diaree cu constipaţie;</a:t>
            </a:r>
            <a:endParaRPr lang="en-AU" dirty="0">
              <a:latin typeface="_TimesNew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997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479376" y="1124744"/>
            <a:ext cx="84582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ro-RO" i="1" dirty="0"/>
              <a:t>d. Sindromul renal</a:t>
            </a:r>
            <a:r>
              <a:rPr lang="ro-RO" dirty="0"/>
              <a:t> - poate căpăta două aspecte:</a:t>
            </a:r>
            <a:endParaRPr lang="en-AU" dirty="0">
              <a:latin typeface="_TimesNewRoman" charset="0"/>
            </a:endParaRPr>
          </a:p>
          <a:p>
            <a:pPr algn="just" eaLnBrk="0" hangingPunct="0">
              <a:tabLst>
                <a:tab pos="893763" algn="l"/>
              </a:tabLst>
            </a:pPr>
            <a:r>
              <a:rPr lang="ro-RO" dirty="0"/>
              <a:t>- tubulopatia proximală</a:t>
            </a:r>
            <a:r>
              <a:rPr lang="en-GB" dirty="0"/>
              <a:t>:</a:t>
            </a:r>
            <a:r>
              <a:rPr lang="ro-RO" dirty="0"/>
              <a:t> proteinurie (imunoglobuline, beta 2 microglobuline);</a:t>
            </a:r>
            <a:endParaRPr lang="en-AU" dirty="0">
              <a:latin typeface="_TimesNewRoman" charset="0"/>
            </a:endParaRPr>
          </a:p>
          <a:p>
            <a:pPr marL="800100" lvl="1" indent="-342900" algn="just" eaLnBrk="0" hangingPunct="0">
              <a:buFontTx/>
              <a:buChar char="-"/>
            </a:pPr>
            <a:r>
              <a:rPr lang="ro-RO" dirty="0"/>
              <a:t>glomerulopatia extramembranoasă (GEM)</a:t>
            </a:r>
            <a:endParaRPr lang="en-GB" dirty="0"/>
          </a:p>
          <a:p>
            <a:pPr indent="0" algn="just" eaLnBrk="0" hangingPunct="0"/>
            <a:endParaRPr lang="en-GB" dirty="0">
              <a:latin typeface="_TimesNewRoman" charset="0"/>
            </a:endParaRPr>
          </a:p>
          <a:p>
            <a:pPr algn="just"/>
            <a:r>
              <a:rPr lang="ro-RO" i="1" dirty="0"/>
              <a:t>e. Sindromul de iritaţie a mucoasei căilor aeriene superioare</a:t>
            </a:r>
            <a:r>
              <a:rPr lang="ro-RO" dirty="0"/>
              <a:t>: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rinite</a:t>
            </a:r>
            <a:r>
              <a:rPr lang="en-GB" dirty="0"/>
              <a:t>, </a:t>
            </a:r>
            <a:r>
              <a:rPr lang="ro-RO" dirty="0"/>
              <a:t>laringite cornice</a:t>
            </a:r>
            <a:r>
              <a:rPr lang="en-GB" dirty="0"/>
              <a:t>, </a:t>
            </a:r>
            <a:r>
              <a:rPr lang="ro-RO" dirty="0"/>
              <a:t>sinuzite.</a:t>
            </a:r>
            <a:endParaRPr lang="en-AU" dirty="0">
              <a:latin typeface="_TimesNewRoman" charset="0"/>
            </a:endParaRPr>
          </a:p>
          <a:p>
            <a:pPr algn="just" eaLnBrk="0" hangingPunct="0"/>
            <a:endParaRPr lang="en-AU" dirty="0">
              <a:latin typeface="_TimesNewRoman" charset="0"/>
            </a:endParaRPr>
          </a:p>
          <a:p>
            <a:pPr marL="342900" indent="-342900" algn="just" eaLnBrk="0" hangingPunct="0">
              <a:buFontTx/>
              <a:buChar char="-"/>
            </a:pPr>
            <a:endParaRPr lang="en-AU" dirty="0">
              <a:latin typeface="_TimesNew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033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767408" y="908720"/>
            <a:ext cx="86868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ro-RO" b="1" i="1" dirty="0"/>
              <a:t> 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b="1" i="1" dirty="0"/>
              <a:t> Diagnosticul 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i="1" dirty="0"/>
              <a:t>Diagnosticul pozitiv </a:t>
            </a:r>
            <a:r>
              <a:rPr lang="ro-RO" dirty="0"/>
              <a:t>se bazează pe: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i="1" dirty="0"/>
              <a:t>A. Stabilirea expunerii profesionale</a:t>
            </a:r>
            <a:r>
              <a:rPr lang="ro-RO" dirty="0"/>
              <a:t> la mercur: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a. subiectiv: - anamneză profesională; 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b. obiectiv: - determinări de Hg în aerul locului de muncă cu depăşirea concentraţiilor admisibile de Hg;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	       - documente oficiale privind vechimea profesională.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b="1" i="1" dirty="0"/>
              <a:t>	</a:t>
            </a:r>
            <a:endParaRPr lang="en-US" b="1" i="1" dirty="0"/>
          </a:p>
          <a:p>
            <a:pPr algn="just" eaLnBrk="0" hangingPunct="0"/>
            <a:r>
              <a:rPr lang="ro-RO" i="1" dirty="0"/>
              <a:t>B. Tabloul clinic:</a:t>
            </a:r>
            <a:r>
              <a:rPr lang="ro-RO" dirty="0"/>
              <a:t> prezenţa unuia, mai multor sau tuturor sindroamelor descrise mai sus.</a:t>
            </a:r>
            <a:endParaRPr lang="en-AU" dirty="0">
              <a:latin typeface="_TimesNew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407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551384" y="980728"/>
            <a:ext cx="9073008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ro-RO" i="1" dirty="0"/>
              <a:t> C. Examene de laborator şi paraclinice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</a:t>
            </a:r>
            <a:endParaRPr lang="en-GB" dirty="0"/>
          </a:p>
          <a:p>
            <a:pPr algn="just" eaLnBrk="0" hangingPunct="0"/>
            <a:r>
              <a:rPr lang="ro-RO" dirty="0"/>
              <a:t>a. indicatori de expunere: 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Hg-U (mercururia): peste 200 </a:t>
            </a:r>
            <a:r>
              <a:rPr lang="ro-RO" dirty="0">
                <a:sym typeface="Symbol" panose="05050102010706020507" pitchFamily="18" charset="2"/>
              </a:rPr>
              <a:t></a:t>
            </a:r>
            <a:r>
              <a:rPr lang="ro-RO" dirty="0"/>
              <a:t>g /litru sprijină diagnosticul;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algn="just" eaLnBrk="0" hangingPunct="0"/>
            <a:r>
              <a:rPr lang="ro-RO" dirty="0">
                <a:sym typeface="Symbol" panose="05050102010706020507" pitchFamily="18" charset="2"/>
              </a:rPr>
              <a:t>	- Hg-S (mercuremia): peste 10 </a:t>
            </a:r>
            <a:r>
              <a:rPr lang="ro-RO" dirty="0"/>
              <a:t>g/100 ml.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algn="just" eaLnBrk="0" hangingPunct="0"/>
            <a:r>
              <a:rPr lang="ro-RO" dirty="0">
                <a:sym typeface="Symbol" panose="05050102010706020507" pitchFamily="18" charset="2"/>
              </a:rPr>
              <a:t>	</a:t>
            </a:r>
            <a:endParaRPr lang="en-GB" dirty="0">
              <a:sym typeface="Symbol" panose="05050102010706020507" pitchFamily="18" charset="2"/>
            </a:endParaRPr>
          </a:p>
          <a:p>
            <a:pPr algn="just" eaLnBrk="0" hangingPunct="0"/>
            <a:r>
              <a:rPr lang="ro-RO" dirty="0">
                <a:sym typeface="Symbol" panose="05050102010706020507" pitchFamily="18" charset="2"/>
              </a:rPr>
              <a:t>b. indicatori de efect biologic: 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algn="just" eaLnBrk="0" hangingPunct="0"/>
            <a:r>
              <a:rPr lang="ro-RO" dirty="0">
                <a:sym typeface="Symbol" panose="05050102010706020507" pitchFamily="18" charset="2"/>
              </a:rPr>
              <a:t>	- examen </a:t>
            </a:r>
            <a:r>
              <a:rPr lang="en-GB" dirty="0" err="1">
                <a:sym typeface="Symbol" panose="05050102010706020507" pitchFamily="18" charset="2"/>
              </a:rPr>
              <a:t>sumar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ro-RO" dirty="0">
                <a:sym typeface="Symbol" panose="05050102010706020507" pitchFamily="18" charset="2"/>
              </a:rPr>
              <a:t>de urină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algn="just" eaLnBrk="0" hangingPunct="0"/>
            <a:r>
              <a:rPr lang="ro-RO" dirty="0">
                <a:sym typeface="Symbol" panose="05050102010706020507" pitchFamily="18" charset="2"/>
              </a:rPr>
              <a:t>	- proba scrisului</a:t>
            </a:r>
            <a:r>
              <a:rPr lang="en-GB" dirty="0">
                <a:sym typeface="Symbol" panose="05050102010706020507" pitchFamily="18" charset="2"/>
              </a:rPr>
              <a:t>, </a:t>
            </a:r>
            <a:r>
              <a:rPr lang="ro-RO" dirty="0">
                <a:sym typeface="Symbol" panose="05050102010706020507" pitchFamily="18" charset="2"/>
              </a:rPr>
              <a:t>proba index-nas</a:t>
            </a:r>
            <a:r>
              <a:rPr lang="en-GB" dirty="0">
                <a:sym typeface="Symbol" panose="05050102010706020507" pitchFamily="18" charset="2"/>
              </a:rPr>
              <a:t>, </a:t>
            </a:r>
            <a:r>
              <a:rPr lang="ro-RO" dirty="0">
                <a:sym typeface="Symbol" panose="05050102010706020507" pitchFamily="18" charset="2"/>
              </a:rPr>
              <a:t>proba paharului cu apă</a:t>
            </a:r>
            <a:endParaRPr lang="en-GB" dirty="0">
              <a:sym typeface="Symbol" panose="05050102010706020507" pitchFamily="18" charset="2"/>
            </a:endParaRPr>
          </a:p>
          <a:p>
            <a:pPr algn="just" eaLnBrk="0" hangingPunct="0"/>
            <a:r>
              <a:rPr lang="en-GB" dirty="0"/>
              <a:t>	</a:t>
            </a:r>
            <a:r>
              <a:rPr lang="ro-RO" dirty="0"/>
              <a:t>- testări ale comportamentului psihic prin teste psihologice; </a:t>
            </a:r>
            <a:endParaRPr lang="en-AU" dirty="0">
              <a:latin typeface="_TimesNewRoman" charset="0"/>
            </a:endParaRPr>
          </a:p>
          <a:p>
            <a:pPr algn="just" eaLnBrk="0" hangingPunct="0"/>
            <a:endParaRPr lang="ro-RO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05839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407368" y="126876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fr-FR" i="1" dirty="0" err="1"/>
              <a:t>Diagnosticul</a:t>
            </a:r>
            <a:r>
              <a:rPr lang="fr-FR" i="1" dirty="0"/>
              <a:t> </a:t>
            </a:r>
            <a:r>
              <a:rPr lang="fr-FR" i="1" dirty="0" err="1"/>
              <a:t>diferenţial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- sindromul vegetativ de alte suprasolicitări nervoase: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- sindromul neuropsihic: 	</a:t>
            </a:r>
            <a:endParaRPr lang="en-AU" dirty="0">
              <a:latin typeface="_TimesNewRoman" charset="0"/>
            </a:endParaRPr>
          </a:p>
          <a:p>
            <a:pPr lvl="2" algn="just" eaLnBrk="0" hangingPunct="0"/>
            <a:r>
              <a:rPr lang="ro-RO" dirty="0"/>
              <a:t>* tremorul tiroidian (basedowian)</a:t>
            </a:r>
            <a:endParaRPr lang="en-AU" dirty="0">
              <a:latin typeface="_TimesNewRoman" charset="0"/>
            </a:endParaRPr>
          </a:p>
          <a:p>
            <a:pPr lvl="2" algn="just" eaLnBrk="0" hangingPunct="0"/>
            <a:r>
              <a:rPr lang="ro-RO" dirty="0"/>
              <a:t>* tremorul parkinsonian</a:t>
            </a:r>
            <a:endParaRPr lang="en-GB" dirty="0"/>
          </a:p>
          <a:p>
            <a:pPr lvl="2" algn="just" eaLnBrk="0" hangingPunct="0"/>
            <a:r>
              <a:rPr lang="ro-RO" dirty="0"/>
              <a:t>* tremorul alcoolic</a:t>
            </a:r>
          </a:p>
        </p:txBody>
      </p:sp>
    </p:spTree>
    <p:extLst>
      <p:ext uri="{BB962C8B-B14F-4D97-AF65-F5344CB8AC3E}">
        <p14:creationId xmlns:p14="http://schemas.microsoft.com/office/powerpoint/2010/main" val="1721128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551384" y="260648"/>
            <a:ext cx="86868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en-GB" b="1" dirty="0" err="1"/>
              <a:t>Tratamentul</a:t>
            </a:r>
            <a:endParaRPr lang="en-GB" b="1" dirty="0"/>
          </a:p>
          <a:p>
            <a:pPr algn="just"/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en-GB" i="1" dirty="0"/>
              <a:t>A</a:t>
            </a:r>
            <a:r>
              <a:rPr lang="ro-RO" i="1" dirty="0"/>
              <a:t>. Tratamentul </a:t>
            </a:r>
            <a:r>
              <a:rPr lang="en-GB" i="1" dirty="0"/>
              <a:t>etiologic</a:t>
            </a:r>
          </a:p>
          <a:p>
            <a:pPr algn="just" eaLnBrk="0" hangingPunct="0"/>
            <a:endParaRPr lang="en-GB" i="1" dirty="0"/>
          </a:p>
          <a:p>
            <a:pPr algn="just" eaLnBrk="0" hangingPunct="0"/>
            <a:r>
              <a:rPr lang="ro-RO" dirty="0"/>
              <a:t>În intoxicaţia </a:t>
            </a:r>
            <a:r>
              <a:rPr lang="ro-RO" b="1" dirty="0"/>
              <a:t>acută</a:t>
            </a:r>
            <a:r>
              <a:rPr lang="ro-RO" dirty="0"/>
              <a:t> cu clorură mercurică se poate administra: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</a:t>
            </a:r>
            <a:r>
              <a:rPr lang="ro-RO" i="1" dirty="0"/>
              <a:t>Dimercaptopropranol (DMP), Dimercaprol (BAL),</a:t>
            </a:r>
            <a:r>
              <a:rPr lang="ro-RO" dirty="0"/>
              <a:t> acesta fiind insuficient în cazul intoxicaţiei cu mercur metalic. 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Vitaminele C şi K cresc toleranţa dimercaptopropanol. 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La doze mai mari de 5 mg mulţi bolnavi pot manifesta vomă, convulsii şi chiar comă.</a:t>
            </a:r>
            <a:endParaRPr lang="en-AU" dirty="0">
              <a:latin typeface="_TimesNewRoman" charset="0"/>
            </a:endParaRPr>
          </a:p>
          <a:p>
            <a:pPr eaLnBrk="0" hangingPunct="0"/>
            <a:endParaRPr lang="en-AU" dirty="0"/>
          </a:p>
          <a:p>
            <a:pPr algn="just"/>
            <a:r>
              <a:rPr lang="ro-RO" dirty="0"/>
              <a:t>În forma </a:t>
            </a:r>
            <a:r>
              <a:rPr lang="ro-RO" b="1" dirty="0"/>
              <a:t>cronică</a:t>
            </a:r>
            <a:r>
              <a:rPr lang="ro-RO" dirty="0"/>
              <a:t> se pot utiliza şi: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N-acetil-DL-penicilină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Unithiol (Dimercapto-2,3-propansulfan)</a:t>
            </a:r>
            <a:endParaRPr lang="en-AU" dirty="0">
              <a:latin typeface="_TimesNewRoman" charset="0"/>
            </a:endParaRPr>
          </a:p>
          <a:p>
            <a:pPr eaLnBrk="0" hangingPunct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43462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551384" y="332656"/>
            <a:ext cx="9144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0" hangingPunct="0"/>
            <a:r>
              <a:rPr lang="ro-RO" b="1" dirty="0"/>
              <a:t>	</a:t>
            </a:r>
          </a:p>
          <a:p>
            <a:pPr algn="just" eaLnBrk="0" hangingPunct="0"/>
            <a:r>
              <a:rPr lang="ro-RO" i="1" dirty="0"/>
              <a:t>B. Tratamentul patogenic:</a:t>
            </a:r>
            <a:r>
              <a:rPr lang="ro-RO" dirty="0"/>
              <a:t> vitaminoterapie pentru protecţia celulei nervoase (B</a:t>
            </a:r>
            <a:r>
              <a:rPr lang="ro-RO" baseline="-30000" dirty="0"/>
              <a:t>1</a:t>
            </a:r>
            <a:r>
              <a:rPr lang="ro-RO" dirty="0"/>
              <a:t>, B</a:t>
            </a:r>
            <a:r>
              <a:rPr lang="ro-RO" baseline="-30000" dirty="0"/>
              <a:t>6</a:t>
            </a:r>
            <a:r>
              <a:rPr lang="ro-RO" dirty="0"/>
              <a:t>, C etc.).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b="1" dirty="0"/>
              <a:t>	</a:t>
            </a:r>
          </a:p>
          <a:p>
            <a:pPr algn="just" eaLnBrk="0" hangingPunct="0"/>
            <a:r>
              <a:rPr lang="ro-RO" i="1" dirty="0"/>
              <a:t>C. Tratamentul simptomatic:</a:t>
            </a:r>
            <a:r>
              <a:rPr lang="ro-RO" dirty="0"/>
              <a:t> 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antiparkinsoniene (pentru tremor),;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tratamentul stomatitei,;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tranchilizante;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tratamentul tulburărilor digestive.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b="1" i="1" dirty="0"/>
              <a:t> </a:t>
            </a:r>
            <a:endParaRPr lang="en-AU" dirty="0">
              <a:latin typeface="_TimesNewRoman" charset="0"/>
            </a:endParaRPr>
          </a:p>
          <a:p>
            <a:pPr eaLnBrk="0" hangingPunct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1390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479376" y="980728"/>
            <a:ext cx="9144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ro-RO" b="1" i="1" dirty="0"/>
              <a:t> Profilaxia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b="1" i="1" dirty="0"/>
              <a:t>	</a:t>
            </a:r>
          </a:p>
          <a:p>
            <a:pPr algn="just" eaLnBrk="0" hangingPunct="0"/>
            <a:r>
              <a:rPr lang="ro-RO" i="1" dirty="0"/>
              <a:t>A. Măsuri tehnico-organizatorice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- eliminarea mercurului din procesele tehnologice sau înlocuirea lui cu substanţe mai puţin toxice;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- automatizarea unor procese tehnologice care să îndepărteze pe muncitori de sursele de emisie a vaporilor de Hg;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- izolarea aparaturii şi/sau a proceselor tehnologice generatoare de Hg la locul (postul) de muncă;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 </a:t>
            </a:r>
            <a:endParaRPr lang="en-AU" dirty="0">
              <a:latin typeface="_TimesNewRoman" charset="0"/>
            </a:endParaRPr>
          </a:p>
          <a:p>
            <a:pPr eaLnBrk="0" hangingPunct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1374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407368" y="260648"/>
            <a:ext cx="9433048" cy="6409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ro-RO" i="1" dirty="0"/>
              <a:t>B. Măsuri medicale</a:t>
            </a:r>
            <a:endParaRPr lang="en-GB" i="1" dirty="0"/>
          </a:p>
          <a:p>
            <a:pPr algn="just"/>
            <a:endParaRPr lang="en-AU" sz="1200" dirty="0">
              <a:latin typeface="_TimesNewRoman" charset="0"/>
            </a:endParaRPr>
          </a:p>
          <a:p>
            <a:pPr algn="just" eaLnBrk="0" hangingPunct="0"/>
            <a:r>
              <a:rPr lang="ro-RO" i="1" dirty="0"/>
              <a:t>Recunoaşterea riscului de intoxicaţie</a:t>
            </a:r>
            <a:r>
              <a:rPr lang="ro-RO" dirty="0"/>
              <a:t> cu Hg prin studiul atent al procesului tehnologic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sz="1050" dirty="0"/>
              <a:t>	</a:t>
            </a:r>
          </a:p>
          <a:p>
            <a:pPr algn="just" eaLnBrk="0" hangingPunct="0"/>
            <a:r>
              <a:rPr lang="ro-RO" i="1" dirty="0"/>
              <a:t>Examen medical la încadrarea în muncă</a:t>
            </a:r>
            <a:r>
              <a:rPr lang="en-GB" i="1" dirty="0"/>
              <a:t> </a:t>
            </a:r>
            <a:r>
              <a:rPr lang="en-GB" i="1" dirty="0" err="1"/>
              <a:t>si</a:t>
            </a:r>
            <a:r>
              <a:rPr lang="en-GB" i="1" dirty="0"/>
              <a:t> </a:t>
            </a:r>
            <a:r>
              <a:rPr lang="en-GB" i="1" dirty="0" err="1"/>
              <a:t>controlul</a:t>
            </a:r>
            <a:r>
              <a:rPr lang="en-GB" i="1" dirty="0"/>
              <a:t> medical periodic</a:t>
            </a:r>
            <a:r>
              <a:rPr lang="ro-RO" dirty="0"/>
              <a:t>, constă din: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examen clinic general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creatinina sanguină</a:t>
            </a:r>
            <a:endParaRPr lang="en-GB" dirty="0"/>
          </a:p>
          <a:p>
            <a:pPr algn="just" eaLnBrk="0" hangingPunct="0"/>
            <a:r>
              <a:rPr lang="en-GB" dirty="0"/>
              <a:t>	</a:t>
            </a:r>
            <a:r>
              <a:rPr lang="ro-RO" dirty="0"/>
              <a:t>- Hg-U (mercururia)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</a:t>
            </a:r>
            <a:r>
              <a:rPr lang="ro-RO" dirty="0">
                <a:sym typeface="Symbol" panose="05050102010706020507" pitchFamily="18" charset="2"/>
              </a:rPr>
              <a:t>Hg-S (mercuremia)</a:t>
            </a:r>
            <a:endParaRPr lang="en-AU" dirty="0">
              <a:latin typeface="_TimesNewRoman" charset="0"/>
            </a:endParaRPr>
          </a:p>
          <a:p>
            <a:pPr algn="just" eaLnBrk="0" hangingPunct="0"/>
            <a:endParaRPr lang="en-GB" sz="900" dirty="0"/>
          </a:p>
          <a:p>
            <a:pPr algn="just"/>
            <a:r>
              <a:rPr lang="ro-RO" dirty="0"/>
              <a:t>Contraindicaţii medicale: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boli cronice ale sistemului nervos central şi periferic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boli psihice, inclusiv nevrozele manifeste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boli endocrine ca: hipertiroidia şi hipoparatiroidia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nefropatii cronice </a:t>
            </a:r>
            <a:endParaRPr lang="en-GB" dirty="0"/>
          </a:p>
          <a:p>
            <a:pPr algn="just" eaLnBrk="0" hangingPunct="0"/>
            <a:endParaRPr lang="en-GB" sz="1100" dirty="0"/>
          </a:p>
          <a:p>
            <a:pPr algn="just" eaLnBrk="0" hangingPunct="0"/>
            <a:r>
              <a:rPr lang="ro-RO" i="1" dirty="0"/>
              <a:t>Educaţia pentru sănătate</a:t>
            </a:r>
            <a:r>
              <a:rPr lang="en-GB" i="1" dirty="0"/>
              <a:t> - </a:t>
            </a:r>
            <a:r>
              <a:rPr lang="ro-RO" dirty="0"/>
              <a:t>igienă individuală </a:t>
            </a:r>
            <a:endParaRPr lang="en-AU" dirty="0">
              <a:latin typeface="_TimesNew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067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59CE2A7-B40A-469E-8A87-F6B32C4379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442" r="4163" b="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D57D60A-C611-4472-ACC7-7D2F7C7DE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7" y="1678666"/>
            <a:ext cx="4088190" cy="2369093"/>
          </a:xfrm>
        </p:spPr>
        <p:txBody>
          <a:bodyPr>
            <a:normAutofit/>
          </a:bodyPr>
          <a:lstStyle/>
          <a:p>
            <a:r>
              <a:rPr lang="ro-RO" sz="1800" b="1" dirty="0">
                <a:effectLst/>
                <a:ea typeface="Times New Roman" panose="02020603050405020304" pitchFamily="18" charset="0"/>
              </a:rPr>
              <a:t>INTOXICAŢIA PROFESIONALĂ CU COMPUŞI ORGANICI AI MERCURULUI</a:t>
            </a:r>
            <a:endParaRPr lang="en-US" sz="4800" b="1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1418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1C2947-5CBE-46D6-BB24-CEE6B3BC31AB}"/>
              </a:ext>
            </a:extLst>
          </p:cNvPr>
          <p:cNvSpPr txBox="1"/>
          <p:nvPr/>
        </p:nvSpPr>
        <p:spPr>
          <a:xfrm>
            <a:off x="695400" y="1556792"/>
            <a:ext cx="1008112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o-RO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Intoxicaţia</a:t>
            </a:r>
            <a:r>
              <a:rPr lang="ro-RO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profesională cu mercur. 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Etiologie. Patogenie. Tabloul clinic. Diagnosticul pozitiv. Diagnosticul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diferenţial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Expertiza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capacităţii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muncă. Tratament. Profilaxie.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Relaţii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ecologice specifice.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o-RO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Intoxicaţia</a:t>
            </a:r>
            <a:r>
              <a:rPr lang="ro-RO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profesională cu </a:t>
            </a:r>
            <a:r>
              <a:rPr lang="ro-RO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compuşi</a:t>
            </a:r>
            <a:r>
              <a:rPr lang="ro-RO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organici ai mercurului. 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Etiologie. Patogenie. Tabloul clinic. Diagnosticul pozitiv. Diagnosticul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diferenţial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Expertiza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capacităţii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muncă. Tratament. Profilaxie.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Relaţii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ecologice specifice.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3200" b="1" dirty="0">
              <a:ea typeface="Times New Roman" panose="02020603050405020304" pitchFamily="18" charset="0"/>
            </a:endParaRPr>
          </a:p>
          <a:p>
            <a:r>
              <a:rPr lang="ro-RO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Intoxicaţia</a:t>
            </a:r>
            <a:r>
              <a:rPr lang="ro-RO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profesională cu crom. 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Etiologie. Patogenie. Tabloul clinic. </a:t>
            </a:r>
            <a:r>
              <a:rPr lang="en-GB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Diagnosticul</a:t>
            </a: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pozitiv</a:t>
            </a: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GB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Diagnosticul</a:t>
            </a: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diferenţial</a:t>
            </a: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en-GB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Tratament</a:t>
            </a: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GB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Profilaxie</a:t>
            </a: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3352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57B48-2EC9-465F-AC67-25DB69A24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Etiologia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E2C0B-5565-4DB9-8F82-DD7F49411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Factorul etiologic principal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este reprezentat de: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compuşi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alchilici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Hg cu hidrocarburi alifatice: metil mercur, etil mercur,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dimetil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mercur,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dietil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mercur, clorura de etil mercur, etc..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compuşi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arilici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Hg cu hidrocarburi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arilice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(cu nucleu benzenic aromatic): fenil mercur,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nitrofenil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mercur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alţi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Locuri de muncă, procese tehnologice, profesiuni expuse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prepararea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compuşilor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organomercuriali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alchilici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sau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arilici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utilizarea lor ca: fungicide, germicide, dezinfectante, tratarea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seminţelor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controlul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seminţelor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tratate,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experienţe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laborator etc.;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conservarea pastei de hârtie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hârtiei;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impregnarea lemnului;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conservarea vopselelor, a cleiurilor organice.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461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890AE-3AB5-4E13-A3CE-1D28E16E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Patogenia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3C08E-C7AA-4213-A899-D04E8A4D7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Cale de pătrundere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respiratorie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prin tegumentele intacte; calea digestivă este posibilă dar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puţin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importantă în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condiţii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profesionale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irculă în sânge legat de hematii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Metabolizarea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constă în scindarea legăturii C-Hg.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Eliminarea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 urină.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Mecanismele de </a:t>
            </a:r>
            <a:r>
              <a:rPr lang="ro-RO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acţiune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Compuşii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metil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etil sunt toxici puternici ai sistemului nervos central.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00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8AF99-E720-4C21-B2CC-01FD5DA7B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Tabloul clinic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4E063-E6E3-4A2D-B943-1D61D4083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621" y="1926444"/>
            <a:ext cx="8596668" cy="4292747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>
                <a:effectLst/>
                <a:ea typeface="Times New Roman" panose="02020603050405020304" pitchFamily="18" charset="0"/>
              </a:rPr>
              <a:t>	</a:t>
            </a:r>
            <a:r>
              <a:rPr lang="ro-RO" b="1" dirty="0" err="1">
                <a:effectLst/>
                <a:ea typeface="Times New Roman" panose="02020603050405020304" pitchFamily="18" charset="0"/>
              </a:rPr>
              <a:t>Compuşii</a:t>
            </a:r>
            <a:r>
              <a:rPr lang="ro-RO" b="1" dirty="0">
                <a:effectLst/>
                <a:ea typeface="Times New Roman" panose="02020603050405020304" pitchFamily="18" charset="0"/>
              </a:rPr>
              <a:t> </a:t>
            </a:r>
            <a:r>
              <a:rPr lang="ro-RO" b="1" dirty="0" err="1">
                <a:effectLst/>
                <a:ea typeface="Times New Roman" panose="02020603050405020304" pitchFamily="18" charset="0"/>
              </a:rPr>
              <a:t>alchilici</a:t>
            </a:r>
            <a:r>
              <a:rPr lang="ro-RO" b="1" dirty="0">
                <a:effectLst/>
                <a:ea typeface="Times New Roman" panose="02020603050405020304" pitchFamily="18" charset="0"/>
              </a:rPr>
              <a:t> </a:t>
            </a:r>
            <a:r>
              <a:rPr lang="ro-RO" dirty="0">
                <a:effectLst/>
                <a:ea typeface="Times New Roman" panose="02020603050405020304" pitchFamily="18" charset="0"/>
              </a:rPr>
              <a:t>provoacă </a:t>
            </a:r>
            <a:r>
              <a:rPr lang="ro-RO" dirty="0" err="1">
                <a:effectLst/>
                <a:ea typeface="Times New Roman" panose="02020603050405020304" pitchFamily="18" charset="0"/>
              </a:rPr>
              <a:t>intoxicaţii</a:t>
            </a:r>
            <a:r>
              <a:rPr lang="ro-RO" dirty="0">
                <a:effectLst/>
                <a:ea typeface="Times New Roman" panose="02020603050405020304" pitchFamily="18" charset="0"/>
              </a:rPr>
              <a:t> generale. 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>
                <a:effectLst/>
                <a:ea typeface="Times New Roman" panose="02020603050405020304" pitchFamily="18" charset="0"/>
              </a:rPr>
              <a:t>	</a:t>
            </a:r>
            <a:r>
              <a:rPr lang="ro-RO" b="1" dirty="0" err="1">
                <a:effectLst/>
                <a:ea typeface="Times New Roman" panose="02020603050405020304" pitchFamily="18" charset="0"/>
              </a:rPr>
              <a:t>Compuşii</a:t>
            </a:r>
            <a:r>
              <a:rPr lang="ro-RO" b="1" dirty="0">
                <a:effectLst/>
                <a:ea typeface="Times New Roman" panose="02020603050405020304" pitchFamily="18" charset="0"/>
              </a:rPr>
              <a:t> </a:t>
            </a:r>
            <a:r>
              <a:rPr lang="ro-RO" b="1" dirty="0" err="1">
                <a:effectLst/>
                <a:ea typeface="Times New Roman" panose="02020603050405020304" pitchFamily="18" charset="0"/>
              </a:rPr>
              <a:t>arilici</a:t>
            </a:r>
            <a:r>
              <a:rPr lang="ro-RO" b="1" dirty="0">
                <a:effectLst/>
                <a:ea typeface="Times New Roman" panose="02020603050405020304" pitchFamily="18" charset="0"/>
              </a:rPr>
              <a:t> </a:t>
            </a:r>
            <a:r>
              <a:rPr lang="ro-RO" dirty="0">
                <a:effectLst/>
                <a:ea typeface="Times New Roman" panose="02020603050405020304" pitchFamily="18" charset="0"/>
              </a:rPr>
              <a:t>nu produc </a:t>
            </a:r>
            <a:r>
              <a:rPr lang="ro-RO" dirty="0" err="1">
                <a:effectLst/>
                <a:ea typeface="Times New Roman" panose="02020603050405020304" pitchFamily="18" charset="0"/>
              </a:rPr>
              <a:t>intoxicaţii</a:t>
            </a:r>
            <a:r>
              <a:rPr lang="ro-RO" dirty="0">
                <a:effectLst/>
                <a:ea typeface="Times New Roman" panose="02020603050405020304" pitchFamily="18" charset="0"/>
              </a:rPr>
              <a:t> generale, ci numai leziuni tegumentare.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b="1" i="1" dirty="0">
                <a:effectLst/>
                <a:ea typeface="Times New Roman" panose="02020603050405020304" pitchFamily="18" charset="0"/>
              </a:rPr>
              <a:t>	</a:t>
            </a:r>
            <a:r>
              <a:rPr lang="ro-RO" i="1" dirty="0" err="1">
                <a:effectLst/>
                <a:ea typeface="Times New Roman" panose="02020603050405020304" pitchFamily="18" charset="0"/>
              </a:rPr>
              <a:t>Intoxicaţia</a:t>
            </a:r>
            <a:r>
              <a:rPr lang="ro-RO" i="1" dirty="0">
                <a:effectLst/>
                <a:ea typeface="Times New Roman" panose="02020603050405020304" pitchFamily="18" charset="0"/>
              </a:rPr>
              <a:t> acută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>
                <a:effectLst/>
                <a:ea typeface="Times New Roman" panose="02020603050405020304" pitchFamily="18" charset="0"/>
              </a:rPr>
              <a:t>	- tulburări nespecifice: </a:t>
            </a:r>
            <a:r>
              <a:rPr lang="ro-RO" dirty="0" err="1">
                <a:effectLst/>
                <a:ea typeface="Times New Roman" panose="02020603050405020304" pitchFamily="18" charset="0"/>
              </a:rPr>
              <a:t>iritaţia</a:t>
            </a:r>
            <a:r>
              <a:rPr lang="ro-RO" dirty="0">
                <a:effectLst/>
                <a:ea typeface="Times New Roman" panose="02020603050405020304" pitchFamily="18" charset="0"/>
              </a:rPr>
              <a:t> căilor aeriene superioare (faringită, laringită), vezicule în cavitatea bucală, conjunctivită, tulburări de </a:t>
            </a:r>
            <a:r>
              <a:rPr lang="ro-RO" dirty="0" err="1">
                <a:effectLst/>
                <a:ea typeface="Times New Roman" panose="02020603050405020304" pitchFamily="18" charset="0"/>
              </a:rPr>
              <a:t>deglutiţie</a:t>
            </a:r>
            <a:r>
              <a:rPr lang="ro-RO" dirty="0">
                <a:effectLst/>
                <a:ea typeface="Times New Roman" panose="02020603050405020304" pitchFamily="18" charset="0"/>
              </a:rPr>
              <a:t> </a:t>
            </a:r>
            <a:r>
              <a:rPr lang="ro-RO" dirty="0" err="1">
                <a:effectLst/>
                <a:ea typeface="Times New Roman" panose="02020603050405020304" pitchFamily="18" charset="0"/>
              </a:rPr>
              <a:t>şi</a:t>
            </a:r>
            <a:r>
              <a:rPr lang="ro-RO" dirty="0">
                <a:effectLst/>
                <a:ea typeface="Times New Roman" panose="02020603050405020304" pitchFamily="18" charset="0"/>
              </a:rPr>
              <a:t> vorbire, </a:t>
            </a:r>
            <a:r>
              <a:rPr lang="ro-RO" dirty="0" err="1">
                <a:effectLst/>
                <a:ea typeface="Times New Roman" panose="02020603050405020304" pitchFamily="18" charset="0"/>
              </a:rPr>
              <a:t>greaţă</a:t>
            </a:r>
            <a:r>
              <a:rPr lang="ro-RO" dirty="0">
                <a:effectLst/>
                <a:ea typeface="Times New Roman" panose="02020603050405020304" pitchFamily="18" charset="0"/>
              </a:rPr>
              <a:t>, dureri abdominale, oboseală, cefalee.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>
                <a:effectLst/>
                <a:ea typeface="Times New Roman" panose="02020603050405020304" pitchFamily="18" charset="0"/>
              </a:rPr>
              <a:t>	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>
                <a:effectLst/>
                <a:ea typeface="Times New Roman" panose="02020603050405020304" pitchFamily="18" charset="0"/>
              </a:rPr>
              <a:t>	</a:t>
            </a:r>
            <a:r>
              <a:rPr lang="ro-RO" i="1" dirty="0" err="1">
                <a:effectLst/>
                <a:ea typeface="Times New Roman" panose="02020603050405020304" pitchFamily="18" charset="0"/>
              </a:rPr>
              <a:t>Intoxicaţia</a:t>
            </a:r>
            <a:r>
              <a:rPr lang="ro-RO" i="1" dirty="0">
                <a:effectLst/>
                <a:ea typeface="Times New Roman" panose="02020603050405020304" pitchFamily="18" charset="0"/>
              </a:rPr>
              <a:t> cronică:</a:t>
            </a:r>
            <a:r>
              <a:rPr lang="ro-RO" dirty="0">
                <a:effectLst/>
                <a:ea typeface="Times New Roman" panose="02020603050405020304" pitchFamily="18" charset="0"/>
              </a:rPr>
              <a:t> după o expunere de lungă durată, luni, uneori </a:t>
            </a:r>
            <a:r>
              <a:rPr lang="ro-RO" dirty="0" err="1">
                <a:effectLst/>
                <a:ea typeface="Times New Roman" panose="02020603050405020304" pitchFamily="18" charset="0"/>
              </a:rPr>
              <a:t>câţiva</a:t>
            </a:r>
            <a:r>
              <a:rPr lang="ro-RO" dirty="0">
                <a:effectLst/>
                <a:ea typeface="Times New Roman" panose="02020603050405020304" pitchFamily="18" charset="0"/>
              </a:rPr>
              <a:t> ani. Se manifestă prin: 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>
                <a:effectLst/>
                <a:ea typeface="Times New Roman" panose="02020603050405020304" pitchFamily="18" charset="0"/>
              </a:rPr>
              <a:t>	- sindrom astenic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>
                <a:effectLst/>
                <a:ea typeface="Times New Roman" panose="02020603050405020304" pitchFamily="18" charset="0"/>
              </a:rPr>
              <a:t>	- sindrom nervos: disartrie, disfagie, ataxie a membrelor inferioare </a:t>
            </a:r>
            <a:r>
              <a:rPr lang="ro-RO" dirty="0" err="1">
                <a:effectLst/>
                <a:ea typeface="Times New Roman" panose="02020603050405020304" pitchFamily="18" charset="0"/>
              </a:rPr>
              <a:t>şi</a:t>
            </a:r>
            <a:r>
              <a:rPr lang="ro-RO" dirty="0">
                <a:effectLst/>
                <a:ea typeface="Times New Roman" panose="02020603050405020304" pitchFamily="18" charset="0"/>
              </a:rPr>
              <a:t> superioare, tulburări vizuale</a:t>
            </a:r>
            <a:r>
              <a:rPr lang="ro-RO" dirty="0">
                <a:ea typeface="Times New Roman" panose="02020603050405020304" pitchFamily="18" charset="0"/>
              </a:rPr>
              <a:t>, </a:t>
            </a:r>
            <a:r>
              <a:rPr lang="ro-RO" dirty="0">
                <a:effectLst/>
                <a:ea typeface="Times New Roman" panose="02020603050405020304" pitchFamily="18" charset="0"/>
              </a:rPr>
              <a:t>diminuarea auzului, diminuarea </a:t>
            </a:r>
            <a:r>
              <a:rPr lang="ro-RO" dirty="0" err="1">
                <a:effectLst/>
                <a:ea typeface="Times New Roman" panose="02020603050405020304" pitchFamily="18" charset="0"/>
              </a:rPr>
              <a:t>simţului</a:t>
            </a:r>
            <a:r>
              <a:rPr lang="ro-RO" dirty="0">
                <a:effectLst/>
                <a:ea typeface="Times New Roman" panose="02020603050405020304" pitchFamily="18" charset="0"/>
              </a:rPr>
              <a:t> olfactiv (până la anosmie).</a:t>
            </a:r>
            <a:endParaRPr lang="en-US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222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2C771-1C02-4583-BCE3-E4A0CE178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52737"/>
            <a:ext cx="8596668" cy="4988626"/>
          </a:xfrm>
        </p:spPr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DIAGNOSTIC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Expunerea profesională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a. subiectiv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b. obiectiv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Tabloul clinic: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dominat în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intoxicaţia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cronică de parestezii, ataxie, lezarea nervilor optic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auditiv.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Examene de laborator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indicatori de expunere:  Hg-U	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Diagnosticul </a:t>
            </a: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diferenţial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nevroza astenică (la debutul bolii);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encefalita virotică;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tumoră cerebrală în formele avansate.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o-RO" i="1" dirty="0"/>
              <a:t>TRTAMENT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administrare de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penicilamină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Cuprenil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BAL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tratament simptomatic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498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06AE8F2-084F-4EB9-B1A7-5AB54150E9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76" r="3974" b="1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2764D24-1076-4768-97F0-7C1077873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7" y="1678666"/>
            <a:ext cx="4088190" cy="2369093"/>
          </a:xfrm>
        </p:spPr>
        <p:txBody>
          <a:bodyPr>
            <a:normAutofit/>
          </a:bodyPr>
          <a:lstStyle/>
          <a:p>
            <a:r>
              <a:rPr lang="ro-RO" sz="2000" b="1" dirty="0"/>
              <a:t>INTOXICAŢIA PROFESIONALĂ CU CROM</a:t>
            </a:r>
            <a:endParaRPr lang="en-US" sz="48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91995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romUL">
            <a:extLst>
              <a:ext uri="{FF2B5EF4-FFF2-40B4-BE49-F238E27FC236}">
                <a16:creationId xmlns:a16="http://schemas.microsoft.com/office/drawing/2014/main" id="{8952DB86-16AD-46CA-869D-E1137F588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404664"/>
            <a:ext cx="2600325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79376" y="620688"/>
            <a:ext cx="91440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0" hangingPunct="0"/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b="1" i="1" dirty="0"/>
              <a:t>Etiologie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i="1" dirty="0"/>
              <a:t>A. Factori etiologici principali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cromul, metal răspândit în natură numai sub formă de combinaţii</a:t>
            </a:r>
            <a:r>
              <a:rPr lang="en-GB" dirty="0"/>
              <a:t> - </a:t>
            </a:r>
            <a:r>
              <a:rPr lang="en-GB" dirty="0" err="1"/>
              <a:t>minereuri</a:t>
            </a:r>
            <a:r>
              <a:rPr lang="ro-RO" dirty="0"/>
              <a:t>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en-US" dirty="0"/>
              <a:t>a. </a:t>
            </a:r>
            <a:r>
              <a:rPr lang="ro-RO" dirty="0"/>
              <a:t>Cromul - metal greu de culoare alb strălucitoare, greu fuzibil, maleabil, ductil, foarte rezistent la coroziune. Este utilizat la producerea oţelurilor speciale în combinaţie cu alte metale.</a:t>
            </a:r>
            <a:endParaRPr lang="en-GB" dirty="0"/>
          </a:p>
          <a:p>
            <a:pPr algn="just"/>
            <a:r>
              <a:rPr lang="ro-RO" dirty="0"/>
              <a:t>b. Compuşii de crom: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compuşii bivalenţi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compuşi de crom trivalent: 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en-US" dirty="0"/>
              <a:t>	</a:t>
            </a:r>
            <a:r>
              <a:rPr lang="ro-RO" dirty="0"/>
              <a:t>- compuşi de crom hexavalent (cromaţii): bicromatul de sodium</a:t>
            </a:r>
            <a:r>
              <a:rPr lang="en-GB" dirty="0"/>
              <a:t>, </a:t>
            </a:r>
            <a:r>
              <a:rPr lang="ro-RO" dirty="0"/>
              <a:t>bicromatul de potasiu</a:t>
            </a:r>
            <a:r>
              <a:rPr lang="en-GB" dirty="0"/>
              <a:t>,</a:t>
            </a:r>
            <a:r>
              <a:rPr lang="ro-RO" dirty="0"/>
              <a:t> trioxidul de crom</a:t>
            </a:r>
            <a:endParaRPr lang="en-AU" dirty="0">
              <a:latin typeface="_TimesNew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9707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51384" y="620688"/>
            <a:ext cx="86106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08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ro-RO" i="1"/>
              <a:t>B. Locuri de muncă, procese tehnologice, profesiuni expuse</a:t>
            </a:r>
            <a:endParaRPr lang="en-AU">
              <a:latin typeface="_TimesNewRoman" charset="0"/>
            </a:endParaRPr>
          </a:p>
          <a:p>
            <a:pPr algn="just" eaLnBrk="0" hangingPunct="0"/>
            <a:r>
              <a:rPr lang="ro-RO"/>
              <a:t>- metalurgia oţelurilor şi fontelor speciale; </a:t>
            </a:r>
            <a:endParaRPr lang="en-AU">
              <a:latin typeface="_TimesNewRoman" charset="0"/>
            </a:endParaRPr>
          </a:p>
          <a:p>
            <a:pPr algn="just" eaLnBrk="0" hangingPunct="0"/>
            <a:r>
              <a:rPr lang="ro-RO"/>
              <a:t>- producerea pigmenţilor anorganici: cromat de plumb, cromat de zinc, oxid verde de crom;</a:t>
            </a:r>
            <a:endParaRPr lang="en-AU">
              <a:latin typeface="_TimesNewRoman" charset="0"/>
            </a:endParaRPr>
          </a:p>
          <a:p>
            <a:pPr algn="just" eaLnBrk="0" hangingPunct="0"/>
            <a:r>
              <a:rPr lang="ro-RO"/>
              <a:t>- industria chimică</a:t>
            </a:r>
            <a:endParaRPr lang="en-AU">
              <a:latin typeface="_TimesNewRoman" charset="0"/>
            </a:endParaRPr>
          </a:p>
          <a:p>
            <a:pPr algn="just"/>
            <a:r>
              <a:rPr lang="ro-RO"/>
              <a:t>- fabricarea unor catalizatori cu conţinut de acid cromic;</a:t>
            </a:r>
            <a:endParaRPr lang="en-AU">
              <a:latin typeface="_TimesNewRoman" charset="0"/>
            </a:endParaRPr>
          </a:p>
          <a:p>
            <a:pPr algn="just" eaLnBrk="0" hangingPunct="0"/>
            <a:r>
              <a:rPr lang="ro-RO"/>
              <a:t>- industria bateriilor electrice;</a:t>
            </a:r>
            <a:endParaRPr lang="en-AU">
              <a:latin typeface="_TimesNewRoman" charset="0"/>
            </a:endParaRPr>
          </a:p>
          <a:p>
            <a:pPr algn="just" eaLnBrk="0" hangingPunct="0"/>
            <a:r>
              <a:rPr lang="ro-RO"/>
              <a:t>- secţiile de cromaj electrolitic (acoperiri metalice);</a:t>
            </a:r>
            <a:endParaRPr lang="en-AU">
              <a:latin typeface="_TimesNewRoman" charset="0"/>
            </a:endParaRPr>
          </a:p>
          <a:p>
            <a:pPr algn="just" eaLnBrk="0" hangingPunct="0"/>
            <a:r>
              <a:rPr lang="ro-RO"/>
              <a:t>- în atelierele grafice şi litografii;</a:t>
            </a:r>
            <a:endParaRPr lang="en-AU">
              <a:latin typeface="_TimesNewRoman" charset="0"/>
            </a:endParaRPr>
          </a:p>
          <a:p>
            <a:pPr algn="just" eaLnBrk="0" hangingPunct="0"/>
            <a:r>
              <a:rPr lang="ro-RO"/>
              <a:t>- tăbăcării, la tăbăcitul chimic cu bicromaţi sau alaun de crom;</a:t>
            </a:r>
            <a:endParaRPr lang="en-AU">
              <a:latin typeface="_TimesNewRoman" charset="0"/>
            </a:endParaRPr>
          </a:p>
          <a:p>
            <a:pPr algn="just" eaLnBrk="0" hangingPunct="0"/>
            <a:r>
              <a:rPr lang="ro-RO"/>
              <a:t>-</a:t>
            </a:r>
            <a:r>
              <a:rPr lang="en-GB"/>
              <a:t> </a:t>
            </a:r>
            <a:r>
              <a:rPr lang="ro-RO"/>
              <a:t>manipularea cimentului cu conţinut în săruri de crom hexavalent;</a:t>
            </a:r>
            <a:endParaRPr lang="en-AU">
              <a:latin typeface="_TimesNewRoman" charset="0"/>
            </a:endParaRPr>
          </a:p>
          <a:p>
            <a:pPr algn="just" eaLnBrk="0" hangingPunct="0"/>
            <a:r>
              <a:rPr lang="ro-RO"/>
              <a:t>- colorarea textilelor, fabricarea sticlei colorate;</a:t>
            </a:r>
            <a:endParaRPr lang="en-AU">
              <a:latin typeface="_TimesNewRoman" charset="0"/>
            </a:endParaRPr>
          </a:p>
          <a:p>
            <a:pPr algn="just" eaLnBrk="0" hangingPunct="0"/>
            <a:r>
              <a:rPr lang="ro-RO"/>
              <a:t>- industria cauciucului;</a:t>
            </a:r>
            <a:endParaRPr lang="en-AU">
              <a:latin typeface="_TimesNewRoman" charset="0"/>
            </a:endParaRPr>
          </a:p>
          <a:p>
            <a:pPr algn="just" eaLnBrk="0" hangingPunct="0"/>
            <a:r>
              <a:rPr lang="ro-RO"/>
              <a:t>- medicină nucleară.</a:t>
            </a:r>
            <a:endParaRPr lang="en-AU" dirty="0">
              <a:latin typeface="_TimesNew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0770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23392" y="548680"/>
            <a:ext cx="957706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ro-RO" b="1" i="1" dirty="0"/>
              <a:t>Patogenie</a:t>
            </a:r>
          </a:p>
          <a:p>
            <a:pPr algn="just"/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- cromul este un oligoelement esenţial în organism sub formă </a:t>
            </a:r>
            <a:r>
              <a:rPr lang="ro-RO" b="1" dirty="0"/>
              <a:t>trivalentă</a:t>
            </a:r>
            <a:r>
              <a:rPr lang="ro-RO" dirty="0"/>
              <a:t>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- cromul </a:t>
            </a:r>
            <a:r>
              <a:rPr lang="ro-RO" b="1" dirty="0"/>
              <a:t>hexavalent</a:t>
            </a:r>
            <a:r>
              <a:rPr lang="en-GB" b="1" dirty="0"/>
              <a:t> </a:t>
            </a:r>
            <a:r>
              <a:rPr lang="ro-RO" dirty="0"/>
              <a:t>şi trivalent</a:t>
            </a:r>
            <a:r>
              <a:rPr lang="en-GB" dirty="0"/>
              <a:t> - </a:t>
            </a:r>
            <a:r>
              <a:rPr lang="ro-RO" dirty="0"/>
              <a:t>nociv</a:t>
            </a:r>
            <a:endParaRPr lang="en-GB" dirty="0"/>
          </a:p>
          <a:p>
            <a:pPr algn="just" eaLnBrk="0" hangingPunct="0"/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i="1" dirty="0"/>
              <a:t>A.Căi de pătrundere în organism:</a:t>
            </a:r>
            <a:r>
              <a:rPr lang="ro-RO" dirty="0"/>
              <a:t> 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pe cale </a:t>
            </a:r>
            <a:r>
              <a:rPr lang="ro-RO" b="1" dirty="0"/>
              <a:t>respiratorie</a:t>
            </a:r>
            <a:r>
              <a:rPr lang="ro-RO" dirty="0"/>
              <a:t>, în principal;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digestivă;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cutanată.</a:t>
            </a:r>
          </a:p>
          <a:p>
            <a:pPr algn="just" eaLnBrk="0" hangingPunct="0"/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i="1" dirty="0"/>
              <a:t>B. Circulă legat de hematii;</a:t>
            </a:r>
          </a:p>
          <a:p>
            <a:pPr algn="just" eaLnBrk="0" hangingPunct="0"/>
            <a:r>
              <a:rPr lang="ro-RO" dirty="0"/>
              <a:t>	- este transportat spre diverse organe: rinichi</a:t>
            </a:r>
            <a:r>
              <a:rPr lang="en-GB" dirty="0"/>
              <a:t>,</a:t>
            </a:r>
            <a:r>
              <a:rPr lang="ro-RO" dirty="0"/>
              <a:t> ficat</a:t>
            </a:r>
            <a:r>
              <a:rPr lang="en-GB" dirty="0"/>
              <a:t>,</a:t>
            </a:r>
            <a:r>
              <a:rPr lang="ro-RO" dirty="0"/>
              <a:t> splină</a:t>
            </a:r>
            <a:r>
              <a:rPr lang="en-GB" dirty="0"/>
              <a:t>,</a:t>
            </a:r>
            <a:r>
              <a:rPr lang="ro-RO" dirty="0"/>
              <a:t> tegumente</a:t>
            </a:r>
            <a:r>
              <a:rPr lang="en-GB" dirty="0"/>
              <a:t>,</a:t>
            </a:r>
            <a:r>
              <a:rPr lang="ro-RO" dirty="0"/>
              <a:t> plămâni.</a:t>
            </a:r>
            <a:endParaRPr lang="en-AU" dirty="0">
              <a:latin typeface="_TimesNewRoman" charset="0"/>
            </a:endParaRPr>
          </a:p>
          <a:p>
            <a:pPr eaLnBrk="0" hangingPunct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46862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95400" y="836712"/>
            <a:ext cx="8763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lvl="2" indent="-646113" algn="just"/>
            <a:r>
              <a:rPr lang="ro-RO" dirty="0"/>
              <a:t>- toxicitatea metalului şi a compuşilor săi depinde esenţial de proprietatea oxidantă a cromului hexavalent:</a:t>
            </a:r>
            <a:endParaRPr lang="en-AU" dirty="0">
              <a:latin typeface="_TimesNewRoman" charset="0"/>
            </a:endParaRPr>
          </a:p>
          <a:p>
            <a:pPr lvl="2" algn="just" eaLnBrk="0" hangingPunct="0"/>
            <a:r>
              <a:rPr lang="ro-RO" dirty="0"/>
              <a:t>* este iritant;</a:t>
            </a:r>
            <a:endParaRPr lang="en-AU" dirty="0">
              <a:latin typeface="_TimesNewRoman" charset="0"/>
            </a:endParaRPr>
          </a:p>
          <a:p>
            <a:pPr lvl="2" algn="just" eaLnBrk="0" hangingPunct="0"/>
            <a:r>
              <a:rPr lang="ro-RO" dirty="0"/>
              <a:t>* alergizant;</a:t>
            </a:r>
            <a:endParaRPr lang="en-AU" dirty="0">
              <a:latin typeface="_TimesNewRoman" charset="0"/>
            </a:endParaRPr>
          </a:p>
          <a:p>
            <a:pPr lvl="2" algn="just" eaLnBrk="0" hangingPunct="0"/>
            <a:r>
              <a:rPr lang="ro-RO" dirty="0"/>
              <a:t>* acţiune toxică (necrozantă);</a:t>
            </a:r>
            <a:endParaRPr lang="en-AU" dirty="0">
              <a:latin typeface="_TimesNewRoman" charset="0"/>
            </a:endParaRPr>
          </a:p>
          <a:p>
            <a:pPr lvl="2" algn="just" eaLnBrk="0" hangingPunct="0"/>
            <a:r>
              <a:rPr lang="ro-RO" dirty="0"/>
              <a:t>* proprietăţi mutagene; </a:t>
            </a:r>
            <a:endParaRPr lang="en-AU" dirty="0">
              <a:latin typeface="_TimesNewRoman" charset="0"/>
            </a:endParaRPr>
          </a:p>
          <a:p>
            <a:pPr lvl="2" indent="-557213" algn="just" eaLnBrk="0" hangingPunct="0"/>
            <a:r>
              <a:rPr lang="ro-RO" dirty="0"/>
              <a:t>- compuşii trivalenţi sunt mai puţin toxici pentru organism.</a:t>
            </a:r>
            <a:endParaRPr lang="en-AU" dirty="0">
              <a:latin typeface="_TimesNewRoman" charset="0"/>
            </a:endParaRPr>
          </a:p>
          <a:p>
            <a:pPr lvl="2" algn="just" eaLnBrk="0" hangingPunct="0"/>
            <a:endParaRPr lang="ro-RO" i="1" dirty="0"/>
          </a:p>
          <a:p>
            <a:pPr lvl="2" indent="-557213" algn="just" eaLnBrk="0" hangingPunct="0"/>
            <a:r>
              <a:rPr lang="ro-RO" i="1" dirty="0"/>
              <a:t>C .Eliminarea din organism:</a:t>
            </a:r>
            <a:r>
              <a:rPr lang="en-GB" i="1" dirty="0"/>
              <a:t> </a:t>
            </a:r>
            <a:r>
              <a:rPr lang="ro-RO" dirty="0"/>
              <a:t>se face lent în special pe cale </a:t>
            </a:r>
            <a:r>
              <a:rPr lang="ro-RO" b="1" dirty="0"/>
              <a:t>renală</a:t>
            </a:r>
            <a:endParaRPr lang="en-AU" b="1" dirty="0">
              <a:latin typeface="_TimesNew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1095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95400" y="692696"/>
            <a:ext cx="10009112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ro-RO" b="1" i="1" dirty="0"/>
              <a:t>Tabloul clinic</a:t>
            </a:r>
            <a:endParaRPr lang="en-AU" dirty="0">
              <a:latin typeface="_TimesNewRoman" charset="0"/>
            </a:endParaRPr>
          </a:p>
          <a:p>
            <a:pPr algn="just" eaLnBrk="0" hangingPunct="0"/>
            <a:endParaRPr lang="ro-RO" dirty="0"/>
          </a:p>
          <a:p>
            <a:pPr algn="just" eaLnBrk="0" hangingPunct="0"/>
            <a:r>
              <a:rPr lang="ro-RO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Intoxicaţia acută</a:t>
            </a:r>
            <a:r>
              <a:rPr lang="ro-R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_TimesNewRoman" charset="0"/>
            </a:endParaRPr>
          </a:p>
          <a:p>
            <a:pPr algn="just" eaLnBrk="0" hangingPunct="0"/>
            <a:r>
              <a:rPr lang="ro-RO" dirty="0"/>
              <a:t>	Se produce la stropirea sau </a:t>
            </a:r>
            <a:r>
              <a:rPr lang="ro-RO" b="1" dirty="0"/>
              <a:t>inhalarea</a:t>
            </a:r>
            <a:r>
              <a:rPr lang="ro-RO" dirty="0"/>
              <a:t> de crom hexavalent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 - aparatul respirator:</a:t>
            </a:r>
            <a:endParaRPr lang="en-AU" dirty="0">
              <a:latin typeface="_TimesNewRoman" charset="0"/>
            </a:endParaRPr>
          </a:p>
          <a:p>
            <a:pPr lvl="3" algn="just" eaLnBrk="0" hangingPunct="0"/>
            <a:r>
              <a:rPr lang="ro-RO" dirty="0"/>
              <a:t>* strănut, rinoree, laringite, dureri retrosternale, dispnee</a:t>
            </a:r>
            <a:endParaRPr lang="en-AU" dirty="0">
              <a:latin typeface="_TimesNewRoman" charset="0"/>
            </a:endParaRPr>
          </a:p>
          <a:p>
            <a:pPr lvl="3" algn="just" eaLnBrk="0" hangingPunct="0"/>
            <a:r>
              <a:rPr lang="ro-RO" dirty="0"/>
              <a:t>* bronhospasm generalizat cu crize tipice de astm bronşic</a:t>
            </a:r>
            <a:endParaRPr lang="en-AU" dirty="0">
              <a:latin typeface="_TimesNewRoman" charset="0"/>
            </a:endParaRPr>
          </a:p>
          <a:p>
            <a:pPr lvl="3" algn="just" eaLnBrk="0" hangingPunct="0"/>
            <a:r>
              <a:rPr lang="ro-RO" dirty="0"/>
              <a:t>* edem pulmonar acut toxic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tegumentelor: arsuri de diferite grade</a:t>
            </a:r>
            <a:endParaRPr lang="en-AU" dirty="0">
              <a:latin typeface="_TimesNewRoman" charset="0"/>
            </a:endParaRPr>
          </a:p>
          <a:p>
            <a:pPr lvl="2" algn="just" eaLnBrk="0" hangingPunct="0"/>
            <a:r>
              <a:rPr lang="ro-RO" dirty="0"/>
              <a:t>- manifestări nefrotoxice: albuminurie, oligurie, chiar anurie, prin necroză tubulară.</a:t>
            </a:r>
          </a:p>
          <a:p>
            <a:pPr lvl="2" algn="just" eaLnBrk="0" hangingPunct="0"/>
            <a:r>
              <a:rPr lang="ro-RO" b="1" dirty="0"/>
              <a:t>Ingestia</a:t>
            </a:r>
            <a:r>
              <a:rPr lang="ro-RO" dirty="0"/>
              <a:t> de crom produce:</a:t>
            </a:r>
            <a:endParaRPr lang="en-AU" dirty="0">
              <a:latin typeface="_TimesNewRoman" charset="0"/>
            </a:endParaRPr>
          </a:p>
          <a:p>
            <a:pPr lvl="2" algn="just" eaLnBrk="0" hangingPunct="0"/>
            <a:r>
              <a:rPr lang="ro-RO" dirty="0"/>
              <a:t>- inflamaţia masivă a tubului digestiv</a:t>
            </a:r>
            <a:endParaRPr lang="en-AU" dirty="0">
              <a:latin typeface="_TimesNewRoman" charset="0"/>
            </a:endParaRPr>
          </a:p>
          <a:p>
            <a:pPr lvl="2" algn="just" eaLnBrk="0" hangingPunct="0"/>
            <a:r>
              <a:rPr lang="ro-RO" dirty="0"/>
              <a:t>- după 12-24 ore: necroza hepatică, necroză renală (necroză tubulară)</a:t>
            </a:r>
          </a:p>
          <a:p>
            <a:pPr lvl="2" algn="just" eaLnBrk="0" hangingPunct="0"/>
            <a:r>
              <a:rPr lang="ro-RO" dirty="0"/>
              <a:t>- poate evolua către deces prin colaps circulator</a:t>
            </a:r>
            <a:endParaRPr lang="en-AU" dirty="0">
              <a:latin typeface="_TimesNewRoman" charset="0"/>
            </a:endParaRPr>
          </a:p>
          <a:p>
            <a:pPr eaLnBrk="0" hangingPunct="0"/>
            <a:r>
              <a:rPr lang="ro-RO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19164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D13387C-B833-41BC-BECD-7A6B1AFD9A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35" r="2683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BB5295-B762-4848-A922-895A7A01D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7" y="1678666"/>
            <a:ext cx="4088190" cy="2369093"/>
          </a:xfrm>
        </p:spPr>
        <p:txBody>
          <a:bodyPr>
            <a:normAutofit/>
          </a:bodyPr>
          <a:lstStyle/>
          <a:p>
            <a:r>
              <a:rPr lang="ro-RO" sz="2000" b="1" dirty="0"/>
              <a:t>INTOXICAŢIA PROFESIONALĂ CU MERCUR (Hg)</a:t>
            </a:r>
            <a:endParaRPr lang="en-US" sz="48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35598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1028"/>
          <p:cNvSpPr>
            <a:spLocks noChangeArrowheads="1"/>
          </p:cNvSpPr>
          <p:nvPr/>
        </p:nvSpPr>
        <p:spPr bwMode="auto">
          <a:xfrm>
            <a:off x="551384" y="692696"/>
            <a:ext cx="9144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lvl="3" indent="-1014413" algn="just"/>
            <a:r>
              <a:rPr lang="ro-RO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Forma cronică </a:t>
            </a:r>
            <a:r>
              <a:rPr lang="ro-RO" dirty="0"/>
              <a:t>se manifestă prin:</a:t>
            </a:r>
            <a:endParaRPr lang="en-AU" dirty="0">
              <a:latin typeface="_TimesNewRoman" charset="0"/>
            </a:endParaRPr>
          </a:p>
          <a:p>
            <a:pPr marL="968375" lvl="3" indent="-342900" algn="just" eaLnBrk="0" hangingPunct="0"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ro-RO" dirty="0"/>
              <a:t>ulcer tegumentar, </a:t>
            </a:r>
            <a:endParaRPr lang="en-GB" dirty="0"/>
          </a:p>
          <a:p>
            <a:pPr marL="968375" lvl="3" indent="-342900" algn="just" eaLnBrk="0" hangingPunct="0"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en-GB" dirty="0"/>
              <a:t>d</a:t>
            </a:r>
            <a:r>
              <a:rPr lang="ro-RO" dirty="0"/>
              <a:t>ermită</a:t>
            </a:r>
            <a:r>
              <a:rPr lang="en-GB" dirty="0"/>
              <a:t> </a:t>
            </a:r>
            <a:r>
              <a:rPr lang="en-GB" dirty="0" err="1"/>
              <a:t>alergica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ortoergica</a:t>
            </a:r>
            <a:endParaRPr lang="en-GB" dirty="0"/>
          </a:p>
          <a:p>
            <a:pPr marL="968375" lvl="3" indent="-342900" algn="just" eaLnBrk="0" hangingPunct="0"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ro-RO" dirty="0"/>
              <a:t>ulceraţie şi perforaţia de sept nazal,  </a:t>
            </a:r>
            <a:endParaRPr lang="en-GB" dirty="0"/>
          </a:p>
          <a:p>
            <a:pPr marL="968375" lvl="3" indent="-342900" algn="just" eaLnBrk="0" hangingPunct="0"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ro-RO" dirty="0"/>
              <a:t>rinită, </a:t>
            </a:r>
            <a:endParaRPr lang="en-GB" dirty="0"/>
          </a:p>
          <a:p>
            <a:pPr marL="968375" lvl="3" indent="-342900" algn="just" eaLnBrk="0" hangingPunct="0"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ro-RO" dirty="0"/>
              <a:t>faringită, </a:t>
            </a:r>
            <a:endParaRPr lang="en-GB" dirty="0"/>
          </a:p>
          <a:p>
            <a:pPr marL="968375" lvl="3" indent="-342900" algn="just" eaLnBrk="0" hangingPunct="0"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ro-RO" dirty="0"/>
              <a:t>laringită, </a:t>
            </a:r>
            <a:endParaRPr lang="en-GB" dirty="0"/>
          </a:p>
          <a:p>
            <a:pPr marL="968375" lvl="3" indent="-342900" algn="just" eaLnBrk="0" hangingPunct="0"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ro-RO" dirty="0"/>
              <a:t>bronşită, </a:t>
            </a:r>
            <a:endParaRPr lang="en-GB" dirty="0"/>
          </a:p>
          <a:p>
            <a:pPr marL="968375" lvl="3" indent="-342900" algn="just" eaLnBrk="0" hangingPunct="0"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ro-RO" dirty="0"/>
              <a:t>astm bronşic, </a:t>
            </a:r>
            <a:endParaRPr lang="en-GB" dirty="0"/>
          </a:p>
          <a:p>
            <a:pPr marL="968375" lvl="3" indent="-342900" algn="just" eaLnBrk="0" hangingPunct="0"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ro-RO" dirty="0"/>
              <a:t>conjunctivită;</a:t>
            </a:r>
            <a:endParaRPr lang="en-AU" dirty="0">
              <a:latin typeface="_TimesNewRoman" charset="0"/>
            </a:endParaRPr>
          </a:p>
          <a:p>
            <a:pPr marL="968375" lvl="3" indent="-342900" algn="just" eaLnBrk="0" hangingPunct="0"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en-GB" dirty="0"/>
              <a:t>c</a:t>
            </a:r>
            <a:r>
              <a:rPr lang="ro-RO" dirty="0"/>
              <a:t>ancer</a:t>
            </a:r>
            <a:endParaRPr lang="en-GB" dirty="0"/>
          </a:p>
          <a:p>
            <a:pPr algn="just"/>
            <a:r>
              <a:rPr lang="ro-RO" dirty="0"/>
              <a:t>	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677120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79376" y="908720"/>
            <a:ext cx="936104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ro-RO" i="1" dirty="0"/>
              <a:t>Ulceraţia septului nazal:</a:t>
            </a:r>
            <a:endParaRPr lang="en-GB" i="1" dirty="0"/>
          </a:p>
          <a:p>
            <a:pPr algn="just"/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datorat pătrunderii pulberii la nivelul septului nazal</a:t>
            </a:r>
            <a:r>
              <a:rPr lang="en-GB" dirty="0"/>
              <a:t>,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 	- începe prin fenomene de rinită, hemoragii nazale la presiune</a:t>
            </a:r>
            <a:r>
              <a:rPr lang="en-GB" dirty="0"/>
              <a:t>,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continuă cu formare de cruste galbene în partea anterioară cartilaginoasă a  septului</a:t>
            </a:r>
            <a:r>
              <a:rPr lang="en-GB" dirty="0"/>
              <a:t>,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ulceraţii ale cartilagiului nazal</a:t>
            </a:r>
            <a:r>
              <a:rPr lang="en-GB" dirty="0"/>
              <a:t>,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perforaţia septului, după circa 3 luni de expunere</a:t>
            </a:r>
            <a:r>
              <a:rPr lang="en-GB" dirty="0"/>
              <a:t>,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nu este sesizată de bolnav pentru că nu afectează mirosul</a:t>
            </a:r>
            <a:r>
              <a:rPr lang="en-GB" dirty="0"/>
              <a:t>,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</a:t>
            </a:r>
          </a:p>
          <a:p>
            <a:pPr algn="just" eaLnBrk="0" hangingPunct="0"/>
            <a:r>
              <a:rPr lang="ro-RO" dirty="0"/>
              <a:t>	Leziunile ulceroase cutanate şi nazale nu malignizează.</a:t>
            </a:r>
            <a:endParaRPr lang="en-AU" dirty="0">
              <a:latin typeface="_TimesNewRoman" charset="0"/>
            </a:endParaRPr>
          </a:p>
          <a:p>
            <a:pPr eaLnBrk="0" hangingPunct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53609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524000" y="23590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0" hangingPunct="0"/>
            <a:endParaRPr lang="en-AU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767408" y="980728"/>
            <a:ext cx="964907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o-RO" dirty="0"/>
              <a:t> </a:t>
            </a:r>
            <a:r>
              <a:rPr lang="ro-RO" i="1" dirty="0"/>
              <a:t> Cancerul pulmonar:</a:t>
            </a:r>
            <a:r>
              <a:rPr lang="ro-RO" dirty="0"/>
              <a:t> </a:t>
            </a:r>
            <a:endParaRPr lang="en-AU" dirty="0">
              <a:latin typeface="_TimesNewRoman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ro-RO" dirty="0"/>
              <a:t>- este un efect tardiv al expunerii la crom, având incidenţa crescută la fabricarea bicromaţilor,</a:t>
            </a:r>
            <a:endParaRPr lang="en-AU" dirty="0">
              <a:latin typeface="_TimesNewRoman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ro-RO" dirty="0"/>
              <a:t>- mai atins este plămânul drept, lobul inferior. </a:t>
            </a:r>
            <a:endParaRPr lang="en-AU" dirty="0">
              <a:latin typeface="_TimesNewRoman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ro-RO" dirty="0"/>
              <a:t>- histologic predomină carcinomul epitelial plat, faţă de adenocarcinom.</a:t>
            </a:r>
            <a:endParaRPr lang="en-AU" dirty="0">
              <a:latin typeface="_TimesNewRoman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ro-RO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45511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767408" y="764704"/>
            <a:ext cx="84582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o-RO" b="1" i="1" dirty="0"/>
              <a:t> Diagnosticul</a:t>
            </a:r>
            <a:endParaRPr lang="en-AU" dirty="0">
              <a:latin typeface="_TimesNewRoman" charset="0"/>
            </a:endParaRPr>
          </a:p>
          <a:p>
            <a:pPr algn="just" eaLnBrk="0" hangingPunct="0"/>
            <a:endParaRPr lang="fr-FR" i="1" dirty="0"/>
          </a:p>
          <a:p>
            <a:pPr algn="just" eaLnBrk="0" hangingPunct="0"/>
            <a:r>
              <a:rPr lang="fr-FR" i="1" dirty="0" err="1"/>
              <a:t>Diagnosticul</a:t>
            </a:r>
            <a:r>
              <a:rPr lang="fr-FR" i="1" dirty="0"/>
              <a:t> </a:t>
            </a:r>
            <a:r>
              <a:rPr lang="fr-FR" i="1" dirty="0" err="1"/>
              <a:t>pozitiv</a:t>
            </a:r>
            <a:r>
              <a:rPr lang="fr-FR" i="1" dirty="0"/>
              <a:t> </a:t>
            </a:r>
            <a:r>
              <a:rPr lang="fr-FR" dirty="0"/>
              <a:t>se </a:t>
            </a:r>
            <a:r>
              <a:rPr lang="fr-FR" dirty="0" err="1"/>
              <a:t>stabileşte</a:t>
            </a:r>
            <a:r>
              <a:rPr lang="fr-FR" dirty="0"/>
              <a:t> </a:t>
            </a:r>
            <a:r>
              <a:rPr lang="fr-FR" dirty="0" err="1"/>
              <a:t>pe</a:t>
            </a:r>
            <a:r>
              <a:rPr lang="fr-FR" dirty="0"/>
              <a:t> </a:t>
            </a:r>
            <a:r>
              <a:rPr lang="fr-FR" dirty="0" err="1"/>
              <a:t>criteriile</a:t>
            </a:r>
            <a:r>
              <a:rPr lang="fr-FR" dirty="0"/>
              <a:t> de </a:t>
            </a:r>
            <a:r>
              <a:rPr lang="fr-FR" dirty="0" err="1"/>
              <a:t>profesionalitate</a:t>
            </a:r>
            <a:r>
              <a:rPr lang="fr-FR" dirty="0"/>
              <a:t>, </a:t>
            </a:r>
            <a:r>
              <a:rPr lang="fr-FR" dirty="0" err="1"/>
              <a:t>şi</a:t>
            </a:r>
            <a:r>
              <a:rPr lang="fr-FR" dirty="0"/>
              <a:t> </a:t>
            </a:r>
            <a:r>
              <a:rPr lang="fr-FR" dirty="0" err="1"/>
              <a:t>anume</a:t>
            </a:r>
            <a:r>
              <a:rPr lang="fr-FR" dirty="0"/>
              <a:t>: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</a:t>
            </a:r>
          </a:p>
          <a:p>
            <a:pPr algn="just" eaLnBrk="0" hangingPunct="0"/>
            <a:r>
              <a:rPr lang="ro-RO" i="1" dirty="0"/>
              <a:t>a. Expunerea profesională</a:t>
            </a:r>
            <a:r>
              <a:rPr lang="ro-RO" dirty="0"/>
              <a:t> la crom şi compuşi: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subiectiv: anamneza profesională;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obiectiv: </a:t>
            </a:r>
          </a:p>
          <a:p>
            <a:pPr algn="just" eaLnBrk="0" hangingPunct="0"/>
            <a:r>
              <a:rPr lang="ro-RO" dirty="0"/>
              <a:t>	* documente oficiale cu vechimea la expunere;</a:t>
            </a:r>
          </a:p>
          <a:p>
            <a:pPr algn="just" eaLnBrk="0" hangingPunct="0"/>
            <a:r>
              <a:rPr lang="ro-RO" dirty="0"/>
              <a:t>	* determinări ale cromului în aer locului de muncă.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</a:t>
            </a:r>
          </a:p>
          <a:p>
            <a:pPr algn="just" eaLnBrk="0" hangingPunct="0"/>
            <a:r>
              <a:rPr lang="ro-RO" i="1" dirty="0"/>
              <a:t>B. </a:t>
            </a:r>
            <a:r>
              <a:rPr lang="en-GB" i="1" dirty="0"/>
              <a:t>t</a:t>
            </a:r>
            <a:r>
              <a:rPr lang="ro-RO" i="1" dirty="0"/>
              <a:t>abloul clinic</a:t>
            </a:r>
            <a:r>
              <a:rPr lang="ro-RO" dirty="0"/>
              <a:t>.</a:t>
            </a:r>
            <a:endParaRPr lang="en-AU" dirty="0">
              <a:latin typeface="_TimesNewRoman" charset="0"/>
            </a:endParaRPr>
          </a:p>
          <a:p>
            <a:pPr eaLnBrk="0" hangingPunct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99831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767408" y="908720"/>
            <a:ext cx="9144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ro-RO" i="1" dirty="0"/>
              <a:t>c. Examene de laborator şi paraclinice 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indicatori de expunere: 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* cromuria peste 15 </a:t>
            </a:r>
            <a:r>
              <a:rPr lang="ro-RO" dirty="0">
                <a:sym typeface="Symbol" panose="05050102010706020507" pitchFamily="18" charset="2"/>
              </a:rPr>
              <a:t></a:t>
            </a:r>
            <a:r>
              <a:rPr lang="ro-RO" dirty="0"/>
              <a:t>g/l sau 5 </a:t>
            </a:r>
            <a:r>
              <a:rPr lang="ro-RO" dirty="0">
                <a:sym typeface="Symbol" panose="05050102010706020507" pitchFamily="18" charset="2"/>
              </a:rPr>
              <a:t></a:t>
            </a:r>
            <a:r>
              <a:rPr lang="ro-RO" dirty="0"/>
              <a:t>g/gr de creatinină;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algn="just" eaLnBrk="0" hangingPunct="0"/>
            <a:r>
              <a:rPr lang="ro-RO" dirty="0">
                <a:sym typeface="Symbol" panose="05050102010706020507" pitchFamily="18" charset="2"/>
              </a:rPr>
              <a:t>	</a:t>
            </a:r>
          </a:p>
          <a:p>
            <a:pPr algn="just" eaLnBrk="0" hangingPunct="0"/>
            <a:r>
              <a:rPr lang="ro-RO" dirty="0">
                <a:sym typeface="Symbol" panose="05050102010706020507" pitchFamily="18" charset="2"/>
              </a:rPr>
              <a:t>	- indicatori de efect biologic: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algn="just" eaLnBrk="0" hangingPunct="0"/>
            <a:r>
              <a:rPr lang="ro-RO" dirty="0">
                <a:sym typeface="Symbol" panose="05050102010706020507" pitchFamily="18" charset="2"/>
              </a:rPr>
              <a:t>	* examenul citologic al secreţiei bronşice;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algn="just" eaLnBrk="0" hangingPunct="0"/>
            <a:r>
              <a:rPr lang="ro-RO" dirty="0">
                <a:sym typeface="Symbol" panose="05050102010706020507" pitchFamily="18" charset="2"/>
              </a:rPr>
              <a:t>	* dozarea betaglucuronidazei în urină (normal nu se dozează);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algn="just" eaLnBrk="0" hangingPunct="0"/>
            <a:r>
              <a:rPr lang="ro-RO" dirty="0">
                <a:sym typeface="Symbol" panose="05050102010706020507" pitchFamily="18" charset="2"/>
              </a:rPr>
              <a:t>	* radiografie pulmonară;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algn="just" eaLnBrk="0" hangingPunct="0"/>
            <a:r>
              <a:rPr lang="ro-RO" dirty="0">
                <a:sym typeface="Symbol" panose="05050102010706020507" pitchFamily="18" charset="2"/>
              </a:rPr>
              <a:t>	* gastrofibroscopie;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algn="just" eaLnBrk="0" hangingPunct="0"/>
            <a:r>
              <a:rPr lang="ro-RO" dirty="0">
                <a:sym typeface="Symbol" panose="05050102010706020507" pitchFamily="18" charset="2"/>
              </a:rPr>
              <a:t>	* examen ORL;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algn="just" eaLnBrk="0" hangingPunct="0"/>
            <a:r>
              <a:rPr lang="ro-RO" dirty="0">
                <a:sym typeface="Symbol" panose="05050102010706020507" pitchFamily="18" charset="2"/>
              </a:rPr>
              <a:t>	* examen oftalmologic.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eaLnBrk="0" hangingPunct="0"/>
            <a:endParaRPr lang="en-AU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577702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983432" y="476672"/>
            <a:ext cx="91440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ro-RO" b="1" i="1" dirty="0"/>
              <a:t>Tratamentul</a:t>
            </a:r>
            <a:endParaRPr lang="en-GB" b="1" i="1" dirty="0"/>
          </a:p>
          <a:p>
            <a:pPr algn="just"/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i="1" dirty="0"/>
              <a:t>a. Tratamentul etiologic</a:t>
            </a:r>
            <a:r>
              <a:rPr lang="ro-RO" dirty="0"/>
              <a:t>: 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întreruperea expunerii la crom, compuşi de crom şi obiecte tratate sau cu conţinut de crom (piele cromată, metale cromate, lucrări dentare cu viplă, aliaj de crom);</a:t>
            </a:r>
            <a:endParaRPr lang="en-AU" dirty="0">
              <a:latin typeface="_TimesNewRoman" charset="0"/>
            </a:endParaRPr>
          </a:p>
          <a:p>
            <a:pPr algn="just" eaLnBrk="0" hangingPunct="0"/>
            <a:endParaRPr lang="ro-RO" i="1" dirty="0"/>
          </a:p>
          <a:p>
            <a:pPr algn="just" eaLnBrk="0" hangingPunct="0"/>
            <a:r>
              <a:rPr lang="ro-RO" i="1" dirty="0"/>
              <a:t>b. Tratamentul patogenic</a:t>
            </a:r>
            <a:r>
              <a:rPr lang="ro-RO" dirty="0"/>
              <a:t>: 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aplicarea unui pansament antiseptic;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în cazul ulceraţiilor cutanate, badijonări cu soluţie de nitrat de argint 3%;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ultraviolete, chiuretajul;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unguente cu Edetamin 10%;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ulceraţia de sept nazal: unguente cu Edetamin 5%.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71331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79376" y="692696"/>
            <a:ext cx="9546704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/>
            <a:r>
              <a:rPr lang="ro-RO" b="1" i="1" dirty="0"/>
              <a:t>  Profilaxie</a:t>
            </a:r>
            <a:endParaRPr lang="en-GB" b="1" i="1" dirty="0"/>
          </a:p>
          <a:p>
            <a:pPr algn="just" eaLnBrk="0" hangingPunct="0"/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i="1" dirty="0"/>
              <a:t>A.  Măsuri tehnico-organizatorice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- conduc la scăderea concentraţiei de toxic din aerul locului de muncă, prin</a:t>
            </a:r>
            <a:r>
              <a:rPr lang="en-GB" dirty="0"/>
              <a:t>.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</a:t>
            </a:r>
            <a:r>
              <a:rPr lang="ro-RO" i="1" dirty="0"/>
              <a:t>	</a:t>
            </a:r>
            <a:endParaRPr lang="en-GB" i="1" dirty="0"/>
          </a:p>
          <a:p>
            <a:pPr algn="just"/>
            <a:r>
              <a:rPr lang="ro-RO" i="1" dirty="0"/>
              <a:t>B. Măsuri medicale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a. Recunoaşterea riscului de intoxicaţie cu crom prin: 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b. Examenul medical la încadrarea în muncă: 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</a:t>
            </a:r>
            <a:r>
              <a:rPr lang="en-GB" dirty="0"/>
              <a:t>	</a:t>
            </a:r>
            <a:r>
              <a:rPr lang="ro-RO" dirty="0"/>
              <a:t>Contraindicaţii: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boli cronice ale căilor aeriene superioare (rinite, laringite etc.);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bronhopatiile cronice (inclusiv astmul bronşic);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boala ulceroasă şi colita cronică;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boli cronice ale parenchimului hepatic;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anemiile;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dermatozele.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 </a:t>
            </a:r>
            <a:endParaRPr lang="en-AU" dirty="0">
              <a:latin typeface="_TimesNew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3976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23392" y="476672"/>
            <a:ext cx="936719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449263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en-GB" dirty="0"/>
              <a:t>C</a:t>
            </a:r>
            <a:r>
              <a:rPr lang="ro-RO" dirty="0"/>
              <a:t>. Controlul medical periodic: 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examenul clinic general;</a:t>
            </a:r>
          </a:p>
          <a:p>
            <a:pPr algn="just" eaLnBrk="0" hangingPunct="0"/>
            <a:r>
              <a:rPr lang="ro-RO" dirty="0"/>
              <a:t>	- cromuria;</a:t>
            </a:r>
          </a:p>
          <a:p>
            <a:pPr algn="just" eaLnBrk="0" hangingPunct="0"/>
            <a:r>
              <a:rPr lang="ro-RO" dirty="0"/>
              <a:t>	- probe funcţionale ventilatorii;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examen ORL;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după 10 ani de la încadrare examen citologic al sputei, apoi din 3 în 3 ani.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</a:t>
            </a:r>
          </a:p>
          <a:p>
            <a:pPr algn="just" eaLnBrk="0" hangingPunct="0"/>
            <a:r>
              <a:rPr lang="en-GB"/>
              <a:t>D</a:t>
            </a:r>
            <a:r>
              <a:rPr lang="ro-RO"/>
              <a:t>. </a:t>
            </a:r>
            <a:r>
              <a:rPr lang="ro-RO" dirty="0"/>
              <a:t>Educaţia pentru sănătate: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comportamentul igienico-sanitar pentru evitarea contactului cu mâinile şi mucoasa nazală a cromului şi compuşi sau îndepărtarea acestora prin.</a:t>
            </a:r>
            <a:endParaRPr lang="en-AU" dirty="0">
              <a:latin typeface="_TimesNewRoman" charset="0"/>
            </a:endParaRPr>
          </a:p>
          <a:p>
            <a:pPr eaLnBrk="0" hangingPunct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2170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263352" y="476672"/>
            <a:ext cx="1044116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ro-RO" b="1" dirty="0"/>
              <a:t> </a:t>
            </a:r>
            <a:endParaRPr lang="en-AU" b="1" dirty="0">
              <a:latin typeface="_TimesNewRoman" charset="0"/>
            </a:endParaRPr>
          </a:p>
          <a:p>
            <a:pPr algn="ctr" eaLnBrk="0" hangingPunct="0"/>
            <a:r>
              <a:rPr lang="ro-RO" b="1" dirty="0"/>
              <a:t>INTOXICAŢIA PROFESIONALĂ CU MERCUR (Hg)</a:t>
            </a:r>
            <a:endParaRPr lang="en-AU" b="1" dirty="0">
              <a:latin typeface="_TimesNewRoman" charset="0"/>
            </a:endParaRPr>
          </a:p>
          <a:p>
            <a:pPr algn="just" eaLnBrk="0" hangingPunct="0"/>
            <a:r>
              <a:rPr lang="ro-RO" b="1" dirty="0"/>
              <a:t> 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b="1" i="1" dirty="0"/>
              <a:t>Etiologie</a:t>
            </a:r>
            <a:endParaRPr lang="en-AU" b="1" dirty="0">
              <a:latin typeface="_TimesNewRoman" charset="0"/>
            </a:endParaRPr>
          </a:p>
          <a:p>
            <a:pPr algn="just" eaLnBrk="0" hangingPunct="0"/>
            <a:r>
              <a:rPr lang="ro-RO" b="1" i="1" dirty="0"/>
              <a:t>	</a:t>
            </a:r>
          </a:p>
          <a:p>
            <a:pPr algn="just" eaLnBrk="0" hangingPunct="0"/>
            <a:r>
              <a:rPr lang="ro-RO" i="1" dirty="0"/>
              <a:t>Factorul etiologic principal</a:t>
            </a:r>
            <a:endParaRPr lang="en-AU" dirty="0">
              <a:latin typeface="_TimesNewRoman" charset="0"/>
            </a:endParaRPr>
          </a:p>
          <a:p>
            <a:pPr marL="800100" lvl="1" indent="-342900" algn="just" eaLnBrk="0" hangingPunct="0">
              <a:buFontTx/>
              <a:buChar char="-"/>
            </a:pPr>
            <a:r>
              <a:rPr lang="ro-RO" dirty="0"/>
              <a:t>mercurul (Hg) se poate găsi ca atare în stare naturală sau în compoziţia unor minereuri.</a:t>
            </a:r>
            <a:endParaRPr lang="en-GB" dirty="0"/>
          </a:p>
          <a:p>
            <a:pPr marL="800100" lvl="1" indent="-342900" algn="just" eaLnBrk="0" hangingPunct="0">
              <a:buFontTx/>
              <a:buChar char="-"/>
            </a:pPr>
            <a:r>
              <a:rPr lang="ro-RO" dirty="0"/>
              <a:t>metal </a:t>
            </a:r>
            <a:r>
              <a:rPr lang="ro-RO" b="1" dirty="0"/>
              <a:t>lichid</a:t>
            </a:r>
            <a:r>
              <a:rPr lang="ro-RO" dirty="0"/>
              <a:t> la temperatura obişnuită a aerului din încăperile de lucru;</a:t>
            </a:r>
            <a:endParaRPr lang="en-GB" dirty="0"/>
          </a:p>
          <a:p>
            <a:pPr marL="800100" lvl="1" indent="-342900" algn="just" eaLnBrk="0" hangingPunct="0">
              <a:buFontTx/>
              <a:buChar char="-"/>
            </a:pPr>
            <a:r>
              <a:rPr lang="ro-RO" dirty="0"/>
              <a:t>emite </a:t>
            </a:r>
            <a:r>
              <a:rPr lang="ro-RO" b="1" dirty="0"/>
              <a:t>vapori</a:t>
            </a:r>
            <a:r>
              <a:rPr lang="ro-RO" dirty="0"/>
              <a:t> la temperatura obişnuită de la locurile de muncă, de la </a:t>
            </a:r>
            <a:r>
              <a:rPr lang="ro-RO" b="1" dirty="0"/>
              <a:t>0</a:t>
            </a:r>
            <a:r>
              <a:rPr lang="ro-RO" b="1" baseline="30000" dirty="0"/>
              <a:t>o</a:t>
            </a:r>
            <a:r>
              <a:rPr lang="ro-RO" b="1" dirty="0"/>
              <a:t>C;</a:t>
            </a:r>
            <a:endParaRPr lang="en-GB" b="1" dirty="0"/>
          </a:p>
          <a:p>
            <a:pPr marL="800100" lvl="1" indent="-342900" algn="just" eaLnBrk="0" hangingPunct="0">
              <a:buFontTx/>
              <a:buChar char="-"/>
            </a:pPr>
            <a:r>
              <a:rPr lang="ro-RO" dirty="0"/>
              <a:t>este un metal </a:t>
            </a:r>
            <a:r>
              <a:rPr lang="ro-RO" b="1" dirty="0"/>
              <a:t>alb</a:t>
            </a:r>
            <a:r>
              <a:rPr lang="ro-RO" dirty="0"/>
              <a:t>, </a:t>
            </a:r>
            <a:r>
              <a:rPr lang="ro-RO" b="1" dirty="0"/>
              <a:t>lucios</a:t>
            </a:r>
            <a:r>
              <a:rPr lang="ro-RO" dirty="0"/>
              <a:t> ca argintul, cu densitatea vaporilor mai grei decât aerul;</a:t>
            </a:r>
            <a:endParaRPr lang="en-GB" dirty="0"/>
          </a:p>
          <a:p>
            <a:pPr marL="800100" lvl="1" indent="-342900" algn="just" eaLnBrk="0" hangingPunct="0">
              <a:buFontTx/>
              <a:buChar char="-"/>
            </a:pPr>
            <a:r>
              <a:rPr lang="ro-RO" dirty="0"/>
              <a:t>insolubil în apă, solubil în acid nitric diluat, liposolubil;</a:t>
            </a:r>
            <a:endParaRPr lang="en-AU" dirty="0">
              <a:latin typeface="_TimesNewRoman" charset="0"/>
            </a:endParaRPr>
          </a:p>
          <a:p>
            <a:pPr marL="342900" indent="-342900" algn="just" eaLnBrk="0" hangingPunct="0">
              <a:buFontTx/>
              <a:buChar char="-"/>
            </a:pPr>
            <a:endParaRPr lang="en-AU" dirty="0">
              <a:latin typeface="_TimesNew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784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479376" y="332656"/>
            <a:ext cx="9455968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4508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en-GB" i="1" dirty="0" err="1"/>
              <a:t>Variante</a:t>
            </a:r>
            <a:endParaRPr lang="en-GB" i="1" dirty="0"/>
          </a:p>
          <a:p>
            <a:pPr algn="just"/>
            <a:r>
              <a:rPr lang="en-GB" i="1" dirty="0"/>
              <a:t>a. </a:t>
            </a:r>
            <a:r>
              <a:rPr lang="en-GB" i="1" dirty="0" err="1"/>
              <a:t>Mercur</a:t>
            </a:r>
            <a:r>
              <a:rPr lang="en-GB" i="1" dirty="0"/>
              <a:t> </a:t>
            </a:r>
            <a:r>
              <a:rPr lang="en-GB" i="1" dirty="0" err="1"/>
              <a:t>metalic</a:t>
            </a:r>
            <a:endParaRPr lang="en-GB" i="1" dirty="0"/>
          </a:p>
          <a:p>
            <a:pPr algn="just"/>
            <a:r>
              <a:rPr lang="ro-RO" i="1" dirty="0"/>
              <a:t>b. Sărurile anorganice de mercur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i="1" dirty="0"/>
              <a:t>c. Sărurile organice de mercur</a:t>
            </a:r>
            <a:endParaRPr lang="en-GB" i="1" dirty="0"/>
          </a:p>
          <a:p>
            <a:pPr algn="just" eaLnBrk="0" hangingPunct="0"/>
            <a:endParaRPr lang="en-GB" i="1" dirty="0">
              <a:latin typeface="_TimesNewRoman" charset="0"/>
            </a:endParaRPr>
          </a:p>
          <a:p>
            <a:pPr algn="just" eaLnBrk="0" hangingPunct="0"/>
            <a:r>
              <a:rPr lang="ro-RO" i="1" dirty="0"/>
              <a:t> Timp de expunere probabil până la apariţia intoxicaţiei</a:t>
            </a:r>
            <a:endParaRPr lang="en-AU" dirty="0">
              <a:latin typeface="_TimesNewRoman" charset="0"/>
            </a:endParaRPr>
          </a:p>
          <a:p>
            <a:pPr marL="342900" indent="-342900" algn="just" eaLnBrk="0" hangingPunct="0">
              <a:buFontTx/>
              <a:buChar char="-"/>
            </a:pPr>
            <a:r>
              <a:rPr lang="ro-RO" dirty="0"/>
              <a:t>câteva </a:t>
            </a:r>
            <a:r>
              <a:rPr lang="ro-RO" b="1" dirty="0"/>
              <a:t>luni</a:t>
            </a:r>
            <a:r>
              <a:rPr lang="ro-RO" dirty="0"/>
              <a:t> - câţiva </a:t>
            </a:r>
            <a:r>
              <a:rPr lang="ro-RO" b="1" dirty="0"/>
              <a:t>ani</a:t>
            </a:r>
            <a:r>
              <a:rPr lang="ro-RO" dirty="0"/>
              <a:t> funcţie de cantitatea de Hg absorbită şi de prezenţa factorilor favorizanţi.</a:t>
            </a:r>
            <a:endParaRPr lang="en-GB" dirty="0"/>
          </a:p>
          <a:p>
            <a:pPr algn="just"/>
            <a:endParaRPr lang="en-GB" i="1" dirty="0"/>
          </a:p>
          <a:p>
            <a:pPr algn="just"/>
            <a:r>
              <a:rPr lang="en-GB" i="1" dirty="0" err="1"/>
              <a:t>Locuri</a:t>
            </a:r>
            <a:r>
              <a:rPr lang="en-GB" i="1" dirty="0"/>
              <a:t> de </a:t>
            </a:r>
            <a:r>
              <a:rPr lang="en-GB" i="1" dirty="0" err="1"/>
              <a:t>munca</a:t>
            </a:r>
            <a:endParaRPr lang="en-GB" i="1" dirty="0"/>
          </a:p>
          <a:p>
            <a:pPr marL="342900" indent="-342900" algn="just" eaLnBrk="0" hangingPunct="0">
              <a:buFont typeface="Arial" panose="020B0604020202020204" pitchFamily="34" charset="0"/>
              <a:buChar char="•"/>
            </a:pPr>
            <a:r>
              <a:rPr lang="en-GB" dirty="0" err="1"/>
              <a:t>industria</a:t>
            </a:r>
            <a:r>
              <a:rPr lang="en-GB" dirty="0"/>
              <a:t> </a:t>
            </a:r>
            <a:r>
              <a:rPr lang="en-GB" dirty="0" err="1"/>
              <a:t>chimica</a:t>
            </a:r>
            <a:endParaRPr lang="en-AU" dirty="0">
              <a:latin typeface="_TimesNewRoman" charset="0"/>
            </a:endParaRPr>
          </a:p>
          <a:p>
            <a:pPr marL="342900" indent="-342900" algn="just" eaLnBrk="0" hangingPunct="0">
              <a:buFont typeface="Arial" panose="020B0604020202020204" pitchFamily="34" charset="0"/>
              <a:buChar char="•"/>
            </a:pPr>
            <a:r>
              <a:rPr lang="ro-RO" dirty="0"/>
              <a:t>fabricarea lămpilor fluorescente</a:t>
            </a:r>
            <a:r>
              <a:rPr lang="en-GB" dirty="0"/>
              <a:t>, </a:t>
            </a:r>
            <a:r>
              <a:rPr lang="ro-RO" dirty="0"/>
              <a:t>redresoare şi acumulatoare;</a:t>
            </a:r>
            <a:endParaRPr lang="en-AU" dirty="0">
              <a:latin typeface="_TimesNewRoman" charset="0"/>
            </a:endParaRPr>
          </a:p>
          <a:p>
            <a:pPr marL="342900" indent="-342900" algn="just" eaLnBrk="0" hangingPunct="0">
              <a:buFont typeface="Arial" panose="020B0604020202020204" pitchFamily="34" charset="0"/>
              <a:buChar char="•"/>
            </a:pPr>
            <a:r>
              <a:rPr lang="ro-RO" dirty="0"/>
              <a:t>industria explozibililor (fulminat de Hg)</a:t>
            </a:r>
            <a:endParaRPr lang="en-GB" dirty="0"/>
          </a:p>
          <a:p>
            <a:pPr marL="342900" indent="-342900" algn="just" eaLnBrk="0" hangingPunct="0">
              <a:buFont typeface="Arial" panose="020B0604020202020204" pitchFamily="34" charset="0"/>
              <a:buChar char="•"/>
            </a:pPr>
            <a:r>
              <a:rPr lang="ro-RO" dirty="0"/>
              <a:t>laboratoare unde se utilizează aparatură cu Hg</a:t>
            </a:r>
            <a:endParaRPr lang="en-AU" dirty="0">
              <a:latin typeface="_TimesNewRoman" charset="0"/>
            </a:endParaRPr>
          </a:p>
          <a:p>
            <a:pPr marL="342900" indent="-342900" algn="just" eaLnBrk="0" hangingPunct="0">
              <a:buFont typeface="Arial" panose="020B0604020202020204" pitchFamily="34" charset="0"/>
              <a:buChar char="•"/>
            </a:pPr>
            <a:r>
              <a:rPr lang="ro-RO" dirty="0"/>
              <a:t>industria farmaceutică</a:t>
            </a:r>
            <a:endParaRPr lang="en-GB" dirty="0"/>
          </a:p>
          <a:p>
            <a:pPr marL="342900" indent="-342900" algn="just" eaLnBrk="0" hangingPunct="0">
              <a:buFont typeface="Arial" panose="020B0604020202020204" pitchFamily="34" charset="0"/>
              <a:buChar char="•"/>
            </a:pPr>
            <a:r>
              <a:rPr lang="ro-RO" dirty="0"/>
              <a:t>decorarea porţelanului (clorura mercuroasă)</a:t>
            </a:r>
            <a:endParaRPr lang="en-GB" dirty="0"/>
          </a:p>
          <a:p>
            <a:pPr marL="342900" indent="-342900" algn="just" eaLnBrk="0" hangingPunct="0">
              <a:buFont typeface="Arial" panose="020B0604020202020204" pitchFamily="34" charset="0"/>
              <a:buChar char="•"/>
            </a:pPr>
            <a:r>
              <a:rPr lang="ro-RO" dirty="0"/>
              <a:t>fabricarea de artificii</a:t>
            </a:r>
            <a:endParaRPr lang="en-AU" dirty="0">
              <a:latin typeface="_TimesNew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35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479376" y="548680"/>
            <a:ext cx="943304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ro-RO" b="1" i="1" dirty="0"/>
              <a:t>Patogenie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b="1" dirty="0"/>
              <a:t>	</a:t>
            </a:r>
          </a:p>
          <a:p>
            <a:pPr algn="just" eaLnBrk="0" hangingPunct="0"/>
            <a:r>
              <a:rPr lang="ro-RO" i="1" dirty="0"/>
              <a:t>A. Căi de pătrundere în organism</a:t>
            </a:r>
            <a:r>
              <a:rPr lang="ro-RO" dirty="0"/>
              <a:t> în condiţii profesionale: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calea respiratorie, cea mai importantă;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calea cutanată: poate pătrunde prin tegumentele intacte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calea digestivă - mai puţin importantă.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b="1" i="1" dirty="0"/>
              <a:t>	</a:t>
            </a:r>
          </a:p>
          <a:p>
            <a:pPr algn="just" eaLnBrk="0" hangingPunct="0"/>
            <a:r>
              <a:rPr lang="ro-RO" i="1" dirty="0"/>
              <a:t>B</a:t>
            </a:r>
            <a:r>
              <a:rPr lang="ro-RO" b="1" i="1" dirty="0"/>
              <a:t>.</a:t>
            </a:r>
            <a:r>
              <a:rPr lang="ro-RO" i="1" dirty="0"/>
              <a:t> Circulaţie, distribuţie, localizare (organe ţintă)</a:t>
            </a:r>
            <a:endParaRPr lang="en-AU" dirty="0">
              <a:latin typeface="_TimesNewRoman" charset="0"/>
            </a:endParaRPr>
          </a:p>
          <a:p>
            <a:pPr marL="1371600" indent="-387350" algn="just" eaLnBrk="0" hangingPunct="0"/>
            <a:r>
              <a:rPr lang="ro-RO" dirty="0"/>
              <a:t>- circulă fixat de </a:t>
            </a:r>
            <a:r>
              <a:rPr lang="ro-RO" i="1" dirty="0"/>
              <a:t>proteinel</a:t>
            </a:r>
            <a:r>
              <a:rPr lang="en-GB" i="1" dirty="0"/>
              <a:t>e</a:t>
            </a:r>
            <a:r>
              <a:rPr lang="ro-RO" i="1" dirty="0"/>
              <a:t> plasmatice</a:t>
            </a:r>
            <a:r>
              <a:rPr lang="ro-RO" dirty="0"/>
              <a:t>;</a:t>
            </a:r>
            <a:endParaRPr lang="en-AU" dirty="0">
              <a:latin typeface="_TimesNewRoman" charset="0"/>
            </a:endParaRPr>
          </a:p>
          <a:p>
            <a:pPr lvl="3" indent="-387350" algn="just" eaLnBrk="0" hangingPunct="0"/>
            <a:r>
              <a:rPr lang="ro-RO" dirty="0"/>
              <a:t>- se depune în </a:t>
            </a:r>
            <a:r>
              <a:rPr lang="ro-RO" i="1" dirty="0"/>
              <a:t>sistemul nervos central </a:t>
            </a:r>
            <a:r>
              <a:rPr lang="ro-RO" dirty="0"/>
              <a:t>(creier)</a:t>
            </a:r>
            <a:r>
              <a:rPr lang="en-GB" dirty="0"/>
              <a:t>, </a:t>
            </a:r>
            <a:r>
              <a:rPr lang="ro-RO" dirty="0"/>
              <a:t>rinichi</a:t>
            </a:r>
            <a:r>
              <a:rPr lang="en-GB" dirty="0"/>
              <a:t>, </a:t>
            </a:r>
            <a:r>
              <a:rPr lang="ro-RO" dirty="0"/>
              <a:t>ficat</a:t>
            </a:r>
            <a:r>
              <a:rPr lang="en-GB" dirty="0"/>
              <a:t>, </a:t>
            </a:r>
            <a:r>
              <a:rPr lang="ro-RO" dirty="0"/>
              <a:t>tubul digestiv</a:t>
            </a:r>
            <a:r>
              <a:rPr lang="en-GB" dirty="0"/>
              <a:t>, </a:t>
            </a:r>
            <a:r>
              <a:rPr lang="ro-RO" dirty="0"/>
              <a:t>placentă.</a:t>
            </a:r>
            <a:endParaRPr lang="en-AU" dirty="0">
              <a:latin typeface="_TimesNewRoman" charset="0"/>
            </a:endParaRPr>
          </a:p>
          <a:p>
            <a:pPr lvl="3" indent="-387350" algn="just" eaLnBrk="0" hangingPunct="0"/>
            <a:r>
              <a:rPr lang="ro-RO" b="1" i="1" dirty="0"/>
              <a:t>	</a:t>
            </a:r>
            <a:endParaRPr lang="en-AU" dirty="0">
              <a:latin typeface="_TimesNew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05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263352" y="908720"/>
            <a:ext cx="9525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lvl="3" indent="457200" algn="just"/>
            <a:r>
              <a:rPr lang="ro-RO" i="1" dirty="0"/>
              <a:t>C. Biotransformare</a:t>
            </a:r>
            <a:r>
              <a:rPr lang="ro-RO" dirty="0"/>
              <a:t> - nu suferă procese de biotransformare</a:t>
            </a:r>
            <a:endParaRPr lang="en-AU" dirty="0">
              <a:latin typeface="_TimesNewRoman" charset="0"/>
            </a:endParaRPr>
          </a:p>
          <a:p>
            <a:pPr algn="just"/>
            <a:endParaRPr lang="en-GB" i="1" dirty="0"/>
          </a:p>
          <a:p>
            <a:pPr algn="just"/>
            <a:r>
              <a:rPr lang="en-GB" i="1" dirty="0"/>
              <a:t>D</a:t>
            </a:r>
            <a:r>
              <a:rPr lang="ro-RO" i="1" dirty="0"/>
              <a:t>. Mecanism de acţiune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- mecanism enzimatic de tip inhibitor: </a:t>
            </a:r>
          </a:p>
          <a:p>
            <a:pPr algn="just" eaLnBrk="0" hangingPunct="0"/>
            <a:r>
              <a:rPr lang="ro-RO" b="1" i="1" dirty="0"/>
              <a:t> </a:t>
            </a:r>
            <a:endParaRPr lang="en-AU" dirty="0">
              <a:latin typeface="_TimesNewRoman" charset="0"/>
            </a:endParaRPr>
          </a:p>
          <a:p>
            <a:pPr algn="just"/>
            <a:r>
              <a:rPr lang="en-GB" i="1" dirty="0"/>
              <a:t>E</a:t>
            </a:r>
            <a:r>
              <a:rPr lang="ro-RO" i="1" dirty="0"/>
              <a:t>. Eliminare din organism 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calea renală, principală, importanţă diagnostică;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căi secundare: 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* glandele mamare (laptele matern, importanţă profilactică)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* aparat digestiv, glande salivare;</a:t>
            </a:r>
          </a:p>
          <a:p>
            <a:pPr algn="just" eaLnBrk="0" hangingPunct="0"/>
            <a:r>
              <a:rPr lang="ro-RO" dirty="0"/>
              <a:t>      * Hg poate trece bariera placentară (importanţă profilactică).</a:t>
            </a:r>
            <a:endParaRPr lang="en-AU" dirty="0">
              <a:latin typeface="_TimesNew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617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695400" y="476672"/>
            <a:ext cx="914501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ro-RO" b="1" i="1" dirty="0"/>
              <a:t>Tabloul clinic</a:t>
            </a:r>
            <a:endParaRPr lang="en-GB" b="1" i="1" dirty="0"/>
          </a:p>
          <a:p>
            <a:pPr algn="just"/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i="1" dirty="0"/>
              <a:t>A.Intoxicaţia acută:</a:t>
            </a:r>
            <a:r>
              <a:rPr lang="ro-RO" dirty="0"/>
              <a:t> 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- rară, dar posibilă în condiţii profesionale;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- se datorează inhalării unei cantităţi mari de vapori de mercur în scurt timp (spargerea accidentală a unui recipient cu Hg).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      </a:t>
            </a:r>
            <a:endParaRPr lang="en-US" dirty="0"/>
          </a:p>
          <a:p>
            <a:pPr algn="just" eaLnBrk="0" hangingPunct="0"/>
            <a:r>
              <a:rPr lang="en-US" dirty="0"/>
              <a:t>C</a:t>
            </a:r>
            <a:r>
              <a:rPr lang="ro-RO" dirty="0"/>
              <a:t>linic: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en-US" dirty="0"/>
              <a:t>	</a:t>
            </a:r>
            <a:r>
              <a:rPr lang="ro-RO" dirty="0"/>
              <a:t>- sindrom </a:t>
            </a:r>
            <a:r>
              <a:rPr lang="ro-RO" b="1" dirty="0"/>
              <a:t>iritativ</a:t>
            </a:r>
            <a:r>
              <a:rPr lang="ro-RO" dirty="0"/>
              <a:t>:</a:t>
            </a:r>
            <a:r>
              <a:rPr lang="en-GB" dirty="0"/>
              <a:t> </a:t>
            </a:r>
            <a:r>
              <a:rPr lang="ro-RO" dirty="0"/>
              <a:t>rinofaringită</a:t>
            </a:r>
            <a:r>
              <a:rPr lang="en-GB" dirty="0"/>
              <a:t>, </a:t>
            </a:r>
            <a:r>
              <a:rPr lang="ro-RO" dirty="0"/>
              <a:t>laringită</a:t>
            </a:r>
            <a:r>
              <a:rPr lang="en-GB" dirty="0"/>
              <a:t>, </a:t>
            </a:r>
            <a:r>
              <a:rPr lang="ro-RO" dirty="0"/>
              <a:t>bronşită</a:t>
            </a:r>
            <a:r>
              <a:rPr lang="en-GB" dirty="0"/>
              <a:t>, </a:t>
            </a:r>
            <a:r>
              <a:rPr lang="ro-RO" dirty="0"/>
              <a:t> bronşiolită obliterantă</a:t>
            </a:r>
            <a:r>
              <a:rPr lang="en-GB" dirty="0"/>
              <a:t>, </a:t>
            </a:r>
            <a:r>
              <a:rPr lang="ro-RO" dirty="0"/>
              <a:t>pneumonie chimică  </a:t>
            </a:r>
            <a:endParaRPr lang="en-AU" dirty="0">
              <a:latin typeface="_TimesNewRoman" charset="0"/>
            </a:endParaRPr>
          </a:p>
          <a:p>
            <a:pPr algn="just"/>
            <a:r>
              <a:rPr lang="en-US" dirty="0"/>
              <a:t>	</a:t>
            </a:r>
            <a:r>
              <a:rPr lang="ro-RO" dirty="0"/>
              <a:t>- </a:t>
            </a:r>
            <a:r>
              <a:rPr lang="ro-RO" b="1" dirty="0"/>
              <a:t>stomatită</a:t>
            </a:r>
            <a:r>
              <a:rPr lang="ro-RO" dirty="0"/>
              <a:t> ulcero-necrotică;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</a:t>
            </a:r>
            <a:r>
              <a:rPr lang="ro-RO" b="1" dirty="0"/>
              <a:t>enterocolită</a:t>
            </a:r>
            <a:r>
              <a:rPr lang="ro-RO" dirty="0"/>
              <a:t> acută</a:t>
            </a:r>
            <a:r>
              <a:rPr lang="en-GB" dirty="0"/>
              <a:t>:</a:t>
            </a:r>
            <a:r>
              <a:rPr lang="ro-RO" dirty="0"/>
              <a:t> dureri abdominale</a:t>
            </a:r>
            <a:r>
              <a:rPr lang="en-GB" dirty="0"/>
              <a:t>, </a:t>
            </a:r>
            <a:r>
              <a:rPr lang="ro-RO" dirty="0"/>
              <a:t>diaree, sanghinolentă;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	- </a:t>
            </a:r>
            <a:r>
              <a:rPr lang="ro-RO" b="1" dirty="0"/>
              <a:t>insuficienţă renală </a:t>
            </a:r>
            <a:r>
              <a:rPr lang="ro-RO" dirty="0"/>
              <a:t>acută 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en-US" dirty="0"/>
              <a:t>	</a:t>
            </a:r>
            <a:r>
              <a:rPr lang="ro-RO" dirty="0"/>
              <a:t> - </a:t>
            </a:r>
            <a:r>
              <a:rPr lang="ro-RO" b="1" dirty="0"/>
              <a:t>dermatite</a:t>
            </a:r>
            <a:endParaRPr lang="en-AU" b="1" dirty="0">
              <a:latin typeface="_TimesNew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384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623392" y="476672"/>
            <a:ext cx="91440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en-GB" i="1" dirty="0"/>
              <a:t>B</a:t>
            </a:r>
            <a:r>
              <a:rPr lang="ro-RO" i="1" dirty="0"/>
              <a:t>.</a:t>
            </a:r>
            <a:r>
              <a:rPr lang="en-US" i="1" dirty="0"/>
              <a:t> </a:t>
            </a:r>
            <a:r>
              <a:rPr lang="ro-RO" i="1" dirty="0"/>
              <a:t>Intoxicaţia cronică</a:t>
            </a:r>
            <a:r>
              <a:rPr lang="ro-RO" dirty="0"/>
              <a:t> 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en-US" dirty="0"/>
              <a:t>	</a:t>
            </a:r>
            <a:r>
              <a:rPr lang="ro-RO" dirty="0"/>
              <a:t>- este cea mai frecvent întâlnită; 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en-US" dirty="0"/>
              <a:t>	</a:t>
            </a:r>
            <a:r>
              <a:rPr lang="ro-RO" dirty="0"/>
              <a:t>- Hg fiind un toxic cumulativ.</a:t>
            </a:r>
            <a:endParaRPr lang="en-AU" dirty="0">
              <a:latin typeface="_TimesNewRoman" charset="0"/>
            </a:endParaRPr>
          </a:p>
          <a:p>
            <a:pPr algn="just" eaLnBrk="0" hangingPunct="0"/>
            <a:endParaRPr lang="en-US" dirty="0"/>
          </a:p>
          <a:p>
            <a:pPr algn="just" eaLnBrk="0" hangingPunct="0"/>
            <a:r>
              <a:rPr lang="ro-RO" i="1" dirty="0"/>
              <a:t>a. Sindromul asteno-vegetativ</a:t>
            </a:r>
            <a:r>
              <a:rPr lang="ro-RO" dirty="0"/>
              <a:t>: 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- astenie</a:t>
            </a:r>
            <a:r>
              <a:rPr lang="en-GB" dirty="0"/>
              <a:t>, </a:t>
            </a:r>
            <a:r>
              <a:rPr lang="ro-RO" dirty="0"/>
              <a:t>cefalee</a:t>
            </a:r>
            <a:r>
              <a:rPr lang="en-GB" dirty="0"/>
              <a:t>, </a:t>
            </a:r>
            <a:r>
              <a:rPr lang="ro-RO" dirty="0"/>
              <a:t>ameţeli</a:t>
            </a:r>
            <a:r>
              <a:rPr lang="en-GB" dirty="0"/>
              <a:t>, </a:t>
            </a:r>
            <a:r>
              <a:rPr lang="ro-RO" dirty="0"/>
              <a:t>tulburări de somn cu vise terifiante, coşmaruri;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- tulburări vegetative: labilitate de puls şi tensiune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b</a:t>
            </a:r>
            <a:r>
              <a:rPr lang="ro-RO" i="1" dirty="0"/>
              <a:t>. Sindromul neuropsihic</a:t>
            </a:r>
            <a:r>
              <a:rPr lang="ro-RO" dirty="0"/>
              <a:t> reprezintă o formă mai avansată: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ro-RO" dirty="0"/>
              <a:t>- </a:t>
            </a:r>
            <a:r>
              <a:rPr lang="ro-RO" b="1" dirty="0"/>
              <a:t>tremorul</a:t>
            </a:r>
            <a:r>
              <a:rPr lang="ro-RO" dirty="0"/>
              <a:t> </a:t>
            </a:r>
            <a:r>
              <a:rPr lang="ro-RO" b="1" dirty="0"/>
              <a:t>mercurial</a:t>
            </a:r>
            <a:r>
              <a:rPr lang="ro-RO" dirty="0"/>
              <a:t>:</a:t>
            </a:r>
            <a:r>
              <a:rPr lang="en-GB" dirty="0"/>
              <a:t> </a:t>
            </a:r>
            <a:r>
              <a:rPr lang="ro-RO" dirty="0"/>
              <a:t>intenţional, fin, ritmic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en-US" dirty="0"/>
              <a:t>	</a:t>
            </a:r>
            <a:r>
              <a:rPr lang="ro-RO" dirty="0"/>
              <a:t>* debutează la nivelul pleoapelor, buzelor, limbii, degetelor mâinii</a:t>
            </a:r>
            <a:r>
              <a:rPr lang="en-GB" dirty="0"/>
              <a:t>, </a:t>
            </a:r>
            <a:r>
              <a:rPr lang="ro-RO" dirty="0"/>
              <a:t>se extinde la musculatura braţului şi antebraţului;</a:t>
            </a:r>
            <a:endParaRPr lang="en-AU" dirty="0">
              <a:latin typeface="_TimesNewRoman" charset="0"/>
            </a:endParaRPr>
          </a:p>
          <a:p>
            <a:pPr algn="just" eaLnBrk="0" hangingPunct="0"/>
            <a:r>
              <a:rPr lang="en-US" dirty="0"/>
              <a:t>	</a:t>
            </a:r>
            <a:r>
              <a:rPr lang="ro-RO" dirty="0"/>
              <a:t>* se accentuează în timpul mişcărilor cu o anumită intenţie (scris, bărbierit etc.) în stări emotive (când sunt observaţi), noaptea dispare;</a:t>
            </a:r>
            <a:endParaRPr lang="en-GB" dirty="0"/>
          </a:p>
          <a:p>
            <a:pPr algn="just" eaLnBrk="0" hangingPunct="0"/>
            <a:r>
              <a:rPr lang="ro-RO" dirty="0"/>
              <a:t>- polinevrita mercurială:</a:t>
            </a:r>
            <a:r>
              <a:rPr lang="en-GB" dirty="0"/>
              <a:t> </a:t>
            </a:r>
            <a:r>
              <a:rPr lang="ro-RO" dirty="0"/>
              <a:t>tulburări senzitive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motorii</a:t>
            </a:r>
            <a:r>
              <a:rPr lang="en-GB" dirty="0"/>
              <a:t> cu </a:t>
            </a:r>
            <a:r>
              <a:rPr lang="ro-RO" dirty="0"/>
              <a:t>interesarea nervilor cranieni</a:t>
            </a:r>
            <a:endParaRPr lang="en-AU" dirty="0">
              <a:latin typeface="_TimesNew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613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2278</TotalTime>
  <Words>2621</Words>
  <Application>Microsoft Office PowerPoint</Application>
  <PresentationFormat>Widescreen</PresentationFormat>
  <Paragraphs>362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_TimesNewRoman</vt:lpstr>
      <vt:lpstr>Arial</vt:lpstr>
      <vt:lpstr>Calibri</vt:lpstr>
      <vt:lpstr>Sitka Subheading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INTOXICAŢIA PROFESIONALĂ CU MERCUR (Hg)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INTOXICAŢIA PROFESIONALĂ CU COMPUŞI ORGANICI AI MERCURULUI</vt:lpstr>
      <vt:lpstr>Etiologia</vt:lpstr>
      <vt:lpstr>Patogenia</vt:lpstr>
      <vt:lpstr>Tabloul clinic</vt:lpstr>
      <vt:lpstr>PowerPoint Presentation</vt:lpstr>
      <vt:lpstr>INTOXICAŢIA PROFESIONALĂ CU CROM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UMF CRAIOVA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Bunescu Marius</dc:creator>
  <cp:lastModifiedBy>marius bunescu</cp:lastModifiedBy>
  <cp:revision>247</cp:revision>
  <dcterms:created xsi:type="dcterms:W3CDTF">2007-01-01T14:13:53Z</dcterms:created>
  <dcterms:modified xsi:type="dcterms:W3CDTF">2020-11-19T07:25:08Z</dcterms:modified>
  <cp:category>MEDICINA MUNCII</cp:category>
</cp:coreProperties>
</file>