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4"/>
  </p:notesMasterIdLst>
  <p:sldIdLst>
    <p:sldId id="351" r:id="rId2"/>
    <p:sldId id="352" r:id="rId3"/>
    <p:sldId id="353" r:id="rId4"/>
    <p:sldId id="280" r:id="rId5"/>
    <p:sldId id="281" r:id="rId6"/>
    <p:sldId id="282" r:id="rId7"/>
    <p:sldId id="285" r:id="rId8"/>
    <p:sldId id="286" r:id="rId9"/>
    <p:sldId id="291" r:id="rId10"/>
    <p:sldId id="293" r:id="rId11"/>
    <p:sldId id="298" r:id="rId12"/>
    <p:sldId id="303" r:id="rId13"/>
    <p:sldId id="304" r:id="rId14"/>
    <p:sldId id="305" r:id="rId15"/>
    <p:sldId id="307" r:id="rId16"/>
    <p:sldId id="354" r:id="rId17"/>
    <p:sldId id="256" r:id="rId18"/>
    <p:sldId id="257" r:id="rId19"/>
    <p:sldId id="259" r:id="rId20"/>
    <p:sldId id="263" r:id="rId21"/>
    <p:sldId id="265" r:id="rId22"/>
    <p:sldId id="269" r:id="rId23"/>
    <p:sldId id="270" r:id="rId24"/>
    <p:sldId id="271" r:id="rId25"/>
    <p:sldId id="272" r:id="rId26"/>
    <p:sldId id="273" r:id="rId27"/>
    <p:sldId id="275" r:id="rId28"/>
    <p:sldId id="355" r:id="rId29"/>
    <p:sldId id="356" r:id="rId30"/>
    <p:sldId id="357" r:id="rId31"/>
    <p:sldId id="358" r:id="rId32"/>
    <p:sldId id="292" r:id="rId33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1" autoAdjust="0"/>
    <p:restoredTop sz="90929"/>
  </p:normalViewPr>
  <p:slideViewPr>
    <p:cSldViewPr>
      <p:cViewPr varScale="1">
        <p:scale>
          <a:sx n="57" d="100"/>
          <a:sy n="57" d="100"/>
        </p:scale>
        <p:origin x="12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59D7-6533-4519-A466-B1A08AA2CAA3}" type="datetimeFigureOut">
              <a:rPr lang="ro-RO" smtClean="0"/>
              <a:t>19.11.2020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F719-33CD-4EF8-A131-A57B55CBCBE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29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D1A0-0314-4189-9DDD-1D3386A8203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715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850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39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952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42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443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0689-D919-4188-97D9-4EC6E96626B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190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F467-FCBB-48A2-BDA3-EB90D2E945E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001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741E-61D3-456B-AC92-5C7C0E14376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12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571A-66BE-4D13-924A-1D748162545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230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070E-E9D3-457E-B32B-92527C309B8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831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DDCA-B133-4C48-9747-155C2B0FA4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14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FF5E-B52C-4AF3-B3FD-762004D9F9B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08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687F-46B0-4EA2-9CF5-5C7BCC848E7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930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565-F736-4538-B2B7-F9248FFC381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453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E17B-864D-427C-B0A9-F0C4AD2ED7A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47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F521DB-41C7-4937-86EF-A4CAB5BA957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859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occupationa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3448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03512" y="278092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sz="3600" b="1" dirty="0">
                <a:latin typeface="Sitka Subheading" panose="02000505000000020004" pitchFamily="2" charset="0"/>
              </a:rPr>
              <a:t>MEDICINA MUNCII</a:t>
            </a:r>
          </a:p>
          <a:p>
            <a:pPr algn="ctr"/>
            <a:endParaRPr lang="ro-RO" sz="3600" b="1" dirty="0">
              <a:latin typeface="Sitka Subheading" panose="02000505000000020004" pitchFamily="2" charset="0"/>
            </a:endParaRPr>
          </a:p>
          <a:p>
            <a:pPr algn="ctr"/>
            <a:r>
              <a:rPr lang="ro-RO" sz="3600" dirty="0">
                <a:latin typeface="Sitka Subheading" panose="02000505000000020004" pitchFamily="2" charset="0"/>
              </a:rPr>
              <a:t>Cursul VII</a:t>
            </a:r>
            <a:r>
              <a:rPr lang="en-US" sz="3600" dirty="0">
                <a:latin typeface="Sitka Subheading" panose="02000505000000020004" pitchFamily="2" charset="0"/>
              </a:rPr>
              <a:t>I</a:t>
            </a:r>
            <a:endParaRPr lang="ro-RO" sz="3600" dirty="0">
              <a:latin typeface="Sitka Subheading" panose="02000505000000020004" pitchFamily="2" charset="0"/>
            </a:endParaRPr>
          </a:p>
          <a:p>
            <a:pPr algn="ctr"/>
            <a:endParaRPr lang="ro-RO" sz="2800" dirty="0"/>
          </a:p>
          <a:p>
            <a:pPr algn="ctr"/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74828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3392" y="476672"/>
            <a:ext cx="93610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B. </a:t>
            </a:r>
            <a:r>
              <a:rPr lang="ro-RO" i="1" dirty="0"/>
              <a:t>Intoxicaţia cronică</a:t>
            </a:r>
          </a:p>
          <a:p>
            <a:pPr algn="just" eaLnBrk="0" hangingPunct="0"/>
            <a:r>
              <a:rPr lang="ro-RO" dirty="0"/>
              <a:t>- apare în urma absorbţiei timp îndelungat a unor concentraţii uşor crescute de toxic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prezintă o periculoasă discordanţă între simptomatologia cu evoluţie insidioasă şi gradul lezării măduvei hematoformatoare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faza </a:t>
            </a:r>
            <a:r>
              <a:rPr lang="ro-RO" i="1" dirty="0"/>
              <a:t>de prebenzinism</a:t>
            </a:r>
            <a:r>
              <a:rPr lang="ro-RO" dirty="0"/>
              <a:t>: macrocitoză semn precoce, reticulocitoză.</a:t>
            </a:r>
          </a:p>
          <a:p>
            <a:pPr algn="just" eaLnBrk="0" hangingPunct="0"/>
            <a:endParaRPr lang="ro-RO" dirty="0"/>
          </a:p>
          <a:p>
            <a:pPr algn="just" eaLnBrk="0" hangingPunct="0"/>
            <a:r>
              <a:rPr lang="ro-RO" dirty="0"/>
              <a:t>Manifestarea cronică (benzinismul propriu-zis):</a:t>
            </a:r>
            <a:endParaRPr lang="en-AU" dirty="0">
              <a:latin typeface="_TimesNewRoman" charset="0"/>
            </a:endParaRPr>
          </a:p>
          <a:p>
            <a:pPr marL="447675" lvl="3" indent="88900" algn="just" eaLnBrk="0" hangingPunct="0"/>
            <a:r>
              <a:rPr lang="ro-RO" dirty="0"/>
              <a:t>- manifestări de tip astenic şi neurovegetativ (ameţeli, greţuri, palpitaţii, stare ebrioasă şi euforie)</a:t>
            </a:r>
            <a:endParaRPr lang="en-AU" dirty="0">
              <a:latin typeface="_TimesNewRoman" charset="0"/>
            </a:endParaRPr>
          </a:p>
          <a:p>
            <a:pPr marL="447675" lvl="3" algn="just" eaLnBrk="0" hangingPunct="0"/>
            <a:r>
              <a:rPr lang="ro-RO" dirty="0"/>
              <a:t> - în timp apar fenomene mai grave, realizând tabloul de encefaloză toxică</a:t>
            </a:r>
            <a:endParaRPr lang="en-AU" dirty="0"/>
          </a:p>
          <a:p>
            <a:pPr eaLnBrk="0" hangingPunct="0"/>
            <a:r>
              <a:rPr lang="ro-RO" dirty="0"/>
              <a:t>- sindrom infecţios (datorat leucopeniei, scăderii sau lipsei de apărare)</a:t>
            </a:r>
          </a:p>
          <a:p>
            <a:pPr marL="0" lvl="2" indent="457200" eaLnBrk="0" hangingPunct="0"/>
            <a:r>
              <a:rPr lang="ro-RO" dirty="0"/>
              <a:t>- sindrom hemoragipar (trombocitopenie)</a:t>
            </a:r>
            <a:endParaRPr lang="en-AU" dirty="0">
              <a:latin typeface="_TimesNewRoman" charset="0"/>
            </a:endParaRPr>
          </a:p>
          <a:p>
            <a:pPr eaLnBrk="0" hangingPunct="0"/>
            <a:r>
              <a:rPr lang="ro-RO" dirty="0"/>
              <a:t>- sindrom anemic</a:t>
            </a:r>
          </a:p>
          <a:p>
            <a:pPr eaLnBrk="0" hangingPunct="0"/>
            <a:r>
              <a:rPr lang="ro-RO" i="1" dirty="0"/>
              <a:t>Alte manifestării cronice</a:t>
            </a:r>
            <a:r>
              <a:rPr lang="ro-RO" dirty="0"/>
              <a:t>: anemie aplastică, leucemii acute sau cronice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23392" y="620688"/>
            <a:ext cx="921702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2" indent="457200" algn="just" eaLnBrk="0" hangingPunct="0"/>
            <a:r>
              <a:rPr lang="ro-RO" b="1" i="1" dirty="0"/>
              <a:t>Diagnosticul pozitiv</a:t>
            </a:r>
            <a:endParaRPr lang="en-AU" b="1" dirty="0">
              <a:latin typeface="_TimesNewRoman" charset="0"/>
            </a:endParaRPr>
          </a:p>
          <a:p>
            <a:pPr marL="0" lvl="2" indent="457200" algn="just" eaLnBrk="0" hangingPunct="0"/>
            <a:r>
              <a:rPr lang="ro-RO" i="1" dirty="0"/>
              <a:t>A. Stabilirea expunerii profesionale la benzen </a:t>
            </a:r>
            <a:r>
              <a:rPr lang="ro-RO" dirty="0"/>
              <a:t>(subiectiv și obiectiv)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B. Tabloul clinic: </a:t>
            </a:r>
            <a:r>
              <a:rPr lang="ro-RO" dirty="0"/>
              <a:t>- simptome şi semne din sindroamele amintite.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i="1" dirty="0"/>
              <a:t>C. Examene de laborator şi paraclinice: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a. indicatori de expunere: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creşterea fenolilor în urină </a:t>
            </a:r>
          </a:p>
          <a:p>
            <a:pPr algn="just" eaLnBrk="0" hangingPunct="0"/>
            <a:r>
              <a:rPr lang="ro-RO" dirty="0"/>
              <a:t>	- aberaţii cromozomiale.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dirty="0"/>
              <a:t>	</a:t>
            </a:r>
          </a:p>
          <a:p>
            <a:pPr algn="just"/>
            <a:r>
              <a:rPr lang="ro-RO" dirty="0"/>
              <a:t>	b. indicatori de efect biologic: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hemograma: reticulocitoză, indicator de regenerare a măduvei (prebenzinism); anemie, leucopenie, trombocitopenie	</a:t>
            </a:r>
          </a:p>
          <a:p>
            <a:pPr algn="just" eaLnBrk="0" hangingPunct="0"/>
            <a:r>
              <a:rPr lang="ro-RO" dirty="0"/>
              <a:t>	- timpi coagulare şi sângerare, prelungiţi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dirty="0"/>
              <a:t>	 - mielograma arată:  fenomene hiperplazice urmate foarte curând de aspecte de mielopatie involutivă, denotă insuficienţă medulară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911424" y="332656"/>
            <a:ext cx="8610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Tratamentul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A. În intoxicaţia acută,</a:t>
            </a:r>
            <a:r>
              <a:rPr lang="ro-RO" dirty="0"/>
              <a:t> urgenţă medicală: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întreruperea definitivă a contactului cu benzen prin scoaterea bolnavului din mediu impurificat;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îndepărtarea hainelor şi spălarea tegumentelor;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dezobstruarea căilor aeriene;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oxigenoterapie;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respiraţie asistată dacă ventilaţia alveolară este insuficientă;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stimulente ale centrului respirator;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administrarea de antiaritmice, în caz de extrasistole sau fibrilaţie atrială (perfuzii cu xilină sau propranolol);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menţinerea echilibrului hidroelectrolitic;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antibiotice pentru prevenirea complicaţiilor infecţioase.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23392" y="692696"/>
            <a:ext cx="8915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B. În intoxicaţia cronică</a:t>
            </a:r>
            <a:r>
              <a:rPr lang="ro-RO" dirty="0"/>
              <a:t> nu există o medicaţie specifică: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tratament etiologic: întreruperea contactului cu benzenul;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tratament  patogenic: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trofice hepatice, pentru buna desfăşurare a proceselor de sulfo- şi glucuronoconjugare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vitaminoterapie: B</a:t>
            </a:r>
            <a:r>
              <a:rPr lang="ro-RO" baseline="-30000" dirty="0"/>
              <a:t>1</a:t>
            </a:r>
            <a:r>
              <a:rPr lang="ro-RO" dirty="0"/>
              <a:t>, B</a:t>
            </a:r>
            <a:r>
              <a:rPr lang="ro-RO" baseline="-30000" dirty="0"/>
              <a:t>6</a:t>
            </a:r>
            <a:r>
              <a:rPr lang="ro-RO" dirty="0"/>
              <a:t>, B</a:t>
            </a:r>
            <a:r>
              <a:rPr lang="ro-RO" baseline="-30000" dirty="0"/>
              <a:t>12</a:t>
            </a:r>
            <a:r>
              <a:rPr lang="ro-RO" dirty="0"/>
              <a:t>, C, PP;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medicamente cu sulf: hiposulfit de sodiu, cisteină, metionină;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antibioterapie, pentru combaterea complicaţiilor infecţioase;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în anemii grave: transfuzii repetate, masă trombocitară, uneori transplant medular;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tratament simptomatic.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39416" y="404664"/>
            <a:ext cx="8382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Profilaxie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A. Măsuri tehnico-organizatorice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- eliminarea benzenului din procesele tehnologice şi înlocuirea lui unde este posibil cu substanţe mai puţin toxice (solvenţi organici: toluen, xilen, ciclohexan, tricloretilenă etc.);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legea protecţiei muncii interzice folosirea benzenului şi a produşilor conţinând benzen, ca solvenţi şi diluanţi cu excepţia operaţiilor efectuate în recipiente închise sau prin alte procedee prezentând aceleaşi condiţii de securitate.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izolarea şi ermetizarea instalaţiilor în care se foloseşte benzen;</a:t>
            </a:r>
          </a:p>
          <a:p>
            <a:pPr algn="just" eaLnBrk="0" hangingPunct="0"/>
            <a:r>
              <a:rPr lang="ro-RO" dirty="0"/>
              <a:t>- utilizarea echipamentului de protecţie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79376" y="692696"/>
            <a:ext cx="950505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B. Măsuri medicale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Recunoaşterea riscului de intoxicaţie cu benzen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Examenul medical la angajarea în muncă </a:t>
            </a:r>
            <a:r>
              <a:rPr lang="ro-RO" dirty="0"/>
              <a:t>efectuat conform legislatiei</a:t>
            </a:r>
            <a:endParaRPr lang="en-AU" dirty="0">
              <a:latin typeface="_TimesNewRoman" charset="0"/>
            </a:endParaRPr>
          </a:p>
          <a:p>
            <a:pPr lvl="2" algn="just"/>
            <a:r>
              <a:rPr lang="ro-RO" dirty="0"/>
              <a:t>Contraindicaţii medicale: afecţiuni hematologice, sindroame hemoragipare, boli cronice ale parenchimului hepatic, boli ale sistemului nervos central</a:t>
            </a:r>
            <a:endParaRPr lang="en-AU" dirty="0">
              <a:latin typeface="_TimesNewRoman" charset="0"/>
            </a:endParaRPr>
          </a:p>
          <a:p>
            <a:pPr eaLnBrk="0" hangingPunct="0"/>
            <a:r>
              <a:rPr lang="ro-RO" i="1" dirty="0"/>
              <a:t> Controlul medical periodic </a:t>
            </a:r>
            <a:r>
              <a:rPr lang="ro-RO" dirty="0"/>
              <a:t>efectuat conform legislatiei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i="1" dirty="0"/>
              <a:t> Educaţia pentru sănătate</a:t>
            </a:r>
            <a:endParaRPr lang="en-AU" dirty="0">
              <a:latin typeface="_TimesNewRoman" charset="0"/>
            </a:endParaRPr>
          </a:p>
          <a:p>
            <a:pPr marL="1260475" indent="-366713" algn="just" eaLnBrk="0" hangingPunct="0"/>
            <a:r>
              <a:rPr lang="ro-RO" dirty="0"/>
              <a:t>* respectarea regulilor de igienă individuală la locul de muncă;</a:t>
            </a:r>
            <a:endParaRPr lang="en-AU" dirty="0">
              <a:latin typeface="_TimesNewRoman" charset="0"/>
            </a:endParaRPr>
          </a:p>
          <a:p>
            <a:pPr marL="1260475" indent="-366713" algn="just" eaLnBrk="0" hangingPunct="0"/>
            <a:r>
              <a:rPr lang="ro-RO" dirty="0"/>
              <a:t>* evitarea spălării mâinilor şi echipamentului de protecţie cu benzen;</a:t>
            </a:r>
            <a:endParaRPr lang="en-AU" dirty="0">
              <a:latin typeface="_TimesNewRoman" charset="0"/>
            </a:endParaRPr>
          </a:p>
          <a:p>
            <a:pPr marL="1260475" indent="-366713" algn="just" eaLnBrk="0" hangingPunct="0"/>
            <a:r>
              <a:rPr lang="ro-RO" dirty="0"/>
              <a:t>* alimentaţie raţională şi bogată în vitamine;</a:t>
            </a:r>
            <a:endParaRPr lang="en-AU" dirty="0">
              <a:latin typeface="_TimesNewRoman" charset="0"/>
            </a:endParaRPr>
          </a:p>
          <a:p>
            <a:pPr marL="1260475" indent="-366713" algn="just" eaLnBrk="0" hangingPunct="0"/>
            <a:r>
              <a:rPr lang="ro-RO" dirty="0"/>
              <a:t>* purtarea corectă a echipamentului de protecţie;</a:t>
            </a:r>
            <a:endParaRPr lang="en-AU" dirty="0">
              <a:latin typeface="_TimesNewRoman" charset="0"/>
            </a:endParaRPr>
          </a:p>
          <a:p>
            <a:pPr marL="1260475" indent="-366713" algn="just" eaLnBrk="0" hangingPunct="0"/>
            <a:r>
              <a:rPr lang="ro-RO" dirty="0"/>
              <a:t>* conştientizarea necesităţii prezentării la medic la apariţia unor tulburări subiective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7267A9-FBA6-4C79-9307-E8CAC02DE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7" r="2292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D72924-56E5-42E9-8992-D759E508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ro-RO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INTOXICAŢIA PROFESIONALĂ ACUTĂ CU MONOXID DE CARBON </a:t>
            </a:r>
            <a:endParaRPr lang="en-US" sz="4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28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BA08E607-E828-4F3F-92A0-56A68DA2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981075"/>
            <a:ext cx="98647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endParaRPr lang="en-AU" altLang="en-US" b="0" dirty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Etiologie</a:t>
            </a:r>
            <a:endParaRPr lang="en-AU" altLang="en-US" b="0" dirty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altLang="en-US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Factorul etiologic principal </a:t>
            </a:r>
            <a:endParaRPr lang="en-AU" altLang="en-US" b="0" dirty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monoxidul de carbon (CO) este un gaz:</a:t>
            </a:r>
            <a:endParaRPr lang="en-AU" altLang="en-US" sz="2400" b="0" dirty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* incolor;</a:t>
            </a:r>
            <a:endParaRPr lang="en-AU" altLang="en-US" sz="2400" b="0" dirty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* inodor;</a:t>
            </a:r>
            <a:endParaRPr lang="en-AU" altLang="en-US" sz="2400" b="0" dirty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* neiritant;</a:t>
            </a:r>
            <a:endParaRPr lang="en-AU" altLang="en-US" sz="2400" b="0" dirty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* nu prezintă </a:t>
            </a:r>
            <a:r>
              <a:rPr lang="ro-RO" altLang="en-US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proprietăţi</a:t>
            </a: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altLang="en-US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avertizatoare</a:t>
            </a: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ceea ce îi </a:t>
            </a:r>
            <a:r>
              <a:rPr lang="ro-RO" altLang="en-US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măreşte</a:t>
            </a: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periculozitatea;</a:t>
            </a:r>
            <a:endParaRPr lang="en-AU" altLang="en-US" b="0" dirty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* cu o densitate apropiată de cea a aerului (0,967</a:t>
            </a:r>
            <a:endParaRPr lang="en-AU" altLang="en-US" b="0" dirty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4" descr="Imagini pentru carbon monoxide poisoning">
            <a:extLst>
              <a:ext uri="{FF2B5EF4-FFF2-40B4-BE49-F238E27FC236}">
                <a16:creationId xmlns:a16="http://schemas.microsoft.com/office/drawing/2014/main" id="{0216A976-2644-4111-96FA-3C34012C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5084763"/>
            <a:ext cx="32496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Imagini pentru carbon monoxide poisoning">
            <a:extLst>
              <a:ext uri="{FF2B5EF4-FFF2-40B4-BE49-F238E27FC236}">
                <a16:creationId xmlns:a16="http://schemas.microsoft.com/office/drawing/2014/main" id="{411F259D-8784-4B63-9AE9-54712FAA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989138"/>
            <a:ext cx="35067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B92830A3-447F-46A7-913D-A6FD8F9A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765175"/>
            <a:ext cx="86868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357188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B. Factori etiologici favorizanţi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aparţinând de organismul uman expus: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efort fizic intens, prin hiperventilaţie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existenţa unor afecţiuni ale sistemului nervos central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afecţiuni ale aparatului respirator producătoare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boli ale aparatului cardiovascular (cardiopatie ischemică)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GB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tinerii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, femeile, vârstnicii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anemii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fumatul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* creşterea metabolismului (hipertiroidie)</a:t>
            </a:r>
            <a:endParaRPr lang="en-GB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GB" altLang="en-US" b="0">
              <a:solidFill>
                <a:schemeClr val="tx1"/>
              </a:solidFill>
              <a:latin typeface="_TimesNewRoman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- aparţinând de condiţiile de mediu concomitente: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temperaturi ridicate în zona de muncă (hiperventilaţie)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expunere concomitentă la alte substanţe iritante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ventilaţie deficitară etc.</a:t>
            </a:r>
            <a:endParaRPr lang="en-AU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E6141B9-621B-4353-A734-0DFF6060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76250"/>
            <a:ext cx="9144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C. Timp de expunere probabil până la apariţia intoxicaţiei acute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: minute-ore.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D. Locuri de muncă, operaţii tehnologice, profesiuni expuse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* </a:t>
            </a: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peraţiile în cursul cărora sunt arse materiale care conţin carbon (cărbune, lemn, gaze naturale, păcură sau orice substanţă organică) atunci când arderea se face incomplet.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tuneluri prost ventilate;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cocserii;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</a:t>
            </a:r>
            <a:r>
              <a:rPr lang="en-GB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ineri</a:t>
            </a:r>
            <a:r>
              <a:rPr lang="en-GB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turnătorii</a:t>
            </a:r>
            <a:r>
              <a:rPr lang="en-GB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sudori</a:t>
            </a:r>
            <a:r>
              <a:rPr lang="en-GB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tractorişti, şoferi</a:t>
            </a:r>
            <a:r>
              <a:rPr lang="en-GB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pompieri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forje;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tratamente termice;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rafinării de petrol;</a:t>
            </a:r>
            <a:endParaRPr lang="en-GB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garaje (gazul de eşapament conţine CO;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incineratoare;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* atelierele de reparaţie pentru motoarele auto; 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E7AF70-F236-4BC6-BAD6-31B4066D9503}"/>
              </a:ext>
            </a:extLst>
          </p:cNvPr>
          <p:cNvSpPr txBox="1"/>
          <p:nvPr/>
        </p:nvSpPr>
        <p:spPr>
          <a:xfrm>
            <a:off x="767408" y="1905506"/>
            <a:ext cx="88569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profesională cu benzen.  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Etiologie. Patogenie. Tabloul clinic. Diagnosticul pozitiv. Diagnosticul </a:t>
            </a:r>
            <a:r>
              <a:rPr lang="ro-RO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Tratament. Profilaxie.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Intoxicaţia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acută profesională cu monoxid de carbon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Etiologie. Patogenie. Tabloul clinic. Diagnosticul pozitiv. Diagnosticul </a:t>
            </a:r>
            <a:r>
              <a:rPr lang="ro-RO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Tratament. Profilaxie.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7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F96880F5-1FD6-4C0D-8878-B9C6CAE3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549275"/>
            <a:ext cx="9648825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Patogenie</a:t>
            </a:r>
            <a:endParaRPr lang="en-GB" altLang="en-US" i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A. Pătrunderea în organism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pătrunde în organism numai pe cale respiratorie, neavând nici o acţiune iritantă asupra aparatului respirator.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	 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B. Circulaţie, distribuţie, localizare (organe ţintă)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Trece în sânge în acelaşi mod ca şi oxigenul, cu un coeficient de difuziune ceva mai mic prin membrana alveolo-capilară.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C. Biotransformarea 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nu suferă procese de biotransformare.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D. Eliminarea din organism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numai pe cale respiratorie</a:t>
            </a: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8EB9644D-C833-4619-AD27-F41526C1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76250"/>
            <a:ext cx="8686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E. Mecanisme de acţiune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monoxidul de carbon acţionează competitiv cu oxigenul asupra hemproteinelor din sânge (hemoglobina) formând carboxihemoglobina;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hemoglobina prezintă o afinitate mult mai mare pentru CO (de 250-300 ori) decât pentru oxigen;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carboxihemoglobină, reduce capacitatea sângelui de a transporta oxigenul către ţesuturi, ducând la hipoxie.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- carboxihemoglobina constă dintr-o combinaţie laxă, reversibilă;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4" descr="Imagini pentru carbon monoxide poisoning">
            <a:extLst>
              <a:ext uri="{FF2B5EF4-FFF2-40B4-BE49-F238E27FC236}">
                <a16:creationId xmlns:a16="http://schemas.microsoft.com/office/drawing/2014/main" id="{3EE93472-145A-4B1C-995D-47A19E17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6700"/>
            <a:ext cx="29003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magini pentru carbon monoxide poisoning">
            <a:extLst>
              <a:ext uri="{FF2B5EF4-FFF2-40B4-BE49-F238E27FC236}">
                <a16:creationId xmlns:a16="http://schemas.microsoft.com/office/drawing/2014/main" id="{4698CAFC-6217-4482-A2BA-ACE3CFD1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895725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ini pentru carbon monoxide poisoning">
            <a:extLst>
              <a:ext uri="{FF2B5EF4-FFF2-40B4-BE49-F238E27FC236}">
                <a16:creationId xmlns:a16="http://schemas.microsoft.com/office/drawing/2014/main" id="{B15E6627-B293-4242-8C81-6457958D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371850"/>
            <a:ext cx="59658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4">
            <a:extLst>
              <a:ext uri="{FF2B5EF4-FFF2-40B4-BE49-F238E27FC236}">
                <a16:creationId xmlns:a16="http://schemas.microsoft.com/office/drawing/2014/main" id="{CD41763B-1E36-4941-8611-DD8C7736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549275"/>
            <a:ext cx="100091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 Tabloul clinic</a:t>
            </a:r>
            <a:endParaRPr lang="en-GB" altLang="en-US" i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Primele simptome apar la o concentraţie a carboxihemoglobinei de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18-20%:</a:t>
            </a:r>
            <a:endParaRPr lang="en-AU" alt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cefalee uşoară care devine intensă, frontală şi bitemporală, cu caracter pulsatil, senzaţie de constricţie în regiunea frontală;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ameţeli, cu tulburări de echilibru;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senzaţie de oboseală;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vasodilataţie cutanată;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dificultate în raţionament şi tulburări de atenţie;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palpitaţii de efort;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senzaţia de construcţie toracică.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BF145B1D-C120-483F-9E0A-B3B86FDF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76250"/>
            <a:ext cx="97440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La concentraţii ale carboxihemoglobinei de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30-40%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fenomenele se agravează şi se însoţesc de: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cefalee violentă, cu aceleaşi localizare şi caractere (pulsatil şi constrictiv);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greaţă însoţită de vărsături, dacă bolnavul se află în perioada postprandială;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slăbiciune a musculaturii (căderi);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tulburări de vedere.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La concentraţii ale  COHb de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50% 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sincopa este posibilă: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vederea, auzul şi percepţia sunt profund tulburate;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creşte frecvenţa pulsului şi a respiraţiei;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dinamica fenomenelor psihice este încetinită;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reducerea treptată a forţei de contracţie musculară la nivelul membrelor inferioare, care, în final, împiedică părăsirea locului de muncă.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1CCE6B69-7DCB-4769-8B67-1807EC95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836613"/>
            <a:ext cx="98155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La concentraţii de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60% 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ale carboxihemoglobinei apar: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pierderea conştienţei în mod rapid;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respiraţie accelerată, superficială, neregulată (Cheyne-Stokes);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convulsii intermitente;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pulsul tahicardic, slab, scăderea tensiunii arteriale;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uneori bolnavii sunt agitaţi, cu trismus şi în opistotonus.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La concentraţii ale carboxihemoglobinei de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60-70%:</a:t>
            </a:r>
            <a:endParaRPr lang="en-AU" alt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moartea este iminentă prin deprimarea activităţii cardiace şi respiratorii;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GB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La peste </a:t>
            </a:r>
            <a:r>
              <a:rPr lang="ro-RO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70%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carboxihemoglobină moartea este rapidă.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B6F4F20-032E-4F59-9840-D61764A7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620713"/>
            <a:ext cx="85344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Examenul obiectiv: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la nivelul tegumentelor (mai ales în cazurile cu pierderea conştienţei):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cianoza, mai rar paloare;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coloraţia clasică, cireşie: când COHb depăşeşte 70%;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tegumentele prezintă plăci de culoare roşie, bine delimitate, pe care se dezvoltă flictene ce evoluează spre escare (deseori diagnosticate eronat drept arsuri);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</p:txBody>
      </p:sp>
      <p:pic>
        <p:nvPicPr>
          <p:cNvPr id="14339" name="Picture 4" descr="Imagini pentru carbon monoxide poisoning">
            <a:extLst>
              <a:ext uri="{FF2B5EF4-FFF2-40B4-BE49-F238E27FC236}">
                <a16:creationId xmlns:a16="http://schemas.microsoft.com/office/drawing/2014/main" id="{961E89DE-6766-4BFE-959B-E42AB72F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408363"/>
            <a:ext cx="362267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magine similară">
            <a:extLst>
              <a:ext uri="{FF2B5EF4-FFF2-40B4-BE49-F238E27FC236}">
                <a16:creationId xmlns:a16="http://schemas.microsoft.com/office/drawing/2014/main" id="{981A1CE5-6D0D-43AC-8C4E-1EC6A350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840163"/>
            <a:ext cx="4078287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C7267C6-AA62-4027-8991-CA97809B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484313"/>
            <a:ext cx="91440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alte leziuni cutanate: papule, echimoze, edeme localizate, induraţii;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la nivelul mucoaselor: sufuziuni conjunctivale şi hiperemia faringiană;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aparat cardiovascular: tahicardie</a:t>
            </a:r>
            <a:r>
              <a:rPr lang="en-GB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tulburări de ritm </a:t>
            </a:r>
            <a:endParaRPr lang="en-GB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tulburările neurologice sunt prezente în formele comatoase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96A773E6-D377-475B-A572-EBCFC20E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620713"/>
            <a:ext cx="9144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Diagnosticul pozitiv</a:t>
            </a:r>
            <a:endParaRPr lang="en-GB" altLang="en-US" i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A. Stabilirea expunerii profesionale la monoxid de carbon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a. subiectiv: anamneza profesională;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b. obiectiv: determinări de CO în aerul locurilor de muncă.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B. Tabloul clinic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simptomele şi semnele amintite, nu lipsesc cele din partea SNC.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C. Examene de laborator şi paraclinice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carboxihemoglobina (cu valori de peste 18 - 20%).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2BDC681F-03D9-428D-A037-4EADAFA71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981075"/>
            <a:ext cx="8686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Evoluţie</a:t>
            </a:r>
            <a:endParaRPr lang="en-AU" altLang="en-US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intoxicaţiile acute în urma expunerii de scurtă durată, fără pierderea conştienţei nu provoacă în general efecte patologice persistente;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intoxicaţiile acute cu durata comei de 24-72 ore şi mai mult, fac posibile apariţia sechelelor neuropsihice;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prelungirea comei după ce concentraţia de carboxihemoglobină a scăzut sub 50% indică existenţa unei lezări hipoxice a encefalului.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EB741534-D045-4DE5-8687-1B28D9C6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052513"/>
            <a:ext cx="100441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Complicaţii</a:t>
            </a:r>
            <a:endParaRPr lang="en-AU" altLang="en-US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	- ale aparatului respirator: 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edem pulmonar acut</a:t>
            </a:r>
            <a:r>
              <a:rPr lang="en-GB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infarctul pulmonar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- leziuni renale şi hepatice: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 nefroză acută prin mioglobinurie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- neurologice centrale şi periferice</a:t>
            </a:r>
            <a:endParaRPr lang="en-GB" altLang="en-US" sz="2400" b="0" i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compli</a:t>
            </a: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caţii </a:t>
            </a:r>
            <a:r>
              <a:rPr lang="en-US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ardiovasculare</a:t>
            </a:r>
            <a:endParaRPr lang="en-GB" altLang="en-US" sz="2400" b="0" i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complicaţiile tardive</a:t>
            </a:r>
            <a:r>
              <a:rPr lang="en-GB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 neuropsihice 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2400" b="0" i="1">
              <a:solidFill>
                <a:schemeClr val="tx1"/>
              </a:solidFill>
              <a:latin typeface="_TimesNewRoman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i="1">
                <a:solidFill>
                  <a:schemeClr val="tx1"/>
                </a:solidFill>
                <a:latin typeface="Times New Roman" panose="02020603050405020304" pitchFamily="18" charset="0"/>
              </a:rPr>
              <a:t>Sechelele</a:t>
            </a:r>
            <a:r>
              <a:rPr lang="ro-RO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intoxicaţiei acute cu monoxid de carbon: 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- cele mai frecvente sunt cele neuropsihice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3958F9-B7E7-4B83-89C3-B7424F457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6" r="1287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2E94F-D0EE-4D0E-80F1-540FB90FE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ro-RO" sz="2000" b="1" dirty="0"/>
              <a:t>INTOXICAŢIA PROFESIONALĂ CU BENZEN </a:t>
            </a:r>
            <a:endParaRPr lang="en-US" sz="4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249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1FDF06F-3FA9-4115-8BFD-88EE62FD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404813"/>
            <a:ext cx="936148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i="1">
                <a:solidFill>
                  <a:schemeClr val="tx1"/>
                </a:solidFill>
                <a:latin typeface="Times New Roman" panose="02020603050405020304" pitchFamily="18" charset="0"/>
              </a:rPr>
              <a:t>Prognosticul</a:t>
            </a:r>
            <a:endParaRPr lang="en-AU" altLang="en-US" sz="2400">
              <a:solidFill>
                <a:schemeClr val="tx1"/>
              </a:solidFill>
              <a:latin typeface="_TimesNewRoman" charset="0"/>
            </a:endParaRPr>
          </a:p>
          <a:p>
            <a:pPr marL="0"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- bun în cazurile fără pierdere de conştienţă, mai ales la tineri; 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marL="0"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rezervat când apar semne neurologice. 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endParaRPr lang="en-AU" altLang="en-US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Tratamentul</a:t>
            </a:r>
            <a:endParaRPr lang="en-AU" altLang="en-US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A.</a:t>
            </a: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 Tratamentul etiologic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întreruperea absorbţiei de toxic pe cale respiratorie prin scoaterea imediată a bolnavului din zonă;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Atenţie la salvatori să nu se intoxice.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respiraţia artificială, dacă nu respiră sau are o respiraţie superficială şi neregulată</a:t>
            </a:r>
            <a:endParaRPr lang="en-GB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B.</a:t>
            </a: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 Patogenic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oxigenoterapie la concentraţia COHb de 40-50%;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- în intoxicaţiile grave bolnavul trebuie supravegheat pentru depistarea complicaţiilor şi tratarea lor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FB68A30D-CCE1-463C-8A9E-7FF1BB93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052513"/>
            <a:ext cx="8839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26828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449263" algn="r"/>
                <a:tab pos="2743200" algn="ctr"/>
                <a:tab pos="5486400" algn="r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i="1">
                <a:solidFill>
                  <a:schemeClr val="tx1"/>
                </a:solidFill>
                <a:latin typeface="Times New Roman" panose="02020603050405020304" pitchFamily="18" charset="0"/>
              </a:rPr>
              <a:t>Profilaxia</a:t>
            </a:r>
            <a:r>
              <a:rPr lang="ro-RO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i="1">
                <a:solidFill>
                  <a:schemeClr val="tx1"/>
                </a:solidFill>
                <a:latin typeface="Times New Roman" panose="02020603050405020304" pitchFamily="18" charset="0"/>
              </a:rPr>
              <a:t> 	A.</a:t>
            </a: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 Măsuri tehnico-organizatorice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evitarea producerii CO în diferite faze ale procesului tehnologic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ermetizarea, etanşeizarea şi izolarea surselor generatoare de CO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ventilaţie corespunzătoare locală şi generală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odorizarea gazelor ce conţin CO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	- controlul sistematic al concentraţiilor CO în mediul de muncă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lvl="2"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- dispozitive de protecţie individuală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1C6A473-02F2-4A5F-8CC7-473AE63B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476250"/>
            <a:ext cx="957738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69532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B. Măsuri medicale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- recunoaşterea riscului profesional:</a:t>
            </a:r>
            <a:endParaRPr lang="ro-RO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- examenul medical la angajare în muncă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Contraindicaţii medicale: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    - afecţiuni cronice ale sistemului nervos central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    - epilepsia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    - boli cronice ale aparatului cardiovascular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    - anemii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- controlul medical periodic</a:t>
            </a:r>
            <a:endParaRPr lang="en-AU" altLang="en-US" sz="2400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 i="1">
                <a:solidFill>
                  <a:schemeClr val="tx1"/>
                </a:solidFill>
                <a:latin typeface="Times New Roman" panose="02020603050405020304" pitchFamily="18" charset="0"/>
              </a:rPr>
              <a:t>- educaţia pentru sănătate: 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	- necesitatea de a părăsi locul de muncă, înainte ca impotenţa funcţională a membrelor inferioare să nu mai permită acest lucru.</a:t>
            </a:r>
            <a:endParaRPr lang="en-AU" altLang="en-US" b="0">
              <a:solidFill>
                <a:schemeClr val="tx1"/>
              </a:solidFill>
              <a:latin typeface="_TimesNewRoman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95400" y="404664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ro-RO" b="1" i="1" dirty="0"/>
              <a:t>            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   Etiologie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A. Factorul etiologic principal:</a:t>
            </a:r>
            <a:r>
              <a:rPr lang="ro-RO" dirty="0"/>
              <a:t> </a:t>
            </a:r>
            <a:r>
              <a:rPr lang="ro-RO" i="1" dirty="0"/>
              <a:t>benzenul</a:t>
            </a:r>
            <a:r>
              <a:rPr lang="ro-RO" dirty="0"/>
              <a:t> (C</a:t>
            </a:r>
            <a:r>
              <a:rPr lang="ro-RO" baseline="-30000" dirty="0"/>
              <a:t>6</a:t>
            </a:r>
            <a:r>
              <a:rPr lang="ro-RO" dirty="0"/>
              <a:t>H</a:t>
            </a:r>
            <a:r>
              <a:rPr lang="ro-RO" baseline="-30000" dirty="0"/>
              <a:t>6</a:t>
            </a:r>
            <a:r>
              <a:rPr lang="ro-RO" dirty="0"/>
              <a:t>);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hidrocarbură aromatică, produs de distilare a gudronului de cărbune.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lichid incolor;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volatil, emite vapori mai grei decât aerul;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liposolubil şi hidrosolubil;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cu miros aromatic, plăcut,constituie risc de benzenomanie).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se găseşte în amestecuri de solvenţi organici;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în amestec benzenul fiind mai volatil decât omologii săi, raportul dintre substanţe în soluţie nu se menţine şi în aer, raportul fiind în aer în favoarea benzenului. 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23392" y="332656"/>
            <a:ext cx="928903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i="1" dirty="0"/>
              <a:t> 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B. Factori etiologici favorizanţi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- aparţinând de organismul uman: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afecţiuni hepatice cronice;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afecţiuni hematologice;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alcoolism;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subnutriţia;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adolescenţi;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femei;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- aparţinând de condiţii de mediu: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temperatură ridicată în încăperea de lucru;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prezenţa concomitentă a altor toxice pentru SNC şi hematopoetic;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ventilaţie deficitară;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* lipsa echipamentului de protecţie.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51384" y="548680"/>
            <a:ext cx="957706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algn="just" eaLnBrk="0" hangingPunct="0"/>
            <a:r>
              <a:rPr lang="ro-RO" i="1" dirty="0"/>
              <a:t>C. Timp de expunere </a:t>
            </a:r>
            <a:r>
              <a:rPr lang="ro-RO" dirty="0"/>
              <a:t>probabil până la apariţia intoxicaţiei: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	- câteva ore sau zile, în intoxicaţia acută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	- câteva luni - ani, în intoxicaţia cronică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b="1" i="1" dirty="0"/>
              <a:t>	</a:t>
            </a:r>
          </a:p>
          <a:p>
            <a:pPr lvl="2" algn="just" eaLnBrk="0" hangingPunct="0"/>
            <a:r>
              <a:rPr lang="ro-RO" i="1" dirty="0"/>
              <a:t>D. Locuri de muncă, operaţii tehnologice, profesiuni expuse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- producerea benzenului: 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distilarea uscată a cărbunelui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rafinării</a:t>
            </a:r>
          </a:p>
          <a:p>
            <a:pPr lvl="2" algn="just" eaLnBrk="0" hangingPunct="0"/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- folosirea benzenului: 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materie primă sau intermediară în industria chimică de sinteză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în industria farmaceutică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în industria coloranţilor</a:t>
            </a:r>
            <a:endParaRPr lang="en-AU" dirty="0">
              <a:latin typeface="_TimesNewRoman" charset="0"/>
            </a:endParaRPr>
          </a:p>
          <a:p>
            <a:pPr lvl="2" algn="just" eaLnBrk="0" hangingPunct="0"/>
            <a:r>
              <a:rPr lang="ro-RO" dirty="0"/>
              <a:t>* în industria explozibililor</a:t>
            </a:r>
          </a:p>
          <a:p>
            <a:pPr lvl="2" algn="just" eaLnBrk="0" hangingPunct="0"/>
            <a:r>
              <a:rPr lang="ro-RO" dirty="0"/>
              <a:t>* procese tehnologice în care benzenul este folosit ca solvent sau diluant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07368" y="548680"/>
            <a:ext cx="98650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ro-RO" b="1" i="1" dirty="0"/>
              <a:t>Patogenie</a:t>
            </a:r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Pătrunderea în organism:</a:t>
            </a:r>
          </a:p>
          <a:p>
            <a:pPr algn="just" eaLnBrk="0" hangingPunct="0"/>
            <a:r>
              <a:rPr lang="ro-RO" dirty="0"/>
              <a:t>- pe cale respiratorie (principală);</a:t>
            </a:r>
          </a:p>
          <a:p>
            <a:pPr algn="just" eaLnBrk="0" hangingPunct="0"/>
            <a:r>
              <a:rPr lang="ro-RO" dirty="0"/>
              <a:t>- şi cutanată (secundară).	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</a:t>
            </a:r>
          </a:p>
          <a:p>
            <a:pPr algn="just" eaLnBrk="0" hangingPunct="0"/>
            <a:r>
              <a:rPr lang="ro-RO" i="1" dirty="0"/>
              <a:t>Circulaţie, distribuţie, localizare (organe ţintă):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circulă în sânge legat de lipoproteine;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	</a:t>
            </a:r>
          </a:p>
          <a:p>
            <a:pPr algn="just" eaLnBrk="0" hangingPunct="0"/>
            <a:r>
              <a:rPr lang="ro-RO" i="1" dirty="0"/>
              <a:t>Biotransformare:</a:t>
            </a:r>
            <a:r>
              <a:rPr lang="ro-RO" dirty="0"/>
              <a:t>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</a:t>
            </a:r>
            <a:r>
              <a:rPr lang="en-GB" dirty="0"/>
              <a:t>la </a:t>
            </a:r>
            <a:r>
              <a:rPr lang="en-GB" dirty="0" err="1"/>
              <a:t>nivel</a:t>
            </a:r>
            <a:r>
              <a:rPr lang="en-GB" dirty="0"/>
              <a:t> hepatic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transformat</a:t>
            </a:r>
            <a:r>
              <a:rPr lang="en-GB" dirty="0"/>
              <a:t> </a:t>
            </a:r>
            <a:r>
              <a:rPr lang="ro-RO" dirty="0"/>
              <a:t>î</a:t>
            </a:r>
            <a:r>
              <a:rPr lang="en-GB" dirty="0"/>
              <a:t>n </a:t>
            </a:r>
            <a:r>
              <a:rPr lang="ro-RO" dirty="0"/>
              <a:t>fenoli şi difenoli, substanţe mai toxice;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se concentrează în măduva osoasă unde îşi exercită acţiunea;</a:t>
            </a:r>
            <a:endParaRPr lang="en-AU" dirty="0">
              <a:latin typeface="_TimesNewRoman" charset="0"/>
            </a:endParaRPr>
          </a:p>
          <a:p>
            <a:pPr algn="just"/>
            <a:r>
              <a:rPr lang="ro-RO" dirty="0"/>
              <a:t>- fenolii rezultaţi se elimină sub formă sulfo- şi glucuronoconjugaţi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procesele de sulfoconjugare duc la o pierdere de sulf a organismului expus, având drept cosecință scăderea vitaminei C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39416" y="332656"/>
            <a:ext cx="928903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o-RO" i="1" dirty="0"/>
              <a:t>Eliminarea din organism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se elimină ca atare pe cale respiratorie;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urinară şi sub formă de fenoli liberi şi/sau conjugaţi.</a:t>
            </a:r>
          </a:p>
          <a:p>
            <a:pPr marL="342900" indent="-342900" algn="just" eaLnBrk="0" hangingPunct="0">
              <a:buFontTx/>
              <a:buChar char="-"/>
            </a:pPr>
            <a:endParaRPr lang="ro-RO" dirty="0">
              <a:latin typeface="_TimesNewRoman" charset="0"/>
            </a:endParaRPr>
          </a:p>
          <a:p>
            <a:pPr algn="just"/>
            <a:r>
              <a:rPr lang="ro-RO" i="1" dirty="0"/>
              <a:t>Mecanisme de acţiune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- în intoxicaţia acută: acţiune narcotică şi iritantă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      </a:t>
            </a: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în intoxicaţia cronică: </a:t>
            </a:r>
          </a:p>
          <a:p>
            <a:pPr marL="625475" algn="just" eaLnBrk="0" hangingPunct="0"/>
            <a:r>
              <a:rPr lang="ro-RO" dirty="0"/>
              <a:t>	* perturbarea mitozei duce la modificări cantitative şi calitative ale celulelor;</a:t>
            </a:r>
            <a:endParaRPr lang="en-AU" dirty="0">
              <a:latin typeface="_TimesNewRoman" charset="0"/>
            </a:endParaRPr>
          </a:p>
          <a:p>
            <a:pPr marL="625475" algn="just" eaLnBrk="0" hangingPunct="0"/>
            <a:r>
              <a:rPr lang="ro-RO" dirty="0"/>
              <a:t>	* atingere mielotoxică hipoplastică sau aplastică (leucopenie, trombocitopenie sau anemie)</a:t>
            </a:r>
          </a:p>
          <a:p>
            <a:pPr marL="625475" algn="just" eaLnBrk="0" hangingPunct="0"/>
            <a:r>
              <a:rPr lang="ro-RO" dirty="0"/>
              <a:t>	* apar şi reacţii proliferative: clone anormale de tip leucemoid sau poliglobulie mai rar leucemii acute sau cronice,</a:t>
            </a:r>
            <a:endParaRPr lang="en-AU" dirty="0">
              <a:latin typeface="_TimesNewRoman" charset="0"/>
            </a:endParaRPr>
          </a:p>
          <a:p>
            <a:pPr eaLnBrk="0" hangingPunct="0"/>
            <a:r>
              <a:rPr lang="ro-RO" i="1" dirty="0"/>
              <a:t>Potenţialul toxic se menţine timp îndelungat, chiar după încetarea activităţii profesionale.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95400" y="620688"/>
            <a:ext cx="951959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1" dirty="0"/>
              <a:t>Tabloul clinic </a:t>
            </a:r>
            <a:r>
              <a:rPr lang="ro-RO" dirty="0"/>
              <a:t>îmbracă două forme clinice: acută şi cronică</a:t>
            </a:r>
            <a:r>
              <a:rPr lang="ro-RO" b="1" dirty="0"/>
              <a:t>. </a:t>
            </a:r>
          </a:p>
          <a:p>
            <a:pPr algn="just"/>
            <a:endParaRPr lang="en-AU" b="1" dirty="0">
              <a:latin typeface="_TimesNewRoman" charset="0"/>
            </a:endParaRPr>
          </a:p>
          <a:p>
            <a:pPr algn="just" eaLnBrk="0" hangingPunct="0"/>
            <a:r>
              <a:rPr lang="ro-RO" b="1" i="1" dirty="0"/>
              <a:t>A. </a:t>
            </a:r>
            <a:r>
              <a:rPr lang="ro-RO" i="1" dirty="0"/>
              <a:t>Intoxicaţia acută</a:t>
            </a:r>
            <a:endParaRPr lang="en-AU" dirty="0">
              <a:latin typeface="_TimesNewRoman" charset="0"/>
            </a:endParaRP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după inhalarea unor concentraţii crescute de toxic,</a:t>
            </a: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sindrom iritativ al căilor respiratorii superioare</a:t>
            </a: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sindrom ebrionarcotic, iniţial apare o stare de euforie, neglijarea pericolului şi continuarea expunerii; </a:t>
            </a: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în formele grave apar: cefalee, ameţeli, excitaţie psihomotorie, palpitaţii, tulburări de ritm, greţuri, vărsături, delir, halucinaţii.</a:t>
            </a:r>
          </a:p>
          <a:p>
            <a:pPr marL="342900" indent="-342900" algn="just" eaLnBrk="0" hangingPunct="0">
              <a:buFontTx/>
              <a:buChar char="-"/>
            </a:pPr>
            <a:r>
              <a:rPr lang="ro-RO" dirty="0"/>
              <a:t>exitusul apare prin: colaps periferic, fibrilaţie ventriculară, paralizia centrului respirator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1903</TotalTime>
  <Words>2425</Words>
  <Application>Microsoft Office PowerPoint</Application>
  <PresentationFormat>Widescreen</PresentationFormat>
  <Paragraphs>302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_TimesNewRoman</vt:lpstr>
      <vt:lpstr>Arial</vt:lpstr>
      <vt:lpstr>Calibri</vt:lpstr>
      <vt:lpstr>Sitka Subheading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INTOXICAŢIA PROFESIONALĂ CU BENZEN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INTOXICAŢIA PROFESIONALĂ ACUTĂ CU MONOXID DE CARBON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UMF CRAIOVA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Bunescu Marius</dc:creator>
  <cp:lastModifiedBy>marius bunescu</cp:lastModifiedBy>
  <cp:revision>226</cp:revision>
  <dcterms:created xsi:type="dcterms:W3CDTF">2007-01-01T14:13:53Z</dcterms:created>
  <dcterms:modified xsi:type="dcterms:W3CDTF">2020-11-19T08:36:12Z</dcterms:modified>
  <cp:category>MEDICINA MUNCII</cp:category>
</cp:coreProperties>
</file>