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7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5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5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9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2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5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6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6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4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2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21C4CF5-D719-4F5E-8DE4-1D20416D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637" y="0"/>
            <a:ext cx="8825658" cy="2677648"/>
          </a:xfrm>
        </p:spPr>
        <p:txBody>
          <a:bodyPr/>
          <a:lstStyle/>
          <a:p>
            <a:pPr algn="ctr"/>
            <a:r>
              <a:rPr lang="ro-RO" dirty="0" err="1"/>
              <a:t>Bacterial</a:t>
            </a:r>
            <a:r>
              <a:rPr lang="ro-RO" dirty="0"/>
              <a:t> </a:t>
            </a:r>
            <a:r>
              <a:rPr lang="ro-RO" dirty="0" err="1"/>
              <a:t>infections</a:t>
            </a:r>
            <a:r>
              <a:rPr lang="ro-RO" dirty="0"/>
              <a:t>- </a:t>
            </a:r>
            <a:r>
              <a:rPr lang="ro-RO"/>
              <a:t>Pyodermitis</a:t>
            </a:r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F7B69B6-C786-456C-9674-6BBB4AB49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 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41DAF3E4-379E-4E22-9EDF-F18F05A9453D}"/>
              </a:ext>
            </a:extLst>
          </p:cNvPr>
          <p:cNvSpPr txBox="1"/>
          <p:nvPr/>
        </p:nvSpPr>
        <p:spPr>
          <a:xfrm>
            <a:off x="2706954" y="3429000"/>
            <a:ext cx="73869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Factors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: </a:t>
            </a:r>
          </a:p>
          <a:p>
            <a:endParaRPr lang="ro-RO" dirty="0">
              <a:solidFill>
                <a:srgbClr val="FFC000"/>
              </a:solidFill>
              <a:latin typeface="Bahnschrift Light Condensed" panose="020B0502040204020203" pitchFamily="34" charset="0"/>
            </a:endParaRPr>
          </a:p>
          <a:p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	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loss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of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skin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cover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integrity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</a:p>
          <a:p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	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degree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of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germ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contamination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and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pathogenicity</a:t>
            </a:r>
            <a:endParaRPr lang="ro-RO" dirty="0">
              <a:solidFill>
                <a:srgbClr val="FFC000"/>
              </a:solidFill>
              <a:latin typeface="Bahnschrift Light Condensed" panose="020B0502040204020203" pitchFamily="34" charset="0"/>
            </a:endParaRPr>
          </a:p>
          <a:p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	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decrease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of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the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antimicrobial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defence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of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the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host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(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chronic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alcoholism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diabetes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mellitus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cirrhosis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malnutrition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congenital or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acquired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immune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deficiencies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)</a:t>
            </a:r>
          </a:p>
          <a:p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	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hyper-hidrosis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skin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irritations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,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tight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clothes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and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poor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hygiene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are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contributing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 </a:t>
            </a:r>
            <a:r>
              <a:rPr lang="ro-RO" dirty="0" err="1">
                <a:solidFill>
                  <a:srgbClr val="FFC000"/>
                </a:solidFill>
                <a:latin typeface="Bahnschrift Light Condensed" panose="020B0502040204020203" pitchFamily="34" charset="0"/>
              </a:rPr>
              <a:t>factors</a:t>
            </a:r>
            <a:r>
              <a:rPr lang="ro-RO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785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FC8E6E-8E73-452D-90A0-6E0E421E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394" y="843128"/>
            <a:ext cx="8761413" cy="706964"/>
          </a:xfrm>
        </p:spPr>
        <p:txBody>
          <a:bodyPr/>
          <a:lstStyle/>
          <a:p>
            <a:pPr algn="ctr"/>
            <a:r>
              <a:rPr lang="ro-RO" dirty="0"/>
              <a:t>Impetigo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D8DB922-5653-495D-A4D8-6B520B5A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215" y="2365323"/>
            <a:ext cx="5725239" cy="437718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ery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contagious disease. Children are often affected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esions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are usually on the face and limbs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on erythematous background, with exudate and classic golden crusting.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Two clinical types: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s-ES_tradnl" sz="1800" b="1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Vesicle</a:t>
            </a:r>
            <a:r>
              <a:rPr lang="es-ES_tradnl" sz="1800" b="1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_tradnl" sz="1800" b="1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impetigo</a:t>
            </a:r>
            <a:r>
              <a:rPr lang="es-ES_tradnl" sz="1800" b="1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(Tilbury–Fox impetigo)</a:t>
            </a:r>
            <a:r>
              <a:rPr lang="ro-RO" b="1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o-RO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reschool and young school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 Math" panose="02040503050406030204" pitchFamily="18" charset="0"/>
              </a:rPr>
              <a:t>‐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age children are most often affected (3-10 years). Although the face is often affected, the lesions may occur on the scalp and limbs</a:t>
            </a:r>
            <a:r>
              <a:rPr lang="it-IT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 Clinical</a:t>
            </a:r>
            <a:r>
              <a:rPr lang="en-US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ly</a:t>
            </a:r>
            <a:r>
              <a:rPr lang="ro-RO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mainly vesicles with evolution to yellow crusting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Bullous </a:t>
            </a:r>
            <a:r>
              <a:rPr lang="en-US" sz="18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pt-P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mpetigo</a:t>
            </a:r>
            <a:r>
              <a:rPr lang="ro-R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more commonly in newborn and infants. Lesions are mainly bullae, with clear liquid and inflammatory halo. In evolution the bullae content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bec</a:t>
            </a:r>
            <a:r>
              <a:rPr lang="ro-RO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omes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purulent, with bullae rupture and crusts formation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0FDFAB66-1C05-4472-9941-BA522ECAFD7E}"/>
              </a:ext>
            </a:extLst>
          </p:cNvPr>
          <p:cNvSpPr txBox="1"/>
          <p:nvPr/>
        </p:nvSpPr>
        <p:spPr>
          <a:xfrm>
            <a:off x="1236215" y="123587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Staphylococcus aureus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/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Streptococcus pyogenes </a:t>
            </a:r>
            <a:endParaRPr lang="ro-RO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B529C7FD-C029-475C-9345-1CC5FF2A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14" y="1120157"/>
            <a:ext cx="4064332" cy="2861399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BD8DB931-8243-41E3-9A4E-5090E0C1A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19"/>
          <a:stretch/>
        </p:blipFill>
        <p:spPr>
          <a:xfrm>
            <a:off x="7480814" y="3981556"/>
            <a:ext cx="4050642" cy="27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A78CEA-7FEA-4E3B-916E-4F191B06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4179"/>
            <a:ext cx="8761413" cy="706964"/>
          </a:xfrm>
        </p:spPr>
        <p:txBody>
          <a:bodyPr/>
          <a:lstStyle/>
          <a:p>
            <a:pPr algn="ctr"/>
            <a:r>
              <a:rPr lang="ro-RO" dirty="0" err="1"/>
              <a:t>Erythrasma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4806BC-1C66-4D92-A44A-7A41E60C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34" y="2692276"/>
            <a:ext cx="5157068" cy="4036997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ffects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flexural sites, usually the axillae and groin</a:t>
            </a:r>
            <a:endParaRPr lang="ro-RO" sz="180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Wood’s lamp examination</a:t>
            </a:r>
            <a:r>
              <a:rPr lang="ro-RO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pink fluorescence </a:t>
            </a:r>
            <a:endParaRPr lang="ro-RO" sz="180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Skin lesions are superficial scaling, on a reddish-brown patch. It can be mistaken for a fungal infection. </a:t>
            </a:r>
            <a:endParaRPr lang="ro-RO" sz="180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ro-RO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topical erythromycin, neomycin or 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fusidic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acid.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F061482A-BC4D-44B4-9284-45F1809B1DFF}"/>
              </a:ext>
            </a:extLst>
          </p:cNvPr>
          <p:cNvSpPr txBox="1"/>
          <p:nvPr/>
        </p:nvSpPr>
        <p:spPr>
          <a:xfrm>
            <a:off x="2472441" y="157647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Corynebacterium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minutissium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66F2024C-EFB8-442B-AA85-26FE253CDEC9}"/>
              </a:ext>
            </a:extLst>
          </p:cNvPr>
          <p:cNvPicPr/>
          <p:nvPr/>
        </p:nvPicPr>
        <p:blipFill rotWithShape="1">
          <a:blip r:embed="rId2"/>
          <a:srcRect r="50000"/>
          <a:stretch/>
        </p:blipFill>
        <p:spPr bwMode="auto">
          <a:xfrm>
            <a:off x="7228652" y="443883"/>
            <a:ext cx="4596404" cy="3285166"/>
          </a:xfrm>
          <a:prstGeom prst="rect">
            <a:avLst/>
          </a:prstGeom>
          <a:noFill/>
        </p:spPr>
      </p:pic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15985E73-62CE-4A9F-9B2B-071256C6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06" y="3819667"/>
            <a:ext cx="5080000" cy="27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4D26F7-9FE6-43B3-A3E9-68DC7E28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04" y="964790"/>
            <a:ext cx="2511525" cy="706964"/>
          </a:xfrm>
        </p:spPr>
        <p:txBody>
          <a:bodyPr/>
          <a:lstStyle/>
          <a:p>
            <a:r>
              <a:rPr lang="ro-RO" dirty="0"/>
              <a:t>Antrax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DDF544-4676-4E8E-9486-C472AA1D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26" y="2476909"/>
            <a:ext cx="5458910" cy="416358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Herbivorous animals are primarily infected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by ingesting spores. Humans are infected directly from animals, or animal products.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Incubation period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1-5 days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Clinical manifestations are on the exposed skin (hands, arms, face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 papule that becomes bullae on an inflammatory patch. The bullae ruptures and is replaced by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haemorrhagic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crust, surrounded by oedema, erythema and vesicles. Without proper treatment, sever symptoms like fever,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toxaemia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collapse and death can occur.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iv penicillin G 4 million units, 6 hourly for 10 days. </a:t>
            </a:r>
            <a:endParaRPr lang="ro-RO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8194D006-0F4B-46FC-AA4B-667391684A60}"/>
              </a:ext>
            </a:extLst>
          </p:cNvPr>
          <p:cNvSpPr txBox="1"/>
          <p:nvPr/>
        </p:nvSpPr>
        <p:spPr>
          <a:xfrm>
            <a:off x="2301536" y="148708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Bacillus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anthracis</a:t>
            </a:r>
            <a:endParaRPr lang="ro-RO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89512EB9-DA66-45BB-92F1-C23480286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50" y="4302889"/>
            <a:ext cx="1883054" cy="2271447"/>
          </a:xfrm>
          <a:prstGeom prst="roundRect">
            <a:avLst>
              <a:gd name="adj" fmla="val 1858"/>
            </a:avLst>
          </a:prstGeom>
        </p:spPr>
      </p:pic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3271832B-A862-4463-96AF-6DA30DFC8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4324097"/>
            <a:ext cx="1951697" cy="2271447"/>
          </a:xfrm>
          <a:prstGeom prst="roundRect">
            <a:avLst>
              <a:gd name="adj" fmla="val 1858"/>
            </a:avLst>
          </a:prstGeom>
        </p:spPr>
      </p:pic>
      <p:pic>
        <p:nvPicPr>
          <p:cNvPr id="11" name="Picture Placeholder 16">
            <a:extLst>
              <a:ext uri="{FF2B5EF4-FFF2-40B4-BE49-F238E27FC236}">
                <a16:creationId xmlns:a16="http://schemas.microsoft.com/office/drawing/2014/main" id="{66C2DE89-317D-4E38-B339-8D8261DA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49" y="4310324"/>
            <a:ext cx="2032000" cy="2264012"/>
          </a:xfrm>
          <a:prstGeom prst="roundRect">
            <a:avLst>
              <a:gd name="adj" fmla="val 1858"/>
            </a:avLst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1E69C60D-841D-4273-AAE0-B9B353CDA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42" t="5515" r="14102" b="5274"/>
          <a:stretch/>
        </p:blipFill>
        <p:spPr>
          <a:xfrm>
            <a:off x="6396850" y="1742237"/>
            <a:ext cx="2507794" cy="2381536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A7E5A007-AFD6-471A-9D2E-8B982A4E3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09473" y="2061043"/>
            <a:ext cx="3025987" cy="17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AC530E-73F9-4651-9F9F-435DFBC9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1066703"/>
            <a:ext cx="8761413" cy="706964"/>
          </a:xfrm>
        </p:spPr>
        <p:txBody>
          <a:bodyPr/>
          <a:lstStyle/>
          <a:p>
            <a:r>
              <a:rPr lang="ro-RO" dirty="0"/>
              <a:t>Cat-</a:t>
            </a:r>
            <a:r>
              <a:rPr lang="ro-RO" dirty="0" err="1"/>
              <a:t>scratch</a:t>
            </a:r>
            <a:r>
              <a:rPr lang="ro-RO" dirty="0"/>
              <a:t> </a:t>
            </a:r>
            <a:r>
              <a:rPr lang="ro-RO" dirty="0" err="1"/>
              <a:t>disease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889E032-0F7F-4AC9-B5E4-21767862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5441154" cy="3761789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ncubation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period: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3-12 days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Clinical</a:t>
            </a: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manifestation</a:t>
            </a: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crusted nodules develop at the site of the kitten scratch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associated with regional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lymphadenophaty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that develops after 1-2 month from the scratch.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systemic antibiotics like amoxicillin, erythromycin, azithromycin. Without treatment undergoes remission within 2-3 months.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D675AEA-9F25-4373-ACAD-F8D3560A98A4}"/>
              </a:ext>
            </a:extLst>
          </p:cNvPr>
          <p:cNvSpPr txBox="1"/>
          <p:nvPr/>
        </p:nvSpPr>
        <p:spPr>
          <a:xfrm>
            <a:off x="2701463" y="158900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Bartonella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henselae</a:t>
            </a:r>
            <a:endParaRPr lang="ro-RO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147DD77E-7B92-4F77-B7F6-407A1025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95" y="3877011"/>
            <a:ext cx="3317702" cy="2488277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39EAE9F6-DD43-4AAB-BC52-9953B012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95" y="989526"/>
            <a:ext cx="3403107" cy="28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0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23B6DD-650F-4DB1-A135-BAEED71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171852"/>
            <a:ext cx="8761413" cy="508780"/>
          </a:xfrm>
        </p:spPr>
        <p:txBody>
          <a:bodyPr/>
          <a:lstStyle/>
          <a:p>
            <a:pPr algn="ctr"/>
            <a:r>
              <a:rPr lang="ro-RO" dirty="0" err="1"/>
              <a:t>Bacterial</a:t>
            </a:r>
            <a:r>
              <a:rPr lang="ro-RO" dirty="0"/>
              <a:t> </a:t>
            </a:r>
            <a:r>
              <a:rPr lang="ro-RO" dirty="0" err="1"/>
              <a:t>folliculitis</a:t>
            </a:r>
            <a:r>
              <a:rPr lang="ro-RO" dirty="0"/>
              <a:t> 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9CD35BC-9EE8-4067-B448-CDC24A4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16" y="2683400"/>
            <a:ext cx="5902793" cy="34163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Superficial Folliculitis</a:t>
            </a:r>
            <a:r>
              <a:rPr lang="ro-RO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RO" b="1" dirty="0">
              <a:solidFill>
                <a:srgbClr val="FFC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ery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common condition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affecting the follicular ostium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o-RO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ay result from hair removal, shaving, waxing or minor trauma. 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linically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small follicular papules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pustules located on the scalp, neck, trunk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o-RO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the beard, buttock, legs and trunk 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o-RO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adults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o-RO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 pain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no general symptoms. 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Treatment consist in topical antiseptics and antibiotics.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360A942-F05A-4D4B-B0E1-6DF291D4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66" y="2510530"/>
            <a:ext cx="5602595" cy="3916903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0B701175-8E4D-4AB1-9997-C72A6D729F0E}"/>
              </a:ext>
            </a:extLst>
          </p:cNvPr>
          <p:cNvSpPr txBox="1"/>
          <p:nvPr/>
        </p:nvSpPr>
        <p:spPr>
          <a:xfrm>
            <a:off x="4316766" y="16280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0" dirty="0">
                <a:solidFill>
                  <a:srgbClr val="FFC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Staphylococcus aureus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1498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C04F46-14E5-473B-9003-0B03D0021C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r>
              <a:rPr lang="ro-RO" dirty="0"/>
              <a:t>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8BE5146-C01C-428A-AC3A-0941B24F4F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45" y="233162"/>
            <a:ext cx="6738151" cy="66248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Deep Folliculitis</a:t>
            </a:r>
            <a:r>
              <a:rPr lang="ro-R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deeper in the hair follicle with abscess formation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base">
              <a:lnSpc>
                <a:spcPct val="110000"/>
              </a:lnSpc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1600" b="1" i="1" u="none" strike="noStrike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Furuncle/Boil</a:t>
            </a:r>
            <a:r>
              <a:rPr lang="ro-RO" sz="1600" b="1" i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infection of the hair follicle</a:t>
            </a:r>
            <a:r>
              <a:rPr lang="ro-RO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the surrounding structures </a:t>
            </a:r>
            <a:endParaRPr lang="ro-RO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Perifollicular abscesses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followed by necrosis with follicular destruction. </a:t>
            </a:r>
            <a:endParaRPr lang="ro-RO" sz="1400" kern="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Clinically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small inflammatory nodule, that in evolution becomes pustular and necrotic</a:t>
            </a:r>
            <a:r>
              <a:rPr lang="ro-RO" sz="14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l</a:t>
            </a:r>
            <a:r>
              <a:rPr lang="en-US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esions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are painful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leave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permanent scar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o-RO" sz="14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ocation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sites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face, neck, wrists, buttocks or anogenital region. Those located on the upper lip, or on the face are dangerous, because cavernous sinus thrombosis may occur. </a:t>
            </a:r>
            <a:endParaRPr lang="ro-RO" sz="14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Systemically treatment with penicillinase-resistant antibiotics is necessary, also topical antibiotic agents.</a:t>
            </a:r>
            <a:endParaRPr lang="ro-RO" sz="14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20000"/>
              </a:lnSpc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1600" b="1" i="1" u="none" strike="noStrike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Carbuncle</a:t>
            </a:r>
            <a:r>
              <a:rPr lang="ro-RO" sz="1600" b="1" i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deep infection of a group of follicles </a:t>
            </a:r>
            <a:endParaRPr lang="ro-RO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usually in men with diabetes, drug addiction, malnutrition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prolonged steroid therapy.</a:t>
            </a:r>
            <a:endParaRPr lang="ro-RO" sz="14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 painful, red, hard dome-shaped lump</a:t>
            </a:r>
            <a:r>
              <a:rPr lang="ro-RO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increases in size up to 3-10 cm diameter and suppuration occurs from multiple follicular orifices. Necrosis follows and sometimes leaves a deep purulent ulcer. Fever and malaise are present. It heals with permanent scar and in sever ill patients evolution may be fatal, because of </a:t>
            </a:r>
            <a:r>
              <a:rPr lang="en-US" sz="1400" u="none" strike="noStrike" kern="0" spc="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toxaemia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and systemic spread of infection.</a:t>
            </a:r>
            <a:endParaRPr lang="ro-RO" sz="14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1600" b="1" i="1" u="none" strike="noStrike" kern="0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Sycosis</a:t>
            </a:r>
            <a:r>
              <a:rPr lang="ro-RO" sz="1600" b="1" i="1" kern="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u="none" strike="noStrike" kern="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deep infection of the hair follicle on the beard. </a:t>
            </a:r>
            <a:r>
              <a:rPr lang="en-US" sz="1400" u="none" strike="noStrike" kern="0" spc="-1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Collar </a:t>
            </a:r>
            <a:r>
              <a:rPr lang="ro-RO" sz="1400" u="none" strike="noStrike" kern="0" spc="-1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u="none" strike="noStrike" kern="0" spc="-1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utton</a:t>
            </a:r>
            <a:r>
              <a:rPr lang="ro-RO" sz="1400" u="none" strike="noStrike" kern="0" spc="-1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o-RO" sz="1400" u="none" strike="noStrike" kern="0" spc="-1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Hourglass-shaped</a:t>
            </a:r>
            <a:r>
              <a:rPr lang="en-US" sz="1400" u="none" strike="noStrike" kern="0" spc="-1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u="none" strike="noStrike" kern="0" spc="-10" dirty="0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1400" u="none" strike="noStrike" kern="0" spc="-1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ro-RO" sz="1400" kern="0" spc="-10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u="none" strike="noStrike" kern="0" spc="-1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bscess</a:t>
            </a:r>
            <a:r>
              <a:rPr lang="ro-RO" sz="1400" kern="0" spc="-10" dirty="0">
                <a:solidFill>
                  <a:srgbClr val="000000"/>
                </a:solidFill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400" u="none" strike="noStrike" kern="0" spc="-10" dirty="0">
              <a:solidFill>
                <a:srgbClr val="000000"/>
              </a:solidFill>
              <a:effectLst/>
              <a:highlight>
                <a:srgbClr val="FFFF00"/>
              </a:highlight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ro-RO" sz="1400" kern="0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400" u="none" strike="noStrike" kern="0" spc="-1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esions</a:t>
            </a:r>
            <a:r>
              <a:rPr lang="en-US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400" u="none" strike="noStrike" kern="0" spc="-1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oedematous</a:t>
            </a:r>
            <a:r>
              <a:rPr lang="en-US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red papules</a:t>
            </a:r>
            <a:r>
              <a:rPr lang="ro-RO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pustules </a:t>
            </a:r>
            <a:r>
              <a:rPr lang="en-US" sz="1400" u="none" strike="noStrike" kern="0" spc="-10" dirty="0" err="1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by hair. In evolution, lesions coalesce and form plaques</a:t>
            </a:r>
            <a:r>
              <a:rPr lang="en-US" sz="1400" u="none" strike="noStrike" kern="0" spc="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u="none" strike="noStrike" kern="0" spc="-10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Lupoid sycosis is the term used if the follicles are destroyed and the healing is with scar. </a:t>
            </a:r>
            <a:endParaRPr lang="ro-RO" sz="1400" u="none" strike="noStrike" kern="0" spc="0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11" name="Substituent conținut 7">
            <a:extLst>
              <a:ext uri="{FF2B5EF4-FFF2-40B4-BE49-F238E27FC236}">
                <a16:creationId xmlns:a16="http://schemas.microsoft.com/office/drawing/2014/main" id="{D1CA0770-8326-4605-9F4E-0181A284D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6" b="13021"/>
          <a:stretch/>
        </p:blipFill>
        <p:spPr>
          <a:xfrm>
            <a:off x="8347882" y="0"/>
            <a:ext cx="3844118" cy="210559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E929C0B4-A4EF-4DFB-8159-F343AA10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53" y="1582462"/>
            <a:ext cx="3541434" cy="269039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C5A5C06-7004-4B7F-A023-72D95B1A0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63" y="3930342"/>
            <a:ext cx="3720360" cy="2760574"/>
          </a:xfrm>
          <a:prstGeom prst="rect">
            <a:avLst/>
          </a:prstGeom>
        </p:spPr>
      </p:pic>
      <p:pic>
        <p:nvPicPr>
          <p:cNvPr id="9" name="Grafic 8" descr="Clepsidră">
            <a:extLst>
              <a:ext uri="{FF2B5EF4-FFF2-40B4-BE49-F238E27FC236}">
                <a16:creationId xmlns:a16="http://schemas.microsoft.com/office/drawing/2014/main" id="{D6750C8D-313D-40EA-9512-CA3C6BE1A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7368" y="5202978"/>
            <a:ext cx="557814" cy="5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701659-76CA-4B6C-928E-4C501E61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3" y="1035812"/>
            <a:ext cx="10412651" cy="706964"/>
          </a:xfrm>
        </p:spPr>
        <p:txBody>
          <a:bodyPr/>
          <a:lstStyle/>
          <a:p>
            <a:r>
              <a:rPr lang="en-US" dirty="0"/>
              <a:t>Bacterial infections of apocrine sweat glands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1EC2221-5664-4A00-AC47-8D8AF192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8392"/>
            <a:ext cx="5893915" cy="4485320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Hidradenitis</a:t>
            </a:r>
            <a:r>
              <a:rPr lang="ro-RO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commonly involving the axillae area. 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RO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Caused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spc="-1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follicular occlusion</a:t>
            </a:r>
            <a:r>
              <a:rPr lang="ro-RO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usually occurs after puberty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more frequent in women 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Clinically</a:t>
            </a:r>
            <a:r>
              <a:rPr lang="ro-RO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painful, tense subcutaneous nodules, that in evolution can become abscesses without treatment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Verne</a:t>
            </a:r>
            <a:r>
              <a:rPr lang="fr-FR" sz="1800" b="1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uil</a:t>
            </a:r>
            <a:r>
              <a:rPr lang="fr-FR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disease/hidradenitis suppurativa</a:t>
            </a:r>
            <a:r>
              <a:rPr lang="ro-RO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-                  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chronic inflammatory, extensive, 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debilitaiting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and recurrent disease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Lesions are in axillae, pubic region, perianal, perineal area,  groin and buttocks. Nodules are deep-seated and painful, with evolution to abscesses, draining sinuses and scars. Treatment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topical and general antibiotics.</a:t>
            </a:r>
            <a:r>
              <a:rPr lang="en-US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Surgical treatment involves incisions with </a:t>
            </a:r>
            <a:r>
              <a:rPr lang="it-IT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drainage, curettage, limited </a:t>
            </a: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or radical excisions.  </a:t>
            </a:r>
            <a:endParaRPr lang="ro-RO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2E82F24F-285F-47E1-88A8-66BAC1519337}"/>
              </a:ext>
            </a:extLst>
          </p:cNvPr>
          <p:cNvSpPr txBox="1"/>
          <p:nvPr/>
        </p:nvSpPr>
        <p:spPr>
          <a:xfrm>
            <a:off x="3189302" y="168050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Staphylococcus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aureus </a:t>
            </a:r>
          </a:p>
        </p:txBody>
      </p:sp>
      <p:pic>
        <p:nvPicPr>
          <p:cNvPr id="8" name="Substituent conținut 4">
            <a:extLst>
              <a:ext uri="{FF2B5EF4-FFF2-40B4-BE49-F238E27FC236}">
                <a16:creationId xmlns:a16="http://schemas.microsoft.com/office/drawing/2014/main" id="{4CC62580-3D28-4533-B629-A54CB71E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07" y="1865169"/>
            <a:ext cx="4715452" cy="49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B9719D-9D58-4188-A54F-767EB9DB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9156" y="712844"/>
            <a:ext cx="8761413" cy="706964"/>
          </a:xfrm>
        </p:spPr>
        <p:txBody>
          <a:bodyPr/>
          <a:lstStyle/>
          <a:p>
            <a:pPr algn="ctr"/>
            <a:r>
              <a:rPr lang="ro-RO" dirty="0" err="1"/>
              <a:t>Erysipelas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1149488-33DD-4056-9A16-9DDA4A5B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7" y="2381558"/>
            <a:ext cx="7332097" cy="4383226"/>
          </a:xfrm>
        </p:spPr>
        <p:txBody>
          <a:bodyPr>
            <a:normAutofit lnSpcReduction="10000"/>
          </a:bodyPr>
          <a:lstStyle/>
          <a:p>
            <a:r>
              <a:rPr lang="ro-RO" dirty="0"/>
              <a:t>A</a:t>
            </a:r>
            <a:r>
              <a:rPr lang="en-US" dirty="0" err="1"/>
              <a:t>ffects</a:t>
            </a:r>
            <a:r>
              <a:rPr lang="en-US" dirty="0"/>
              <a:t> the dermis tissue</a:t>
            </a:r>
            <a:r>
              <a:rPr lang="ro-RO" dirty="0"/>
              <a:t> +</a:t>
            </a:r>
            <a:r>
              <a:rPr lang="en-US" dirty="0"/>
              <a:t> the lymphatic vessels</a:t>
            </a:r>
            <a:r>
              <a:rPr lang="ro-RO" dirty="0"/>
              <a:t>. </a:t>
            </a:r>
          </a:p>
          <a:p>
            <a:r>
              <a:rPr lang="en-US" dirty="0"/>
              <a:t>The most frequent location is on the legs, but can affect also the face, the arms.</a:t>
            </a:r>
          </a:p>
          <a:p>
            <a:r>
              <a:rPr lang="ro-RO" dirty="0"/>
              <a:t>R</a:t>
            </a:r>
            <a:r>
              <a:rPr lang="en-US" dirty="0" err="1"/>
              <a:t>isk</a:t>
            </a:r>
            <a:r>
              <a:rPr lang="en-US" dirty="0"/>
              <a:t> factors</a:t>
            </a:r>
            <a:r>
              <a:rPr lang="ro-RO" dirty="0"/>
              <a:t>: </a:t>
            </a:r>
            <a:r>
              <a:rPr lang="en-US" dirty="0"/>
              <a:t>lymphedema, intertrigo, venous stasis, chronic legs ulcers, lower leg wounds, interdigital fungal infections</a:t>
            </a:r>
            <a:r>
              <a:rPr lang="ro-RO" dirty="0"/>
              <a:t>.</a:t>
            </a:r>
          </a:p>
          <a:p>
            <a:r>
              <a:rPr lang="en-US" dirty="0"/>
              <a:t>There is an abrupt onset of fever (38-40ºC), malaise or nausea. Local lesion is </a:t>
            </a:r>
            <a:r>
              <a:rPr lang="ro-RO" dirty="0"/>
              <a:t>a </a:t>
            </a:r>
            <a:r>
              <a:rPr lang="en-US" dirty="0"/>
              <a:t>painful erythematous patch, with a well-defined and raised edge, blistering and lymphangitis. </a:t>
            </a:r>
          </a:p>
          <a:p>
            <a:r>
              <a:rPr lang="en-US" dirty="0"/>
              <a:t>The evolution is </a:t>
            </a:r>
            <a:r>
              <a:rPr lang="en-US" dirty="0" err="1"/>
              <a:t>favourable</a:t>
            </a:r>
            <a:r>
              <a:rPr lang="en-US" dirty="0"/>
              <a:t>, after 8–10 days of treatment. Without treatment, complications may develop: fasciitis, myositis, abscesses, </a:t>
            </a:r>
            <a:r>
              <a:rPr lang="en-US" dirty="0" err="1"/>
              <a:t>septicaemia</a:t>
            </a:r>
            <a:r>
              <a:rPr lang="en-US" dirty="0"/>
              <a:t>, nephritis. </a:t>
            </a:r>
          </a:p>
          <a:p>
            <a:r>
              <a:rPr lang="en-US" dirty="0"/>
              <a:t>Treatment</a:t>
            </a:r>
            <a:r>
              <a:rPr lang="ro-RO" dirty="0"/>
              <a:t>: </a:t>
            </a:r>
            <a:r>
              <a:rPr lang="en-US" dirty="0"/>
              <a:t>penicillin 10–20MU/day, intravenous or intramuscular, 10–20 days. Topical antiseptics and antibacterial agents should be applied daily. </a:t>
            </a:r>
          </a:p>
          <a:p>
            <a:endParaRPr lang="ro-RO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D8FFD569-7A75-44FD-9796-9852CF60F67A}"/>
              </a:ext>
            </a:extLst>
          </p:cNvPr>
          <p:cNvSpPr txBox="1"/>
          <p:nvPr/>
        </p:nvSpPr>
        <p:spPr>
          <a:xfrm>
            <a:off x="2079594" y="141980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roup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 Streptococcus</a:t>
            </a:r>
            <a:endParaRPr lang="ro-RO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48C5A68E-EE42-4D9C-9538-FA22EB18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54" y="1251547"/>
            <a:ext cx="4532918" cy="2565803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5FB2C552-35E0-4911-A04C-60B31C8BAC2A}"/>
              </a:ext>
            </a:extLst>
          </p:cNvPr>
          <p:cNvPicPr/>
          <p:nvPr/>
        </p:nvPicPr>
        <p:blipFill rotWithShape="1">
          <a:blip r:embed="rId3"/>
          <a:srcRect r="50000"/>
          <a:stretch/>
        </p:blipFill>
        <p:spPr bwMode="auto">
          <a:xfrm>
            <a:off x="7745767" y="3900170"/>
            <a:ext cx="4114800" cy="2957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94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2053AD-761E-4858-92FB-6811827C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err="1"/>
              <a:t>Cellullitis</a:t>
            </a:r>
            <a:r>
              <a:rPr lang="ro-RO" dirty="0"/>
              <a:t> 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3D975E-9263-402F-A010-90E914D6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206" y="2816563"/>
            <a:ext cx="5671973" cy="3708523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nfection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is deeper than in erysipelas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affects subcutaneous tissue and lymphatic vessels. Lesions and symptoms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erythema, heat, swelling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pain or tenderness. 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The e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dge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of the is diffuse. Regional lymphadenopathy is associated</a:t>
            </a: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Cellulitis may extend superficially and erysipelas deeply, so in many cases the two processes can coexist and it is impossible to make a clear</a:t>
            </a:r>
            <a:r>
              <a:rPr lang="fr-FR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distinction. </a:t>
            </a:r>
            <a:endParaRPr lang="ro-RO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7BAF45AB-10F1-48BD-88EC-A264B6802C6C}"/>
              </a:ext>
            </a:extLst>
          </p:cNvPr>
          <p:cNvSpPr txBox="1"/>
          <p:nvPr/>
        </p:nvSpPr>
        <p:spPr>
          <a:xfrm>
            <a:off x="2679207" y="1389294"/>
            <a:ext cx="6833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Staphylococcus aureus</a:t>
            </a:r>
            <a:r>
              <a:rPr lang="ro-RO" b="1" i="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group A Streptococcus (sometimes both) </a:t>
            </a:r>
            <a:endParaRPr lang="ro-RO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F86A2F81-2B97-439D-B4FF-AF91FB71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084" y="1850747"/>
            <a:ext cx="3755440" cy="50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EF8B0B-6058-4EB2-AC61-BE3BFB03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195610"/>
            <a:ext cx="8761413" cy="706964"/>
          </a:xfrm>
        </p:spPr>
        <p:txBody>
          <a:bodyPr/>
          <a:lstStyle/>
          <a:p>
            <a:pPr algn="ctr"/>
            <a:r>
              <a:rPr lang="ro-RO" dirty="0" err="1"/>
              <a:t>Necrotizing</a:t>
            </a:r>
            <a:r>
              <a:rPr lang="ro-RO" dirty="0"/>
              <a:t> </a:t>
            </a:r>
            <a:r>
              <a:rPr lang="ro-RO" dirty="0" err="1"/>
              <a:t>fasciitis</a:t>
            </a:r>
            <a:r>
              <a:rPr lang="ro-RO" dirty="0"/>
              <a:t> </a:t>
            </a:r>
            <a:br>
              <a:rPr lang="ro-RO" dirty="0"/>
            </a:br>
            <a:r>
              <a:rPr lang="ro-RO" dirty="0"/>
              <a:t>(acute </a:t>
            </a:r>
            <a:r>
              <a:rPr lang="ro-RO" dirty="0" err="1"/>
              <a:t>dermal</a:t>
            </a:r>
            <a:r>
              <a:rPr lang="ro-RO" dirty="0"/>
              <a:t> gangrene)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D82CE78-1B09-4584-BAFF-EDF9808D9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1" y="2372680"/>
            <a:ext cx="6932602" cy="42633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b="1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="1" spc="-10" dirty="0" err="1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roup</a:t>
            </a:r>
            <a:r>
              <a:rPr lang="en-US" sz="1800" b="1" spc="-1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 Streptococcus, anaerobic organisms, Staphylococcus </a:t>
            </a:r>
            <a:r>
              <a:rPr lang="fr-FR" sz="1800" b="1" spc="-1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  <a:r>
              <a:rPr lang="en-US" sz="1800" b="1" spc="-10" dirty="0">
                <a:solidFill>
                  <a:schemeClr val="bg2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or mixed 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Risk factors: diabetes mellitus, immunosuppression, cardiac or peripheral vascular disease, renal failure, drug use.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Extremities are the site for necrotizing fasciitis, but also the trunk is often affected in children.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1800" spc="-1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Clinical features: severe pain may be out of proportion to skin findings. Purple and/or hemorrhagic bullae may develop. The area may later become numb, as cutaneous nerves are destroyed. Evolution of the disease can be life-threatening with fever, malaise, leukocytosis, tachycardia and shock. </a:t>
            </a:r>
            <a:endParaRPr lang="ro-RO" sz="18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reatment</a:t>
            </a: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should be initiated without delay. Usually it is a team approach treatment, with surgical debridement, systemic antibiotics, daily antibiotic dressings and intravenous fluid and nutrition support.</a:t>
            </a:r>
            <a:endParaRPr lang="ro-RO" sz="1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pic>
        <p:nvPicPr>
          <p:cNvPr id="4" name="Substituent conținut 7">
            <a:extLst>
              <a:ext uri="{FF2B5EF4-FFF2-40B4-BE49-F238E27FC236}">
                <a16:creationId xmlns:a16="http://schemas.microsoft.com/office/drawing/2014/main" id="{385C0B0D-B674-4A83-8AD0-43042DCC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"/>
          <a:stretch/>
        </p:blipFill>
        <p:spPr>
          <a:xfrm>
            <a:off x="7103006" y="2683776"/>
            <a:ext cx="5044616" cy="32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B28815-9BF1-4D3D-B4B5-AEF0188C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err="1"/>
              <a:t>Ecthyma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D6ACA0E-C2DA-4D54-B157-167E519F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3" y="2234167"/>
            <a:ext cx="5734117" cy="393046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o-RO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eep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skin infection </a:t>
            </a:r>
            <a:endParaRPr lang="ro-RO" sz="180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o-RO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ost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commonly, on the lower extremities of children, or neglected elderly patients, or individuals with diabetes. </a:t>
            </a:r>
            <a:endParaRPr lang="ro-RO" sz="1800" spc="-2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Poor hygiene and humid climates are 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favourable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factors</a:t>
            </a:r>
            <a:r>
              <a:rPr lang="ro-RO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Lesions start as small bullae, or pustules on an </a:t>
            </a:r>
            <a:r>
              <a:rPr lang="en-US" sz="1800" spc="-2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erithematous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base, followed by adherent crusts with underlying ulceration. Healing is slowly with</a:t>
            </a:r>
            <a:r>
              <a:rPr lang="ro-RO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1800" spc="-2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scar. </a:t>
            </a:r>
            <a:endParaRPr lang="ro-RO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15337E8B-6330-4264-B7B9-DE41DDAFCFA6}"/>
              </a:ext>
            </a:extLst>
          </p:cNvPr>
          <p:cNvSpPr txBox="1"/>
          <p:nvPr/>
        </p:nvSpPr>
        <p:spPr>
          <a:xfrm>
            <a:off x="1757903" y="1495966"/>
            <a:ext cx="8158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Group A beta-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haemolytic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Streptococcus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Staphylococcus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aureus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63F3103-DF3D-4DAA-A3E8-E0C87C4C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737" y="2432436"/>
            <a:ext cx="4846713" cy="37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2BC53D-8E98-4909-8D01-D8922F2A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Intertrigo (</a:t>
            </a:r>
            <a:r>
              <a:rPr lang="ro-RO" dirty="0" err="1"/>
              <a:t>intertriginous</a:t>
            </a:r>
            <a:r>
              <a:rPr lang="ro-RO" dirty="0"/>
              <a:t> </a:t>
            </a:r>
            <a:r>
              <a:rPr lang="ro-RO" dirty="0" err="1"/>
              <a:t>dermatitis</a:t>
            </a:r>
            <a:r>
              <a:rPr lang="ro-RO" dirty="0"/>
              <a:t>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B6E1A3-93DA-4ECE-A696-CAED8111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20" y="2576867"/>
            <a:ext cx="5787383" cy="4773843"/>
          </a:xfrm>
        </p:spPr>
        <p:txBody>
          <a:bodyPr>
            <a:normAutofit/>
          </a:bodyPr>
          <a:lstStyle/>
          <a:p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Infection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folds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Commonly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affects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retroauricular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axilla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abdominal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perineum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ggravated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poor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hygiene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friction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overweight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erythematous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patches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erosions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fissures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maceration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crusting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Treatment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antibacterial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topical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steroid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agents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Prevention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important: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good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hygiene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control in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patients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diabetes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weight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proper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clothes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circulation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o-RO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AB69423-B675-47AA-B214-0AA5F8FF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21" y="2576866"/>
            <a:ext cx="4721064" cy="345107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115DCD49-C8BC-43C6-8C31-81D76B621B9E}"/>
              </a:ext>
            </a:extLst>
          </p:cNvPr>
          <p:cNvSpPr txBox="1"/>
          <p:nvPr/>
        </p:nvSpPr>
        <p:spPr>
          <a:xfrm>
            <a:off x="3340223" y="16806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Streptococcus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ro-RO" b="1" dirty="0" err="1">
                <a:solidFill>
                  <a:schemeClr val="bg2">
                    <a:lumMod val="50000"/>
                  </a:schemeClr>
                </a:solidFill>
              </a:rPr>
              <a:t>Staphylococcus</a:t>
            </a:r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 aureus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97934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orial">
  <a:themeElements>
    <a:clrScheme name="Portocaliu galbe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rectori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ori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275</TotalTime>
  <Words>1398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 Light Condensed</vt:lpstr>
      <vt:lpstr>Calibri</vt:lpstr>
      <vt:lpstr>Century Gothic</vt:lpstr>
      <vt:lpstr>Times New Roman</vt:lpstr>
      <vt:lpstr>Wingdings</vt:lpstr>
      <vt:lpstr>Wingdings 3</vt:lpstr>
      <vt:lpstr>Directorial</vt:lpstr>
      <vt:lpstr>Bacterial infections- Pyodermitis</vt:lpstr>
      <vt:lpstr>Bacterial folliculitis  </vt:lpstr>
      <vt:lpstr> </vt:lpstr>
      <vt:lpstr>Bacterial infections of apocrine sweat glands</vt:lpstr>
      <vt:lpstr>Erysipelas</vt:lpstr>
      <vt:lpstr>Cellullitis  </vt:lpstr>
      <vt:lpstr>Necrotizing fasciitis  (acute dermal gangrene) </vt:lpstr>
      <vt:lpstr>Ecthyma </vt:lpstr>
      <vt:lpstr>Intertrigo (intertriginous dermatitis)</vt:lpstr>
      <vt:lpstr>Impetigo </vt:lpstr>
      <vt:lpstr>Erythrasma </vt:lpstr>
      <vt:lpstr>Antrax </vt:lpstr>
      <vt:lpstr>Cat-scratch disease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infections- Pyoderma</dc:title>
  <dc:creator>Alexandra Ciuciulete</dc:creator>
  <cp:lastModifiedBy>yoga 460</cp:lastModifiedBy>
  <cp:revision>9</cp:revision>
  <dcterms:created xsi:type="dcterms:W3CDTF">2021-04-03T13:56:25Z</dcterms:created>
  <dcterms:modified xsi:type="dcterms:W3CDTF">2021-04-04T15:02:43Z</dcterms:modified>
</cp:coreProperties>
</file>