
<file path=[Content_Types].xml><?xml version="1.0" encoding="utf-8"?>
<Types xmlns="http://schemas.openxmlformats.org/package/2006/content-types">
  <Default Extension="bmp" ContentType="image/bmp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B55659-F59A-42B3-A8BC-347355F8D691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68057-46C3-4290-B013-177FA79CDE9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949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68057-46C3-4290-B013-177FA79CDE9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268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68057-46C3-4290-B013-177FA79CDE9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175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bmp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EXAMENELE DE LABORATOR LA PACIENTUL UROLOGIC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7803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839199" cy="541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Explorarea</a:t>
            </a:r>
            <a:r>
              <a:rPr lang="en-US" dirty="0" smtClean="0"/>
              <a:t> </a:t>
            </a:r>
            <a:r>
              <a:rPr lang="en-US" dirty="0" err="1" smtClean="0"/>
              <a:t>functiei</a:t>
            </a:r>
            <a:r>
              <a:rPr lang="en-US" dirty="0" smtClean="0"/>
              <a:t> </a:t>
            </a:r>
            <a:r>
              <a:rPr lang="en-US" dirty="0" err="1" smtClean="0"/>
              <a:t>renale</a:t>
            </a:r>
            <a:r>
              <a:rPr lang="en-US" dirty="0" smtClean="0"/>
              <a:t> se </a:t>
            </a:r>
            <a:r>
              <a:rPr lang="en-US" dirty="0" err="1" smtClean="0"/>
              <a:t>poate</a:t>
            </a:r>
            <a:r>
              <a:rPr lang="en-US" dirty="0" smtClean="0"/>
              <a:t> face indirect,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dozarea</a:t>
            </a:r>
            <a:r>
              <a:rPr lang="en-US" dirty="0" smtClean="0"/>
              <a:t> </a:t>
            </a:r>
            <a:r>
              <a:rPr lang="en-US" dirty="0" err="1" smtClean="0"/>
              <a:t>unor</a:t>
            </a:r>
            <a:r>
              <a:rPr lang="en-US" dirty="0" smtClean="0"/>
              <a:t> </a:t>
            </a:r>
            <a:r>
              <a:rPr lang="en-US" dirty="0" err="1" smtClean="0"/>
              <a:t>parametri</a:t>
            </a:r>
            <a:r>
              <a:rPr lang="en-US" dirty="0" smtClean="0"/>
              <a:t> </a:t>
            </a:r>
            <a:r>
              <a:rPr lang="en-US" dirty="0" err="1" smtClean="0"/>
              <a:t>umorali</a:t>
            </a:r>
            <a:r>
              <a:rPr lang="en-US" dirty="0" smtClean="0"/>
              <a:t> , in </a:t>
            </a:r>
            <a:r>
              <a:rPr lang="en-US" dirty="0" err="1" smtClean="0"/>
              <a:t>mentinerea</a:t>
            </a:r>
            <a:r>
              <a:rPr lang="en-US" dirty="0" smtClean="0"/>
              <a:t> </a:t>
            </a:r>
            <a:r>
              <a:rPr lang="en-US" dirty="0" err="1" smtClean="0"/>
              <a:t>carora</a:t>
            </a:r>
            <a:r>
              <a:rPr lang="en-US" dirty="0" smtClean="0"/>
              <a:t> </a:t>
            </a:r>
            <a:r>
              <a:rPr lang="en-US" dirty="0" err="1" smtClean="0"/>
              <a:t>participarea</a:t>
            </a:r>
            <a:r>
              <a:rPr lang="en-US" dirty="0" smtClean="0"/>
              <a:t> </a:t>
            </a:r>
            <a:r>
              <a:rPr lang="en-US" dirty="0" err="1" smtClean="0"/>
              <a:t>rinichiului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esentiala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u="sng" dirty="0" err="1" smtClean="0">
                <a:latin typeface="Aharoni" pitchFamily="2" charset="-79"/>
                <a:cs typeface="Aharoni" pitchFamily="2" charset="-79"/>
              </a:rPr>
              <a:t>Ureea</a:t>
            </a:r>
            <a:endParaRPr lang="en-US" u="sng" dirty="0" smtClean="0">
              <a:latin typeface="Aharoni" pitchFamily="2" charset="-79"/>
              <a:cs typeface="Aharoni" pitchFamily="2" charset="-79"/>
            </a:endParaRPr>
          </a:p>
          <a:p>
            <a:pPr>
              <a:buFont typeface="Wingdings"/>
              <a:buChar char="à"/>
            </a:pP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Produsul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final al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metabolismului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proteic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– se excreta la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nivel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renal</a:t>
            </a:r>
          </a:p>
          <a:p>
            <a:pPr>
              <a:buFont typeface="Wingdings"/>
              <a:buChar char="à"/>
            </a:pPr>
            <a:r>
              <a:rPr lang="en-US" sz="2000" dirty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n: 25-50 mg/ dl-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este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influentata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de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aportul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proteic</a:t>
            </a:r>
            <a:endParaRPr lang="en-US" sz="2000" dirty="0" smtClean="0">
              <a:cs typeface="Aharoni" pitchFamily="2" charset="-79"/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Creste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in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insuficienta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renala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acuta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si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cronica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, ICC, DZ,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tumori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, catabolism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proteic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accentuat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,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deshidratare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,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aport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proteic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crescut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etc</a:t>
            </a:r>
            <a:endParaRPr lang="en-US" sz="2000" dirty="0" smtClean="0">
              <a:cs typeface="Aharoni" pitchFamily="2" charset="-79"/>
              <a:sym typeface="Wingdings" pitchFamily="2" charset="2"/>
            </a:endParaRPr>
          </a:p>
          <a:p>
            <a:pPr marL="0" indent="0">
              <a:buNone/>
            </a:pPr>
            <a:r>
              <a:rPr lang="en-US" u="sng" dirty="0" err="1" smtClean="0">
                <a:latin typeface="Aharoni" pitchFamily="2" charset="-79"/>
                <a:cs typeface="Aharoni" pitchFamily="2" charset="-79"/>
              </a:rPr>
              <a:t>Creatinina</a:t>
            </a:r>
            <a:endParaRPr lang="en-US" u="sng" dirty="0" smtClean="0"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1"/>
                </a:solidFill>
                <a:cs typeface="Aharoni" pitchFamily="2" charset="-79"/>
                <a:sym typeface="Wingdings" pitchFamily="2" charset="2"/>
              </a:rPr>
              <a:t></a:t>
            </a:r>
            <a:r>
              <a:rPr lang="en-GB" sz="2000" dirty="0" smtClean="0">
                <a:solidFill>
                  <a:schemeClr val="accent1"/>
                </a:solidFill>
                <a:cs typeface="Aharoni" pitchFamily="2" charset="-79"/>
                <a:sym typeface="Wingdings" pitchFamily="2" charset="2"/>
              </a:rPr>
              <a:t> </a:t>
            </a:r>
            <a:r>
              <a:rPr lang="en-GB" sz="2000" dirty="0" err="1" smtClean="0">
                <a:cs typeface="Aharoni" pitchFamily="2" charset="-79"/>
                <a:sym typeface="Wingdings" pitchFamily="2" charset="2"/>
              </a:rPr>
              <a:t>Produs</a:t>
            </a:r>
            <a:r>
              <a:rPr lang="en-GB" sz="2000" dirty="0" smtClean="0">
                <a:cs typeface="Aharoni" pitchFamily="2" charset="-79"/>
                <a:sym typeface="Wingdings" pitchFamily="2" charset="2"/>
              </a:rPr>
              <a:t> al </a:t>
            </a:r>
            <a:r>
              <a:rPr lang="en-GB" sz="2000" dirty="0" err="1" smtClean="0">
                <a:cs typeface="Aharoni" pitchFamily="2" charset="-79"/>
                <a:sym typeface="Wingdings" pitchFamily="2" charset="2"/>
              </a:rPr>
              <a:t>metabolismului</a:t>
            </a:r>
            <a:r>
              <a:rPr lang="en-GB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GB" sz="2000" dirty="0" err="1" smtClean="0">
                <a:cs typeface="Aharoni" pitchFamily="2" charset="-79"/>
                <a:sym typeface="Wingdings" pitchFamily="2" charset="2"/>
              </a:rPr>
              <a:t>proteic</a:t>
            </a:r>
            <a:r>
              <a:rPr lang="en-GB" sz="2000" dirty="0" smtClean="0">
                <a:cs typeface="Aharoni" pitchFamily="2" charset="-79"/>
                <a:sym typeface="Wingdings" pitchFamily="2" charset="2"/>
              </a:rPr>
              <a:t> muscular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1"/>
                </a:solidFill>
                <a:cs typeface="Aharoni" pitchFamily="2" charset="-79"/>
                <a:sym typeface="Wingdings" pitchFamily="2" charset="2"/>
              </a:rPr>
              <a:t>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n: 0,6- 1,2 mg / dl (B); 0,5- 1,1 mg/ dl (F)- nu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este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influentata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de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aportul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de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proteine</a:t>
            </a:r>
            <a:endParaRPr lang="en-US" sz="2000" dirty="0" smtClean="0">
              <a:cs typeface="Aharoni" pitchFamily="2" charset="-79"/>
              <a:sym typeface="Wingdings" pitchFamily="2" charset="2"/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accent1"/>
                </a:solidFill>
                <a:cs typeface="Aharoni" pitchFamily="2" charset="-79"/>
                <a:sym typeface="Wingdings" pitchFamily="2" charset="2"/>
              </a:rPr>
              <a:t>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Creste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in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afectiuni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renale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si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insuficienta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renala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cu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scaderea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ratei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filtrarii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glomerulare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,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obstructii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ale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tractului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urinar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, ICC,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soc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,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deshidratare</a:t>
            </a:r>
            <a:r>
              <a:rPr lang="en-US" sz="2000" dirty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etc.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252728"/>
          </a:xfrm>
        </p:spPr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DOZARI BIOCHIMICE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8994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52400"/>
            <a:ext cx="8839199" cy="6553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err="1" smtClean="0">
                <a:latin typeface="Aharoni" pitchFamily="2" charset="-79"/>
                <a:cs typeface="Aharoni" pitchFamily="2" charset="-79"/>
              </a:rPr>
              <a:t>Acidul</a:t>
            </a:r>
            <a:r>
              <a:rPr lang="en-US" u="sng" dirty="0" smtClean="0">
                <a:latin typeface="Aharoni" pitchFamily="2" charset="-79"/>
                <a:cs typeface="Aharoni" pitchFamily="2" charset="-79"/>
              </a:rPr>
              <a:t> uric</a:t>
            </a:r>
          </a:p>
          <a:p>
            <a:pPr>
              <a:buFont typeface="Wingdings"/>
              <a:buChar char="à"/>
            </a:pP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produsul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final al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metabolismului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purinelor</a:t>
            </a:r>
            <a:endParaRPr lang="en-US" sz="2000" dirty="0" smtClean="0">
              <a:cs typeface="Aharoni" pitchFamily="2" charset="-79"/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en-US" sz="2000" dirty="0" smtClean="0">
                <a:cs typeface="Aharoni" pitchFamily="2" charset="-79"/>
                <a:sym typeface="Wingdings" pitchFamily="2" charset="2"/>
              </a:rPr>
              <a:t>N: 3,7- 7 mg/ dl (B); 2,7- 6 mg/ dl (F)-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variaza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in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functie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de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alimentatie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,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varsta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, sex,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diferite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stari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fizice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(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efort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fizic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,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menopauza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)</a:t>
            </a:r>
          </a:p>
          <a:p>
            <a:pPr>
              <a:buFont typeface="Wingdings"/>
              <a:buChar char="à"/>
            </a:pP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Creste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in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insuficienta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renala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cronica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,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guta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,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boli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infectioase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,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procese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insotite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de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degradari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tisulare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etc</a:t>
            </a:r>
            <a:endParaRPr lang="en-US" sz="2000" dirty="0" smtClean="0">
              <a:cs typeface="Aharoni" pitchFamily="2" charset="-79"/>
              <a:sym typeface="Wingdings" pitchFamily="2" charset="2"/>
            </a:endParaRPr>
          </a:p>
          <a:p>
            <a:pPr>
              <a:buFont typeface="Wingdings"/>
              <a:buChar char="à"/>
            </a:pPr>
            <a:endParaRPr lang="en-US" sz="2000" dirty="0">
              <a:cs typeface="Aharoni" pitchFamily="2" charset="-79"/>
              <a:sym typeface="Wingdings" pitchFamily="2" charset="2"/>
            </a:endParaRPr>
          </a:p>
          <a:p>
            <a:pPr marL="0" indent="0">
              <a:buNone/>
            </a:pPr>
            <a:r>
              <a:rPr lang="en-US" u="sng" dirty="0" err="1" smtClean="0">
                <a:latin typeface="Aharoni" pitchFamily="2" charset="-79"/>
                <a:cs typeface="Aharoni" pitchFamily="2" charset="-79"/>
                <a:sym typeface="Wingdings" pitchFamily="2" charset="2"/>
              </a:rPr>
              <a:t>Ionograma</a:t>
            </a:r>
            <a:r>
              <a:rPr lang="en-US" u="sng" dirty="0" smtClean="0">
                <a:latin typeface="Aharoni" pitchFamily="2" charset="-79"/>
                <a:cs typeface="Aharoni" pitchFamily="2" charset="-79"/>
                <a:sym typeface="Wingdings" pitchFamily="2" charset="2"/>
              </a:rPr>
              <a:t> </a:t>
            </a:r>
            <a:r>
              <a:rPr lang="en-US" u="sng" dirty="0" err="1" smtClean="0">
                <a:latin typeface="Aharoni" pitchFamily="2" charset="-79"/>
                <a:cs typeface="Aharoni" pitchFamily="2" charset="-79"/>
                <a:sym typeface="Wingdings" pitchFamily="2" charset="2"/>
              </a:rPr>
              <a:t>serica</a:t>
            </a:r>
            <a:r>
              <a:rPr lang="en-US" u="sng" dirty="0" smtClean="0">
                <a:latin typeface="Aharoni" pitchFamily="2" charset="-79"/>
                <a:cs typeface="Aharoni" pitchFamily="2" charset="-79"/>
                <a:sym typeface="Wingdings" pitchFamily="2" charset="2"/>
              </a:rPr>
              <a:t> </a:t>
            </a:r>
          </a:p>
          <a:p>
            <a:pPr>
              <a:buFontTx/>
              <a:buChar char="-"/>
            </a:pPr>
            <a:r>
              <a:rPr lang="en-US" sz="2000" dirty="0" smtClean="0">
                <a:latin typeface="Aharoni" pitchFamily="2" charset="-79"/>
                <a:cs typeface="Aharoni" pitchFamily="2" charset="-79"/>
                <a:sym typeface="Wingdings" pitchFamily="2" charset="2"/>
              </a:rPr>
              <a:t>Na, K, </a:t>
            </a:r>
            <a:r>
              <a:rPr lang="en-US" sz="2000" dirty="0" err="1" smtClean="0">
                <a:latin typeface="Aharoni" pitchFamily="2" charset="-79"/>
                <a:cs typeface="Aharoni" pitchFamily="2" charset="-79"/>
                <a:sym typeface="Wingdings" pitchFamily="2" charset="2"/>
              </a:rPr>
              <a:t>Cl</a:t>
            </a:r>
            <a:r>
              <a:rPr lang="en-US" sz="2000" dirty="0" smtClean="0">
                <a:latin typeface="Aharoni" pitchFamily="2" charset="-79"/>
                <a:cs typeface="Aharoni" pitchFamily="2" charset="-79"/>
                <a:sym typeface="Wingdings" pitchFamily="2" charset="2"/>
              </a:rPr>
              <a:t>, Mg, </a:t>
            </a:r>
            <a:r>
              <a:rPr lang="en-US" sz="2000" dirty="0" err="1" smtClean="0">
                <a:latin typeface="Aharoni" pitchFamily="2" charset="-79"/>
                <a:cs typeface="Aharoni" pitchFamily="2" charset="-79"/>
                <a:sym typeface="Wingdings" pitchFamily="2" charset="2"/>
              </a:rPr>
              <a:t>Ca</a:t>
            </a:r>
            <a:r>
              <a:rPr lang="en-US" sz="2000" dirty="0" smtClean="0">
                <a:latin typeface="Aharoni" pitchFamily="2" charset="-79"/>
                <a:cs typeface="Aharoni" pitchFamily="2" charset="-79"/>
                <a:sym typeface="Wingdings" pitchFamily="2" charset="2"/>
              </a:rPr>
              <a:t>, </a:t>
            </a:r>
            <a:r>
              <a:rPr lang="en-US" sz="2000" dirty="0" err="1" smtClean="0">
                <a:latin typeface="Aharoni" pitchFamily="2" charset="-79"/>
                <a:cs typeface="Aharoni" pitchFamily="2" charset="-79"/>
                <a:sym typeface="Wingdings" pitchFamily="2" charset="2"/>
              </a:rPr>
              <a:t>bicarbonati</a:t>
            </a:r>
            <a:endParaRPr lang="en-US" sz="2000" dirty="0" smtClean="0">
              <a:latin typeface="Aharoni" pitchFamily="2" charset="-79"/>
              <a:cs typeface="Aharoni" pitchFamily="2" charset="-79"/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en-US" u="sng" dirty="0" err="1" smtClean="0">
                <a:latin typeface="Aharoni" pitchFamily="2" charset="-79"/>
                <a:cs typeface="Aharoni" pitchFamily="2" charset="-79"/>
                <a:sym typeface="Wingdings" pitchFamily="2" charset="2"/>
              </a:rPr>
              <a:t>Natriu</a:t>
            </a:r>
            <a:endParaRPr lang="en-US" u="sng" dirty="0">
              <a:latin typeface="Aharoni" pitchFamily="2" charset="-79"/>
              <a:cs typeface="Aharoni" pitchFamily="2" charset="-79"/>
              <a:sym typeface="Wingdings" pitchFamily="2" charset="2"/>
            </a:endParaRPr>
          </a:p>
          <a:p>
            <a:pPr marL="0" indent="0">
              <a:buNone/>
            </a:pPr>
            <a:r>
              <a:rPr lang="en-US" sz="2000" dirty="0" smtClean="0">
                <a:cs typeface="Aharoni" pitchFamily="2" charset="-79"/>
                <a:sym typeface="Wingdings" pitchFamily="2" charset="2"/>
              </a:rPr>
              <a:t>-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Principalul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cation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extracelular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(136- 145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mmol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/ l);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eliminarea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se face in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cea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mai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mare parte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pe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cale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renala</a:t>
            </a:r>
            <a:endParaRPr lang="en-US" sz="2000" dirty="0" smtClean="0">
              <a:cs typeface="Aharoni" pitchFamily="2" charset="-79"/>
              <a:sym typeface="Wingdings" pitchFamily="2" charset="2"/>
            </a:endParaRPr>
          </a:p>
          <a:p>
            <a:pPr marL="0" indent="0">
              <a:buNone/>
            </a:pPr>
            <a:r>
              <a:rPr lang="en-US" sz="2000" dirty="0" smtClean="0">
                <a:cs typeface="Aharoni" pitchFamily="2" charset="-79"/>
                <a:sym typeface="Wingdings" pitchFamily="2" charset="2"/>
              </a:rPr>
              <a:t>-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Insuficienta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renala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: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hiponatremie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prin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depletie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(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reabsorbtie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deficitara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,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varsaturi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,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diaree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),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prin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dilutie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(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retentie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mai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importanta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de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apa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decat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de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sodiu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)</a:t>
            </a:r>
          </a:p>
          <a:p>
            <a:pPr>
              <a:buFont typeface="Wingdings"/>
              <a:buChar char="à"/>
            </a:pPr>
            <a:r>
              <a:rPr lang="en-US" u="sng" dirty="0" err="1" smtClean="0">
                <a:latin typeface="Aharoni" pitchFamily="2" charset="-79"/>
                <a:cs typeface="Aharoni" pitchFamily="2" charset="-79"/>
                <a:sym typeface="Wingdings" pitchFamily="2" charset="2"/>
              </a:rPr>
              <a:t>Potasiu</a:t>
            </a:r>
            <a:endParaRPr lang="en-US" u="sng" dirty="0" smtClean="0">
              <a:latin typeface="Aharoni" pitchFamily="2" charset="-79"/>
              <a:cs typeface="Aharoni" pitchFamily="2" charset="-79"/>
              <a:sym typeface="Wingdings" pitchFamily="2" charset="2"/>
            </a:endParaRPr>
          </a:p>
          <a:p>
            <a:pPr marL="0" indent="0">
              <a:buNone/>
            </a:pPr>
            <a:r>
              <a:rPr lang="en-US" sz="2000" dirty="0" smtClean="0">
                <a:cs typeface="Aharoni" pitchFamily="2" charset="-79"/>
                <a:sym typeface="Wingdings" pitchFamily="2" charset="2"/>
              </a:rPr>
              <a:t>-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Cationul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intracelular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majoritar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(3,5- 5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mmol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/l)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valorile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se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interpreteaza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in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contextul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clinic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si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luand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in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considerare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aspectul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cardiogramei</a:t>
            </a:r>
            <a:endParaRPr lang="en-US" sz="2000" dirty="0" smtClean="0">
              <a:cs typeface="Aharoni" pitchFamily="2" charset="-79"/>
              <a:sym typeface="Wingdings" pitchFamily="2" charset="2"/>
            </a:endParaRPr>
          </a:p>
          <a:p>
            <a:pPr marL="0" indent="0">
              <a:buNone/>
            </a:pPr>
            <a:r>
              <a:rPr lang="en-US" sz="2000" dirty="0" smtClean="0">
                <a:cs typeface="Aharoni" pitchFamily="2" charset="-79"/>
                <a:sym typeface="Wingdings" pitchFamily="2" charset="2"/>
              </a:rPr>
              <a:t>-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Insuficienta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renala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acuta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: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hiperpotasemie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(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hipercatabolism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,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distrugeri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tisulare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,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incapacitatea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de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eliminare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a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potasiului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pe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cale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urinara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- 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oligo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-/</a:t>
            </a:r>
            <a:r>
              <a:rPr lang="en-US" sz="2000" dirty="0" err="1" smtClean="0">
                <a:cs typeface="Aharoni" pitchFamily="2" charset="-79"/>
                <a:sym typeface="Wingdings" pitchFamily="2" charset="2"/>
              </a:rPr>
              <a:t>anurie</a:t>
            </a:r>
            <a:r>
              <a:rPr lang="en-US" sz="2000" dirty="0" smtClean="0">
                <a:cs typeface="Aharoni" pitchFamily="2" charset="-79"/>
                <a:sym typeface="Wingdings" pitchFamily="2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2001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err="1" smtClean="0"/>
              <a:t>Diabetul</a:t>
            </a:r>
            <a:r>
              <a:rPr lang="en-US" dirty="0" smtClean="0"/>
              <a:t> </a:t>
            </a:r>
            <a:r>
              <a:rPr lang="en-US" dirty="0" err="1" smtClean="0"/>
              <a:t>creste</a:t>
            </a:r>
            <a:r>
              <a:rPr lang="en-US" dirty="0" smtClean="0"/>
              <a:t> </a:t>
            </a:r>
            <a:r>
              <a:rPr lang="en-US" dirty="0" err="1" smtClean="0"/>
              <a:t>riscul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diferite</a:t>
            </a:r>
            <a:r>
              <a:rPr lang="en-US" dirty="0" smtClean="0"/>
              <a:t> </a:t>
            </a:r>
            <a:r>
              <a:rPr lang="en-US" dirty="0" err="1" smtClean="0"/>
              <a:t>boli</a:t>
            </a:r>
            <a:r>
              <a:rPr lang="en-US" dirty="0" smtClean="0"/>
              <a:t> </a:t>
            </a:r>
            <a:r>
              <a:rPr lang="en-US" dirty="0" err="1" smtClean="0"/>
              <a:t>urologice</a:t>
            </a:r>
            <a:r>
              <a:rPr lang="en-US" dirty="0" smtClean="0"/>
              <a:t>( cancer de </a:t>
            </a:r>
            <a:r>
              <a:rPr lang="en-US" dirty="0" err="1" smtClean="0"/>
              <a:t>prostata</a:t>
            </a:r>
            <a:r>
              <a:rPr lang="en-US" dirty="0" smtClean="0"/>
              <a:t>, </a:t>
            </a:r>
            <a:r>
              <a:rPr lang="en-US" dirty="0" err="1" smtClean="0"/>
              <a:t>adenom</a:t>
            </a:r>
            <a:r>
              <a:rPr lang="en-US" dirty="0" smtClean="0"/>
              <a:t> al </a:t>
            </a:r>
            <a:r>
              <a:rPr lang="en-US" dirty="0" err="1" smtClean="0"/>
              <a:t>prostatei</a:t>
            </a:r>
            <a:r>
              <a:rPr lang="en-US" dirty="0" smtClean="0"/>
              <a:t>, </a:t>
            </a:r>
            <a:r>
              <a:rPr lang="en-US" dirty="0" err="1" smtClean="0"/>
              <a:t>infectii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r>
              <a:rPr lang="en-US" dirty="0" err="1" smtClean="0"/>
              <a:t>Simptom</a:t>
            </a:r>
            <a:r>
              <a:rPr lang="en-US" dirty="0" smtClean="0"/>
              <a:t> </a:t>
            </a:r>
            <a:r>
              <a:rPr lang="en-US" dirty="0" err="1" smtClean="0"/>
              <a:t>frecvent</a:t>
            </a:r>
            <a:r>
              <a:rPr lang="en-US" dirty="0" smtClean="0"/>
              <a:t> al </a:t>
            </a:r>
            <a:r>
              <a:rPr lang="en-US" dirty="0" err="1" smtClean="0"/>
              <a:t>diabetului</a:t>
            </a:r>
            <a:r>
              <a:rPr lang="en-US" dirty="0" smtClean="0"/>
              <a:t>: </a:t>
            </a:r>
            <a:r>
              <a:rPr lang="en-US" dirty="0" err="1" smtClean="0"/>
              <a:t>mictiuni</a:t>
            </a:r>
            <a:r>
              <a:rPr lang="en-US" dirty="0" smtClean="0"/>
              <a:t> </a:t>
            </a:r>
            <a:r>
              <a:rPr lang="en-US" dirty="0" err="1" smtClean="0"/>
              <a:t>frecvente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Hemoglobina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glicozilata</a:t>
            </a:r>
            <a:r>
              <a:rPr lang="en-US" dirty="0" smtClean="0">
                <a:sym typeface="Wingdings" pitchFamily="2" charset="2"/>
              </a:rPr>
              <a:t>: </a:t>
            </a:r>
            <a:r>
              <a:rPr lang="en-US" dirty="0" err="1" smtClean="0">
                <a:sym typeface="Wingdings" pitchFamily="2" charset="2"/>
              </a:rPr>
              <a:t>reflecta</a:t>
            </a:r>
            <a:r>
              <a:rPr lang="en-US" dirty="0" smtClean="0">
                <a:sym typeface="Wingdings" pitchFamily="2" charset="2"/>
              </a:rPr>
              <a:t>  </a:t>
            </a:r>
            <a:r>
              <a:rPr lang="en-US" dirty="0" err="1" smtClean="0">
                <a:sym typeface="Wingdings" pitchFamily="2" charset="2"/>
              </a:rPr>
              <a:t>nivelul</a:t>
            </a:r>
            <a:r>
              <a:rPr lang="en-US" dirty="0" smtClean="0">
                <a:sym typeface="Wingdings" pitchFamily="2" charset="2"/>
              </a:rPr>
              <a:t> de control al </a:t>
            </a:r>
            <a:r>
              <a:rPr lang="en-US" dirty="0" err="1" smtClean="0">
                <a:sym typeface="Wingdings" pitchFamily="2" charset="2"/>
              </a:rPr>
              <a:t>glicemiei</a:t>
            </a:r>
            <a:r>
              <a:rPr lang="en-US" dirty="0" smtClean="0">
                <a:sym typeface="Wingdings" pitchFamily="2" charset="2"/>
              </a:rPr>
              <a:t> in </a:t>
            </a:r>
            <a:r>
              <a:rPr lang="en-US" dirty="0" err="1" smtClean="0">
                <a:sym typeface="Wingdings" pitchFamily="2" charset="2"/>
              </a:rPr>
              <a:t>ultimele</a:t>
            </a:r>
            <a:r>
              <a:rPr lang="en-US" dirty="0" smtClean="0">
                <a:sym typeface="Wingdings" pitchFamily="2" charset="2"/>
              </a:rPr>
              <a:t>  3 </a:t>
            </a:r>
            <a:r>
              <a:rPr lang="en-US" dirty="0" err="1" smtClean="0">
                <a:sym typeface="Wingdings" pitchFamily="2" charset="2"/>
              </a:rPr>
              <a:t>luni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dirty="0" err="1" smtClean="0">
                <a:sym typeface="Wingdings" pitchFamily="2" charset="2"/>
              </a:rPr>
              <a:t>glucoza</a:t>
            </a:r>
            <a:r>
              <a:rPr lang="en-US" dirty="0" smtClean="0">
                <a:sym typeface="Wingdings" pitchFamily="2" charset="2"/>
              </a:rPr>
              <a:t> in </a:t>
            </a:r>
            <a:r>
              <a:rPr lang="en-US" dirty="0" err="1" smtClean="0">
                <a:sym typeface="Wingdings" pitchFamily="2" charset="2"/>
              </a:rPr>
              <a:t>exces</a:t>
            </a:r>
            <a:r>
              <a:rPr lang="en-US" dirty="0" smtClean="0">
                <a:sym typeface="Wingdings" pitchFamily="2" charset="2"/>
              </a:rPr>
              <a:t> se </a:t>
            </a:r>
            <a:r>
              <a:rPr lang="en-US" dirty="0" err="1" smtClean="0">
                <a:sym typeface="Wingdings" pitchFamily="2" charset="2"/>
              </a:rPr>
              <a:t>leaga</a:t>
            </a:r>
            <a:r>
              <a:rPr lang="en-US" dirty="0" smtClean="0">
                <a:sym typeface="Wingdings" pitchFamily="2" charset="2"/>
              </a:rPr>
              <a:t> de </a:t>
            </a:r>
            <a:r>
              <a:rPr lang="en-US" dirty="0" err="1" smtClean="0">
                <a:sym typeface="Wingdings" pitchFamily="2" charset="2"/>
              </a:rPr>
              <a:t>hemoglobina</a:t>
            </a:r>
            <a:r>
              <a:rPr lang="en-US" dirty="0" smtClean="0">
                <a:sym typeface="Wingdings" pitchFamily="2" charset="2"/>
              </a:rPr>
              <a:t>);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Glicemia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87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295400"/>
            <a:ext cx="8839199" cy="5486400"/>
          </a:xfrm>
        </p:spPr>
        <p:txBody>
          <a:bodyPr>
            <a:normAutofit/>
          </a:bodyPr>
          <a:lstStyle/>
          <a:p>
            <a:endParaRPr lang="en-US" u="sng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 marL="0" indent="0">
              <a:buNone/>
            </a:pPr>
            <a:r>
              <a:rPr lang="en-US" u="sng" dirty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u="sng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 PSA ( </a:t>
            </a:r>
            <a:r>
              <a:rPr lang="en-US" u="sng" dirty="0" err="1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Antigenul</a:t>
            </a:r>
            <a:r>
              <a:rPr lang="en-US" u="sng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specific prostatic)</a:t>
            </a:r>
          </a:p>
          <a:p>
            <a:pPr>
              <a:buFontTx/>
              <a:buChar char="-"/>
            </a:pP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Glicoproteina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secretata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 de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celulele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epiteliale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ductale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prostatice</a:t>
            </a:r>
            <a:endParaRPr lang="en-US" sz="2000" dirty="0" smtClean="0">
              <a:solidFill>
                <a:schemeClr val="tx1"/>
              </a:solidFill>
              <a:cs typeface="Aharoni" pitchFamily="2" charset="-79"/>
            </a:endParaRPr>
          </a:p>
          <a:p>
            <a:pPr>
              <a:buFontTx/>
              <a:buChar char="-"/>
            </a:pP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Responsabil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de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dizolvarea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gelului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format la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ejaculare</a:t>
            </a:r>
            <a:r>
              <a:rPr lang="en-US" sz="2000" dirty="0">
                <a:solidFill>
                  <a:schemeClr val="tx1"/>
                </a:solidFill>
                <a:cs typeface="Aharoni" pitchFamily="2" charset="-79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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lichefierea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ejaculatului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si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eliberarea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progresiva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 a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spermatozoizilor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mobili</a:t>
            </a:r>
            <a:endParaRPr lang="en-US" sz="2000" dirty="0" smtClean="0">
              <a:solidFill>
                <a:schemeClr val="tx1"/>
              </a:solidFill>
              <a:cs typeface="Aharoni" pitchFamily="2" charset="-79"/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Nivelul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seric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creste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in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patologiile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prostatei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(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benigne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/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maligne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)</a:t>
            </a:r>
          </a:p>
          <a:p>
            <a:pPr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Este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utilizat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in screening-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ul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carcinomului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de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prostata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(nu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este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un marker ideal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deoarece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are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specificitate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redusa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) ,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depistarea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metastazelor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si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monitorizarea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tratamentului</a:t>
            </a:r>
            <a:endParaRPr lang="en-US" sz="2000" dirty="0" smtClean="0">
              <a:solidFill>
                <a:schemeClr val="tx1"/>
              </a:solidFill>
              <a:cs typeface="Aharoni" pitchFamily="2" charset="-79"/>
            </a:endParaRPr>
          </a:p>
          <a:p>
            <a:pPr>
              <a:buFontTx/>
              <a:buChar char="-"/>
            </a:pP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Valoarea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de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referinta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:  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PSA  &lt;4ng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/ ml (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variind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in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functie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de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varsta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)</a:t>
            </a:r>
          </a:p>
          <a:p>
            <a:pPr>
              <a:buFontTx/>
              <a:buChar char="-"/>
            </a:pP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PSA= 4- 10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ng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/ ml “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zona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</a:rPr>
              <a:t>gri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</a:rPr>
              <a:t>”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 free PSA (&gt;19- 23% -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patologie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benigna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  <a:sym typeface="Wingdings" pitchFamily="2" charset="2"/>
              </a:rPr>
              <a:t>Alfa- </a:t>
            </a:r>
            <a:r>
              <a:rPr lang="en-US" dirty="0" err="1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  <a:sym typeface="Wingdings" pitchFamily="2" charset="2"/>
              </a:rPr>
              <a:t>fetoproteina</a:t>
            </a:r>
            <a:r>
              <a:rPr lang="en-US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  <a:sym typeface="Wingdings" pitchFamily="2" charset="2"/>
              </a:rPr>
              <a:t>: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diagnosticul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si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urmarirea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tumorilor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testiculare</a:t>
            </a:r>
            <a:endParaRPr lang="en-US" sz="2000" dirty="0" smtClean="0">
              <a:solidFill>
                <a:schemeClr val="tx1"/>
              </a:solidFill>
              <a:cs typeface="Aharoni" pitchFamily="2" charset="-79"/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  <a:sym typeface="Wingdings" pitchFamily="2" charset="2"/>
              </a:rPr>
              <a:t>Gonadotropina</a:t>
            </a:r>
            <a:r>
              <a:rPr lang="en-US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  <a:sym typeface="Wingdings" pitchFamily="2" charset="2"/>
              </a:rPr>
              <a:t>corionica</a:t>
            </a:r>
            <a:r>
              <a:rPr lang="en-US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  <a:sym typeface="Wingdings" pitchFamily="2" charset="2"/>
              </a:rPr>
              <a:t>umana</a:t>
            </a:r>
            <a:r>
              <a:rPr lang="en-US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  <a:sym typeface="Wingdings" pitchFamily="2" charset="2"/>
              </a:rPr>
              <a:t>: 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marker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pentru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tumorile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testiculare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 cu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celule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germinale</a:t>
            </a:r>
            <a:r>
              <a:rPr lang="en-US" sz="2000" dirty="0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cs typeface="Aharoni" pitchFamily="2" charset="-79"/>
                <a:sym typeface="Wingdings" pitchFamily="2" charset="2"/>
              </a:rPr>
              <a:t>nonseminomatoase</a:t>
            </a:r>
            <a:endParaRPr lang="en-US" sz="2000" dirty="0" smtClean="0">
              <a:solidFill>
                <a:srgbClr val="FF0000"/>
              </a:solidFill>
              <a:cs typeface="Aharoni" pitchFamily="2" charset="-79"/>
            </a:endParaRPr>
          </a:p>
          <a:p>
            <a:pPr>
              <a:buFontTx/>
              <a:buChar char="-"/>
            </a:pPr>
            <a:endParaRPr lang="en-US" sz="2000" dirty="0" smtClean="0">
              <a:solidFill>
                <a:schemeClr val="tx1"/>
              </a:solidFill>
              <a:cs typeface="Aharoni" pitchFamily="2" charset="-79"/>
            </a:endParaRPr>
          </a:p>
          <a:p>
            <a:pPr>
              <a:buFontTx/>
              <a:buChar char="-"/>
            </a:pPr>
            <a:endParaRPr lang="en-US" sz="2000" dirty="0" smtClean="0">
              <a:solidFill>
                <a:schemeClr val="tx1"/>
              </a:solidFill>
              <a:cs typeface="Aharoni" pitchFamily="2" charset="-79"/>
            </a:endParaRPr>
          </a:p>
          <a:p>
            <a:pPr marL="0" indent="0">
              <a:buNone/>
            </a:pPr>
            <a:endParaRPr lang="en-GB" sz="2000" dirty="0">
              <a:solidFill>
                <a:schemeClr val="tx1"/>
              </a:solidFill>
              <a:cs typeface="Aharoni" pitchFamily="2" charset="-79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haroni" pitchFamily="2" charset="-79"/>
                <a:cs typeface="Aharoni" pitchFamily="2" charset="-79"/>
              </a:rPr>
              <a:t>Teste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imunologice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serice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2103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676400"/>
            <a:ext cx="8686799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/>
              <a:buChar char="à"/>
            </a:pPr>
            <a:r>
              <a:rPr lang="en-US" dirty="0" err="1" smtClean="0">
                <a:sym typeface="Wingdings" pitchFamily="2" charset="2"/>
              </a:rPr>
              <a:t>Denisitatea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urinara</a:t>
            </a:r>
            <a:r>
              <a:rPr lang="en-US" dirty="0" smtClean="0">
                <a:sym typeface="Wingdings" pitchFamily="2" charset="2"/>
              </a:rPr>
              <a:t> : 1015- 1025 ( </a:t>
            </a:r>
            <a:r>
              <a:rPr lang="en-US" dirty="0" err="1" smtClean="0">
                <a:sym typeface="Wingdings" pitchFamily="2" charset="2"/>
              </a:rPr>
              <a:t>glicozuria</a:t>
            </a:r>
            <a:r>
              <a:rPr lang="en-US" dirty="0" smtClean="0">
                <a:sym typeface="Wingdings" pitchFamily="2" charset="2"/>
              </a:rPr>
              <a:t>, proteinuria- </a:t>
            </a:r>
            <a:r>
              <a:rPr lang="en-US" dirty="0" err="1" smtClean="0">
                <a:sym typeface="Wingdings" pitchFamily="2" charset="2"/>
              </a:rPr>
              <a:t>cresterea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densitatii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urinare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>
              <a:buFont typeface="Wingdings"/>
              <a:buChar char="à"/>
            </a:pPr>
            <a:r>
              <a:rPr lang="en-US" dirty="0" err="1" smtClean="0">
                <a:sym typeface="Wingdings" pitchFamily="2" charset="2"/>
              </a:rPr>
              <a:t>Reactia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urinei</a:t>
            </a:r>
            <a:r>
              <a:rPr lang="en-US" dirty="0" smtClean="0">
                <a:sym typeface="Wingdings" pitchFamily="2" charset="2"/>
              </a:rPr>
              <a:t> (pH): 5,8- 7,4 (</a:t>
            </a:r>
            <a:r>
              <a:rPr lang="en-US" dirty="0" err="1" smtClean="0">
                <a:sym typeface="Wingdings" pitchFamily="2" charset="2"/>
              </a:rPr>
              <a:t>creste</a:t>
            </a:r>
            <a:r>
              <a:rPr lang="en-US" dirty="0" smtClean="0">
                <a:sym typeface="Wingdings" pitchFamily="2" charset="2"/>
              </a:rPr>
              <a:t> in </a:t>
            </a:r>
            <a:r>
              <a:rPr lang="en-US" dirty="0" err="1" smtClean="0">
                <a:sym typeface="Wingdings" pitchFamily="2" charset="2"/>
              </a:rPr>
              <a:t>infectii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urinare</a:t>
            </a:r>
            <a:r>
              <a:rPr lang="en-US" dirty="0" smtClean="0">
                <a:sym typeface="Wingdings" pitchFamily="2" charset="2"/>
              </a:rPr>
              <a:t> cu </a:t>
            </a:r>
            <a:r>
              <a:rPr lang="en-US" dirty="0" err="1" smtClean="0">
                <a:sym typeface="Wingdings" pitchFamily="2" charset="2"/>
              </a:rPr>
              <a:t>bacterii</a:t>
            </a:r>
            <a:r>
              <a:rPr lang="en-US" dirty="0" smtClean="0">
                <a:sym typeface="Wingdings" pitchFamily="2" charset="2"/>
              </a:rPr>
              <a:t> care </a:t>
            </a:r>
            <a:r>
              <a:rPr lang="en-US" dirty="0" err="1" smtClean="0">
                <a:sym typeface="Wingdings" pitchFamily="2" charset="2"/>
              </a:rPr>
              <a:t>produc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ureaza</a:t>
            </a:r>
            <a:r>
              <a:rPr lang="en-US" dirty="0" smtClean="0">
                <a:sym typeface="Wingdings" pitchFamily="2" charset="2"/>
              </a:rPr>
              <a:t>- ex Proteus)</a:t>
            </a:r>
          </a:p>
          <a:p>
            <a:pPr>
              <a:buFont typeface="Wingdings"/>
              <a:buChar char="à"/>
            </a:pPr>
            <a:r>
              <a:rPr lang="en-US" dirty="0" err="1" smtClean="0">
                <a:sym typeface="Wingdings" pitchFamily="2" charset="2"/>
              </a:rPr>
              <a:t>Proteinele</a:t>
            </a:r>
            <a:r>
              <a:rPr lang="en-US" dirty="0" smtClean="0">
                <a:sym typeface="Wingdings" pitchFamily="2" charset="2"/>
              </a:rPr>
              <a:t>: </a:t>
            </a:r>
            <a:r>
              <a:rPr lang="en-US" dirty="0" err="1" smtClean="0">
                <a:sym typeface="Wingdings" pitchFamily="2" charset="2"/>
              </a:rPr>
              <a:t>nedozabile</a:t>
            </a:r>
            <a:r>
              <a:rPr lang="en-US" dirty="0" smtClean="0">
                <a:sym typeface="Wingdings" pitchFamily="2" charset="2"/>
              </a:rPr>
              <a:t> -&lt; 50 mg/ 24h(</a:t>
            </a:r>
            <a:r>
              <a:rPr lang="en-US" dirty="0" err="1" smtClean="0">
                <a:sym typeface="Wingdings" pitchFamily="2" charset="2"/>
              </a:rPr>
              <a:t>cresteri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patologice</a:t>
            </a:r>
            <a:r>
              <a:rPr lang="en-US" dirty="0" smtClean="0">
                <a:sym typeface="Wingdings" pitchFamily="2" charset="2"/>
              </a:rPr>
              <a:t>: in </a:t>
            </a:r>
            <a:r>
              <a:rPr lang="en-US" dirty="0" err="1" smtClean="0">
                <a:sym typeface="Wingdings" pitchFamily="2" charset="2"/>
              </a:rPr>
              <a:t>leziuni</a:t>
            </a:r>
            <a:r>
              <a:rPr lang="en-US" dirty="0" smtClean="0">
                <a:sym typeface="Wingdings" pitchFamily="2" charset="2"/>
              </a:rPr>
              <a:t> de </a:t>
            </a:r>
            <a:r>
              <a:rPr lang="en-US" dirty="0" err="1" smtClean="0">
                <a:sym typeface="Wingdings" pitchFamily="2" charset="2"/>
              </a:rPr>
              <a:t>parenchim</a:t>
            </a:r>
            <a:r>
              <a:rPr lang="en-US" dirty="0" smtClean="0">
                <a:sym typeface="Wingdings" pitchFamily="2" charset="2"/>
              </a:rPr>
              <a:t> renal, </a:t>
            </a:r>
            <a:r>
              <a:rPr lang="en-US" dirty="0" err="1" smtClean="0">
                <a:sym typeface="Wingdings" pitchFamily="2" charset="2"/>
              </a:rPr>
              <a:t>afectiuni</a:t>
            </a:r>
            <a:r>
              <a:rPr lang="en-US" dirty="0" smtClean="0">
                <a:sym typeface="Wingdings" pitchFamily="2" charset="2"/>
              </a:rPr>
              <a:t> ale </a:t>
            </a:r>
            <a:r>
              <a:rPr lang="en-US" dirty="0" err="1" smtClean="0">
                <a:sym typeface="Wingdings" pitchFamily="2" charset="2"/>
              </a:rPr>
              <a:t>cailor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urinare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afectiuni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extrarenale</a:t>
            </a:r>
            <a:r>
              <a:rPr lang="en-US" dirty="0" smtClean="0">
                <a:sym typeface="Wingdings" pitchFamily="2" charset="2"/>
              </a:rPr>
              <a:t>- ex. </a:t>
            </a:r>
            <a:r>
              <a:rPr lang="en-US" dirty="0" err="1" smtClean="0">
                <a:sym typeface="Wingdings" pitchFamily="2" charset="2"/>
              </a:rPr>
              <a:t>mielom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multiplu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>
              <a:buFont typeface="Wingdings"/>
              <a:buChar char="à"/>
            </a:pPr>
            <a:r>
              <a:rPr lang="en-US" dirty="0" err="1" smtClean="0">
                <a:sym typeface="Wingdings" pitchFamily="2" charset="2"/>
              </a:rPr>
              <a:t>Glucoza</a:t>
            </a:r>
            <a:r>
              <a:rPr lang="en-US" dirty="0" smtClean="0">
                <a:sym typeface="Wingdings" pitchFamily="2" charset="2"/>
              </a:rPr>
              <a:t>: </a:t>
            </a:r>
            <a:r>
              <a:rPr lang="en-US" dirty="0" err="1" smtClean="0">
                <a:sym typeface="Wingdings" pitchFamily="2" charset="2"/>
              </a:rPr>
              <a:t>nedecelabila</a:t>
            </a:r>
            <a:r>
              <a:rPr lang="en-US" dirty="0" smtClean="0">
                <a:sym typeface="Wingdings" pitchFamily="2" charset="2"/>
              </a:rPr>
              <a:t> ( </a:t>
            </a:r>
            <a:r>
              <a:rPr lang="en-US" dirty="0" err="1" smtClean="0">
                <a:sym typeface="Wingdings" pitchFamily="2" charset="2"/>
              </a:rPr>
              <a:t>prezenta</a:t>
            </a:r>
            <a:r>
              <a:rPr lang="en-US" dirty="0" smtClean="0">
                <a:sym typeface="Wingdings" pitchFamily="2" charset="2"/>
              </a:rPr>
              <a:t> in </a:t>
            </a:r>
            <a:r>
              <a:rPr lang="en-US" dirty="0" err="1" smtClean="0">
                <a:sym typeface="Wingdings" pitchFamily="2" charset="2"/>
              </a:rPr>
              <a:t>hiperglicemie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&gt; </a:t>
            </a:r>
            <a:r>
              <a:rPr lang="en-US" dirty="0" smtClean="0">
                <a:sym typeface="Wingdings" pitchFamily="2" charset="2"/>
              </a:rPr>
              <a:t>180 </a:t>
            </a:r>
            <a:r>
              <a:rPr lang="en-US" dirty="0" smtClean="0">
                <a:sym typeface="Wingdings" pitchFamily="2" charset="2"/>
              </a:rPr>
              <a:t>mg/dl)</a:t>
            </a:r>
          </a:p>
          <a:p>
            <a:pPr>
              <a:buFont typeface="Wingdings"/>
              <a:buChar char="à"/>
            </a:pPr>
            <a:r>
              <a:rPr lang="en-US" dirty="0" err="1" smtClean="0">
                <a:sym typeface="Wingdings" pitchFamily="2" charset="2"/>
              </a:rPr>
              <a:t>Corpii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cetonici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dirty="0" err="1" smtClean="0">
                <a:sym typeface="Wingdings" pitchFamily="2" charset="2"/>
              </a:rPr>
              <a:t>prezenti</a:t>
            </a:r>
            <a:r>
              <a:rPr lang="en-US" dirty="0" smtClean="0">
                <a:sym typeface="Wingdings" pitchFamily="2" charset="2"/>
              </a:rPr>
              <a:t> in </a:t>
            </a:r>
            <a:r>
              <a:rPr lang="en-US" dirty="0" err="1" smtClean="0">
                <a:sym typeface="Wingdings" pitchFamily="2" charset="2"/>
              </a:rPr>
              <a:t>starile</a:t>
            </a:r>
            <a:r>
              <a:rPr lang="en-US" dirty="0" smtClean="0">
                <a:sym typeface="Wingdings" pitchFamily="2" charset="2"/>
              </a:rPr>
              <a:t> de </a:t>
            </a:r>
            <a:r>
              <a:rPr lang="en-US" dirty="0" err="1" smtClean="0">
                <a:sym typeface="Wingdings" pitchFamily="2" charset="2"/>
              </a:rPr>
              <a:t>cetoacidoza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>
              <a:buFont typeface="Wingdings"/>
              <a:buChar char="à"/>
            </a:pPr>
            <a:r>
              <a:rPr lang="en-US" dirty="0" err="1" smtClean="0">
                <a:sym typeface="Wingdings" pitchFamily="2" charset="2"/>
              </a:rPr>
              <a:t>Pigmentii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biliari</a:t>
            </a:r>
            <a:r>
              <a:rPr lang="en-US" dirty="0" smtClean="0">
                <a:sym typeface="Wingdings" pitchFamily="2" charset="2"/>
              </a:rPr>
              <a:t>: </a:t>
            </a:r>
            <a:r>
              <a:rPr lang="en-US" dirty="0" err="1" smtClean="0">
                <a:sym typeface="Wingdings" pitchFamily="2" charset="2"/>
              </a:rPr>
              <a:t>urobilinogen</a:t>
            </a:r>
            <a:r>
              <a:rPr lang="en-US" dirty="0" smtClean="0">
                <a:sym typeface="Wingdings" pitchFamily="2" charset="2"/>
              </a:rPr>
              <a:t> 1-4 mg/ </a:t>
            </a:r>
            <a:r>
              <a:rPr lang="en-US" dirty="0" err="1" smtClean="0">
                <a:sym typeface="Wingdings" pitchFamily="2" charset="2"/>
              </a:rPr>
              <a:t>zi</a:t>
            </a:r>
            <a:r>
              <a:rPr lang="en-US" dirty="0" smtClean="0">
                <a:sym typeface="Wingdings" pitchFamily="2" charset="2"/>
              </a:rPr>
              <a:t> ( </a:t>
            </a:r>
            <a:r>
              <a:rPr lang="en-US" dirty="0" err="1" smtClean="0">
                <a:sym typeface="Wingdings" pitchFamily="2" charset="2"/>
              </a:rPr>
              <a:t>bilirubina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directa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apare</a:t>
            </a:r>
            <a:r>
              <a:rPr lang="en-US" dirty="0" smtClean="0">
                <a:sym typeface="Wingdings" pitchFamily="2" charset="2"/>
              </a:rPr>
              <a:t> in </a:t>
            </a:r>
            <a:r>
              <a:rPr lang="en-US" dirty="0" err="1" smtClean="0">
                <a:sym typeface="Wingdings" pitchFamily="2" charset="2"/>
              </a:rPr>
              <a:t>urina</a:t>
            </a:r>
            <a:r>
              <a:rPr lang="en-US" dirty="0" smtClean="0">
                <a:sym typeface="Wingdings" pitchFamily="2" charset="2"/>
              </a:rPr>
              <a:t> in </a:t>
            </a:r>
            <a:r>
              <a:rPr lang="en-US" dirty="0" err="1" smtClean="0">
                <a:sym typeface="Wingdings" pitchFamily="2" charset="2"/>
              </a:rPr>
              <a:t>ictere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mecanice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parenchimatoase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urobilinogenul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urinar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creste</a:t>
            </a:r>
            <a:r>
              <a:rPr lang="en-US" dirty="0" smtClean="0">
                <a:sym typeface="Wingdings" pitchFamily="2" charset="2"/>
              </a:rPr>
              <a:t> in </a:t>
            </a:r>
            <a:r>
              <a:rPr lang="en-US" dirty="0" err="1" smtClean="0">
                <a:sym typeface="Wingdings" pitchFamily="2" charset="2"/>
              </a:rPr>
              <a:t>icterele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parenchimatoase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>
              <a:buFont typeface="Wingdings"/>
              <a:buChar char="à"/>
            </a:pPr>
            <a:r>
              <a:rPr lang="en-US" dirty="0" err="1" smtClean="0">
                <a:sym typeface="Wingdings" pitchFamily="2" charset="2"/>
              </a:rPr>
              <a:t>Nitritul</a:t>
            </a:r>
            <a:r>
              <a:rPr lang="en-US" dirty="0" smtClean="0">
                <a:sym typeface="Wingdings" pitchFamily="2" charset="2"/>
              </a:rPr>
              <a:t>: </a:t>
            </a:r>
            <a:r>
              <a:rPr lang="en-US" dirty="0" err="1" smtClean="0">
                <a:sym typeface="Wingdings" pitchFamily="2" charset="2"/>
              </a:rPr>
              <a:t>multiplicare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bacteriana</a:t>
            </a:r>
            <a:endParaRPr lang="en-US" dirty="0" smtClean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en-US" dirty="0" err="1" smtClean="0">
                <a:sym typeface="Wingdings" pitchFamily="2" charset="2"/>
              </a:rPr>
              <a:t>Hemoglobina</a:t>
            </a:r>
            <a:r>
              <a:rPr lang="en-US" dirty="0" smtClean="0">
                <a:sym typeface="Wingdings" pitchFamily="2" charset="2"/>
              </a:rPr>
              <a:t>: </a:t>
            </a:r>
            <a:r>
              <a:rPr lang="en-US" dirty="0" err="1" smtClean="0">
                <a:sym typeface="Wingdings" pitchFamily="2" charset="2"/>
              </a:rPr>
              <a:t>hemolize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toxice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procese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aseptice</a:t>
            </a:r>
            <a:r>
              <a:rPr lang="en-US" dirty="0" smtClean="0">
                <a:sym typeface="Wingdings" pitchFamily="2" charset="2"/>
              </a:rPr>
              <a:t> etc.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haroni" pitchFamily="2" charset="-79"/>
                <a:cs typeface="Aharoni" pitchFamily="2" charset="-79"/>
              </a:rPr>
              <a:t>Analiza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urinei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2482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228600"/>
            <a:ext cx="8686799" cy="6477000"/>
          </a:xfrm>
        </p:spPr>
        <p:txBody>
          <a:bodyPr/>
          <a:lstStyle/>
          <a:p>
            <a:pPr>
              <a:buFont typeface="Wingdings"/>
              <a:buChar char="à"/>
            </a:pPr>
            <a:r>
              <a:rPr lang="en-US" dirty="0" err="1" smtClean="0">
                <a:sym typeface="Wingdings" pitchFamily="2" charset="2"/>
              </a:rPr>
              <a:t>Examenul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sedimentului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urinar</a:t>
            </a:r>
            <a:endParaRPr lang="en-US" dirty="0" smtClean="0">
              <a:sym typeface="Wingdings" pitchFamily="2" charset="2"/>
            </a:endParaRPr>
          </a:p>
          <a:p>
            <a:pPr>
              <a:buFontTx/>
              <a:buChar char="-"/>
            </a:pPr>
            <a:r>
              <a:rPr lang="en-US" dirty="0" err="1" smtClean="0">
                <a:sym typeface="Wingdings" pitchFamily="2" charset="2"/>
              </a:rPr>
              <a:t>celule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epiteliale</a:t>
            </a:r>
            <a:r>
              <a:rPr lang="en-US" dirty="0" smtClean="0">
                <a:sym typeface="Wingdings" pitchFamily="2" charset="2"/>
              </a:rPr>
              <a:t>: plate (</a:t>
            </a:r>
            <a:r>
              <a:rPr lang="en-US" dirty="0" err="1" smtClean="0">
                <a:sym typeface="Wingdings" pitchFamily="2" charset="2"/>
              </a:rPr>
              <a:t>stratul</a:t>
            </a:r>
            <a:r>
              <a:rPr lang="en-US" dirty="0" smtClean="0">
                <a:sym typeface="Wingdings" pitchFamily="2" charset="2"/>
              </a:rPr>
              <a:t> superficial al </a:t>
            </a:r>
            <a:r>
              <a:rPr lang="en-US" dirty="0" err="1" smtClean="0">
                <a:sym typeface="Wingdings" pitchFamily="2" charset="2"/>
              </a:rPr>
              <a:t>vezicii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vagin</a:t>
            </a:r>
            <a:r>
              <a:rPr lang="en-US" dirty="0" smtClean="0">
                <a:sym typeface="Wingdings" pitchFamily="2" charset="2"/>
              </a:rPr>
              <a:t>), </a:t>
            </a:r>
            <a:r>
              <a:rPr lang="en-US" dirty="0" err="1" smtClean="0">
                <a:sym typeface="Wingdings" pitchFamily="2" charset="2"/>
              </a:rPr>
              <a:t>cilindrice</a:t>
            </a:r>
            <a:r>
              <a:rPr lang="en-US" dirty="0" smtClean="0">
                <a:sym typeface="Wingdings" pitchFamily="2" charset="2"/>
              </a:rPr>
              <a:t>( </a:t>
            </a:r>
            <a:r>
              <a:rPr lang="en-US" dirty="0" err="1" smtClean="0">
                <a:sym typeface="Wingdings" pitchFamily="2" charset="2"/>
              </a:rPr>
              <a:t>uretere</a:t>
            </a:r>
            <a:r>
              <a:rPr lang="en-US" dirty="0" smtClean="0">
                <a:sym typeface="Wingdings" pitchFamily="2" charset="2"/>
              </a:rPr>
              <a:t>), caudate (</a:t>
            </a:r>
            <a:r>
              <a:rPr lang="en-US" dirty="0" err="1" smtClean="0">
                <a:sym typeface="Wingdings" pitchFamily="2" charset="2"/>
              </a:rPr>
              <a:t>stratul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profund</a:t>
            </a:r>
            <a:r>
              <a:rPr lang="en-US" dirty="0" smtClean="0">
                <a:sym typeface="Wingdings" pitchFamily="2" charset="2"/>
              </a:rPr>
              <a:t> al </a:t>
            </a:r>
            <a:r>
              <a:rPr lang="en-US" dirty="0" err="1" smtClean="0">
                <a:sym typeface="Wingdings" pitchFamily="2" charset="2"/>
              </a:rPr>
              <a:t>vezicii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bazinet</a:t>
            </a:r>
            <a:r>
              <a:rPr lang="en-US" dirty="0" smtClean="0">
                <a:sym typeface="Wingdings" pitchFamily="2" charset="2"/>
              </a:rPr>
              <a:t>), </a:t>
            </a:r>
            <a:r>
              <a:rPr lang="en-US" dirty="0" err="1" smtClean="0">
                <a:sym typeface="Wingdings" pitchFamily="2" charset="2"/>
              </a:rPr>
              <a:t>celule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epiteliale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renale</a:t>
            </a:r>
            <a:r>
              <a:rPr lang="en-US" dirty="0" smtClean="0">
                <a:sym typeface="Wingdings" pitchFamily="2" charset="2"/>
              </a:rPr>
              <a:t>( </a:t>
            </a:r>
            <a:r>
              <a:rPr lang="en-US" dirty="0" err="1" smtClean="0">
                <a:sym typeface="Wingdings" pitchFamily="2" charset="2"/>
              </a:rPr>
              <a:t>tubi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renali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cai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urinare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superioare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>
              <a:buFontTx/>
              <a:buChar char="-"/>
            </a:pPr>
            <a:r>
              <a:rPr lang="en-US" dirty="0" err="1" smtClean="0">
                <a:sym typeface="Wingdings" pitchFamily="2" charset="2"/>
              </a:rPr>
              <a:t>leucocite</a:t>
            </a:r>
            <a:r>
              <a:rPr lang="en-US" dirty="0" smtClean="0">
                <a:sym typeface="Wingdings" pitchFamily="2" charset="2"/>
              </a:rPr>
              <a:t>: </a:t>
            </a:r>
            <a:r>
              <a:rPr lang="en-US" dirty="0" err="1" smtClean="0">
                <a:sym typeface="Wingdings" pitchFamily="2" charset="2"/>
              </a:rPr>
              <a:t>numarul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lor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creste</a:t>
            </a:r>
            <a:r>
              <a:rPr lang="en-US" dirty="0" smtClean="0">
                <a:sym typeface="Wingdings" pitchFamily="2" charset="2"/>
              </a:rPr>
              <a:t> in </a:t>
            </a:r>
            <a:r>
              <a:rPr lang="en-US" dirty="0" err="1" smtClean="0">
                <a:sym typeface="Wingdings" pitchFamily="2" charset="2"/>
              </a:rPr>
              <a:t>infectii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inflamatii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uneori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putand</a:t>
            </a:r>
            <a:r>
              <a:rPr lang="en-US" dirty="0" smtClean="0">
                <a:sym typeface="Wingdings" pitchFamily="2" charset="2"/>
              </a:rPr>
              <a:t> fi </a:t>
            </a:r>
            <a:r>
              <a:rPr lang="en-US" dirty="0" err="1" smtClean="0">
                <a:sym typeface="Wingdings" pitchFamily="2" charset="2"/>
              </a:rPr>
              <a:t>degradate</a:t>
            </a:r>
            <a:r>
              <a:rPr lang="en-US" dirty="0" smtClean="0">
                <a:sym typeface="Wingdings" pitchFamily="2" charset="2"/>
              </a:rPr>
              <a:t>( </a:t>
            </a:r>
            <a:r>
              <a:rPr lang="en-US" dirty="0" err="1" smtClean="0">
                <a:sym typeface="Wingdings" pitchFamily="2" charset="2"/>
              </a:rPr>
              <a:t>piocite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>
              <a:buFontTx/>
              <a:buChar char="-"/>
            </a:pPr>
            <a:r>
              <a:rPr lang="en-US" dirty="0" err="1" smtClean="0"/>
              <a:t>eritrocite</a:t>
            </a:r>
            <a:r>
              <a:rPr lang="en-US" dirty="0" smtClean="0"/>
              <a:t>: </a:t>
            </a:r>
            <a:r>
              <a:rPr lang="en-US" dirty="0" err="1" smtClean="0"/>
              <a:t>prezenta</a:t>
            </a:r>
            <a:r>
              <a:rPr lang="en-US" dirty="0" smtClean="0"/>
              <a:t> </a:t>
            </a:r>
            <a:r>
              <a:rPr lang="en-US" dirty="0" err="1" smtClean="0"/>
              <a:t>lor</a:t>
            </a:r>
            <a:r>
              <a:rPr lang="en-US" dirty="0" smtClean="0"/>
              <a:t> in </a:t>
            </a:r>
            <a:r>
              <a:rPr lang="en-US" dirty="0" err="1" smtClean="0"/>
              <a:t>numar</a:t>
            </a:r>
            <a:r>
              <a:rPr lang="en-US" dirty="0" smtClean="0"/>
              <a:t> </a:t>
            </a:r>
            <a:r>
              <a:rPr lang="en-US" dirty="0" err="1" smtClean="0"/>
              <a:t>crescut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anormala</a:t>
            </a:r>
            <a:r>
              <a:rPr lang="en-US" dirty="0" smtClean="0"/>
              <a:t> (</a:t>
            </a:r>
            <a:r>
              <a:rPr lang="en-US" dirty="0" err="1" smtClean="0"/>
              <a:t>hematurie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r>
              <a:rPr lang="en-US" dirty="0" err="1" smtClean="0"/>
              <a:t>cilindrii</a:t>
            </a:r>
            <a:r>
              <a:rPr lang="en-US" dirty="0" smtClean="0"/>
              <a:t>: </a:t>
            </a:r>
            <a:r>
              <a:rPr lang="en-US" dirty="0" err="1" smtClean="0"/>
              <a:t>hialini</a:t>
            </a:r>
            <a:r>
              <a:rPr lang="en-US" dirty="0" smtClean="0"/>
              <a:t>, </a:t>
            </a:r>
            <a:r>
              <a:rPr lang="en-US" dirty="0" err="1" smtClean="0"/>
              <a:t>granulosi</a:t>
            </a:r>
            <a:r>
              <a:rPr lang="en-US" dirty="0" smtClean="0"/>
              <a:t>, </a:t>
            </a:r>
            <a:r>
              <a:rPr lang="en-US" dirty="0" err="1" smtClean="0"/>
              <a:t>hematici</a:t>
            </a:r>
            <a:r>
              <a:rPr lang="en-US" dirty="0" smtClean="0"/>
              <a:t>, </a:t>
            </a:r>
            <a:r>
              <a:rPr lang="en-US" dirty="0" err="1" smtClean="0"/>
              <a:t>leucocitari</a:t>
            </a:r>
            <a:r>
              <a:rPr lang="en-US" dirty="0" smtClean="0"/>
              <a:t>- </a:t>
            </a:r>
            <a:r>
              <a:rPr lang="en-US" dirty="0" err="1" smtClean="0"/>
              <a:t>elemente</a:t>
            </a:r>
            <a:r>
              <a:rPr lang="en-US" dirty="0" smtClean="0"/>
              <a:t> </a:t>
            </a:r>
            <a:r>
              <a:rPr lang="en-US" dirty="0" err="1" smtClean="0"/>
              <a:t>patognomonice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afectiunile</a:t>
            </a:r>
            <a:r>
              <a:rPr lang="en-US" dirty="0" smtClean="0"/>
              <a:t> </a:t>
            </a:r>
            <a:r>
              <a:rPr lang="en-US" dirty="0" err="1" smtClean="0"/>
              <a:t>renale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mulaje</a:t>
            </a:r>
            <a:r>
              <a:rPr lang="en-US" dirty="0" smtClean="0"/>
              <a:t> ale </a:t>
            </a:r>
            <a:r>
              <a:rPr lang="en-US" dirty="0" err="1" smtClean="0"/>
              <a:t>tubilor</a:t>
            </a:r>
            <a:r>
              <a:rPr lang="en-US" dirty="0" smtClean="0"/>
              <a:t> </a:t>
            </a:r>
            <a:r>
              <a:rPr lang="en-US" dirty="0" err="1" smtClean="0"/>
              <a:t>uriniferi</a:t>
            </a:r>
            <a:r>
              <a:rPr lang="en-US" dirty="0" smtClean="0"/>
              <a:t>); </a:t>
            </a:r>
          </a:p>
          <a:p>
            <a:pPr>
              <a:buFontTx/>
              <a:buChar char="-"/>
            </a:pPr>
            <a:r>
              <a:rPr lang="en-US" dirty="0" smtClean="0"/>
              <a:t>flora </a:t>
            </a:r>
            <a:r>
              <a:rPr lang="en-US" dirty="0" err="1" smtClean="0"/>
              <a:t>microbiana</a:t>
            </a:r>
            <a:r>
              <a:rPr lang="en-US" dirty="0" smtClean="0"/>
              <a:t>: </a:t>
            </a:r>
            <a:r>
              <a:rPr lang="en-US" dirty="0" err="1" smtClean="0"/>
              <a:t>prezenta</a:t>
            </a:r>
            <a:r>
              <a:rPr lang="en-US" dirty="0" smtClean="0"/>
              <a:t> in </a:t>
            </a:r>
            <a:r>
              <a:rPr lang="en-US" dirty="0" err="1" smtClean="0"/>
              <a:t>infectiile</a:t>
            </a:r>
            <a:r>
              <a:rPr lang="en-US" dirty="0" smtClean="0"/>
              <a:t> </a:t>
            </a:r>
            <a:r>
              <a:rPr lang="en-US" dirty="0" err="1" smtClean="0"/>
              <a:t>urinare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elemente</a:t>
            </a:r>
            <a:r>
              <a:rPr lang="en-US" dirty="0" smtClean="0"/>
              <a:t> </a:t>
            </a:r>
            <a:r>
              <a:rPr lang="en-US" dirty="0" err="1" smtClean="0"/>
              <a:t>anorganice</a:t>
            </a:r>
            <a:r>
              <a:rPr lang="en-US" dirty="0" smtClean="0"/>
              <a:t>: </a:t>
            </a:r>
            <a:r>
              <a:rPr lang="en-US" dirty="0" err="1" smtClean="0"/>
              <a:t>importante</a:t>
            </a:r>
            <a:r>
              <a:rPr lang="en-US" dirty="0" smtClean="0"/>
              <a:t> in </a:t>
            </a:r>
            <a:r>
              <a:rPr lang="en-US" dirty="0" err="1" smtClean="0"/>
              <a:t>litiaza</a:t>
            </a:r>
            <a:r>
              <a:rPr lang="en-US" dirty="0" smtClean="0"/>
              <a:t> </a:t>
            </a:r>
            <a:r>
              <a:rPr lang="en-US" dirty="0" err="1" smtClean="0"/>
              <a:t>urinara</a:t>
            </a:r>
            <a:r>
              <a:rPr lang="en-US" dirty="0" smtClean="0"/>
              <a:t>( </a:t>
            </a:r>
            <a:r>
              <a:rPr lang="en-US" dirty="0" err="1" smtClean="0"/>
              <a:t>urati</a:t>
            </a:r>
            <a:r>
              <a:rPr lang="en-US" dirty="0" smtClean="0"/>
              <a:t>, acid uric, </a:t>
            </a:r>
            <a:r>
              <a:rPr lang="en-US" dirty="0" err="1" smtClean="0"/>
              <a:t>oxalat</a:t>
            </a:r>
            <a:r>
              <a:rPr lang="en-US" dirty="0" smtClean="0"/>
              <a:t> de </a:t>
            </a:r>
            <a:r>
              <a:rPr lang="en-US" dirty="0" err="1" smtClean="0"/>
              <a:t>calciu</a:t>
            </a:r>
            <a:r>
              <a:rPr lang="en-US" dirty="0" smtClean="0"/>
              <a:t>, </a:t>
            </a:r>
            <a:r>
              <a:rPr lang="en-US" dirty="0" err="1" smtClean="0"/>
              <a:t>fosfati</a:t>
            </a:r>
            <a:r>
              <a:rPr lang="en-US" dirty="0" smtClean="0"/>
              <a:t>, </a:t>
            </a:r>
            <a:r>
              <a:rPr lang="en-US" dirty="0" err="1" smtClean="0"/>
              <a:t>carbonati</a:t>
            </a:r>
            <a:r>
              <a:rPr lang="en-US" dirty="0" smtClean="0"/>
              <a:t> de </a:t>
            </a:r>
            <a:r>
              <a:rPr lang="en-US" dirty="0" err="1" smtClean="0"/>
              <a:t>calciu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79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2438400"/>
            <a:ext cx="8763000" cy="4267200"/>
          </a:xfrm>
        </p:spPr>
        <p:txBody>
          <a:bodyPr/>
          <a:lstStyle/>
          <a:p>
            <a:pPr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normal: </a:t>
            </a:r>
            <a:r>
              <a:rPr lang="en-US" dirty="0" err="1" smtClean="0">
                <a:sym typeface="Wingdings" pitchFamily="2" charset="2"/>
              </a:rPr>
              <a:t>urina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este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sterila</a:t>
            </a:r>
            <a:r>
              <a:rPr lang="en-US" dirty="0" smtClean="0">
                <a:sym typeface="Wingdings" pitchFamily="2" charset="2"/>
              </a:rPr>
              <a:t> in </a:t>
            </a:r>
            <a:r>
              <a:rPr lang="en-US" dirty="0" err="1" smtClean="0">
                <a:sym typeface="Wingdings" pitchFamily="2" charset="2"/>
              </a:rPr>
              <a:t>toate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segmentele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aparatului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urinar</a:t>
            </a:r>
            <a:endParaRPr lang="en-US" dirty="0" smtClean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en-US" dirty="0" err="1" smtClean="0">
                <a:sym typeface="Wingdings" pitchFamily="2" charset="2"/>
              </a:rPr>
              <a:t>prelevarea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urinei</a:t>
            </a:r>
            <a:r>
              <a:rPr lang="en-US" dirty="0" smtClean="0">
                <a:sym typeface="Wingdings" pitchFamily="2" charset="2"/>
              </a:rPr>
              <a:t> se face din </a:t>
            </a:r>
            <a:r>
              <a:rPr lang="en-US" dirty="0" err="1" smtClean="0">
                <a:sym typeface="Wingdings" pitchFamily="2" charset="2"/>
              </a:rPr>
              <a:t>jetul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mijlociu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dupa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toaleta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locala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riguroasa</a:t>
            </a:r>
            <a:r>
              <a:rPr lang="en-US" dirty="0" smtClean="0">
                <a:sym typeface="Wingdings" pitchFamily="2" charset="2"/>
              </a:rPr>
              <a:t>; </a:t>
            </a:r>
            <a:r>
              <a:rPr lang="en-US" dirty="0" err="1" smtClean="0">
                <a:sym typeface="Wingdings" pitchFamily="2" charset="2"/>
              </a:rPr>
              <a:t>procesarea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probei</a:t>
            </a:r>
            <a:r>
              <a:rPr lang="en-US" dirty="0" smtClean="0">
                <a:sym typeface="Wingdings" pitchFamily="2" charset="2"/>
              </a:rPr>
              <a:t> se face in maxim 2h ( </a:t>
            </a:r>
            <a:r>
              <a:rPr lang="en-US" dirty="0" err="1" smtClean="0">
                <a:sym typeface="Wingdings" pitchFamily="2" charset="2"/>
              </a:rPr>
              <a:t>daca</a:t>
            </a:r>
            <a:r>
              <a:rPr lang="en-US" dirty="0" smtClean="0">
                <a:sym typeface="Wingdings" pitchFamily="2" charset="2"/>
              </a:rPr>
              <a:t> nu </a:t>
            </a:r>
            <a:r>
              <a:rPr lang="en-US" dirty="0" err="1" smtClean="0">
                <a:sym typeface="Wingdings" pitchFamily="2" charset="2"/>
              </a:rPr>
              <a:t>este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posibil</a:t>
            </a:r>
            <a:r>
              <a:rPr lang="en-US" dirty="0" smtClean="0">
                <a:sym typeface="Wingdings" pitchFamily="2" charset="2"/>
              </a:rPr>
              <a:t>, se </a:t>
            </a:r>
            <a:r>
              <a:rPr lang="en-US" dirty="0" err="1" smtClean="0">
                <a:sym typeface="Wingdings" pitchFamily="2" charset="2"/>
              </a:rPr>
              <a:t>mentine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proba</a:t>
            </a:r>
            <a:r>
              <a:rPr lang="en-US" dirty="0" smtClean="0">
                <a:sym typeface="Wingdings" pitchFamily="2" charset="2"/>
              </a:rPr>
              <a:t> la 4 C)</a:t>
            </a:r>
          </a:p>
          <a:p>
            <a:pPr>
              <a:buFont typeface="Wingdings"/>
              <a:buChar char="à"/>
            </a:pPr>
            <a:r>
              <a:rPr lang="en-US" dirty="0" err="1" smtClean="0">
                <a:sym typeface="Wingdings" pitchFamily="2" charset="2"/>
              </a:rPr>
              <a:t>infectie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urinara</a:t>
            </a:r>
            <a:r>
              <a:rPr lang="en-US" dirty="0" smtClean="0">
                <a:sym typeface="Wingdings" pitchFamily="2" charset="2"/>
              </a:rPr>
              <a:t>: &gt; 100000 UFC/ ml (in general </a:t>
            </a:r>
            <a:r>
              <a:rPr lang="en-US" dirty="0" err="1" smtClean="0">
                <a:sym typeface="Wingdings" pitchFamily="2" charset="2"/>
              </a:rPr>
              <a:t>monomicrobiana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>
              <a:buFont typeface="Wingdings"/>
              <a:buChar char="à"/>
            </a:pPr>
            <a:r>
              <a:rPr lang="en-US" dirty="0" err="1" smtClean="0">
                <a:sym typeface="Wingdings" pitchFamily="2" charset="2"/>
              </a:rPr>
              <a:t>antibiograma</a:t>
            </a:r>
            <a:endParaRPr lang="en-US" dirty="0" smtClean="0">
              <a:sym typeface="Wingdings" pitchFamily="2" charset="2"/>
            </a:endParaRPr>
          </a:p>
          <a:p>
            <a:pPr>
              <a:buFont typeface="Wingdings"/>
              <a:buChar char="à"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bacteriile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cele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mai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frecvente</a:t>
            </a:r>
            <a:r>
              <a:rPr lang="en-US" dirty="0" smtClean="0">
                <a:sym typeface="Wingdings" pitchFamily="2" charset="2"/>
              </a:rPr>
              <a:t>: E. coli, P mirabilis, K </a:t>
            </a:r>
            <a:r>
              <a:rPr lang="en-US" dirty="0" err="1" smtClean="0">
                <a:sym typeface="Wingdings" pitchFamily="2" charset="2"/>
              </a:rPr>
              <a:t>pneumoniae</a:t>
            </a:r>
            <a:r>
              <a:rPr lang="en-US" dirty="0" smtClean="0">
                <a:sym typeface="Wingdings" pitchFamily="2" charset="2"/>
              </a:rPr>
              <a:t>, P </a:t>
            </a:r>
            <a:r>
              <a:rPr lang="en-US" dirty="0" err="1" smtClean="0">
                <a:sym typeface="Wingdings" pitchFamily="2" charset="2"/>
              </a:rPr>
              <a:t>aeruginosa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enterococul</a:t>
            </a:r>
            <a:endParaRPr lang="en-US" dirty="0" smtClean="0">
              <a:sym typeface="Wingdings" pitchFamily="2" charset="2"/>
            </a:endParaRPr>
          </a:p>
          <a:p>
            <a:pPr>
              <a:buFont typeface="Wingdings"/>
              <a:buChar char="à"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Urocultura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1729" y="3641523"/>
            <a:ext cx="47625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408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1" y="2286000"/>
            <a:ext cx="7594600" cy="3840163"/>
          </a:xfrm>
        </p:spPr>
        <p:txBody>
          <a:bodyPr/>
          <a:lstStyle/>
          <a:p>
            <a:r>
              <a:rPr lang="en-US" dirty="0" err="1" smtClean="0">
                <a:solidFill>
                  <a:schemeClr val="accent2"/>
                </a:solidFill>
                <a:latin typeface="Constantia" pitchFamily="18" charset="0"/>
              </a:rPr>
              <a:t>Hemoleucograma</a:t>
            </a:r>
            <a:r>
              <a:rPr lang="en-US" dirty="0" smtClean="0">
                <a:solidFill>
                  <a:schemeClr val="accent2"/>
                </a:solidFill>
                <a:latin typeface="Constantia" pitchFamily="18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tantia" pitchFamily="18" charset="0"/>
              </a:rPr>
              <a:t>si</a:t>
            </a:r>
            <a:r>
              <a:rPr lang="en-US" dirty="0" smtClean="0">
                <a:solidFill>
                  <a:schemeClr val="accent2"/>
                </a:solidFill>
                <a:latin typeface="Constantia" pitchFamily="18" charset="0"/>
              </a:rPr>
              <a:t> VSH</a:t>
            </a:r>
          </a:p>
          <a:p>
            <a:r>
              <a:rPr lang="en-US" dirty="0" err="1" smtClean="0">
                <a:solidFill>
                  <a:schemeClr val="accent2"/>
                </a:solidFill>
                <a:latin typeface="Constantia" pitchFamily="18" charset="0"/>
              </a:rPr>
              <a:t>Determinarea</a:t>
            </a:r>
            <a:r>
              <a:rPr lang="en-US" dirty="0" smtClean="0">
                <a:solidFill>
                  <a:schemeClr val="accent2"/>
                </a:solidFill>
                <a:latin typeface="Constantia" pitchFamily="18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tantia" pitchFamily="18" charset="0"/>
              </a:rPr>
              <a:t>grupelor</a:t>
            </a:r>
            <a:r>
              <a:rPr lang="en-US" dirty="0" smtClean="0">
                <a:solidFill>
                  <a:schemeClr val="accent2"/>
                </a:solidFill>
                <a:latin typeface="Constantia" pitchFamily="18" charset="0"/>
              </a:rPr>
              <a:t> sanguine</a:t>
            </a:r>
          </a:p>
          <a:p>
            <a:r>
              <a:rPr lang="en-US" dirty="0" err="1" smtClean="0">
                <a:solidFill>
                  <a:schemeClr val="accent2"/>
                </a:solidFill>
                <a:latin typeface="Constantia" pitchFamily="18" charset="0"/>
              </a:rPr>
              <a:t>Explorarea</a:t>
            </a:r>
            <a:r>
              <a:rPr lang="en-US" dirty="0" smtClean="0">
                <a:solidFill>
                  <a:schemeClr val="accent2"/>
                </a:solidFill>
                <a:latin typeface="Constantia" pitchFamily="18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tantia" pitchFamily="18" charset="0"/>
              </a:rPr>
              <a:t>coagularii</a:t>
            </a:r>
            <a:r>
              <a:rPr lang="en-US" dirty="0" smtClean="0">
                <a:solidFill>
                  <a:schemeClr val="accent2"/>
                </a:solidFill>
                <a:latin typeface="Constantia" pitchFamily="18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tantia" pitchFamily="18" charset="0"/>
              </a:rPr>
              <a:t>si</a:t>
            </a:r>
            <a:r>
              <a:rPr lang="en-US" dirty="0" smtClean="0">
                <a:solidFill>
                  <a:schemeClr val="accent2"/>
                </a:solidFill>
                <a:latin typeface="Constantia" pitchFamily="18" charset="0"/>
              </a:rPr>
              <a:t> a </a:t>
            </a:r>
            <a:r>
              <a:rPr lang="en-US" dirty="0" err="1" smtClean="0">
                <a:solidFill>
                  <a:schemeClr val="accent2"/>
                </a:solidFill>
                <a:latin typeface="Constantia" pitchFamily="18" charset="0"/>
              </a:rPr>
              <a:t>fibrinolizei</a:t>
            </a:r>
            <a:endParaRPr lang="en-US" dirty="0" smtClean="0">
              <a:solidFill>
                <a:schemeClr val="accent2"/>
              </a:solidFill>
              <a:latin typeface="Constantia" pitchFamily="18" charset="0"/>
            </a:endParaRPr>
          </a:p>
          <a:p>
            <a:r>
              <a:rPr lang="en-US" dirty="0" err="1" smtClean="0">
                <a:solidFill>
                  <a:schemeClr val="accent2"/>
                </a:solidFill>
                <a:latin typeface="Constantia" pitchFamily="18" charset="0"/>
              </a:rPr>
              <a:t>Dozari</a:t>
            </a:r>
            <a:r>
              <a:rPr lang="en-US" dirty="0" smtClean="0">
                <a:solidFill>
                  <a:schemeClr val="accent2"/>
                </a:solidFill>
                <a:latin typeface="Constantia" pitchFamily="18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tantia" pitchFamily="18" charset="0"/>
              </a:rPr>
              <a:t>biochimice</a:t>
            </a:r>
            <a:endParaRPr lang="en-US" dirty="0" smtClean="0">
              <a:solidFill>
                <a:schemeClr val="accent2"/>
              </a:solidFill>
              <a:latin typeface="Constantia" pitchFamily="18" charset="0"/>
            </a:endParaRPr>
          </a:p>
          <a:p>
            <a:r>
              <a:rPr lang="en-US" dirty="0" err="1" smtClean="0">
                <a:solidFill>
                  <a:schemeClr val="accent2"/>
                </a:solidFill>
                <a:latin typeface="Constantia" pitchFamily="18" charset="0"/>
              </a:rPr>
              <a:t>Teste</a:t>
            </a:r>
            <a:r>
              <a:rPr lang="en-US" dirty="0" smtClean="0">
                <a:solidFill>
                  <a:schemeClr val="accent2"/>
                </a:solidFill>
                <a:latin typeface="Constantia" pitchFamily="18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tantia" pitchFamily="18" charset="0"/>
              </a:rPr>
              <a:t>imunologice</a:t>
            </a:r>
            <a:r>
              <a:rPr lang="en-US" dirty="0" smtClean="0">
                <a:solidFill>
                  <a:schemeClr val="accent2"/>
                </a:solidFill>
                <a:latin typeface="Constantia" pitchFamily="18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tantia" pitchFamily="18" charset="0"/>
              </a:rPr>
              <a:t>serice</a:t>
            </a:r>
            <a:r>
              <a:rPr lang="en-US" dirty="0" smtClean="0">
                <a:solidFill>
                  <a:schemeClr val="accent2"/>
                </a:solidFill>
                <a:latin typeface="Constantia" pitchFamily="18" charset="0"/>
              </a:rPr>
              <a:t> (</a:t>
            </a:r>
            <a:r>
              <a:rPr lang="en-US" dirty="0" err="1" smtClean="0">
                <a:solidFill>
                  <a:schemeClr val="accent2"/>
                </a:solidFill>
                <a:latin typeface="Constantia" pitchFamily="18" charset="0"/>
              </a:rPr>
              <a:t>markeri</a:t>
            </a:r>
            <a:r>
              <a:rPr lang="en-US" dirty="0" smtClean="0">
                <a:solidFill>
                  <a:schemeClr val="accent2"/>
                </a:solidFill>
                <a:latin typeface="Constantia" pitchFamily="18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tantia" pitchFamily="18" charset="0"/>
              </a:rPr>
              <a:t>tumorali</a:t>
            </a:r>
            <a:r>
              <a:rPr lang="en-US" dirty="0" smtClean="0">
                <a:solidFill>
                  <a:schemeClr val="accent2"/>
                </a:solidFill>
                <a:latin typeface="Constantia" pitchFamily="18" charset="0"/>
              </a:rPr>
              <a:t>, </a:t>
            </a:r>
            <a:r>
              <a:rPr lang="en-US" dirty="0" err="1" smtClean="0">
                <a:solidFill>
                  <a:schemeClr val="accent2"/>
                </a:solidFill>
                <a:latin typeface="Constantia" pitchFamily="18" charset="0"/>
              </a:rPr>
              <a:t>hormoni</a:t>
            </a:r>
            <a:r>
              <a:rPr lang="en-US" dirty="0" smtClean="0">
                <a:solidFill>
                  <a:schemeClr val="accent2"/>
                </a:solidFill>
                <a:latin typeface="Constantia" pitchFamily="18" charset="0"/>
              </a:rPr>
              <a:t>)</a:t>
            </a:r>
          </a:p>
          <a:p>
            <a:r>
              <a:rPr lang="en-US" dirty="0" err="1" smtClean="0">
                <a:solidFill>
                  <a:schemeClr val="accent2"/>
                </a:solidFill>
                <a:latin typeface="Constantia" pitchFamily="18" charset="0"/>
              </a:rPr>
              <a:t>Analiza</a:t>
            </a:r>
            <a:r>
              <a:rPr lang="en-US" dirty="0" smtClean="0">
                <a:solidFill>
                  <a:schemeClr val="accent2"/>
                </a:solidFill>
                <a:latin typeface="Constantia" pitchFamily="18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Constantia" pitchFamily="18" charset="0"/>
              </a:rPr>
              <a:t>urinei</a:t>
            </a:r>
            <a:endParaRPr lang="en-GB" dirty="0">
              <a:solidFill>
                <a:schemeClr val="accent2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92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Hemoleucograma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completa</a:t>
            </a:r>
            <a:endParaRPr lang="en-GB" sz="32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73" y="0"/>
            <a:ext cx="86306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3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0"/>
            <a:ext cx="8991600" cy="6934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u="sng" dirty="0" err="1" smtClean="0">
                <a:latin typeface="Aharoni" pitchFamily="2" charset="-79"/>
                <a:cs typeface="Aharoni" pitchFamily="2" charset="-79"/>
              </a:rPr>
              <a:t>Valoarea</a:t>
            </a:r>
            <a:r>
              <a:rPr lang="en-US" sz="2800" u="sng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u="sng" dirty="0" err="1" smtClean="0">
                <a:latin typeface="Aharoni" pitchFamily="2" charset="-79"/>
                <a:cs typeface="Aharoni" pitchFamily="2" charset="-79"/>
              </a:rPr>
              <a:t>Hb</a:t>
            </a:r>
            <a:r>
              <a:rPr lang="en-US" sz="2800" u="sng" dirty="0" smtClean="0">
                <a:latin typeface="Aharoni" pitchFamily="2" charset="-79"/>
                <a:cs typeface="Aharoni" pitchFamily="2" charset="-79"/>
              </a:rPr>
              <a:t> (N/   /   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Constantia" pitchFamily="18" charset="0"/>
                <a:cs typeface="Aharoni" pitchFamily="2" charset="-79"/>
              </a:rPr>
              <a:t>!!! </a:t>
            </a:r>
            <a:r>
              <a:rPr lang="en-US" dirty="0" err="1" smtClean="0">
                <a:solidFill>
                  <a:srgbClr val="FF0000"/>
                </a:solidFill>
                <a:latin typeface="Constantia" pitchFamily="18" charset="0"/>
                <a:cs typeface="Aharoni" pitchFamily="2" charset="-79"/>
              </a:rPr>
              <a:t>Importanta</a:t>
            </a:r>
            <a:r>
              <a:rPr lang="en-US" dirty="0" smtClean="0">
                <a:solidFill>
                  <a:srgbClr val="FF0000"/>
                </a:solidFill>
                <a:latin typeface="Constantia" pitchFamily="18" charset="0"/>
                <a:cs typeface="Aharoni" pitchFamily="2" charset="-79"/>
              </a:rPr>
              <a:t> in </a:t>
            </a:r>
            <a:r>
              <a:rPr lang="en-US" dirty="0" err="1" smtClean="0">
                <a:solidFill>
                  <a:srgbClr val="FF0000"/>
                </a:solidFill>
                <a:latin typeface="Constantia" pitchFamily="18" charset="0"/>
                <a:cs typeface="Aharoni" pitchFamily="2" charset="-79"/>
              </a:rPr>
              <a:t>evaluarea</a:t>
            </a:r>
            <a:r>
              <a:rPr lang="en-US" dirty="0" smtClean="0">
                <a:solidFill>
                  <a:srgbClr val="FF0000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nstantia" pitchFamily="18" charset="0"/>
                <a:cs typeface="Aharoni" pitchFamily="2" charset="-79"/>
              </a:rPr>
              <a:t>preoperatorie</a:t>
            </a:r>
            <a:r>
              <a:rPr lang="en-US" dirty="0" smtClean="0">
                <a:solidFill>
                  <a:srgbClr val="FF0000"/>
                </a:solidFill>
                <a:latin typeface="Constantia" pitchFamily="18" charset="0"/>
                <a:cs typeface="Aharoni" pitchFamily="2" charset="-79"/>
              </a:rPr>
              <a:t> a </a:t>
            </a:r>
            <a:r>
              <a:rPr lang="en-US" dirty="0" err="1" smtClean="0">
                <a:solidFill>
                  <a:srgbClr val="FF0000"/>
                </a:solidFill>
                <a:latin typeface="Constantia" pitchFamily="18" charset="0"/>
                <a:cs typeface="Aharoni" pitchFamily="2" charset="-79"/>
              </a:rPr>
              <a:t>pacientului</a:t>
            </a:r>
            <a:r>
              <a:rPr lang="en-US" dirty="0" smtClean="0">
                <a:solidFill>
                  <a:srgbClr val="FF0000"/>
                </a:solidFill>
                <a:latin typeface="Constantia" pitchFamily="18" charset="0"/>
                <a:cs typeface="Aharoni" pitchFamily="2" charset="-79"/>
              </a:rPr>
              <a:t>!!!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Hb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   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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hipoxie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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ischemie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   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morbiditatea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si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mortalitatea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perioperativa</a:t>
            </a:r>
            <a:endParaRPr lang="en-US" dirty="0" smtClean="0">
              <a:solidFill>
                <a:schemeClr val="tx1"/>
              </a:solidFill>
              <a:latin typeface="Constantia" pitchFamily="18" charset="0"/>
              <a:cs typeface="Aharoni" pitchFamily="2" charset="-79"/>
            </a:endParaRPr>
          </a:p>
          <a:p>
            <a:pPr marL="0" indent="0">
              <a:buNone/>
            </a:pPr>
            <a:r>
              <a:rPr lang="en-US" sz="16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Anemie</a:t>
            </a:r>
            <a:r>
              <a:rPr lang="en-US" sz="16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( gr. an= priv., </a:t>
            </a:r>
            <a:r>
              <a:rPr lang="en-US" sz="16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haima</a:t>
            </a:r>
            <a:r>
              <a:rPr lang="en-US" sz="16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= </a:t>
            </a:r>
            <a:r>
              <a:rPr lang="en-US" sz="16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sange</a:t>
            </a:r>
            <a:r>
              <a:rPr lang="en-US" sz="16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)= </a:t>
            </a:r>
            <a:r>
              <a:rPr lang="en-US" sz="16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diminuarea</a:t>
            </a:r>
            <a:r>
              <a:rPr lang="en-US" sz="16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cantitatii</a:t>
            </a:r>
            <a:r>
              <a:rPr lang="en-US" sz="16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de </a:t>
            </a:r>
            <a:r>
              <a:rPr lang="en-US" sz="16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hemoglobina</a:t>
            </a:r>
            <a:r>
              <a:rPr lang="en-US" sz="16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functionala</a:t>
            </a:r>
            <a:r>
              <a:rPr lang="en-US" sz="16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circulanta</a:t>
            </a:r>
            <a:r>
              <a:rPr lang="en-US" sz="16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totala</a:t>
            </a:r>
            <a:r>
              <a:rPr lang="en-US" sz="16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( sub 11 g/ dl la </a:t>
            </a:r>
            <a:r>
              <a:rPr lang="en-US" sz="16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femeie</a:t>
            </a:r>
            <a:r>
              <a:rPr lang="en-US" sz="16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, sub 12 g/ dl la </a:t>
            </a:r>
            <a:r>
              <a:rPr lang="en-US" sz="16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barbat</a:t>
            </a:r>
            <a:r>
              <a:rPr lang="en-US" sz="16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)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  <a:latin typeface="Constantia" pitchFamily="18" charset="0"/>
              <a:cs typeface="Aharoni" pitchFamily="2" charset="-79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Hb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   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   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vascozitatea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sangelui</a:t>
            </a:r>
            <a:r>
              <a:rPr lang="en-US" dirty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   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oxigenarea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tesuturilor</a:t>
            </a:r>
            <a:endParaRPr lang="en-US" dirty="0" smtClean="0">
              <a:solidFill>
                <a:schemeClr val="tx1"/>
              </a:solidFill>
              <a:latin typeface="Constantia" pitchFamily="18" charset="0"/>
              <a:cs typeface="Aharoni" pitchFamily="2" charset="-79"/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                                                         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riscul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 de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  <a:sym typeface="Wingdings" pitchFamily="2" charset="2"/>
              </a:rPr>
              <a:t>tromboza</a:t>
            </a:r>
            <a:endParaRPr lang="en-US" dirty="0" smtClean="0">
              <a:solidFill>
                <a:schemeClr val="tx1"/>
              </a:solidFill>
              <a:latin typeface="Constantia" pitchFamily="18" charset="0"/>
              <a:cs typeface="Aharoni" pitchFamily="2" charset="-79"/>
            </a:endParaRPr>
          </a:p>
          <a:p>
            <a:pPr marL="0" indent="0">
              <a:buNone/>
            </a:pPr>
            <a:r>
              <a:rPr lang="en-US" sz="16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Poliglobulie</a:t>
            </a:r>
            <a:r>
              <a:rPr lang="en-US" sz="16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( gr. polys= multi, </a:t>
            </a:r>
            <a:r>
              <a:rPr lang="en-US" sz="16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globus</a:t>
            </a:r>
            <a:r>
              <a:rPr lang="en-US" sz="16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= glob)= </a:t>
            </a:r>
            <a:r>
              <a:rPr lang="en-US" sz="16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crestere</a:t>
            </a:r>
            <a:r>
              <a:rPr lang="en-US" sz="16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a nr de </a:t>
            </a:r>
            <a:r>
              <a:rPr lang="en-US" sz="16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hematii</a:t>
            </a:r>
            <a:r>
              <a:rPr lang="en-US" sz="16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circulante</a:t>
            </a:r>
            <a:r>
              <a:rPr lang="en-US" sz="16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peste</a:t>
            </a:r>
            <a:r>
              <a:rPr lang="en-US" sz="16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6 mil/ mmc </a:t>
            </a:r>
            <a:r>
              <a:rPr lang="en-US" sz="16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si</a:t>
            </a:r>
            <a:r>
              <a:rPr lang="en-US" sz="16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implicit a </a:t>
            </a:r>
            <a:r>
              <a:rPr lang="en-US" sz="16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Ht</a:t>
            </a:r>
            <a:r>
              <a:rPr lang="en-US" sz="16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Hb</a:t>
            </a:r>
            <a:r>
              <a:rPr lang="en-US" sz="1600" dirty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si</a:t>
            </a:r>
            <a:r>
              <a:rPr lang="en-US" sz="16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a </a:t>
            </a:r>
            <a:r>
              <a:rPr lang="en-US" sz="16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vascozitatii</a:t>
            </a:r>
            <a:r>
              <a:rPr lang="en-US" sz="16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sangelui</a:t>
            </a:r>
            <a:endParaRPr lang="en-US" sz="1600" dirty="0" smtClean="0">
              <a:solidFill>
                <a:schemeClr val="tx1"/>
              </a:solidFill>
              <a:latin typeface="Constantia" pitchFamily="18" charset="0"/>
              <a:cs typeface="Aharoni" pitchFamily="2" charset="-79"/>
            </a:endParaRPr>
          </a:p>
          <a:p>
            <a:pPr marL="0" indent="0">
              <a:buNone/>
            </a:pPr>
            <a:r>
              <a:rPr lang="en-US" sz="2800" u="sng" dirty="0" err="1" smtClean="0">
                <a:latin typeface="Aharoni" pitchFamily="2" charset="-79"/>
                <a:cs typeface="Aharoni" pitchFamily="2" charset="-79"/>
              </a:rPr>
              <a:t>Numarul</a:t>
            </a:r>
            <a:r>
              <a:rPr lang="en-US" sz="2800" u="sng" dirty="0" smtClean="0">
                <a:latin typeface="Aharoni" pitchFamily="2" charset="-79"/>
                <a:cs typeface="Aharoni" pitchFamily="2" charset="-79"/>
              </a:rPr>
              <a:t> de </a:t>
            </a:r>
            <a:r>
              <a:rPr lang="en-US" sz="2800" u="sng" dirty="0" err="1" smtClean="0">
                <a:latin typeface="Aharoni" pitchFamily="2" charset="-79"/>
                <a:cs typeface="Aharoni" pitchFamily="2" charset="-79"/>
              </a:rPr>
              <a:t>leucocite</a:t>
            </a:r>
            <a:r>
              <a:rPr lang="en-US" sz="2800" u="sng" dirty="0" smtClean="0">
                <a:latin typeface="Aharoni" pitchFamily="2" charset="-79"/>
                <a:cs typeface="Aharoni" pitchFamily="2" charset="-79"/>
              </a:rPr>
              <a:t> ( N/   /   )</a:t>
            </a:r>
            <a:endParaRPr lang="en-US" u="sng" dirty="0" smtClean="0">
              <a:solidFill>
                <a:schemeClr val="bg1"/>
              </a:solidFill>
              <a:latin typeface="Constantia" pitchFamily="18" charset="0"/>
              <a:cs typeface="Aharoni" pitchFamily="2" charset="-79"/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Este </a:t>
            </a:r>
            <a:r>
              <a:rPr lang="en-US" sz="18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util</a:t>
            </a:r>
            <a:r>
              <a:rPr lang="en-US" sz="18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pentru</a:t>
            </a:r>
            <a:r>
              <a:rPr lang="en-US" sz="18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evaluarea</a:t>
            </a:r>
            <a:r>
              <a:rPr lang="en-US" sz="18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mielopoezei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, in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urmarirea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infectilor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virale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bacteriene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, </a:t>
            </a:r>
            <a:r>
              <a:rPr lang="en-US" sz="18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a </a:t>
            </a:r>
            <a:r>
              <a:rPr lang="en-US" sz="18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proceselor</a:t>
            </a:r>
            <a:r>
              <a:rPr lang="en-US" sz="18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toxice</a:t>
            </a:r>
            <a:r>
              <a:rPr lang="en-US" sz="18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metabolice</a:t>
            </a:r>
            <a:r>
              <a:rPr lang="en-US" sz="18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, a </a:t>
            </a:r>
            <a:r>
              <a:rPr lang="en-US" sz="18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statusului</a:t>
            </a:r>
            <a:r>
              <a:rPr lang="en-US" sz="18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leucemic</a:t>
            </a:r>
            <a:r>
              <a:rPr lang="en-US" sz="1800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.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Cresterea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numarului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de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leucocite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: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infectii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virale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limfocitele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), in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infectii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bacteriene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(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neutrofilele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),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postoperator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 (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raspuns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la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stresul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chirurgical)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Este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importanta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urmarirea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evolutiei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acestuia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la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pacientul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urologic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pentru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a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verifica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eficacitatea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tratamentului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medicamentos</a:t>
            </a:r>
            <a:r>
              <a:rPr lang="en-US" dirty="0" smtClean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/ chirurgical </a:t>
            </a:r>
          </a:p>
          <a:p>
            <a:pPr marL="0" indent="0">
              <a:buNone/>
            </a:pPr>
            <a:r>
              <a:rPr lang="en-US" sz="2600" u="sng" dirty="0" err="1">
                <a:latin typeface="Aharoni" pitchFamily="2" charset="-79"/>
                <a:cs typeface="Aharoni" pitchFamily="2" charset="-79"/>
              </a:rPr>
              <a:t>Numarul</a:t>
            </a:r>
            <a:r>
              <a:rPr lang="en-US" sz="2600" u="sng" dirty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2600" u="sng" dirty="0" err="1">
                <a:latin typeface="Aharoni" pitchFamily="2" charset="-79"/>
                <a:cs typeface="Aharoni" pitchFamily="2" charset="-79"/>
              </a:rPr>
              <a:t>trombocitelor</a:t>
            </a:r>
            <a:r>
              <a:rPr lang="en-US" sz="2600" u="sng" dirty="0">
                <a:latin typeface="Aharoni" pitchFamily="2" charset="-79"/>
                <a:cs typeface="Aharoni" pitchFamily="2" charset="-79"/>
              </a:rPr>
              <a:t> (N/    /   )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Este important in </a:t>
            </a:r>
            <a:r>
              <a:rPr lang="en-US" dirty="0" err="1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evaluarea</a:t>
            </a:r>
            <a:r>
              <a:rPr lang="en-US" dirty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preoperatorie</a:t>
            </a:r>
            <a:r>
              <a:rPr lang="en-US" dirty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a </a:t>
            </a:r>
            <a:r>
              <a:rPr lang="en-US" dirty="0" err="1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pacientului</a:t>
            </a:r>
            <a:r>
              <a:rPr lang="en-US" dirty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urologic (</a:t>
            </a:r>
            <a:r>
              <a:rPr lang="en-US" dirty="0" err="1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risc</a:t>
            </a:r>
            <a:r>
              <a:rPr lang="en-US" dirty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de </a:t>
            </a:r>
            <a:r>
              <a:rPr lang="en-US" dirty="0" err="1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sangerare</a:t>
            </a:r>
            <a:r>
              <a:rPr lang="en-US" dirty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? </a:t>
            </a:r>
            <a:r>
              <a:rPr lang="en-US" dirty="0" err="1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risc</a:t>
            </a:r>
            <a:r>
              <a:rPr lang="en-US" dirty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tromboembolic</a:t>
            </a:r>
            <a:r>
              <a:rPr lang="en-US" dirty="0">
                <a:solidFill>
                  <a:schemeClr val="tx1"/>
                </a:solidFill>
                <a:latin typeface="Constantia" pitchFamily="18" charset="0"/>
                <a:cs typeface="Aharoni" pitchFamily="2" charset="-79"/>
              </a:rPr>
              <a:t>?)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  <a:latin typeface="Constantia" pitchFamily="18" charset="0"/>
              <a:cs typeface="Aharoni" pitchFamily="2" charset="-79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2743200" y="57955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Up Arrow 4"/>
          <p:cNvSpPr/>
          <p:nvPr/>
        </p:nvSpPr>
        <p:spPr>
          <a:xfrm>
            <a:off x="3124200" y="57955"/>
            <a:ext cx="228600" cy="304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Up Arrow 5"/>
          <p:cNvSpPr/>
          <p:nvPr/>
        </p:nvSpPr>
        <p:spPr>
          <a:xfrm>
            <a:off x="650376" y="2189409"/>
            <a:ext cx="228600" cy="304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Up Arrow 6"/>
          <p:cNvSpPr/>
          <p:nvPr/>
        </p:nvSpPr>
        <p:spPr>
          <a:xfrm>
            <a:off x="1111876" y="2146479"/>
            <a:ext cx="228600" cy="304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Down Arrow 7"/>
          <p:cNvSpPr/>
          <p:nvPr/>
        </p:nvSpPr>
        <p:spPr>
          <a:xfrm>
            <a:off x="4267200" y="2189409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Up Arrow 8"/>
          <p:cNvSpPr/>
          <p:nvPr/>
        </p:nvSpPr>
        <p:spPr>
          <a:xfrm>
            <a:off x="4256468" y="2568262"/>
            <a:ext cx="228600" cy="304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Down Arrow 9"/>
          <p:cNvSpPr/>
          <p:nvPr/>
        </p:nvSpPr>
        <p:spPr>
          <a:xfrm>
            <a:off x="627841" y="834980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Up Arrow 10"/>
          <p:cNvSpPr/>
          <p:nvPr/>
        </p:nvSpPr>
        <p:spPr>
          <a:xfrm>
            <a:off x="3810000" y="807076"/>
            <a:ext cx="228600" cy="304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Down Arrow 11"/>
          <p:cNvSpPr/>
          <p:nvPr/>
        </p:nvSpPr>
        <p:spPr>
          <a:xfrm>
            <a:off x="4162023" y="3462270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Up Arrow 12"/>
          <p:cNvSpPr/>
          <p:nvPr/>
        </p:nvSpPr>
        <p:spPr>
          <a:xfrm>
            <a:off x="4527997" y="3462270"/>
            <a:ext cx="228600" cy="304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Up Arrow 13"/>
          <p:cNvSpPr/>
          <p:nvPr/>
        </p:nvSpPr>
        <p:spPr>
          <a:xfrm>
            <a:off x="4038600" y="5791200"/>
            <a:ext cx="228600" cy="304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Down Arrow 14"/>
          <p:cNvSpPr/>
          <p:nvPr/>
        </p:nvSpPr>
        <p:spPr>
          <a:xfrm>
            <a:off x="4413697" y="5791200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76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Cunoasterea</a:t>
            </a:r>
            <a:r>
              <a:rPr lang="en-US" dirty="0" smtClean="0"/>
              <a:t> </a:t>
            </a:r>
            <a:r>
              <a:rPr lang="en-US" dirty="0" err="1" smtClean="0"/>
              <a:t>grupelor</a:t>
            </a:r>
            <a:r>
              <a:rPr lang="en-US" dirty="0" smtClean="0"/>
              <a:t> sanguine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determinarea</a:t>
            </a:r>
            <a:r>
              <a:rPr lang="en-US" dirty="0" smtClean="0"/>
              <a:t> </a:t>
            </a:r>
            <a:r>
              <a:rPr lang="en-US" dirty="0" err="1" smtClean="0"/>
              <a:t>compatibilitatii</a:t>
            </a:r>
            <a:r>
              <a:rPr lang="en-US" dirty="0" smtClean="0"/>
              <a:t> </a:t>
            </a:r>
            <a:r>
              <a:rPr lang="en-US" dirty="0" err="1" smtClean="0"/>
              <a:t>dintre</a:t>
            </a:r>
            <a:r>
              <a:rPr lang="en-US" dirty="0" smtClean="0"/>
              <a:t> </a:t>
            </a:r>
            <a:r>
              <a:rPr lang="en-US" dirty="0" err="1" smtClean="0"/>
              <a:t>sangele</a:t>
            </a:r>
            <a:r>
              <a:rPr lang="en-US" dirty="0" smtClean="0"/>
              <a:t> </a:t>
            </a:r>
            <a:r>
              <a:rPr lang="en-US" dirty="0" err="1" smtClean="0"/>
              <a:t>donatorului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cel</a:t>
            </a:r>
            <a:r>
              <a:rPr lang="en-US" dirty="0" smtClean="0"/>
              <a:t> al </a:t>
            </a:r>
            <a:r>
              <a:rPr lang="en-US" dirty="0" err="1" smtClean="0"/>
              <a:t>primitorului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actul</a:t>
            </a:r>
            <a:r>
              <a:rPr lang="en-US" dirty="0" smtClean="0"/>
              <a:t> de </a:t>
            </a:r>
            <a:r>
              <a:rPr lang="en-US" dirty="0" err="1" smtClean="0"/>
              <a:t>baza</a:t>
            </a:r>
            <a:r>
              <a:rPr lang="en-US" dirty="0" smtClean="0"/>
              <a:t> in </a:t>
            </a:r>
            <a:r>
              <a:rPr lang="en-US" dirty="0" err="1" smtClean="0"/>
              <a:t>orice</a:t>
            </a:r>
            <a:r>
              <a:rPr lang="en-US" dirty="0" smtClean="0"/>
              <a:t> </a:t>
            </a:r>
            <a:r>
              <a:rPr lang="en-US" dirty="0" err="1" smtClean="0"/>
              <a:t>transfuzie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Compatibilitatea</a:t>
            </a:r>
            <a:r>
              <a:rPr lang="en-US" dirty="0" smtClean="0"/>
              <a:t> se face in </a:t>
            </a:r>
            <a:r>
              <a:rPr lang="en-US" dirty="0" err="1" smtClean="0"/>
              <a:t>sistemele</a:t>
            </a:r>
            <a:r>
              <a:rPr lang="en-US" dirty="0" smtClean="0"/>
              <a:t> </a:t>
            </a:r>
            <a:r>
              <a:rPr lang="en-US" u="sng" dirty="0" smtClean="0"/>
              <a:t>AB</a:t>
            </a:r>
            <a:r>
              <a:rPr lang="en-US" sz="2800" u="sng" dirty="0" smtClean="0"/>
              <a:t>0 </a:t>
            </a:r>
            <a:r>
              <a:rPr lang="en-US" u="sng" dirty="0" err="1" smtClean="0"/>
              <a:t>si</a:t>
            </a:r>
            <a:r>
              <a:rPr lang="en-US" u="sng" dirty="0" smtClean="0"/>
              <a:t> Rh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Sistemul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AB</a:t>
            </a:r>
            <a:r>
              <a:rPr lang="en-US" sz="2800" dirty="0" smtClean="0">
                <a:solidFill>
                  <a:schemeClr val="accent4">
                    <a:lumMod val="75000"/>
                  </a:schemeClr>
                </a:solidFill>
              </a:rPr>
              <a:t>0 </a:t>
            </a:r>
            <a:r>
              <a:rPr lang="en-US" dirty="0" smtClean="0">
                <a:solidFill>
                  <a:srgbClr val="073E87"/>
                </a:solidFill>
              </a:rPr>
              <a:t>-</a:t>
            </a:r>
            <a:r>
              <a:rPr lang="en-US" dirty="0" err="1" smtClean="0">
                <a:solidFill>
                  <a:srgbClr val="073E87"/>
                </a:solidFill>
              </a:rPr>
              <a:t>antigene</a:t>
            </a:r>
            <a:r>
              <a:rPr lang="en-US" dirty="0" smtClean="0">
                <a:solidFill>
                  <a:srgbClr val="073E87"/>
                </a:solidFill>
              </a:rPr>
              <a:t> (</a:t>
            </a:r>
            <a:r>
              <a:rPr lang="en-US" dirty="0" err="1" smtClean="0">
                <a:solidFill>
                  <a:srgbClr val="073E87"/>
                </a:solidFill>
              </a:rPr>
              <a:t>aglutinogene</a:t>
            </a:r>
            <a:r>
              <a:rPr lang="en-US" dirty="0" smtClean="0">
                <a:solidFill>
                  <a:srgbClr val="073E87"/>
                </a:solidFill>
              </a:rPr>
              <a:t>) A </a:t>
            </a:r>
            <a:r>
              <a:rPr lang="en-US" dirty="0" err="1" smtClean="0">
                <a:solidFill>
                  <a:srgbClr val="073E87"/>
                </a:solidFill>
              </a:rPr>
              <a:t>si</a:t>
            </a:r>
            <a:r>
              <a:rPr lang="en-US" dirty="0" smtClean="0">
                <a:solidFill>
                  <a:srgbClr val="073E87"/>
                </a:solidFill>
              </a:rPr>
              <a:t> B- </a:t>
            </a:r>
            <a:r>
              <a:rPr lang="en-US" dirty="0" err="1" smtClean="0">
                <a:solidFill>
                  <a:srgbClr val="073E87"/>
                </a:solidFill>
              </a:rPr>
              <a:t>pe</a:t>
            </a:r>
            <a:r>
              <a:rPr lang="en-US" dirty="0" smtClean="0">
                <a:solidFill>
                  <a:srgbClr val="073E87"/>
                </a:solidFill>
              </a:rPr>
              <a:t> </a:t>
            </a:r>
            <a:r>
              <a:rPr lang="en-US" dirty="0" err="1" smtClean="0">
                <a:solidFill>
                  <a:srgbClr val="073E87"/>
                </a:solidFill>
              </a:rPr>
              <a:t>suprafata</a:t>
            </a:r>
            <a:r>
              <a:rPr lang="en-US" dirty="0" smtClean="0">
                <a:solidFill>
                  <a:srgbClr val="073E87"/>
                </a:solidFill>
              </a:rPr>
              <a:t> </a:t>
            </a:r>
            <a:r>
              <a:rPr lang="en-US" dirty="0" err="1" smtClean="0">
                <a:solidFill>
                  <a:srgbClr val="073E87"/>
                </a:solidFill>
              </a:rPr>
              <a:t>hematiilor</a:t>
            </a:r>
            <a:endParaRPr lang="en-US" dirty="0" smtClean="0">
              <a:solidFill>
                <a:srgbClr val="073E87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73E87"/>
                </a:solidFill>
              </a:rPr>
              <a:t> </a:t>
            </a:r>
            <a:r>
              <a:rPr lang="en-US" dirty="0" smtClean="0">
                <a:solidFill>
                  <a:srgbClr val="073E87"/>
                </a:solidFill>
              </a:rPr>
              <a:t>                          -</a:t>
            </a:r>
            <a:r>
              <a:rPr lang="en-US" dirty="0" err="1" smtClean="0">
                <a:solidFill>
                  <a:srgbClr val="073E87"/>
                </a:solidFill>
              </a:rPr>
              <a:t>anticorpi</a:t>
            </a:r>
            <a:r>
              <a:rPr lang="en-US" dirty="0" smtClean="0">
                <a:solidFill>
                  <a:srgbClr val="073E87"/>
                </a:solidFill>
              </a:rPr>
              <a:t> (</a:t>
            </a:r>
            <a:r>
              <a:rPr lang="en-US" dirty="0" err="1" smtClean="0">
                <a:solidFill>
                  <a:srgbClr val="073E87"/>
                </a:solidFill>
              </a:rPr>
              <a:t>aglutinine</a:t>
            </a:r>
            <a:r>
              <a:rPr lang="en-US" dirty="0" smtClean="0">
                <a:solidFill>
                  <a:srgbClr val="073E87"/>
                </a:solidFill>
              </a:rPr>
              <a:t>) </a:t>
            </a:r>
            <a:r>
              <a:rPr lang="en-US" dirty="0" err="1" smtClean="0">
                <a:solidFill>
                  <a:srgbClr val="073E87"/>
                </a:solidFill>
              </a:rPr>
              <a:t>alfa</a:t>
            </a:r>
            <a:r>
              <a:rPr lang="en-US" dirty="0" smtClean="0">
                <a:solidFill>
                  <a:srgbClr val="073E87"/>
                </a:solidFill>
              </a:rPr>
              <a:t> </a:t>
            </a:r>
            <a:r>
              <a:rPr lang="en-US" dirty="0" err="1" smtClean="0">
                <a:solidFill>
                  <a:srgbClr val="073E87"/>
                </a:solidFill>
              </a:rPr>
              <a:t>si</a:t>
            </a:r>
            <a:r>
              <a:rPr lang="en-US" dirty="0" smtClean="0">
                <a:solidFill>
                  <a:srgbClr val="073E87"/>
                </a:solidFill>
              </a:rPr>
              <a:t> beta- in plasma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!!!la </a:t>
            </a:r>
            <a:r>
              <a:rPr lang="en-US" dirty="0" err="1" smtClean="0">
                <a:solidFill>
                  <a:srgbClr val="FF0000"/>
                </a:solidFill>
              </a:rPr>
              <a:t>acelasi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individ</a:t>
            </a:r>
            <a:r>
              <a:rPr lang="en-US" dirty="0" smtClean="0">
                <a:solidFill>
                  <a:srgbClr val="FF0000"/>
                </a:solidFill>
              </a:rPr>
              <a:t> nu pot </a:t>
            </a:r>
            <a:r>
              <a:rPr lang="en-US" dirty="0" err="1" smtClean="0">
                <a:solidFill>
                  <a:srgbClr val="FF0000"/>
                </a:solidFill>
              </a:rPr>
              <a:t>exista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simultan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aglutinogenul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aglutinina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omoloaga</a:t>
            </a:r>
            <a:r>
              <a:rPr lang="en-US" dirty="0" smtClean="0">
                <a:solidFill>
                  <a:srgbClr val="FF0000"/>
                </a:solidFill>
              </a:rPr>
              <a:t>!!!</a:t>
            </a:r>
          </a:p>
          <a:p>
            <a:pPr marL="0" indent="0">
              <a:buNone/>
            </a:pPr>
            <a:r>
              <a:rPr lang="en-US" sz="2200" dirty="0" err="1" smtClean="0"/>
              <a:t>Determinarea</a:t>
            </a:r>
            <a:r>
              <a:rPr lang="en-US" sz="2200" dirty="0" smtClean="0"/>
              <a:t> </a:t>
            </a:r>
            <a:r>
              <a:rPr lang="en-US" sz="2200" dirty="0" err="1" smtClean="0"/>
              <a:t>grupelor</a:t>
            </a:r>
            <a:r>
              <a:rPr lang="en-US" sz="2200" dirty="0" smtClean="0"/>
              <a:t> sanguine A, B, </a:t>
            </a:r>
            <a:r>
              <a:rPr lang="en-US" dirty="0" smtClean="0"/>
              <a:t>0 : </a:t>
            </a:r>
          </a:p>
          <a:p>
            <a:pPr>
              <a:buFontTx/>
              <a:buChar char="-"/>
            </a:pPr>
            <a:r>
              <a:rPr lang="en-US" dirty="0" err="1" smtClean="0"/>
              <a:t>metoda</a:t>
            </a:r>
            <a:r>
              <a:rPr lang="en-US" dirty="0" smtClean="0"/>
              <a:t> Beth- Vincent-  </a:t>
            </a:r>
            <a:r>
              <a:rPr lang="en-US" dirty="0" err="1" smtClean="0"/>
              <a:t>evidentierea</a:t>
            </a:r>
            <a:r>
              <a:rPr lang="en-US" dirty="0" smtClean="0"/>
              <a:t> </a:t>
            </a:r>
            <a:r>
              <a:rPr lang="en-US" dirty="0" err="1" smtClean="0"/>
              <a:t>antigenelor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 smtClean="0"/>
              <a:t>Metoda</a:t>
            </a:r>
            <a:r>
              <a:rPr lang="en-US" dirty="0" smtClean="0"/>
              <a:t> </a:t>
            </a:r>
            <a:r>
              <a:rPr lang="en-US" dirty="0" err="1" smtClean="0"/>
              <a:t>Simonin</a:t>
            </a:r>
            <a:r>
              <a:rPr lang="en-US" dirty="0" smtClean="0"/>
              <a:t>- </a:t>
            </a:r>
            <a:r>
              <a:rPr lang="en-US" dirty="0" err="1" smtClean="0"/>
              <a:t>evidentierea</a:t>
            </a:r>
            <a:r>
              <a:rPr lang="en-US" dirty="0" smtClean="0"/>
              <a:t> </a:t>
            </a:r>
            <a:r>
              <a:rPr lang="en-US" dirty="0" err="1" smtClean="0"/>
              <a:t>glutininelor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solidFill>
                  <a:schemeClr val="accent4">
                    <a:lumMod val="75000"/>
                  </a:schemeClr>
                </a:solidFill>
              </a:rPr>
              <a:t>Sistemul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 Rh</a:t>
            </a:r>
            <a:r>
              <a:rPr lang="en-US" dirty="0" smtClean="0"/>
              <a:t>- antigen Rh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suprafata</a:t>
            </a:r>
            <a:r>
              <a:rPr lang="en-US" dirty="0" smtClean="0"/>
              <a:t> </a:t>
            </a:r>
            <a:r>
              <a:rPr lang="en-US" dirty="0" err="1" smtClean="0"/>
              <a:t>eritrocitelor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- nu </a:t>
            </a:r>
            <a:r>
              <a:rPr lang="en-US" dirty="0" err="1" smtClean="0"/>
              <a:t>exista</a:t>
            </a:r>
            <a:r>
              <a:rPr lang="en-US" dirty="0" smtClean="0"/>
              <a:t> in mod </a:t>
            </a:r>
            <a:r>
              <a:rPr lang="en-US" dirty="0" err="1" smtClean="0"/>
              <a:t>spontan</a:t>
            </a:r>
            <a:r>
              <a:rPr lang="en-US" dirty="0" smtClean="0"/>
              <a:t> </a:t>
            </a:r>
            <a:r>
              <a:rPr lang="en-US" dirty="0" err="1" smtClean="0"/>
              <a:t>anticorpi</a:t>
            </a:r>
            <a:r>
              <a:rPr lang="en-US" dirty="0" smtClean="0"/>
              <a:t> anti Rh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7172"/>
            <a:ext cx="8229600" cy="1057656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Aharoni" pitchFamily="2" charset="-79"/>
                <a:cs typeface="Aharoni" pitchFamily="2" charset="-79"/>
              </a:rPr>
              <a:t>Determinarea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grupelor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sanguine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071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7" y="43869"/>
            <a:ext cx="4343400" cy="32670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686806"/>
            <a:ext cx="2667000" cy="1981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0677" y="3276600"/>
            <a:ext cx="5190723" cy="3614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01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143000"/>
            <a:ext cx="8915399" cy="5638800"/>
          </a:xfrm>
        </p:spPr>
        <p:txBody>
          <a:bodyPr>
            <a:normAutofit fontScale="92500"/>
          </a:bodyPr>
          <a:lstStyle/>
          <a:p>
            <a:pPr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Face parte din screening- </a:t>
            </a:r>
            <a:r>
              <a:rPr lang="en-US" dirty="0" err="1" smtClean="0">
                <a:sym typeface="Wingdings" pitchFamily="2" charset="2"/>
              </a:rPr>
              <a:t>ul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preoperator</a:t>
            </a:r>
            <a:r>
              <a:rPr lang="en-US" dirty="0" smtClean="0">
                <a:sym typeface="Wingdings" pitchFamily="2" charset="2"/>
              </a:rPr>
              <a:t> al </a:t>
            </a:r>
            <a:r>
              <a:rPr lang="en-US" dirty="0" err="1" smtClean="0">
                <a:sym typeface="Wingdings" pitchFamily="2" charset="2"/>
              </a:rPr>
              <a:t>fiecarui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pacient</a:t>
            </a:r>
            <a:r>
              <a:rPr lang="en-US" dirty="0" smtClean="0">
                <a:sym typeface="Wingdings" pitchFamily="2" charset="2"/>
              </a:rPr>
              <a:t> urologic</a:t>
            </a:r>
          </a:p>
          <a:p>
            <a:pPr marL="0" indent="0">
              <a:buNone/>
            </a:pPr>
            <a:r>
              <a:rPr lang="en-US" u="sng" dirty="0" smtClean="0">
                <a:latin typeface="Aharoni" pitchFamily="2" charset="-79"/>
                <a:cs typeface="Aharoni" pitchFamily="2" charset="-79"/>
                <a:sym typeface="Wingdings" pitchFamily="2" charset="2"/>
              </a:rPr>
              <a:t>1. Nr de </a:t>
            </a:r>
            <a:r>
              <a:rPr lang="en-US" u="sng" dirty="0" err="1" smtClean="0">
                <a:latin typeface="Aharoni" pitchFamily="2" charset="-79"/>
                <a:cs typeface="Aharoni" pitchFamily="2" charset="-79"/>
                <a:sym typeface="Wingdings" pitchFamily="2" charset="2"/>
              </a:rPr>
              <a:t>trombocite</a:t>
            </a:r>
            <a:r>
              <a:rPr lang="en-US" u="sng" dirty="0" smtClean="0">
                <a:latin typeface="Aharoni" pitchFamily="2" charset="-79"/>
                <a:cs typeface="Aharoni" pitchFamily="2" charset="-79"/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( important </a:t>
            </a:r>
            <a:r>
              <a:rPr lang="en-US" dirty="0" err="1" smtClean="0">
                <a:sym typeface="Wingdings" pitchFamily="2" charset="2"/>
              </a:rPr>
              <a:t>pentru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hemostaza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primara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marL="0" indent="0">
              <a:buNone/>
            </a:pPr>
            <a:r>
              <a:rPr lang="en-US" u="sng" dirty="0" smtClean="0">
                <a:latin typeface="Aharoni" pitchFamily="2" charset="-79"/>
                <a:cs typeface="Aharoni" pitchFamily="2" charset="-79"/>
                <a:sym typeface="Wingdings" pitchFamily="2" charset="2"/>
              </a:rPr>
              <a:t>2. </a:t>
            </a:r>
            <a:r>
              <a:rPr lang="en-US" u="sng" dirty="0" err="1" smtClean="0">
                <a:latin typeface="Aharoni" pitchFamily="2" charset="-79"/>
                <a:cs typeface="Aharoni" pitchFamily="2" charset="-79"/>
              </a:rPr>
              <a:t>Timpul</a:t>
            </a:r>
            <a:r>
              <a:rPr lang="en-US" u="sng" dirty="0" smtClean="0">
                <a:latin typeface="Aharoni" pitchFamily="2" charset="-79"/>
                <a:cs typeface="Aharoni" pitchFamily="2" charset="-79"/>
              </a:rPr>
              <a:t> de </a:t>
            </a:r>
            <a:r>
              <a:rPr lang="en-US" u="sng" dirty="0" err="1" smtClean="0">
                <a:latin typeface="Aharoni" pitchFamily="2" charset="-79"/>
                <a:cs typeface="Aharoni" pitchFamily="2" charset="-79"/>
              </a:rPr>
              <a:t>protrombina</a:t>
            </a:r>
            <a:r>
              <a:rPr lang="en-US" u="sng" dirty="0" smtClean="0">
                <a:latin typeface="Aharoni" pitchFamily="2" charset="-79"/>
                <a:cs typeface="Aharoni" pitchFamily="2" charset="-79"/>
              </a:rPr>
              <a:t> / </a:t>
            </a:r>
            <a:r>
              <a:rPr lang="en-US" u="sng" dirty="0" err="1" smtClean="0">
                <a:latin typeface="Aharoni" pitchFamily="2" charset="-79"/>
                <a:cs typeface="Aharoni" pitchFamily="2" charset="-79"/>
              </a:rPr>
              <a:t>Timpul</a:t>
            </a:r>
            <a:r>
              <a:rPr lang="en-US" u="sng" dirty="0" smtClean="0">
                <a:latin typeface="Aharoni" pitchFamily="2" charset="-79"/>
                <a:cs typeface="Aharoni" pitchFamily="2" charset="-79"/>
              </a:rPr>
              <a:t> Quick (PT)</a:t>
            </a: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screening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integritatea</a:t>
            </a:r>
            <a:r>
              <a:rPr lang="en-US" dirty="0" smtClean="0"/>
              <a:t> </a:t>
            </a:r>
            <a:r>
              <a:rPr lang="en-US" dirty="0" err="1" smtClean="0"/>
              <a:t>caii</a:t>
            </a:r>
            <a:r>
              <a:rPr lang="en-US" dirty="0" smtClean="0"/>
              <a:t> </a:t>
            </a:r>
            <a:r>
              <a:rPr lang="en-US" dirty="0" err="1" smtClean="0"/>
              <a:t>extrinseci</a:t>
            </a:r>
            <a:r>
              <a:rPr lang="en-US" dirty="0" smtClean="0"/>
              <a:t> (f VII)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comune</a:t>
            </a:r>
            <a:r>
              <a:rPr lang="en-US" dirty="0" smtClean="0"/>
              <a:t> ( fibrinogen, </a:t>
            </a:r>
            <a:r>
              <a:rPr lang="en-US" dirty="0" err="1" smtClean="0"/>
              <a:t>protrombina</a:t>
            </a:r>
            <a:r>
              <a:rPr lang="en-US" dirty="0" smtClean="0"/>
              <a:t>, factor V </a:t>
            </a:r>
            <a:r>
              <a:rPr lang="en-US" dirty="0" err="1" smtClean="0"/>
              <a:t>si</a:t>
            </a:r>
            <a:r>
              <a:rPr lang="en-US" dirty="0" smtClean="0"/>
              <a:t> X) a </a:t>
            </a:r>
            <a:r>
              <a:rPr lang="en-US" dirty="0" err="1" smtClean="0"/>
              <a:t>coagularii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err="1"/>
              <a:t>p</a:t>
            </a:r>
            <a:r>
              <a:rPr lang="en-US" dirty="0" err="1" smtClean="0"/>
              <a:t>rincipiu</a:t>
            </a:r>
            <a:r>
              <a:rPr lang="en-US" dirty="0" smtClean="0"/>
              <a:t>: plasma </a:t>
            </a:r>
            <a:r>
              <a:rPr lang="en-US" dirty="0" err="1" smtClean="0"/>
              <a:t>citrata</a:t>
            </a:r>
            <a:r>
              <a:rPr lang="en-US" dirty="0" smtClean="0"/>
              <a:t> + </a:t>
            </a:r>
            <a:r>
              <a:rPr lang="en-US" dirty="0" err="1" smtClean="0"/>
              <a:t>reactiv</a:t>
            </a:r>
            <a:r>
              <a:rPr lang="en-US" dirty="0" smtClean="0"/>
              <a:t>: factor </a:t>
            </a:r>
            <a:r>
              <a:rPr lang="en-US" dirty="0" err="1" smtClean="0"/>
              <a:t>tisular</a:t>
            </a:r>
            <a:r>
              <a:rPr lang="en-US" dirty="0" smtClean="0"/>
              <a:t> +</a:t>
            </a:r>
            <a:r>
              <a:rPr lang="en-US" dirty="0" err="1" smtClean="0"/>
              <a:t>Ca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n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: 10- 14 s</a:t>
            </a:r>
          </a:p>
          <a:p>
            <a:pPr>
              <a:buFontTx/>
              <a:buChar char="-"/>
            </a:pPr>
            <a:r>
              <a:rPr lang="en-US" dirty="0" err="1"/>
              <a:t>p</a:t>
            </a:r>
            <a:r>
              <a:rPr lang="en-US" dirty="0" err="1" smtClean="0"/>
              <a:t>relungire</a:t>
            </a:r>
            <a:r>
              <a:rPr lang="en-US" dirty="0" smtClean="0"/>
              <a:t> PT: deficit </a:t>
            </a:r>
            <a:r>
              <a:rPr lang="en-US" dirty="0" err="1" smtClean="0"/>
              <a:t>mostenit</a:t>
            </a:r>
            <a:r>
              <a:rPr lang="en-US" dirty="0" smtClean="0"/>
              <a:t> al </a:t>
            </a:r>
            <a:r>
              <a:rPr lang="en-US" dirty="0" err="1" smtClean="0"/>
              <a:t>factorilor</a:t>
            </a:r>
            <a:r>
              <a:rPr lang="en-US" dirty="0" smtClean="0"/>
              <a:t> </a:t>
            </a:r>
            <a:r>
              <a:rPr lang="en-US" dirty="0" err="1" smtClean="0"/>
              <a:t>implicati</a:t>
            </a:r>
            <a:r>
              <a:rPr lang="en-US" dirty="0" smtClean="0"/>
              <a:t>, </a:t>
            </a:r>
            <a:r>
              <a:rPr lang="en-US" dirty="0" err="1" smtClean="0"/>
              <a:t>disfunctie</a:t>
            </a:r>
            <a:r>
              <a:rPr lang="en-US" dirty="0" smtClean="0"/>
              <a:t> hepatica, deficit de </a:t>
            </a:r>
            <a:r>
              <a:rPr lang="en-US" dirty="0" err="1" smtClean="0"/>
              <a:t>vit</a:t>
            </a:r>
            <a:r>
              <a:rPr lang="en-US" dirty="0" smtClean="0"/>
              <a:t> K, CID, </a:t>
            </a:r>
            <a:r>
              <a:rPr lang="en-US" dirty="0" err="1" smtClean="0"/>
              <a:t>prezenta</a:t>
            </a:r>
            <a:r>
              <a:rPr lang="en-US" dirty="0" smtClean="0"/>
              <a:t> </a:t>
            </a:r>
            <a:r>
              <a:rPr lang="en-US" dirty="0" err="1" smtClean="0"/>
              <a:t>inhibitorilor</a:t>
            </a:r>
            <a:r>
              <a:rPr lang="en-US" dirty="0" smtClean="0"/>
              <a:t> </a:t>
            </a:r>
            <a:r>
              <a:rPr lang="en-US" dirty="0" err="1" smtClean="0"/>
              <a:t>specifici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factorilor</a:t>
            </a:r>
            <a:r>
              <a:rPr lang="en-US" dirty="0" smtClean="0"/>
              <a:t> </a:t>
            </a:r>
            <a:r>
              <a:rPr lang="en-US" dirty="0" err="1" smtClean="0"/>
              <a:t>coagularii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err="1">
                <a:sym typeface="Wingdings" pitchFamily="2" charset="2"/>
              </a:rPr>
              <a:t>m</a:t>
            </a:r>
            <a:r>
              <a:rPr lang="en-US" dirty="0" err="1" smtClean="0"/>
              <a:t>onitorizarea</a:t>
            </a:r>
            <a:r>
              <a:rPr lang="en-US" dirty="0" smtClean="0"/>
              <a:t> </a:t>
            </a:r>
            <a:r>
              <a:rPr lang="en-US" dirty="0" err="1" smtClean="0"/>
              <a:t>tratamentului</a:t>
            </a:r>
            <a:r>
              <a:rPr lang="en-US" dirty="0" smtClean="0"/>
              <a:t> cu </a:t>
            </a:r>
            <a:r>
              <a:rPr lang="en-US" dirty="0" err="1" smtClean="0"/>
              <a:t>anticoagulante</a:t>
            </a:r>
            <a:r>
              <a:rPr lang="en-US" dirty="0" smtClean="0"/>
              <a:t> </a:t>
            </a:r>
            <a:r>
              <a:rPr lang="en-US" dirty="0" err="1" smtClean="0"/>
              <a:t>orale</a:t>
            </a:r>
            <a:r>
              <a:rPr lang="en-US" dirty="0" smtClean="0"/>
              <a:t>  - se </a:t>
            </a:r>
            <a:r>
              <a:rPr lang="en-US" dirty="0" err="1" smtClean="0"/>
              <a:t>foloseste</a:t>
            </a:r>
            <a:r>
              <a:rPr lang="en-US" dirty="0" smtClean="0"/>
              <a:t> INR ( </a:t>
            </a:r>
            <a:r>
              <a:rPr lang="en-US" dirty="0" err="1" smtClean="0"/>
              <a:t>raportul</a:t>
            </a:r>
            <a:r>
              <a:rPr lang="en-US" dirty="0" smtClean="0"/>
              <a:t> </a:t>
            </a:r>
            <a:r>
              <a:rPr lang="en-US" dirty="0" err="1" smtClean="0"/>
              <a:t>dintre</a:t>
            </a:r>
            <a:r>
              <a:rPr lang="en-US" dirty="0" smtClean="0"/>
              <a:t> PT </a:t>
            </a:r>
            <a:r>
              <a:rPr lang="en-US" dirty="0" err="1" smtClean="0"/>
              <a:t>pacient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PT </a:t>
            </a:r>
            <a:r>
              <a:rPr lang="en-US" dirty="0" err="1" smtClean="0"/>
              <a:t>martor</a:t>
            </a:r>
            <a:r>
              <a:rPr lang="en-US" dirty="0" smtClean="0"/>
              <a:t>)</a:t>
            </a:r>
          </a:p>
          <a:p>
            <a:pPr>
              <a:buFontTx/>
              <a:buChar char="-"/>
            </a:pPr>
            <a:r>
              <a:rPr lang="en-US" dirty="0" smtClean="0"/>
              <a:t>INR la </a:t>
            </a:r>
            <a:r>
              <a:rPr lang="en-US" dirty="0" err="1" smtClean="0"/>
              <a:t>pacientii</a:t>
            </a:r>
            <a:r>
              <a:rPr lang="en-US" dirty="0" smtClean="0"/>
              <a:t> cu  </a:t>
            </a:r>
            <a:r>
              <a:rPr lang="en-US" dirty="0" err="1" smtClean="0"/>
              <a:t>tratament</a:t>
            </a:r>
            <a:r>
              <a:rPr lang="en-US" dirty="0" smtClean="0"/>
              <a:t> anticoagulant oral: 2- 3 </a:t>
            </a:r>
          </a:p>
          <a:p>
            <a:pPr>
              <a:buFontTx/>
              <a:buChar char="-"/>
            </a:pPr>
            <a:r>
              <a:rPr lang="en-US" dirty="0" err="1" smtClean="0">
                <a:solidFill>
                  <a:srgbClr val="FF0000"/>
                </a:solidFill>
              </a:rPr>
              <a:t>supradozarea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anticoagulantului</a:t>
            </a:r>
            <a:r>
              <a:rPr lang="en-US" dirty="0" smtClean="0">
                <a:solidFill>
                  <a:srgbClr val="FF0000"/>
                </a:solidFill>
              </a:rPr>
              <a:t> oral (INR &gt; 5) </a:t>
            </a:r>
            <a:r>
              <a:rPr lang="en-US" dirty="0" err="1" smtClean="0">
                <a:solidFill>
                  <a:srgbClr val="FF0000"/>
                </a:solidFill>
              </a:rPr>
              <a:t>poate</a:t>
            </a:r>
            <a:r>
              <a:rPr lang="en-US" dirty="0" smtClean="0">
                <a:solidFill>
                  <a:srgbClr val="FF0000"/>
                </a:solidFill>
              </a:rPr>
              <a:t> fi </a:t>
            </a:r>
            <a:r>
              <a:rPr lang="en-US" dirty="0" err="1" smtClean="0">
                <a:solidFill>
                  <a:srgbClr val="FF0000"/>
                </a:solidFill>
              </a:rPr>
              <a:t>corectata</a:t>
            </a:r>
            <a:r>
              <a:rPr lang="en-US" dirty="0" smtClean="0">
                <a:solidFill>
                  <a:srgbClr val="FF0000"/>
                </a:solidFill>
              </a:rPr>
              <a:t> cu </a:t>
            </a:r>
            <a:r>
              <a:rPr lang="en-US" dirty="0" err="1" smtClean="0">
                <a:solidFill>
                  <a:srgbClr val="FF0000"/>
                </a:solidFill>
              </a:rPr>
              <a:t>vit</a:t>
            </a:r>
            <a:r>
              <a:rPr lang="en-US" dirty="0" smtClean="0">
                <a:solidFill>
                  <a:srgbClr val="FF0000"/>
                </a:solidFill>
              </a:rPr>
              <a:t> K/ plasma </a:t>
            </a:r>
            <a:r>
              <a:rPr lang="en-US" dirty="0" err="1" smtClean="0">
                <a:solidFill>
                  <a:srgbClr val="FF0000"/>
                </a:solidFill>
              </a:rPr>
              <a:t>proaspata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1252728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Aharoni" pitchFamily="2" charset="-79"/>
                <a:cs typeface="Aharoni" pitchFamily="2" charset="-79"/>
              </a:rPr>
              <a:t>Explorarea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coagularii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si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dirty="0" err="1" smtClean="0">
                <a:latin typeface="Aharoni" pitchFamily="2" charset="-79"/>
                <a:cs typeface="Aharoni" pitchFamily="2" charset="-79"/>
              </a:rPr>
              <a:t>fibrinolizei</a:t>
            </a:r>
            <a:endParaRPr lang="en-GB" dirty="0"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19872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361" y="76200"/>
            <a:ext cx="7916800" cy="6610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66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209800"/>
            <a:ext cx="8915399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u="sng" dirty="0" smtClean="0">
                <a:latin typeface="Aharoni" pitchFamily="2" charset="-79"/>
                <a:cs typeface="Aharoni" pitchFamily="2" charset="-79"/>
              </a:rPr>
              <a:t>3. </a:t>
            </a:r>
            <a:r>
              <a:rPr lang="en-US" sz="2200" u="sng" dirty="0" err="1" smtClean="0">
                <a:latin typeface="Aharoni" pitchFamily="2" charset="-79"/>
                <a:cs typeface="Aharoni" pitchFamily="2" charset="-79"/>
              </a:rPr>
              <a:t>Timpul</a:t>
            </a:r>
            <a:r>
              <a:rPr lang="en-US" sz="2200" u="sng" dirty="0" smtClean="0">
                <a:latin typeface="Aharoni" pitchFamily="2" charset="-79"/>
                <a:cs typeface="Aharoni" pitchFamily="2" charset="-79"/>
              </a:rPr>
              <a:t> de </a:t>
            </a:r>
            <a:r>
              <a:rPr lang="en-US" sz="2200" u="sng" dirty="0" err="1" smtClean="0">
                <a:latin typeface="Aharoni" pitchFamily="2" charset="-79"/>
                <a:cs typeface="Aharoni" pitchFamily="2" charset="-79"/>
              </a:rPr>
              <a:t>tromboplastina</a:t>
            </a:r>
            <a:r>
              <a:rPr lang="en-US" sz="2200" u="sng" dirty="0" smtClean="0">
                <a:latin typeface="Aharoni" pitchFamily="2" charset="-79"/>
                <a:cs typeface="Aharoni" pitchFamily="2" charset="-79"/>
              </a:rPr>
              <a:t> partial </a:t>
            </a:r>
            <a:r>
              <a:rPr lang="en-US" sz="2200" u="sng" dirty="0" err="1" smtClean="0">
                <a:latin typeface="Aharoni" pitchFamily="2" charset="-79"/>
                <a:cs typeface="Aharoni" pitchFamily="2" charset="-79"/>
              </a:rPr>
              <a:t>activata</a:t>
            </a:r>
            <a:r>
              <a:rPr lang="en-US" sz="2200" u="sng" dirty="0" smtClean="0">
                <a:latin typeface="Aharoni" pitchFamily="2" charset="-79"/>
                <a:cs typeface="Aharoni" pitchFamily="2" charset="-79"/>
              </a:rPr>
              <a:t> ( APTT)</a:t>
            </a:r>
          </a:p>
          <a:p>
            <a:pPr marL="0" indent="0">
              <a:buNone/>
            </a:pPr>
            <a:r>
              <a:rPr lang="en-US" dirty="0" smtClean="0">
                <a:cs typeface="Aharoni" pitchFamily="2" charset="-79"/>
                <a:sym typeface="Wingdings" pitchFamily="2" charset="2"/>
              </a:rPr>
              <a:t> </a:t>
            </a:r>
            <a:r>
              <a:rPr lang="en-US" sz="2200" dirty="0" smtClean="0">
                <a:cs typeface="Aharoni" pitchFamily="2" charset="-79"/>
              </a:rPr>
              <a:t>screening </a:t>
            </a:r>
            <a:r>
              <a:rPr lang="en-US" sz="2200" dirty="0" err="1" smtClean="0">
                <a:cs typeface="Aharoni" pitchFamily="2" charset="-79"/>
              </a:rPr>
              <a:t>pentru</a:t>
            </a:r>
            <a:r>
              <a:rPr lang="en-US" sz="2200" dirty="0" smtClean="0">
                <a:cs typeface="Aharoni" pitchFamily="2" charset="-79"/>
              </a:rPr>
              <a:t> </a:t>
            </a:r>
            <a:r>
              <a:rPr lang="en-US" sz="2200" dirty="0" err="1" smtClean="0">
                <a:cs typeface="Aharoni" pitchFamily="2" charset="-79"/>
              </a:rPr>
              <a:t>integritatea</a:t>
            </a:r>
            <a:r>
              <a:rPr lang="en-US" sz="2200" dirty="0" smtClean="0">
                <a:cs typeface="Aharoni" pitchFamily="2" charset="-79"/>
              </a:rPr>
              <a:t> </a:t>
            </a:r>
            <a:r>
              <a:rPr lang="en-US" sz="2200" dirty="0" err="1" smtClean="0">
                <a:cs typeface="Aharoni" pitchFamily="2" charset="-79"/>
              </a:rPr>
              <a:t>caii</a:t>
            </a:r>
            <a:r>
              <a:rPr lang="en-US" sz="2200" dirty="0" smtClean="0">
                <a:cs typeface="Aharoni" pitchFamily="2" charset="-79"/>
              </a:rPr>
              <a:t> </a:t>
            </a:r>
            <a:r>
              <a:rPr lang="en-US" sz="2200" dirty="0" err="1" smtClean="0">
                <a:cs typeface="Aharoni" pitchFamily="2" charset="-79"/>
              </a:rPr>
              <a:t>intrinseci</a:t>
            </a:r>
            <a:r>
              <a:rPr lang="en-US" sz="2200" dirty="0" smtClean="0">
                <a:cs typeface="Aharoni" pitchFamily="2" charset="-79"/>
              </a:rPr>
              <a:t> </a:t>
            </a:r>
            <a:r>
              <a:rPr lang="en-US" sz="2200" dirty="0" err="1" smtClean="0">
                <a:cs typeface="Aharoni" pitchFamily="2" charset="-79"/>
              </a:rPr>
              <a:t>si</a:t>
            </a:r>
            <a:r>
              <a:rPr lang="en-US" sz="2200" dirty="0" smtClean="0">
                <a:cs typeface="Aharoni" pitchFamily="2" charset="-79"/>
              </a:rPr>
              <a:t> </a:t>
            </a:r>
            <a:r>
              <a:rPr lang="en-US" sz="2200" dirty="0" err="1" smtClean="0">
                <a:cs typeface="Aharoni" pitchFamily="2" charset="-79"/>
              </a:rPr>
              <a:t>comune</a:t>
            </a:r>
            <a:r>
              <a:rPr lang="en-US" sz="2200" dirty="0" smtClean="0">
                <a:cs typeface="Aharoni" pitchFamily="2" charset="-79"/>
              </a:rPr>
              <a:t> a </a:t>
            </a:r>
            <a:r>
              <a:rPr lang="en-US" sz="2200" dirty="0" err="1" smtClean="0">
                <a:cs typeface="Aharoni" pitchFamily="2" charset="-79"/>
              </a:rPr>
              <a:t>coagularii</a:t>
            </a:r>
            <a:endParaRPr lang="en-US" sz="2200" dirty="0" smtClean="0">
              <a:cs typeface="Aharoni" pitchFamily="2" charset="-79"/>
            </a:endParaRPr>
          </a:p>
          <a:p>
            <a:pPr>
              <a:buFontTx/>
              <a:buChar char="-"/>
            </a:pPr>
            <a:r>
              <a:rPr lang="en-US" sz="2200" dirty="0">
                <a:solidFill>
                  <a:schemeClr val="accent3">
                    <a:lumMod val="50000"/>
                  </a:schemeClr>
                </a:solidFill>
                <a:cs typeface="Aharoni" pitchFamily="2" charset="-79"/>
              </a:rPr>
              <a:t>n</a:t>
            </a:r>
            <a:r>
              <a:rPr lang="en-US" sz="2200" dirty="0" smtClean="0">
                <a:solidFill>
                  <a:schemeClr val="accent3">
                    <a:lumMod val="50000"/>
                  </a:schemeClr>
                </a:solidFill>
                <a:cs typeface="Aharoni" pitchFamily="2" charset="-79"/>
              </a:rPr>
              <a:t>: 20- 39 s</a:t>
            </a:r>
          </a:p>
          <a:p>
            <a:pPr>
              <a:buFontTx/>
              <a:buChar char="-"/>
            </a:pPr>
            <a:r>
              <a:rPr lang="en-US" sz="2200" dirty="0" err="1">
                <a:cs typeface="Aharoni" pitchFamily="2" charset="-79"/>
              </a:rPr>
              <a:t>principiu</a:t>
            </a:r>
            <a:r>
              <a:rPr lang="en-US" sz="2200" dirty="0">
                <a:cs typeface="Aharoni" pitchFamily="2" charset="-79"/>
              </a:rPr>
              <a:t>: plasma </a:t>
            </a:r>
            <a:r>
              <a:rPr lang="en-US" sz="2200" dirty="0" err="1">
                <a:cs typeface="Aharoni" pitchFamily="2" charset="-79"/>
              </a:rPr>
              <a:t>proaspata</a:t>
            </a:r>
            <a:r>
              <a:rPr lang="en-US" sz="2200" dirty="0">
                <a:cs typeface="Aharoni" pitchFamily="2" charset="-79"/>
              </a:rPr>
              <a:t> </a:t>
            </a:r>
            <a:r>
              <a:rPr lang="en-US" sz="2200" dirty="0" err="1">
                <a:cs typeface="Aharoni" pitchFamily="2" charset="-79"/>
              </a:rPr>
              <a:t>centrifugata</a:t>
            </a:r>
            <a:r>
              <a:rPr lang="en-US" sz="2200" dirty="0">
                <a:cs typeface="Aharoni" pitchFamily="2" charset="-79"/>
              </a:rPr>
              <a:t>+ </a:t>
            </a:r>
            <a:r>
              <a:rPr lang="en-US" sz="2200" dirty="0" err="1">
                <a:cs typeface="Aharoni" pitchFamily="2" charset="-79"/>
              </a:rPr>
              <a:t>reactiv</a:t>
            </a:r>
            <a:r>
              <a:rPr lang="en-US" sz="2200" dirty="0">
                <a:cs typeface="Aharoni" pitchFamily="2" charset="-79"/>
              </a:rPr>
              <a:t>: </a:t>
            </a:r>
            <a:r>
              <a:rPr lang="en-US" sz="2200" dirty="0" err="1">
                <a:cs typeface="Aharoni" pitchFamily="2" charset="-79"/>
              </a:rPr>
              <a:t>tromboplastina</a:t>
            </a:r>
            <a:r>
              <a:rPr lang="en-US" sz="2200" dirty="0">
                <a:cs typeface="Aharoni" pitchFamily="2" charset="-79"/>
              </a:rPr>
              <a:t> </a:t>
            </a:r>
            <a:r>
              <a:rPr lang="en-US" sz="2200" dirty="0" err="1">
                <a:cs typeface="Aharoni" pitchFamily="2" charset="-79"/>
              </a:rPr>
              <a:t>partiala</a:t>
            </a:r>
            <a:r>
              <a:rPr lang="en-US" sz="2200" dirty="0">
                <a:cs typeface="Aharoni" pitchFamily="2" charset="-79"/>
              </a:rPr>
              <a:t> ( nu </a:t>
            </a:r>
            <a:r>
              <a:rPr lang="en-US" sz="2200" dirty="0" err="1">
                <a:cs typeface="Aharoni" pitchFamily="2" charset="-79"/>
              </a:rPr>
              <a:t>contine</a:t>
            </a:r>
            <a:r>
              <a:rPr lang="en-US" sz="2200" dirty="0">
                <a:cs typeface="Aharoni" pitchFamily="2" charset="-79"/>
              </a:rPr>
              <a:t> factor </a:t>
            </a:r>
            <a:r>
              <a:rPr lang="en-US" sz="2200" dirty="0" err="1">
                <a:cs typeface="Aharoni" pitchFamily="2" charset="-79"/>
              </a:rPr>
              <a:t>tisular</a:t>
            </a:r>
            <a:r>
              <a:rPr lang="en-US" sz="2200" dirty="0">
                <a:cs typeface="Aharoni" pitchFamily="2" charset="-79"/>
              </a:rPr>
              <a:t>) </a:t>
            </a:r>
            <a:endParaRPr lang="en-US" sz="2200" dirty="0" smtClean="0">
              <a:solidFill>
                <a:schemeClr val="accent3">
                  <a:lumMod val="50000"/>
                </a:schemeClr>
              </a:solidFill>
              <a:cs typeface="Aharoni" pitchFamily="2" charset="-79"/>
            </a:endParaRPr>
          </a:p>
          <a:p>
            <a:pPr>
              <a:buFontTx/>
              <a:buChar char="-"/>
            </a:pPr>
            <a:r>
              <a:rPr lang="en-US" sz="2200" dirty="0" err="1">
                <a:cs typeface="Aharoni" pitchFamily="2" charset="-79"/>
              </a:rPr>
              <a:t>p</a:t>
            </a:r>
            <a:r>
              <a:rPr lang="en-US" sz="2200" dirty="0" err="1" smtClean="0">
                <a:cs typeface="Aharoni" pitchFamily="2" charset="-79"/>
              </a:rPr>
              <a:t>relungirea</a:t>
            </a:r>
            <a:r>
              <a:rPr lang="en-US" sz="2200" dirty="0" smtClean="0">
                <a:cs typeface="Aharoni" pitchFamily="2" charset="-79"/>
              </a:rPr>
              <a:t> APTT: deficit factor VIII, IX, X </a:t>
            </a:r>
            <a:r>
              <a:rPr lang="en-US" sz="2200" dirty="0" err="1" smtClean="0">
                <a:cs typeface="Aharoni" pitchFamily="2" charset="-79"/>
              </a:rPr>
              <a:t>si</a:t>
            </a:r>
            <a:r>
              <a:rPr lang="en-US" sz="2200" dirty="0" smtClean="0">
                <a:cs typeface="Aharoni" pitchFamily="2" charset="-79"/>
              </a:rPr>
              <a:t>/ </a:t>
            </a:r>
            <a:r>
              <a:rPr lang="en-US" sz="2200" dirty="0" err="1" smtClean="0">
                <a:cs typeface="Aharoni" pitchFamily="2" charset="-79"/>
              </a:rPr>
              <a:t>sau</a:t>
            </a:r>
            <a:r>
              <a:rPr lang="en-US" sz="2200" dirty="0" smtClean="0">
                <a:cs typeface="Aharoni" pitchFamily="2" charset="-79"/>
              </a:rPr>
              <a:t> XII / </a:t>
            </a:r>
            <a:r>
              <a:rPr lang="en-US" sz="2200" dirty="0" err="1" smtClean="0">
                <a:cs typeface="Aharoni" pitchFamily="2" charset="-79"/>
              </a:rPr>
              <a:t>prezenta</a:t>
            </a:r>
            <a:r>
              <a:rPr lang="en-US" sz="2200" dirty="0" smtClean="0">
                <a:cs typeface="Aharoni" pitchFamily="2" charset="-79"/>
              </a:rPr>
              <a:t> </a:t>
            </a:r>
            <a:r>
              <a:rPr lang="en-US" sz="2200" dirty="0" err="1" smtClean="0">
                <a:cs typeface="Aharoni" pitchFamily="2" charset="-79"/>
              </a:rPr>
              <a:t>unui</a:t>
            </a:r>
            <a:r>
              <a:rPr lang="en-US" sz="2200" dirty="0" smtClean="0">
                <a:cs typeface="Aharoni" pitchFamily="2" charset="-79"/>
              </a:rPr>
              <a:t> inhibitor ( anticoagulant </a:t>
            </a:r>
            <a:r>
              <a:rPr lang="en-US" sz="2200" dirty="0" err="1" smtClean="0">
                <a:cs typeface="Aharoni" pitchFamily="2" charset="-79"/>
              </a:rPr>
              <a:t>lupic</a:t>
            </a:r>
            <a:r>
              <a:rPr lang="en-US" sz="2200" dirty="0" smtClean="0">
                <a:cs typeface="Aharoni" pitchFamily="2" charset="-79"/>
              </a:rPr>
              <a:t>/ anticoagulant </a:t>
            </a:r>
            <a:r>
              <a:rPr lang="en-US" sz="2200" dirty="0" err="1" smtClean="0">
                <a:cs typeface="Aharoni" pitchFamily="2" charset="-79"/>
              </a:rPr>
              <a:t>administrat</a:t>
            </a:r>
            <a:r>
              <a:rPr lang="en-US" sz="2200" dirty="0" smtClean="0">
                <a:cs typeface="Aharoni" pitchFamily="2" charset="-79"/>
              </a:rPr>
              <a:t> in </a:t>
            </a:r>
            <a:r>
              <a:rPr lang="en-US" sz="2200" dirty="0" err="1" smtClean="0">
                <a:cs typeface="Aharoni" pitchFamily="2" charset="-79"/>
              </a:rPr>
              <a:t>scop</a:t>
            </a:r>
            <a:r>
              <a:rPr lang="en-US" sz="2200" dirty="0" smtClean="0">
                <a:cs typeface="Aharoni" pitchFamily="2" charset="-79"/>
              </a:rPr>
              <a:t> </a:t>
            </a:r>
            <a:r>
              <a:rPr lang="en-US" sz="2200" dirty="0" err="1" smtClean="0">
                <a:cs typeface="Aharoni" pitchFamily="2" charset="-79"/>
              </a:rPr>
              <a:t>terapeutic</a:t>
            </a:r>
            <a:r>
              <a:rPr lang="en-US" sz="2200" dirty="0" smtClean="0">
                <a:cs typeface="Aharoni" pitchFamily="2" charset="-79"/>
              </a:rPr>
              <a:t>- </a:t>
            </a:r>
            <a:r>
              <a:rPr lang="en-US" sz="2200" dirty="0" err="1" smtClean="0">
                <a:cs typeface="Aharoni" pitchFamily="2" charset="-79"/>
              </a:rPr>
              <a:t>heparina</a:t>
            </a:r>
            <a:r>
              <a:rPr lang="en-US" sz="2200" dirty="0" smtClean="0">
                <a:cs typeface="Aharoni" pitchFamily="2" charset="-79"/>
              </a:rPr>
              <a:t>, </a:t>
            </a:r>
            <a:r>
              <a:rPr lang="en-US" sz="2200" dirty="0" err="1" smtClean="0">
                <a:cs typeface="Aharoni" pitchFamily="2" charset="-79"/>
              </a:rPr>
              <a:t>inhibitori</a:t>
            </a:r>
            <a:r>
              <a:rPr lang="en-US" sz="2200" dirty="0" smtClean="0">
                <a:cs typeface="Aharoni" pitchFamily="2" charset="-79"/>
              </a:rPr>
              <a:t> </a:t>
            </a:r>
            <a:r>
              <a:rPr lang="en-US" sz="2200" dirty="0" err="1" smtClean="0">
                <a:cs typeface="Aharoni" pitchFamily="2" charset="-79"/>
              </a:rPr>
              <a:t>specifici</a:t>
            </a:r>
            <a:r>
              <a:rPr lang="en-US" sz="2200" dirty="0" smtClean="0">
                <a:cs typeface="Aharoni" pitchFamily="2" charset="-79"/>
              </a:rPr>
              <a:t> </a:t>
            </a:r>
            <a:r>
              <a:rPr lang="en-US" sz="2200" dirty="0" err="1" smtClean="0">
                <a:cs typeface="Aharoni" pitchFamily="2" charset="-79"/>
              </a:rPr>
              <a:t>ai</a:t>
            </a:r>
            <a:r>
              <a:rPr lang="en-US" sz="2200" dirty="0" smtClean="0">
                <a:cs typeface="Aharoni" pitchFamily="2" charset="-79"/>
              </a:rPr>
              <a:t> </a:t>
            </a:r>
            <a:r>
              <a:rPr lang="en-US" sz="2200" dirty="0" err="1" smtClean="0">
                <a:cs typeface="Aharoni" pitchFamily="2" charset="-79"/>
              </a:rPr>
              <a:t>factorilor</a:t>
            </a:r>
            <a:r>
              <a:rPr lang="en-US" sz="2200" dirty="0" smtClean="0">
                <a:cs typeface="Aharoni" pitchFamily="2" charset="-79"/>
              </a:rPr>
              <a:t> </a:t>
            </a:r>
            <a:r>
              <a:rPr lang="en-US" sz="2200" dirty="0" err="1" smtClean="0">
                <a:cs typeface="Aharoni" pitchFamily="2" charset="-79"/>
              </a:rPr>
              <a:t>coagularii</a:t>
            </a:r>
            <a:r>
              <a:rPr lang="en-US" sz="2200" dirty="0" smtClean="0">
                <a:cs typeface="Aharoni" pitchFamily="2" charset="-79"/>
              </a:rPr>
              <a:t>)</a:t>
            </a:r>
          </a:p>
          <a:p>
            <a:pPr marL="0" indent="0">
              <a:buNone/>
            </a:pPr>
            <a:r>
              <a:rPr lang="en-US" sz="2200" dirty="0" smtClean="0">
                <a:cs typeface="Aharoni" pitchFamily="2" charset="-79"/>
                <a:sym typeface="Wingdings" pitchFamily="2" charset="2"/>
              </a:rPr>
              <a:t> </a:t>
            </a:r>
            <a:r>
              <a:rPr lang="en-US" sz="2200" dirty="0" err="1" smtClean="0">
                <a:cs typeface="Aharoni" pitchFamily="2" charset="-79"/>
                <a:sym typeface="Wingdings" pitchFamily="2" charset="2"/>
              </a:rPr>
              <a:t>monitorizarea</a:t>
            </a:r>
            <a:r>
              <a:rPr lang="en-US" sz="2200" dirty="0" smtClean="0">
                <a:cs typeface="Aharoni" pitchFamily="2" charset="-79"/>
                <a:sym typeface="Wingdings" pitchFamily="2" charset="2"/>
              </a:rPr>
              <a:t>  </a:t>
            </a:r>
            <a:r>
              <a:rPr lang="en-US" sz="2200" dirty="0" err="1" smtClean="0">
                <a:cs typeface="Aharoni" pitchFamily="2" charset="-79"/>
                <a:sym typeface="Wingdings" pitchFamily="2" charset="2"/>
              </a:rPr>
              <a:t>tratamentului</a:t>
            </a:r>
            <a:r>
              <a:rPr lang="en-US" sz="2200" dirty="0" smtClean="0">
                <a:cs typeface="Aharoni" pitchFamily="2" charset="-79"/>
                <a:sym typeface="Wingdings" pitchFamily="2" charset="2"/>
              </a:rPr>
              <a:t> cu </a:t>
            </a:r>
            <a:r>
              <a:rPr lang="en-US" sz="2200" dirty="0" err="1" smtClean="0">
                <a:cs typeface="Aharoni" pitchFamily="2" charset="-79"/>
                <a:sym typeface="Wingdings" pitchFamily="2" charset="2"/>
              </a:rPr>
              <a:t>heparina</a:t>
            </a:r>
            <a:r>
              <a:rPr lang="en-US" sz="2200" dirty="0" smtClean="0">
                <a:cs typeface="Aharoni" pitchFamily="2" charset="-79"/>
                <a:sym typeface="Wingdings" pitchFamily="2" charset="2"/>
              </a:rPr>
              <a:t>( </a:t>
            </a:r>
            <a:r>
              <a:rPr lang="en-US" sz="2200" dirty="0" err="1" smtClean="0">
                <a:cs typeface="Aharoni" pitchFamily="2" charset="-79"/>
                <a:sym typeface="Wingdings" pitchFamily="2" charset="2"/>
              </a:rPr>
              <a:t>dozele</a:t>
            </a:r>
            <a:r>
              <a:rPr lang="en-US" sz="2200" dirty="0" smtClean="0">
                <a:cs typeface="Aharoni" pitchFamily="2" charset="-79"/>
                <a:sym typeface="Wingdings" pitchFamily="2" charset="2"/>
              </a:rPr>
              <a:t> </a:t>
            </a:r>
            <a:r>
              <a:rPr lang="en-US" sz="2200" dirty="0" err="1" smtClean="0">
                <a:cs typeface="Aharoni" pitchFamily="2" charset="-79"/>
                <a:sym typeface="Wingdings" pitchFamily="2" charset="2"/>
              </a:rPr>
              <a:t>mari</a:t>
            </a:r>
            <a:r>
              <a:rPr lang="en-US" sz="2200" dirty="0" smtClean="0">
                <a:cs typeface="Aharoni" pitchFamily="2" charset="-79"/>
                <a:sym typeface="Wingdings" pitchFamily="2" charset="2"/>
              </a:rPr>
              <a:t> , </a:t>
            </a:r>
            <a:r>
              <a:rPr lang="en-US" sz="2200" dirty="0" err="1" smtClean="0">
                <a:cs typeface="Aharoni" pitchFamily="2" charset="-79"/>
                <a:sym typeface="Wingdings" pitchFamily="2" charset="2"/>
              </a:rPr>
              <a:t>terapeutice</a:t>
            </a:r>
            <a:r>
              <a:rPr lang="en-US" sz="2200" dirty="0" smtClean="0">
                <a:cs typeface="Aharoni" pitchFamily="2" charset="-79"/>
                <a:sym typeface="Wingdings" pitchFamily="2" charset="2"/>
              </a:rPr>
              <a:t>, administrate iv)</a:t>
            </a:r>
            <a:endParaRPr lang="en-US" sz="2200" dirty="0" smtClean="0">
              <a:cs typeface="Aharoni" pitchFamily="2" charset="-79"/>
            </a:endParaRPr>
          </a:p>
          <a:p>
            <a:pPr>
              <a:buFontTx/>
              <a:buChar char="-"/>
            </a:pPr>
            <a:endParaRPr lang="en-GB" dirty="0"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9986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784</TotalTime>
  <Words>1371</Words>
  <Application>Microsoft Office PowerPoint</Application>
  <PresentationFormat>On-screen Show (4:3)</PresentationFormat>
  <Paragraphs>113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Waveform</vt:lpstr>
      <vt:lpstr>EXAMENELE DE LABORATOR LA PACIENTUL UROLOGIC</vt:lpstr>
      <vt:lpstr>PowerPoint Presentation</vt:lpstr>
      <vt:lpstr>Hemoleucograma completa</vt:lpstr>
      <vt:lpstr>PowerPoint Presentation</vt:lpstr>
      <vt:lpstr>Determinarea grupelor sanguine</vt:lpstr>
      <vt:lpstr>PowerPoint Presentation</vt:lpstr>
      <vt:lpstr>Explorarea coagularii si fibrinolizei</vt:lpstr>
      <vt:lpstr>PowerPoint Presentation</vt:lpstr>
      <vt:lpstr>PowerPoint Presentation</vt:lpstr>
      <vt:lpstr>DOZARI BIOCHIMICE</vt:lpstr>
      <vt:lpstr>PowerPoint Presentation</vt:lpstr>
      <vt:lpstr>Glicemia</vt:lpstr>
      <vt:lpstr>Teste imunologice serice</vt:lpstr>
      <vt:lpstr>Analiza urinei</vt:lpstr>
      <vt:lpstr>PowerPoint Presentation</vt:lpstr>
      <vt:lpstr>Urocultura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EXAMENELE DE LABORATOR LA PACIENTUL UROLOGIC</dc:title>
  <dc:creator>Constantin</dc:creator>
  <cp:lastModifiedBy>Constantin</cp:lastModifiedBy>
  <cp:revision>56</cp:revision>
  <dcterms:created xsi:type="dcterms:W3CDTF">2006-08-16T00:00:00Z</dcterms:created>
  <dcterms:modified xsi:type="dcterms:W3CDTF">2020-04-03T17:30:22Z</dcterms:modified>
</cp:coreProperties>
</file>