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67" r:id="rId4"/>
    <p:sldId id="258" r:id="rId5"/>
    <p:sldId id="268" r:id="rId6"/>
    <p:sldId id="259" r:id="rId7"/>
    <p:sldId id="263" r:id="rId8"/>
    <p:sldId id="271" r:id="rId9"/>
    <p:sldId id="269" r:id="rId10"/>
    <p:sldId id="270" r:id="rId11"/>
    <p:sldId id="262" r:id="rId12"/>
    <p:sldId id="272" r:id="rId13"/>
    <p:sldId id="273" r:id="rId14"/>
    <p:sldId id="260" r:id="rId15"/>
    <p:sldId id="274" r:id="rId16"/>
    <p:sldId id="265" r:id="rId17"/>
    <p:sldId id="275" r:id="rId18"/>
    <p:sldId id="277" r:id="rId19"/>
    <p:sldId id="266" r:id="rId20"/>
    <p:sldId id="278" r:id="rId21"/>
    <p:sldId id="264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99" autoAdjust="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05FFF4-A0CE-4AFB-8FE2-FFF172D5F370}" type="datetimeFigureOut">
              <a:rPr lang="ro-RO" smtClean="0"/>
              <a:t>03.04.2020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78C69-4B6B-4579-897C-8039D0BD5C0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99473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dirty="0" smtClean="0"/>
              <a:t>Fig. stanga sus: Wilhelm Rontgen (omul de stiinta german care a descoperit radiatiile X in 1895)</a:t>
            </a:r>
          </a:p>
          <a:p>
            <a:r>
              <a:rPr lang="ro-RO" dirty="0" smtClean="0"/>
              <a:t>Fig.</a:t>
            </a:r>
            <a:r>
              <a:rPr lang="ro-RO" baseline="0" dirty="0" smtClean="0"/>
              <a:t> dreapta sus: prima radiografie efectuata: mana sotiei lui W. Rontgen</a:t>
            </a:r>
          </a:p>
          <a:p>
            <a:r>
              <a:rPr lang="ro-RO" baseline="0" dirty="0" smtClean="0"/>
              <a:t>Radiatiile X sunt radiatii ionizante (fac parte din grupul radiatiilor electromagnetice) produse artificial intr- un tub catodic (Coolidge) unde un catod emite electroni ce sunt accelerati de o tensiune electrica mare pentru a lovi o tinta metalica cu mare viteza si a produce „raze invizibile”</a:t>
            </a:r>
          </a:p>
          <a:p>
            <a:r>
              <a:rPr lang="ro-RO" baseline="0" dirty="0" smtClean="0"/>
              <a:t>Lungimea de unda a radiatiilor X: 10 nm- 0,01 nm</a:t>
            </a:r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82087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baseline="0" dirty="0" smtClean="0"/>
              <a:t>UIV normala ( ureterele nu se vad pe tot traiectul din cauza peristaltismului ureteral)</a:t>
            </a:r>
          </a:p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12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62501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baseline="0" dirty="0" smtClean="0"/>
              <a:t>imagine stanga- RRVS: posibil calcul radioopac la nivelul ureterului pelvin stang; imagine dreapta- UIV la acelasi pacient: UHN stanga, obstacol la nivelul ureterului stang ce pare sa coincida cu calculul vizualizat pe RRVS</a:t>
            </a:r>
            <a:endParaRPr lang="ro-RO" dirty="0" smtClean="0"/>
          </a:p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13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75044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14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40424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baseline="0" dirty="0" smtClean="0"/>
              <a:t>Fig. 1: Ureteropielografie stanga prin adminstrarea substantei de contrast pe nefrostoma- UHN </a:t>
            </a:r>
          </a:p>
          <a:p>
            <a:r>
              <a:rPr lang="ro-RO" baseline="0" dirty="0" smtClean="0"/>
              <a:t>Fig. 2: Ureteropielografie dreapta retrograda-dilatatia sistemului pielocaliceal (substanta de contrast este adiminstrata la nivelul ostiumului ureteral)</a:t>
            </a:r>
            <a:endParaRPr lang="ro-RO" dirty="0" smtClean="0"/>
          </a:p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15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846933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16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816943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dirty="0" smtClean="0"/>
              <a:t>Cistograma</a:t>
            </a:r>
            <a:r>
              <a:rPr lang="ro-RO" baseline="0" dirty="0" smtClean="0"/>
              <a:t> normala: vezica cu contur neted, forma ovoidala</a:t>
            </a:r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17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212384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baseline="0" dirty="0" smtClean="0"/>
              <a:t>Imagine dreapta jos: Reflux vezico- ureteral (obstacol subvezical)</a:t>
            </a:r>
          </a:p>
          <a:p>
            <a:r>
              <a:rPr lang="ro-RO" dirty="0" smtClean="0"/>
              <a:t>Imagine stanga sus: </a:t>
            </a:r>
            <a:r>
              <a:rPr lang="ro-RO" baseline="0" dirty="0" smtClean="0"/>
              <a:t>Vezica cu contur neregulat, trabeculat (vezica de lupta- detrusor hipertrofiat)</a:t>
            </a:r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18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61735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ro-RO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19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666243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baseline="0" dirty="0" smtClean="0"/>
              <a:t>Fig 1: uretrografie normala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baseline="0" dirty="0" smtClean="0"/>
              <a:t> Fig. 2: strictura de uretra bulbara</a:t>
            </a:r>
          </a:p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20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146778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dirty="0" smtClean="0"/>
              <a:t> </a:t>
            </a:r>
            <a:r>
              <a:rPr lang="ro-RO" dirty="0" smtClean="0"/>
              <a:t>Arteriografie</a:t>
            </a:r>
            <a:r>
              <a:rPr lang="ro-RO" baseline="0" dirty="0" smtClean="0"/>
              <a:t> aorto-renala: Angiografie normala; Artera renala dreapta (R), artera renala stanga si ramurile acestora sunt bine vizualizate, la fel si arterele hepatica (H) si splenica (S) avandu- si originea in plexul celiac; artera mezenterica superioara se suprapune aortei, nefiind vizualizata</a:t>
            </a:r>
            <a:r>
              <a:rPr lang="ro-RO" baseline="0" dirty="0" smtClean="0"/>
              <a:t>.</a:t>
            </a:r>
            <a:endParaRPr lang="ro-RO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21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87019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dirty="0" smtClean="0"/>
              <a:t>Radiografia= umbra in raze X a unui obiect(nu este uniforma:</a:t>
            </a:r>
            <a:r>
              <a:rPr lang="ro-RO" baseline="0" dirty="0" smtClean="0"/>
              <a:t> prezinta anumite nivele de gri in functie de coeficientul de absorbtie pt raze X al fiecarui material)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baseline="0" dirty="0" smtClean="0"/>
              <a:t>Principiul fizic: un fascicul de raze X este trimis spre segmentul de analizat si se inregistreaza ceea ce trece prin acesta; imaginile tuturor tesuturilor intalnite de o raza X vor fi suprapuse pe aceeasi imagine ceea ce duce la micsorarea rezolutiei ( tesuturile cu densitati apropiate nu sunt bine diferentiate pe imagine)</a:t>
            </a:r>
          </a:p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280128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baseline="0" dirty="0" smtClean="0"/>
              <a:t>Stenoze ale areterelor renale; aspect angiografic tipic pentru stenoze determinate de ateroscleroza ( sagetile mici) si stenoze determinate de displazie fibromusculara (sagetile mari); stenozele arterelor renale sunt cauze de hipertensiune renovasculara</a:t>
            </a:r>
            <a:endParaRPr lang="ro-RO" dirty="0" smtClean="0"/>
          </a:p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22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7631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baseline="0" dirty="0" smtClean="0"/>
              <a:t>Tipuri </a:t>
            </a:r>
            <a:r>
              <a:rPr lang="ro-RO" baseline="0" dirty="0" smtClean="0"/>
              <a:t>de interactiune intre razele X si materia vie: fotoabsorbtie ( predomina la energii mici, toate razele sunt absorbite), imprastiere Compton (predomina la energii mai mari, o parte din raze sunt absorbite, in urma interactiunii sunt generate alte raze X care sunt „imprastiate”), imprastiere </a:t>
            </a:r>
            <a:r>
              <a:rPr lang="ro-RO" baseline="0" dirty="0" smtClean="0"/>
              <a:t>Rayleigh</a:t>
            </a:r>
            <a:endParaRPr lang="ro-RO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72414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dirty="0" smtClean="0"/>
              <a:t>Tipul de interactiune depinde de energia radiatiilor si de compozitia materiei</a:t>
            </a:r>
            <a:r>
              <a:rPr lang="ro-RO" baseline="0" dirty="0" smtClean="0"/>
              <a:t> strabatute( ex. Oasele au contrast mare deoarece au densitate crescuta si contin mult Ca ( nr atomic mare</a:t>
            </a:r>
            <a:r>
              <a:rPr lang="ro-RO" baseline="0" dirty="0" smtClean="0">
                <a:sym typeface="Wingdings" pitchFamily="2" charset="2"/>
              </a:rPr>
              <a:t> cantitate crescuta de raze X absorbite cantitate mica de raze x ce ajung pe ecran oasele sunt bine individualizate</a:t>
            </a:r>
            <a:r>
              <a:rPr lang="ro-RO" baseline="0" dirty="0" smtClean="0"/>
              <a:t>); plamanul si gazul prins apar clar deoarece absorbtia este scazuta in comparatie cu tesuturile; diferentele dintre tesuturi sunt greu de vazut)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baseline="0" dirty="0" smtClean="0"/>
              <a:t>Substante de contrast care cresc contrastul imaginilor prin absorbtie crescuta: bariu, iod (utilizate pentru diferentierea tesuturilor cu densitati apropiate, prin administrarea pe cale orala sau prin injectare inaintea examinarii)</a:t>
            </a:r>
            <a:endParaRPr lang="ro-RO" dirty="0" smtClean="0"/>
          </a:p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68452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7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62360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baseline="0" dirty="0" smtClean="0"/>
              <a:t>opacitate pe traiectul prezumtiv al ureterului stang (calcul radioopac ureteral stang)</a:t>
            </a:r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8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38132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baseline="0" dirty="0" smtClean="0"/>
              <a:t>calcul coraliform stang</a:t>
            </a:r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9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75441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baseline="0" dirty="0" smtClean="0"/>
              <a:t>Stent JJ ureteral stang corect pozitionat; calcul ureteral pelvin stang </a:t>
            </a:r>
            <a:endParaRPr lang="ro-RO" dirty="0" smtClean="0"/>
          </a:p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10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175315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8C69-4B6B-4579-897C-8039D0BD5C0F}" type="slidenum">
              <a:rPr lang="ro-RO" smtClean="0"/>
              <a:t>11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8304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2670175"/>
          </a:xfrm>
        </p:spPr>
        <p:txBody>
          <a:bodyPr>
            <a:norm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EXPLORAREA RADIOLOGICA A APARATULUI URINAR</a:t>
            </a:r>
            <a:endParaRPr lang="ro-RO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99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28600"/>
            <a:ext cx="4648200" cy="6411811"/>
          </a:xfrm>
          <a:prstGeom prst="rect">
            <a:avLst/>
          </a:prstGeom>
        </p:spPr>
      </p:pic>
      <p:sp>
        <p:nvSpPr>
          <p:cNvPr id="5" name="Left Arrow 4"/>
          <p:cNvSpPr/>
          <p:nvPr/>
        </p:nvSpPr>
        <p:spPr>
          <a:xfrm>
            <a:off x="5105400" y="2194560"/>
            <a:ext cx="609600" cy="1524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" name="Left Arrow 5"/>
          <p:cNvSpPr/>
          <p:nvPr/>
        </p:nvSpPr>
        <p:spPr>
          <a:xfrm>
            <a:off x="5029200" y="5334000"/>
            <a:ext cx="609600" cy="1524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8748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295400"/>
          </a:xfrm>
        </p:spPr>
        <p:txBody>
          <a:bodyPr>
            <a:normAutofit/>
          </a:bodyPr>
          <a:lstStyle/>
          <a:p>
            <a:r>
              <a:rPr lang="ro-RO" sz="4400" dirty="0" smtClean="0"/>
              <a:t>Urografia intravenoasa</a:t>
            </a:r>
            <a:endParaRPr lang="ro-RO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dirty="0"/>
              <a:t>Urografia intravenoasa= imaginea in ansamblu a aparatului urinar (rinichi, uretere, vezica) pe baza substantei de contrast administrata iv (care se excreta in conditii normale aproape 100% la nivel renal)</a:t>
            </a:r>
          </a:p>
          <a:p>
            <a:r>
              <a:rPr lang="ro-RO" dirty="0"/>
              <a:t>Indicatii: malformatii ale aparatului urinar, traumatisme ale acestuia, sindrom obstructiv, sindrom tumoral renal, ureteral sau vezical</a:t>
            </a:r>
          </a:p>
          <a:p>
            <a:r>
              <a:rPr lang="ro-RO" dirty="0"/>
              <a:t>Este precedata obligatoriu de RRVS</a:t>
            </a:r>
          </a:p>
          <a:p>
            <a:r>
              <a:rPr lang="ro-RO" dirty="0" smtClean="0"/>
              <a:t>Contraindicatii: insuficienta renala ( concentratie insuficienta a substantei de contrast), colica renala (posibila inhibitie a secretiei si excretiei), nepregatirea corespunzatoare a bolnavului ( creste riscul erorilor de interpretare diagnostica)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47299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28600"/>
            <a:ext cx="8057340" cy="6347378"/>
          </a:xfrm>
        </p:spPr>
      </p:pic>
    </p:spTree>
    <p:extLst>
      <p:ext uri="{BB962C8B-B14F-4D97-AF65-F5344CB8AC3E}">
        <p14:creationId xmlns:p14="http://schemas.microsoft.com/office/powerpoint/2010/main" val="72430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8601869" cy="6110293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2667000" y="5410200"/>
            <a:ext cx="4572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1655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2"/>
            <a:ext cx="5105400" cy="960438"/>
          </a:xfrm>
        </p:spPr>
        <p:txBody>
          <a:bodyPr>
            <a:normAutofit/>
          </a:bodyPr>
          <a:lstStyle/>
          <a:p>
            <a:r>
              <a:rPr lang="ro-RO" sz="4400" dirty="0" smtClean="0"/>
              <a:t>Ureteropielografia</a:t>
            </a:r>
            <a:endParaRPr lang="ro-R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Ureteropielografie= imaginea sistemului pielocaliceal si a ureterului</a:t>
            </a:r>
          </a:p>
          <a:p>
            <a:r>
              <a:rPr lang="ro-RO" dirty="0" smtClean="0"/>
              <a:t>Poate fi:- anterograda- in sensul curgerii urinei (etapa a UIV sau prin introducerea sc direct in sistemul pielocaliceal prin intermediul unui cateter transcutanat)</a:t>
            </a:r>
          </a:p>
          <a:p>
            <a:pPr marL="0" indent="0">
              <a:buNone/>
            </a:pPr>
            <a:r>
              <a:rPr lang="ro-RO" dirty="0" smtClean="0"/>
              <a:t>               - retrograda- in sens invers curgerii urinei (introducerea sc prin cateterizarea ureterului pe cale cistoscopica)</a:t>
            </a:r>
          </a:p>
          <a:p>
            <a:pPr marL="0" indent="0">
              <a:buNone/>
            </a:pPr>
            <a:r>
              <a:rPr lang="ro-RO" dirty="0" smtClean="0"/>
              <a:t> Indicatii: sindrom obstructiv, permite o foarte buna vizualizare a sistemului pielocaliceal si a ureterului;</a:t>
            </a:r>
          </a:p>
          <a:p>
            <a:pPr marL="0" indent="0">
              <a:buNone/>
            </a:pPr>
            <a:r>
              <a:rPr lang="ro-RO" dirty="0" smtClean="0">
                <a:sym typeface="Wingdings" pitchFamily="2" charset="2"/>
              </a:rPr>
              <a:t> si- a pierdut din importanta prin introducerea examenului CT si a uro- RMN</a:t>
            </a:r>
            <a:endParaRPr lang="ro-RO" dirty="0" smtClean="0"/>
          </a:p>
          <a:p>
            <a:endParaRPr lang="ro-RO" dirty="0"/>
          </a:p>
          <a:p>
            <a:endParaRPr lang="ro-RO" dirty="0" smtClean="0"/>
          </a:p>
        </p:txBody>
      </p:sp>
    </p:spTree>
    <p:extLst>
      <p:ext uri="{BB962C8B-B14F-4D97-AF65-F5344CB8AC3E}">
        <p14:creationId xmlns:p14="http://schemas.microsoft.com/office/powerpoint/2010/main" val="223160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400"/>
            <a:ext cx="4533551" cy="5486400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522" y="457200"/>
            <a:ext cx="4504998" cy="565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67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895600" cy="960438"/>
          </a:xfrm>
        </p:spPr>
        <p:txBody>
          <a:bodyPr>
            <a:normAutofit/>
          </a:bodyPr>
          <a:lstStyle/>
          <a:p>
            <a:r>
              <a:rPr lang="ro-RO" sz="4400" dirty="0" smtClean="0"/>
              <a:t>Cistografia</a:t>
            </a:r>
            <a:endParaRPr lang="ro-R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2800" dirty="0"/>
              <a:t>Se poate face anterograd ( etapa finala a urografiei iv.) sau retrograd (direct – pe sonda uretrovezicala sau sonda de cistostoma</a:t>
            </a:r>
            <a:r>
              <a:rPr lang="ro-RO" sz="2800" dirty="0" smtClean="0"/>
              <a:t>)</a:t>
            </a:r>
            <a:r>
              <a:rPr lang="ro-RO" sz="2800" dirty="0" smtClean="0">
                <a:sym typeface="Wingdings" pitchFamily="2" charset="2"/>
              </a:rPr>
              <a:t></a:t>
            </a:r>
            <a:r>
              <a:rPr lang="ro-RO" sz="2800" dirty="0" smtClean="0"/>
              <a:t> </a:t>
            </a:r>
            <a:r>
              <a:rPr lang="ro-RO" sz="2800" dirty="0"/>
              <a:t>opacifierea vezicii</a:t>
            </a:r>
          </a:p>
          <a:p>
            <a:r>
              <a:rPr lang="ro-RO" sz="2800" dirty="0"/>
              <a:t>Indicatii: traumatisme, tumori ale vezicii, diverticuli/ fistule la acest nivel, malformatii ale vezicii urinare, reflux vezico- ureteral (se efectueaza si radiografie </a:t>
            </a:r>
            <a:r>
              <a:rPr lang="ro-RO" sz="2800" dirty="0" smtClean="0"/>
              <a:t>mictionala</a:t>
            </a:r>
            <a:r>
              <a:rPr lang="ro-RO" dirty="0" smtClean="0"/>
              <a:t>)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16641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00"/>
            <a:ext cx="8659568" cy="4343400"/>
          </a:xfrm>
        </p:spPr>
      </p:pic>
    </p:spTree>
    <p:extLst>
      <p:ext uri="{BB962C8B-B14F-4D97-AF65-F5344CB8AC3E}">
        <p14:creationId xmlns:p14="http://schemas.microsoft.com/office/powerpoint/2010/main" val="81058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38400"/>
            <a:ext cx="4189615" cy="411480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4535325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76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3124200" cy="960438"/>
          </a:xfrm>
        </p:spPr>
        <p:txBody>
          <a:bodyPr>
            <a:normAutofit/>
          </a:bodyPr>
          <a:lstStyle/>
          <a:p>
            <a:r>
              <a:rPr lang="ro-RO" sz="4400" dirty="0" smtClean="0"/>
              <a:t>Uretrografia</a:t>
            </a:r>
            <a:endParaRPr lang="ro-R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pPr marL="171450" indent="-171450">
              <a:buFontTx/>
              <a:buChar char="-"/>
            </a:pPr>
            <a:r>
              <a:rPr lang="ro-RO" sz="2800" dirty="0"/>
              <a:t>Este utilizata in general pentru vizualizarea uretrei masculine, pentru diagnosticul stenozelor la acest nivel, fistulelor sau in caz de traumatisme</a:t>
            </a:r>
          </a:p>
          <a:p>
            <a:pPr marL="171450" indent="-171450">
              <a:buFontTx/>
              <a:buChar char="-"/>
            </a:pPr>
            <a:r>
              <a:rPr lang="ro-RO" sz="2800" dirty="0"/>
              <a:t>Poate fi anterograda ( etapa finala a </a:t>
            </a:r>
            <a:r>
              <a:rPr lang="ro-RO" sz="2800" dirty="0" smtClean="0"/>
              <a:t>urografiei, in timpul mictiunii) </a:t>
            </a:r>
            <a:r>
              <a:rPr lang="ro-RO" sz="2800" dirty="0"/>
              <a:t>sau retrograda 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131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545" y="838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o-RO" sz="4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Radiatiile X</a:t>
            </a:r>
            <a:endParaRPr lang="ro-RO" sz="4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1619250" cy="2286000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339" y="159328"/>
            <a:ext cx="1769180" cy="2590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62" y="2750128"/>
            <a:ext cx="7196667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61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4741434" cy="3276600"/>
          </a:xfrm>
        </p:spPr>
      </p:pic>
      <p:sp>
        <p:nvSpPr>
          <p:cNvPr id="5" name="TextBox 4"/>
          <p:cNvSpPr txBox="1"/>
          <p:nvPr/>
        </p:nvSpPr>
        <p:spPr>
          <a:xfrm>
            <a:off x="4069087" y="2880360"/>
            <a:ext cx="701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 smtClean="0"/>
              <a:t>Fig. 1</a:t>
            </a:r>
            <a:endParaRPr lang="ro-RO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1" y="2196736"/>
            <a:ext cx="4191000" cy="45502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442975" y="6324600"/>
            <a:ext cx="701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 smtClean="0"/>
              <a:t>Fig. 2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63261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3200400" cy="1036638"/>
          </a:xfrm>
        </p:spPr>
        <p:txBody>
          <a:bodyPr/>
          <a:lstStyle/>
          <a:p>
            <a:r>
              <a:rPr lang="ro-RO" dirty="0" smtClean="0"/>
              <a:t>Angiografie</a:t>
            </a:r>
            <a:endParaRPr lang="ro-RO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66800"/>
            <a:ext cx="6428683" cy="5568610"/>
          </a:xfrm>
        </p:spPr>
      </p:pic>
    </p:spTree>
    <p:extLst>
      <p:ext uri="{BB962C8B-B14F-4D97-AF65-F5344CB8AC3E}">
        <p14:creationId xmlns:p14="http://schemas.microsoft.com/office/powerpoint/2010/main" val="133567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838200"/>
            <a:ext cx="6110287" cy="5175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3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50" y="90714"/>
            <a:ext cx="8804564" cy="660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90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8" y="228600"/>
            <a:ext cx="7168599" cy="647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771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68" y="154833"/>
            <a:ext cx="8846511" cy="663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89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u="sng" dirty="0" smtClean="0">
                <a:latin typeface="Arial Black" pitchFamily="34" charset="0"/>
              </a:rPr>
              <a:t>Tehnici radiologice de investigatie a aparatului reno- urinar</a:t>
            </a:r>
            <a:endParaRPr lang="ro-RO" u="sng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ro-RO" dirty="0" smtClean="0"/>
          </a:p>
          <a:p>
            <a:pPr>
              <a:buFontTx/>
              <a:buChar char="-"/>
            </a:pPr>
            <a:endParaRPr lang="ro-RO" dirty="0"/>
          </a:p>
          <a:p>
            <a:pPr>
              <a:buFontTx/>
              <a:buChar char="-"/>
            </a:pPr>
            <a:r>
              <a:rPr lang="ro-RO" sz="2800" dirty="0" smtClean="0">
                <a:latin typeface="Arial Rounded MT Bold" pitchFamily="34" charset="0"/>
              </a:rPr>
              <a:t>Radiografia renovezicala simpla (RRVS)</a:t>
            </a:r>
          </a:p>
          <a:p>
            <a:pPr>
              <a:buFontTx/>
              <a:buChar char="-"/>
            </a:pPr>
            <a:r>
              <a:rPr lang="ro-RO" sz="2800" dirty="0" smtClean="0">
                <a:latin typeface="Arial Rounded MT Bold" pitchFamily="34" charset="0"/>
              </a:rPr>
              <a:t>Urografia intravenoasa</a:t>
            </a:r>
          </a:p>
          <a:p>
            <a:pPr>
              <a:buFontTx/>
              <a:buChar char="-"/>
            </a:pPr>
            <a:r>
              <a:rPr lang="ro-RO" sz="2800" dirty="0" smtClean="0">
                <a:latin typeface="Arial Rounded MT Bold" pitchFamily="34" charset="0"/>
              </a:rPr>
              <a:t>Ureteropielografia anterograda/ retrograda</a:t>
            </a:r>
          </a:p>
          <a:p>
            <a:pPr>
              <a:buFontTx/>
              <a:buChar char="-"/>
            </a:pPr>
            <a:r>
              <a:rPr lang="ro-RO" sz="2800" dirty="0" smtClean="0">
                <a:latin typeface="Arial Rounded MT Bold" pitchFamily="34" charset="0"/>
              </a:rPr>
              <a:t>Cistografia anterograda/ retrograda</a:t>
            </a:r>
          </a:p>
          <a:p>
            <a:pPr>
              <a:buFontTx/>
              <a:buChar char="-"/>
            </a:pPr>
            <a:r>
              <a:rPr lang="ro-RO" sz="2800" dirty="0" smtClean="0">
                <a:latin typeface="Arial Rounded MT Bold" pitchFamily="34" charset="0"/>
              </a:rPr>
              <a:t>Uretrografia</a:t>
            </a:r>
          </a:p>
          <a:p>
            <a:pPr>
              <a:buFontTx/>
              <a:buChar char="-"/>
            </a:pPr>
            <a:r>
              <a:rPr lang="ro-RO" sz="2800" dirty="0" smtClean="0">
                <a:latin typeface="Arial Rounded MT Bold" pitchFamily="34" charset="0"/>
              </a:rPr>
              <a:t>Angiografia</a:t>
            </a: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11300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5029200" cy="1219200"/>
          </a:xfrm>
        </p:spPr>
        <p:txBody>
          <a:bodyPr>
            <a:noAutofit/>
          </a:bodyPr>
          <a:lstStyle/>
          <a:p>
            <a:r>
              <a:rPr lang="ro-RO" sz="4800" dirty="0" smtClean="0"/>
              <a:t>RRVS (KUB)</a:t>
            </a:r>
            <a:endParaRPr lang="ro-RO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676400"/>
            <a:ext cx="8077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ro-RO" sz="2400" dirty="0" smtClean="0">
                <a:latin typeface="Arial Rounded MT Bold" pitchFamily="34" charset="0"/>
              </a:rPr>
              <a:t>Metoda radiologica utilizata ca atare sau ca etapa preliminara UIV</a:t>
            </a:r>
          </a:p>
          <a:p>
            <a:pPr marL="342900" indent="-342900">
              <a:buFontTx/>
              <a:buChar char="-"/>
            </a:pPr>
            <a:r>
              <a:rPr lang="pt-BR" sz="2400" dirty="0">
                <a:latin typeface="Arial Rounded MT Bold" pitchFamily="34" charset="0"/>
              </a:rPr>
              <a:t>RRVS normal efectuata: cuprinde ultimele doua perechi de coaste si simfiza pubiana</a:t>
            </a:r>
          </a:p>
          <a:p>
            <a:pPr marL="342900" indent="-342900">
              <a:buFontTx/>
              <a:buChar char="-"/>
            </a:pPr>
            <a:r>
              <a:rPr lang="ro-RO" sz="2400" dirty="0" smtClean="0">
                <a:latin typeface="Arial Rounded MT Bold" pitchFamily="34" charset="0"/>
              </a:rPr>
              <a:t>Pot fi vizualizati calculii radioopaci si calcificarile renale, vasculare sau prostatice; poate fi vizualizat conturul rinichilor( grasimea perirenala</a:t>
            </a:r>
            <a:r>
              <a:rPr lang="ro-RO" sz="2400" dirty="0" smtClean="0">
                <a:latin typeface="Arial Rounded MT Bold" pitchFamily="34" charset="0"/>
                <a:sym typeface="Wingdings" pitchFamily="2" charset="2"/>
              </a:rPr>
              <a:t> transparenta)</a:t>
            </a:r>
          </a:p>
          <a:p>
            <a:pPr marL="342900" indent="-342900">
              <a:buFontTx/>
              <a:buChar char="-"/>
            </a:pPr>
            <a:r>
              <a:rPr lang="ro-RO" sz="2400" dirty="0" smtClean="0">
                <a:latin typeface="Arial Rounded MT Bold" pitchFamily="34" charset="0"/>
                <a:sym typeface="Wingdings" pitchFamily="2" charset="2"/>
              </a:rPr>
              <a:t>Ofera informatii despre scheletul osos (malformatii, afectiuni primare sau secundare la nivelul oaselor)</a:t>
            </a:r>
          </a:p>
          <a:p>
            <a:pPr marL="342900" indent="-342900">
              <a:buFontTx/>
              <a:buChar char="-"/>
            </a:pPr>
            <a:endParaRPr lang="ro-RO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0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04800"/>
            <a:ext cx="4953000" cy="6286976"/>
          </a:xfrm>
          <a:prstGeom prst="rect">
            <a:avLst/>
          </a:prstGeom>
        </p:spPr>
      </p:pic>
      <p:sp>
        <p:nvSpPr>
          <p:cNvPr id="5" name="Left Arrow 4"/>
          <p:cNvSpPr/>
          <p:nvPr/>
        </p:nvSpPr>
        <p:spPr>
          <a:xfrm>
            <a:off x="5257800" y="2667000"/>
            <a:ext cx="609600" cy="1524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4705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70412"/>
            <a:ext cx="4724400" cy="6541477"/>
          </a:xfrm>
          <a:prstGeom prst="rect">
            <a:avLst/>
          </a:prstGeom>
        </p:spPr>
      </p:pic>
      <p:sp>
        <p:nvSpPr>
          <p:cNvPr id="5" name="Left Arrow 4"/>
          <p:cNvSpPr/>
          <p:nvPr/>
        </p:nvSpPr>
        <p:spPr>
          <a:xfrm>
            <a:off x="3429000" y="1447800"/>
            <a:ext cx="704585" cy="1524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7409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1136</TotalTime>
  <Words>1007</Words>
  <Application>Microsoft Office PowerPoint</Application>
  <PresentationFormat>On-screen Show (4:3)</PresentationFormat>
  <Paragraphs>79</Paragraphs>
  <Slides>22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Thatch</vt:lpstr>
      <vt:lpstr>EXPLORAREA RADIOLOGICA A APARATULUI URINAR</vt:lpstr>
      <vt:lpstr>  Radiatiile X</vt:lpstr>
      <vt:lpstr>PowerPoint Presentation</vt:lpstr>
      <vt:lpstr>PowerPoint Presentation</vt:lpstr>
      <vt:lpstr>PowerPoint Presentation</vt:lpstr>
      <vt:lpstr>Tehnici radiologice de investigatie a aparatului reno- urinar</vt:lpstr>
      <vt:lpstr>RRVS (KUB)</vt:lpstr>
      <vt:lpstr>PowerPoint Presentation</vt:lpstr>
      <vt:lpstr>PowerPoint Presentation</vt:lpstr>
      <vt:lpstr>PowerPoint Presentation</vt:lpstr>
      <vt:lpstr>Urografia intravenoasa</vt:lpstr>
      <vt:lpstr>PowerPoint Presentation</vt:lpstr>
      <vt:lpstr>PowerPoint Presentation</vt:lpstr>
      <vt:lpstr>Ureteropielografia</vt:lpstr>
      <vt:lpstr>PowerPoint Presentation</vt:lpstr>
      <vt:lpstr>Cistografia</vt:lpstr>
      <vt:lpstr>PowerPoint Presentation</vt:lpstr>
      <vt:lpstr>PowerPoint Presentation</vt:lpstr>
      <vt:lpstr>Uretrografia</vt:lpstr>
      <vt:lpstr>PowerPoint Presentation</vt:lpstr>
      <vt:lpstr>Angiografie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EXPLORAREA RADIOLOGICA A APARATULUI URINAR</dc:title>
  <dc:creator>Denisa</dc:creator>
  <cp:lastModifiedBy>Denisa</cp:lastModifiedBy>
  <cp:revision>48</cp:revision>
  <dcterms:created xsi:type="dcterms:W3CDTF">2006-08-16T00:00:00Z</dcterms:created>
  <dcterms:modified xsi:type="dcterms:W3CDTF">2020-04-03T15:47:13Z</dcterms:modified>
</cp:coreProperties>
</file>