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sldIdLst>
    <p:sldId id="294" r:id="rId2"/>
    <p:sldId id="296" r:id="rId3"/>
    <p:sldId id="300" r:id="rId4"/>
    <p:sldId id="301" r:id="rId5"/>
    <p:sldId id="297" r:id="rId6"/>
    <p:sldId id="313" r:id="rId7"/>
    <p:sldId id="299" r:id="rId8"/>
    <p:sldId id="302" r:id="rId9"/>
    <p:sldId id="303" r:id="rId10"/>
    <p:sldId id="304" r:id="rId11"/>
    <p:sldId id="306" r:id="rId12"/>
    <p:sldId id="307" r:id="rId13"/>
    <p:sldId id="308" r:id="rId14"/>
    <p:sldId id="309" r:id="rId15"/>
    <p:sldId id="310" r:id="rId16"/>
    <p:sldId id="311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256" r:id="rId31"/>
    <p:sldId id="257" r:id="rId32"/>
    <p:sldId id="258" r:id="rId33"/>
    <p:sldId id="259" r:id="rId34"/>
    <p:sldId id="260" r:id="rId35"/>
    <p:sldId id="261" r:id="rId36"/>
    <p:sldId id="262" r:id="rId37"/>
    <p:sldId id="263" r:id="rId38"/>
    <p:sldId id="266" r:id="rId39"/>
    <p:sldId id="265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305" r:id="rId4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i Panus" initials="A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10-24T12:43:44.886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CA161-776A-4B59-8E57-A4BE6A8836E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BD2A9-3E9C-4CB6-92D7-0544ACD3A9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471FF-1D4B-427E-8800-C6D58BCFB0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6006E29-9E15-4807-BD33-92F197814D3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4D4D3-87EB-4BA0-9F22-B57D2F53BE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7E47C558-5DC1-45CC-89C9-31E93F9705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804EE68B-39D1-497B-BBD4-E505E57609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37902-C787-4016-B6A7-72ECF62B07C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392F3-AEB9-4233-BF58-AD3CE721E1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E2382-62FC-4D26-8905-859CAE5EB7D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40F1C-73A3-4113-BB92-CBB931444E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267A2-0198-4B28-A8FA-A3C42E1730F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3C461-D981-4E56-A125-57CA9620CE1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940C3-A75C-41E3-958E-0859A11FA6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38804-8C7B-4C9A-A24B-9C0597BACD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5E74E-248D-415B-9ED7-57ADAA5D942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26D1C-9B02-4717-A737-ED8203E6C50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4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800">
                <a:solidFill>
                  <a:srgbClr val="FFFFFF"/>
                </a:solidFill>
              </a:defRPr>
            </a:lvl1pPr>
          </a:lstStyle>
          <a:p>
            <a:fld id="{2597FE4A-88A5-47D2-B68E-C6D5C3EBAB4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5" r:id="rId12"/>
    <p:sldLayoutId id="2147483732" r:id="rId13"/>
    <p:sldLayoutId id="2147483736" r:id="rId14"/>
    <p:sldLayoutId id="2147483737" r:id="rId15"/>
    <p:sldLayoutId id="2147483733" r:id="rId16"/>
    <p:sldLayoutId id="2147483734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2714620"/>
            <a:ext cx="8180412" cy="2016224"/>
          </a:xfrm>
        </p:spPr>
        <p:txBody>
          <a:bodyPr rtlCol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ro-RO" sz="4400" b="1" dirty="0" smtClean="0">
                <a:ln w="5080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ENDOUROLOGIA </a:t>
            </a:r>
            <a:r>
              <a:rPr lang="ro-RO" sz="4400" b="1" dirty="0">
                <a:ln w="5080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APARATULUI URINAR INFERIOR</a:t>
            </a:r>
          </a:p>
        </p:txBody>
      </p:sp>
      <p:pic>
        <p:nvPicPr>
          <p:cNvPr id="5125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428604"/>
            <a:ext cx="1068388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290"/>
            <a:ext cx="1589088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57224" y="5286388"/>
            <a:ext cx="6620968" cy="861420"/>
          </a:xfrm>
        </p:spPr>
        <p:txBody>
          <a:bodyPr/>
          <a:lstStyle/>
          <a:p>
            <a:r>
              <a:rPr lang="ro-RO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Andrei pănuș</a:t>
            </a:r>
            <a:endParaRPr lang="ro-RO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981075"/>
          </a:xfrm>
        </p:spPr>
        <p:txBody>
          <a:bodyPr/>
          <a:lstStyle/>
          <a:p>
            <a:pPr algn="ctr" eaLnBrk="1" hangingPunct="1"/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Patologie endoscopică vezicală - Litiază</a:t>
            </a: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279525"/>
            <a:ext cx="2879725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6950" y="1279525"/>
            <a:ext cx="3652838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3525" y="4292600"/>
            <a:ext cx="2943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4292600"/>
            <a:ext cx="4183062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981075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FFFF00"/>
                </a:solidFill>
                <a:ea typeface="ＭＳ Ｐゴシック" pitchFamily="34" charset="-128"/>
              </a:rPr>
              <a:t>Patologie endoscopică vezicală </a:t>
            </a:r>
            <a:r>
              <a:rPr lang="en-US" altLang="en-US" sz="3600" b="1" dirty="0" smtClean="0">
                <a:solidFill>
                  <a:srgbClr val="FFFF00"/>
                </a:solidFill>
                <a:ea typeface="ＭＳ Ｐゴシック" pitchFamily="34" charset="-128"/>
              </a:rPr>
              <a:t>– Tumori</a:t>
            </a:r>
            <a:r>
              <a:rPr lang="ro-RO" altLang="en-US" sz="3600" b="1" dirty="0" smtClean="0">
                <a:solidFill>
                  <a:srgbClr val="FFFF00"/>
                </a:solidFill>
                <a:ea typeface="ＭＳ Ｐゴシック" pitchFamily="34" charset="-128"/>
              </a:rPr>
              <a:t> vezicale</a:t>
            </a:r>
            <a:endParaRPr lang="en-US" altLang="en-US" sz="3600" b="1" dirty="0" smtClean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123950"/>
            <a:ext cx="372427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149725"/>
            <a:ext cx="3265487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4005263"/>
            <a:ext cx="360521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225" y="1125538"/>
            <a:ext cx="330835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981075"/>
          </a:xfrm>
        </p:spPr>
        <p:txBody>
          <a:bodyPr/>
          <a:lstStyle/>
          <a:p>
            <a:pPr algn="ctr" eaLnBrk="1" hangingPunct="1"/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Patologie endoscopică vezicală </a:t>
            </a:r>
            <a:r>
              <a:rPr lang="ro-RO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/>
            </a:r>
            <a:br>
              <a:rPr lang="ro-RO" altLang="en-US" sz="3600" b="1" smtClean="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Metode moderne de diagnostic al TV</a:t>
            </a:r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331913" y="3429000"/>
            <a:ext cx="6335712" cy="720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smtClean="0">
                <a:solidFill>
                  <a:srgbClr val="FFFFFF"/>
                </a:solidFill>
                <a:ea typeface="ＭＳ Ｐゴシック" pitchFamily="34" charset="-128"/>
              </a:rPr>
              <a:t>PDD </a:t>
            </a:r>
            <a:r>
              <a:rPr lang="mr-IN" altLang="en-US" smtClean="0">
                <a:solidFill>
                  <a:srgbClr val="FFFFFF"/>
                </a:solidFill>
                <a:ea typeface="ＭＳ Ｐゴシック" pitchFamily="34" charset="-128"/>
              </a:rPr>
              <a:t>–</a:t>
            </a:r>
            <a:r>
              <a:rPr lang="en-US" altLang="en-US" smtClean="0">
                <a:solidFill>
                  <a:srgbClr val="FFFFFF"/>
                </a:solidFill>
                <a:ea typeface="ＭＳ Ｐゴシック" pitchFamily="34" charset="-128"/>
              </a:rPr>
              <a:t> Diagnostic fotodinamic - Hexvix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125538"/>
            <a:ext cx="6643687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933825"/>
            <a:ext cx="44672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Content Placeholder 2"/>
          <p:cNvSpPr txBox="1">
            <a:spLocks/>
          </p:cNvSpPr>
          <p:nvPr/>
        </p:nvSpPr>
        <p:spPr bwMode="auto">
          <a:xfrm>
            <a:off x="1763713" y="6394450"/>
            <a:ext cx="5040312" cy="4587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000" dirty="0">
                <a:solidFill>
                  <a:srgbClr val="FFFFFF"/>
                </a:solidFill>
                <a:latin typeface="+mj-lt"/>
              </a:rPr>
              <a:t>NBI </a:t>
            </a:r>
            <a:r>
              <a:rPr lang="mr-IN" altLang="en-US" sz="2000" dirty="0">
                <a:solidFill>
                  <a:srgbClr val="FFFFFF"/>
                </a:solidFill>
                <a:latin typeface="+mj-lt"/>
              </a:rPr>
              <a:t>–</a:t>
            </a:r>
            <a:r>
              <a:rPr lang="en-US" altLang="en-US" sz="2000" dirty="0">
                <a:solidFill>
                  <a:srgbClr val="FFFFFF"/>
                </a:solidFill>
                <a:latin typeface="+mj-lt"/>
              </a:rPr>
              <a:t> Narrow band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981075"/>
          </a:xfrm>
        </p:spPr>
        <p:txBody>
          <a:bodyPr/>
          <a:lstStyle/>
          <a:p>
            <a:pPr algn="ctr" eaLnBrk="1" hangingPunct="1"/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Patologie endoscopică vezicală </a:t>
            </a:r>
            <a:r>
              <a:rPr lang="mr-IN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–</a:t>
            </a:r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 Corpi străini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2133600"/>
            <a:ext cx="3235325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81075"/>
            <a:ext cx="3024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908050"/>
            <a:ext cx="28321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149725"/>
            <a:ext cx="33369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4005263"/>
            <a:ext cx="3378200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981075"/>
          </a:xfrm>
        </p:spPr>
        <p:txBody>
          <a:bodyPr/>
          <a:lstStyle/>
          <a:p>
            <a:pPr algn="ctr" eaLnBrk="1" hangingPunct="1"/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Patologie endoscopică vezicală - Fistule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125538"/>
            <a:ext cx="689610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981075"/>
          </a:xfrm>
        </p:spPr>
        <p:txBody>
          <a:bodyPr/>
          <a:lstStyle/>
          <a:p>
            <a:pPr algn="ctr" eaLnBrk="1" hangingPunct="1"/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Patologie endoscopică vezicală - Ureterocel</a:t>
            </a:r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75" y="1412875"/>
            <a:ext cx="2855913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5088" y="1412875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2825" y="4005263"/>
            <a:ext cx="2873375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5088" y="4005263"/>
            <a:ext cx="2873375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smtClean="0">
                <a:solidFill>
                  <a:srgbClr val="FFFF00"/>
                </a:solidFill>
              </a:rPr>
              <a:t>URETROSCOPIA</a:t>
            </a:r>
          </a:p>
        </p:txBody>
      </p:sp>
      <p:sp>
        <p:nvSpPr>
          <p:cNvPr id="2048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28596" y="1125538"/>
            <a:ext cx="8501122" cy="5122862"/>
          </a:xfrm>
        </p:spPr>
        <p:txBody>
          <a:bodyPr/>
          <a:lstStyle/>
          <a:p>
            <a:r>
              <a:rPr lang="en-US" sz="1800" dirty="0" smtClean="0"/>
              <a:t>Uretra este un organ tubular prin care vezica urinar</a:t>
            </a:r>
            <a:r>
              <a:rPr lang="ro-RO" sz="1800" dirty="0" smtClean="0"/>
              <a:t>ă comunică cu exteriorul</a:t>
            </a:r>
          </a:p>
          <a:p>
            <a:r>
              <a:rPr lang="ro-RO" sz="1800" dirty="0" smtClean="0"/>
              <a:t>Uretra feminină este scurtă (2,5-4 cm), largă, si aproape rectilinie</a:t>
            </a:r>
          </a:p>
          <a:p>
            <a:r>
              <a:rPr lang="ro-RO" sz="1800" dirty="0" smtClean="0"/>
              <a:t>Uretra masculină este lunga (aprox. 20 cm), îngustă (10 mm diametru</a:t>
            </a:r>
            <a:r>
              <a:rPr lang="ro-RO" sz="1800" dirty="0" smtClean="0"/>
              <a:t>) </a:t>
            </a:r>
            <a:r>
              <a:rPr lang="ro-RO" sz="1800" dirty="0" smtClean="0"/>
              <a:t>si prezintă doua curburi: posterioară (fixă) si anterioară (mobilă). </a:t>
            </a:r>
          </a:p>
          <a:p>
            <a:r>
              <a:rPr lang="ro-RO" sz="1800" dirty="0" smtClean="0"/>
              <a:t>Uretra masculină este cale comună genitală si urinară</a:t>
            </a:r>
          </a:p>
          <a:p>
            <a:endParaRPr lang="en-US" sz="1800" dirty="0" smtClean="0"/>
          </a:p>
        </p:txBody>
      </p:sp>
      <p:pic>
        <p:nvPicPr>
          <p:cNvPr id="4" name="Content Placeholder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3000372"/>
            <a:ext cx="5786478" cy="364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>
                <a:solidFill>
                  <a:srgbClr val="FFFF00"/>
                </a:solidFill>
              </a:rPr>
              <a:t>URETROSCOPIA</a:t>
            </a:r>
            <a:endParaRPr lang="en-US" sz="3000" smtClean="0"/>
          </a:p>
        </p:txBody>
      </p:sp>
      <p:sp>
        <p:nvSpPr>
          <p:cNvPr id="2253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84188" y="1196975"/>
            <a:ext cx="8551862" cy="655638"/>
          </a:xfrm>
        </p:spPr>
        <p:txBody>
          <a:bodyPr/>
          <a:lstStyle/>
          <a:p>
            <a:r>
              <a:rPr lang="ro-RO" dirty="0" smtClean="0"/>
              <a:t>Explorarea endoscopică a uretrei se poate realiza cu cistoscopul</a:t>
            </a:r>
            <a:endParaRPr lang="en-US" dirty="0" smtClean="0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1700213"/>
            <a:ext cx="824230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Content Placeholder 2"/>
          <p:cNvSpPr txBox="1">
            <a:spLocks/>
          </p:cNvSpPr>
          <p:nvPr/>
        </p:nvSpPr>
        <p:spPr bwMode="auto">
          <a:xfrm>
            <a:off x="2095500" y="3943350"/>
            <a:ext cx="532923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sz="2000"/>
              <a:t>Aspect normal al mucoasei uretrale</a:t>
            </a:r>
            <a:endParaRPr lang="en-US" sz="2000"/>
          </a:p>
        </p:txBody>
      </p:sp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4325" y="4406900"/>
            <a:ext cx="597535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>
                <a:solidFill>
                  <a:srgbClr val="FFFF00"/>
                </a:solidFill>
              </a:rPr>
              <a:t>URETROSCOPIA</a:t>
            </a:r>
            <a:endParaRPr lang="en-US" sz="3000" smtClean="0"/>
          </a:p>
        </p:txBody>
      </p:sp>
      <p:pic>
        <p:nvPicPr>
          <p:cNvPr id="2355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12888" y="1268413"/>
            <a:ext cx="6118225" cy="2263775"/>
          </a:xfrm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4076700"/>
            <a:ext cx="313213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6824662" cy="600075"/>
          </a:xfrm>
        </p:spPr>
        <p:txBody>
          <a:bodyPr/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URETROSCOPIA</a:t>
            </a:r>
            <a:endParaRPr lang="en-US" sz="3000" b="1" dirty="0" smtClean="0"/>
          </a:p>
        </p:txBody>
      </p:sp>
      <p:pic>
        <p:nvPicPr>
          <p:cNvPr id="24579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4188" y="1196975"/>
            <a:ext cx="3511550" cy="3981450"/>
          </a:xfrm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1643042" y="5353050"/>
            <a:ext cx="5214974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o-RO" sz="2000" dirty="0"/>
              <a:t>Strictură de </a:t>
            </a:r>
            <a:r>
              <a:rPr lang="ro-RO" sz="2000" dirty="0" smtClean="0"/>
              <a:t>uretră – aspecte endoscopice</a:t>
            </a:r>
          </a:p>
          <a:p>
            <a:r>
              <a:rPr lang="ro-RO" sz="2000" dirty="0" smtClean="0"/>
              <a:t>Uretrotomie Optică Internă (UOI)</a:t>
            </a:r>
            <a:endParaRPr lang="en-US" sz="2000" dirty="0"/>
          </a:p>
        </p:txBody>
      </p:sp>
      <p:pic>
        <p:nvPicPr>
          <p:cNvPr id="2458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96975"/>
            <a:ext cx="22098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08363"/>
            <a:ext cx="22479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>
          <a:xfrm>
            <a:off x="1928794" y="142852"/>
            <a:ext cx="6550025" cy="938213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rgbClr val="FFFF00"/>
                </a:solidFill>
                <a:ea typeface="ＭＳ Ｐゴシック" pitchFamily="34" charset="-128"/>
              </a:rPr>
              <a:t>Vezica urinară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250825" y="836613"/>
            <a:ext cx="8713788" cy="4608512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ro-RO" altLang="en-US" sz="1900" b="1" smtClean="0">
                <a:solidFill>
                  <a:srgbClr val="FFFFFF"/>
                </a:solidFill>
                <a:ea typeface="ＭＳ Ｐゴシック" pitchFamily="34" charset="-128"/>
              </a:rPr>
              <a:t>Organ cavitar</a:t>
            </a:r>
            <a:r>
              <a:rPr lang="ro-RO" altLang="en-US" sz="1900" smtClean="0">
                <a:solidFill>
                  <a:srgbClr val="FFFFFF"/>
                </a:solidFill>
                <a:ea typeface="ＭＳ Ｐゴシック" pitchFamily="34" charset="-128"/>
              </a:rPr>
              <a:t>, de formă relativ sferică în stare de repleție </a:t>
            </a:r>
          </a:p>
          <a:p>
            <a:pPr eaLnBrk="1" hangingPunct="1">
              <a:lnSpc>
                <a:spcPct val="150000"/>
              </a:lnSpc>
            </a:pPr>
            <a:r>
              <a:rPr lang="ro-RO" altLang="en-US" sz="1900" smtClean="0">
                <a:solidFill>
                  <a:srgbClr val="FFFFFF"/>
                </a:solidFill>
                <a:ea typeface="ＭＳ Ｐゴシック" pitchFamily="34" charset="-128"/>
              </a:rPr>
              <a:t>Rol de </a:t>
            </a:r>
            <a:r>
              <a:rPr lang="ro-RO" altLang="en-US" sz="1900" b="1" smtClean="0">
                <a:solidFill>
                  <a:srgbClr val="FFFFFF"/>
                </a:solidFill>
                <a:ea typeface="ＭＳ Ｐゴシック" pitchFamily="34" charset="-128"/>
              </a:rPr>
              <a:t>rezervor </a:t>
            </a:r>
            <a:r>
              <a:rPr lang="ro-RO" altLang="en-US" sz="1900" smtClean="0">
                <a:solidFill>
                  <a:srgbClr val="FFFFFF"/>
                </a:solidFill>
                <a:ea typeface="ＭＳ Ｐゴシック" pitchFamily="34" charset="-128"/>
              </a:rPr>
              <a:t>în care se stochează urina între micţiuni</a:t>
            </a:r>
            <a:endParaRPr lang="en-US" altLang="en-US" sz="190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ro-RO" altLang="en-US" sz="1900" smtClean="0">
                <a:solidFill>
                  <a:srgbClr val="FFFFFF"/>
                </a:solidFill>
                <a:ea typeface="ＭＳ Ｐゴシック" pitchFamily="34" charset="-128"/>
              </a:rPr>
              <a:t>Capacitatea vezicală normală este de până la </a:t>
            </a:r>
            <a:r>
              <a:rPr lang="ro-RO" altLang="en-US" sz="1900" b="1" smtClean="0">
                <a:solidFill>
                  <a:srgbClr val="FFFFFF"/>
                </a:solidFill>
                <a:ea typeface="ＭＳ Ｐゴシック" pitchFamily="34" charset="-128"/>
              </a:rPr>
              <a:t>400 ml </a:t>
            </a:r>
          </a:p>
          <a:p>
            <a:pPr eaLnBrk="1" hangingPunct="1">
              <a:lnSpc>
                <a:spcPct val="150000"/>
              </a:lnSpc>
            </a:pPr>
            <a:r>
              <a:rPr lang="ro-RO" altLang="en-US" sz="1900" smtClean="0">
                <a:solidFill>
                  <a:srgbClr val="FFFFFF"/>
                </a:solidFill>
                <a:ea typeface="ＭＳ Ｐゴシック" pitchFamily="34" charset="-128"/>
              </a:rPr>
              <a:t>Perete constituit în principal din </a:t>
            </a:r>
            <a:r>
              <a:rPr lang="ro-RO" altLang="en-US" sz="1900" b="1" smtClean="0">
                <a:solidFill>
                  <a:srgbClr val="FFFFFF"/>
                </a:solidFill>
                <a:ea typeface="ＭＳ Ｐゴシック" pitchFamily="34" charset="-128"/>
              </a:rPr>
              <a:t>fibre musculare netede </a:t>
            </a:r>
            <a:r>
              <a:rPr lang="ro-RO" altLang="en-US" sz="1900" smtClean="0">
                <a:solidFill>
                  <a:srgbClr val="FFFFFF"/>
                </a:solidFill>
                <a:ea typeface="ＭＳ Ｐゴシック" pitchFamily="34" charset="-128"/>
              </a:rPr>
              <a:t>dispuse longitudinal, circular (detrusor)</a:t>
            </a:r>
          </a:p>
          <a:p>
            <a:pPr eaLnBrk="1" hangingPunct="1">
              <a:lnSpc>
                <a:spcPct val="150000"/>
              </a:lnSpc>
            </a:pPr>
            <a:r>
              <a:rPr lang="ro-RO" altLang="en-US" sz="1900" smtClean="0">
                <a:solidFill>
                  <a:srgbClr val="FFFFFF"/>
                </a:solidFill>
                <a:ea typeface="ＭＳ Ｐゴシック" pitchFamily="34" charset="-128"/>
              </a:rPr>
              <a:t>Epiteliu tranzițional - </a:t>
            </a:r>
            <a:r>
              <a:rPr lang="ro-RO" altLang="en-US" sz="1900" b="1" smtClean="0">
                <a:solidFill>
                  <a:srgbClr val="FFFFFF"/>
                </a:solidFill>
                <a:ea typeface="ＭＳ Ｐゴシック" pitchFamily="34" charset="-128"/>
              </a:rPr>
              <a:t>Uroteliu</a:t>
            </a:r>
          </a:p>
          <a:p>
            <a:pPr eaLnBrk="1" hangingPunct="1">
              <a:lnSpc>
                <a:spcPct val="150000"/>
              </a:lnSpc>
            </a:pPr>
            <a:r>
              <a:rPr lang="ro-RO" altLang="en-US" sz="1900" smtClean="0">
                <a:solidFill>
                  <a:srgbClr val="FFFFFF"/>
                </a:solidFill>
                <a:ea typeface="ＭＳ Ｐゴシック" pitchFamily="34" charset="-128"/>
              </a:rPr>
              <a:t>Situată în pelvis, subperitoneal,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ro-RO" altLang="en-US" sz="1900" smtClean="0">
                <a:solidFill>
                  <a:srgbClr val="FFFFFF"/>
                </a:solidFill>
                <a:ea typeface="ＭＳ Ｐゴシック" pitchFamily="34" charset="-128"/>
              </a:rPr>
              <a:t>     retrosimfizar 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556000"/>
            <a:ext cx="4098925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5959475" cy="600075"/>
          </a:xfrm>
        </p:spPr>
        <p:txBody>
          <a:bodyPr/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URETROSCOPIA</a:t>
            </a:r>
            <a:endParaRPr lang="en-US" sz="3000" b="1" dirty="0" smtClean="0"/>
          </a:p>
        </p:txBody>
      </p:sp>
      <p:sp>
        <p:nvSpPr>
          <p:cNvPr id="2560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303463" y="5153025"/>
            <a:ext cx="4537075" cy="873125"/>
          </a:xfrm>
        </p:spPr>
        <p:txBody>
          <a:bodyPr/>
          <a:lstStyle/>
          <a:p>
            <a:pPr algn="ctr"/>
            <a:r>
              <a:rPr lang="ro-RO" smtClean="0"/>
              <a:t>Uretrotomie optică internă bipolară vs. holmium</a:t>
            </a:r>
            <a:endParaRPr lang="en-US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1268413"/>
            <a:ext cx="7127875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6392862" cy="528637"/>
          </a:xfrm>
        </p:spPr>
        <p:txBody>
          <a:bodyPr/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URETROSCOPIA</a:t>
            </a:r>
            <a:endParaRPr lang="en-US" sz="3000" b="1" dirty="0" smtClean="0"/>
          </a:p>
        </p:txBody>
      </p:sp>
      <p:pic>
        <p:nvPicPr>
          <p:cNvPr id="26627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1052513"/>
            <a:ext cx="4248150" cy="1817687"/>
          </a:xfrm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5013325"/>
            <a:ext cx="42672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2013" y="2965450"/>
            <a:ext cx="23399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itle 1"/>
          <p:cNvSpPr txBox="1">
            <a:spLocks/>
          </p:cNvSpPr>
          <p:nvPr/>
        </p:nvSpPr>
        <p:spPr bwMode="auto">
          <a:xfrm>
            <a:off x="223838" y="3716338"/>
            <a:ext cx="31781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o-RO" sz="2000"/>
              <a:t>Neoplasme ale uretrei</a:t>
            </a:r>
            <a:endParaRPr lang="en-US" sz="2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7543800" cy="1968500"/>
          </a:xfrm>
        </p:spPr>
        <p:txBody>
          <a:bodyPr/>
          <a:lstStyle/>
          <a:p>
            <a:pPr algn="ctr"/>
            <a:r>
              <a:rPr lang="ro-RO" b="1" dirty="0" smtClean="0">
                <a:solidFill>
                  <a:srgbClr val="FFFF00"/>
                </a:solidFill>
              </a:rPr>
              <a:t>Metode endoscopice de tratament ale afecțiunilor tractului urinar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2765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27088" y="2565400"/>
            <a:ext cx="7129462" cy="3683000"/>
          </a:xfrm>
        </p:spPr>
        <p:txBody>
          <a:bodyPr/>
          <a:lstStyle/>
          <a:p>
            <a:r>
              <a:rPr lang="ro-RO" dirty="0" smtClean="0"/>
              <a:t>Rezecția transuretrală a vezicii (</a:t>
            </a:r>
            <a:r>
              <a:rPr lang="ro-RO" b="1" dirty="0" smtClean="0"/>
              <a:t>TUR-V</a:t>
            </a:r>
            <a:r>
              <a:rPr lang="ro-RO" dirty="0" smtClean="0"/>
              <a:t>) - </a:t>
            </a:r>
            <a:r>
              <a:rPr lang="en-US" dirty="0" smtClean="0"/>
              <a:t>Transurethral resection of the bladder</a:t>
            </a:r>
            <a:r>
              <a:rPr lang="ro-RO" dirty="0" smtClean="0"/>
              <a:t> (TUR-B)</a:t>
            </a:r>
            <a:endParaRPr lang="en-US" dirty="0" smtClean="0"/>
          </a:p>
          <a:p>
            <a:r>
              <a:rPr lang="ro-RO" dirty="0" smtClean="0"/>
              <a:t>Rezecția transuretrală a prostatei (</a:t>
            </a:r>
            <a:r>
              <a:rPr lang="ro-RO" b="1" dirty="0" smtClean="0"/>
              <a:t>TUR-P</a:t>
            </a:r>
            <a:r>
              <a:rPr lang="ro-RO" dirty="0" smtClean="0"/>
              <a:t>) - </a:t>
            </a:r>
            <a:r>
              <a:rPr lang="en-US" dirty="0" smtClean="0"/>
              <a:t>Transurethral resection of the prostat</a:t>
            </a:r>
            <a:r>
              <a:rPr lang="ro-RO" dirty="0" smtClean="0"/>
              <a:t>e</a:t>
            </a:r>
          </a:p>
          <a:p>
            <a:r>
              <a:rPr lang="ro-RO" dirty="0" smtClean="0"/>
              <a:t>Cistolitolapaxie – fragmentarea si extragerea endoscopică a litiazei vezicii </a:t>
            </a:r>
            <a:r>
              <a:rPr lang="ro-RO" dirty="0" smtClean="0"/>
              <a:t>urinare</a:t>
            </a:r>
          </a:p>
          <a:p>
            <a:r>
              <a:rPr lang="ro-RO" dirty="0" smtClean="0"/>
              <a:t>Uretrotomia Optică Internă (UOI)</a:t>
            </a:r>
            <a:endParaRPr lang="ro-RO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6751637" cy="600075"/>
          </a:xfrm>
        </p:spPr>
        <p:txBody>
          <a:bodyPr/>
          <a:lstStyle/>
          <a:p>
            <a:pPr algn="ctr"/>
            <a:r>
              <a:rPr lang="ro-RO" sz="3000" b="1" dirty="0" smtClean="0">
                <a:solidFill>
                  <a:srgbClr val="FFFF00"/>
                </a:solidFill>
              </a:rPr>
              <a:t>Instrumentar rezecție endoscopică</a:t>
            </a:r>
            <a:endParaRPr lang="en-US" sz="3000" b="1" dirty="0" smtClean="0">
              <a:solidFill>
                <a:srgbClr val="FFFF00"/>
              </a:solidFill>
            </a:endParaRPr>
          </a:p>
        </p:txBody>
      </p:sp>
      <p:sp>
        <p:nvSpPr>
          <p:cNvPr id="286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11188" y="1125538"/>
            <a:ext cx="8064500" cy="5399087"/>
          </a:xfrm>
        </p:spPr>
        <p:txBody>
          <a:bodyPr/>
          <a:lstStyle/>
          <a:p>
            <a:r>
              <a:rPr lang="ro-RO" dirty="0" smtClean="0"/>
              <a:t>Atât TUR-V cât si TUR-P se pot practica cu ajutorului unui </a:t>
            </a:r>
            <a:r>
              <a:rPr lang="ro-RO" dirty="0" smtClean="0"/>
              <a:t>rezectoscop – instrument endoscopic format din partea optică similară cistoscopului și o parte lucrativă utilizată pentru rezecție.</a:t>
            </a:r>
            <a:endParaRPr lang="en-US" dirty="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571744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500570"/>
            <a:ext cx="28575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3286124"/>
            <a:ext cx="3906838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6608762" cy="744537"/>
          </a:xfrm>
        </p:spPr>
        <p:txBody>
          <a:bodyPr/>
          <a:lstStyle/>
          <a:p>
            <a:r>
              <a:rPr lang="ro-RO" sz="3000" b="1" dirty="0" smtClean="0">
                <a:solidFill>
                  <a:srgbClr val="FFFF00"/>
                </a:solidFill>
              </a:rPr>
              <a:t>TUR-V</a:t>
            </a:r>
            <a:endParaRPr lang="en-US" sz="3000" b="1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88" y="1185863"/>
            <a:ext cx="6535737" cy="2747962"/>
          </a:xfrm>
        </p:spPr>
        <p:txBody>
          <a:bodyPr/>
          <a:lstStyle/>
          <a:p>
            <a:pPr>
              <a:defRPr/>
            </a:pPr>
            <a:r>
              <a:rPr lang="ro-RO" dirty="0"/>
              <a:t>Obținerea de probe de biopsie in vederea diagnosticului </a:t>
            </a:r>
            <a:r>
              <a:rPr lang="ro-RO" dirty="0" err="1"/>
              <a:t>anatomo</a:t>
            </a:r>
            <a:r>
              <a:rPr lang="ro-RO" dirty="0"/>
              <a:t>-patologic</a:t>
            </a:r>
          </a:p>
          <a:p>
            <a:pPr>
              <a:defRPr/>
            </a:pPr>
            <a:r>
              <a:rPr lang="ro-RO" dirty="0"/>
              <a:t>Tratamentul endoscopic al tumorilor vezicale superficiale</a:t>
            </a:r>
          </a:p>
          <a:p>
            <a:pPr>
              <a:defRPr/>
            </a:pPr>
            <a:r>
              <a:rPr lang="ro-RO" dirty="0"/>
              <a:t>Tratamentul endoscopic paliativ al tumorilor vezicale avansate</a:t>
            </a:r>
          </a:p>
          <a:p>
            <a:pPr>
              <a:defRPr/>
            </a:pPr>
            <a:r>
              <a:rPr lang="ro-RO" dirty="0"/>
              <a:t>Rareori: tratamentul cistitei </a:t>
            </a:r>
            <a:r>
              <a:rPr lang="ro-RO" dirty="0" smtClean="0"/>
              <a:t>interstițiale</a:t>
            </a:r>
          </a:p>
          <a:p>
            <a:pPr>
              <a:defRPr/>
            </a:pPr>
            <a:r>
              <a:rPr lang="ro-RO" dirty="0" smtClean="0"/>
              <a:t>Riscuri: sangerare, perforație vezicală</a:t>
            </a:r>
            <a:endParaRPr lang="ro-RO" dirty="0"/>
          </a:p>
          <a:p>
            <a:pPr marL="0" indent="0">
              <a:buFont typeface="Wingdings 3" pitchFamily="18" charset="2"/>
              <a:buNone/>
              <a:defRPr/>
            </a:pPr>
            <a:endParaRPr lang="en-US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950" y="1268413"/>
            <a:ext cx="18462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3213100"/>
            <a:ext cx="1846263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714884"/>
            <a:ext cx="63373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 noChangeArrowheads="1"/>
          </p:cNvSpPr>
          <p:nvPr>
            <p:ph type="title"/>
          </p:nvPr>
        </p:nvSpPr>
        <p:spPr>
          <a:xfrm>
            <a:off x="1071538" y="428604"/>
            <a:ext cx="6535737" cy="600075"/>
          </a:xfrm>
        </p:spPr>
        <p:txBody>
          <a:bodyPr/>
          <a:lstStyle/>
          <a:p>
            <a:r>
              <a:rPr lang="ro-RO" sz="3000" b="1" dirty="0" smtClean="0">
                <a:solidFill>
                  <a:srgbClr val="FFFF00"/>
                </a:solidFill>
              </a:rPr>
              <a:t>TUR-V – aspecte intraoperatorii</a:t>
            </a:r>
            <a:endParaRPr lang="en-US" sz="3000" b="1" dirty="0" smtClean="0"/>
          </a:p>
        </p:txBody>
      </p:sp>
      <p:pic>
        <p:nvPicPr>
          <p:cNvPr id="30723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452563"/>
            <a:ext cx="5575300" cy="419576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6896100" cy="815975"/>
          </a:xfrm>
        </p:spPr>
        <p:txBody>
          <a:bodyPr/>
          <a:lstStyle/>
          <a:p>
            <a:r>
              <a:rPr lang="ro-RO" sz="4400" b="1" dirty="0" smtClean="0">
                <a:solidFill>
                  <a:srgbClr val="FFFF00"/>
                </a:solidFill>
              </a:rPr>
              <a:t>TUR-P</a:t>
            </a:r>
            <a:endParaRPr lang="en-US" b="1" dirty="0" smtClean="0"/>
          </a:p>
        </p:txBody>
      </p:sp>
      <p:sp>
        <p:nvSpPr>
          <p:cNvPr id="3174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84188" y="1268413"/>
            <a:ext cx="7400925" cy="4979987"/>
          </a:xfrm>
        </p:spPr>
        <p:txBody>
          <a:bodyPr/>
          <a:lstStyle/>
          <a:p>
            <a:r>
              <a:rPr lang="ro-RO" dirty="0" smtClean="0"/>
              <a:t>Intervenție endoscopică folosită în tratamentul adenomului de prostată simptomatic </a:t>
            </a:r>
            <a:endParaRPr lang="ro-RO" dirty="0" smtClean="0"/>
          </a:p>
          <a:p>
            <a:r>
              <a:rPr lang="ro-RO" dirty="0" smtClean="0"/>
              <a:t>Se efectuează sub rahianestezie în poziție de litotomie</a:t>
            </a:r>
          </a:p>
          <a:p>
            <a:r>
              <a:rPr lang="ro-RO" dirty="0" smtClean="0"/>
              <a:t>Avantaje: recuperare rapidă a pacientului, aspect estetic</a:t>
            </a:r>
          </a:p>
          <a:p>
            <a:r>
              <a:rPr lang="ro-RO" dirty="0" smtClean="0"/>
              <a:t>Dezavantaje: risc de sângerare, stricturi de uretra, leziuni sfincteriene (incontinență urinară)</a:t>
            </a:r>
            <a:endParaRPr lang="ro-RO" dirty="0" smtClean="0"/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643314"/>
            <a:ext cx="5162546" cy="291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6392862" cy="673100"/>
          </a:xfrm>
        </p:spPr>
        <p:txBody>
          <a:bodyPr/>
          <a:lstStyle/>
          <a:p>
            <a:r>
              <a:rPr lang="ro-RO" sz="4000" b="1" dirty="0" smtClean="0">
                <a:solidFill>
                  <a:srgbClr val="FFFF00"/>
                </a:solidFill>
              </a:rPr>
              <a:t>TUR-P - principiu </a:t>
            </a:r>
            <a:endParaRPr lang="en-US" b="1" dirty="0" smtClean="0"/>
          </a:p>
        </p:txBody>
      </p:sp>
      <p:pic>
        <p:nvPicPr>
          <p:cNvPr id="32771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60588" y="1412875"/>
            <a:ext cx="4822825" cy="1800225"/>
          </a:xfrm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3463" y="3433763"/>
            <a:ext cx="4537075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7056437" cy="744537"/>
          </a:xfrm>
        </p:spPr>
        <p:txBody>
          <a:bodyPr/>
          <a:lstStyle/>
          <a:p>
            <a:r>
              <a:rPr lang="ro-RO" b="1" dirty="0" smtClean="0">
                <a:solidFill>
                  <a:srgbClr val="FFFF00"/>
                </a:solidFill>
              </a:rPr>
              <a:t>HoLEP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337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84188" y="1196975"/>
            <a:ext cx="7159646" cy="4195763"/>
          </a:xfrm>
        </p:spPr>
        <p:txBody>
          <a:bodyPr/>
          <a:lstStyle/>
          <a:p>
            <a:r>
              <a:rPr lang="ro-RO" dirty="0" smtClean="0"/>
              <a:t>Holmium Laser Enucleation of the Prostate</a:t>
            </a:r>
          </a:p>
          <a:p>
            <a:r>
              <a:rPr lang="ro-RO" dirty="0" smtClean="0"/>
              <a:t>Variantă modernă de tratament </a:t>
            </a:r>
            <a:r>
              <a:rPr lang="ro-RO" dirty="0" smtClean="0"/>
              <a:t>endoscopic al </a:t>
            </a:r>
            <a:r>
              <a:rPr lang="ro-RO" dirty="0" smtClean="0"/>
              <a:t>adenomului de </a:t>
            </a:r>
            <a:r>
              <a:rPr lang="ro-RO" dirty="0" smtClean="0"/>
              <a:t>prostată ce poate inlocui TURP</a:t>
            </a:r>
          </a:p>
          <a:p>
            <a:r>
              <a:rPr lang="ro-RO" dirty="0" smtClean="0"/>
              <a:t>Avantaje: sângerare redusă, recuperare rapidă</a:t>
            </a:r>
          </a:p>
          <a:p>
            <a:r>
              <a:rPr lang="ro-RO" dirty="0" smtClean="0"/>
              <a:t>Dezavantaje: preț ridicat, lipsa fragmentelor pentru ex AP</a:t>
            </a:r>
            <a:endParaRPr lang="en-US" dirty="0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876"/>
            <a:ext cx="39751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00504"/>
            <a:ext cx="4265612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 noChangeArrowheads="1"/>
          </p:cNvSpPr>
          <p:nvPr>
            <p:ph type="title"/>
          </p:nvPr>
        </p:nvSpPr>
        <p:spPr>
          <a:xfrm>
            <a:off x="484188" y="452438"/>
            <a:ext cx="6711950" cy="673100"/>
          </a:xfrm>
        </p:spPr>
        <p:txBody>
          <a:bodyPr/>
          <a:lstStyle/>
          <a:p>
            <a:r>
              <a:rPr lang="ro-RO" sz="3000" b="1" dirty="0" smtClean="0">
                <a:solidFill>
                  <a:srgbClr val="FFFF00"/>
                </a:solidFill>
              </a:rPr>
              <a:t>Cistolitolapaxia/Cistolitotriția</a:t>
            </a:r>
            <a:endParaRPr lang="en-US" sz="3000" b="1" dirty="0" smtClean="0">
              <a:solidFill>
                <a:srgbClr val="FFFF00"/>
              </a:solidFill>
            </a:endParaRPr>
          </a:p>
        </p:txBody>
      </p:sp>
      <p:sp>
        <p:nvSpPr>
          <p:cNvPr id="3481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84188" y="1052513"/>
            <a:ext cx="7516836" cy="720725"/>
          </a:xfrm>
        </p:spPr>
        <p:txBody>
          <a:bodyPr/>
          <a:lstStyle/>
          <a:p>
            <a:r>
              <a:rPr lang="ro-RO" dirty="0" smtClean="0"/>
              <a:t>Intervenție endoscopică practicată în vederea tratamentului litiazei vezicii </a:t>
            </a:r>
            <a:r>
              <a:rPr lang="ro-RO" dirty="0" smtClean="0"/>
              <a:t>urinare (fragmentare/extragere)</a:t>
            </a:r>
          </a:p>
          <a:p>
            <a:r>
              <a:rPr lang="ro-RO" dirty="0" smtClean="0"/>
              <a:t>Se efectuează cu litotritorul endoscopic mecanic </a:t>
            </a:r>
            <a:r>
              <a:rPr lang="ro-RO" dirty="0" smtClean="0"/>
              <a:t>”Punch</a:t>
            </a:r>
            <a:r>
              <a:rPr lang="ro-RO" dirty="0" smtClean="0"/>
              <a:t>” (similar cu rezectoscopul) sau cu energie LASER</a:t>
            </a:r>
          </a:p>
          <a:p>
            <a:r>
              <a:rPr lang="ro-RO" dirty="0" smtClean="0"/>
              <a:t>Riscuri: leziuni uretrale, vezicale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429000"/>
            <a:ext cx="37623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Content Placeholder 2"/>
          <p:cNvSpPr txBox="1">
            <a:spLocks/>
          </p:cNvSpPr>
          <p:nvPr/>
        </p:nvSpPr>
        <p:spPr bwMode="auto">
          <a:xfrm>
            <a:off x="3748088" y="3159125"/>
            <a:ext cx="16478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endParaRPr lang="en-US" sz="2000" dirty="0"/>
          </a:p>
        </p:txBody>
      </p:sp>
      <p:pic>
        <p:nvPicPr>
          <p:cNvPr id="3482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5000636"/>
            <a:ext cx="4443412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C:\Users\user\Desktop\csm_Stein-Lasersonde_klein_183a1444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876"/>
            <a:ext cx="3746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 noChangeArrowheads="1"/>
          </p:cNvSpPr>
          <p:nvPr>
            <p:ph type="title"/>
          </p:nvPr>
        </p:nvSpPr>
        <p:spPr>
          <a:xfrm>
            <a:off x="1714480" y="285728"/>
            <a:ext cx="6550025" cy="722312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rgbClr val="FFFF00"/>
                </a:solidFill>
                <a:ea typeface="ＭＳ Ｐゴシック" pitchFamily="34" charset="-128"/>
              </a:rPr>
              <a:t>Vezica urinară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3788" cy="2736850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ro-RO" altLang="en-US" sz="1900" dirty="0" smtClean="0">
                <a:solidFill>
                  <a:srgbClr val="FFFFFF"/>
                </a:solidFill>
                <a:ea typeface="ＭＳ Ｐゴシック" pitchFamily="34" charset="-128"/>
              </a:rPr>
              <a:t>Formată din </a:t>
            </a:r>
            <a:r>
              <a:rPr lang="ro-RO" altLang="en-US" sz="1900" b="1" dirty="0" smtClean="0">
                <a:solidFill>
                  <a:srgbClr val="FFFFFF"/>
                </a:solidFill>
                <a:ea typeface="ＭＳ Ｐゴシック" pitchFamily="34" charset="-128"/>
              </a:rPr>
              <a:t>bază, apex, col, pereți</a:t>
            </a:r>
            <a:r>
              <a:rPr lang="ro-RO" altLang="en-US" sz="1900" dirty="0" smtClean="0">
                <a:solidFill>
                  <a:srgbClr val="FFFFFF"/>
                </a:solidFill>
                <a:ea typeface="ＭＳ Ｐゴシック" pitchFamily="34" charset="-128"/>
              </a:rPr>
              <a:t>: antero-superior, posterior, laterali</a:t>
            </a:r>
          </a:p>
          <a:p>
            <a:pPr eaLnBrk="1" hangingPunct="1">
              <a:lnSpc>
                <a:spcPct val="130000"/>
              </a:lnSpc>
            </a:pPr>
            <a:r>
              <a:rPr lang="ro-RO" altLang="en-US" sz="1900" dirty="0" smtClean="0">
                <a:solidFill>
                  <a:srgbClr val="FFFFFF"/>
                </a:solidFill>
                <a:ea typeface="ＭＳ Ｐゴシック" pitchFamily="34" charset="-128"/>
              </a:rPr>
              <a:t>Baza vezicii urinare prezintă 3 orificii (două orificii ureterale şi colul vezical) care delimitează  o arie triunghiulară - </a:t>
            </a:r>
            <a:r>
              <a:rPr lang="ro-RO" altLang="en-US" sz="1900" b="1" dirty="0" smtClean="0">
                <a:solidFill>
                  <a:srgbClr val="FFFFFF"/>
                </a:solidFill>
                <a:ea typeface="ＭＳ Ｐゴシック" pitchFamily="34" charset="-128"/>
              </a:rPr>
              <a:t>trigonul vezical</a:t>
            </a:r>
            <a:r>
              <a:rPr lang="ro-RO" altLang="en-US" sz="1900" dirty="0" smtClean="0">
                <a:solidFill>
                  <a:srgbClr val="FFFFFF"/>
                </a:solidFill>
                <a:ea typeface="ＭＳ Ｐゴシック" pitchFamily="34" charset="-128"/>
              </a:rPr>
              <a:t>.</a:t>
            </a:r>
          </a:p>
          <a:p>
            <a:pPr eaLnBrk="1" hangingPunct="1">
              <a:lnSpc>
                <a:spcPct val="130000"/>
              </a:lnSpc>
            </a:pPr>
            <a:r>
              <a:rPr lang="ro-RO" altLang="en-US" sz="1900" dirty="0" smtClean="0">
                <a:solidFill>
                  <a:srgbClr val="FFFFFF"/>
                </a:solidFill>
                <a:ea typeface="ＭＳ Ｐゴシック" pitchFamily="34" charset="-128"/>
              </a:rPr>
              <a:t>Apexul este conectat cu ombilicul prin </a:t>
            </a:r>
            <a:r>
              <a:rPr lang="ro-RO" altLang="en-US" sz="1900" b="1" dirty="0" smtClean="0">
                <a:solidFill>
                  <a:srgbClr val="FFFFFF"/>
                </a:solidFill>
                <a:ea typeface="ＭＳ Ｐゴシック" pitchFamily="34" charset="-128"/>
              </a:rPr>
              <a:t>ligamentul ombilical (uraca)</a:t>
            </a:r>
          </a:p>
          <a:p>
            <a:pPr eaLnBrk="1" hangingPunct="1">
              <a:lnSpc>
                <a:spcPct val="130000"/>
              </a:lnSpc>
            </a:pPr>
            <a:r>
              <a:rPr lang="ro-RO" altLang="en-US" sz="1900" dirty="0" smtClean="0">
                <a:solidFill>
                  <a:srgbClr val="FFFFFF"/>
                </a:solidFill>
                <a:ea typeface="ＭＳ Ｐゴシック" pitchFamily="34" charset="-128"/>
              </a:rPr>
              <a:t>Colul vezical conține </a:t>
            </a:r>
            <a:r>
              <a:rPr lang="ro-RO" altLang="en-US" sz="1900" b="1" dirty="0" smtClean="0">
                <a:solidFill>
                  <a:srgbClr val="FFFFFF"/>
                </a:solidFill>
                <a:ea typeface="ＭＳ Ｐゴシック" pitchFamily="34" charset="-128"/>
              </a:rPr>
              <a:t>sfincterul urinar neted </a:t>
            </a:r>
            <a:r>
              <a:rPr lang="ro-RO" altLang="en-US" sz="1900" dirty="0" smtClean="0">
                <a:solidFill>
                  <a:srgbClr val="FFFFFF"/>
                </a:solidFill>
                <a:ea typeface="ＭＳ Ｐゴシック" pitchFamily="34" charset="-128"/>
              </a:rPr>
              <a:t>și se continuă cu uretra/prostata</a:t>
            </a:r>
          </a:p>
          <a:p>
            <a:pPr eaLnBrk="1" hangingPunct="1">
              <a:lnSpc>
                <a:spcPct val="130000"/>
              </a:lnSpc>
            </a:pPr>
            <a:endParaRPr lang="en-US" altLang="en-US" sz="1900" dirty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130000"/>
              </a:lnSpc>
            </a:pPr>
            <a:endParaRPr lang="en-US" altLang="en-US" sz="1900" dirty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73463"/>
            <a:ext cx="4411663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285720" y="3929066"/>
            <a:ext cx="43561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ro-RO" altLang="en-US" sz="20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Peretele anterosuperior este </a:t>
            </a:r>
            <a:r>
              <a:rPr lang="ro-RO" altLang="en-US" sz="20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acoperit de peritoneu</a:t>
            </a:r>
          </a:p>
          <a:p>
            <a:pPr marL="342900" indent="-342900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ro-RO" altLang="en-US" sz="20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Peretele posterior se invecinează cu rectul la bărbat și cu vaginul și colul uterin la femeie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 noChangeArrowheads="1"/>
          </p:cNvSpPr>
          <p:nvPr>
            <p:ph type="ctrTitle"/>
          </p:nvPr>
        </p:nvSpPr>
        <p:spPr>
          <a:xfrm>
            <a:off x="785786" y="1785926"/>
            <a:ext cx="5937250" cy="1260475"/>
          </a:xfrm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ENDOUROLOGI</a:t>
            </a:r>
            <a:r>
              <a:rPr lang="ro-RO" alt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APARATUL URINAR SUPERIOR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4071942"/>
            <a:ext cx="6619875" cy="862012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Ureteroscopia</a:t>
            </a:r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ro-RO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Nefroscopia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 noChangeArrowheads="1"/>
          </p:cNvSpPr>
          <p:nvPr>
            <p:ph type="title"/>
          </p:nvPr>
        </p:nvSpPr>
        <p:spPr>
          <a:xfrm>
            <a:off x="785786" y="500042"/>
            <a:ext cx="7053262" cy="719138"/>
          </a:xfrm>
        </p:spPr>
        <p:txBody>
          <a:bodyPr/>
          <a:lstStyle/>
          <a:p>
            <a:pPr eaLnBrk="1" hangingPunct="1"/>
            <a:r>
              <a:rPr lang="ro-RO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Aparatul urinar superior</a:t>
            </a:r>
            <a:endParaRPr lang="en-US" alt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30263" y="2201863"/>
            <a:ext cx="6707187" cy="3341687"/>
          </a:xfrm>
        </p:spPr>
        <p:txBody>
          <a:bodyPr/>
          <a:lstStyle/>
          <a:p>
            <a:pPr eaLnBrk="1" hangingPunct="1"/>
            <a:r>
              <a:rPr lang="ro-RO" altLang="en-US" sz="1800" smtClean="0"/>
              <a:t>Format din rinichi si uretere</a:t>
            </a:r>
          </a:p>
          <a:p>
            <a:pPr eaLnBrk="1" hangingPunct="1"/>
            <a:r>
              <a:rPr lang="ro-RO" altLang="en-US" sz="1800" smtClean="0"/>
              <a:t>Rinichi – organe pereche, bogat vascularizate</a:t>
            </a:r>
          </a:p>
          <a:p>
            <a:pPr eaLnBrk="1" hangingPunct="1"/>
            <a:r>
              <a:rPr lang="ro-RO" altLang="en-US" sz="1800" smtClean="0"/>
              <a:t>Uretere – organe tubulare, musculo-membranoase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000504"/>
            <a:ext cx="33083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 noChangeArrowheads="1"/>
          </p:cNvSpPr>
          <p:nvPr>
            <p:ph type="title"/>
          </p:nvPr>
        </p:nvSpPr>
        <p:spPr>
          <a:xfrm>
            <a:off x="785786" y="571480"/>
            <a:ext cx="7053262" cy="698500"/>
          </a:xfrm>
        </p:spPr>
        <p:txBody>
          <a:bodyPr/>
          <a:lstStyle/>
          <a:p>
            <a:pPr eaLnBrk="1" hangingPunct="1"/>
            <a:r>
              <a:rPr lang="ro-RO" alt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Rinichii</a:t>
            </a:r>
            <a:endParaRPr lang="en-US" altLang="en-US" sz="40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00174"/>
            <a:ext cx="5572164" cy="514353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o-RO" dirty="0" smtClean="0"/>
              <a:t>Sunt organe pereche, bogat vascularizate (cei doi rinichi primesc aproximativ 20% din debitul cardiac de repaus) </a:t>
            </a:r>
          </a:p>
          <a:p>
            <a:pPr eaLnBrk="1" hangingPunct="1">
              <a:lnSpc>
                <a:spcPct val="90000"/>
              </a:lnSpc>
            </a:pPr>
            <a:r>
              <a:rPr lang="ro-RO" dirty="0" smtClean="0"/>
              <a:t>Forma si dimensiuni – au forma unui bob de fasole si dimensiuni de aproximativ 10-12/5-6/2.5-3 cm</a:t>
            </a:r>
          </a:p>
          <a:p>
            <a:pPr eaLnBrk="1" hangingPunct="1">
              <a:lnSpc>
                <a:spcPct val="90000"/>
              </a:lnSpc>
            </a:pPr>
            <a:r>
              <a:rPr lang="ro-RO" dirty="0" smtClean="0"/>
              <a:t>Sunt localizați retroperitoneal, în regiunea lombara (între vertebrele T12 si L3); rinichiul drept este situata cu 1-2 cm mai jos decât cel stâng</a:t>
            </a:r>
          </a:p>
          <a:p>
            <a:pPr eaLnBrk="1" hangingPunct="1">
              <a:lnSpc>
                <a:spcPct val="90000"/>
              </a:lnSpc>
            </a:pPr>
            <a:r>
              <a:rPr lang="ro-RO" dirty="0" smtClean="0"/>
              <a:t>Înconjurați de grăsimea pararenală și perirenală ce oferă protecție </a:t>
            </a:r>
          </a:p>
          <a:p>
            <a:pPr eaLnBrk="1" hangingPunct="1">
              <a:lnSpc>
                <a:spcPct val="90000"/>
              </a:lnSpc>
            </a:pPr>
            <a:r>
              <a:rPr lang="ro-RO" dirty="0" smtClean="0"/>
              <a:t>La polul superior al fiecarui rinichi se găsește glanda suprarenală</a:t>
            </a:r>
          </a:p>
        </p:txBody>
      </p:sp>
      <p:sp>
        <p:nvSpPr>
          <p:cNvPr id="37893" name="AutoShape 5" descr="HOW TO PREVENT KIDNEY INFECTION | Amen Super News|Official Media Outfit of  Adoration Ministry Enugu Nig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7895" name="AutoShape 7" descr="HOW TO PREVENT KIDNEY INFECTION | Amen Super News|Official Media Outfit of  Adoration Ministry Enugu Nig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7897" name="AutoShape 9" descr="Human kidneys,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37898" name="Picture 10" descr="C:\Users\user\Desktop\6146a32a63c8453122b6c96632ae0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571612"/>
            <a:ext cx="2848027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Rinichii</a:t>
            </a:r>
            <a:endParaRPr lang="en-US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500034" y="1285860"/>
            <a:ext cx="8215370" cy="3576637"/>
          </a:xfrm>
        </p:spPr>
        <p:txBody>
          <a:bodyPr/>
          <a:lstStyle/>
          <a:p>
            <a:pPr eaLnBrk="1" hangingPunct="1"/>
            <a:r>
              <a:rPr lang="ro-RO" altLang="en-US" sz="1800" dirty="0" smtClean="0"/>
              <a:t>Pe marginea concavă (medială) a rinichilor, in porțiunea mediană, se găsește hilul renal – compus din artera renală, vena renală, vase limfatice si structuri nervoase</a:t>
            </a:r>
          </a:p>
          <a:p>
            <a:pPr eaLnBrk="1" hangingPunct="1"/>
            <a:r>
              <a:rPr lang="ro-RO" altLang="en-US" sz="1800" dirty="0" smtClean="0"/>
              <a:t>Tot la acest nivel se găsește si bazinetul (pelvisul renal) – formațiune in formă de pâlnie ce se continuă cu ureterul</a:t>
            </a:r>
          </a:p>
          <a:p>
            <a:pPr eaLnBrk="1" hangingPunct="1"/>
            <a:r>
              <a:rPr lang="ro-RO" altLang="en-US" sz="1800" dirty="0" smtClean="0"/>
              <a:t>În secțiune rinichiul prezintă: la periferie - corticala renală, iar central zona medulară, calicele si pelvisul renal</a:t>
            </a:r>
          </a:p>
          <a:p>
            <a:pPr eaLnBrk="1" hangingPunct="1"/>
            <a:r>
              <a:rPr lang="ro-RO" altLang="en-US" sz="1800" dirty="0" smtClean="0"/>
              <a:t>Delimitat de capsula renală</a:t>
            </a:r>
          </a:p>
          <a:p>
            <a:pPr eaLnBrk="1" hangingPunct="1"/>
            <a:endParaRPr lang="en-US" altLang="en-US" sz="1800" dirty="0" smtClean="0"/>
          </a:p>
        </p:txBody>
      </p:sp>
      <p:pic>
        <p:nvPicPr>
          <p:cNvPr id="38916" name="Picture 4" descr="C:\Users\user\Desktop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143380"/>
            <a:ext cx="4071966" cy="246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Ureterele</a:t>
            </a:r>
            <a:endParaRPr lang="en-US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5214974" cy="5214974"/>
          </a:xfrm>
        </p:spPr>
        <p:txBody>
          <a:bodyPr>
            <a:normAutofit/>
          </a:bodyPr>
          <a:lstStyle/>
          <a:p>
            <a:pPr eaLnBrk="1" hangingPunct="1"/>
            <a:r>
              <a:rPr lang="ro-RO" dirty="0" smtClean="0"/>
              <a:t>Au rolul de a conduce urina formata la nivelul rinichiului spre vezica </a:t>
            </a:r>
            <a:r>
              <a:rPr lang="ro-RO" dirty="0" smtClean="0"/>
              <a:t>urinară</a:t>
            </a:r>
            <a:endParaRPr lang="ro-RO" dirty="0" smtClean="0"/>
          </a:p>
          <a:p>
            <a:pPr eaLnBrk="1" hangingPunct="1"/>
            <a:r>
              <a:rPr lang="ro-RO" dirty="0" smtClean="0"/>
              <a:t>Organe tubulare, musculo-membranoase</a:t>
            </a:r>
          </a:p>
          <a:p>
            <a:pPr eaLnBrk="1" hangingPunct="1"/>
            <a:r>
              <a:rPr lang="ro-RO" dirty="0" smtClean="0"/>
              <a:t>Lungime între 24 și 28 cm (Ureterul stâng este mai lung ca cel drept)</a:t>
            </a:r>
          </a:p>
          <a:p>
            <a:pPr eaLnBrk="1" hangingPunct="1"/>
            <a:r>
              <a:rPr lang="ro-RO" dirty="0" smtClean="0"/>
              <a:t>Calibru de 2-8 mm</a:t>
            </a:r>
          </a:p>
          <a:p>
            <a:pPr eaLnBrk="1" hangingPunct="1"/>
            <a:r>
              <a:rPr lang="ro-RO" dirty="0" smtClean="0"/>
              <a:t>Fiziologic prezintă 3 zone îngustate: </a:t>
            </a:r>
          </a:p>
          <a:p>
            <a:pPr lvl="1" eaLnBrk="1" hangingPunct="1"/>
            <a:r>
              <a:rPr lang="ro-RO" dirty="0" smtClean="0"/>
              <a:t>joncțiunea </a:t>
            </a:r>
            <a:r>
              <a:rPr lang="ro-RO" dirty="0" smtClean="0"/>
              <a:t>cu bazinetul (joncțiunea pielo-ureterală)</a:t>
            </a:r>
          </a:p>
          <a:p>
            <a:pPr lvl="1" eaLnBrk="1" hangingPunct="1"/>
            <a:r>
              <a:rPr lang="ro-RO" dirty="0" smtClean="0"/>
              <a:t>intersecția </a:t>
            </a:r>
            <a:r>
              <a:rPr lang="ro-RO" dirty="0" smtClean="0"/>
              <a:t>vaselor iliace</a:t>
            </a:r>
          </a:p>
          <a:p>
            <a:pPr lvl="1" eaLnBrk="1" hangingPunct="1"/>
            <a:r>
              <a:rPr lang="ro-RO" dirty="0" smtClean="0"/>
              <a:t>joncțiunea </a:t>
            </a:r>
            <a:r>
              <a:rPr lang="ro-RO" dirty="0" smtClean="0"/>
              <a:t>cu vezica urinară (joncțiunea uretero-vezicală)</a:t>
            </a:r>
          </a:p>
        </p:txBody>
      </p:sp>
      <p:pic>
        <p:nvPicPr>
          <p:cNvPr id="39940" name="Picture 4" descr="C:\Users\user\Desktop\anatomy-of-the-urinary-system-diagra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500174"/>
            <a:ext cx="3048005" cy="4572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Ureteroscopia</a:t>
            </a:r>
            <a:endParaRPr lang="en-US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14422"/>
            <a:ext cx="8001056" cy="3825875"/>
          </a:xfrm>
        </p:spPr>
        <p:txBody>
          <a:bodyPr>
            <a:normAutofit/>
          </a:bodyPr>
          <a:lstStyle/>
          <a:p>
            <a:pPr eaLnBrk="1" hangingPunct="1"/>
            <a:r>
              <a:rPr lang="ro-RO" sz="1800" dirty="0" smtClean="0"/>
              <a:t>Trendul actual în practica chirurgicala este dezvoltarea tehnicilor minim invazive</a:t>
            </a:r>
          </a:p>
          <a:p>
            <a:pPr eaLnBrk="1" hangingPunct="1"/>
            <a:r>
              <a:rPr lang="ro-RO" sz="1800" b="1" dirty="0" smtClean="0"/>
              <a:t>Ureteroscopia</a:t>
            </a:r>
            <a:r>
              <a:rPr lang="ro-RO" sz="1800" dirty="0" smtClean="0"/>
              <a:t> – explorarea endoscopică a ureterului si rinichiului</a:t>
            </a:r>
          </a:p>
          <a:p>
            <a:pPr eaLnBrk="1" hangingPunct="1"/>
            <a:r>
              <a:rPr lang="ro-RO" sz="1800" b="1" dirty="0" smtClean="0"/>
              <a:t>Ureteroscopu</a:t>
            </a:r>
            <a:r>
              <a:rPr lang="ro-RO" sz="1800" dirty="0" smtClean="0"/>
              <a:t>l – este mai lung si mai subțire decât cistoscopul</a:t>
            </a:r>
          </a:p>
          <a:p>
            <a:pPr eaLnBrk="1" hangingPunct="1"/>
            <a:r>
              <a:rPr lang="ro-RO" sz="1800" dirty="0" smtClean="0"/>
              <a:t>Format din: sursă de lumină si lentilă, cameră video, 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sz="1800" dirty="0" smtClean="0"/>
              <a:t>tub rigid sau flexibil între acestea</a:t>
            </a:r>
          </a:p>
          <a:p>
            <a:pPr eaLnBrk="1" hangingPunct="1">
              <a:buFont typeface="Wingdings 3" pitchFamily="18" charset="2"/>
              <a:buNone/>
            </a:pPr>
            <a:endParaRPr lang="ro-RO" sz="1800" dirty="0" smtClean="0"/>
          </a:p>
          <a:p>
            <a:pPr eaLnBrk="1" hangingPunct="1">
              <a:buFont typeface="Wingdings 3" pitchFamily="18" charset="2"/>
              <a:buNone/>
            </a:pPr>
            <a:endParaRPr lang="ro-RO" sz="1800" dirty="0" smtClean="0"/>
          </a:p>
          <a:p>
            <a:pPr eaLnBrk="1" hangingPunct="1">
              <a:buFont typeface="Wingdings 3" pitchFamily="18" charset="2"/>
              <a:buNone/>
            </a:pPr>
            <a:endParaRPr lang="ro-RO" sz="1800" dirty="0" smtClean="0"/>
          </a:p>
        </p:txBody>
      </p:sp>
      <p:pic>
        <p:nvPicPr>
          <p:cNvPr id="40965" name="Picture 5" descr="C:\Users\user\Desktop\Ureteroscopy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357562"/>
            <a:ext cx="3667140" cy="2823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smtClean="0">
                <a:solidFill>
                  <a:srgbClr val="FFFF00"/>
                </a:solidFill>
              </a:rPr>
              <a:t>Ureteroscopia</a:t>
            </a:r>
            <a:endParaRPr lang="en-US" altLang="en-US" smtClean="0">
              <a:solidFill>
                <a:srgbClr val="FFFF00"/>
              </a:solidFill>
            </a:endParaRPr>
          </a:p>
        </p:txBody>
      </p:sp>
      <p:sp>
        <p:nvSpPr>
          <p:cNvPr id="4198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42976" y="3786190"/>
            <a:ext cx="2721001" cy="369888"/>
          </a:xfrm>
        </p:spPr>
        <p:txBody>
          <a:bodyPr/>
          <a:lstStyle/>
          <a:p>
            <a:pPr eaLnBrk="1" hangingPunct="1">
              <a:buNone/>
            </a:pPr>
            <a:r>
              <a:rPr lang="ro-RO" altLang="en-US" dirty="0" smtClean="0"/>
              <a:t>Ureteroscop rigid</a:t>
            </a:r>
            <a:endParaRPr lang="en-US" altLang="en-US" dirty="0" smtClean="0"/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3286148" cy="234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37942"/>
            <a:ext cx="3286148" cy="229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286380" y="3786190"/>
            <a:ext cx="2987702" cy="36988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None/>
              <a:defRPr/>
            </a:pPr>
            <a:r>
              <a:rPr lang="ro-RO" dirty="0" err="1"/>
              <a:t>Ureteroscop</a:t>
            </a:r>
            <a:r>
              <a:rPr lang="ro-RO" dirty="0"/>
              <a:t> flexibil</a:t>
            </a:r>
            <a:endParaRPr lang="en-US" dirty="0"/>
          </a:p>
        </p:txBody>
      </p:sp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357694"/>
            <a:ext cx="166052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429132"/>
            <a:ext cx="1662113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Content Placeholder 2"/>
          <p:cNvSpPr txBox="1">
            <a:spLocks noChangeArrowheads="1"/>
          </p:cNvSpPr>
          <p:nvPr/>
        </p:nvSpPr>
        <p:spPr bwMode="auto">
          <a:xfrm>
            <a:off x="1928794" y="6215082"/>
            <a:ext cx="4873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algn="ctr" eaLnBrk="1" hangingPunct="1">
              <a:spcBef>
                <a:spcPts val="1000"/>
              </a:spcBef>
              <a:buClr>
                <a:srgbClr val="8AD0D6"/>
              </a:buClr>
              <a:buSzPct val="80000"/>
            </a:pPr>
            <a:r>
              <a:rPr lang="ro-RO" altLang="en-US" sz="2000" dirty="0"/>
              <a:t>Teacă </a:t>
            </a:r>
            <a:r>
              <a:rPr lang="ro-RO" altLang="en-US" sz="2000" dirty="0" smtClean="0"/>
              <a:t>acces ureteroscop </a:t>
            </a:r>
            <a:r>
              <a:rPr lang="ro-RO" altLang="en-US" sz="2000" dirty="0"/>
              <a:t>flexibil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b="1" dirty="0" smtClean="0">
                <a:solidFill>
                  <a:srgbClr val="FFFF00"/>
                </a:solidFill>
              </a:rPr>
              <a:t>Ureteroscopia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704975"/>
            <a:ext cx="6978650" cy="3838575"/>
          </a:xfrm>
        </p:spPr>
        <p:txBody>
          <a:bodyPr/>
          <a:lstStyle/>
          <a:p>
            <a:pPr eaLnBrk="1" hangingPunct="1"/>
            <a:r>
              <a:rPr lang="ro-RO" dirty="0" smtClean="0"/>
              <a:t>Indicațiile ureteroscopiei sunt: diagnostice si terapeutice</a:t>
            </a:r>
          </a:p>
          <a:p>
            <a:pPr eaLnBrk="1" hangingPunct="1"/>
            <a:r>
              <a:rPr lang="ro-RO" dirty="0" smtClean="0"/>
              <a:t>Indicatiile diagnostice ale ureteroscopiei: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Evaluarea hematuriei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Evaluarea tractului urinar superior dupa citologie urinara pozitivă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Evaluarea defectelor de umplere evidențiate in cursul examenelor imagistice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Reevaluare a tumorilor de tract urinar superior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o-RO" dirty="0" smtClean="0"/>
              <a:t>Complicațiile ureteroscopiei pot fi: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Hemoragia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Infecții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Lezarea ureterului sau a rinichiului</a:t>
            </a:r>
          </a:p>
          <a:p>
            <a:pPr eaLnBrk="1" hangingPunct="1">
              <a:buFont typeface="Wingdings 3" pitchFamily="18" charset="2"/>
              <a:buNone/>
            </a:pPr>
            <a:endParaRPr lang="ro-RO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Ureteroscopia</a:t>
            </a:r>
            <a:r>
              <a:rPr lang="ro-RO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85860"/>
            <a:ext cx="8215370" cy="3146425"/>
          </a:xfrm>
        </p:spPr>
        <p:txBody>
          <a:bodyPr/>
          <a:lstStyle/>
          <a:p>
            <a:pPr eaLnBrk="1" hangingPunct="1"/>
            <a:r>
              <a:rPr lang="ro-RO" dirty="0" smtClean="0"/>
              <a:t>Indicațiile terapeutice ale ureteroscopiei: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Tratamentul litiazei  reno-ureterale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Tratamentul parțial sau total al tumorilor de uroteliu ale căilor urinare superioare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- Tratamentul stenozelor ureterale</a:t>
            </a:r>
          </a:p>
          <a:p>
            <a:pPr eaLnBrk="1" hangingPunct="1">
              <a:buFont typeface="Wingdings 3" pitchFamily="18" charset="2"/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85786" y="6424612"/>
            <a:ext cx="33782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18" charset="2"/>
              <a:buNone/>
              <a:tabLst/>
              <a:defRPr/>
            </a:pPr>
            <a:r>
              <a:rPr kumimoji="0" lang="ro-RO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Ureteroscopie: A) Rigidă  B) Flexibilă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1" y="3560954"/>
            <a:ext cx="3038444" cy="273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484878"/>
            <a:ext cx="3786214" cy="280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 noChangeArrowheads="1"/>
          </p:cNvSpPr>
          <p:nvPr/>
        </p:nvSpPr>
        <p:spPr bwMode="auto">
          <a:xfrm>
            <a:off x="4929190" y="6426200"/>
            <a:ext cx="3378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ro-RO" altLang="en-US" sz="1500" dirty="0"/>
              <a:t>Abord prin ureteroscopie flexibilă</a:t>
            </a:r>
            <a:endParaRPr lang="en-US" altLang="en-US" sz="15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b="1" dirty="0" smtClean="0">
                <a:solidFill>
                  <a:srgbClr val="FFFF00"/>
                </a:solidFill>
              </a:rPr>
              <a:t>Ureteroscopia - imagini intraoperatorii/complicații</a:t>
            </a:r>
            <a:endParaRPr lang="en-US" altLang="en-US" b="1" dirty="0" smtClean="0">
              <a:solidFill>
                <a:srgbClr val="FFFF00"/>
              </a:solidFill>
            </a:endParaRPr>
          </a:p>
        </p:txBody>
      </p:sp>
      <p:sp>
        <p:nvSpPr>
          <p:cNvPr id="4608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57158" y="4000504"/>
            <a:ext cx="2073305" cy="395287"/>
          </a:xfrm>
        </p:spPr>
        <p:txBody>
          <a:bodyPr/>
          <a:lstStyle/>
          <a:p>
            <a:pPr eaLnBrk="1" hangingPunct="1">
              <a:buNone/>
            </a:pPr>
            <a:r>
              <a:rPr lang="ro-RO" altLang="en-US" sz="1400" dirty="0" smtClean="0"/>
              <a:t>Aspect endoscopic normal al ureterului</a:t>
            </a:r>
            <a:endParaRPr lang="en-US" altLang="en-US" sz="1400" dirty="0" smtClean="0"/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3116"/>
            <a:ext cx="159861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214554"/>
            <a:ext cx="49752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Content Placeholder 2"/>
          <p:cNvSpPr txBox="1">
            <a:spLocks noChangeArrowheads="1"/>
          </p:cNvSpPr>
          <p:nvPr/>
        </p:nvSpPr>
        <p:spPr bwMode="auto">
          <a:xfrm>
            <a:off x="2857488" y="4000504"/>
            <a:ext cx="497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</a:pPr>
            <a:r>
              <a:rPr lang="ro-RO" altLang="en-US" sz="1600" dirty="0"/>
              <a:t>Leziuni ureterale: A) Grad scăzut; B-C) Grad înalt</a:t>
            </a:r>
            <a:endParaRPr lang="en-US" altLang="en-US" sz="1600" dirty="0"/>
          </a:p>
        </p:txBody>
      </p:sp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4643446"/>
            <a:ext cx="55467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Content Placeholder 2"/>
          <p:cNvSpPr txBox="1">
            <a:spLocks noChangeArrowheads="1"/>
          </p:cNvSpPr>
          <p:nvPr/>
        </p:nvSpPr>
        <p:spPr bwMode="auto">
          <a:xfrm>
            <a:off x="357158" y="6215082"/>
            <a:ext cx="814393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</a:pPr>
            <a:r>
              <a:rPr lang="ro-RO" altLang="en-US" sz="1400" dirty="0"/>
              <a:t>Leziuni ureterale: A)Ureter de aspect normal; B-C) Leziuni cauzate de teaca de acces ureteral </a:t>
            </a:r>
            <a:r>
              <a:rPr lang="ro-RO" altLang="en-US" sz="1400" dirty="0" smtClean="0"/>
              <a:t>a ureteroscopului </a:t>
            </a:r>
            <a:r>
              <a:rPr lang="ro-RO" altLang="en-US" sz="1400" dirty="0"/>
              <a:t>flexibil (B – 13F; C-14F)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>
          <a:xfrm>
            <a:off x="1403350" y="115888"/>
            <a:ext cx="6550025" cy="792162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rgbClr val="FFFF00"/>
                </a:solidFill>
                <a:ea typeface="ＭＳ Ｐゴシック" pitchFamily="34" charset="-128"/>
              </a:rPr>
              <a:t>Vezica urinară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0825" y="908050"/>
            <a:ext cx="8713788" cy="5553075"/>
          </a:xfrm>
        </p:spPr>
        <p:txBody>
          <a:bodyPr>
            <a:normAutofit/>
          </a:bodyPr>
          <a:lstStyle/>
          <a:p>
            <a:pPr eaLnBrk="1" hangingPunct="1">
              <a:lnSpc>
                <a:spcPct val="140000"/>
              </a:lnSpc>
            </a:pPr>
            <a:r>
              <a:rPr lang="ro-RO" alt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Vascularizația</a:t>
            </a:r>
            <a:r>
              <a:rPr lang="ro-RO" altLang="en-US" dirty="0" smtClean="0">
                <a:solidFill>
                  <a:srgbClr val="FFFFFF"/>
                </a:solidFill>
                <a:ea typeface="ＭＳ Ｐゴシック" pitchFamily="34" charset="-128"/>
              </a:rPr>
              <a:t>: </a:t>
            </a:r>
          </a:p>
          <a:p>
            <a:pPr marL="757238" lvl="2" eaLnBrk="1" hangingPunct="1">
              <a:lnSpc>
                <a:spcPct val="140000"/>
              </a:lnSpc>
            </a:pPr>
            <a:r>
              <a:rPr lang="ro-RO" altLang="en-US" sz="1700" dirty="0" smtClean="0">
                <a:solidFill>
                  <a:srgbClr val="FFFFFF"/>
                </a:solidFill>
                <a:ea typeface="ＭＳ Ｐゴシック" pitchFamily="34" charset="-128"/>
              </a:rPr>
              <a:t>A. vezicală superioară și inferioară </a:t>
            </a:r>
            <a:r>
              <a:rPr lang="mr-IN" altLang="en-US" sz="1700" dirty="0" smtClean="0">
                <a:solidFill>
                  <a:srgbClr val="FFFFFF"/>
                </a:solidFill>
                <a:ea typeface="ＭＳ Ｐゴシック" pitchFamily="34" charset="-128"/>
              </a:rPr>
              <a:t>–</a:t>
            </a:r>
            <a:r>
              <a:rPr lang="ro-RO" altLang="en-US" sz="1700" dirty="0" smtClean="0">
                <a:solidFill>
                  <a:srgbClr val="FFFFFF"/>
                </a:solidFill>
                <a:ea typeface="ＭＳ Ｐゴシック" pitchFamily="34" charset="-128"/>
              </a:rPr>
              <a:t> ramuri din A. iliacă internă</a:t>
            </a:r>
          </a:p>
          <a:p>
            <a:pPr marL="757238" lvl="2" eaLnBrk="1" hangingPunct="1">
              <a:lnSpc>
                <a:spcPct val="140000"/>
              </a:lnSpc>
            </a:pPr>
            <a:r>
              <a:rPr lang="ro-RO" altLang="en-US" sz="1700" dirty="0" smtClean="0">
                <a:solidFill>
                  <a:srgbClr val="FFFFFF"/>
                </a:solidFill>
                <a:ea typeface="ＭＳ Ｐゴシック" pitchFamily="34" charset="-128"/>
              </a:rPr>
              <a:t>Plexul venos vezical </a:t>
            </a:r>
            <a:r>
              <a:rPr lang="mr-IN" altLang="en-US" sz="1700" dirty="0" smtClean="0">
                <a:solidFill>
                  <a:srgbClr val="FFFFFF"/>
                </a:solidFill>
              </a:rPr>
              <a:t>–</a:t>
            </a:r>
            <a:r>
              <a:rPr lang="ro-RO" altLang="en-US" sz="1700" dirty="0" smtClean="0">
                <a:solidFill>
                  <a:srgbClr val="FFFFFF"/>
                </a:solidFill>
                <a:ea typeface="ＭＳ Ｐゴシック" pitchFamily="34" charset="-128"/>
              </a:rPr>
              <a:t> plexul venos prostatic </a:t>
            </a:r>
            <a:r>
              <a:rPr lang="mr-IN" altLang="en-US" sz="1700" dirty="0" smtClean="0">
                <a:solidFill>
                  <a:srgbClr val="FFFFFF"/>
                </a:solidFill>
              </a:rPr>
              <a:t>–</a:t>
            </a:r>
            <a:r>
              <a:rPr lang="ro-RO" altLang="en-US" sz="1700" dirty="0" smtClean="0">
                <a:solidFill>
                  <a:srgbClr val="FFFFFF"/>
                </a:solidFill>
                <a:ea typeface="ＭＳ Ｐゴシック" pitchFamily="34" charset="-128"/>
              </a:rPr>
              <a:t> V. iliacă internă</a:t>
            </a:r>
          </a:p>
          <a:p>
            <a:pPr eaLnBrk="1" hangingPunct="1">
              <a:lnSpc>
                <a:spcPct val="140000"/>
              </a:lnSpc>
            </a:pPr>
            <a:r>
              <a:rPr lang="ro-RO" alt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Drenajul limfatic</a:t>
            </a:r>
            <a:r>
              <a:rPr lang="ro-RO" altLang="en-US" dirty="0" smtClean="0">
                <a:solidFill>
                  <a:srgbClr val="FFFFFF"/>
                </a:solidFill>
                <a:ea typeface="ＭＳ Ｐゴシック" pitchFamily="34" charset="-128"/>
              </a:rPr>
              <a:t>: ganglionii limfatici iliac intern, extern și obturator</a:t>
            </a:r>
          </a:p>
          <a:p>
            <a:pPr eaLnBrk="1" hangingPunct="1">
              <a:lnSpc>
                <a:spcPct val="140000"/>
              </a:lnSpc>
            </a:pPr>
            <a:r>
              <a:rPr lang="ro-RO" alt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Inervația</a:t>
            </a:r>
            <a:r>
              <a:rPr lang="ro-RO" altLang="en-US" dirty="0" smtClean="0">
                <a:solidFill>
                  <a:srgbClr val="FFFFFF"/>
                </a:solidFill>
                <a:ea typeface="ＭＳ Ｐゴシック" pitchFamily="34" charset="-128"/>
              </a:rPr>
              <a:t> - plexul hipogastric inferior compus din:</a:t>
            </a:r>
          </a:p>
          <a:p>
            <a:pPr marL="757238" lvl="2" eaLnBrk="1" hangingPunct="1">
              <a:lnSpc>
                <a:spcPct val="140000"/>
              </a:lnSpc>
            </a:pPr>
            <a:r>
              <a:rPr lang="ro-RO" altLang="en-US" sz="1700" dirty="0" smtClean="0">
                <a:solidFill>
                  <a:srgbClr val="FFFFFF"/>
                </a:solidFill>
                <a:ea typeface="ＭＳ Ｐゴシック" pitchFamily="34" charset="-128"/>
              </a:rPr>
              <a:t>Fibre simpatice (L1, L2)</a:t>
            </a:r>
          </a:p>
          <a:p>
            <a:pPr marL="757238" lvl="2" eaLnBrk="1" hangingPunct="1">
              <a:lnSpc>
                <a:spcPct val="140000"/>
              </a:lnSpc>
            </a:pPr>
            <a:r>
              <a:rPr lang="ro-RO" altLang="en-US" sz="1700" dirty="0" smtClean="0">
                <a:solidFill>
                  <a:srgbClr val="FFFFFF"/>
                </a:solidFill>
                <a:ea typeface="ＭＳ Ｐゴシック" pitchFamily="34" charset="-128"/>
              </a:rPr>
              <a:t>Fibre parasimpatice (S2, S3, S4)</a:t>
            </a:r>
          </a:p>
          <a:p>
            <a:pPr marL="757238" lvl="2" eaLnBrk="1" hangingPunct="1">
              <a:lnSpc>
                <a:spcPct val="140000"/>
              </a:lnSpc>
            </a:pPr>
            <a:r>
              <a:rPr lang="ro-RO" altLang="en-US" sz="1700" dirty="0" smtClean="0">
                <a:solidFill>
                  <a:srgbClr val="FFFFFF"/>
                </a:solidFill>
                <a:ea typeface="ＭＳ Ｐゴシック" pitchFamily="34" charset="-128"/>
              </a:rPr>
              <a:t>Fibre senzitive splanhnice (n. rușinos)</a:t>
            </a:r>
          </a:p>
          <a:p>
            <a:pPr lvl="1" eaLnBrk="1" hangingPunct="1">
              <a:lnSpc>
                <a:spcPct val="140000"/>
              </a:lnSpc>
            </a:pPr>
            <a:r>
              <a:rPr lang="ro-RO" altLang="en-US" b="1" dirty="0" smtClean="0">
                <a:solidFill>
                  <a:srgbClr val="FFFFFF"/>
                </a:solidFill>
                <a:ea typeface="ＭＳ Ｐゴシック" pitchFamily="34" charset="-128"/>
              </a:rPr>
              <a:t>Centrul pontin al micțiunii</a:t>
            </a:r>
            <a:r>
              <a:rPr lang="ro-RO" altLang="en-US" dirty="0" smtClean="0">
                <a:solidFill>
                  <a:srgbClr val="FFFFFF"/>
                </a:solidFill>
                <a:ea typeface="ＭＳ Ｐゴシック" pitchFamily="34" charset="-128"/>
              </a:rPr>
              <a:t>: 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ro-RO" altLang="en-US" i="1" dirty="0" smtClean="0">
                <a:solidFill>
                  <a:srgbClr val="FFFFFF"/>
                </a:solidFill>
                <a:ea typeface="ＭＳ Ｐゴシック" pitchFamily="34" charset="-128"/>
              </a:rPr>
              <a:t>     - locus caeruleus</a:t>
            </a:r>
          </a:p>
          <a:p>
            <a:pPr eaLnBrk="1" hangingPunct="1">
              <a:lnSpc>
                <a:spcPct val="140000"/>
              </a:lnSpc>
            </a:pPr>
            <a:endParaRPr lang="en-US" altLang="en-US" dirty="0" smtClean="0">
              <a:solidFill>
                <a:srgbClr val="FFFFFF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140000"/>
              </a:lnSpc>
            </a:pPr>
            <a:endParaRPr lang="en-US" altLang="en-US" dirty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789363"/>
            <a:ext cx="4198937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Ureteroscopia flexibilă</a:t>
            </a:r>
            <a:endParaRPr lang="en-US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572140"/>
            <a:ext cx="4305300" cy="808038"/>
          </a:xfrm>
        </p:spPr>
        <p:txBody>
          <a:bodyPr>
            <a:noAutofit/>
          </a:bodyPr>
          <a:lstStyle/>
          <a:p>
            <a:pPr eaLnBrk="1" hangingPunct="1"/>
            <a:r>
              <a:rPr lang="ro-RO" sz="1200" dirty="0" smtClean="0"/>
              <a:t>Aspect intrarenal in timpul ureteroscopiei: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sz="1200" dirty="0" smtClean="0"/>
              <a:t>  a) Aspect normal al papilelor renale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sz="1200" dirty="0" smtClean="0"/>
              <a:t>  b-d) Depuneri de calciu – Placi Randall - de diferite mărimi</a:t>
            </a:r>
          </a:p>
          <a:p>
            <a:pPr eaLnBrk="1" hangingPunct="1">
              <a:buFont typeface="Wingdings 3" pitchFamily="18" charset="2"/>
              <a:buNone/>
            </a:pPr>
            <a:endParaRPr lang="ro-RO" sz="1200" dirty="0" smtClean="0"/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3659184" cy="365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85926"/>
            <a:ext cx="3649130" cy="350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840288" y="5572140"/>
            <a:ext cx="4303712" cy="931863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sz="800" dirty="0"/>
              <a:t>Aspect intrarenal in timpul ureteroscopiei: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ro-RO" sz="800" dirty="0"/>
              <a:t>  a) Aspect normal 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ro-RO" sz="800" dirty="0"/>
              <a:t>  b, d) Ducte Bellini mult lărgite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ro-RO" sz="800" dirty="0"/>
              <a:t>  c) Calcul renal format intr-un duct Bellini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188" y="1782763"/>
            <a:ext cx="3570287" cy="147637"/>
          </a:xfrm>
          <a:prstGeom prst="rect">
            <a:avLst/>
          </a:prstGeom>
        </p:spPr>
        <p:txBody>
          <a:bodyPr lIns="68580" tIns="34290" rIns="68580" bIns="3429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  <a:defRPr/>
            </a:pPr>
            <a:endParaRPr lang="ro-RO" sz="1200" dirty="0"/>
          </a:p>
        </p:txBody>
      </p:sp>
      <p:sp>
        <p:nvSpPr>
          <p:cNvPr id="47112" name="Content Placeholder 2"/>
          <p:cNvSpPr txBox="1">
            <a:spLocks noChangeArrowheads="1"/>
          </p:cNvSpPr>
          <p:nvPr/>
        </p:nvSpPr>
        <p:spPr bwMode="auto">
          <a:xfrm>
            <a:off x="500034" y="1285860"/>
            <a:ext cx="350202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sz="1600" b="1" dirty="0"/>
              <a:t>Litiaza renală</a:t>
            </a:r>
            <a:endParaRPr lang="en-US" altLang="en-US" sz="16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Ureteroscopia</a:t>
            </a:r>
            <a:endParaRPr lang="en-US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571472" y="1285860"/>
            <a:ext cx="3502025" cy="471487"/>
          </a:xfrm>
        </p:spPr>
        <p:txBody>
          <a:bodyPr/>
          <a:lstStyle/>
          <a:p>
            <a:pPr eaLnBrk="1" hangingPunct="1"/>
            <a:r>
              <a:rPr lang="ro-RO" altLang="en-US" sz="1600" b="1" dirty="0" smtClean="0"/>
              <a:t>Litiaza ureterală</a:t>
            </a:r>
            <a:endParaRPr lang="en-US" altLang="en-US" sz="1600" b="1" dirty="0" smtClean="0"/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3861489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Content Placeholder 2"/>
          <p:cNvSpPr txBox="1">
            <a:spLocks noChangeArrowheads="1"/>
          </p:cNvSpPr>
          <p:nvPr/>
        </p:nvSpPr>
        <p:spPr bwMode="auto">
          <a:xfrm>
            <a:off x="142844" y="6215082"/>
            <a:ext cx="464347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sz="1600" dirty="0"/>
              <a:t>Calcul ureteral în cursul </a:t>
            </a:r>
            <a:r>
              <a:rPr lang="ro-RO" altLang="en-US" sz="1600" dirty="0" smtClean="0"/>
              <a:t>fragmentării LASER </a:t>
            </a:r>
            <a:r>
              <a:rPr lang="ro-RO" altLang="en-US" sz="1600" dirty="0"/>
              <a:t>si extragerii și aspect post-tratament</a:t>
            </a:r>
            <a:endParaRPr lang="en-US" altLang="en-US" sz="1600" dirty="0"/>
          </a:p>
        </p:txBody>
      </p:sp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785926"/>
            <a:ext cx="427196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929190" y="4357694"/>
            <a:ext cx="3729037" cy="9525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sz="1400" dirty="0"/>
              <a:t>Calcul ureteral în cursul:</a:t>
            </a:r>
          </a:p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ro-RO" sz="1400" dirty="0"/>
              <a:t>  a) Extragerii cu sonda Dormia</a:t>
            </a:r>
          </a:p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None/>
            </a:pPr>
            <a:r>
              <a:rPr lang="ro-RO" sz="1400" dirty="0"/>
              <a:t>  b) Fragmentării cu LASER </a:t>
            </a:r>
            <a:endParaRPr lang="en-US" sz="1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smtClean="0">
                <a:solidFill>
                  <a:srgbClr val="FFFF00"/>
                </a:solidFill>
              </a:rPr>
              <a:t>Ureteroscopia</a:t>
            </a:r>
            <a:endParaRPr lang="en-US" altLang="en-US" smtClean="0">
              <a:solidFill>
                <a:srgbClr val="FFFF00"/>
              </a:solidFill>
            </a:endParaRPr>
          </a:p>
        </p:txBody>
      </p:sp>
      <p:sp>
        <p:nvSpPr>
          <p:cNvPr id="4915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714480" y="4151324"/>
            <a:ext cx="3000396" cy="849312"/>
          </a:xfrm>
        </p:spPr>
        <p:txBody>
          <a:bodyPr/>
          <a:lstStyle/>
          <a:p>
            <a:pPr eaLnBrk="1" hangingPunct="1"/>
            <a:r>
              <a:rPr lang="ro-RO" altLang="en-US" sz="1400" dirty="0" smtClean="0"/>
              <a:t>Tumora ureterală papilară</a:t>
            </a:r>
            <a:endParaRPr lang="en-US" altLang="en-US" sz="1400" dirty="0" smtClean="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714488"/>
            <a:ext cx="2766522" cy="240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46024"/>
            <a:ext cx="2714644" cy="236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Content Placeholder 2"/>
          <p:cNvSpPr txBox="1">
            <a:spLocks noChangeArrowheads="1"/>
          </p:cNvSpPr>
          <p:nvPr/>
        </p:nvSpPr>
        <p:spPr bwMode="auto">
          <a:xfrm>
            <a:off x="4857752" y="4143380"/>
            <a:ext cx="2890837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sz="1400" dirty="0"/>
              <a:t>Tumora ureterală de grad înalt</a:t>
            </a:r>
            <a:endParaRPr lang="en-US" altLang="en-US" sz="1400" dirty="0"/>
          </a:p>
        </p:txBody>
      </p:sp>
      <p:pic>
        <p:nvPicPr>
          <p:cNvPr id="4915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786322"/>
            <a:ext cx="2191625" cy="187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786322"/>
            <a:ext cx="5072066" cy="188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Content Placeholder 2"/>
          <p:cNvSpPr txBox="1">
            <a:spLocks noChangeArrowheads="1"/>
          </p:cNvSpPr>
          <p:nvPr/>
        </p:nvSpPr>
        <p:spPr bwMode="auto">
          <a:xfrm>
            <a:off x="500034" y="1214422"/>
            <a:ext cx="3286148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sz="1600" b="1" dirty="0" smtClean="0"/>
              <a:t>Tumori </a:t>
            </a:r>
            <a:r>
              <a:rPr lang="ro-RO" altLang="en-US" sz="1600" b="1" dirty="0"/>
              <a:t>uroteliale</a:t>
            </a:r>
            <a:endParaRPr lang="en-US" altLang="en-US" sz="16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smtClean="0">
                <a:solidFill>
                  <a:srgbClr val="FFFF00"/>
                </a:solidFill>
              </a:rPr>
              <a:t>Ureteroscopia</a:t>
            </a:r>
            <a:endParaRPr lang="en-US" altLang="en-US" smtClean="0">
              <a:solidFill>
                <a:srgbClr val="FFFF00"/>
              </a:solidFill>
            </a:endParaRPr>
          </a:p>
        </p:txBody>
      </p:sp>
      <p:sp>
        <p:nvSpPr>
          <p:cNvPr id="5017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28596" y="1276342"/>
            <a:ext cx="6156325" cy="1009650"/>
          </a:xfrm>
        </p:spPr>
        <p:txBody>
          <a:bodyPr/>
          <a:lstStyle/>
          <a:p>
            <a:pPr eaLnBrk="1" hangingPunct="1"/>
            <a:r>
              <a:rPr lang="ro-RO" altLang="en-US" dirty="0" smtClean="0"/>
              <a:t>Ureterită chistică</a:t>
            </a:r>
            <a:endParaRPr lang="en-US" altLang="en-US" dirty="0" smtClean="0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357430"/>
            <a:ext cx="823274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Nefroscopia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14422"/>
            <a:ext cx="8302654" cy="3146425"/>
          </a:xfrm>
        </p:spPr>
        <p:txBody>
          <a:bodyPr/>
          <a:lstStyle/>
          <a:p>
            <a:pPr eaLnBrk="1" hangingPunct="1"/>
            <a:r>
              <a:rPr lang="en-US" dirty="0" smtClean="0"/>
              <a:t>Reprezint</a:t>
            </a:r>
            <a:r>
              <a:rPr lang="ro-RO" dirty="0" smtClean="0"/>
              <a:t>ă o </a:t>
            </a:r>
            <a:r>
              <a:rPr lang="ro-RO" dirty="0" smtClean="0"/>
              <a:t>metodă endoscopică percutanată </a:t>
            </a:r>
            <a:r>
              <a:rPr lang="ro-RO" dirty="0" smtClean="0"/>
              <a:t>minim-invazivă  </a:t>
            </a:r>
            <a:r>
              <a:rPr lang="ro-RO" dirty="0" smtClean="0"/>
              <a:t>de </a:t>
            </a:r>
            <a:r>
              <a:rPr lang="ro-RO" dirty="0" smtClean="0"/>
              <a:t>explorare a interiorului </a:t>
            </a:r>
            <a:r>
              <a:rPr lang="ro-RO" dirty="0" smtClean="0"/>
              <a:t>rinichilor și tretament al litiazei renale</a:t>
            </a:r>
            <a:endParaRPr lang="ro-RO" dirty="0" smtClean="0"/>
          </a:p>
          <a:p>
            <a:pPr eaLnBrk="1" hangingPunct="1"/>
            <a:r>
              <a:rPr lang="ro-RO" dirty="0" smtClean="0"/>
              <a:t>Aceasta se practică utilizând </a:t>
            </a:r>
            <a:r>
              <a:rPr lang="ro-RO" dirty="0" smtClean="0"/>
              <a:t>nefroscopul rigid sau flexibil introdus percutanat prin intemediul unei teci rigide (Amplatz)</a:t>
            </a:r>
            <a:endParaRPr lang="ro-RO" dirty="0" smtClean="0"/>
          </a:p>
          <a:p>
            <a:pPr eaLnBrk="1" hangingPunct="1"/>
            <a:r>
              <a:rPr lang="ro-RO" dirty="0" smtClean="0"/>
              <a:t>Este folosită in principal pentru tratamentul litiazei renale (</a:t>
            </a:r>
            <a:r>
              <a:rPr lang="en-US" dirty="0" smtClean="0"/>
              <a:t>&gt;2cm)</a:t>
            </a:r>
            <a:r>
              <a:rPr lang="ro-RO" dirty="0" smtClean="0"/>
              <a:t> printr-un procedeu numit: NLP – Nefrolitotomie percutanată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o-RO" dirty="0" smtClean="0"/>
              <a:t>Complicațiile nefroscopiei pot fi: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 - Hemoragia</a:t>
            </a:r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 - </a:t>
            </a:r>
            <a:r>
              <a:rPr lang="ro-RO" dirty="0" smtClean="0"/>
              <a:t>Infecțiile</a:t>
            </a:r>
            <a:endParaRPr lang="ro-RO" dirty="0" smtClean="0"/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 - Lezarea rinichilor </a:t>
            </a:r>
            <a:endParaRPr lang="ro-RO" dirty="0" smtClean="0"/>
          </a:p>
          <a:p>
            <a:pPr eaLnBrk="1" hangingPunct="1">
              <a:buFont typeface="Wingdings 3" pitchFamily="18" charset="2"/>
              <a:buNone/>
            </a:pPr>
            <a:r>
              <a:rPr lang="ro-RO" dirty="0" smtClean="0"/>
              <a:t> </a:t>
            </a:r>
            <a:r>
              <a:rPr lang="ro-RO" dirty="0" smtClean="0"/>
              <a:t> - Lezarea altor </a:t>
            </a:r>
            <a:r>
              <a:rPr lang="ro-RO" dirty="0" smtClean="0"/>
              <a:t>organe adiacente</a:t>
            </a:r>
            <a:endParaRPr lang="en-US" dirty="0" smtClean="0"/>
          </a:p>
        </p:txBody>
      </p:sp>
      <p:pic>
        <p:nvPicPr>
          <p:cNvPr id="51205" name="Picture 5" descr="Percutaneous Nephrolithotomy PCNL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0" y="3714752"/>
            <a:ext cx="4262467" cy="2397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Nefroscopia</a:t>
            </a:r>
            <a:endParaRPr lang="en-US" alt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42976" y="6000768"/>
            <a:ext cx="2774950" cy="612775"/>
          </a:xfrm>
        </p:spPr>
        <p:txBody>
          <a:bodyPr/>
          <a:lstStyle/>
          <a:p>
            <a:pPr eaLnBrk="1" hangingPunct="1"/>
            <a:r>
              <a:rPr lang="ro-RO" altLang="en-US" dirty="0" smtClean="0"/>
              <a:t>Nefroscop rigid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143380"/>
            <a:ext cx="2763838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4143380"/>
            <a:ext cx="34893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Content Placeholder 2"/>
          <p:cNvSpPr txBox="1">
            <a:spLocks noChangeArrowheads="1"/>
          </p:cNvSpPr>
          <p:nvPr/>
        </p:nvSpPr>
        <p:spPr bwMode="auto">
          <a:xfrm>
            <a:off x="500034" y="1214422"/>
            <a:ext cx="792961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dirty="0"/>
              <a:t>Nefroscopia se practică cu pacientul in poziție de decubit </a:t>
            </a:r>
            <a:r>
              <a:rPr lang="ro-RO" altLang="en-US" dirty="0" smtClean="0"/>
              <a:t>ventral sub anestezie generală </a:t>
            </a:r>
          </a:p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dirty="0" smtClean="0"/>
              <a:t>Localizarea și puncționarea rinichiului (căii urinare) se realizează sub ghidaj dublu: ecografic și radiologic</a:t>
            </a:r>
          </a:p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dirty="0" smtClean="0"/>
              <a:t>Se dilată progresiv traseul, apoi se introduce teaca Amplatz prin care se inseră in calea urinară nefroscopul rigid/flexibil</a:t>
            </a:r>
          </a:p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dirty="0" smtClean="0"/>
              <a:t>Calculii se fragmenteză prin energie mecanică (balistic), sonică sau LASER, iar fragmentele se extrag cu pense speciale</a:t>
            </a:r>
          </a:p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endParaRPr lang="ro-RO" altLang="en-US" dirty="0"/>
          </a:p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endParaRPr lang="en-US" altLang="en-US" dirty="0"/>
          </a:p>
        </p:txBody>
      </p:sp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3837" y="4143380"/>
            <a:ext cx="2570163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Content Placeholder 2"/>
          <p:cNvSpPr txBox="1">
            <a:spLocks noChangeArrowheads="1"/>
          </p:cNvSpPr>
          <p:nvPr/>
        </p:nvSpPr>
        <p:spPr bwMode="auto">
          <a:xfrm>
            <a:off x="6369050" y="6072206"/>
            <a:ext cx="277495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sz="2000" dirty="0"/>
              <a:t>N</a:t>
            </a:r>
            <a:r>
              <a:rPr lang="ro-RO" altLang="en-US" sz="2000" dirty="0" smtClean="0"/>
              <a:t>efroscop </a:t>
            </a:r>
            <a:r>
              <a:rPr lang="ro-RO" altLang="en-US" sz="2000" dirty="0"/>
              <a:t>flexibil</a:t>
            </a:r>
          </a:p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altLang="en-US" smtClean="0">
                <a:solidFill>
                  <a:srgbClr val="FFFF00"/>
                </a:solidFill>
              </a:rPr>
              <a:t>Nefroscopia</a:t>
            </a:r>
            <a:endParaRPr lang="en-US" altLang="en-US" smtClean="0">
              <a:solidFill>
                <a:srgbClr val="FFFF00"/>
              </a:solidFill>
            </a:endParaRPr>
          </a:p>
        </p:txBody>
      </p:sp>
      <p:sp>
        <p:nvSpPr>
          <p:cNvPr id="5325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563563" y="5360988"/>
            <a:ext cx="3514725" cy="407987"/>
          </a:xfrm>
        </p:spPr>
        <p:txBody>
          <a:bodyPr/>
          <a:lstStyle/>
          <a:p>
            <a:pPr eaLnBrk="1" hangingPunct="1"/>
            <a:r>
              <a:rPr lang="ro-RO" altLang="en-US" dirty="0" smtClean="0"/>
              <a:t>Nefroscopie rigidă</a:t>
            </a:r>
            <a:endParaRPr lang="en-US" altLang="en-US" dirty="0" smtClean="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562" y="1722438"/>
            <a:ext cx="3936999" cy="362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5713" y="1722438"/>
            <a:ext cx="2378075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Content Placeholder 2"/>
          <p:cNvSpPr txBox="1">
            <a:spLocks noChangeArrowheads="1"/>
          </p:cNvSpPr>
          <p:nvPr/>
        </p:nvSpPr>
        <p:spPr bwMode="auto">
          <a:xfrm>
            <a:off x="5065713" y="5368925"/>
            <a:ext cx="351472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342900" indent="-342900" eaLnBrk="1" hangingPunct="1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18" charset="2"/>
              <a:buChar char=""/>
            </a:pPr>
            <a:r>
              <a:rPr lang="ro-RO" altLang="en-US" sz="2000" dirty="0"/>
              <a:t>Nefroscopie flexibilă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 noChangeArrowheads="1"/>
          </p:cNvSpPr>
          <p:nvPr>
            <p:ph type="title"/>
          </p:nvPr>
        </p:nvSpPr>
        <p:spPr>
          <a:xfrm>
            <a:off x="1979613" y="115888"/>
            <a:ext cx="5184775" cy="620712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Vă mulțumesc !</a:t>
            </a:r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81075"/>
            <a:ext cx="8243887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549275"/>
            <a:ext cx="893445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7056437" cy="833422"/>
          </a:xfrm>
        </p:spPr>
        <p:txBody>
          <a:bodyPr/>
          <a:lstStyle/>
          <a:p>
            <a:pPr algn="ctr"/>
            <a:r>
              <a:rPr lang="ro-RO" sz="4000" b="1" dirty="0" smtClean="0">
                <a:solidFill>
                  <a:srgbClr val="FFFF00"/>
                </a:solidFill>
              </a:rPr>
              <a:t>CISTOSCOPIA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188" y="1052513"/>
            <a:ext cx="6711950" cy="4195762"/>
          </a:xfrm>
        </p:spPr>
        <p:txBody>
          <a:bodyPr/>
          <a:lstStyle/>
          <a:p>
            <a:r>
              <a:rPr lang="ro-RO" dirty="0" smtClean="0"/>
              <a:t>Este o procedură endoscopică ce le permite medicilor urologi sa examineze uretra, prostata si vezica urinară</a:t>
            </a:r>
          </a:p>
          <a:p>
            <a:r>
              <a:rPr lang="ro-RO" dirty="0" smtClean="0"/>
              <a:t>Aceasta se practică folosind cistoscopul. Acesta poate fi rigid sau </a:t>
            </a:r>
            <a:r>
              <a:rPr lang="ro-RO" dirty="0" smtClean="0"/>
              <a:t>flexibil</a:t>
            </a:r>
            <a:r>
              <a:rPr lang="en-US" dirty="0" smtClean="0"/>
              <a:t> cu calibru variabil intre 16-25 Ch</a:t>
            </a:r>
            <a:endParaRPr lang="ro-RO" dirty="0" smtClean="0"/>
          </a:p>
          <a:p>
            <a:pPr>
              <a:buFont typeface="Wingdings 3" pitchFamily="18" charset="2"/>
              <a:buNone/>
            </a:pPr>
            <a:endParaRPr lang="en-US" dirty="0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25" y="2903538"/>
            <a:ext cx="43449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8" y="2852738"/>
            <a:ext cx="367982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itle 1"/>
          <p:cNvSpPr txBox="1">
            <a:spLocks/>
          </p:cNvSpPr>
          <p:nvPr/>
        </p:nvSpPr>
        <p:spPr bwMode="auto">
          <a:xfrm>
            <a:off x="1187450" y="5732463"/>
            <a:ext cx="227171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o-RO"/>
              <a:t>Cistoscopie rigidă</a:t>
            </a:r>
            <a:endParaRPr lang="en-US"/>
          </a:p>
        </p:txBody>
      </p:sp>
      <p:sp>
        <p:nvSpPr>
          <p:cNvPr id="10247" name="Title 1"/>
          <p:cNvSpPr txBox="1">
            <a:spLocks/>
          </p:cNvSpPr>
          <p:nvPr/>
        </p:nvSpPr>
        <p:spPr bwMode="auto">
          <a:xfrm>
            <a:off x="5530850" y="5730875"/>
            <a:ext cx="246221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o-RO"/>
              <a:t>Cistoscopie flexibilă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7054850" cy="720725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Aspecte endoscopice</a:t>
            </a:r>
          </a:p>
        </p:txBody>
      </p:sp>
      <p:sp>
        <p:nvSpPr>
          <p:cNvPr id="1126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859338" y="1341438"/>
            <a:ext cx="3744912" cy="143986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sz="2400" smtClean="0">
                <a:solidFill>
                  <a:srgbClr val="FFFFFF"/>
                </a:solidFill>
                <a:ea typeface="ＭＳ Ｐゴシック" pitchFamily="34" charset="-128"/>
              </a:rPr>
              <a:t>aspect normal cistoscopic al VU în repleție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 sz="240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126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4214812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57563"/>
            <a:ext cx="41052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Content Placeholder 2"/>
          <p:cNvSpPr txBox="1">
            <a:spLocks/>
          </p:cNvSpPr>
          <p:nvPr/>
        </p:nvSpPr>
        <p:spPr bwMode="auto">
          <a:xfrm>
            <a:off x="539750" y="5084763"/>
            <a:ext cx="3887788" cy="116046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  <a:ea typeface="ＭＳ Ｐゴシック" pitchFamily="34" charset="-128"/>
              </a:rPr>
              <a:t>orificiul ureteral stâng </a:t>
            </a:r>
            <a:r>
              <a:rPr lang="en-US" altLang="en-US" sz="2400" dirty="0" smtClean="0">
                <a:solidFill>
                  <a:srgbClr val="FFFFFF"/>
                </a:solidFill>
                <a:ea typeface="ＭＳ Ｐゴシック" pitchFamily="34" charset="-128"/>
              </a:rPr>
              <a:t>elimin</a:t>
            </a:r>
            <a:r>
              <a:rPr lang="ro-RO" altLang="en-US" sz="2400" dirty="0" smtClean="0">
                <a:solidFill>
                  <a:srgbClr val="FFFFFF"/>
                </a:solidFill>
                <a:ea typeface="ＭＳ Ｐゴシック" pitchFamily="34" charset="-128"/>
              </a:rPr>
              <a:t>ă</a:t>
            </a:r>
            <a:r>
              <a:rPr lang="en-US" altLang="en-US" sz="2400" dirty="0" smtClean="0">
                <a:solidFill>
                  <a:srgbClr val="FFFFFF"/>
                </a:solidFill>
                <a:ea typeface="ＭＳ Ｐゴシック" pitchFamily="34" charset="-128"/>
              </a:rPr>
              <a:t> </a:t>
            </a:r>
            <a:r>
              <a:rPr lang="en-US" altLang="en-US" sz="2400" dirty="0">
                <a:solidFill>
                  <a:srgbClr val="FFFFFF"/>
                </a:solidFill>
                <a:ea typeface="ＭＳ Ｐゴシック" pitchFamily="34" charset="-128"/>
              </a:rPr>
              <a:t>urină limpede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en-US" altLang="en-US" sz="2400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424863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Patologie endoscopică vezicală - Cistitele</a:t>
            </a:r>
          </a:p>
        </p:txBody>
      </p:sp>
      <p:sp>
        <p:nvSpPr>
          <p:cNvPr id="1229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9375" y="3689350"/>
            <a:ext cx="3816350" cy="720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smtClean="0">
                <a:solidFill>
                  <a:srgbClr val="FFFFFF"/>
                </a:solidFill>
                <a:ea typeface="ＭＳ Ｐゴシック" pitchFamily="34" charset="-128"/>
              </a:rPr>
              <a:t>Cistită acut</a:t>
            </a:r>
            <a:r>
              <a:rPr lang="ro-RO" altLang="en-US" smtClean="0">
                <a:solidFill>
                  <a:srgbClr val="FFFFFF"/>
                </a:solidFill>
                <a:ea typeface="ＭＳ Ｐゴシック" pitchFamily="34" charset="-128"/>
              </a:rPr>
              <a:t>ă </a:t>
            </a:r>
            <a:r>
              <a:rPr lang="en-US" altLang="en-US" smtClean="0">
                <a:solidFill>
                  <a:srgbClr val="FFFFFF"/>
                </a:solidFill>
                <a:ea typeface="ＭＳ Ｐゴシック" pitchFamily="34" charset="-128"/>
              </a:rPr>
              <a:t>hemoragică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216025"/>
            <a:ext cx="2911475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1117600"/>
            <a:ext cx="2808288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Content Placeholder 2"/>
          <p:cNvSpPr txBox="1">
            <a:spLocks/>
          </p:cNvSpPr>
          <p:nvPr/>
        </p:nvSpPr>
        <p:spPr bwMode="auto">
          <a:xfrm>
            <a:off x="4932363" y="3573463"/>
            <a:ext cx="3527425" cy="7191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000" dirty="0" err="1">
                <a:solidFill>
                  <a:srgbClr val="FFFFFF"/>
                </a:solidFill>
                <a:latin typeface="+mj-lt"/>
              </a:rPr>
              <a:t>Leziuni</a:t>
            </a:r>
            <a:r>
              <a:rPr lang="en-US" alt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rgbClr val="FFFFFF"/>
                </a:solidFill>
                <a:latin typeface="+mj-lt"/>
              </a:rPr>
              <a:t>cauzate</a:t>
            </a:r>
            <a:r>
              <a:rPr lang="en-US" altLang="en-US" sz="2000" dirty="0">
                <a:solidFill>
                  <a:srgbClr val="FFFFFF"/>
                </a:solidFill>
                <a:latin typeface="+mj-lt"/>
              </a:rPr>
              <a:t> de SUV</a:t>
            </a:r>
          </a:p>
        </p:txBody>
      </p:sp>
      <p:pic>
        <p:nvPicPr>
          <p:cNvPr id="1229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188" y="4335463"/>
            <a:ext cx="2538412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Content Placeholder 2"/>
          <p:cNvSpPr txBox="1">
            <a:spLocks/>
          </p:cNvSpPr>
          <p:nvPr/>
        </p:nvSpPr>
        <p:spPr bwMode="auto">
          <a:xfrm>
            <a:off x="468313" y="6399213"/>
            <a:ext cx="3167062" cy="4587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FF"/>
                </a:solidFill>
                <a:ea typeface="ＭＳ Ｐゴシック" pitchFamily="34" charset="-128"/>
              </a:rPr>
              <a:t>Cistită interstițială</a:t>
            </a:r>
          </a:p>
        </p:txBody>
      </p:sp>
      <p:pic>
        <p:nvPicPr>
          <p:cNvPr id="1229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4076700"/>
            <a:ext cx="2979738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Content Placeholder 2"/>
          <p:cNvSpPr txBox="1">
            <a:spLocks/>
          </p:cNvSpPr>
          <p:nvPr/>
        </p:nvSpPr>
        <p:spPr bwMode="auto">
          <a:xfrm>
            <a:off x="4932363" y="6386513"/>
            <a:ext cx="3168650" cy="4587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000" dirty="0">
                <a:solidFill>
                  <a:srgbClr val="FFFFFF"/>
                </a:solidFill>
                <a:latin typeface="+mj-lt"/>
              </a:rPr>
              <a:t>Ulcer </a:t>
            </a:r>
            <a:r>
              <a:rPr lang="en-US" altLang="en-US" sz="2000" dirty="0" err="1">
                <a:solidFill>
                  <a:srgbClr val="FFFFFF"/>
                </a:solidFill>
                <a:latin typeface="+mj-lt"/>
              </a:rPr>
              <a:t>Hunner</a:t>
            </a:r>
            <a:r>
              <a:rPr lang="en-US" altLang="en-US" sz="2000" dirty="0">
                <a:solidFill>
                  <a:srgbClr val="FFFFFF"/>
                </a:solidFill>
                <a:latin typeface="+mj-lt"/>
              </a:rPr>
              <a:t> (IC)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981075"/>
          </a:xfrm>
        </p:spPr>
        <p:txBody>
          <a:bodyPr/>
          <a:lstStyle/>
          <a:p>
            <a:pPr algn="ctr" eaLnBrk="1" hangingPunct="1"/>
            <a:r>
              <a:rPr lang="en-US" altLang="en-US" sz="3600" b="1" smtClean="0">
                <a:solidFill>
                  <a:srgbClr val="FFFF00"/>
                </a:solidFill>
                <a:ea typeface="ＭＳ Ｐゴシック" pitchFamily="34" charset="-128"/>
              </a:rPr>
              <a:t>Patologie endoscopică vezicală - Diverticuli</a:t>
            </a:r>
          </a:p>
        </p:txBody>
      </p:sp>
      <p:sp>
        <p:nvSpPr>
          <p:cNvPr id="1331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15900" y="3295650"/>
            <a:ext cx="4103688" cy="720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smtClean="0">
                <a:solidFill>
                  <a:srgbClr val="FFFFFF"/>
                </a:solidFill>
                <a:ea typeface="ＭＳ Ｐゴシック" pitchFamily="34" charset="-128"/>
              </a:rPr>
              <a:t>Vezică de luptă (trabecule)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" y="1219200"/>
            <a:ext cx="2592388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206500"/>
            <a:ext cx="26924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860800"/>
            <a:ext cx="26717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4005263"/>
            <a:ext cx="30861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Content Placeholder 2"/>
          <p:cNvSpPr txBox="1">
            <a:spLocks/>
          </p:cNvSpPr>
          <p:nvPr/>
        </p:nvSpPr>
        <p:spPr bwMode="auto">
          <a:xfrm>
            <a:off x="5292725" y="3459163"/>
            <a:ext cx="3167063" cy="5032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000" dirty="0" err="1">
                <a:solidFill>
                  <a:srgbClr val="FFFFFF"/>
                </a:solidFill>
                <a:latin typeface="+mj-lt"/>
              </a:rPr>
              <a:t>Diverticul</a:t>
            </a:r>
            <a:r>
              <a:rPr lang="en-US" altLang="en-US" sz="2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rgbClr val="FFFFFF"/>
                </a:solidFill>
                <a:latin typeface="+mj-lt"/>
              </a:rPr>
              <a:t>vezical</a:t>
            </a:r>
            <a:endParaRPr lang="en-US" altLang="en-US" sz="2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225" name="Content Placeholder 2"/>
          <p:cNvSpPr txBox="1">
            <a:spLocks/>
          </p:cNvSpPr>
          <p:nvPr/>
        </p:nvSpPr>
        <p:spPr bwMode="auto">
          <a:xfrm>
            <a:off x="684213" y="6381750"/>
            <a:ext cx="3167062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FF"/>
                </a:solidFill>
                <a:ea typeface="ＭＳ Ｐゴシック" pitchFamily="34" charset="-128"/>
              </a:rPr>
              <a:t>Litiază în diverticul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en-US" altLang="en-US" sz="200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226" name="Content Placeholder 2"/>
          <p:cNvSpPr txBox="1">
            <a:spLocks/>
          </p:cNvSpPr>
          <p:nvPr/>
        </p:nvSpPr>
        <p:spPr bwMode="auto">
          <a:xfrm>
            <a:off x="5292725" y="6397625"/>
            <a:ext cx="3167063" cy="431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en-US" sz="2000">
                <a:solidFill>
                  <a:srgbClr val="FFFFFF"/>
                </a:solidFill>
                <a:ea typeface="ＭＳ Ｐゴシック" pitchFamily="34" charset="-128"/>
              </a:rPr>
              <a:t>Tumoră în diverticul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en-US" altLang="en-US" sz="200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3514</TotalTime>
  <Words>1443</Words>
  <Application>Microsoft Office PowerPoint</Application>
  <PresentationFormat>On-screen Show (4:3)</PresentationFormat>
  <Paragraphs>199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Century Gothic</vt:lpstr>
      <vt:lpstr>Arial</vt:lpstr>
      <vt:lpstr>Wingdings 3</vt:lpstr>
      <vt:lpstr>Calibri</vt:lpstr>
      <vt:lpstr>ＭＳ Ｐゴシック</vt:lpstr>
      <vt:lpstr>Mangal</vt:lpstr>
      <vt:lpstr>Wingdings</vt:lpstr>
      <vt:lpstr>Ion</vt:lpstr>
      <vt:lpstr>ENDOUROLOGIA APARATULUI URINAR INFERIOR</vt:lpstr>
      <vt:lpstr>Vezica urinară</vt:lpstr>
      <vt:lpstr>Vezica urinară</vt:lpstr>
      <vt:lpstr>Vezica urinară</vt:lpstr>
      <vt:lpstr>Slide 5</vt:lpstr>
      <vt:lpstr>CISTOSCOPIA</vt:lpstr>
      <vt:lpstr>Aspecte endoscopice</vt:lpstr>
      <vt:lpstr>Patologie endoscopică vezicală - Cistitele</vt:lpstr>
      <vt:lpstr>Patologie endoscopică vezicală - Diverticuli</vt:lpstr>
      <vt:lpstr>Patologie endoscopică vezicală - Litiază</vt:lpstr>
      <vt:lpstr>Patologie endoscopică vezicală – Tumori vezicale</vt:lpstr>
      <vt:lpstr>Patologie endoscopică vezicală  Metode moderne de diagnostic al TV</vt:lpstr>
      <vt:lpstr>Patologie endoscopică vezicală – Corpi străini</vt:lpstr>
      <vt:lpstr>Patologie endoscopică vezicală - Fistule</vt:lpstr>
      <vt:lpstr>Patologie endoscopică vezicală - Ureterocel</vt:lpstr>
      <vt:lpstr>URETROSCOPIA</vt:lpstr>
      <vt:lpstr>URETROSCOPIA</vt:lpstr>
      <vt:lpstr>URETROSCOPIA</vt:lpstr>
      <vt:lpstr>URETROSCOPIA</vt:lpstr>
      <vt:lpstr>URETROSCOPIA</vt:lpstr>
      <vt:lpstr>URETROSCOPIA</vt:lpstr>
      <vt:lpstr>Metode endoscopice de tratament ale afecțiunilor tractului urinar</vt:lpstr>
      <vt:lpstr>Instrumentar rezecție endoscopică</vt:lpstr>
      <vt:lpstr>TUR-V</vt:lpstr>
      <vt:lpstr>TUR-V – aspecte intraoperatorii</vt:lpstr>
      <vt:lpstr>TUR-P</vt:lpstr>
      <vt:lpstr>TUR-P - principiu </vt:lpstr>
      <vt:lpstr>HoLEP</vt:lpstr>
      <vt:lpstr>Cistolitolapaxia/Cistolitotriția</vt:lpstr>
      <vt:lpstr>ENDOUROLOGIA APARATUL URINAR SUPERIOR</vt:lpstr>
      <vt:lpstr>Aparatul urinar superior</vt:lpstr>
      <vt:lpstr>Rinichii</vt:lpstr>
      <vt:lpstr>Rinichii</vt:lpstr>
      <vt:lpstr>Ureterele</vt:lpstr>
      <vt:lpstr>Ureteroscopia</vt:lpstr>
      <vt:lpstr>Ureteroscopia</vt:lpstr>
      <vt:lpstr>Ureteroscopia</vt:lpstr>
      <vt:lpstr>Ureteroscopia </vt:lpstr>
      <vt:lpstr>Ureteroscopia - imagini intraoperatorii/complicații</vt:lpstr>
      <vt:lpstr>Ureteroscopia flexibilă</vt:lpstr>
      <vt:lpstr>Ureteroscopia</vt:lpstr>
      <vt:lpstr>Ureteroscopia</vt:lpstr>
      <vt:lpstr>Ureteroscopia</vt:lpstr>
      <vt:lpstr>Nefroscopia</vt:lpstr>
      <vt:lpstr>Nefroscopia</vt:lpstr>
      <vt:lpstr>Nefroscopia</vt:lpstr>
      <vt:lpstr>Vă mulțumesc !</vt:lpstr>
    </vt:vector>
  </TitlesOfParts>
  <Company>DOROBANTU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MIRCEA</dc:creator>
  <cp:lastModifiedBy>user</cp:lastModifiedBy>
  <cp:revision>107</cp:revision>
  <dcterms:created xsi:type="dcterms:W3CDTF">2003-10-12T13:35:07Z</dcterms:created>
  <dcterms:modified xsi:type="dcterms:W3CDTF">2020-11-04T11:34:07Z</dcterms:modified>
</cp:coreProperties>
</file>