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u și sub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titlu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titlu</a:t>
            </a:r>
          </a:p>
        </p:txBody>
      </p:sp>
      <p:sp>
        <p:nvSpPr>
          <p:cNvPr id="12" name="Nivel corp unu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corp unu</a:t>
            </a:r>
          </a:p>
          <a:p>
            <a:pPr lvl="1"/>
            <a:r>
              <a:t>Nivel corp doi</a:t>
            </a:r>
          </a:p>
          <a:p>
            <a:pPr lvl="2"/>
            <a:r>
              <a:t>Nivel corp trei</a:t>
            </a:r>
          </a:p>
          <a:p>
            <a:pPr lvl="3"/>
            <a:r>
              <a:t>Nivel corp patru</a:t>
            </a:r>
          </a:p>
          <a:p>
            <a:pPr lvl="4"/>
            <a:r>
              <a:t>Nivel corp cinci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Ion Popescu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–Ion Popescu</a:t>
            </a:r>
          </a:p>
        </p:txBody>
      </p:sp>
      <p:sp>
        <p:nvSpPr>
          <p:cNvPr id="94" name="“Scrieți un citat aici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“Scrieți un citat aici.”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z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ecompletat">
    <p:bg>
      <p:bgPr>
        <a:gradFill flip="none" rotWithShape="1">
          <a:gsLst>
            <a:gs pos="0">
              <a:schemeClr val="accent3">
                <a:lumOff val="5363"/>
              </a:schemeClr>
            </a:gs>
            <a:gs pos="100000">
              <a:schemeClr val="accent3">
                <a:lumOff val="-9685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ză - 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 titlu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titlu</a:t>
            </a:r>
          </a:p>
        </p:txBody>
      </p:sp>
      <p:sp>
        <p:nvSpPr>
          <p:cNvPr id="22" name="Nivel corp unu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corp unu</a:t>
            </a:r>
          </a:p>
          <a:p>
            <a:pPr lvl="1"/>
            <a:r>
              <a:t>Nivel corp doi</a:t>
            </a:r>
          </a:p>
          <a:p>
            <a:pPr lvl="2"/>
            <a:r>
              <a:t>Nivel corp trei</a:t>
            </a:r>
          </a:p>
          <a:p>
            <a:pPr lvl="3"/>
            <a:r>
              <a:t>Nivel corp patru</a:t>
            </a:r>
          </a:p>
          <a:p>
            <a:pPr lvl="4"/>
            <a:r>
              <a:t>Nivel corp cinci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u - Cent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titlu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 titlu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ză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 titlu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 titlu</a:t>
            </a:r>
          </a:p>
        </p:txBody>
      </p:sp>
      <p:sp>
        <p:nvSpPr>
          <p:cNvPr id="40" name="Nivel corp unu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corp unu</a:t>
            </a:r>
          </a:p>
          <a:p>
            <a:pPr lvl="1"/>
            <a:r>
              <a:t>Nivel corp doi</a:t>
            </a:r>
          </a:p>
          <a:p>
            <a:pPr lvl="2"/>
            <a:r>
              <a:t>Nivel corp trei</a:t>
            </a:r>
          </a:p>
          <a:p>
            <a:pPr lvl="3"/>
            <a:r>
              <a:t>Nivel corp patru</a:t>
            </a:r>
          </a:p>
          <a:p>
            <a:pPr lvl="4"/>
            <a:r>
              <a:t>Nivel corp cinci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u - S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titl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titlu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u și marcat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titl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titlu</a:t>
            </a:r>
          </a:p>
        </p:txBody>
      </p:sp>
      <p:sp>
        <p:nvSpPr>
          <p:cNvPr id="57" name="Nivel corp unu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corp unu</a:t>
            </a:r>
          </a:p>
          <a:p>
            <a:pPr lvl="1"/>
            <a:r>
              <a:t>Nivel corp doi</a:t>
            </a:r>
          </a:p>
          <a:p>
            <a:pPr lvl="2"/>
            <a:r>
              <a:t>Nivel corp trei</a:t>
            </a:r>
          </a:p>
          <a:p>
            <a:pPr lvl="3"/>
            <a:r>
              <a:t>Nivel corp patru</a:t>
            </a:r>
          </a:p>
          <a:p>
            <a:pPr lvl="4"/>
            <a:r>
              <a:t>Nivel corp cinci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u, marcatori și poz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 titl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titlu</a:t>
            </a:r>
          </a:p>
        </p:txBody>
      </p:sp>
      <p:sp>
        <p:nvSpPr>
          <p:cNvPr id="67" name="Nivel corp unu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Nivel corp unu</a:t>
            </a:r>
          </a:p>
          <a:p>
            <a:pPr lvl="1"/>
            <a:r>
              <a:t>Nivel corp doi</a:t>
            </a:r>
          </a:p>
          <a:p>
            <a:pPr lvl="2"/>
            <a:r>
              <a:t>Nivel corp trei</a:t>
            </a:r>
          </a:p>
          <a:p>
            <a:pPr lvl="3"/>
            <a:r>
              <a:t>Nivel corp patru</a:t>
            </a:r>
          </a:p>
          <a:p>
            <a:pPr lvl="4"/>
            <a:r>
              <a:t>Nivel corp cinci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t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corp unu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Nivel corp unu</a:t>
            </a:r>
          </a:p>
          <a:p>
            <a:pPr lvl="1"/>
            <a:r>
              <a:t>Nivel corp doi</a:t>
            </a:r>
          </a:p>
          <a:p>
            <a:pPr lvl="2"/>
            <a:r>
              <a:t>Nivel corp trei</a:t>
            </a:r>
          </a:p>
          <a:p>
            <a:pPr lvl="3"/>
            <a:r>
              <a:t>Nivel corp patru</a:t>
            </a:r>
          </a:p>
          <a:p>
            <a:pPr lvl="4"/>
            <a:r>
              <a:t>Nivel corp cinci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ză - 3 exemp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titlu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titlu</a:t>
            </a:r>
          </a:p>
        </p:txBody>
      </p:sp>
      <p:sp>
        <p:nvSpPr>
          <p:cNvPr id="3" name="Nivel corp unu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corp unu</a:t>
            </a:r>
          </a:p>
          <a:p>
            <a:pPr lvl="1"/>
            <a:r>
              <a:t>Nivel corp doi</a:t>
            </a:r>
          </a:p>
          <a:p>
            <a:pPr lvl="2"/>
            <a:r>
              <a:t>Nivel corp trei</a:t>
            </a:r>
          </a:p>
          <a:p>
            <a:pPr lvl="3"/>
            <a:r>
              <a:t>Nivel corp patru</a:t>
            </a:r>
          </a:p>
          <a:p>
            <a:pPr lvl="4"/>
            <a:r>
              <a:t>Nivel corp cinci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6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Relationship Id="rId3" Type="http://schemas.openxmlformats.org/officeDocument/2006/relationships/image" Target="../media/image8.tif"/><Relationship Id="rId4" Type="http://schemas.openxmlformats.org/officeDocument/2006/relationships/image" Target="../media/image9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vestigațiile paraclinice în UROLOGI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Investigațiile paraclinice în UROLOGIE</a:t>
            </a:r>
          </a:p>
        </p:txBody>
      </p:sp>
      <p:sp>
        <p:nvSpPr>
          <p:cNvPr id="12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URO-CT…"/>
          <p:cNvSpPr txBox="1"/>
          <p:nvPr/>
        </p:nvSpPr>
        <p:spPr>
          <a:xfrm>
            <a:off x="741217" y="1235398"/>
            <a:ext cx="11319829" cy="1255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179999">
              <a:lnSpc>
                <a:spcPct val="120000"/>
              </a:lnSpc>
              <a:defRPr b="1" sz="1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URO-CT</a:t>
            </a:r>
          </a:p>
          <a:p>
            <a:pPr marL="204536" indent="-204536" algn="just" defTabSz="179999">
              <a:lnSpc>
                <a:spcPct val="120000"/>
              </a:lnSpc>
              <a:buSzPct val="75000"/>
              <a:buChar char="•"/>
              <a:defRPr sz="1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reconstituirii de imagini tridimensionale (3D) ale sistemului pielo-caliceal, ureterelor și vezicii urinare;</a:t>
            </a:r>
          </a:p>
          <a:p>
            <a:pPr marL="204536" indent="-204536" algn="just" defTabSz="179999">
              <a:lnSpc>
                <a:spcPct val="120000"/>
              </a:lnSpc>
              <a:buSzPct val="75000"/>
              <a:buChar char="•"/>
              <a:defRPr sz="1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frecvent folosit pentru investigarea hematuriei, diagnosticarea calculilor urinari, în suspiciunile de neoplasm renal sau urotelial.</a:t>
            </a:r>
          </a:p>
        </p:txBody>
      </p:sp>
      <p:pic>
        <p:nvPicPr>
          <p:cNvPr id="167" name="IMG_256" descr="IMG_25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2276" y="3885258"/>
            <a:ext cx="3901526" cy="3669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0775" y="3885258"/>
            <a:ext cx="2151224" cy="36694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vestigații de laborator…"/>
          <p:cNvSpPr txBox="1"/>
          <p:nvPr/>
        </p:nvSpPr>
        <p:spPr>
          <a:xfrm>
            <a:off x="1309671" y="698614"/>
            <a:ext cx="6438380" cy="2129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179999">
              <a:lnSpc>
                <a:spcPct val="120000"/>
              </a:lnSpc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uFill>
                  <a:solidFill>
                    <a:srgbClr val="00A2FF"/>
                  </a:solidFill>
                </a:uFill>
              </a:rPr>
              <a:t>Investiga</a:t>
            </a:r>
            <a:r>
              <a:rPr b="1">
                <a:uFill>
                  <a:solidFill>
                    <a:srgbClr val="00A2FF"/>
                  </a:solidFill>
                </a:uFill>
              </a:rPr>
              <a:t>ții de laborator </a:t>
            </a:r>
          </a:p>
          <a:p>
            <a:pPr algn="just" defTabSz="179999">
              <a:lnSpc>
                <a:spcPct val="120000"/>
              </a:lnSpc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 defTabSz="179999">
              <a:lnSpc>
                <a:spcPct val="120000"/>
              </a:lnSpc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Analiza urinii și secreției uretrale - Recoltarea urinii  </a:t>
            </a:r>
            <a:endParaRPr b="1"/>
          </a:p>
          <a:p>
            <a:pPr algn="just" defTabSz="179999">
              <a:lnSpc>
                <a:spcPct val="120000"/>
              </a:lnSpc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="1"/>
          </a:p>
          <a:p>
            <a:pPr marL="192505" indent="-192505" algn="just" defTabSz="179999">
              <a:lnSpc>
                <a:spcPct val="120000"/>
              </a:lnSpc>
              <a:buSzPct val="75000"/>
              <a:buChar char="•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Toaleta meatului uretral</a:t>
            </a:r>
            <a:endParaRPr b="1"/>
          </a:p>
          <a:p>
            <a:pPr marL="192505" indent="-192505" algn="just" defTabSz="179999">
              <a:lnSpc>
                <a:spcPct val="120000"/>
              </a:lnSpc>
              <a:buSzPct val="75000"/>
              <a:buChar char="•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Se recoltează din prima urină de dimineața</a:t>
            </a:r>
          </a:p>
        </p:txBody>
      </p:sp>
      <p:sp>
        <p:nvSpPr>
          <p:cNvPr id="123" name="Examenul sumar de urină evaluează…"/>
          <p:cNvSpPr txBox="1"/>
          <p:nvPr/>
        </p:nvSpPr>
        <p:spPr>
          <a:xfrm>
            <a:off x="1390237" y="3394639"/>
            <a:ext cx="4237088" cy="296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Examenul sumar de urină evaluează</a:t>
            </a:r>
          </a:p>
          <a:p>
            <a:pPr marL="216568" indent="-216568" algn="just">
              <a:buSzPct val="75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Culoarea</a:t>
            </a:r>
          </a:p>
          <a:p>
            <a:pPr marL="216568" indent="-216568" algn="just">
              <a:buSzPct val="75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Limpezimea</a:t>
            </a:r>
          </a:p>
          <a:p>
            <a:pPr marL="216568" indent="-216568" algn="just">
              <a:buSzPct val="75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Densitatea urinară - 1.001-1.035</a:t>
            </a:r>
          </a:p>
          <a:p>
            <a:pPr marL="216568" indent="-216568" algn="just">
              <a:buSzPct val="75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pH ul urinar - 4.5-8</a:t>
            </a:r>
          </a:p>
          <a:p>
            <a:pPr marL="216568" indent="-216568" algn="just">
              <a:buSzPct val="75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Eritrocite</a:t>
            </a:r>
          </a:p>
          <a:p>
            <a:pPr marL="216568" indent="-216568" algn="just">
              <a:buSzPct val="75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Leucocite</a:t>
            </a:r>
          </a:p>
          <a:p>
            <a:pPr marL="216568" indent="-216568" algn="just">
              <a:buSzPct val="75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Nitriți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24" name="Image result for urinary dipstick" descr="Image result for urinary dipstick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552880" y="5412684"/>
            <a:ext cx="4671142" cy="245205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st Dipstick"/>
          <p:cNvSpPr txBox="1"/>
          <p:nvPr/>
        </p:nvSpPr>
        <p:spPr>
          <a:xfrm>
            <a:off x="9126196" y="7804039"/>
            <a:ext cx="1524588" cy="554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79999">
              <a:lnSpc>
                <a:spcPct val="120000"/>
              </a:lnSpc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i="1"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i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>
                <a:latin typeface="Arial"/>
                <a:ea typeface="Arial"/>
                <a:cs typeface="Arial"/>
                <a:sym typeface="Arial"/>
              </a:rPr>
              <a:t>Test Dipstick </a:t>
            </a:r>
            <a:endParaRPr i="1" sz="1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8694" y="633342"/>
            <a:ext cx="3616326" cy="2553548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Eritrocite la examenul microscopic al urinii"/>
          <p:cNvSpPr txBox="1"/>
          <p:nvPr/>
        </p:nvSpPr>
        <p:spPr>
          <a:xfrm>
            <a:off x="2286838" y="1616084"/>
            <a:ext cx="843112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defRPr i="1"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Eritrocite la examenul microscopic al urinii</a:t>
            </a:r>
          </a:p>
        </p:txBody>
      </p:sp>
      <p:sp>
        <p:nvSpPr>
          <p:cNvPr id="129" name="Urocultura și Antibiograma…"/>
          <p:cNvSpPr txBox="1"/>
          <p:nvPr/>
        </p:nvSpPr>
        <p:spPr>
          <a:xfrm>
            <a:off x="3252873" y="4162801"/>
            <a:ext cx="6435554" cy="142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179999">
              <a:lnSpc>
                <a:spcPct val="120000"/>
              </a:lnSpc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	Urocultura și Antibiograma</a:t>
            </a:r>
            <a:endParaRPr b="1"/>
          </a:p>
          <a:p>
            <a:pPr marL="240631" indent="-240631" algn="just" defTabSz="179999">
              <a:lnSpc>
                <a:spcPct val="120000"/>
              </a:lnSpc>
              <a:buSzPct val="75000"/>
              <a:buChar char="•"/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Identifică bacteriile care produc infecția de tract urinar </a:t>
            </a:r>
            <a:endParaRPr b="1"/>
          </a:p>
          <a:p>
            <a:pPr marL="240631" indent="-240631" algn="just" defTabSz="179999">
              <a:lnSpc>
                <a:spcPct val="120000"/>
              </a:lnSpc>
              <a:buSzPct val="75000"/>
              <a:buChar char="•"/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Determină sensibilitatea germenilor la antibiotice</a:t>
            </a:r>
            <a:endParaRPr b="1"/>
          </a:p>
        </p:txBody>
      </p:sp>
      <p:pic>
        <p:nvPicPr>
          <p:cNvPr id="13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721" y="6695504"/>
            <a:ext cx="3380469" cy="2696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8642601" y="6740014"/>
            <a:ext cx="3948667" cy="269676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Însămânțarea pe medii de cultură; Antibiograma"/>
          <p:cNvSpPr txBox="1"/>
          <p:nvPr/>
        </p:nvSpPr>
        <p:spPr>
          <a:xfrm>
            <a:off x="4420955" y="7888321"/>
            <a:ext cx="4162891" cy="31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defRPr i="1"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Însămânțarea pe medii de cultură; Antibiograma</a:t>
            </a:r>
          </a:p>
        </p:txBody>
      </p:sp>
      <p:pic>
        <p:nvPicPr>
          <p:cNvPr id="133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301" y="579404"/>
            <a:ext cx="3380469" cy="2434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itologia Urinară…"/>
          <p:cNvSpPr txBox="1"/>
          <p:nvPr/>
        </p:nvSpPr>
        <p:spPr>
          <a:xfrm>
            <a:off x="273049" y="896020"/>
            <a:ext cx="12966701" cy="407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Citologia Urinară</a:t>
            </a:r>
          </a:p>
          <a:p>
            <a:pPr/>
          </a:p>
          <a:p>
            <a:pPr algn="just" defTabSz="179999">
              <a:lnSpc>
                <a:spcPct val="120000"/>
              </a:lnSpc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Depistează celulele anormale din urină</a:t>
            </a:r>
          </a:p>
          <a:p>
            <a:pPr algn="just" defTabSz="179999">
              <a:lnSpc>
                <a:spcPct val="120000"/>
              </a:lnSpc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Recomandată în cazul pacienților care prezintă hematurie sau pentru urmărirea pacienților diagnosticaț</a:t>
            </a:r>
            <a:r>
              <a:t>i cu tumor</a:t>
            </a:r>
            <a:r>
              <a:t>ă vezicală, cu scopul de a descoperi recidive tumorale</a:t>
            </a:r>
          </a:p>
          <a:p>
            <a:pPr algn="just" defTabSz="179999">
              <a:lnSpc>
                <a:spcPct val="120000"/>
              </a:lnSpc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Se recoltează din prima urină de dimineță</a:t>
            </a:r>
          </a:p>
          <a:p>
            <a:pPr algn="just" defTabSz="179999">
              <a:lnSpc>
                <a:spcPct val="120000"/>
              </a:lnSpc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Rezultatul poate fi interpretat:</a:t>
            </a:r>
          </a:p>
          <a:p>
            <a:pPr lvl="1" marL="2286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negativ;</a:t>
            </a:r>
          </a:p>
          <a:p>
            <a:pPr lvl="1" marL="2286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atipii celulare;</a:t>
            </a:r>
          </a:p>
          <a:p>
            <a:pPr lvl="1" marL="2286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celule suspecte pentru cancer urotelial;</a:t>
            </a:r>
          </a:p>
          <a:p>
            <a:pPr lvl="1" marL="2286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pozitiv - prezente celule neoplazice.</a:t>
            </a:r>
          </a:p>
        </p:txBody>
      </p:sp>
      <p:sp>
        <p:nvSpPr>
          <p:cNvPr id="136" name="Text"/>
          <p:cNvSpPr txBox="1"/>
          <p:nvPr/>
        </p:nvSpPr>
        <p:spPr>
          <a:xfrm>
            <a:off x="6505168" y="4660899"/>
            <a:ext cx="339295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 </a:t>
            </a:r>
          </a:p>
        </p:txBody>
      </p:sp>
      <p:sp>
        <p:nvSpPr>
          <p:cNvPr id="137" name="Text"/>
          <p:cNvSpPr txBox="1"/>
          <p:nvPr/>
        </p:nvSpPr>
        <p:spPr>
          <a:xfrm>
            <a:off x="6632168" y="4787899"/>
            <a:ext cx="24846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1511" y="4041507"/>
            <a:ext cx="7717184" cy="4943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ecreția uretrală…"/>
          <p:cNvSpPr txBox="1"/>
          <p:nvPr/>
        </p:nvSpPr>
        <p:spPr>
          <a:xfrm>
            <a:off x="2200560" y="1010786"/>
            <a:ext cx="4380675" cy="1556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179999">
              <a:lnSpc>
                <a:spcPct val="120000"/>
              </a:lnSpc>
              <a:defRPr sz="2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Secre</a:t>
            </a:r>
            <a:r>
              <a:rPr b="1"/>
              <a:t>ția uretrală</a:t>
            </a:r>
            <a:endParaRPr b="1"/>
          </a:p>
          <a:p>
            <a:pPr algn="just" defTabSz="179999">
              <a:lnSpc>
                <a:spcPct val="120000"/>
              </a:lnSpc>
              <a:defRPr sz="2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="1"/>
          </a:p>
          <a:p>
            <a:pPr algn="just" defTabSz="179999">
              <a:lnSpc>
                <a:spcPct val="120000"/>
              </a:lnSpc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Identifică agenții patogeni care produc uretrite, prostatite sau epididimite</a:t>
            </a:r>
          </a:p>
        </p:txBody>
      </p:sp>
      <p:pic>
        <p:nvPicPr>
          <p:cNvPr id="141" name="Image result for urethral secretion" descr="Image result for urethral secreti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1208" y="3809945"/>
            <a:ext cx="3488116" cy="5132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9252" y="4426305"/>
            <a:ext cx="5262393" cy="3900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reatinina…"/>
          <p:cNvSpPr txBox="1"/>
          <p:nvPr/>
        </p:nvSpPr>
        <p:spPr>
          <a:xfrm>
            <a:off x="131712" y="123917"/>
            <a:ext cx="12696925" cy="9505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179999">
              <a:lnSpc>
                <a:spcPct val="12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</a:t>
            </a:r>
            <a:r>
              <a:rPr b="1"/>
              <a:t>Creatinina</a:t>
            </a:r>
            <a:endParaRPr b="1"/>
          </a:p>
          <a:p>
            <a:pPr algn="just" defTabSz="179999">
              <a:lnSpc>
                <a:spcPct val="12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/>
          </a:p>
          <a:p>
            <a:pPr algn="just" defTabSz="179999">
              <a:lnSpc>
                <a:spcPct val="12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Valorile normale ale creatininei în sânge sunt de la 0.6 mg/dl la 1.2 mg/dl la bărbații adulți și de la 0.5 mg/dl la 1.1 mg/dl la femeile adulte.</a:t>
            </a:r>
            <a:endParaRPr b="1"/>
          </a:p>
          <a:p>
            <a:pPr algn="just" defTabSz="179999">
              <a:lnSpc>
                <a:spcPct val="12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Creșteri ale valorii normale:</a:t>
            </a:r>
          </a:p>
          <a:p>
            <a:pPr lvl="2" marL="333375" indent="-104775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afec</a:t>
            </a:r>
            <a:r>
              <a:t>țiuni renale acute sau cronice de cauză glomerulară sau tubulo-interstițială; </a:t>
            </a:r>
          </a:p>
          <a:p>
            <a:pPr lvl="2" marL="333375" indent="-104775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obstruc</a:t>
            </a:r>
            <a:r>
              <a:t>ții ale tractului  urinar (azotemie postrenală); </a:t>
            </a:r>
          </a:p>
          <a:p>
            <a:pPr lvl="2" marL="333375" indent="-104775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sc</a:t>
            </a:r>
            <a:r>
              <a:t>ăderea perfuziei renale (azotemie prerenală</a:t>
            </a:r>
            <a:r>
              <a:t>): insuficien</a:t>
            </a:r>
            <a:r>
              <a:t>ță </a:t>
            </a:r>
            <a:r>
              <a:t>cardiac</a:t>
            </a:r>
            <a:r>
              <a:t>ă </a:t>
            </a:r>
            <a:r>
              <a:t>congestiv</a:t>
            </a:r>
            <a:r>
              <a:t>ă, șoc septic, deshidratare; </a:t>
            </a:r>
          </a:p>
          <a:p>
            <a:pPr algn="just" defTabSz="179999">
              <a:lnSpc>
                <a:spcPct val="120000"/>
              </a:lnSpc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just" defTabSz="179999">
              <a:lnSpc>
                <a:spcPct val="12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b="1"/>
              <a:t>Ureea</a:t>
            </a:r>
            <a:endParaRPr b="1"/>
          </a:p>
          <a:p>
            <a:pPr algn="just" defTabSz="179999">
              <a:lnSpc>
                <a:spcPct val="12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/>
          </a:p>
          <a:p>
            <a:pPr algn="just" defTabSz="179999">
              <a:lnSpc>
                <a:spcPct val="12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Valorile normale:</a:t>
            </a:r>
            <a:endParaRPr b="1"/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Uree - 25-50mg/dl;</a:t>
            </a:r>
            <a:endParaRPr b="1"/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Ureea nitrogen - 8-23 mg/dl.</a:t>
            </a:r>
            <a:endParaRPr b="1"/>
          </a:p>
          <a:p>
            <a:pPr algn="just" defTabSz="179999">
              <a:lnSpc>
                <a:spcPct val="120000"/>
              </a:lnSpc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/>
          </a:p>
          <a:p>
            <a:pPr algn="just" defTabSz="179999">
              <a:lnSpc>
                <a:spcPct val="12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Dozarea serică a ureei este recomandată î</a:t>
            </a:r>
            <a:r>
              <a:t>n: </a:t>
            </a:r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evaluarea funcției renale;</a:t>
            </a:r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diagnosticul insuficienț</a:t>
            </a:r>
            <a:r>
              <a:t>ei renale;</a:t>
            </a:r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evaluarea funcției glomerulare.</a:t>
            </a:r>
          </a:p>
          <a:p>
            <a:pPr algn="just" defTabSz="179999">
              <a:lnSpc>
                <a:spcPct val="120000"/>
              </a:lnSpc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just" defTabSz="179999">
              <a:lnSpc>
                <a:spcPct val="12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	PSA si free PSA (Antigenul Prostatic Specific)  </a:t>
            </a:r>
            <a:endParaRPr b="1"/>
          </a:p>
          <a:p>
            <a:pPr algn="just" defTabSz="179999">
              <a:lnSpc>
                <a:spcPct val="12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/>
          </a:p>
          <a:p>
            <a:pPr algn="just" defTabSz="179999">
              <a:lnSpc>
                <a:spcPct val="12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Valorile de referință ale PSA total - sunt dependente de vârstă:</a:t>
            </a:r>
            <a:endParaRPr b="1"/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&lt;40 ani: ≤ 1.4 ng/mL;</a:t>
            </a:r>
            <a:endParaRPr b="1"/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40-50 ani: ≤  2.0 ng/mL;</a:t>
            </a:r>
            <a:endParaRPr b="1"/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50-60 ani: ≤  3.1 ng/mL;</a:t>
            </a:r>
            <a:endParaRPr b="1"/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60-70 ani: ≤ 4.1 ng/mL;</a:t>
            </a:r>
            <a:endParaRPr b="1"/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&gt;70 ani: ≤  4.4 ng/mL.</a:t>
            </a:r>
            <a:endParaRPr b="1"/>
          </a:p>
          <a:p>
            <a:pPr algn="just" defTabSz="179999">
              <a:lnSpc>
                <a:spcPct val="120000"/>
              </a:lnSpc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/>
          </a:p>
          <a:p>
            <a:pPr algn="just" defTabSz="179999">
              <a:lnSpc>
                <a:spcPct val="12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b="1"/>
              <a:t>Free-PSA</a:t>
            </a:r>
            <a:endParaRPr b="1"/>
          </a:p>
          <a:p>
            <a:pPr algn="just" defTabSz="179999">
              <a:lnSpc>
                <a:spcPct val="12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/>
          </a:p>
          <a:p>
            <a:pPr algn="just" defTabSz="179999">
              <a:lnSpc>
                <a:spcPct val="12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/>
          </a:p>
          <a:p>
            <a:pPr algn="just" defTabSz="179999">
              <a:lnSpc>
                <a:spcPct val="12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Efectul manevrelor urologice asupra nivelului de PSA:</a:t>
            </a:r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tușeu rectal poate determina creșteri minore, rareori clinic semnificative;</a:t>
            </a:r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masajul prostatic poate determina creșteri minore la unii pacienți;</a:t>
            </a:r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rezecț</a:t>
            </a:r>
            <a:r>
              <a:t>ia transuretral</a:t>
            </a:r>
            <a:r>
              <a:t>ă a prostatei determină </a:t>
            </a:r>
            <a:r>
              <a:t>cre</a:t>
            </a:r>
            <a:r>
              <a:t>șteri semnificative (recoltarea se va face dupa cel puțin 6 săptămâni);</a:t>
            </a:r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biopsia prostatic</a:t>
            </a:r>
            <a:r>
              <a:t>ă </a:t>
            </a:r>
            <a:r>
              <a:t>determin</a:t>
            </a:r>
            <a:r>
              <a:t>ă </a:t>
            </a:r>
            <a:r>
              <a:t>cre</a:t>
            </a:r>
            <a:r>
              <a:t>șteri semnificative (recoltarea se va face după </a:t>
            </a:r>
            <a:r>
              <a:t>cel pu</a:t>
            </a:r>
            <a:r>
              <a:t>țin 6 săptămâni);</a:t>
            </a:r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ecografia transrectal</a:t>
            </a:r>
            <a:r>
              <a:t>ă poate determina creșteri la un număr mic de pacienți;</a:t>
            </a:r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cistoscopia, aparent folosirea cistoscopului flexibil nu modifică nivelul PSA comparativ cu folosirea cistoscopului rigid care poate determina apariția unor niveluri crescute;</a:t>
            </a:r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ejacularea poate determina creșteri tranzitorii ale PSA.</a:t>
            </a:r>
          </a:p>
        </p:txBody>
      </p:sp>
      <p:pic>
        <p:nvPicPr>
          <p:cNvPr id="14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rcRect l="12865" t="0" r="0" b="0"/>
          <a:stretch>
            <a:fillRect/>
          </a:stretch>
        </p:blipFill>
        <p:spPr>
          <a:xfrm>
            <a:off x="7348717" y="4297895"/>
            <a:ext cx="4106489" cy="2650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nvestigații imagistice în urologie…"/>
          <p:cNvSpPr txBox="1"/>
          <p:nvPr/>
        </p:nvSpPr>
        <p:spPr>
          <a:xfrm>
            <a:off x="3282631" y="449363"/>
            <a:ext cx="8927797" cy="2165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57200">
              <a:lnSpc>
                <a:spcPct val="120000"/>
              </a:lnSpc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</a:tabLst>
              <a:defRPr b="1" sz="1700">
                <a:solidFill>
                  <a:srgbClr val="00A2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Investiga</a:t>
            </a:r>
            <a:r>
              <a:t>ții imagistice în urologie</a:t>
            </a:r>
          </a:p>
          <a:p>
            <a:pPr algn="just" defTabSz="457200">
              <a:lnSpc>
                <a:spcPct val="120000"/>
              </a:lnSpc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</a:tabLst>
              <a:defRPr b="1" sz="1700">
                <a:solidFill>
                  <a:srgbClr val="00A2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 defTabSz="179999">
              <a:lnSpc>
                <a:spcPct val="120000"/>
              </a:lnSpc>
              <a:defRPr sz="1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b="1"/>
              <a:t>Radiografia reno-vezicală</a:t>
            </a:r>
            <a:endParaRPr b="1"/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poziț</a:t>
            </a:r>
            <a:r>
              <a:t>ia, forma </a:t>
            </a:r>
            <a:r>
              <a:t>și contururile renale;</a:t>
            </a:r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mușchii psoas;</a:t>
            </a:r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prezența, localizarea, numărul și dimensiunile calculilor radioopaci de la nivelul aparatului urinar;</a:t>
            </a:r>
          </a:p>
          <a:p>
            <a:pPr lvl="2" marL="3429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malformații congenitale.</a:t>
            </a:r>
          </a:p>
        </p:txBody>
      </p:sp>
      <p:pic>
        <p:nvPicPr>
          <p:cNvPr id="14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rcRect l="0" t="21725" r="0" b="16338"/>
          <a:stretch>
            <a:fillRect/>
          </a:stretch>
        </p:blipFill>
        <p:spPr>
          <a:xfrm>
            <a:off x="348621" y="2972680"/>
            <a:ext cx="2352838" cy="3159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5153" y="2969058"/>
            <a:ext cx="3166371" cy="316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9527" y="2990143"/>
            <a:ext cx="2590801" cy="312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05861" y="2990143"/>
            <a:ext cx="2911442" cy="312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Urografia intravenoasă…"/>
          <p:cNvSpPr txBox="1"/>
          <p:nvPr/>
        </p:nvSpPr>
        <p:spPr>
          <a:xfrm>
            <a:off x="758371" y="610649"/>
            <a:ext cx="3777036" cy="426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179999">
              <a:lnSpc>
                <a:spcPct val="120000"/>
              </a:lnSpc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Urografia intravenoas</a:t>
            </a:r>
            <a:r>
              <a:rPr b="1"/>
              <a:t>ă </a:t>
            </a:r>
            <a:endParaRPr b="1"/>
          </a:p>
          <a:p>
            <a:pPr algn="just" defTabSz="179999">
              <a:lnSpc>
                <a:spcPct val="120000"/>
              </a:lnSpc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/>
          </a:p>
          <a:p>
            <a:pPr algn="just" defTabSz="179999">
              <a:lnSpc>
                <a:spcPct val="120000"/>
              </a:lnSpc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/>
          </a:p>
          <a:p>
            <a:pPr algn="just" defTabSz="179999">
              <a:lnSpc>
                <a:spcPct val="120000"/>
              </a:lnSpc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Indica</a:t>
            </a:r>
            <a:r>
              <a:t>ții:</a:t>
            </a:r>
          </a:p>
          <a:p>
            <a:pPr lvl="1" marL="2286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malformațiile aparatului urinar;</a:t>
            </a:r>
          </a:p>
          <a:p>
            <a:pPr lvl="1" marL="2286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traumatismele reno-uretero-vezicale;</a:t>
            </a:r>
          </a:p>
          <a:p>
            <a:pPr lvl="1" marL="2286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sindromul obstructiv;</a:t>
            </a:r>
          </a:p>
          <a:p>
            <a:pPr lvl="1" marL="2286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tumori renale, ureterale, vezicale;</a:t>
            </a:r>
          </a:p>
          <a:p>
            <a:pPr lvl="1" marL="2286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boli inflamatorii ale aparatului urinar.</a:t>
            </a:r>
          </a:p>
          <a:p>
            <a:pPr algn="just" defTabSz="179999">
              <a:lnSpc>
                <a:spcPct val="120000"/>
              </a:lnSpc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Contraindica</a:t>
            </a:r>
            <a:r>
              <a:t>ții:</a:t>
            </a:r>
          </a:p>
          <a:p>
            <a:pPr lvl="1" marL="2286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insuficien</a:t>
            </a:r>
            <a:r>
              <a:t>ț</a:t>
            </a:r>
            <a:r>
              <a:t>a renal</a:t>
            </a:r>
            <a:r>
              <a:t>ă;</a:t>
            </a:r>
          </a:p>
          <a:p>
            <a:pPr lvl="1" marL="2286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colica renal</a:t>
            </a:r>
            <a:r>
              <a:t>ă;</a:t>
            </a:r>
          </a:p>
          <a:p>
            <a:pPr lvl="1" marL="228600" indent="-114300" algn="just" defTabSz="179999">
              <a:lnSpc>
                <a:spcPct val="120000"/>
              </a:lnSpc>
              <a:buSzPct val="100000"/>
              <a:buFont typeface="Arial"/>
              <a:buChar char="•"/>
              <a:tabLst>
                <a:tab pos="355600" algn="l"/>
                <a:tab pos="533400" algn="l"/>
                <a:tab pos="711200" algn="l"/>
                <a:tab pos="889000" algn="l"/>
                <a:tab pos="1066800" algn="l"/>
                <a:tab pos="1257300" algn="l"/>
                <a:tab pos="1435100" algn="l"/>
                <a:tab pos="1612900" algn="l"/>
                <a:tab pos="1790700" algn="l"/>
                <a:tab pos="1968500" algn="l"/>
                <a:tab pos="2146300" algn="l"/>
                <a:tab pos="2324100" algn="l"/>
                <a:tab pos="2514600" algn="l"/>
                <a:tab pos="2692400" algn="l"/>
                <a:tab pos="2870200" algn="l"/>
                <a:tab pos="3048000" algn="l"/>
                <a:tab pos="3225800" algn="l"/>
                <a:tab pos="3403600" algn="l"/>
                <a:tab pos="3594100" algn="l"/>
                <a:tab pos="3771900" algn="l"/>
                <a:tab pos="3949700" algn="l"/>
                <a:tab pos="4127500" algn="l"/>
                <a:tab pos="4305300" algn="l"/>
                <a:tab pos="4483100" algn="l"/>
                <a:tab pos="4572000" algn="l"/>
                <a:tab pos="4572000" algn="l"/>
                <a:tab pos="4572000" algn="l"/>
              </a:tabLst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nepregătirea bolnavului.</a:t>
            </a:r>
          </a:p>
        </p:txBody>
      </p:sp>
      <p:pic>
        <p:nvPicPr>
          <p:cNvPr id="15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2410" y="5585884"/>
            <a:ext cx="2316879" cy="3049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6774" y="5585908"/>
            <a:ext cx="3532578" cy="304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69390" y="610724"/>
            <a:ext cx="3587333" cy="4266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omografia computerizată…"/>
          <p:cNvSpPr txBox="1"/>
          <p:nvPr/>
        </p:nvSpPr>
        <p:spPr>
          <a:xfrm>
            <a:off x="551097" y="2648085"/>
            <a:ext cx="8023108" cy="2455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Tomografia computerizată</a:t>
            </a:r>
          </a:p>
          <a:p>
            <a:pPr marL="168442" indent="-168442">
              <a:lnSpc>
                <a:spcPct val="120000"/>
              </a:lnSpc>
              <a:buSzPct val="75000"/>
              <a:buChar char="•"/>
              <a:defRPr sz="1500"/>
            </a:pPr>
          </a:p>
          <a:p>
            <a:pPr marL="168442" indent="-168442" algn="just" defTabSz="179999">
              <a:lnSpc>
                <a:spcPct val="120000"/>
              </a:lnSpc>
              <a:buSzPct val="75000"/>
              <a:buChar char="•"/>
              <a:defRPr sz="1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combin</a:t>
            </a:r>
            <a:r>
              <a:t>ă raze X și procesare computerizată </a:t>
            </a:r>
          </a:p>
          <a:p>
            <a:pPr marL="168442" indent="-168442" algn="just" defTabSz="179999">
              <a:lnSpc>
                <a:spcPct val="120000"/>
              </a:lnSpc>
              <a:buSzPct val="75000"/>
              <a:buChar char="•"/>
              <a:defRPr sz="1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CT se poate efectua cu sau fără </a:t>
            </a:r>
            <a:r>
              <a:t>substanta de contrast</a:t>
            </a:r>
          </a:p>
          <a:p>
            <a:pPr marL="168442" indent="-168442" algn="just" defTabSz="179999">
              <a:lnSpc>
                <a:spcPct val="120000"/>
              </a:lnSpc>
              <a:buSzPct val="75000"/>
              <a:buChar char="•"/>
              <a:defRPr sz="1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CT-ul poate evalua și densitatea calcului, exprimată î</a:t>
            </a:r>
            <a:r>
              <a:t>n Unit</a:t>
            </a:r>
            <a:r>
              <a:t>ăț</a:t>
            </a:r>
            <a:r>
              <a:t>i Hounsfield (UH)</a:t>
            </a:r>
          </a:p>
          <a:p>
            <a:pPr marL="168442" indent="-168442" algn="just" defTabSz="179999">
              <a:lnSpc>
                <a:spcPct val="120000"/>
              </a:lnSpc>
              <a:buSzPct val="75000"/>
              <a:buChar char="•"/>
              <a:defRPr sz="1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În cancerul de prostată scanarea CT poate fi utilizată pentru a evalua extinderea loco-reginală</a:t>
            </a:r>
          </a:p>
          <a:p>
            <a:pPr marL="168442" indent="-168442" algn="just" defTabSz="179999">
              <a:lnSpc>
                <a:spcPct val="120000"/>
              </a:lnSpc>
              <a:buSzPct val="75000"/>
              <a:buChar char="•"/>
              <a:defRPr sz="1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CT este considerat standardul de aur pentru diagnosticarea şi stadializarea tumorilor renale</a:t>
            </a:r>
          </a:p>
          <a:p>
            <a:pPr marL="168442" indent="-168442" algn="just" defTabSz="179999">
              <a:lnSpc>
                <a:spcPct val="120000"/>
              </a:lnSpc>
              <a:buSzPct val="75000"/>
              <a:buChar char="•"/>
              <a:defRPr sz="1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CT cu substanţă de contrast este investigaţia imagistică </a:t>
            </a:r>
            <a:r>
              <a:t>de elec</a:t>
            </a:r>
            <a:r>
              <a:t>ţ</a:t>
            </a:r>
            <a:r>
              <a:t>ie </a:t>
            </a:r>
            <a:r>
              <a:t>în evaluarea maselor renale chistice</a:t>
            </a:r>
          </a:p>
        </p:txBody>
      </p:sp>
      <p:pic>
        <p:nvPicPr>
          <p:cNvPr id="159" name="IMG-0001-00001" descr="IMG-0001-0000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6761" y="5276289"/>
            <a:ext cx="2875542" cy="2875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-0001-00001" descr="IMG-0001-0000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8867" y="5276289"/>
            <a:ext cx="2875542" cy="2875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256" descr="IMG_2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20372" y="1847282"/>
            <a:ext cx="2822627" cy="2159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256" descr="IMG_25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21501" y="1847282"/>
            <a:ext cx="3089676" cy="2159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-0002-00001" descr="IMG-0002-0000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97136" y="5276289"/>
            <a:ext cx="3069098" cy="2875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-0001-00001" descr="IMG-0001-0000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8589" y="5281129"/>
            <a:ext cx="2950777" cy="2865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